
<file path=[Content_Types].xml><?xml version="1.0" encoding="utf-8"?>
<Types xmlns="http://schemas.openxmlformats.org/package/2006/content-types">
  <Default Extension="png" ContentType="image/png"/>
  <Default Extension="tmp"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3.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206" showSpecialPlsOnTitleSld="0" removePersonalInfoOnSave="1" saveSubsetFonts="1">
  <p:sldMasterIdLst>
    <p:sldMasterId id="2147483648" r:id="rId1"/>
    <p:sldMasterId id="2147483684" r:id="rId2"/>
    <p:sldMasterId id="2147483709" r:id="rId3"/>
    <p:sldMasterId id="2147483721" r:id="rId4"/>
  </p:sldMasterIdLst>
  <p:notesMasterIdLst>
    <p:notesMasterId r:id="rId199"/>
  </p:notesMasterIdLst>
  <p:handoutMasterIdLst>
    <p:handoutMasterId r:id="rId200"/>
  </p:handoutMasterIdLst>
  <p:sldIdLst>
    <p:sldId id="2883" r:id="rId5"/>
    <p:sldId id="2884" r:id="rId6"/>
    <p:sldId id="2885" r:id="rId7"/>
    <p:sldId id="2886" r:id="rId8"/>
    <p:sldId id="2887" r:id="rId9"/>
    <p:sldId id="2888" r:id="rId10"/>
    <p:sldId id="2889" r:id="rId11"/>
    <p:sldId id="2890" r:id="rId12"/>
    <p:sldId id="2891" r:id="rId13"/>
    <p:sldId id="2892" r:id="rId14"/>
    <p:sldId id="2893" r:id="rId15"/>
    <p:sldId id="2894" r:id="rId16"/>
    <p:sldId id="2895" r:id="rId17"/>
    <p:sldId id="2896" r:id="rId18"/>
    <p:sldId id="2897" r:id="rId19"/>
    <p:sldId id="2898" r:id="rId20"/>
    <p:sldId id="2899" r:id="rId21"/>
    <p:sldId id="2900" r:id="rId22"/>
    <p:sldId id="2901" r:id="rId23"/>
    <p:sldId id="2902" r:id="rId24"/>
    <p:sldId id="2903" r:id="rId25"/>
    <p:sldId id="2904" r:id="rId26"/>
    <p:sldId id="2905" r:id="rId27"/>
    <p:sldId id="2906" r:id="rId28"/>
    <p:sldId id="3134" r:id="rId29"/>
    <p:sldId id="3135" r:id="rId30"/>
    <p:sldId id="3136" r:id="rId31"/>
    <p:sldId id="3137" r:id="rId32"/>
    <p:sldId id="3138" r:id="rId33"/>
    <p:sldId id="2953" r:id="rId34"/>
    <p:sldId id="2954" r:id="rId35"/>
    <p:sldId id="2955" r:id="rId36"/>
    <p:sldId id="2956" r:id="rId37"/>
    <p:sldId id="2957" r:id="rId38"/>
    <p:sldId id="2958" r:id="rId39"/>
    <p:sldId id="2959" r:id="rId40"/>
    <p:sldId id="2960" r:id="rId41"/>
    <p:sldId id="2961" r:id="rId42"/>
    <p:sldId id="2962" r:id="rId43"/>
    <p:sldId id="2963" r:id="rId44"/>
    <p:sldId id="2964" r:id="rId45"/>
    <p:sldId id="2965" r:id="rId46"/>
    <p:sldId id="2966" r:id="rId47"/>
    <p:sldId id="2967" r:id="rId48"/>
    <p:sldId id="2968" r:id="rId49"/>
    <p:sldId id="2969" r:id="rId50"/>
    <p:sldId id="2970" r:id="rId51"/>
    <p:sldId id="2971" r:id="rId52"/>
    <p:sldId id="2972" r:id="rId53"/>
    <p:sldId id="2973" r:id="rId54"/>
    <p:sldId id="2974" r:id="rId55"/>
    <p:sldId id="2975" r:id="rId56"/>
    <p:sldId id="2976" r:id="rId57"/>
    <p:sldId id="2977" r:id="rId58"/>
    <p:sldId id="2978" r:id="rId59"/>
    <p:sldId id="2979" r:id="rId60"/>
    <p:sldId id="3142" r:id="rId61"/>
    <p:sldId id="2981" r:id="rId62"/>
    <p:sldId id="2982" r:id="rId63"/>
    <p:sldId id="2983" r:id="rId64"/>
    <p:sldId id="2984" r:id="rId65"/>
    <p:sldId id="2985" r:id="rId66"/>
    <p:sldId id="2986" r:id="rId67"/>
    <p:sldId id="2987" r:id="rId68"/>
    <p:sldId id="2988" r:id="rId69"/>
    <p:sldId id="2989" r:id="rId70"/>
    <p:sldId id="2990" r:id="rId71"/>
    <p:sldId id="2991" r:id="rId72"/>
    <p:sldId id="2992" r:id="rId73"/>
    <p:sldId id="2993" r:id="rId74"/>
    <p:sldId id="2994" r:id="rId75"/>
    <p:sldId id="2995" r:id="rId76"/>
    <p:sldId id="2996" r:id="rId77"/>
    <p:sldId id="2997" r:id="rId78"/>
    <p:sldId id="2998" r:id="rId79"/>
    <p:sldId id="2999" r:id="rId80"/>
    <p:sldId id="3000" r:id="rId81"/>
    <p:sldId id="3001" r:id="rId82"/>
    <p:sldId id="3002" r:id="rId83"/>
    <p:sldId id="3003" r:id="rId84"/>
    <p:sldId id="3004" r:id="rId85"/>
    <p:sldId id="3005" r:id="rId86"/>
    <p:sldId id="3006" r:id="rId87"/>
    <p:sldId id="3148" r:id="rId88"/>
    <p:sldId id="3149" r:id="rId89"/>
    <p:sldId id="3008" r:id="rId90"/>
    <p:sldId id="3009" r:id="rId91"/>
    <p:sldId id="3010" r:id="rId92"/>
    <p:sldId id="3011" r:id="rId93"/>
    <p:sldId id="3012" r:id="rId94"/>
    <p:sldId id="3013" r:id="rId95"/>
    <p:sldId id="3014" r:id="rId96"/>
    <p:sldId id="3015" r:id="rId97"/>
    <p:sldId id="3016" r:id="rId98"/>
    <p:sldId id="3017" r:id="rId99"/>
    <p:sldId id="3018" r:id="rId100"/>
    <p:sldId id="3019" r:id="rId101"/>
    <p:sldId id="3020" r:id="rId102"/>
    <p:sldId id="3021" r:id="rId103"/>
    <p:sldId id="3022" r:id="rId104"/>
    <p:sldId id="3023" r:id="rId105"/>
    <p:sldId id="3024" r:id="rId106"/>
    <p:sldId id="3025" r:id="rId107"/>
    <p:sldId id="3026" r:id="rId108"/>
    <p:sldId id="3027" r:id="rId109"/>
    <p:sldId id="3028" r:id="rId110"/>
    <p:sldId id="3029" r:id="rId111"/>
    <p:sldId id="3030" r:id="rId112"/>
    <p:sldId id="3031" r:id="rId113"/>
    <p:sldId id="3032" r:id="rId114"/>
    <p:sldId id="3033" r:id="rId115"/>
    <p:sldId id="3034" r:id="rId116"/>
    <p:sldId id="3035" r:id="rId117"/>
    <p:sldId id="3036" r:id="rId118"/>
    <p:sldId id="3037" r:id="rId119"/>
    <p:sldId id="3038" r:id="rId120"/>
    <p:sldId id="3039" r:id="rId121"/>
    <p:sldId id="3040" r:id="rId122"/>
    <p:sldId id="3041" r:id="rId123"/>
    <p:sldId id="3042" r:id="rId124"/>
    <p:sldId id="3043" r:id="rId125"/>
    <p:sldId id="3044" r:id="rId126"/>
    <p:sldId id="3139" r:id="rId127"/>
    <p:sldId id="3140" r:id="rId128"/>
    <p:sldId id="3141" r:id="rId129"/>
    <p:sldId id="3048" r:id="rId130"/>
    <p:sldId id="3049" r:id="rId131"/>
    <p:sldId id="3050" r:id="rId132"/>
    <p:sldId id="3051" r:id="rId133"/>
    <p:sldId id="3052" r:id="rId134"/>
    <p:sldId id="3053" r:id="rId135"/>
    <p:sldId id="3054" r:id="rId136"/>
    <p:sldId id="3055" r:id="rId137"/>
    <p:sldId id="3056" r:id="rId138"/>
    <p:sldId id="3057" r:id="rId139"/>
    <p:sldId id="3058" r:id="rId140"/>
    <p:sldId id="3059" r:id="rId141"/>
    <p:sldId id="3060" r:id="rId142"/>
    <p:sldId id="3061" r:id="rId143"/>
    <p:sldId id="3062" r:id="rId144"/>
    <p:sldId id="3063" r:id="rId145"/>
    <p:sldId id="3064" r:id="rId146"/>
    <p:sldId id="3146" r:id="rId147"/>
    <p:sldId id="3147" r:id="rId148"/>
    <p:sldId id="2907" r:id="rId149"/>
    <p:sldId id="2908" r:id="rId150"/>
    <p:sldId id="2909" r:id="rId151"/>
    <p:sldId id="2910" r:id="rId152"/>
    <p:sldId id="3065" r:id="rId153"/>
    <p:sldId id="3066" r:id="rId154"/>
    <p:sldId id="3067" r:id="rId155"/>
    <p:sldId id="3068" r:id="rId156"/>
    <p:sldId id="2915" r:id="rId157"/>
    <p:sldId id="3069" r:id="rId158"/>
    <p:sldId id="3070" r:id="rId159"/>
    <p:sldId id="3071" r:id="rId160"/>
    <p:sldId id="3072" r:id="rId161"/>
    <p:sldId id="3073" r:id="rId162"/>
    <p:sldId id="3074" r:id="rId163"/>
    <p:sldId id="3075" r:id="rId164"/>
    <p:sldId id="3076" r:id="rId165"/>
    <p:sldId id="3077" r:id="rId166"/>
    <p:sldId id="2925" r:id="rId167"/>
    <p:sldId id="2926" r:id="rId168"/>
    <p:sldId id="3078" r:id="rId169"/>
    <p:sldId id="3079" r:id="rId170"/>
    <p:sldId id="3080" r:id="rId171"/>
    <p:sldId id="2930" r:id="rId172"/>
    <p:sldId id="2931" r:id="rId173"/>
    <p:sldId id="2932" r:id="rId174"/>
    <p:sldId id="2933" r:id="rId175"/>
    <p:sldId id="2934" r:id="rId176"/>
    <p:sldId id="3082" r:id="rId177"/>
    <p:sldId id="3083" r:id="rId178"/>
    <p:sldId id="2936" r:id="rId179"/>
    <p:sldId id="3085" r:id="rId180"/>
    <p:sldId id="3086" r:id="rId181"/>
    <p:sldId id="3087" r:id="rId182"/>
    <p:sldId id="2937" r:id="rId183"/>
    <p:sldId id="2938" r:id="rId184"/>
    <p:sldId id="2939" r:id="rId185"/>
    <p:sldId id="2940" r:id="rId186"/>
    <p:sldId id="3088" r:id="rId187"/>
    <p:sldId id="3089" r:id="rId188"/>
    <p:sldId id="3090" r:id="rId189"/>
    <p:sldId id="2943" r:id="rId190"/>
    <p:sldId id="2944" r:id="rId191"/>
    <p:sldId id="2952" r:id="rId192"/>
    <p:sldId id="2946" r:id="rId193"/>
    <p:sldId id="2947" r:id="rId194"/>
    <p:sldId id="2948" r:id="rId195"/>
    <p:sldId id="2949" r:id="rId196"/>
    <p:sldId id="2950" r:id="rId197"/>
    <p:sldId id="2951" r:id="rId198"/>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255" autoAdjust="0"/>
  </p:normalViewPr>
  <p:slideViewPr>
    <p:cSldViewPr>
      <p:cViewPr varScale="1">
        <p:scale>
          <a:sx n="69" d="100"/>
          <a:sy n="69" d="100"/>
        </p:scale>
        <p:origin x="1440" y="66"/>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196" Type="http://schemas.openxmlformats.org/officeDocument/2006/relationships/slide" Target="slides/slide192.xml"/><Relationship Id="rId200" Type="http://schemas.openxmlformats.org/officeDocument/2006/relationships/handoutMaster" Target="handoutMasters/handoutMaster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181" Type="http://schemas.openxmlformats.org/officeDocument/2006/relationships/slide" Target="slides/slide177.xml"/><Relationship Id="rId186" Type="http://schemas.openxmlformats.org/officeDocument/2006/relationships/slide" Target="slides/slide182.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92" Type="http://schemas.openxmlformats.org/officeDocument/2006/relationships/slide" Target="slides/slide188.xml"/><Relationship Id="rId197" Type="http://schemas.openxmlformats.org/officeDocument/2006/relationships/slide" Target="slides/slide193.xml"/><Relationship Id="rId201" Type="http://schemas.openxmlformats.org/officeDocument/2006/relationships/presProps" Target="presProps.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viewProps" Target="viewProp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notesMaster" Target="notesMasters/notesMaster1.xml"/><Relationship Id="rId203"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190" Type="http://schemas.openxmlformats.org/officeDocument/2006/relationships/slide" Target="slides/slide186.xml"/><Relationship Id="rId204" Type="http://schemas.openxmlformats.org/officeDocument/2006/relationships/tableStyles" Target="tableStyle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4.xml"/><Relationship Id="rId9" Type="http://schemas.openxmlformats.org/officeDocument/2006/relationships/slide" Target="slides/slide5.xml"/><Relationship Id="rId180" Type="http://schemas.openxmlformats.org/officeDocument/2006/relationships/slide" Target="slides/slide176.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80.98</c:v>
                </c:pt>
                <c:pt idx="1">
                  <c:v>80.59</c:v>
                </c:pt>
              </c:numCache>
            </c:numRef>
          </c:val>
          <c:extLst>
            <c:ext xmlns:c16="http://schemas.microsoft.com/office/drawing/2014/chart" uri="{C3380CC4-5D6E-409C-BE32-E72D297353CC}">
              <c16:uniqueId val="{00000000-75A5-40A4-B472-E8FAC8155CB3}"/>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71.88</c:v>
                </c:pt>
                <c:pt idx="1">
                  <c:v>71.510000000000005</c:v>
                </c:pt>
              </c:numCache>
            </c:numRef>
          </c:val>
          <c:extLst>
            <c:ext xmlns:c16="http://schemas.microsoft.com/office/drawing/2014/chart" uri="{C3380CC4-5D6E-409C-BE32-E72D297353CC}">
              <c16:uniqueId val="{00000001-75A5-40A4-B472-E8FAC8155CB3}"/>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1.5"/>
          <c:min val="58"/>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87.48</c:v>
                </c:pt>
                <c:pt idx="1">
                  <c:v>87.02</c:v>
                </c:pt>
              </c:numCache>
            </c:numRef>
          </c:val>
          <c:extLst>
            <c:ext xmlns:c16="http://schemas.microsoft.com/office/drawing/2014/chart" uri="{C3380CC4-5D6E-409C-BE32-E72D297353CC}">
              <c16:uniqueId val="{00000000-081F-4A69-B712-D20B89EE0FB2}"/>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74.78</c:v>
                </c:pt>
                <c:pt idx="1">
                  <c:v>74.459999999999994</c:v>
                </c:pt>
              </c:numCache>
            </c:numRef>
          </c:val>
          <c:extLst>
            <c:ext xmlns:c16="http://schemas.microsoft.com/office/drawing/2014/chart" uri="{C3380CC4-5D6E-409C-BE32-E72D297353CC}">
              <c16:uniqueId val="{00000001-081F-4A69-B712-D20B89EE0FB2}"/>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8"/>
          <c:min val="56"/>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r>
              <a:rPr lang="ja-JP" altLang="en-US" sz="1200" u="sng" dirty="0" smtClean="0"/>
              <a:t>滞</a:t>
            </a:r>
            <a:r>
              <a:rPr lang="ja-JP" altLang="en-US" sz="1200" u="sng" baseline="0" dirty="0" smtClean="0"/>
              <a:t> </a:t>
            </a:r>
            <a:r>
              <a:rPr lang="ja-JP" altLang="en-US" sz="1200" u="sng" dirty="0" smtClean="0"/>
              <a:t>納 債 権 の 内 訳</a:t>
            </a:r>
            <a:endParaRPr lang="en-US" altLang="ja-JP" sz="1200" u="sng" dirty="0" smtClean="0"/>
          </a:p>
          <a:p>
            <a:pPr>
              <a:defRPr sz="1862" b="1" i="0" u="none" strike="noStrike" kern="1200" cap="all" spc="50" baseline="0">
                <a:solidFill>
                  <a:schemeClr val="tx1">
                    <a:lumMod val="65000"/>
                    <a:lumOff val="35000"/>
                  </a:schemeClr>
                </a:solidFill>
                <a:latin typeface="+mn-lt"/>
                <a:ea typeface="+mn-ea"/>
                <a:cs typeface="+mn-cs"/>
              </a:defRPr>
            </a:pPr>
            <a:r>
              <a:rPr lang="en-US" altLang="ja-JP" sz="900" u="sng" dirty="0" smtClean="0"/>
              <a:t>2017</a:t>
            </a:r>
            <a:r>
              <a:rPr lang="ja-JP" altLang="en-US" sz="900" u="sng" dirty="0" smtClean="0"/>
              <a:t>年決算額</a:t>
            </a:r>
            <a:endParaRPr lang="ja-JP" altLang="en-US" sz="900" u="sng" dirty="0"/>
          </a:p>
        </c:rich>
      </c:tx>
      <c:layout>
        <c:manualLayout>
          <c:xMode val="edge"/>
          <c:yMode val="edge"/>
          <c:x val="0.29609210087768023"/>
          <c:y val="2.1874999999999999E-2"/>
        </c:manualLayout>
      </c:layout>
      <c:overlay val="0"/>
      <c:spPr>
        <a:noFill/>
        <a:ln>
          <a:noFill/>
        </a:ln>
        <a:effectLst/>
      </c:spPr>
    </c:title>
    <c:autoTitleDeleted val="0"/>
    <c:plotArea>
      <c:layout>
        <c:manualLayout>
          <c:layoutTarget val="inner"/>
          <c:xMode val="edge"/>
          <c:yMode val="edge"/>
          <c:x val="2.1086425179810943E-2"/>
          <c:y val="0.18268823818897637"/>
          <c:w val="0.95758321539152658"/>
          <c:h val="0.78047933070866138"/>
        </c:manualLayout>
      </c:layout>
      <c:doughnutChart>
        <c:varyColors val="1"/>
        <c:dLbls>
          <c:showLegendKey val="0"/>
          <c:showVal val="0"/>
          <c:showCatName val="0"/>
          <c:showSerName val="0"/>
          <c:showPercent val="1"/>
          <c:showBubbleSize val="0"/>
          <c:showLeaderLines val="0"/>
        </c:dLbls>
        <c:firstSliceAng val="0"/>
        <c:holeSize val="34"/>
      </c:doughnutChart>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2"/>
            <a:ext cx="2949575" cy="498475"/>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2"/>
            <a:ext cx="2949575" cy="498475"/>
          </a:xfrm>
          <a:prstGeom prst="rect">
            <a:avLst/>
          </a:prstGeom>
        </p:spPr>
        <p:txBody>
          <a:bodyPr vert="horz" lIns="91427" tIns="45713" rIns="91427" bIns="45713" rtlCol="0"/>
          <a:lstStyle>
            <a:lvl1pPr algn="r">
              <a:defRPr sz="1200"/>
            </a:lvl1pPr>
          </a:lstStyle>
          <a:p>
            <a:fld id="{ACC26FBD-770B-46F2-A646-81AB63ABDF8C}" type="datetimeFigureOut">
              <a:rPr kumimoji="1" lang="ja-JP" altLang="en-US" smtClean="0"/>
              <a:t>2023/6/16</a:t>
            </a:fld>
            <a:endParaRPr kumimoji="1" lang="ja-JP" altLang="en-US"/>
          </a:p>
        </p:txBody>
      </p:sp>
      <p:sp>
        <p:nvSpPr>
          <p:cNvPr id="4" name="フッター プレースホルダー 3"/>
          <p:cNvSpPr>
            <a:spLocks noGrp="1"/>
          </p:cNvSpPr>
          <p:nvPr>
            <p:ph type="ftr" sz="quarter" idx="2"/>
          </p:nvPr>
        </p:nvSpPr>
        <p:spPr>
          <a:xfrm>
            <a:off x="2" y="9440864"/>
            <a:ext cx="2949575" cy="498475"/>
          </a:xfrm>
          <a:prstGeom prst="rect">
            <a:avLst/>
          </a:prstGeom>
        </p:spPr>
        <p:txBody>
          <a:bodyPr vert="horz" lIns="91427" tIns="45713" rIns="91427" bIns="45713"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5" cy="498475"/>
          </a:xfrm>
          <a:prstGeom prst="rect">
            <a:avLst/>
          </a:prstGeom>
        </p:spPr>
        <p:txBody>
          <a:bodyPr vert="horz" lIns="91427" tIns="45713" rIns="91427" bIns="45713"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2949575" cy="496888"/>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0"/>
            <a:ext cx="2949575" cy="496888"/>
          </a:xfrm>
          <a:prstGeom prst="rect">
            <a:avLst/>
          </a:prstGeom>
        </p:spPr>
        <p:txBody>
          <a:bodyPr vert="horz" lIns="91427" tIns="45713" rIns="91427" bIns="45713" rtlCol="0"/>
          <a:lstStyle>
            <a:lvl1pPr algn="r">
              <a:defRPr sz="1200"/>
            </a:lvl1pPr>
          </a:lstStyle>
          <a:p>
            <a:fld id="{FB536B7E-0C7A-4BE3-919A-6EED0595B36F}" type="datetimeFigureOut">
              <a:rPr kumimoji="1" lang="ja-JP" altLang="en-US" smtClean="0"/>
              <a:t>2023/6/16</a:t>
            </a:fld>
            <a:endParaRPr kumimoji="1" lang="ja-JP" altLang="en-US"/>
          </a:p>
        </p:txBody>
      </p:sp>
      <p:sp>
        <p:nvSpPr>
          <p:cNvPr id="4" name="スライド イメージ プレースホルダー 3"/>
          <p:cNvSpPr>
            <a:spLocks noGrp="1" noRot="1" noChangeAspect="1"/>
          </p:cNvSpPr>
          <p:nvPr>
            <p:ph type="sldImg" idx="2"/>
          </p:nvPr>
        </p:nvSpPr>
        <p:spPr>
          <a:xfrm>
            <a:off x="919163" y="746125"/>
            <a:ext cx="4968875" cy="3725863"/>
          </a:xfrm>
          <a:prstGeom prst="rect">
            <a:avLst/>
          </a:prstGeom>
          <a:noFill/>
          <a:ln w="12700">
            <a:solidFill>
              <a:prstClr val="black"/>
            </a:solidFill>
          </a:ln>
        </p:spPr>
        <p:txBody>
          <a:bodyPr vert="horz" lIns="91427" tIns="45713" rIns="91427" bIns="45713"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27" tIns="45713" rIns="91427" bIns="45713"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2" y="9440864"/>
            <a:ext cx="2949575" cy="496887"/>
          </a:xfrm>
          <a:prstGeom prst="rect">
            <a:avLst/>
          </a:prstGeom>
        </p:spPr>
        <p:txBody>
          <a:bodyPr vert="horz" lIns="91427" tIns="45713" rIns="91427" bIns="45713"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4"/>
            <a:ext cx="2949575" cy="496887"/>
          </a:xfrm>
          <a:prstGeom prst="rect">
            <a:avLst/>
          </a:prstGeom>
        </p:spPr>
        <p:txBody>
          <a:bodyPr vert="horz" lIns="91427" tIns="45713" rIns="91427" bIns="45713"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206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8334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15314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24487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94474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947837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4" name="スライド番号プレースホルダー 3"/>
          <p:cNvSpPr>
            <a:spLocks noGrp="1"/>
          </p:cNvSpPr>
          <p:nvPr>
            <p:ph type="sldNum" sz="quarter" idx="10"/>
          </p:nvPr>
        </p:nvSpPr>
        <p:spPr/>
        <p:txBody>
          <a:bodyPr/>
          <a:lstStyle/>
          <a:p>
            <a:pPr defTabSz="914331">
              <a:defRPr/>
            </a:pPr>
            <a:fld id="{FEE78961-5F5E-4902-81EF-19C2E818E8CD}" type="slidenum">
              <a:rPr lang="ja-JP" altLang="en-US">
                <a:solidFill>
                  <a:prstClr val="black"/>
                </a:solidFill>
                <a:latin typeface="Calibri"/>
                <a:ea typeface="ＭＳ Ｐゴシック" panose="020B0600070205080204" pitchFamily="50" charset="-128"/>
              </a:rPr>
              <a:pPr defTabSz="914331">
                <a:defRPr/>
              </a:pPr>
              <a:t>324</a:t>
            </a:fld>
            <a:endParaRPr lang="ja-JP" altLang="en-US">
              <a:solidFill>
                <a:prstClr val="black"/>
              </a:solidFill>
              <a:latin typeface="Calibri"/>
              <a:ea typeface="ＭＳ Ｐゴシック" panose="020B0600070205080204" pitchFamily="50" charset="-128"/>
            </a:endParaRPr>
          </a:p>
        </p:txBody>
      </p:sp>
      <p:sp>
        <p:nvSpPr>
          <p:cNvPr id="5" name="ノート プレースホルダー 4"/>
          <p:cNvSpPr>
            <a:spLocks noGrp="1"/>
          </p:cNvSpPr>
          <p:nvPr>
            <p:ph type="body" sz="quarter" idx="11"/>
          </p:nvPr>
        </p:nvSpPr>
        <p:spPr/>
        <p:txBody>
          <a:bodyPr/>
          <a:lstStyle/>
          <a:p>
            <a:endParaRPr kumimoji="1" lang="ja-JP" altLang="en-US"/>
          </a:p>
        </p:txBody>
      </p:sp>
    </p:spTree>
    <p:extLst>
      <p:ext uri="{BB962C8B-B14F-4D97-AF65-F5344CB8AC3E}">
        <p14:creationId xmlns:p14="http://schemas.microsoft.com/office/powerpoint/2010/main" val="33010459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207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1793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532188" y="865188"/>
            <a:ext cx="3114675" cy="2335212"/>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208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414893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630613" y="879475"/>
            <a:ext cx="3163887" cy="237331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210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83011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0F789ED8-FF8E-45BC-B518-2C5355A3D52D}" type="slidenum">
              <a:rPr lang="ja-JP" altLang="en-US">
                <a:solidFill>
                  <a:prstClr val="black"/>
                </a:solidFill>
                <a:latin typeface="Calibri"/>
                <a:ea typeface="ＭＳ Ｐゴシック" panose="020B0600070205080204" pitchFamily="50" charset="-128"/>
              </a:rPr>
              <a:pPr defTabSz="914331">
                <a:defRPr/>
              </a:pPr>
              <a:t>233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37135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4D2A0F95-9195-4075-B9CA-5C0E2B9D48E2}" type="slidenum">
              <a:rPr lang="ja-JP" altLang="en-US">
                <a:solidFill>
                  <a:prstClr val="black"/>
                </a:solidFill>
                <a:latin typeface="Calibri"/>
                <a:ea typeface="ＭＳ Ｐゴシック" panose="020B0600070205080204" pitchFamily="50" charset="-128"/>
              </a:rPr>
              <a:pPr defTabSz="914331">
                <a:defRPr/>
              </a:pPr>
              <a:t>234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457792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576926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ヘッダー プレースホルダー 4"/>
          <p:cNvSpPr>
            <a:spLocks noGrp="1"/>
          </p:cNvSpPr>
          <p:nvPr>
            <p:ph type="hdr" sz="quarter" idx="11"/>
          </p:nvPr>
        </p:nvSpPr>
        <p:spPr/>
        <p:txBody>
          <a:bodyPr/>
          <a:lstStyle/>
          <a:p>
            <a:pPr defTabSz="914331">
              <a:defRPr/>
            </a:pPr>
            <a:r>
              <a:rPr lang="en-US" altLang="ja-JP">
                <a:solidFill>
                  <a:prstClr val="black"/>
                </a:solidFill>
                <a:latin typeface="Calibri"/>
                <a:ea typeface="ＭＳ Ｐゴシック" panose="020B0600070205080204" pitchFamily="50" charset="-128"/>
              </a:rPr>
              <a:t>H301001</a:t>
            </a:r>
            <a:r>
              <a:rPr lang="ja-JP" altLang="en-US">
                <a:solidFill>
                  <a:prstClr val="black"/>
                </a:solidFill>
                <a:latin typeface="Calibri"/>
                <a:ea typeface="ＭＳ Ｐゴシック" panose="020B0600070205080204" pitchFamily="50" charset="-128"/>
              </a:rPr>
              <a:t>時点</a:t>
            </a:r>
          </a:p>
        </p:txBody>
      </p:sp>
    </p:spTree>
    <p:extLst>
      <p:ext uri="{BB962C8B-B14F-4D97-AF65-F5344CB8AC3E}">
        <p14:creationId xmlns:p14="http://schemas.microsoft.com/office/powerpoint/2010/main" val="18712908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032474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8468514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66648389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118592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540157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728052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33846188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7610059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02304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6643197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612469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203394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7AD8D2FA-1FDC-47CF-B540-06AC89371C3A}"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56665330"/>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2F6D7899-8FA5-4CDF-8357-FB9C11600663}"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71179185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8A271CAB-2879-4598-9D2A-407F3B0BCF2B}"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261103958"/>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A9F7B40-6388-4DE2-839E-4987E81BB2AD}"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19161879"/>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79091670-D886-40FC-AE3D-CFDF16ABFAE3}" type="datetime1">
              <a:rPr kumimoji="1" lang="ja-JP" altLang="en-US" smtClean="0"/>
              <a:t>2023/6/16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3241039"/>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4105CAB8-AC56-4A33-8905-1D66F366CA69}" type="datetime1">
              <a:rPr kumimoji="1" lang="ja-JP" altLang="en-US" smtClean="0"/>
              <a:t>2023/6/16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32905348"/>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011142505"/>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0A8309E6-5D10-4054-8047-EB5DC1A6D7D7}"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47597952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752D2ED8-1D33-45AB-B862-79C4585C4C1A}"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06055556"/>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7C930027-0968-4E78-B7A9-B3847EBDB7C6}"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75621539"/>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55966E5-9D1C-452C-8592-60F8ECFF2F9D}"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504978597"/>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E55298C-DF66-4417-9185-B72FC8CAB54C}"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7427848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912E476-CA19-421C-8629-AEDF9C409691}"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889424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2F4E36D0-6B86-4635-B3E5-97E30A7DD98E}"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779407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FCBC22A-7C4A-4F96-BCA2-B3A82E585E51}"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798798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2FCC7BB-4C9F-4D97-A0F5-A62105516CD3}" type="datetime1">
              <a:rPr kumimoji="1" lang="ja-JP" altLang="en-US" smtClean="0"/>
              <a:t>2023/6/16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08070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3B15A8CA-56CA-40C7-B43D-B22E7CF06772}" type="datetime1">
              <a:rPr kumimoji="1" lang="ja-JP" altLang="en-US" smtClean="0"/>
              <a:t>2023/6/16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177979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3ADFA9-843C-4FA0-9FE8-B514C32BCEA9}" type="datetime1">
              <a:rPr kumimoji="1" lang="ja-JP" altLang="en-US" smtClean="0"/>
              <a:t>2023/6/16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5645312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86AC1AF-2E4B-4106-A631-3F108997D73F}"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446454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5D0EC07-589B-4734-81B9-C515CF7CE996}" type="datetime1">
              <a:rPr kumimoji="1" lang="ja-JP" altLang="en-US" smtClean="0"/>
              <a:t>2023/6/16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0291965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3325E01-818F-48CD-89A6-27F551D83D35}"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3043830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BBE384-3FA2-42E3-B62B-0ADFA7CEDA55}" type="datetime1">
              <a:rPr kumimoji="1" lang="ja-JP" altLang="en-US" smtClean="0"/>
              <a:t>2023/6/16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2601284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1288975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8825F2-4083-4A06-B090-3F63E86FE005}" type="datetime1">
              <a:rPr kumimoji="1" lang="ja-JP" altLang="en-US" smtClean="0"/>
              <a:t>2023/6/16</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80791487"/>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CBB288-4278-47B1-8A30-57BA4AB1BF3E}" type="datetime1">
              <a:rPr kumimoji="1" lang="ja-JP" altLang="en-US" smtClean="0"/>
              <a:t>2023/6/16</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95878926"/>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1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8.xml"/><Relationship Id="rId5" Type="http://schemas.openxmlformats.org/officeDocument/2006/relationships/image" Target="../media/image31.tmp"/><Relationship Id="rId4" Type="http://schemas.openxmlformats.org/officeDocument/2006/relationships/image" Target="../media/image30.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image" Target="../media/image73.emf"/><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1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image" Target="../media/image33.png"/><Relationship Id="rId1" Type="http://schemas.openxmlformats.org/officeDocument/2006/relationships/slideLayout" Target="../slideLayouts/slideLayout18.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image" Target="../media/image40.emf"/><Relationship Id="rId1" Type="http://schemas.openxmlformats.org/officeDocument/2006/relationships/slideLayout" Target="../slideLayouts/slideLayout18.xml"/><Relationship Id="rId5" Type="http://schemas.openxmlformats.org/officeDocument/2006/relationships/image" Target="../media/image43.png"/><Relationship Id="rId4" Type="http://schemas.openxmlformats.org/officeDocument/2006/relationships/image" Target="../media/image42.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76.emf"/></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8.xml"/><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8.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0.png"/><Relationship Id="rId1" Type="http://schemas.openxmlformats.org/officeDocument/2006/relationships/slideLayout" Target="../slideLayouts/slideLayout7.xml"/><Relationship Id="rId4" Type="http://schemas.openxmlformats.org/officeDocument/2006/relationships/image" Target="../media/image52.em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18.xml"/><Relationship Id="rId6" Type="http://schemas.openxmlformats.org/officeDocument/2006/relationships/image" Target="../media/image6.png"/><Relationship Id="rId11" Type="http://schemas.openxmlformats.org/officeDocument/2006/relationships/image" Target="../media/image9.jpeg"/><Relationship Id="rId5" Type="http://schemas.openxmlformats.org/officeDocument/2006/relationships/image" Target="../media/image5.png"/><Relationship Id="rId10" Type="http://schemas.openxmlformats.org/officeDocument/2006/relationships/chart" Target="../charts/chart2.xml"/><Relationship Id="rId4" Type="http://schemas.openxmlformats.org/officeDocument/2006/relationships/image" Target="../media/image4.png"/><Relationship Id="rId9" Type="http://schemas.openxmlformats.org/officeDocument/2006/relationships/chart" Target="../charts/chart1.xml"/></Relationships>
</file>

<file path=ppt/slides/_rels/slide5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7.xml"/><Relationship Id="rId4" Type="http://schemas.openxmlformats.org/officeDocument/2006/relationships/image" Target="../media/image60.png"/></Relationships>
</file>

<file path=ppt/slides/_rels/slide5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chart" Target="../charts/chart3.xml"/><Relationship Id="rId1" Type="http://schemas.openxmlformats.org/officeDocument/2006/relationships/slideLayout" Target="../slideLayouts/slideLayout7.xml"/><Relationship Id="rId4" Type="http://schemas.openxmlformats.org/officeDocument/2006/relationships/image" Target="../media/image64.png"/></Relationships>
</file>

<file path=ppt/slides/_rels/slide5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66.png"/></Relationships>
</file>

<file path=ppt/slides/_rels/slide5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image" Target="../media/image3.pn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19.png"/><Relationship Id="rId2" Type="http://schemas.openxmlformats.org/officeDocument/2006/relationships/image" Target="../media/image10.jpeg"/><Relationship Id="rId1" Type="http://schemas.openxmlformats.org/officeDocument/2006/relationships/slideLayout" Target="../slideLayouts/slideLayout18.xml"/><Relationship Id="rId6" Type="http://schemas.openxmlformats.org/officeDocument/2006/relationships/image" Target="../media/image14.png"/><Relationship Id="rId11" Type="http://schemas.openxmlformats.org/officeDocument/2006/relationships/image" Target="../media/image18.png"/><Relationship Id="rId5" Type="http://schemas.openxmlformats.org/officeDocument/2006/relationships/image" Target="../media/image13.png"/><Relationship Id="rId10" Type="http://schemas.openxmlformats.org/officeDocument/2006/relationships/image" Target="../media/image17.png"/><Relationship Id="rId4" Type="http://schemas.openxmlformats.org/officeDocument/2006/relationships/image" Target="../media/image12.png"/><Relationship Id="rId9" Type="http://schemas.openxmlformats.org/officeDocument/2006/relationships/image" Target="../media/image16.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68.emf"/><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jpeg"/><Relationship Id="rId7" Type="http://schemas.openxmlformats.org/officeDocument/2006/relationships/image" Target="../media/image25.jpeg"/><Relationship Id="rId2" Type="http://schemas.openxmlformats.org/officeDocument/2006/relationships/image" Target="../media/image20.jpeg"/><Relationship Id="rId1" Type="http://schemas.openxmlformats.org/officeDocument/2006/relationships/slideLayout" Target="../slideLayouts/slideLayout18.xml"/><Relationship Id="rId6" Type="http://schemas.openxmlformats.org/officeDocument/2006/relationships/image" Target="../media/image24.jpeg"/><Relationship Id="rId5" Type="http://schemas.openxmlformats.org/officeDocument/2006/relationships/image" Target="../media/image23.jpg"/><Relationship Id="rId4" Type="http://schemas.openxmlformats.org/officeDocument/2006/relationships/image" Target="../media/image22.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（７）健康・医療（健康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寿命の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延伸）</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788857004"/>
              </p:ext>
            </p:extLst>
          </p:nvPr>
        </p:nvGraphicFramePr>
        <p:xfrm>
          <a:off x="179512" y="465792"/>
          <a:ext cx="8712968" cy="61315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・健康寿命が全国に比べて低い</a:t>
                      </a:r>
                      <a:br>
                        <a:rPr kumimoji="1" lang="ja-JP" altLang="en-US" sz="1400" dirty="0" smtClean="0">
                          <a:solidFill>
                            <a:schemeClr val="tx1"/>
                          </a:solidFill>
                          <a:latin typeface="+mn-ea"/>
                          <a:ea typeface="+mn-ea"/>
                        </a:rPr>
                      </a:b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・生涯を通じて、心身ともに自立し、健やかで質の高い生活を送ることができるよう、「健康寿命の延伸」をめざす。</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・市町村の健康指標の状況や健康課題などに応じた効果的な施策展開に取組み、「健康格差の縮小」をめざす。</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2</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4</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3</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・大阪府健康づくり推進条例を制定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・データ分析による健康課題の明確化</a:t>
                      </a:r>
                    </a:p>
                    <a:p>
                      <a:pPr marL="88900" indent="-88900" algn="l"/>
                      <a:r>
                        <a:rPr kumimoji="1" lang="ja-JP" altLang="en-US" sz="1200" dirty="0" smtClean="0">
                          <a:solidFill>
                            <a:schemeClr val="tx1"/>
                          </a:solidFill>
                          <a:latin typeface="+mn-ea"/>
                          <a:ea typeface="+mn-ea"/>
                        </a:rPr>
                        <a:t>・市町村の健康づくりの推進（</a:t>
                      </a: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年度まで）</a:t>
                      </a:r>
                      <a:endParaRPr kumimoji="1" lang="en-US" altLang="ja-JP" sz="1200" dirty="0" smtClean="0">
                        <a:solidFill>
                          <a:schemeClr val="tx1"/>
                        </a:solidFill>
                        <a:latin typeface="+mn-ea"/>
                        <a:ea typeface="+mn-ea"/>
                      </a:endParaRPr>
                    </a:p>
                    <a:p>
                      <a:pPr marL="88900" indent="-88900" algn="l"/>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健康マイレージ事業を導入する市町村へ補助</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大阪府健康づくりアワードの実施</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健康経営セミナーを開催</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・若い世代の健康づくりの推進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健康キャンパス・プロジェクトの実施</a:t>
                      </a:r>
                      <a:endParaRPr kumimoji="1" lang="en-US" altLang="ja-JP" sz="12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・府民への働きかけ</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各種媒体を活用して、府民に対して健康情報を発信</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・健活</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の普及啓発</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アスマイルの利用拡大に向けた取組み</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歳若返り」プロジェクトの推進</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strike="noStrike" dirty="0" smtClean="0">
                          <a:solidFill>
                            <a:schemeClr val="tx1"/>
                          </a:solidFill>
                        </a:rPr>
                        <a:t>※</a:t>
                      </a:r>
                      <a:r>
                        <a:rPr kumimoji="1" lang="ja-JP" altLang="en-US" sz="1200" strike="noStrike" dirty="0" smtClean="0">
                          <a:solidFill>
                            <a:schemeClr val="tx1"/>
                          </a:solidFill>
                        </a:rPr>
                        <a:t>各項目ごとの取組み内容や進捗状況について以降のページに別掲。</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・健康寿命は男女ともに</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延伸</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2016</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71.50</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39</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74.46</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2019</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71.88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41</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74.78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40</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・特定健康診査の受診率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39.8%(44.7%)</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45.6%(50.1%)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51.3%(55.3%)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・特定保健指導の実施率</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11.1%(15.0%)</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baseline="0" dirty="0" smtClean="0">
                          <a:solidFill>
                            <a:schemeClr val="tx1"/>
                          </a:solidFill>
                          <a:latin typeface="+mn-ea"/>
                          <a:ea typeface="+mn-ea"/>
                        </a:rPr>
                        <a:t>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13.1%(17.5%)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19.9%(23.2%)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5785644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0" y="0"/>
            <a:ext cx="6892619"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（７）健康・医療（受動喫煙防止）</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583864" y="703776"/>
          <a:ext cx="8042739" cy="5562401"/>
        </p:xfrm>
        <a:graphic>
          <a:graphicData uri="http://schemas.openxmlformats.org/drawingml/2006/table">
            <a:tbl>
              <a:tblPr firstRow="1" bandRow="1">
                <a:tableStyleId>{5940675A-B579-460E-94D1-54222C63F5DA}</a:tableStyleId>
              </a:tblPr>
              <a:tblGrid>
                <a:gridCol w="1395847">
                  <a:extLst>
                    <a:ext uri="{9D8B030D-6E8A-4147-A177-3AD203B41FA5}">
                      <a16:colId xmlns:a16="http://schemas.microsoft.com/office/drawing/2014/main" val="20000"/>
                    </a:ext>
                  </a:extLst>
                </a:gridCol>
                <a:gridCol w="1528785">
                  <a:extLst>
                    <a:ext uri="{9D8B030D-6E8A-4147-A177-3AD203B41FA5}">
                      <a16:colId xmlns:a16="http://schemas.microsoft.com/office/drawing/2014/main" val="20001"/>
                    </a:ext>
                  </a:extLst>
                </a:gridCol>
                <a:gridCol w="3107422">
                  <a:extLst>
                    <a:ext uri="{9D8B030D-6E8A-4147-A177-3AD203B41FA5}">
                      <a16:colId xmlns:a16="http://schemas.microsoft.com/office/drawing/2014/main" val="20002"/>
                    </a:ext>
                  </a:extLst>
                </a:gridCol>
                <a:gridCol w="2010685">
                  <a:extLst>
                    <a:ext uri="{9D8B030D-6E8A-4147-A177-3AD203B41FA5}">
                      <a16:colId xmlns:a16="http://schemas.microsoft.com/office/drawing/2014/main" val="20003"/>
                    </a:ext>
                  </a:extLst>
                </a:gridCol>
              </a:tblGrid>
              <a:tr h="337625">
                <a:tc>
                  <a:txBody>
                    <a:bodyPr/>
                    <a:lstStyle/>
                    <a:p>
                      <a:pPr algn="ctr"/>
                      <a:r>
                        <a:rPr kumimoji="1" lang="ja-JP" altLang="en-US" sz="1700" dirty="0"/>
                        <a:t>＜</a:t>
                      </a:r>
                      <a:r>
                        <a:rPr kumimoji="1" lang="en-US" altLang="ja-JP" sz="1700" dirty="0"/>
                        <a:t>Why</a:t>
                      </a:r>
                      <a:r>
                        <a:rPr kumimoji="1" lang="ja-JP" altLang="en-US" sz="1700" dirty="0"/>
                        <a:t>＞</a:t>
                      </a:r>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Vision</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What</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Outcome</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18915">
                <a:tc>
                  <a:txBody>
                    <a:bodyPr/>
                    <a:lstStyle/>
                    <a:p>
                      <a:pPr marL="0" indent="0"/>
                      <a:r>
                        <a:rPr kumimoji="1" lang="ja-JP" altLang="en-US" sz="1300" dirty="0" smtClean="0"/>
                        <a:t>望まない受動喫煙の防止を目的とした</a:t>
                      </a:r>
                      <a:r>
                        <a:rPr kumimoji="1" lang="en-US" altLang="ja-JP" sz="1300" dirty="0" smtClean="0"/>
                        <a:t>2018</a:t>
                      </a:r>
                      <a:r>
                        <a:rPr kumimoji="1" lang="ja-JP" altLang="en-US" sz="1300" dirty="0" smtClean="0"/>
                        <a:t>年の健康増進法（以下：法）の改正を踏まえ、大阪府における受動喫煙防止対策の推進方策を検討。</a:t>
                      </a:r>
                      <a:endParaRPr kumimoji="1" lang="ja-JP" altLang="en-US" sz="1300" dirty="0"/>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t>・府民の健康のため、望まない受動喫煙を生じさせることのない環境づくりの推進。</a:t>
                      </a:r>
                    </a:p>
                    <a:p>
                      <a:pPr marL="0" indent="0"/>
                      <a:endParaRPr kumimoji="1" lang="ja-JP" altLang="en-US" sz="1300" dirty="0" smtClean="0"/>
                    </a:p>
                    <a:p>
                      <a:pPr marL="0" indent="0"/>
                      <a:r>
                        <a:rPr kumimoji="1" lang="ja-JP" altLang="en-US" sz="1300" dirty="0" smtClean="0"/>
                        <a:t>・万博開催の</a:t>
                      </a:r>
                      <a:r>
                        <a:rPr kumimoji="1" lang="en-US" altLang="ja-JP" sz="1300" dirty="0" smtClean="0"/>
                        <a:t>2025</a:t>
                      </a:r>
                      <a:r>
                        <a:rPr kumimoji="1" lang="ja-JP" altLang="en-US" sz="1300" dirty="0" smtClean="0"/>
                        <a:t>年を目指し、国際都市として、全国に先駆けた受動喫煙防止対策の推進。</a:t>
                      </a:r>
                      <a:endParaRPr kumimoji="1" lang="ja-JP" altLang="en-US" sz="1300" dirty="0"/>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・大阪府受動喫煙防止条例（以下：府条例）を</a:t>
                      </a:r>
                      <a:r>
                        <a:rPr kumimoji="1" lang="en-US" altLang="ja-JP" sz="1300" u="none" dirty="0" smtClean="0">
                          <a:solidFill>
                            <a:schemeClr val="tx1"/>
                          </a:solidFill>
                        </a:rPr>
                        <a:t>2019</a:t>
                      </a:r>
                      <a:r>
                        <a:rPr kumimoji="1" lang="ja-JP" altLang="en-US" sz="1300" u="none" dirty="0" smtClean="0">
                          <a:solidFill>
                            <a:schemeClr val="tx1"/>
                          </a:solidFill>
                        </a:rPr>
                        <a:t>年３月に制定し、各規定の準備期間等を踏まえ、順次施行。（全面施行：</a:t>
                      </a:r>
                      <a:r>
                        <a:rPr kumimoji="1" lang="en-US" altLang="ja-JP" sz="1300" u="none" dirty="0" smtClean="0">
                          <a:solidFill>
                            <a:schemeClr val="tx1"/>
                          </a:solidFill>
                        </a:rPr>
                        <a:t>2025</a:t>
                      </a:r>
                      <a:r>
                        <a:rPr kumimoji="1" lang="ja-JP" altLang="en-US" sz="1300" u="none" dirty="0" smtClean="0">
                          <a:solidFill>
                            <a:schemeClr val="tx1"/>
                          </a:solidFill>
                        </a:rPr>
                        <a:t>年４月）</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・府条例で規制の対象となる飲食店に対する支援策として、喫煙専用室等の整備や禁煙化に伴う改装に係る経費に対する補助制度を創設し、運用。</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・法や府条例に基づく原則屋内禁煙の取組みが進むにつれ、路上等での喫煙の増加が懸念されることから、市町村や民間事業者との連携により屋外分煙所のモデル整備を実施。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300" u="none"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solidFill>
                            <a:schemeClr val="tx1"/>
                          </a:solidFill>
                        </a:rPr>
                        <a:t>・飲食店における受動喫煙防止対策の状況 </a:t>
                      </a:r>
                    </a:p>
                    <a:p>
                      <a:pPr marL="0" indent="0"/>
                      <a:r>
                        <a:rPr kumimoji="1" lang="ja-JP" altLang="en-US" sz="1300" dirty="0" smtClean="0">
                          <a:solidFill>
                            <a:schemeClr val="tx1"/>
                          </a:solidFill>
                        </a:rPr>
                        <a:t>原則屋内禁煙対応済：</a:t>
                      </a:r>
                      <a:r>
                        <a:rPr kumimoji="1" lang="en-US" altLang="ja-JP" sz="1300" dirty="0" smtClean="0">
                          <a:solidFill>
                            <a:schemeClr val="tx1"/>
                          </a:solidFill>
                        </a:rPr>
                        <a:t>68.1%</a:t>
                      </a:r>
                    </a:p>
                    <a:p>
                      <a:pPr marL="0" indent="0"/>
                      <a:r>
                        <a:rPr kumimoji="1" lang="ja-JP" altLang="en-US" sz="1300" dirty="0" smtClean="0">
                          <a:solidFill>
                            <a:schemeClr val="tx1"/>
                          </a:solidFill>
                        </a:rPr>
                        <a:t>　（</a:t>
                      </a:r>
                      <a:r>
                        <a:rPr kumimoji="1" lang="en-US" altLang="ja-JP" sz="1300" dirty="0" smtClean="0">
                          <a:solidFill>
                            <a:schemeClr val="tx1"/>
                          </a:solidFill>
                        </a:rPr>
                        <a:t>R4</a:t>
                      </a:r>
                      <a:r>
                        <a:rPr kumimoji="1" lang="ja-JP" altLang="en-US" sz="1300" dirty="0" smtClean="0">
                          <a:solidFill>
                            <a:schemeClr val="tx1"/>
                          </a:solidFill>
                        </a:rPr>
                        <a:t>飲食店実態調査より）</a:t>
                      </a: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・交付実績：</a:t>
                      </a:r>
                      <a:endParaRPr kumimoji="1" lang="en-US" altLang="ja-JP" sz="1300" dirty="0" smtClean="0">
                        <a:solidFill>
                          <a:schemeClr val="tx1"/>
                        </a:solidFill>
                      </a:endParaRPr>
                    </a:p>
                    <a:p>
                      <a:pPr marL="0" indent="0"/>
                      <a:r>
                        <a:rPr kumimoji="1" lang="en-US" altLang="ja-JP" sz="1300" dirty="0" smtClean="0">
                          <a:solidFill>
                            <a:schemeClr val="tx1"/>
                          </a:solidFill>
                        </a:rPr>
                        <a:t>R1 20</a:t>
                      </a:r>
                      <a:r>
                        <a:rPr kumimoji="1" lang="ja-JP" altLang="en-US" sz="1300" dirty="0" smtClean="0">
                          <a:solidFill>
                            <a:schemeClr val="tx1"/>
                          </a:solidFill>
                        </a:rPr>
                        <a:t>件　</a:t>
                      </a:r>
                      <a:r>
                        <a:rPr kumimoji="1" lang="en-US" altLang="ja-JP" sz="1300" dirty="0" smtClean="0">
                          <a:solidFill>
                            <a:schemeClr val="tx1"/>
                          </a:solidFill>
                        </a:rPr>
                        <a:t>R2 42</a:t>
                      </a:r>
                      <a:r>
                        <a:rPr kumimoji="1" lang="ja-JP" altLang="en-US" sz="1300" dirty="0" smtClean="0">
                          <a:solidFill>
                            <a:schemeClr val="tx1"/>
                          </a:solidFill>
                        </a:rPr>
                        <a:t>件　　　　　　</a:t>
                      </a:r>
                      <a:r>
                        <a:rPr kumimoji="1" lang="en-US" altLang="ja-JP" sz="1300" dirty="0" smtClean="0">
                          <a:solidFill>
                            <a:schemeClr val="tx1"/>
                          </a:solidFill>
                        </a:rPr>
                        <a:t>R3 20</a:t>
                      </a:r>
                      <a:r>
                        <a:rPr kumimoji="1" lang="ja-JP" altLang="en-US" sz="1300" dirty="0" smtClean="0">
                          <a:solidFill>
                            <a:schemeClr val="tx1"/>
                          </a:solidFill>
                        </a:rPr>
                        <a:t>件　</a:t>
                      </a:r>
                      <a:r>
                        <a:rPr kumimoji="1" lang="en-US" altLang="ja-JP" sz="1300" dirty="0" smtClean="0">
                          <a:solidFill>
                            <a:schemeClr val="tx1"/>
                          </a:solidFill>
                        </a:rPr>
                        <a:t>R4 2</a:t>
                      </a:r>
                      <a:r>
                        <a:rPr kumimoji="1" lang="ja-JP" altLang="en-US" sz="1300" dirty="0" smtClean="0">
                          <a:solidFill>
                            <a:schemeClr val="tx1"/>
                          </a:solidFill>
                        </a:rPr>
                        <a:t>件</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smtClean="0">
                        <a:solidFill>
                          <a:schemeClr val="tx1"/>
                        </a:solidFill>
                      </a:endParaRP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・整備実績：</a:t>
                      </a:r>
                      <a:r>
                        <a:rPr kumimoji="1" lang="en-US" altLang="ja-JP" sz="1300" dirty="0" smtClean="0">
                          <a:solidFill>
                            <a:schemeClr val="tx1"/>
                          </a:solidFill>
                        </a:rPr>
                        <a:t>13</a:t>
                      </a:r>
                      <a:r>
                        <a:rPr kumimoji="1" lang="ja-JP" altLang="en-US" sz="1300" dirty="0" smtClean="0">
                          <a:solidFill>
                            <a:schemeClr val="tx1"/>
                          </a:solidFill>
                        </a:rPr>
                        <a:t>か所</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597617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7"/>
          <a:ext cx="8996155" cy="6339840"/>
        </p:xfrm>
        <a:graphic>
          <a:graphicData uri="http://schemas.openxmlformats.org/drawingml/2006/table">
            <a:tbl>
              <a:tblPr firstRow="1" bandRow="1">
                <a:tableStyleId>{7DF18680-E054-41AD-8BC1-D1AEF772440D}</a:tableStyleId>
              </a:tblPr>
              <a:tblGrid>
                <a:gridCol w="362748">
                  <a:extLst>
                    <a:ext uri="{9D8B030D-6E8A-4147-A177-3AD203B41FA5}">
                      <a16:colId xmlns:a16="http://schemas.microsoft.com/office/drawing/2014/main" val="20000"/>
                    </a:ext>
                  </a:extLst>
                </a:gridCol>
                <a:gridCol w="217649">
                  <a:extLst>
                    <a:ext uri="{9D8B030D-6E8A-4147-A177-3AD203B41FA5}">
                      <a16:colId xmlns:a16="http://schemas.microsoft.com/office/drawing/2014/main" val="20001"/>
                    </a:ext>
                  </a:extLst>
                </a:gridCol>
                <a:gridCol w="715747">
                  <a:extLst>
                    <a:ext uri="{9D8B030D-6E8A-4147-A177-3AD203B41FA5}">
                      <a16:colId xmlns:a16="http://schemas.microsoft.com/office/drawing/2014/main" val="20002"/>
                    </a:ext>
                  </a:extLst>
                </a:gridCol>
                <a:gridCol w="1605842">
                  <a:extLst>
                    <a:ext uri="{9D8B030D-6E8A-4147-A177-3AD203B41FA5}">
                      <a16:colId xmlns:a16="http://schemas.microsoft.com/office/drawing/2014/main" val="20003"/>
                    </a:ext>
                  </a:extLst>
                </a:gridCol>
                <a:gridCol w="1450993">
                  <a:extLst>
                    <a:ext uri="{9D8B030D-6E8A-4147-A177-3AD203B41FA5}">
                      <a16:colId xmlns:a16="http://schemas.microsoft.com/office/drawing/2014/main" val="20004"/>
                    </a:ext>
                  </a:extLst>
                </a:gridCol>
                <a:gridCol w="1088245">
                  <a:extLst>
                    <a:ext uri="{9D8B030D-6E8A-4147-A177-3AD203B41FA5}">
                      <a16:colId xmlns:a16="http://schemas.microsoft.com/office/drawing/2014/main" val="20005"/>
                    </a:ext>
                  </a:extLst>
                </a:gridCol>
                <a:gridCol w="1813741">
                  <a:extLst>
                    <a:ext uri="{9D8B030D-6E8A-4147-A177-3AD203B41FA5}">
                      <a16:colId xmlns:a16="http://schemas.microsoft.com/office/drawing/2014/main" val="20006"/>
                    </a:ext>
                  </a:extLst>
                </a:gridCol>
                <a:gridCol w="1741190">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39128">
                <a:tc>
                  <a:txBody>
                    <a:bodyPr/>
                    <a:lstStyle/>
                    <a:p>
                      <a:r>
                        <a:rPr kumimoji="1" lang="en-US" altLang="ja-JP" sz="1100" dirty="0">
                          <a:solidFill>
                            <a:schemeClr val="tx1"/>
                          </a:solidFill>
                        </a:rPr>
                        <a:t>26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長野公園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 （</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ﾎｰﾑﾍﾟｰｼﾞ内公園図鑑の新規拡張</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チャンネルを開設</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—Instagram</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夜桜ライトアップ</a:t>
                      </a: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ライブ配信（</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・案内板改修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・展望台、キャンプ場ベンチ、四阿等塗装工事</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年度中）</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・キャンプ場テーブル、ベンチ、ウッドデッキ各修繕</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年７月～</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・休憩室照明ＬＥＤ化（</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indent="-88900" algn="l" fontAlgn="ctr"/>
                      <a:r>
                        <a:rPr lang="en-US" altLang="ja-JP" sz="1050" b="0" i="0" u="none" strike="noStrike" baseline="0" dirty="0">
                          <a:solidFill>
                            <a:schemeClr val="tx1"/>
                          </a:solidFill>
                          <a:effectLst/>
                          <a:latin typeface="ＭＳ Ｐゴシック"/>
                        </a:rPr>
                        <a:t>-</a:t>
                      </a:r>
                      <a:r>
                        <a:rPr lang="ja-JP" altLang="en-US" sz="1050" b="0" i="0" u="none" strike="noStrike" baseline="0" dirty="0">
                          <a:solidFill>
                            <a:schemeClr val="tx1"/>
                          </a:solidFill>
                          <a:effectLst/>
                          <a:latin typeface="ＭＳ Ｐゴシック"/>
                        </a:rPr>
                        <a:t>貸出自転車を実施</a:t>
                      </a:r>
                      <a:r>
                        <a:rPr lang="en-US" altLang="ja-JP" sz="1050" b="0" i="0" u="none" strike="noStrike" baseline="0" dirty="0">
                          <a:solidFill>
                            <a:schemeClr val="tx1"/>
                          </a:solidFill>
                          <a:effectLst/>
                          <a:latin typeface="ＭＳ Ｐゴシック"/>
                        </a:rPr>
                        <a:t/>
                      </a:r>
                      <a:br>
                        <a:rPr lang="en-US" altLang="ja-JP" sz="1050" b="0" i="0" u="none" strike="no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繁忙期のトイレ等の施設管理の充実</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長野公園新聞の発行（</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・ベビーカーお預かりサービスの開始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者移送サービスの開始（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花見イベントや夜桜ライ</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トアップ（</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駅前子供教室など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自然観察会の充実や公園観察ガイドの設置 </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石川流域の自然環境保全に関わる団体との連携ｲﾍﾞﾝﾄ（観察会＆ﾜｰｸｼｮｯﾌﾟ）開催（</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月～以降毎年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各種地域活動団体との連携（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3680">
                <a:tc>
                  <a:txBody>
                    <a:bodyPr/>
                    <a:lstStyle/>
                    <a:p>
                      <a:r>
                        <a:rPr kumimoji="1" lang="en-US" altLang="ja-JP" sz="1100" dirty="0">
                          <a:solidFill>
                            <a:schemeClr val="tx1"/>
                          </a:solidFill>
                        </a:rPr>
                        <a:t>27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久宝寺緑地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-Twitter</a:t>
                      </a:r>
                      <a:r>
                        <a:rPr lang="ja-JP" altLang="en-US" sz="1050" b="0" i="0" u="none" strike="noStrike" dirty="0">
                          <a:solidFill>
                            <a:schemeClr val="tx1"/>
                          </a:solidFill>
                          <a:effectLst/>
                          <a:latin typeface="ＭＳ Ｐゴシック"/>
                        </a:rPr>
                        <a:t>を開始  （</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-Facebook</a:t>
                      </a:r>
                      <a:r>
                        <a:rPr lang="ja-JP" altLang="en-US" sz="1050" b="0" i="0" u="none" strike="noStrike" dirty="0">
                          <a:solidFill>
                            <a:schemeClr val="tx1"/>
                          </a:solidFill>
                          <a:effectLst/>
                          <a:latin typeface="ＭＳ Ｐゴシック"/>
                        </a:rPr>
                        <a:t>を開始（ﾌﾟｰﾙ）（</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kumimoji="1" lang="en-US" altLang="ja-JP" sz="1050" b="0" i="0" kern="1200" dirty="0">
                          <a:solidFill>
                            <a:schemeClr val="tx1"/>
                          </a:solidFill>
                          <a:effectLst/>
                          <a:latin typeface="+mn-ea"/>
                          <a:ea typeface="+mn-ea"/>
                          <a:cs typeface="+mn-cs"/>
                        </a:rPr>
                        <a:t>Instagram</a:t>
                      </a:r>
                      <a:r>
                        <a:rPr kumimoji="1" lang="ja-JP" altLang="en-US" sz="1050" b="0" i="0" kern="1200" dirty="0">
                          <a:solidFill>
                            <a:schemeClr val="tx1"/>
                          </a:solidFill>
                          <a:effectLst/>
                          <a:latin typeface="+mn-ea"/>
                          <a:ea typeface="+mn-ea"/>
                          <a:cs typeface="+mn-cs"/>
                        </a:rPr>
                        <a:t>を開始</a:t>
                      </a:r>
                      <a:r>
                        <a:rPr kumimoji="1" lang="en-US" altLang="ja-JP" sz="1050" b="0" i="0" kern="1200" dirty="0">
                          <a:solidFill>
                            <a:schemeClr val="tx1"/>
                          </a:solidFill>
                          <a:effectLst/>
                          <a:latin typeface="+mn-ea"/>
                          <a:ea typeface="+mn-ea"/>
                          <a:cs typeface="+mn-cs"/>
                        </a:rPr>
                        <a:t/>
                      </a:r>
                      <a:br>
                        <a:rPr kumimoji="1" lang="en-US" altLang="ja-JP" sz="1050" b="0" i="0" kern="1200" dirty="0">
                          <a:solidFill>
                            <a:schemeClr val="tx1"/>
                          </a:solidFill>
                          <a:effectLst/>
                          <a:latin typeface="+mn-ea"/>
                          <a:ea typeface="+mn-ea"/>
                          <a:cs typeface="+mn-cs"/>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・プール日よけ施設の　増設（</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スポーツハウス設備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・野球場スタンド改修（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・野球場フェンス改修（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プール防水改修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・園路広場改修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・東地区整備工事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久宝寺緑地新聞を発行しイベントを周知</a:t>
                      </a:r>
                      <a:r>
                        <a:rPr lang="en-US" altLang="ja-JP" sz="1000" b="0" i="0" u="none" strike="noStrike" dirty="0">
                          <a:solidFill>
                            <a:schemeClr val="tx1"/>
                          </a:solidFill>
                          <a:effectLst/>
                          <a:latin typeface="ＭＳ Ｐゴシック"/>
                        </a:rPr>
                        <a:t> (2012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 </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a:t>
                      </a:r>
                      <a:r>
                        <a:rPr kumimoji="1" lang="ja-JP" altLang="en-US" sz="1000" b="0" dirty="0">
                          <a:solidFill>
                            <a:schemeClr val="tx1"/>
                          </a:solidFill>
                        </a:rPr>
                        <a:t>ﾆｰｽﾞを踏まえた新たなｻｰﾋﾞｽ・柔軟な対応</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ﾊﾞﾘｱﾌﾘｰﾌﾟｰﾙにおける遊泳用車椅子の無料貸出及び監視員による遊泳補助</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・ﾆｰｽﾞを見据えた物販の実施</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ﾌﾟｰﾙでの水鉄砲の販売</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・ランニングステーションの</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設置</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・ローソンオープン</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・有料ＢＢＱエリアの設置   </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 (2018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・プールにてフィッシングランド開設（</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11</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・ﾆｰｽﾞを踏まえた新たなｲﾍﾞﾝﾄ・ﾌﾟﾗﾝの企画、実施</a:t>
                      </a:r>
                      <a:endParaRPr kumimoji="1" lang="en-US" altLang="ja-JP" sz="1050" b="0" dirty="0">
                        <a:solidFill>
                          <a:schemeClr val="tx1"/>
                        </a:solidFill>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各種の季節イベントや定期的なｽﾎﾟｰﾂ教室の開催、植物講習会など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きらきらナイト開催</a:t>
                      </a:r>
                      <a:r>
                        <a:rPr lang="en-US" altLang="ja-JP" sz="1050" b="0" i="0" u="none" strike="noStrike" dirty="0">
                          <a:solidFill>
                            <a:schemeClr val="tx1"/>
                          </a:solidFill>
                          <a:effectLst/>
                          <a:latin typeface="ＭＳ Ｐゴシック"/>
                        </a:rPr>
                        <a:t>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dbl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久宝寺こうえんマルシェで地域と公園の賑わい創出（</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42633845"/>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557359860"/>
              </p:ext>
            </p:extLst>
          </p:nvPr>
        </p:nvGraphicFramePr>
        <p:xfrm>
          <a:off x="107504" y="352776"/>
          <a:ext cx="8928991" cy="6248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36815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大泉緑地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ﾃﾞｼﾞﾀﾙ･ｱｰｶｲﾌﾞｽを開設。公園の歴史を紹介するなど、公園の魅力を</a:t>
                      </a:r>
                      <a:r>
                        <a:rPr lang="en-US" altLang="ja-JP" sz="1100" b="0" i="0" u="none" strike="noStrike" dirty="0">
                          <a:solidFill>
                            <a:schemeClr val="tx1"/>
                          </a:solidFill>
                          <a:effectLst/>
                          <a:latin typeface="ＭＳ Ｐゴシック"/>
                        </a:rPr>
                        <a:t>PR</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ｱｸｾｽ情報の充実</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・ふれあいの庭への案内システムとして「ココシル」を運用（</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による情報発信</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ストックヤード改修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・サイクルどろんこ広場観覧席改修（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・早朝利用、タイム</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によるスポーツ施設等の利用時間の拡大（過年度より実施）</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・タイム</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によるスポーツ施設等の利用時間の拡大</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定期的な大泉だよりの発行　 や新聞への折込みなど、イ　 ベント情報の発信</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OPAS</a:t>
                      </a:r>
                      <a:r>
                        <a:rPr lang="ja-JP" altLang="en-US" sz="1100" b="0" i="0" u="none" strike="noStrike" dirty="0">
                          <a:solidFill>
                            <a:schemeClr val="tx1"/>
                          </a:solidFill>
                          <a:effectLst/>
                          <a:latin typeface="ＭＳ Ｐゴシック"/>
                        </a:rPr>
                        <a:t>施設利用者に対する平日の駐車場料金割引</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2022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新たなｲﾍﾞﾝﾄ・ﾌﾟﾗﾝの企画、実施</a:t>
                      </a:r>
                      <a:endParaRPr kumimoji="1" lang="en-US" altLang="ja-JP" sz="1100" b="0" dirty="0">
                        <a:solidFill>
                          <a:schemeClr val="tx1"/>
                        </a:solidFill>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「百年の森づくり」をテーマにした間伐体験や自然観察会（</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月～）、スポーツ教室（</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健康ﾌﾟﾛｸﾞﾗﾑ教室を実施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ﾎﾞﾗﾝﾃｨｱとの協働によるｲﾍﾞﾝﾄ開催（</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29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山田池公園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ﾕﾆﾊﾞｰｻﾙﾃﾞｻﾞｲﾝを取り入れ</a:t>
                      </a:r>
                      <a:r>
                        <a:rPr lang="en-US" altLang="ja-JP" sz="1100" b="0" i="0" u="none" strike="noStrike" dirty="0">
                          <a:solidFill>
                            <a:schemeClr val="tx1"/>
                          </a:solidFill>
                          <a:effectLst/>
                          <a:latin typeface="ＭＳ Ｐゴシック"/>
                        </a:rPr>
                        <a:t>HP</a:t>
                      </a:r>
                      <a:r>
                        <a:rPr lang="ja-JP" altLang="en-US" sz="1100" b="0" i="0" u="none" strike="noStrike" dirty="0">
                          <a:solidFill>
                            <a:schemeClr val="tx1"/>
                          </a:solidFill>
                          <a:effectLst/>
                          <a:latin typeface="ＭＳ Ｐゴシック"/>
                        </a:rPr>
                        <a:t>を刷新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・トイレ改修</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2015</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3</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・水生花園改修（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・園路改修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・北入口広場改修（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花しょうぶ園において、開花最盛期のライトアップ実施期間中は、夜間まで開園時間を延長。（</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あそび</a:t>
                      </a:r>
                      <a:r>
                        <a:rPr lang="ja-JP" altLang="en-US" sz="1100" b="0" i="0" u="none" strike="noStrike" dirty="0" err="1">
                          <a:solidFill>
                            <a:schemeClr val="tx1"/>
                          </a:solidFill>
                          <a:effectLst/>
                          <a:latin typeface="ＭＳ Ｐゴシック"/>
                        </a:rPr>
                        <a:t>ば</a:t>
                      </a:r>
                      <a:r>
                        <a:rPr lang="ja-JP" altLang="en-US" sz="1100" b="0" i="0" u="none" strike="noStrike" dirty="0">
                          <a:solidFill>
                            <a:schemeClr val="tx1"/>
                          </a:solidFill>
                          <a:effectLst/>
                          <a:latin typeface="ＭＳ Ｐゴシック"/>
                        </a:rPr>
                        <a:t>マップ、見ごろの花木やイベント、農業体験等の園内情報をＨＰや掲示板などで提供（通年）</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土・日・祝日やイベント時に売店の営業を実施（随時）</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indent="0" algn="l" fontAlgn="ct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新たなｲﾍﾞﾝﾄの企</a:t>
                      </a: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山田池公園フェ  スティバル</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ｽﾛｰｼﾞｮｷﾞﾝｸﾞｲﾍﾞﾝﾄの開催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91702546"/>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641604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536170">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512167">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30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寝屋川公園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・第１野球場スコアボード改修 （</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・自由広場整備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寝屋川公園だよりを発行し、ｲﾍﾞﾝﾄの周知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初心者と経験者をｺｰｽ分けしたﾃﾆｽｽｸｰﾙを開催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r>
                        <a:rPr kumimoji="1" lang="en-US" altLang="ja-JP" sz="1050" b="0" dirty="0">
                          <a:solidFill>
                            <a:schemeClr val="tx1"/>
                          </a:solidFill>
                        </a:rPr>
                        <a:t> </a:t>
                      </a:r>
                      <a:r>
                        <a:rPr kumimoji="1" lang="ja-JP" altLang="en-US" sz="1050" b="0" dirty="0">
                          <a:solidFill>
                            <a:schemeClr val="tx1"/>
                          </a:solidFill>
                        </a:rPr>
                        <a:t>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寝屋川公園フェス　ティバルの開催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星空観察会の開催（</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青空体操・健康教育の開催（</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31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錦織公園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公園新聞などによりイベント情報を発信（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園内の花の見頃を掲載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イベント情報のミニコミ誌への掲載（</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・休憩スポットづくり</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里山の中でリラックスし、くつろいでいただけるベンチ等のスペースの提供</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・電動アシスト付自転車の貸出（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・平日駐車場料金の無料化</a:t>
                      </a:r>
                      <a:endParaRPr lang="en-US" altLang="ja-JP" sz="105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春秋の大規模イベン トの開催（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里山づくり体験の開催（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540630361"/>
                  </a:ext>
                </a:extLst>
              </a:tr>
              <a:tr h="1148680">
                <a:tc>
                  <a:txBody>
                    <a:bodyPr/>
                    <a:lstStyle/>
                    <a:p>
                      <a:r>
                        <a:rPr kumimoji="1" lang="en-US" altLang="ja-JP" sz="1100" dirty="0">
                          <a:solidFill>
                            <a:schemeClr val="tx1"/>
                          </a:solidFill>
                        </a:rPr>
                        <a:t>32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蜻蛉池公園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ﾃﾞｼﾞﾀﾙ･ｱｰｶｲﾌﾞｽを開設して公園の歴史を紹介するなど、公園の魅力を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花の見頃、ｲﾍﾞﾝﾄ情報掲載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駐車場改修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・照明放送設備改修（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・水辺の広場開設（</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・ﾄｲﾚ、園路改修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ｲﾍﾞﾝﾄ情報を地元ｹｰﾌﾞﾙﾃﾚﾋﾞ</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で提供（</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・駐車料金季節割引及び早朝割引実施（</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・ｲﾍﾞﾝﾄﾎﾟｽﾀｰを</a:t>
                      </a:r>
                      <a:r>
                        <a:rPr lang="en-US" altLang="ja-JP" sz="1050" b="0" i="0" u="none" strike="noStrike" dirty="0">
                          <a:solidFill>
                            <a:schemeClr val="tx1"/>
                          </a:solidFill>
                          <a:effectLst/>
                          <a:latin typeface="ＭＳ Ｐゴシック"/>
                        </a:rPr>
                        <a:t>100</a:t>
                      </a:r>
                      <a:r>
                        <a:rPr lang="ja-JP" altLang="en-US" sz="1050" b="0" i="0" u="none" strike="noStrike" dirty="0">
                          <a:solidFill>
                            <a:schemeClr val="tx1"/>
                          </a:solidFill>
                          <a:effectLst/>
                          <a:latin typeface="ＭＳ Ｐゴシック"/>
                        </a:rPr>
                        <a:t>駅に配架（</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a:t>
                      </a:r>
                      <a:r>
                        <a:rPr kumimoji="1" lang="en-US" altLang="ja-JP" sz="1050" b="0" dirty="0">
                          <a:solidFill>
                            <a:schemeClr val="tx1"/>
                          </a:solidFill>
                        </a:rPr>
                        <a:t> </a:t>
                      </a:r>
                      <a:r>
                        <a:rPr kumimoji="1" lang="ja-JP" altLang="en-US" sz="1050" b="0" baseline="0" dirty="0">
                          <a:solidFill>
                            <a:schemeClr val="tx1"/>
                          </a:solidFill>
                        </a:rPr>
                        <a:t> </a:t>
                      </a:r>
                      <a:r>
                        <a:rPr kumimoji="1" lang="ja-JP" altLang="en-US" sz="1050" b="0" dirty="0">
                          <a:solidFill>
                            <a:schemeClr val="tx1"/>
                          </a:solidFill>
                        </a:rPr>
                        <a:t>ｲﾍﾞﾝﾄ・ﾌﾟﾗﾝの企画、実</a:t>
                      </a:r>
                      <a:r>
                        <a:rPr kumimoji="1" lang="en-US" altLang="ja-JP" sz="1050" b="0" dirty="0">
                          <a:solidFill>
                            <a:schemeClr val="tx1"/>
                          </a:solidFill>
                        </a:rPr>
                        <a:t>  </a:t>
                      </a:r>
                      <a:r>
                        <a:rPr kumimoji="1" lang="ja-JP" altLang="en-US" sz="1050" b="0" dirty="0">
                          <a:solidFill>
                            <a:schemeClr val="tx1"/>
                          </a:solidFill>
                        </a:rPr>
                        <a:t>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春と秋の「ﾛｰｽﾞﾌｪｱ」、「あじさいﾌｪｱ」、</a:t>
                      </a:r>
                      <a:r>
                        <a:rPr lang="en-US" altLang="ja-JP" sz="1050" b="0" i="0" u="none" strike="dblStrike" baseline="0" dirty="0">
                          <a:solidFill>
                            <a:schemeClr val="tx1"/>
                          </a:solidFill>
                          <a:effectLst/>
                          <a:latin typeface="ＭＳ Ｐゴシック"/>
                        </a:rPr>
                        <a:t/>
                      </a:r>
                      <a:br>
                        <a:rPr lang="en-US" altLang="ja-JP" sz="1050" b="0" i="0" u="none" strike="dbl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エリアの運営（</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99502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1008623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34398" y="325883"/>
          <a:ext cx="8928991" cy="5887896"/>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872207">
                  <a:extLst>
                    <a:ext uri="{9D8B030D-6E8A-4147-A177-3AD203B41FA5}">
                      <a16:colId xmlns:a16="http://schemas.microsoft.com/office/drawing/2014/main" val="20007"/>
                    </a:ext>
                  </a:extLst>
                </a:gridCol>
              </a:tblGrid>
              <a:tr h="258411">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97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99816">
                <a:tc>
                  <a:txBody>
                    <a:bodyPr/>
                    <a:lstStyle/>
                    <a:p>
                      <a:r>
                        <a:rPr kumimoji="1" lang="en-US" altLang="ja-JP" sz="1100" dirty="0">
                          <a:solidFill>
                            <a:schemeClr val="tx1"/>
                          </a:solidFill>
                        </a:rPr>
                        <a:t>33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深北緑地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ブログ開始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ｱｸｾｽ情報の充実</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ホームページをリニューアルし駐車場の混雑予想等を発信</a:t>
                      </a:r>
                      <a:r>
                        <a:rPr lang="en-US" altLang="ja-JP" sz="1050" b="0" i="0" u="none" strike="noStrike" dirty="0">
                          <a:solidFill>
                            <a:schemeClr val="tx1"/>
                          </a:solidFill>
                          <a:effectLst/>
                          <a:latin typeface="ＭＳ Ｐゴシック"/>
                        </a:rPr>
                        <a:t> (2022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・とりで広場改修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「駅からマップ」の作成と最寄</a:t>
                      </a:r>
                      <a:r>
                        <a:rPr lang="en-US" altLang="ja-JP" sz="1050" b="0" i="0" u="none" strike="noStrike" dirty="0">
                          <a:solidFill>
                            <a:schemeClr val="tx1"/>
                          </a:solidFill>
                          <a:effectLst/>
                          <a:latin typeface="ＭＳ Ｐゴシック"/>
                        </a:rPr>
                        <a:t>JR2</a:t>
                      </a:r>
                      <a:r>
                        <a:rPr lang="ja-JP" altLang="en-US" sz="1050" b="0" i="0" u="none" strike="noStrike" dirty="0">
                          <a:solidFill>
                            <a:schemeClr val="tx1"/>
                          </a:solidFill>
                          <a:effectLst/>
                          <a:latin typeface="ＭＳ Ｐゴシック"/>
                        </a:rPr>
                        <a:t>駅での設置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ケ月ごとのイベントガイドを配布（</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－駐車場平日料金の</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割引</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－ふかきたアクティブパークセンターの運営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－キッチンカーの常設営業</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音楽祭やスポーツ塾、自然体験プログラム（</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・新規来園者の創出</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ｽﾄﾗｲﾀﾞｰ大会</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セットのレンタル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－夏期のミストシャワースポットの設置</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baseline="0" dirty="0">
                          <a:solidFill>
                            <a:schemeClr val="tx1"/>
                          </a:solidFill>
                          <a:effectLst/>
                          <a:latin typeface="ＭＳ Ｐゴシック"/>
                        </a:rPr>
                        <a:t>　　（</a:t>
                      </a:r>
                      <a:r>
                        <a:rPr lang="en-US" altLang="ja-JP" sz="1050" b="0" i="0" u="none" strike="noStrike" baseline="0" dirty="0">
                          <a:solidFill>
                            <a:schemeClr val="tx1"/>
                          </a:solidFill>
                          <a:effectLst/>
                          <a:latin typeface="ＭＳ Ｐゴシック"/>
                        </a:rPr>
                        <a:t>2022</a:t>
                      </a:r>
                      <a:r>
                        <a:rPr lang="ja-JP" altLang="en-US" sz="1050" b="0" i="0" u="none" strike="noStrike" baseline="0" dirty="0">
                          <a:solidFill>
                            <a:schemeClr val="tx1"/>
                          </a:solidFill>
                          <a:effectLst/>
                          <a:latin typeface="ＭＳ Ｐゴシック"/>
                        </a:rPr>
                        <a:t>年</a:t>
                      </a:r>
                      <a:r>
                        <a:rPr lang="en-US" altLang="ja-JP" sz="1050" b="0" i="0" u="none" strike="noStrike" baseline="0" dirty="0">
                          <a:solidFill>
                            <a:schemeClr val="tx1"/>
                          </a:solidFill>
                          <a:effectLst/>
                          <a:latin typeface="ＭＳ Ｐゴシック"/>
                        </a:rPr>
                        <a:t>7</a:t>
                      </a:r>
                      <a:r>
                        <a:rPr lang="ja-JP" altLang="en-US" sz="1050" b="0" i="0" u="none" strike="noStrike" baseline="0" dirty="0">
                          <a:solidFill>
                            <a:schemeClr val="tx1"/>
                          </a:solidFill>
                          <a:effectLst/>
                          <a:latin typeface="ＭＳ Ｐゴシック"/>
                        </a:rPr>
                        <a:t>月～）</a:t>
                      </a:r>
                      <a:endParaRPr lang="ja-JP" altLang="en-US"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885326243"/>
                  </a:ext>
                </a:extLst>
              </a:tr>
              <a:tr h="2199816">
                <a:tc>
                  <a:txBody>
                    <a:bodyPr/>
                    <a:lstStyle/>
                    <a:p>
                      <a:r>
                        <a:rPr kumimoji="1" lang="en-US" altLang="ja-JP" sz="1100" dirty="0">
                          <a:solidFill>
                            <a:schemeClr val="tx1"/>
                          </a:solidFill>
                        </a:rPr>
                        <a:t>34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rPr>
                        <a:t>石川河川公園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・パークゴルフ場の休業情報をメールアドレス登録者へ送付するサービスを実施</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GW</a:t>
                      </a:r>
                      <a:r>
                        <a:rPr lang="ja-JP" altLang="en-US" sz="1050" b="0" i="0" u="none" strike="noStrike" dirty="0">
                          <a:solidFill>
                            <a:schemeClr val="tx1"/>
                          </a:solidFill>
                          <a:effectLst/>
                          <a:latin typeface="ＭＳ Ｐゴシック"/>
                        </a:rPr>
                        <a:t>など繁忙期の駐車場開門時間を</a:t>
                      </a:r>
                      <a:r>
                        <a:rPr lang="en-US" altLang="ja-JP" sz="1050" b="0" i="0" u="none" strike="noStrike" dirty="0">
                          <a:solidFill>
                            <a:schemeClr val="tx1"/>
                          </a:solidFill>
                          <a:effectLst/>
                          <a:latin typeface="ＭＳ Ｐゴシック"/>
                        </a:rPr>
                        <a:t>30</a:t>
                      </a:r>
                      <a:r>
                        <a:rPr lang="ja-JP" altLang="en-US" sz="1050" b="0" i="0" u="none" strike="noStrike" dirty="0">
                          <a:solidFill>
                            <a:schemeClr val="tx1"/>
                          </a:solidFill>
                          <a:effectLst/>
                          <a:latin typeface="ＭＳ Ｐゴシック"/>
                        </a:rPr>
                        <a:t>分前倒し（</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石川河川公園新聞（石川ぐ るっとかわらばん）による公園及び石川流域施設のイベント周知（</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・有料レンタサイクル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・有料駐車場利用者へのパークゴルフ場１ラウンド１名無料サービス</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・お正月の凧無料貸出</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年及び</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・パークゴルフフリー制度の導入（</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・春秋の行楽シーズンにキッチンカーの導入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月～不定期）</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・ニーズを踏まえた新たなｲﾍﾞﾝﾄ・ﾌﾟﾗﾝの企画、実施</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自然観察や自然講習会、ｳｫｰｷﾝｸﾞ （</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小さな子どもから高齢者、</a:t>
                      </a:r>
                      <a:r>
                        <a:rPr lang="ja-JP" altLang="en-US" sz="1000" b="0" i="0" u="none" strike="noStrike" dirty="0" err="1">
                          <a:solidFill>
                            <a:schemeClr val="tx1"/>
                          </a:solidFill>
                          <a:effectLst/>
                          <a:latin typeface="ＭＳ Ｐゴシック"/>
                        </a:rPr>
                        <a:t>障がい</a:t>
                      </a:r>
                      <a:r>
                        <a:rPr lang="ja-JP" altLang="en-US" sz="1000" b="0" i="0" u="none" strike="noStrike" dirty="0">
                          <a:solidFill>
                            <a:schemeClr val="tx1"/>
                          </a:solidFill>
                          <a:effectLst/>
                          <a:latin typeface="ＭＳ Ｐゴシック"/>
                        </a:rPr>
                        <a:t>者などの川に近づけない方にも生きものを楽しんでもらう水族館ｲﾍﾞﾝﾄ（毎年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自然保全活動の開催（</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パークゴルフ団体利用の開始（</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6</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小学生対象自然探検隊の実施（長野公園、ボランティア団体と共催）（</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・大規模持込イベントへの協力（関西シクロクロス、エシカルフェスタ、とんさい）</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162152095"/>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18639"/>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18010"/>
          <a:ext cx="8928991" cy="6434838"/>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288032">
                  <a:extLst>
                    <a:ext uri="{9D8B030D-6E8A-4147-A177-3AD203B41FA5}">
                      <a16:colId xmlns:a16="http://schemas.microsoft.com/office/drawing/2014/main" val="20001"/>
                    </a:ext>
                  </a:extLst>
                </a:gridCol>
                <a:gridCol w="768086">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128125">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2677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2864">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89558">
                <a:tc>
                  <a:txBody>
                    <a:bodyPr/>
                    <a:lstStyle/>
                    <a:p>
                      <a:r>
                        <a:rPr kumimoji="1" lang="en-US" altLang="ja-JP" sz="1100" dirty="0">
                          <a:solidFill>
                            <a:schemeClr val="tx1"/>
                          </a:solidFill>
                        </a:rPr>
                        <a:t>35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りんくう公園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ｲﾍﾞﾝﾄ情報の充実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ﾕﾆﾊﾞｰｻﾙﾃﾞｻﾞｲﾝを取り入れ</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を刷新（</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-Instagram</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公園の細部の画像</a:t>
                      </a:r>
                      <a:r>
                        <a:rPr lang="en-US" altLang="ja-JP" sz="1050" b="0" i="0" u="none" strike="noStrike" dirty="0">
                          <a:solidFill>
                            <a:schemeClr val="tx1"/>
                          </a:solidFill>
                          <a:effectLst/>
                          <a:latin typeface="ＭＳ Ｐゴシック"/>
                        </a:rPr>
                        <a:t>146</a:t>
                      </a:r>
                      <a:r>
                        <a:rPr lang="ja-JP" altLang="en-US" sz="1050" b="0" i="0" u="none" strike="noStrike" dirty="0">
                          <a:solidFill>
                            <a:schemeClr val="tx1"/>
                          </a:solidFill>
                          <a:effectLst/>
                          <a:latin typeface="ＭＳ Ｐゴシック"/>
                        </a:rPr>
                        <a:t>枚を</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に掲載（</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・連絡通路開設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・北側通路開設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ｲﾍﾞﾝﾄ情報を掲載する掲示板を増設</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ﾁﾗｼを近隣のﾎﾃﾙや観光案内所等に配布</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-PR</a:t>
                      </a:r>
                      <a:r>
                        <a:rPr lang="ja-JP" altLang="en-US" sz="1000" b="0" i="0" u="none" strike="noStrike" dirty="0">
                          <a:solidFill>
                            <a:schemeClr val="tx1"/>
                          </a:solidFill>
                          <a:effectLst/>
                          <a:latin typeface="ＭＳ Ｐゴシック"/>
                        </a:rPr>
                        <a:t>ポスターを作成し、周辺施設に掲示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2021</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9</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・各施設の貸出サービス</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更衣室の貸出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総合休憩所の貸出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・特色を活かした新たなｲﾍﾞﾝﾄの企画、実施</a:t>
                      </a:r>
                      <a:endParaRPr kumimoji="1" lang="en-US" altLang="ja-JP" sz="1050" b="0" u="none"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a:t>
                      </a:r>
                      <a:r>
                        <a:rPr lang="en-US" altLang="ja-JP" sz="1050" b="0" i="0" u="none" strike="noStrike" dirty="0">
                          <a:solidFill>
                            <a:schemeClr val="tx1"/>
                          </a:solidFill>
                          <a:effectLst/>
                          <a:latin typeface="ＭＳ Ｐゴシック"/>
                        </a:rPr>
                        <a:t>PARK</a:t>
                      </a:r>
                      <a:r>
                        <a:rPr lang="ja-JP" altLang="en-US" sz="1050" b="0" i="0" u="none" strike="noStrike" dirty="0">
                          <a:solidFill>
                            <a:schemeClr val="tx1"/>
                          </a:solidFill>
                          <a:effectLst/>
                          <a:latin typeface="ＭＳ Ｐゴシック"/>
                        </a:rPr>
                        <a:t>ﾌｪｽﾀ（</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内海生き物観察会を実施（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りんくうタウン観光地としてお土産販売</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3510348">
                <a:tc>
                  <a:txBody>
                    <a:bodyPr/>
                    <a:lstStyle/>
                    <a:p>
                      <a:r>
                        <a:rPr kumimoji="1" lang="en-US" altLang="ja-JP" sz="1100" dirty="0">
                          <a:solidFill>
                            <a:schemeClr val="tx1"/>
                          </a:solidFill>
                        </a:rPr>
                        <a:t>36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せんなん里海公園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・潮騒ビバレー無料休憩所及びし</a:t>
                      </a:r>
                      <a:r>
                        <a:rPr lang="ja-JP" altLang="en-US" sz="1050" b="0" i="0" u="none" strike="noStrike" dirty="0" err="1">
                          <a:solidFill>
                            <a:schemeClr val="tx1"/>
                          </a:solidFill>
                          <a:effectLst/>
                          <a:latin typeface="ＭＳ Ｐゴシック"/>
                        </a:rPr>
                        <a:t>おさい楽習</a:t>
                      </a:r>
                      <a:r>
                        <a:rPr lang="ja-JP" altLang="en-US" sz="1050" b="0" i="0" u="none" strike="noStrike" dirty="0">
                          <a:solidFill>
                            <a:schemeClr val="tx1"/>
                          </a:solidFill>
                          <a:effectLst/>
                          <a:latin typeface="ＭＳ Ｐゴシック"/>
                        </a:rPr>
                        <a:t>館に「Ｗｉ</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Ｆｉ」スポットの設置（</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・ライブカメラ設置による「</a:t>
                      </a:r>
                      <a:r>
                        <a:rPr lang="ja-JP" altLang="en-US" sz="1050" b="0" i="0" u="none" strike="noStrike" dirty="0" err="1">
                          <a:solidFill>
                            <a:schemeClr val="tx1"/>
                          </a:solidFill>
                          <a:effectLst/>
                          <a:latin typeface="ＭＳ Ｐゴシック"/>
                        </a:rPr>
                        <a:t>さと</a:t>
                      </a:r>
                      <a:r>
                        <a:rPr lang="ja-JP" altLang="en-US" sz="1050" b="0" i="0" u="none" strike="noStrike" dirty="0">
                          <a:solidFill>
                            <a:schemeClr val="tx1"/>
                          </a:solidFill>
                          <a:effectLst/>
                          <a:latin typeface="ＭＳ Ｐゴシック"/>
                        </a:rPr>
                        <a:t>うみ磯浜」のリアルタイム映像の配信（</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・落石対策</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多目的ﾄｲﾚなどの位置を案内するﾊﾞﾘｱﾌﾘｰﾏｯﾌﾟ作成（</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定期的に里海</a:t>
                      </a:r>
                      <a:r>
                        <a:rPr lang="en-US" altLang="ja-JP" sz="1050" b="0" i="0" u="none" strike="noStrike" dirty="0">
                          <a:solidFill>
                            <a:schemeClr val="tx1"/>
                          </a:solidFill>
                          <a:effectLst/>
                          <a:latin typeface="ＭＳ Ｐゴシック"/>
                        </a:rPr>
                        <a:t>News</a:t>
                      </a:r>
                      <a:r>
                        <a:rPr lang="ja-JP" altLang="en-US" sz="1050" b="0" i="0" u="none" strike="noStrike" dirty="0">
                          <a:solidFill>
                            <a:schemeClr val="tx1"/>
                          </a:solidFill>
                          <a:effectLst/>
                          <a:latin typeface="ＭＳ Ｐゴシック"/>
                        </a:rPr>
                        <a:t>でｲﾍﾞﾝﾄ情報を発信（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広報誌などで、幅広い情報発信を行い、より多くの方々に公平に情報が伝わるように配慮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・潮騒ビバレー内に、休憩所兼授乳室を設置するほか、車椅子、砂浜車椅子の貸し出しを実施</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者手帳アプリ「ミライオ</a:t>
                      </a:r>
                      <a:r>
                        <a:rPr lang="en-US" altLang="ja-JP" sz="1050" b="0" i="0" u="none" strike="noStrike" dirty="0">
                          <a:solidFill>
                            <a:schemeClr val="tx1"/>
                          </a:solidFill>
                          <a:effectLst/>
                          <a:latin typeface="ＭＳ Ｐゴシック"/>
                        </a:rPr>
                        <a:t>ID</a:t>
                      </a:r>
                      <a:r>
                        <a:rPr lang="ja-JP" altLang="en-US" sz="1050" b="0" i="0" u="none" strike="noStrike" dirty="0">
                          <a:solidFill>
                            <a:schemeClr val="tx1"/>
                          </a:solidFill>
                          <a:effectLst/>
                          <a:latin typeface="ＭＳ Ｐゴシック"/>
                        </a:rPr>
                        <a:t>」をホームページで案内、運用を開始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u="none" dirty="0">
                          <a:solidFill>
                            <a:schemeClr val="tx1"/>
                          </a:solidFill>
                        </a:rPr>
                        <a:t>・ﾆｰｽﾞを踏まえた新たなｲﾍﾞﾝﾄ・ﾌﾟﾗﾝの企画、実</a:t>
                      </a:r>
                      <a:r>
                        <a:rPr kumimoji="1" lang="en-US" altLang="ja-JP" sz="1000" b="0" u="none" dirty="0">
                          <a:solidFill>
                            <a:schemeClr val="tx1"/>
                          </a:solidFill>
                        </a:rPr>
                        <a:t> </a:t>
                      </a:r>
                      <a:r>
                        <a:rPr kumimoji="1" lang="ja-JP" altLang="en-US" sz="1000" b="0" u="none" dirty="0">
                          <a:solidFill>
                            <a:schemeClr val="tx1"/>
                          </a:solidFill>
                        </a:rPr>
                        <a:t>施</a:t>
                      </a:r>
                      <a:endParaRPr kumimoji="1" lang="en-US" altLang="ja-JP" sz="1000" b="0" u="none" dirty="0">
                        <a:solidFill>
                          <a:schemeClr val="tx1"/>
                        </a:solidFill>
                      </a:endParaRPr>
                    </a:p>
                    <a:p>
                      <a:pPr marL="177800" indent="-92075" algn="l" fontAlgn="ct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ﾎﾞﾗﾝﾃｨｱとの協働による自然観察会や夏・冬の地域協働型ｲﾍﾞﾝﾄの開催（</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公園特性を活かしたｽｹﾙﾄﾝｶﾔｯｸﾚﾝﾀﾙ（</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・自然とのふれあい、にぎわいの創出を図るため、夏期に「ムシムシハウス」を設置、カブトムシの生態展示、と観察セットの販売を実施</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･今後の</a:t>
                      </a:r>
                      <a:r>
                        <a:rPr lang="ja-JP" altLang="en-US" sz="1000" b="0" i="0" u="none" strike="noStrike" dirty="0" err="1">
                          <a:solidFill>
                            <a:schemeClr val="tx1"/>
                          </a:solidFill>
                          <a:effectLst/>
                          <a:latin typeface="ＭＳ Ｐゴシック"/>
                        </a:rPr>
                        <a:t>さと</a:t>
                      </a:r>
                      <a:r>
                        <a:rPr lang="ja-JP" altLang="en-US" sz="1000" b="0" i="0" u="none" strike="noStrike" dirty="0">
                          <a:solidFill>
                            <a:schemeClr val="tx1"/>
                          </a:solidFill>
                          <a:effectLst/>
                          <a:latin typeface="ＭＳ Ｐゴシック"/>
                        </a:rPr>
                        <a:t>うみ磯浜・しおさい楽習館の管理運営のあり方・具体の取り組みなどをテーマとした、「さとうみ磯浜・しおさい楽習館管理運営協議会」を開催</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11202992"/>
                  </a:ext>
                </a:extLst>
              </a:tr>
            </a:tbl>
          </a:graphicData>
        </a:graphic>
      </p:graphicFrame>
      <p:sp>
        <p:nvSpPr>
          <p:cNvPr id="5" name="タイトル 1"/>
          <p:cNvSpPr txBox="1">
            <a:spLocks/>
          </p:cNvSpPr>
          <p:nvPr/>
        </p:nvSpPr>
        <p:spPr>
          <a:xfrm>
            <a:off x="107504" y="0"/>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0529452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24919979"/>
              </p:ext>
            </p:extLst>
          </p:nvPr>
        </p:nvGraphicFramePr>
        <p:xfrm>
          <a:off x="107504" y="352776"/>
          <a:ext cx="8928991" cy="5410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37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堺泉北港の緑地</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・ベンチを設置（</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・利用料の口座振替制</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・利用予約システムを口　座振替制度と連動するよう改良（</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lvl="0" indent="-8572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月泉大津市と協定締結。以降、同市による管理</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2584">
                <a:tc>
                  <a:txBody>
                    <a:bodyPr/>
                    <a:lstStyle/>
                    <a:p>
                      <a:r>
                        <a:rPr kumimoji="1" lang="en-US" altLang="ja-JP" sz="1100" b="0" dirty="0">
                          <a:solidFill>
                            <a:schemeClr val="tx1"/>
                          </a:solidFill>
                        </a:rPr>
                        <a:t>38</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狭山池博物館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案内ページ拡充などホームページ改良、ｽﾏｰﾄﾌｫﾝ版ｳｪﾌﾞﾍﾟｰｼﾞ作成（</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endParaRPr lang="ja-JP" altLang="en-US"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の設置</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-Osaka Free Wi-Fi </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-QR</a:t>
                      </a:r>
                      <a:r>
                        <a:rPr lang="ja-JP" altLang="en-US" sz="1100" b="0" i="0" u="none" strike="noStrike" dirty="0">
                          <a:solidFill>
                            <a:schemeClr val="tx1"/>
                          </a:solidFill>
                          <a:effectLst/>
                          <a:latin typeface="ＭＳ Ｐゴシック"/>
                        </a:rPr>
                        <a:t>コードによる「音声　ガイダンスシステム」へ更新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latin typeface="+mn-ea"/>
                          <a:ea typeface="+mn-ea"/>
                        </a:rPr>
                        <a:t>・</a:t>
                      </a:r>
                      <a:r>
                        <a:rPr kumimoji="1" lang="en-US" altLang="ja-JP" sz="1100" b="0" dirty="0">
                          <a:solidFill>
                            <a:schemeClr val="tx1"/>
                          </a:solidFill>
                          <a:latin typeface="+mn-ea"/>
                          <a:ea typeface="+mn-ea"/>
                        </a:rPr>
                        <a:t>ESCO</a:t>
                      </a:r>
                      <a:r>
                        <a:rPr kumimoji="1" lang="ja-JP" altLang="en-US" sz="1100" b="0" dirty="0">
                          <a:solidFill>
                            <a:schemeClr val="tx1"/>
                          </a:solidFill>
                          <a:latin typeface="+mn-ea"/>
                          <a:ea typeface="+mn-ea"/>
                        </a:rPr>
                        <a:t>事業により館内</a:t>
                      </a:r>
                      <a:r>
                        <a:rPr kumimoji="1" lang="ja-JP" altLang="en-US" sz="1100" b="0" baseline="0" dirty="0">
                          <a:solidFill>
                            <a:schemeClr val="tx1"/>
                          </a:solidFill>
                          <a:latin typeface="+mn-ea"/>
                          <a:ea typeface="+mn-ea"/>
                        </a:rPr>
                        <a:t> </a:t>
                      </a:r>
                      <a:r>
                        <a:rPr kumimoji="1" lang="ja-JP" altLang="en-US" sz="1100" b="0" dirty="0">
                          <a:solidFill>
                            <a:schemeClr val="tx1"/>
                          </a:solidFill>
                          <a:latin typeface="+mn-ea"/>
                          <a:ea typeface="+mn-ea"/>
                        </a:rPr>
                        <a:t>照明の</a:t>
                      </a:r>
                      <a:r>
                        <a:rPr kumimoji="1" lang="en-US" altLang="ja-JP" sz="1100" b="0" dirty="0">
                          <a:solidFill>
                            <a:schemeClr val="tx1"/>
                          </a:solidFill>
                          <a:latin typeface="+mn-ea"/>
                          <a:ea typeface="+mn-ea"/>
                        </a:rPr>
                        <a:t>LED</a:t>
                      </a:r>
                      <a:r>
                        <a:rPr kumimoji="1" lang="ja-JP" altLang="en-US" sz="1100" b="0" dirty="0">
                          <a:solidFill>
                            <a:schemeClr val="tx1"/>
                          </a:solidFill>
                          <a:latin typeface="+mn-ea"/>
                          <a:ea typeface="+mn-ea"/>
                        </a:rPr>
                        <a:t>化、空調熱</a:t>
                      </a:r>
                      <a:endParaRPr kumimoji="1" lang="en-US" altLang="ja-JP" sz="1100" b="0" dirty="0">
                        <a:solidFill>
                          <a:schemeClr val="tx1"/>
                        </a:solidFill>
                        <a:latin typeface="+mn-ea"/>
                        <a:ea typeface="+mn-ea"/>
                      </a:endParaRPr>
                    </a:p>
                    <a:p>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源の更新（</a:t>
                      </a:r>
                      <a:r>
                        <a:rPr kumimoji="1" lang="en-US" altLang="ja-JP" sz="1100" b="0" dirty="0">
                          <a:solidFill>
                            <a:schemeClr val="tx1"/>
                          </a:solidFill>
                          <a:latin typeface="+mn-ea"/>
                          <a:ea typeface="+mn-ea"/>
                        </a:rPr>
                        <a:t>2018</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月サービス開始）</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rPr>
                        <a:t>・イベント時に開館時間を延長</a:t>
                      </a:r>
                      <a:r>
                        <a:rPr kumimoji="1" lang="en-US" altLang="ja-JP" sz="1100" b="0" dirty="0">
                          <a:solidFill>
                            <a:schemeClr val="tx1"/>
                          </a:solidFill>
                        </a:rPr>
                        <a:t/>
                      </a:r>
                      <a:br>
                        <a:rPr kumimoji="1" lang="en-US" altLang="ja-JP" sz="1100" b="0" dirty="0">
                          <a:solidFill>
                            <a:schemeClr val="tx1"/>
                          </a:solidFill>
                        </a:rPr>
                      </a:br>
                      <a:r>
                        <a:rPr kumimoji="1" lang="ja-JP" altLang="en-US" sz="1100" b="0" baseline="0" dirty="0">
                          <a:solidFill>
                            <a:schemeClr val="tx1"/>
                          </a:solidFill>
                        </a:rPr>
                        <a:t> </a:t>
                      </a:r>
                      <a:r>
                        <a:rPr kumimoji="1" lang="ja-JP" altLang="en-US" sz="1100" b="0" dirty="0">
                          <a:solidFill>
                            <a:schemeClr val="tx1"/>
                          </a:solidFill>
                        </a:rPr>
                        <a:t>（</a:t>
                      </a:r>
                      <a:r>
                        <a:rPr kumimoji="1" lang="en-US" altLang="ja-JP" sz="1100" b="0" dirty="0">
                          <a:solidFill>
                            <a:schemeClr val="tx1"/>
                          </a:solidFill>
                          <a:latin typeface="+mn-ea"/>
                          <a:ea typeface="+mn-ea"/>
                        </a:rPr>
                        <a:t>2010</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a:t>
                      </a:r>
                      <a:r>
                        <a:rPr kumimoji="1" lang="ja-JP" altLang="en-US" sz="1100" b="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-2,3</a:t>
                      </a:r>
                      <a:r>
                        <a:rPr lang="ja-JP" altLang="en-US" sz="1100" b="0" i="0" u="none" strike="noStrike" dirty="0">
                          <a:solidFill>
                            <a:schemeClr val="tx1"/>
                          </a:solidFill>
                          <a:effectLst/>
                          <a:latin typeface="ＭＳ Ｐゴシック"/>
                        </a:rPr>
                        <a:t>月単位の催し物ｶﾚﾝﾀﾞｰを製作、配布（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ja-JP" altLang="en-US" sz="1100" b="0" strike="noStrike" baseline="0" dirty="0">
                          <a:solidFill>
                            <a:schemeClr val="tx1"/>
                          </a:solidFill>
                        </a:rPr>
                        <a:t>収蔵・展示資料の充実</a:t>
                      </a:r>
                      <a:endParaRPr kumimoji="1" lang="en-US" altLang="ja-JP" sz="1100" b="0" strike="noStrike" baseline="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strike="noStrike" baseline="0" dirty="0">
                          <a:solidFill>
                            <a:schemeClr val="tx1"/>
                          </a:solidFill>
                        </a:rPr>
                        <a:t>  </a:t>
                      </a:r>
                      <a:r>
                        <a:rPr kumimoji="1" lang="ja-JP" altLang="en-US" sz="1100" b="0" strike="noStrike" baseline="0" dirty="0">
                          <a:solidFill>
                            <a:schemeClr val="tx1"/>
                          </a:solidFill>
                        </a:rPr>
                        <a:t>強化</a:t>
                      </a:r>
                      <a:endParaRPr lang="en-US" altLang="ja-JP"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特別展図録の頒布（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・博物館ﾎﾞﾗﾝﾃｨｱと連携し「多言語リーフレット」を配布（</a:t>
                      </a:r>
                      <a:r>
                        <a:rPr kumimoji="1" lang="en-US" altLang="ja-JP" sz="1100" b="0" i="0" u="none" strike="noStrike" dirty="0">
                          <a:solidFill>
                            <a:schemeClr val="tx1"/>
                          </a:solidFill>
                          <a:effectLst/>
                          <a:latin typeface="ＭＳ Ｐゴシック"/>
                        </a:rPr>
                        <a:t>2018</a:t>
                      </a:r>
                      <a:r>
                        <a:rPr kumimoji="1" lang="ja-JP" altLang="en-US" sz="1100" b="0" i="0" u="none" strike="noStrike" dirty="0">
                          <a:solidFill>
                            <a:schemeClr val="tx1"/>
                          </a:solidFill>
                          <a:effectLst/>
                          <a:latin typeface="ＭＳ Ｐゴシック"/>
                        </a:rPr>
                        <a:t>年～）</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・効果的</a:t>
                      </a: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効率的な運営</a:t>
                      </a:r>
                      <a:endParaRPr kumimoji="1"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大阪府立狭山池博物館運営審議会の「答申」に基づく博物館事業（企画・展示等）の評価制度の開始（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・施設特性やニーズを</a:t>
                      </a:r>
                      <a:r>
                        <a:rPr kumimoji="1" lang="en-US" altLang="ja-JP" sz="1100" b="0" dirty="0">
                          <a:solidFill>
                            <a:schemeClr val="tx1"/>
                          </a:solidFill>
                        </a:rPr>
                        <a:t> </a:t>
                      </a:r>
                      <a:r>
                        <a:rPr kumimoji="1" lang="ja-JP" altLang="en-US" sz="1100" b="0" dirty="0">
                          <a:solidFill>
                            <a:schemeClr val="tx1"/>
                          </a:solidFill>
                        </a:rPr>
                        <a:t>踏まえた新たなｲﾍﾞﾝﾄ</a:t>
                      </a:r>
                      <a:r>
                        <a:rPr kumimoji="1" lang="en-US" altLang="ja-JP" sz="1100" b="0" dirty="0">
                          <a:solidFill>
                            <a:schemeClr val="tx1"/>
                          </a:solidFill>
                        </a:rPr>
                        <a:t> </a:t>
                      </a:r>
                      <a:r>
                        <a:rPr kumimoji="1" lang="ja-JP" altLang="en-US" sz="1100" b="0" dirty="0">
                          <a:solidFill>
                            <a:schemeClr val="tx1"/>
                          </a:solidFill>
                        </a:rPr>
                        <a:t>の企画、実施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多くの団体と連携した「開館</a:t>
                      </a:r>
                      <a:r>
                        <a:rPr lang="en-US" altLang="ja-JP" sz="1100" b="0" i="0" u="none" strike="noStrike" dirty="0">
                          <a:solidFill>
                            <a:schemeClr val="tx1"/>
                          </a:solidFill>
                          <a:effectLst/>
                          <a:latin typeface="ＭＳ Ｐゴシック"/>
                        </a:rPr>
                        <a:t>20</a:t>
                      </a:r>
                      <a:r>
                        <a:rPr lang="ja-JP" altLang="en-US" sz="1100" b="0" i="0" u="none" strike="noStrike" dirty="0">
                          <a:solidFill>
                            <a:schemeClr val="tx1"/>
                          </a:solidFill>
                          <a:effectLst/>
                          <a:latin typeface="ＭＳ Ｐゴシック"/>
                        </a:rPr>
                        <a:t>周年記念イベント」の実施（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気象台・大阪狭山市教育委員会と連携した教員研修での「防災講座」の実施（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724733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28115494"/>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64160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656184">
                  <a:extLst>
                    <a:ext uri="{9D8B030D-6E8A-4147-A177-3AD203B41FA5}">
                      <a16:colId xmlns:a16="http://schemas.microsoft.com/office/drawing/2014/main" val="20005"/>
                    </a:ext>
                  </a:extLst>
                </a:gridCol>
                <a:gridCol w="1656183">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554832">
                <a:tc>
                  <a:txBody>
                    <a:bodyPr/>
                    <a:lstStyle/>
                    <a:p>
                      <a:r>
                        <a:rPr kumimoji="1" lang="en-US" altLang="ja-JP" sz="1100" dirty="0">
                          <a:solidFill>
                            <a:schemeClr val="tx1"/>
                          </a:solidFill>
                        </a:rPr>
                        <a:t>39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門真スポーツセンター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・全館フリー</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・主要照明を</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に変更（</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・更衣室ロッカーの入替（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・空調自動制御設備改　修工事を実施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・非常電話設備改修工事の実施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・温水プール用ろ過設備</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３基</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・一部トイレの洋式化を実施（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・サブアリーナのフローリングを改修（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時間の延長をニーズ　に応じて柔軟に実施</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・駐車場の当日最大料金制の導入（</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・クレジットカードや</a:t>
                      </a:r>
                      <a:r>
                        <a:rPr lang="en-US" altLang="ja-JP" sz="1100" b="0" i="0" u="none" strike="noStrike" dirty="0">
                          <a:solidFill>
                            <a:schemeClr val="tx1"/>
                          </a:solidFill>
                          <a:effectLst/>
                          <a:latin typeface="ＭＳ Ｐゴシック"/>
                        </a:rPr>
                        <a:t>IC</a:t>
                      </a:r>
                      <a:r>
                        <a:rPr lang="ja-JP" altLang="en-US" sz="1100" b="0" i="0" u="none" strike="noStrike" dirty="0">
                          <a:solidFill>
                            <a:schemeClr val="tx1"/>
                          </a:solidFill>
                          <a:effectLst/>
                          <a:latin typeface="ＭＳ Ｐゴシック"/>
                        </a:rPr>
                        <a:t>カード決済が可能な駐車場関連機器に更新（</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・大会議室のカーペットを張替（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・トレーニングマシンの入替（</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・施設特性やニーズを踏まえた新たなｲﾍﾞﾝﾄの企画、実施</a:t>
                      </a:r>
                      <a:endParaRPr kumimoji="1" lang="en-US" altLang="ja-JP" sz="110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アイススケート教室などの開催など（</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br>
                        <a:rPr lang="ja-JP" altLang="en-US"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err="1">
                          <a:solidFill>
                            <a:schemeClr val="tx1"/>
                          </a:solidFill>
                          <a:effectLst/>
                          <a:latin typeface="ＭＳ Ｐゴシック"/>
                        </a:rPr>
                        <a:t>障がい</a:t>
                      </a:r>
                      <a:r>
                        <a:rPr lang="ja-JP" altLang="en-US" sz="1100" b="0" i="0" u="none" strike="noStrike" dirty="0">
                          <a:solidFill>
                            <a:schemeClr val="tx1"/>
                          </a:solidFill>
                          <a:effectLst/>
                          <a:latin typeface="ＭＳ Ｐゴシック"/>
                        </a:rPr>
                        <a:t>児スポーツ教室、親子で活動できるスポーツ教室の開催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・リトモス教室の開講</a:t>
                      </a:r>
                      <a:r>
                        <a:rPr kumimoji="1" lang="en-US" altLang="ja-JP" sz="1100" dirty="0">
                          <a:solidFill>
                            <a:schemeClr val="tx1"/>
                          </a:solidFill>
                        </a:rPr>
                        <a:t/>
                      </a:r>
                      <a:br>
                        <a:rPr kumimoji="1" lang="en-US" altLang="ja-JP" sz="1100" dirty="0">
                          <a:solidFill>
                            <a:schemeClr val="tx1"/>
                          </a:solidFill>
                        </a:rPr>
                      </a:br>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a:t>
                      </a:r>
                      <a:endParaRPr kumimoji="1"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・キッズダンス教室を開講（</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28000">
                <a:tc>
                  <a:txBody>
                    <a:bodyPr/>
                    <a:lstStyle/>
                    <a:p>
                      <a:r>
                        <a:rPr kumimoji="1" lang="en-US" altLang="ja-JP" sz="1100" dirty="0">
                          <a:solidFill>
                            <a:schemeClr val="tx1"/>
                          </a:solidFill>
                        </a:rPr>
                        <a:t>40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体育会館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　施設の空き室など情報充実（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意見お問合せﾍﾟｰｼﾞを追加（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・正面ピロティの</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整備（</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・照明の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化を実施（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第１競技場、第２競技場、事務室、　柔剣道場、ピロティ、　外灯等</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a:t>
                      </a:r>
                      <a:r>
                        <a:rPr lang="ja-JP" altLang="ja-JP" sz="1100" kern="100" dirty="0">
                          <a:solidFill>
                            <a:schemeClr val="tx1"/>
                          </a:solidFill>
                          <a:effectLst/>
                          <a:ea typeface="ＭＳ ゴシック" panose="020B0609070205080204" pitchFamily="49" charset="-128"/>
                          <a:cs typeface="Times New Roman" panose="02020603050405020304" pitchFamily="18" charset="0"/>
                        </a:rPr>
                        <a:t>中央監視設備</a:t>
                      </a:r>
                      <a:r>
                        <a:rPr lang="ja-JP" altLang="en-US" sz="1100" kern="100" dirty="0">
                          <a:solidFill>
                            <a:schemeClr val="tx1"/>
                          </a:solidFill>
                          <a:effectLst/>
                          <a:ea typeface="ＭＳ ゴシック" panose="020B0609070205080204" pitchFamily="49" charset="-128"/>
                          <a:cs typeface="Times New Roman" panose="02020603050405020304" pitchFamily="18" charset="0"/>
                        </a:rPr>
                        <a:t>・自動火災報知設備改修工事の実施（</a:t>
                      </a:r>
                      <a:r>
                        <a:rPr lang="en-US" altLang="ja-JP" sz="1100" kern="100" dirty="0">
                          <a:solidFill>
                            <a:schemeClr val="tx1"/>
                          </a:solidFill>
                          <a:effectLst/>
                          <a:ea typeface="ＭＳ ゴシック" panose="020B0609070205080204" pitchFamily="49" charset="-128"/>
                          <a:cs typeface="Times New Roman" panose="02020603050405020304" pitchFamily="18" charset="0"/>
                        </a:rPr>
                        <a:t>2022</a:t>
                      </a:r>
                      <a:r>
                        <a:rPr lang="ja-JP" altLang="en-US" sz="1100" kern="100" dirty="0">
                          <a:solidFill>
                            <a:schemeClr val="tx1"/>
                          </a:solidFill>
                          <a:effectLst/>
                          <a:ea typeface="ＭＳ ゴシック" panose="020B0609070205080204" pitchFamily="49" charset="-128"/>
                          <a:cs typeface="Times New Roman" panose="02020603050405020304" pitchFamily="18" charset="0"/>
                        </a:rPr>
                        <a:t>年</a:t>
                      </a:r>
                      <a:r>
                        <a:rPr lang="en-US" altLang="ja-JP" sz="1100" kern="100" dirty="0">
                          <a:solidFill>
                            <a:schemeClr val="tx1"/>
                          </a:solidFill>
                          <a:effectLst/>
                          <a:ea typeface="ＭＳ ゴシック" panose="020B0609070205080204" pitchFamily="49" charset="-128"/>
                          <a:cs typeface="Times New Roman" panose="02020603050405020304" pitchFamily="18" charset="0"/>
                        </a:rPr>
                        <a:t>3</a:t>
                      </a:r>
                      <a:r>
                        <a:rPr lang="ja-JP" altLang="en-US" sz="1100" kern="100" dirty="0">
                          <a:solidFill>
                            <a:schemeClr val="tx1"/>
                          </a:solidFill>
                          <a:effectLst/>
                          <a:ea typeface="ＭＳ ゴシック" panose="020B0609070205080204" pitchFamily="49" charset="-128"/>
                          <a:cs typeface="Times New Roman" panose="02020603050405020304" pitchFamily="18" charset="0"/>
                        </a:rPr>
                        <a:t>月）</a:t>
                      </a:r>
                      <a:endParaRPr lang="en-US" altLang="ja-JP" sz="1100" kern="100" dirty="0">
                        <a:solidFill>
                          <a:schemeClr val="tx1"/>
                        </a:solidFill>
                        <a:effectLst/>
                        <a:ea typeface="ＭＳ ゴシック" panose="020B0609070205080204" pitchFamily="49" charset="-128"/>
                        <a:cs typeface="Times New Roman" panose="02020603050405020304" pitchFamily="18" charset="0"/>
                      </a:endParaRPr>
                    </a:p>
                    <a:p>
                      <a:pPr marL="93663" indent="-93663" algn="l" fontAlgn="ct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・歩道の掲示板２箇所をサイネージに変更（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2022</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10</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月）</a:t>
                      </a: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時間の延長をﾆｰｽﾞに応じて柔軟に実施（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・地元広報誌を活用した情報発信（</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・授乳室の設置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・ワーキングスペースの設置（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・正面ピロティにてキッチンカー出店、ビアガーデン開催（</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31761083"/>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3168352"/>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58417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800199">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67312">
                <a:tc>
                  <a:txBody>
                    <a:bodyPr/>
                    <a:lstStyle/>
                    <a:p>
                      <a:r>
                        <a:rPr kumimoji="1" lang="en-US" altLang="ja-JP" sz="1100" dirty="0">
                          <a:solidFill>
                            <a:schemeClr val="tx1"/>
                          </a:solidFill>
                        </a:rPr>
                        <a:t>41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臨海スポーツセンター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空き室など情報を充実（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意見お問合せページを追加（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LINE</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・受変電設備改修工事の実施（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・耐震改修工事の実施（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・スケートリンク改修工事の実施（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・館内照明</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化の実施（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・休館日の開館や開館時間の延長をニーズに応じて柔軟に実施（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・各種割引制度の導入</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・キャッシュレス対応レジ、券売機の導入（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lvl="0" indent="-936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LPG</a:t>
                      </a:r>
                      <a:r>
                        <a:rPr lang="ja-JP" altLang="en-US" sz="1100" b="0" i="0" u="none" strike="noStrike" dirty="0">
                          <a:solidFill>
                            <a:schemeClr val="tx1"/>
                          </a:solidFill>
                          <a:effectLst/>
                          <a:latin typeface="ＭＳ Ｐゴシック"/>
                        </a:rPr>
                        <a:t>仕様の整氷車導入（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3618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45391488"/>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59588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752194">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03120">
                <a:tc>
                  <a:txBody>
                    <a:bodyPr/>
                    <a:lstStyle/>
                    <a:p>
                      <a:r>
                        <a:rPr kumimoji="1" lang="en-US" altLang="ja-JP" sz="1100" dirty="0">
                          <a:solidFill>
                            <a:schemeClr val="tx1"/>
                          </a:solidFill>
                        </a:rPr>
                        <a:t>42</a:t>
                      </a:r>
                    </a:p>
                    <a:p>
                      <a:r>
                        <a:rPr kumimoji="1" lang="en-US" altLang="ja-JP" sz="1100" dirty="0">
                          <a:solidFill>
                            <a:schemeClr val="tx1"/>
                          </a:solidFill>
                        </a:rPr>
                        <a:t>43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飛鳥博物館、</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飛鳥風土記の丘</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風土記の丘の梅・桜開花情報を収集、発信</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動画配信の開始（</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年度～）</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　 </a:t>
                      </a:r>
                      <a:endParaRPr lang="en-US" altLang="ja-JP" sz="1100" b="0" i="0" u="none" strike="noStrike" baseline="0"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-LINE</a:t>
                      </a:r>
                      <a:r>
                        <a:rPr lang="ja-JP" altLang="en-US" sz="1100" b="0" i="0" u="none" strike="noStrike" dirty="0">
                          <a:solidFill>
                            <a:schemeClr val="tx1"/>
                          </a:solidFill>
                          <a:effectLst/>
                          <a:latin typeface="ＭＳ Ｐゴシック"/>
                        </a:rPr>
                        <a:t>の開始</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無料</a:t>
                      </a:r>
                      <a:r>
                        <a:rPr lang="en-US" altLang="zh-TW" sz="1100" b="0" i="0" u="none" strike="noStrike" dirty="0">
                          <a:solidFill>
                            <a:schemeClr val="tx1"/>
                          </a:solidFill>
                          <a:effectLst/>
                          <a:latin typeface="ＭＳ Ｐゴシック"/>
                        </a:rPr>
                        <a:t>Wi-Fi</a:t>
                      </a:r>
                      <a:r>
                        <a:rPr lang="zh-TW" altLang="en-US" sz="1100" b="0" i="0" u="none" strike="noStrike" dirty="0">
                          <a:solidFill>
                            <a:schemeClr val="tx1"/>
                          </a:solidFill>
                          <a:effectLst/>
                          <a:latin typeface="ＭＳ Ｐゴシック"/>
                        </a:rPr>
                        <a:t>整備（</a:t>
                      </a:r>
                      <a:r>
                        <a:rPr lang="en-US" altLang="zh-TW" sz="1100" b="0" i="0" u="none" strike="noStrike" dirty="0">
                          <a:solidFill>
                            <a:schemeClr val="tx1"/>
                          </a:solidFill>
                          <a:effectLst/>
                          <a:latin typeface="ＭＳ Ｐゴシック"/>
                        </a:rPr>
                        <a:t>2020</a:t>
                      </a:r>
                      <a:r>
                        <a:rPr lang="zh-TW"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r>
                        <a:rPr kumimoji="1" lang="ja-JP" altLang="en-US" sz="1100" dirty="0">
                          <a:solidFill>
                            <a:schemeClr val="tx1"/>
                          </a:solidFill>
                        </a:rPr>
                        <a:t>・</a:t>
                      </a:r>
                      <a:r>
                        <a:rPr kumimoji="1" lang="en-US" altLang="ja-JP" sz="1100" dirty="0">
                          <a:solidFill>
                            <a:schemeClr val="tx1"/>
                          </a:solidFill>
                          <a:latin typeface="+mn-ea"/>
                          <a:ea typeface="+mn-ea"/>
                        </a:rPr>
                        <a:t>ESCO</a:t>
                      </a:r>
                      <a:r>
                        <a:rPr kumimoji="1" lang="ja-JP" altLang="en-US" sz="1100" dirty="0">
                          <a:solidFill>
                            <a:schemeClr val="tx1"/>
                          </a:solidFill>
                          <a:latin typeface="+mn-ea"/>
                          <a:ea typeface="+mn-ea"/>
                        </a:rPr>
                        <a:t>事業により館内</a:t>
                      </a:r>
                      <a:endParaRPr kumimoji="1" lang="en-US" altLang="ja-JP" sz="1100" dirty="0">
                        <a:solidFill>
                          <a:schemeClr val="tx1"/>
                        </a:solidFill>
                        <a:latin typeface="+mn-ea"/>
                        <a:ea typeface="+mn-ea"/>
                      </a:endParaRPr>
                    </a:p>
                    <a:p>
                      <a:r>
                        <a:rPr kumimoji="1" lang="ja-JP" altLang="en-US" sz="1100" baseline="0" dirty="0">
                          <a:solidFill>
                            <a:schemeClr val="tx1"/>
                          </a:solidFill>
                          <a:latin typeface="+mn-ea"/>
                          <a:ea typeface="+mn-ea"/>
                        </a:rPr>
                        <a:t> </a:t>
                      </a:r>
                      <a:r>
                        <a:rPr kumimoji="1" lang="ja-JP" altLang="en-US" sz="1100" dirty="0">
                          <a:solidFill>
                            <a:schemeClr val="tx1"/>
                          </a:solidFill>
                          <a:latin typeface="+mn-ea"/>
                          <a:ea typeface="+mn-ea"/>
                        </a:rPr>
                        <a:t>照明の</a:t>
                      </a:r>
                      <a:r>
                        <a:rPr kumimoji="1" lang="en-US" altLang="ja-JP" sz="1100" dirty="0">
                          <a:solidFill>
                            <a:schemeClr val="tx1"/>
                          </a:solidFill>
                          <a:latin typeface="+mn-ea"/>
                          <a:ea typeface="+mn-ea"/>
                        </a:rPr>
                        <a:t>LED</a:t>
                      </a:r>
                      <a:r>
                        <a:rPr kumimoji="1" lang="ja-JP" altLang="en-US" sz="1100" dirty="0">
                          <a:solidFill>
                            <a:schemeClr val="tx1"/>
                          </a:solidFill>
                          <a:latin typeface="+mn-ea"/>
                          <a:ea typeface="+mn-ea"/>
                        </a:rPr>
                        <a:t>化、空調熱</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 </a:t>
                      </a:r>
                      <a:r>
                        <a:rPr kumimoji="1" lang="ja-JP" altLang="en-US" sz="1100" dirty="0">
                          <a:solidFill>
                            <a:schemeClr val="tx1"/>
                          </a:solidFill>
                          <a:latin typeface="+mn-ea"/>
                          <a:ea typeface="+mn-ea"/>
                        </a:rPr>
                        <a:t>源の更新</a:t>
                      </a:r>
                      <a:r>
                        <a:rPr kumimoji="1" lang="en-US" altLang="ja-JP" sz="1100" dirty="0">
                          <a:solidFill>
                            <a:schemeClr val="tx1"/>
                          </a:solidFill>
                          <a:latin typeface="+mn-ea"/>
                          <a:ea typeface="+mn-ea"/>
                        </a:rPr>
                        <a:t/>
                      </a:r>
                      <a:br>
                        <a:rPr kumimoji="1" lang="en-US" altLang="ja-JP" sz="1100" dirty="0">
                          <a:solidFill>
                            <a:schemeClr val="tx1"/>
                          </a:solidFill>
                          <a:latin typeface="+mn-ea"/>
                          <a:ea typeface="+mn-ea"/>
                        </a:rPr>
                      </a:br>
                      <a:r>
                        <a:rPr kumimoji="1" lang="ja-JP" altLang="en-US" sz="1100" dirty="0">
                          <a:solidFill>
                            <a:schemeClr val="tx1"/>
                          </a:solidFill>
                          <a:latin typeface="+mj-ea"/>
                          <a:ea typeface="+mj-ea"/>
                        </a:rPr>
                        <a:t> （</a:t>
                      </a:r>
                      <a:r>
                        <a:rPr kumimoji="1" lang="en-US" altLang="ja-JP" sz="1100" dirty="0">
                          <a:solidFill>
                            <a:schemeClr val="tx1"/>
                          </a:solidFill>
                          <a:latin typeface="+mj-ea"/>
                          <a:ea typeface="+mj-ea"/>
                        </a:rPr>
                        <a:t>2019</a:t>
                      </a:r>
                      <a:r>
                        <a:rPr kumimoji="1" lang="ja-JP" altLang="en-US" sz="1100" dirty="0">
                          <a:solidFill>
                            <a:schemeClr val="tx1"/>
                          </a:solidFill>
                          <a:latin typeface="+mj-ea"/>
                          <a:ea typeface="+mj-ea"/>
                        </a:rPr>
                        <a:t>年</a:t>
                      </a:r>
                      <a:r>
                        <a:rPr kumimoji="1" lang="en-US" altLang="ja-JP" sz="1100" dirty="0">
                          <a:solidFill>
                            <a:schemeClr val="tx1"/>
                          </a:solidFill>
                          <a:latin typeface="+mj-ea"/>
                          <a:ea typeface="+mj-ea"/>
                        </a:rPr>
                        <a:t>4</a:t>
                      </a:r>
                      <a:r>
                        <a:rPr kumimoji="1" lang="ja-JP" altLang="en-US" sz="1100" dirty="0">
                          <a:solidFill>
                            <a:schemeClr val="tx1"/>
                          </a:solidFill>
                          <a:latin typeface="+mj-ea"/>
                          <a:ea typeface="+mj-ea"/>
                        </a:rPr>
                        <a:t>月サービス開</a:t>
                      </a:r>
                      <a:endParaRPr kumimoji="1" lang="en-US" altLang="ja-JP" sz="1100" dirty="0">
                        <a:solidFill>
                          <a:schemeClr val="tx1"/>
                        </a:solidFill>
                        <a:latin typeface="+mj-ea"/>
                        <a:ea typeface="+mj-ea"/>
                      </a:endParaRPr>
                    </a:p>
                    <a:p>
                      <a:r>
                        <a:rPr kumimoji="1" lang="en-US" altLang="ja-JP" sz="1100" dirty="0">
                          <a:solidFill>
                            <a:schemeClr val="tx1"/>
                          </a:solidFill>
                          <a:latin typeface="+mj-ea"/>
                          <a:ea typeface="+mj-ea"/>
                        </a:rPr>
                        <a:t>  </a:t>
                      </a:r>
                      <a:r>
                        <a:rPr kumimoji="1" lang="ja-JP" altLang="en-US" sz="1100" dirty="0">
                          <a:solidFill>
                            <a:schemeClr val="tx1"/>
                          </a:solidFill>
                          <a:latin typeface="+mj-ea"/>
                          <a:ea typeface="+mj-ea"/>
                        </a:rPr>
                        <a:t>始）</a:t>
                      </a:r>
                      <a:endParaRPr kumimoji="1" lang="en-US" altLang="ja-JP" sz="1100" dirty="0">
                        <a:solidFill>
                          <a:schemeClr val="tx1"/>
                        </a:solidFill>
                        <a:latin typeface="+mj-ea"/>
                        <a:ea typeface="+mj-ea"/>
                      </a:endParaRPr>
                    </a:p>
                    <a:p>
                      <a:pPr marL="85725" indent="-85725"/>
                      <a:r>
                        <a:rPr kumimoji="1" lang="ja-JP" altLang="en-US" sz="1100" dirty="0">
                          <a:solidFill>
                            <a:schemeClr val="tx1"/>
                          </a:solidFill>
                          <a:latin typeface="+mj-ea"/>
                          <a:ea typeface="+mj-ea"/>
                        </a:rPr>
                        <a:t>・修羅室・特別収蔵庫空調機改修（</a:t>
                      </a:r>
                      <a:r>
                        <a:rPr kumimoji="1" lang="en-US" altLang="ja-JP" sz="1100" dirty="0">
                          <a:solidFill>
                            <a:schemeClr val="tx1"/>
                          </a:solidFill>
                          <a:latin typeface="+mj-ea"/>
                          <a:ea typeface="+mj-ea"/>
                        </a:rPr>
                        <a:t>2022</a:t>
                      </a:r>
                      <a:r>
                        <a:rPr kumimoji="1" lang="ja-JP" altLang="en-US" sz="1100" dirty="0">
                          <a:solidFill>
                            <a:schemeClr val="tx1"/>
                          </a:solidFill>
                          <a:latin typeface="+mj-ea"/>
                          <a:ea typeface="+mj-ea"/>
                        </a:rPr>
                        <a:t>年度</a:t>
                      </a:r>
                      <a:r>
                        <a:rPr kumimoji="1" lang="ja-JP" altLang="en-US" sz="110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開花情報を収集し、案内看板、ＪＲネット季節情報センターに掲載</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ロビーに百舌鳥・古市古墳群の情報コーナーを設置</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・ﾆｰｽﾞを見据えた物販の実施</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近</a:t>
                      </a:r>
                      <a:r>
                        <a:rPr lang="ja-JP" altLang="en-US" sz="1050" b="0" i="0" u="none" strike="noStrike" dirty="0" err="1">
                          <a:solidFill>
                            <a:schemeClr val="tx1"/>
                          </a:solidFill>
                          <a:effectLst/>
                          <a:latin typeface="ＭＳ Ｐゴシック"/>
                        </a:rPr>
                        <a:t>つ</a:t>
                      </a:r>
                      <a:r>
                        <a:rPr lang="ja-JP" altLang="en-US" sz="1050" b="0" i="0" u="none" strike="noStrike" dirty="0">
                          <a:solidFill>
                            <a:schemeClr val="tx1"/>
                          </a:solidFill>
                          <a:effectLst/>
                          <a:latin typeface="ＭＳ Ｐゴシック"/>
                        </a:rPr>
                        <a:t>飛鳥博物館限定</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ｷｭｰﾋﾟｰの開発・発売 </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新たなミュージアムグッズの作成・販売（</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ＭＳ Ｐゴシック"/>
                          <a:ea typeface="+mn-ea"/>
                          <a:cs typeface="+mn-cs"/>
                        </a:rPr>
                        <a:t>・</a:t>
                      </a:r>
                      <a:r>
                        <a:rPr kumimoji="1" lang="ja-JP" altLang="en-US" sz="1050" kern="1200" dirty="0">
                          <a:solidFill>
                            <a:schemeClr val="tx1"/>
                          </a:solidFill>
                          <a:latin typeface="+mj-ea"/>
                          <a:ea typeface="+mn-ea"/>
                          <a:cs typeface="+mn-cs"/>
                        </a:rPr>
                        <a:t>多言語解説整備（</a:t>
                      </a:r>
                      <a:r>
                        <a:rPr kumimoji="1" lang="en-US" altLang="ja-JP" sz="1050" kern="1200" dirty="0">
                          <a:solidFill>
                            <a:schemeClr val="tx1"/>
                          </a:solidFill>
                          <a:latin typeface="+mj-ea"/>
                          <a:ea typeface="+mn-ea"/>
                          <a:cs typeface="+mn-cs"/>
                        </a:rPr>
                        <a:t>2020</a:t>
                      </a:r>
                      <a:r>
                        <a:rPr kumimoji="1" lang="ja-JP" altLang="en-US" sz="1050" kern="1200" dirty="0">
                          <a:solidFill>
                            <a:schemeClr val="tx1"/>
                          </a:solidFill>
                          <a:latin typeface="+mj-ea"/>
                          <a:ea typeface="+mn-ea"/>
                          <a:cs typeface="+mn-cs"/>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・ﾆｰｽﾞを踏まえた新た</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 なｲﾍﾞﾝﾄ・ﾌﾟﾗﾝの企画、</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出前授業（</a:t>
                      </a:r>
                      <a:r>
                        <a:rPr lang="en-US" altLang="ja-JP" sz="1100" b="0" i="0" u="none" strike="noStrike" dirty="0">
                          <a:solidFill>
                            <a:schemeClr val="tx1"/>
                          </a:solidFill>
                          <a:effectLst/>
                          <a:latin typeface="ＭＳ Ｐゴシック"/>
                        </a:rPr>
                        <a:t>52</a:t>
                      </a:r>
                      <a:r>
                        <a:rPr lang="ja-JP" altLang="en-US" sz="1100" b="0" i="0" u="none" strike="noStrike" dirty="0">
                          <a:solidFill>
                            <a:schemeClr val="tx1"/>
                          </a:solidFill>
                          <a:effectLst/>
                          <a:latin typeface="ＭＳ Ｐゴシック"/>
                        </a:rPr>
                        <a:t>件、</a:t>
                      </a:r>
                      <a:r>
                        <a:rPr lang="en-US" altLang="ja-JP" sz="1100" b="0" i="0" u="none" strike="noStrike" dirty="0">
                          <a:solidFill>
                            <a:schemeClr val="tx1"/>
                          </a:solidFill>
                          <a:effectLst/>
                          <a:latin typeface="ＭＳ Ｐゴシック"/>
                        </a:rPr>
                        <a:t>2,985</a:t>
                      </a:r>
                      <a:r>
                        <a:rPr lang="ja-JP" altLang="en-US" sz="1100" b="0" i="0" u="none" strike="noStrike" dirty="0">
                          <a:solidFill>
                            <a:schemeClr val="tx1"/>
                          </a:solidFill>
                          <a:effectLst/>
                          <a:latin typeface="ＭＳ Ｐゴシック"/>
                        </a:rPr>
                        <a:t>人）、校外学習の実施（</a:t>
                      </a:r>
                      <a:r>
                        <a:rPr lang="en-US" altLang="ja-JP" sz="1100" b="0" i="0" u="none" strike="noStrike" dirty="0">
                          <a:solidFill>
                            <a:schemeClr val="tx1"/>
                          </a:solidFill>
                          <a:effectLst/>
                          <a:latin typeface="ＭＳ Ｐゴシック"/>
                        </a:rPr>
                        <a:t>18</a:t>
                      </a:r>
                      <a:r>
                        <a:rPr lang="ja-JP" altLang="en-US" sz="1100" b="0" i="0" u="none" strike="noStrike" dirty="0">
                          <a:solidFill>
                            <a:schemeClr val="tx1"/>
                          </a:solidFill>
                          <a:effectLst/>
                          <a:latin typeface="ＭＳ Ｐゴシック"/>
                        </a:rPr>
                        <a:t>校、</a:t>
                      </a:r>
                      <a:r>
                        <a:rPr lang="en-US" altLang="ja-JP" sz="1100" b="0" i="0" u="none" strike="noStrike" dirty="0">
                          <a:solidFill>
                            <a:schemeClr val="tx1"/>
                          </a:solidFill>
                          <a:effectLst/>
                          <a:latin typeface="ＭＳ Ｐゴシック"/>
                        </a:rPr>
                        <a:t>1,197</a:t>
                      </a:r>
                      <a:r>
                        <a:rPr lang="ja-JP" altLang="en-US" sz="1100" b="0" i="0" u="none" strike="noStrike" dirty="0">
                          <a:solidFill>
                            <a:schemeClr val="tx1"/>
                          </a:solidFill>
                          <a:effectLst/>
                          <a:latin typeface="ＭＳ Ｐゴシック"/>
                        </a:rPr>
                        <a:t>人）（</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りそな銀行本店において講演会を開催</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こども一日館長の実施（</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土曜講座の開催（</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3120">
                <a:tc>
                  <a:txBody>
                    <a:bodyPr/>
                    <a:lstStyle/>
                    <a:p>
                      <a:r>
                        <a:rPr kumimoji="1" lang="en-US" altLang="ja-JP" sz="1100" dirty="0">
                          <a:solidFill>
                            <a:schemeClr val="tx1"/>
                          </a:solidFill>
                        </a:rPr>
                        <a:t>44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弥生文化博物館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動画配信の開始（</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クイズコンテンツの追加（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・屋根、外壁、空調機器をはじめとする施設・設備等の大規模な改修工事（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展示解説シートの充実化を実施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マンガ解説シート発行　（</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80975" marR="0" indent="-1809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ミュージアムカードの発行（</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なｲﾍﾞﾝﾄ・ﾌﾟﾗﾝの企画、</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実施</a:t>
                      </a:r>
                      <a:endParaRPr kumimoji="1" lang="en-US" altLang="ja-JP" sz="1050" b="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池上曽根弥生学習館へ館蔵資料を貸し出し、展示を実施（</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小学校の生徒・保護者向けに、春・夏・冬の各休み期間中やゴールデンウィーク中に、それぞれ約１週間無料入館にし、日替わりのさまざまなワークショップを実施（</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43920369"/>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910221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7"/>
          <a:ext cx="8928991" cy="57835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824202">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45200">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237">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73675">
                <a:tc>
                  <a:txBody>
                    <a:bodyPr/>
                    <a:lstStyle/>
                    <a:p>
                      <a:r>
                        <a:rPr kumimoji="1" lang="en-US" altLang="ja-JP" sz="1050" dirty="0">
                          <a:solidFill>
                            <a:schemeClr val="tx1"/>
                          </a:solidFill>
                        </a:rPr>
                        <a:t>45</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少年自然の家</a:t>
                      </a:r>
                    </a:p>
                    <a:p>
                      <a:pPr algn="l" fontAlgn="ctr"/>
                      <a:endParaRPr lang="ja-JP" altLang="en-US" sz="105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・ホールに無料</a:t>
                      </a:r>
                      <a:r>
                        <a:rPr kumimoji="1" lang="en-US" altLang="ja-JP" sz="1100" b="0" dirty="0">
                          <a:solidFill>
                            <a:schemeClr val="tx1"/>
                          </a:solidFill>
                        </a:rPr>
                        <a:t>Wi-Fi</a:t>
                      </a:r>
                      <a:r>
                        <a:rPr kumimoji="1" lang="ja-JP" altLang="en-US" sz="1100" b="0" dirty="0">
                          <a:solidFill>
                            <a:schemeClr val="tx1"/>
                          </a:solidFill>
                        </a:rPr>
                        <a:t>の設置、研修室への</a:t>
                      </a:r>
                      <a:r>
                        <a:rPr kumimoji="1" lang="en-US" altLang="ja-JP" sz="1100" b="0" dirty="0">
                          <a:solidFill>
                            <a:schemeClr val="tx1"/>
                          </a:solidFill>
                        </a:rPr>
                        <a:t> </a:t>
                      </a:r>
                      <a:r>
                        <a:rPr kumimoji="1" lang="ja-JP" altLang="en-US" sz="1100" b="0" dirty="0">
                          <a:solidFill>
                            <a:schemeClr val="tx1"/>
                          </a:solidFill>
                        </a:rPr>
                        <a:t>有線</a:t>
                      </a:r>
                      <a:r>
                        <a:rPr kumimoji="1" lang="en-US" altLang="ja-JP" sz="1100" b="0" dirty="0">
                          <a:solidFill>
                            <a:schemeClr val="tx1"/>
                          </a:solidFill>
                        </a:rPr>
                        <a:t>LAN</a:t>
                      </a:r>
                      <a:r>
                        <a:rPr kumimoji="1" lang="ja-JP" altLang="en-US" sz="1100" b="0" dirty="0">
                          <a:solidFill>
                            <a:schemeClr val="tx1"/>
                          </a:solidFill>
                        </a:rPr>
                        <a:t>の敷設（</a:t>
                      </a:r>
                      <a:r>
                        <a:rPr kumimoji="1" lang="en-US" altLang="ja-JP" sz="1100" b="0" dirty="0">
                          <a:solidFill>
                            <a:schemeClr val="tx1"/>
                          </a:solidFill>
                        </a:rPr>
                        <a:t>2015</a:t>
                      </a:r>
                      <a:r>
                        <a:rPr kumimoji="1" lang="ja-JP" altLang="en-US" sz="1100" b="0" dirty="0">
                          <a:solidFill>
                            <a:schemeClr val="tx1"/>
                          </a:solidFill>
                        </a:rPr>
                        <a:t>年度～）</a:t>
                      </a:r>
                      <a:endParaRPr kumimoji="1" lang="en-US" altLang="ja-JP" sz="1100" b="0" dirty="0">
                        <a:solidFill>
                          <a:schemeClr val="tx1"/>
                        </a:solidFill>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・研修室へ無線</a:t>
                      </a:r>
                      <a:r>
                        <a:rPr kumimoji="1" lang="en-US" altLang="ja-JP" sz="1100" b="0" dirty="0">
                          <a:solidFill>
                            <a:schemeClr val="tx1"/>
                          </a:solidFill>
                        </a:rPr>
                        <a:t>LAN</a:t>
                      </a:r>
                      <a:r>
                        <a:rPr kumimoji="1" lang="ja-JP" altLang="en-US" sz="1100" b="0" dirty="0">
                          <a:solidFill>
                            <a:schemeClr val="tx1"/>
                          </a:solidFill>
                        </a:rPr>
                        <a:t>敷設</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・研修室への無料</a:t>
                      </a:r>
                      <a:r>
                        <a:rPr kumimoji="1" lang="en-US" altLang="ja-JP" sz="1100" b="0" dirty="0">
                          <a:solidFill>
                            <a:schemeClr val="tx1"/>
                          </a:solidFill>
                        </a:rPr>
                        <a:t>wi-fi</a:t>
                      </a:r>
                      <a:r>
                        <a:rPr kumimoji="1" lang="ja-JP" altLang="en-US" sz="1100" b="0" dirty="0">
                          <a:solidFill>
                            <a:schemeClr val="tx1"/>
                          </a:solidFill>
                        </a:rPr>
                        <a:t>の設置</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SNS</a:t>
                      </a:r>
                      <a:r>
                        <a:rPr kumimoji="1" lang="ja-JP" altLang="en-US" sz="1100" b="0" dirty="0">
                          <a:solidFill>
                            <a:schemeClr val="tx1"/>
                          </a:solidFill>
                        </a:rPr>
                        <a:t>による広報配信</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・動画共有サイトの有効活用（</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・オンラインによる打合せの実施（</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・イベント受付、アンケートのオンライン化（</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・テレワークの推進</a:t>
                      </a:r>
                      <a:r>
                        <a:rPr kumimoji="1" lang="en-US" altLang="ja-JP" sz="1100" b="0" dirty="0">
                          <a:solidFill>
                            <a:schemeClr val="tx1"/>
                          </a:solidFill>
                        </a:rPr>
                        <a:t/>
                      </a:r>
                      <a:br>
                        <a:rPr kumimoji="1" lang="en-US" altLang="ja-JP" sz="1100" b="0" dirty="0">
                          <a:solidFill>
                            <a:schemeClr val="tx1"/>
                          </a:solidFill>
                        </a:rPr>
                      </a:br>
                      <a:r>
                        <a:rPr kumimoji="1" lang="ja-JP" altLang="en-US" sz="1100" b="0" dirty="0">
                          <a:solidFill>
                            <a:schemeClr val="tx1"/>
                          </a:solidFill>
                        </a:rPr>
                        <a:t>（</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HP</a:t>
                      </a:r>
                      <a:r>
                        <a:rPr kumimoji="1" lang="ja-JP" altLang="en-US" sz="1100" b="0" dirty="0">
                          <a:solidFill>
                            <a:schemeClr val="tx1"/>
                          </a:solidFill>
                        </a:rPr>
                        <a:t>一部改定</a:t>
                      </a:r>
                      <a:r>
                        <a:rPr kumimoji="1" lang="en-US" altLang="ja-JP" sz="1100" b="0" dirty="0">
                          <a:solidFill>
                            <a:schemeClr val="tx1"/>
                          </a:solidFill>
                        </a:rPr>
                        <a:t/>
                      </a:r>
                      <a:br>
                        <a:rPr kumimoji="1" lang="en-US" altLang="ja-JP" sz="1100" b="0" dirty="0">
                          <a:solidFill>
                            <a:schemeClr val="tx1"/>
                          </a:solidFill>
                        </a:rPr>
                      </a:br>
                      <a:r>
                        <a:rPr kumimoji="1" lang="en-US" altLang="ja-JP" sz="1100" b="0" dirty="0">
                          <a:solidFill>
                            <a:schemeClr val="tx1"/>
                          </a:solidFill>
                        </a:rPr>
                        <a:t>BBQ</a:t>
                      </a:r>
                      <a:r>
                        <a:rPr kumimoji="1" lang="ja-JP" altLang="en-US" sz="1100" b="0" dirty="0">
                          <a:solidFill>
                            <a:schemeClr val="tx1"/>
                          </a:solidFill>
                        </a:rPr>
                        <a:t>サイト、テント利用専用ページの作成</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a:t>
                      </a:r>
                      <a:r>
                        <a:rPr kumimoji="1" lang="en-US" altLang="ja-JP" sz="1100" b="0" dirty="0">
                          <a:solidFill>
                            <a:schemeClr val="tx1"/>
                          </a:solidFill>
                        </a:rPr>
                        <a:t>WEB</a:t>
                      </a:r>
                      <a:r>
                        <a:rPr kumimoji="1" lang="ja-JP" altLang="en-US" sz="1100" b="0" dirty="0">
                          <a:solidFill>
                            <a:schemeClr val="tx1"/>
                          </a:solidFill>
                        </a:rPr>
                        <a:t>広報の強化　</a:t>
                      </a:r>
                      <a:r>
                        <a:rPr kumimoji="1" lang="en-US" altLang="ja-JP" sz="1100" b="0" dirty="0" err="1">
                          <a:solidFill>
                            <a:schemeClr val="tx1"/>
                          </a:solidFill>
                        </a:rPr>
                        <a:t>facebook</a:t>
                      </a:r>
                      <a:r>
                        <a:rPr kumimoji="1" lang="ja-JP" altLang="en-US" sz="1100" b="0" dirty="0">
                          <a:solidFill>
                            <a:schemeClr val="tx1"/>
                          </a:solidFill>
                        </a:rPr>
                        <a:t>有料広告等の活用</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・（予定）勤怠管理システム導入</a:t>
                      </a:r>
                      <a:endParaRPr kumimoji="1" lang="en-US" altLang="ja-JP"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・オリエンテーリング</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用の表示や所内の樹木表示を刷新（</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・体育館</a:t>
                      </a:r>
                      <a:r>
                        <a:rPr lang="en-US" altLang="ja-JP" sz="1100" b="0" i="0" u="none" strike="noStrike" dirty="0">
                          <a:solidFill>
                            <a:schemeClr val="tx1"/>
                          </a:solidFill>
                          <a:effectLst/>
                          <a:latin typeface="ＭＳ Ｐゴシック"/>
                        </a:rPr>
                        <a:t>LDE</a:t>
                      </a:r>
                      <a:r>
                        <a:rPr lang="ja-JP" altLang="en-US" sz="1100" b="0" i="0" u="none" strike="noStrike" dirty="0">
                          <a:solidFill>
                            <a:schemeClr val="tx1"/>
                          </a:solidFill>
                          <a:effectLst/>
                          <a:latin typeface="ＭＳ Ｐゴシック"/>
                        </a:rPr>
                        <a:t>化（</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・野外倉庫給湯機設置（</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ガーデン新設（</a:t>
                      </a:r>
                      <a:r>
                        <a:rPr kumimoji="1" lang="en-US" altLang="ja-JP" sz="1100" b="0" dirty="0">
                          <a:solidFill>
                            <a:schemeClr val="tx1"/>
                          </a:solidFill>
                        </a:rPr>
                        <a:t>2018 </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・アスレチック場設置（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2</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・オリエンテーションホール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ガーデンにアスレチック設置（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・食堂ホール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・カリヨン・玄関ホール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・第三浴室改修・独立給湯化（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・スイングベル修理（</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・アスレチック遊具増設（</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5</a:t>
                      </a:r>
                      <a:r>
                        <a:rPr kumimoji="1" lang="ja-JP" altLang="en-US" sz="1100" b="0" dirty="0">
                          <a:solidFill>
                            <a:schemeClr val="tx1"/>
                          </a:solidFill>
                        </a:rPr>
                        <a:t>月～）</a:t>
                      </a:r>
                      <a:endParaRPr kumimoji="1" lang="en-US" altLang="ja-JP"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料金区分の「日帰り」の取り扱いを、</a:t>
                      </a:r>
                      <a:r>
                        <a:rPr kumimoji="1" lang="en-US" altLang="ja-JP" sz="1100" b="0" dirty="0">
                          <a:solidFill>
                            <a:schemeClr val="tx1"/>
                          </a:solidFill>
                        </a:rPr>
                        <a:t>10-17</a:t>
                      </a:r>
                      <a:r>
                        <a:rPr kumimoji="1" lang="ja-JP" altLang="en-US" sz="1100" b="0" dirty="0">
                          <a:solidFill>
                            <a:schemeClr val="tx1"/>
                          </a:solidFill>
                        </a:rPr>
                        <a:t>時から</a:t>
                      </a:r>
                      <a:r>
                        <a:rPr kumimoji="1" lang="en-US" altLang="ja-JP" sz="1100" b="0" dirty="0">
                          <a:solidFill>
                            <a:schemeClr val="tx1"/>
                          </a:solidFill>
                        </a:rPr>
                        <a:t>10-20</a:t>
                      </a:r>
                      <a:r>
                        <a:rPr kumimoji="1" lang="ja-JP" altLang="en-US" sz="1100" b="0" dirty="0">
                          <a:solidFill>
                            <a:schemeClr val="tx1"/>
                          </a:solidFill>
                        </a:rPr>
                        <a:t>時に変更（</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a:t>
                      </a:r>
                      <a:r>
                        <a:rPr kumimoji="1" lang="en-US" altLang="ja-JP" sz="1100" b="0" dirty="0">
                          <a:solidFill>
                            <a:schemeClr val="tx1"/>
                          </a:solidFill>
                        </a:rPr>
                        <a:t>  </a:t>
                      </a:r>
                      <a:r>
                        <a:rPr kumimoji="1" lang="ja-JP" altLang="en-US" sz="1100" b="0" dirty="0">
                          <a:solidFill>
                            <a:schemeClr val="tx1"/>
                          </a:solidFill>
                        </a:rPr>
                        <a:t>サービス・柔軟な対応</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企業向け宿泊研修プランを作成し広報（</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手洗い場に除菌アルコール及び紙タオルを設置（</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174625" algn="l" defTabSz="914400" rtl="0" eaLnBrk="1" fontAlgn="ctr" latinLnBrk="0" hangingPunct="1">
                        <a:lnSpc>
                          <a:spcPct val="100000"/>
                        </a:lnSpc>
                        <a:spcBef>
                          <a:spcPts val="0"/>
                        </a:spcBef>
                        <a:spcAft>
                          <a:spcPts val="0"/>
                        </a:spcAft>
                        <a:buClrTx/>
                        <a:buSzTx/>
                        <a:buFontTx/>
                        <a:buNone/>
                        <a:tabLst>
                          <a:tab pos="87313" algn="l"/>
                        </a:tabLst>
                        <a:defRPr/>
                      </a:pPr>
                      <a:r>
                        <a:rPr lang="ja-JP" altLang="en-US" sz="1100" b="0" i="0" u="none" strike="noStrike" dirty="0">
                          <a:solidFill>
                            <a:schemeClr val="tx1"/>
                          </a:solidFill>
                          <a:effectLst/>
                          <a:latin typeface="ＭＳ Ｐゴシック"/>
                        </a:rPr>
                        <a:t>・ボランティアとの連携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大学生主体の専属ﾎﾞﾗﾝﾃｨｱﾘｰﾀﾞｰを新たに組織し、ﾌﾟﾛｸﾞﾗﾑ支援（</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・オリジナル毛布の設置（</a:t>
                      </a:r>
                      <a:r>
                        <a:rPr lang="en-US" altLang="ja-JP" sz="1100" b="0" i="0" u="none" strike="noStrike" dirty="0">
                          <a:solidFill>
                            <a:schemeClr val="tx1"/>
                          </a:solidFill>
                          <a:effectLst/>
                          <a:latin typeface="ＭＳ Ｐゴシック"/>
                        </a:rPr>
                        <a:t>2019.2021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・利用者の要望によりプログラム指導員を派遣</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・ツリーイングフィールド整備</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・テントサイト増設・整備（</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・宿泊パック（テント、宿泊棟泊）推進</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・テント泊レンタル用品の強化（</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なｲﾍﾞﾝﾄ・ﾌﾟﾗﾝの企画、</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実施</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近隣施設と連携し、ｵｰﾌﾟﾝﾃﾞｰにあわせて「奥貝塚ゆったりｳｫｰｸ」を実行委員会方式で実施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年より毎年１１月に実施）</a:t>
                      </a:r>
                      <a:endParaRPr lang="en-US" altLang="ja-JP" sz="1100" b="0" i="0" u="none" strike="sngStrike" baseline="0"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コスプレの森（</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より毎年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回程度実施）</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森の中で読み聞かせ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年より毎年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月に実施）</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・施設内外へ防犯カメラの設置（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・軽自動車導入（</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・軽トラック導入（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・ワーケーションプラン案内（</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・女子ソロキャン実施（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8846100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735" y="263769"/>
            <a:ext cx="8536531" cy="6330462"/>
          </a:xfrm>
          <a:prstGeom prst="rect">
            <a:avLst/>
          </a:prstGeom>
        </p:spPr>
      </p:pic>
    </p:spTree>
    <p:extLst>
      <p:ext uri="{BB962C8B-B14F-4D97-AF65-F5344CB8AC3E}">
        <p14:creationId xmlns:p14="http://schemas.microsoft.com/office/powerpoint/2010/main" val="72720857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39444699"/>
              </p:ext>
            </p:extLst>
          </p:nvPr>
        </p:nvGraphicFramePr>
        <p:xfrm>
          <a:off x="107504" y="352777"/>
          <a:ext cx="8928991" cy="6176999"/>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2016224">
                  <a:extLst>
                    <a:ext uri="{9D8B030D-6E8A-4147-A177-3AD203B41FA5}">
                      <a16:colId xmlns:a16="http://schemas.microsoft.com/office/drawing/2014/main" val="20005"/>
                    </a:ext>
                  </a:extLst>
                </a:gridCol>
                <a:gridCol w="1296143">
                  <a:extLst>
                    <a:ext uri="{9D8B030D-6E8A-4147-A177-3AD203B41FA5}">
                      <a16:colId xmlns:a16="http://schemas.microsoft.com/office/drawing/2014/main" val="20006"/>
                    </a:ext>
                  </a:extLst>
                </a:gridCol>
              </a:tblGrid>
              <a:tr h="243513">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5343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64000">
                <a:tc>
                  <a:txBody>
                    <a:bodyPr/>
                    <a:lstStyle/>
                    <a:p>
                      <a:r>
                        <a:rPr kumimoji="1" lang="en-US" altLang="ja-JP" sz="1050" dirty="0">
                          <a:solidFill>
                            <a:schemeClr val="tx1"/>
                          </a:solidFill>
                        </a:rPr>
                        <a:t>46</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中央図書館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蔵書検索システムと</a:t>
                      </a:r>
                      <a:r>
                        <a:rPr lang="en-US" altLang="ja-JP" sz="1050" b="0" i="0" u="none" strike="noStrike" dirty="0">
                          <a:solidFill>
                            <a:schemeClr val="tx1"/>
                          </a:solidFill>
                          <a:effectLst/>
                          <a:latin typeface="ＭＳ Ｐゴシック"/>
                        </a:rPr>
                        <a:t> SNS</a:t>
                      </a:r>
                      <a:r>
                        <a:rPr lang="ja-JP" altLang="en-US" sz="1050" b="0" i="0" u="none" strike="noStrike" dirty="0">
                          <a:solidFill>
                            <a:schemeClr val="tx1"/>
                          </a:solidFill>
                          <a:effectLst/>
                          <a:latin typeface="ＭＳ Ｐゴシック"/>
                        </a:rPr>
                        <a:t>との連携、ﾂｲｯﾀｰ</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児童文学館所蔵の街</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頭紙芝居のﾃﾞｼﾞﾀﾙ化、</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公開（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子どもの読書活動推 </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進のページ、やさしい</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にほん</a:t>
                      </a:r>
                      <a:r>
                        <a:rPr lang="ja-JP" altLang="en-US" sz="1050" b="0" i="0" u="none" strike="noStrike" dirty="0" err="1">
                          <a:solidFill>
                            <a:schemeClr val="tx1"/>
                          </a:solidFill>
                          <a:effectLst/>
                          <a:latin typeface="ＭＳ Ｐゴシック"/>
                        </a:rPr>
                        <a:t>ごの</a:t>
                      </a:r>
                      <a:r>
                        <a:rPr lang="ja-JP" altLang="en-US" sz="1050" b="0" i="0" u="none" strike="noStrike" dirty="0">
                          <a:solidFill>
                            <a:schemeClr val="tx1"/>
                          </a:solidFill>
                          <a:effectLst/>
                          <a:latin typeface="ＭＳ Ｐゴシック"/>
                        </a:rPr>
                        <a:t>ページを掲</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載（</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当館所蔵資料のデジ</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タル画像・統計等を</a:t>
                      </a:r>
                      <a:r>
                        <a:rPr lang="en-US" altLang="ja-JP" sz="1050" b="0" i="0" u="none" strike="noStrike" dirty="0">
                          <a:solidFill>
                            <a:schemeClr val="tx1"/>
                          </a:solidFill>
                          <a:effectLst/>
                          <a:latin typeface="ＭＳ Ｐゴシック"/>
                        </a:rPr>
                        <a:t> CCBY</a:t>
                      </a:r>
                      <a:r>
                        <a:rPr lang="ja-JP" altLang="en-US" sz="1050" b="0" i="0" u="none" strike="noStrike" dirty="0">
                          <a:solidFill>
                            <a:schemeClr val="tx1"/>
                          </a:solidFill>
                          <a:effectLst/>
                          <a:latin typeface="ＭＳ Ｐゴシック"/>
                        </a:rPr>
                        <a:t>ライセンスにより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オープンデータ化（</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・システム改善</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電子資料検索ｼｽﾃﾑ</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「おおさか</a:t>
                      </a:r>
                      <a:r>
                        <a:rPr lang="en-US" altLang="ja-JP" sz="1050" b="0" i="0" u="none" strike="noStrike" dirty="0">
                          <a:solidFill>
                            <a:schemeClr val="tx1"/>
                          </a:solidFill>
                          <a:effectLst/>
                          <a:latin typeface="ＭＳ Ｐゴシック"/>
                        </a:rPr>
                        <a:t>e</a:t>
                      </a:r>
                      <a:r>
                        <a:rPr lang="ja-JP" altLang="en-US" sz="1050" b="0" i="0" u="none" strike="noStrike" dirty="0">
                          <a:solidFill>
                            <a:schemeClr val="tx1"/>
                          </a:solidFill>
                          <a:effectLst/>
                          <a:latin typeface="ＭＳ Ｐゴシック"/>
                        </a:rPr>
                        <a:t>ｺﾚｸｼｮﾝ」公</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国立国会図書館「図</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書館向けデジタル化</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資料送信サービス」の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登録（</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ｵﾝﾗｲﾝﾃﾞｰﾀﾍﾞｰｽの拡</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充（</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・オンラインによる</a:t>
                      </a:r>
                      <a:r>
                        <a:rPr lang="ja-JP" altLang="en-US" sz="1050" b="0" i="0" u="none" strike="noStrike" dirty="0" err="1">
                          <a:solidFill>
                            <a:schemeClr val="tx1"/>
                          </a:solidFill>
                          <a:effectLst/>
                          <a:latin typeface="ＭＳ Ｐゴシック"/>
                        </a:rPr>
                        <a:t>視覚障がい</a:t>
                      </a:r>
                      <a:r>
                        <a:rPr lang="ja-JP" altLang="en-US" sz="1050" b="0" i="0" u="none" strike="noStrike" dirty="0">
                          <a:solidFill>
                            <a:schemeClr val="tx1"/>
                          </a:solidFill>
                          <a:effectLst/>
                          <a:latin typeface="ＭＳ Ｐゴシック"/>
                        </a:rPr>
                        <a:t>者向け対面朗読の開始（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err="1">
                          <a:solidFill>
                            <a:schemeClr val="tx1"/>
                          </a:solidFill>
                          <a:effectLst/>
                          <a:latin typeface="ＭＳ Ｐゴシック"/>
                        </a:rPr>
                        <a:t>Youtube</a:t>
                      </a:r>
                      <a:r>
                        <a:rPr lang="ja-JP" altLang="en-US" sz="1050" b="0" i="0" u="none" strike="noStrike" dirty="0">
                          <a:solidFill>
                            <a:schemeClr val="tx1"/>
                          </a:solidFill>
                          <a:effectLst/>
                          <a:latin typeface="ＭＳ Ｐゴシック"/>
                        </a:rPr>
                        <a:t>公式チャンネルを開設（</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YA</a:t>
                      </a:r>
                      <a:r>
                        <a:rPr lang="ja-JP" altLang="en-US" sz="1050" b="0" i="0" u="none" strike="noStrike" dirty="0">
                          <a:solidFill>
                            <a:schemeClr val="tx1"/>
                          </a:solidFill>
                          <a:effectLst/>
                          <a:latin typeface="ＭＳ Ｐゴシック"/>
                        </a:rPr>
                        <a:t>世代向けインスタグラムの開設（</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利用者用無線</a:t>
                      </a:r>
                      <a:r>
                        <a:rPr lang="en-US" altLang="ja-JP" sz="1050" b="0" i="0" u="none" strike="noStrike" dirty="0">
                          <a:solidFill>
                            <a:schemeClr val="tx1"/>
                          </a:solidFill>
                          <a:effectLst/>
                          <a:latin typeface="ＭＳ Ｐゴシック"/>
                        </a:rPr>
                        <a:t>LAN</a:t>
                      </a:r>
                      <a:r>
                        <a:rPr lang="ja-JP" altLang="en-US" sz="1050" b="0" i="0" u="none" strike="noStrike" dirty="0">
                          <a:solidFill>
                            <a:schemeClr val="tx1"/>
                          </a:solidFill>
                          <a:effectLst/>
                          <a:latin typeface="ＭＳ Ｐゴシック"/>
                        </a:rPr>
                        <a:t>サービスの認証方法の改善（</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「日本十進分類法」第</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版による分類情報の提供開始（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府内市町村図書館との情報共有ツールの試行開始（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・読書カフェをオープン</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・大阪府内産木材利用促進モデル整備等事業により読書カフェ及び展示コーナーの木質化を図り、木の温もりを感じる憩いの場を提供（</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dirty="0">
                          <a:solidFill>
                            <a:schemeClr val="tx1"/>
                          </a:solidFill>
                        </a:rPr>
                        <a:t>ニーズを踏まえた新たなサービス・柔軟な対応</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児童文学館資料の閲覧予約サービス開始（</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個人貸出点数を</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点に変更（</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国際児童文学館「特別研究者」「専門協力員」制度試行開始（</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カラー複写サービスの拡大（</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予約資料の着払いによる郵送貸出開始（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・他機関との連携</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府内図書館への貸出対象資料の拡充（</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書庫出納案内システム導入</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中央図書館所蔵雑誌の府内市町村図書館への協力貸出試行開始（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中央図書館所蔵雑誌の中之島図書館への貸出開始（</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府立図書館で借りた資料を市町村図書館で返却する「遠隔地返却」の試行開始（府内</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月～。本格（府内</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kumimoji="1" lang="en-US" altLang="ja-JP" sz="105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・ニーズを踏まえた新たなｲﾍﾞﾝﾄ・ﾌﾟﾗﾝの企画、実施</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利用者向け情報検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索講座</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・施設管理業務等指定管理制度を導入（</a:t>
                      </a:r>
                      <a:r>
                        <a:rPr kumimoji="1" lang="en-US" altLang="ja-JP" sz="1050" kern="1200" dirty="0">
                          <a:solidFill>
                            <a:schemeClr val="tx1"/>
                          </a:solidFill>
                          <a:latin typeface="+mn-lt"/>
                          <a:ea typeface="+mn-ea"/>
                          <a:cs typeface="+mn-cs"/>
                        </a:rPr>
                        <a:t>2015</a:t>
                      </a:r>
                      <a:r>
                        <a:rPr kumimoji="1" lang="ja-JP" altLang="en-US" sz="1050" kern="1200" dirty="0">
                          <a:solidFill>
                            <a:schemeClr val="tx1"/>
                          </a:solidFill>
                          <a:latin typeface="+mn-lt"/>
                          <a:ea typeface="+mn-ea"/>
                          <a:cs typeface="+mn-cs"/>
                        </a:rPr>
                        <a:t>年</a:t>
                      </a:r>
                      <a:r>
                        <a:rPr kumimoji="1" lang="en-US" altLang="ja-JP" sz="1050" kern="1200" dirty="0">
                          <a:solidFill>
                            <a:schemeClr val="tx1"/>
                          </a:solidFill>
                          <a:latin typeface="+mn-lt"/>
                          <a:ea typeface="+mn-ea"/>
                          <a:cs typeface="+mn-cs"/>
                        </a:rPr>
                        <a:t>4</a:t>
                      </a:r>
                      <a:r>
                        <a:rPr kumimoji="1" lang="ja-JP" altLang="en-US" sz="1050" kern="1200" dirty="0">
                          <a:solidFill>
                            <a:schemeClr val="tx1"/>
                          </a:solidFill>
                          <a:latin typeface="+mn-lt"/>
                          <a:ea typeface="+mn-ea"/>
                          <a:cs typeface="+mn-cs"/>
                        </a:rPr>
                        <a:t>月～）</a:t>
                      </a:r>
                      <a:endParaRPr kumimoji="1" lang="en-US" altLang="ja-JP" sz="1050" kern="1200" dirty="0">
                        <a:solidFill>
                          <a:schemeClr val="tx1"/>
                        </a:solidFill>
                        <a:latin typeface="+mn-lt"/>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05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17238878"/>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5366134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82732"/>
          <a:ext cx="8928991" cy="58216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921292">
                <a:tc>
                  <a:txBody>
                    <a:bodyPr/>
                    <a:lstStyle/>
                    <a:p>
                      <a:r>
                        <a:rPr kumimoji="1" lang="en-US" altLang="ja-JP" sz="1100" dirty="0">
                          <a:solidFill>
                            <a:schemeClr val="tx1"/>
                          </a:solidFill>
                        </a:rPr>
                        <a:t>47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中之島図書館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蔵書検索システムと</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SNS</a:t>
                      </a:r>
                      <a:r>
                        <a:rPr lang="ja-JP" altLang="en-US" sz="1100" b="0" i="0" u="none" strike="noStrike" dirty="0">
                          <a:solidFill>
                            <a:schemeClr val="tx1"/>
                          </a:solidFill>
                          <a:effectLst/>
                          <a:latin typeface="ＭＳ Ｐゴシック"/>
                        </a:rPr>
                        <a:t>との連携、ﾂｲｯﾀｰ</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・メールマガジン配信　</a:t>
                      </a:r>
                      <a:r>
                        <a:rPr lang="en-US" altLang="ja-JP" sz="1100" b="0" i="0" u="none" strike="noStrike" dirty="0">
                          <a:solidFill>
                            <a:schemeClr val="tx1"/>
                          </a:solidFill>
                          <a:effectLst/>
                          <a:latin typeface="ＭＳ Ｐゴシック"/>
                        </a:rPr>
                        <a:t>(2005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公式チャンネルを開設（</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電子資料検索ｼｽﾃﾑ</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「おおさか</a:t>
                      </a:r>
                      <a:r>
                        <a:rPr lang="en-US" altLang="ja-JP" sz="1100" b="0" i="0" u="none" strike="noStrike" dirty="0">
                          <a:solidFill>
                            <a:schemeClr val="tx1"/>
                          </a:solidFill>
                          <a:effectLst/>
                          <a:latin typeface="ＭＳ Ｐゴシック"/>
                        </a:rPr>
                        <a:t>e</a:t>
                      </a:r>
                      <a:r>
                        <a:rPr lang="ja-JP" altLang="en-US" sz="1100" b="0" i="0" u="none" strike="noStrike" dirty="0">
                          <a:solidFill>
                            <a:schemeClr val="tx1"/>
                          </a:solidFill>
                          <a:effectLst/>
                          <a:latin typeface="ＭＳ Ｐゴシック"/>
                        </a:rPr>
                        <a:t>ｺﾚｸｼｮﾝ」公開（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国立国会図書館「図書館向けデジタル化資料送信サービス」の登録（</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ｵﾝﾗｲﾝﾃﾞｰﾀﾍﾞｰｽの拡充（</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「おおさかポータル」提供開始（</a:t>
                      </a:r>
                      <a:r>
                        <a:rPr kumimoji="1" lang="en-US" altLang="ja-JP" sz="1100" b="0" i="0" u="none" strike="noStrike" dirty="0">
                          <a:solidFill>
                            <a:schemeClr val="tx1"/>
                          </a:solidFill>
                          <a:effectLst/>
                          <a:latin typeface="ＭＳ Ｐゴシック"/>
                        </a:rPr>
                        <a:t>2019</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「おおさかポータル」</a:t>
                      </a:r>
                      <a:r>
                        <a:rPr kumimoji="1" lang="en-US" altLang="ja-JP" sz="1100" b="0" i="0" u="none" strike="noStrike" kern="1200" dirty="0">
                          <a:solidFill>
                            <a:schemeClr val="tx1"/>
                          </a:solidFill>
                          <a:effectLst/>
                          <a:latin typeface="ＭＳ Ｐゴシック"/>
                          <a:ea typeface="+mn-ea"/>
                          <a:cs typeface="+mn-cs"/>
                        </a:rPr>
                        <a:t>API</a:t>
                      </a:r>
                      <a:r>
                        <a:rPr kumimoji="1" lang="ja-JP" altLang="en-US" sz="1100" b="0" i="0" u="none" strike="noStrike" kern="1200" dirty="0">
                          <a:solidFill>
                            <a:schemeClr val="tx1"/>
                          </a:solidFill>
                          <a:effectLst/>
                          <a:latin typeface="ＭＳ Ｐゴシック"/>
                          <a:ea typeface="+mn-ea"/>
                          <a:cs typeface="+mn-cs"/>
                        </a:rPr>
                        <a:t>を公開（</a:t>
                      </a:r>
                      <a:r>
                        <a:rPr kumimoji="1" lang="en-US" altLang="ja-JP" sz="1100" b="0" i="0" u="none" strike="noStrike" kern="1200" dirty="0">
                          <a:solidFill>
                            <a:schemeClr val="tx1"/>
                          </a:solidFill>
                          <a:effectLst/>
                          <a:latin typeface="ＭＳ Ｐゴシック"/>
                          <a:ea typeface="+mn-ea"/>
                          <a:cs typeface="+mn-cs"/>
                        </a:rPr>
                        <a:t>2019</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利用者用無線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サービスの認証方法の改善（</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「日本十進分類法」第</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版による分類情報の提供開始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lang="ja-JP" altLang="en-US" sz="1100" b="0" i="0" u="none" strike="noStrike" dirty="0">
                          <a:solidFill>
                            <a:schemeClr val="tx1"/>
                          </a:solidFill>
                          <a:effectLst/>
                          <a:latin typeface="ＭＳ Ｐゴシック"/>
                        </a:rPr>
                        <a:t>・本館（国指定重要文化財）、左右翼棟の耐震補強工事（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月竣工）</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・正面玄関からのフリー入退館が可能となるよう</a:t>
                      </a:r>
                      <a:r>
                        <a:rPr lang="en-US" altLang="ja-JP" sz="1100" b="0" i="0" u="none" strike="noStrike" dirty="0">
                          <a:solidFill>
                            <a:schemeClr val="tx1"/>
                          </a:solidFill>
                          <a:effectLst/>
                          <a:latin typeface="ＭＳ Ｐゴシック"/>
                        </a:rPr>
                        <a:t>BDS</a:t>
                      </a:r>
                      <a:r>
                        <a:rPr lang="ja-JP" altLang="en-US" sz="1100" b="0" i="0" u="none" strike="noStrike" dirty="0">
                          <a:solidFill>
                            <a:schemeClr val="tx1"/>
                          </a:solidFill>
                          <a:effectLst/>
                          <a:latin typeface="ＭＳ Ｐゴシック"/>
                        </a:rPr>
                        <a:t>の導入（</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・快適で心地よく使用できるようトイレを改修（</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・館内カフェを開設  （</a:t>
                      </a:r>
                      <a:r>
                        <a:rPr kumimoji="1" lang="en-US" altLang="ja-JP" sz="1100" b="0" i="0" u="none" strike="noStrike" dirty="0">
                          <a:solidFill>
                            <a:schemeClr val="tx1"/>
                          </a:solidFill>
                          <a:effectLst/>
                          <a:latin typeface="ＭＳ Ｐゴシック"/>
                        </a:rPr>
                        <a:t>2016</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4</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・書庫棟他の耐震改修工事（</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2025</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月予定）</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・セルフ複写受付時間延長（</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10</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dirty="0">
                          <a:solidFill>
                            <a:schemeClr val="tx1"/>
                          </a:solidFill>
                        </a:rPr>
                        <a:t>ニーズを踏まえた新たなサー</a:t>
                      </a:r>
                      <a:r>
                        <a:rPr kumimoji="1" lang="en-US" altLang="ja-JP" sz="1100" dirty="0">
                          <a:solidFill>
                            <a:schemeClr val="tx1"/>
                          </a:solidFill>
                        </a:rPr>
                        <a:t> </a:t>
                      </a:r>
                      <a:r>
                        <a:rPr kumimoji="1" lang="ja-JP" altLang="en-US" sz="1100" dirty="0">
                          <a:solidFill>
                            <a:schemeClr val="tx1"/>
                          </a:solidFill>
                        </a:rPr>
                        <a:t>ビス・柔軟な対応</a:t>
                      </a:r>
                      <a:endParaRPr kumimoji="1" lang="en-US" altLang="ja-JP" sz="110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aseline="0" dirty="0">
                          <a:solidFill>
                            <a:schemeClr val="tx1"/>
                          </a:solidFill>
                        </a:rPr>
                        <a:t> </a:t>
                      </a:r>
                      <a:r>
                        <a:rPr kumimoji="1" lang="en-US" altLang="ja-JP" sz="1100" dirty="0">
                          <a:solidFill>
                            <a:schemeClr val="tx1"/>
                          </a:solidFill>
                        </a:rPr>
                        <a:t>‐</a:t>
                      </a:r>
                      <a:r>
                        <a:rPr kumimoji="1" lang="ja-JP" altLang="en-US" sz="1100" b="0" i="0" u="none" strike="noStrike" kern="1200" dirty="0">
                          <a:solidFill>
                            <a:schemeClr val="tx1"/>
                          </a:solidFill>
                          <a:effectLst/>
                          <a:latin typeface="ＭＳ Ｐゴシック"/>
                          <a:ea typeface="+mn-ea"/>
                          <a:cs typeface="+mn-cs"/>
                        </a:rPr>
                        <a:t>予約資料の着払いによる郵送貸出開始（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5</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-FAX</a:t>
                      </a:r>
                      <a:r>
                        <a:rPr kumimoji="1" lang="ja-JP" altLang="en-US" sz="1100" b="0" i="0" u="none" strike="noStrike" kern="1200" dirty="0">
                          <a:solidFill>
                            <a:schemeClr val="tx1"/>
                          </a:solidFill>
                          <a:effectLst/>
                          <a:latin typeface="ＭＳ Ｐゴシック"/>
                          <a:ea typeface="+mn-ea"/>
                          <a:cs typeface="+mn-cs"/>
                        </a:rPr>
                        <a:t>によるレファレンス・複写申込受付開始（</a:t>
                      </a:r>
                      <a:r>
                        <a:rPr kumimoji="1" lang="en-US" altLang="ja-JP" sz="1100" b="0" i="0" u="none" strike="noStrike" kern="1200" dirty="0">
                          <a:solidFill>
                            <a:schemeClr val="tx1"/>
                          </a:solidFill>
                          <a:effectLst/>
                          <a:latin typeface="ＭＳ Ｐゴシック"/>
                          <a:ea typeface="+mn-ea"/>
                          <a:cs typeface="+mn-cs"/>
                        </a:rPr>
                        <a:t>2022</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・他機関との連携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中央図書館所蔵雑誌の中之島図書館への貸出開始（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中之島図書館所蔵雑誌の中央図書館への貸出開始（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3</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府立図書館で借りた資料を市町村図書館で返却する「遠隔地返却」の試行開始（府内</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月～。本格（府内</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・ビジネス関係機関と連携をして展示やセミナー等を実施</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・古典籍資料（芝居番付）のデジ</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タル化、大学研究機関ポータルサイトへの公開（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・ニーズを踏まえた新たなｲﾍﾞﾝﾄ・ﾌﾟﾗﾝの企 画、実施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利用者向け情報検 索講座</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定期的な書庫ﾂｱｰの実施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・指定管理者制度の導入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kumimoji="1" lang="ja-JP" altLang="en-US" sz="1100" dirty="0">
                          <a:solidFill>
                            <a:schemeClr val="tx1"/>
                          </a:solidFill>
                        </a:rPr>
                        <a:t>第</a:t>
                      </a:r>
                      <a:r>
                        <a:rPr kumimoji="1" lang="en-US" altLang="ja-JP" sz="1100" dirty="0">
                          <a:solidFill>
                            <a:schemeClr val="tx1"/>
                          </a:solidFill>
                        </a:rPr>
                        <a:t>1</a:t>
                      </a:r>
                      <a:r>
                        <a:rPr kumimoji="1" lang="ja-JP" altLang="en-US" sz="1100" dirty="0">
                          <a:solidFill>
                            <a:schemeClr val="tx1"/>
                          </a:solidFill>
                        </a:rPr>
                        <a:t>期</a:t>
                      </a:r>
                      <a:r>
                        <a:rPr kumimoji="1" lang="en-US" altLang="ja-JP" sz="1100" dirty="0">
                          <a:solidFill>
                            <a:schemeClr val="tx1"/>
                          </a:solidFill>
                        </a:rPr>
                        <a:t>2016.4</a:t>
                      </a:r>
                      <a:r>
                        <a:rPr kumimoji="1" lang="ja-JP" altLang="en-US" sz="1100" dirty="0">
                          <a:solidFill>
                            <a:schemeClr val="tx1"/>
                          </a:solidFill>
                        </a:rPr>
                        <a:t>～</a:t>
                      </a:r>
                      <a:r>
                        <a:rPr kumimoji="1" lang="en-US" altLang="ja-JP" sz="1100" dirty="0">
                          <a:solidFill>
                            <a:schemeClr val="tx1"/>
                          </a:solidFill>
                        </a:rPr>
                        <a:t>2021.3</a:t>
                      </a:r>
                      <a:br>
                        <a:rPr kumimoji="1" lang="en-US" altLang="ja-JP" sz="1100" dirty="0">
                          <a:solidFill>
                            <a:schemeClr val="tx1"/>
                          </a:solidFill>
                        </a:rPr>
                      </a:br>
                      <a:r>
                        <a:rPr kumimoji="1" lang="ja-JP" altLang="en-US" sz="1100" dirty="0">
                          <a:solidFill>
                            <a:schemeClr val="tx1"/>
                          </a:solidFill>
                        </a:rPr>
                        <a:t>第</a:t>
                      </a:r>
                      <a:r>
                        <a:rPr kumimoji="1" lang="en-US" altLang="ja-JP" sz="1100" dirty="0">
                          <a:solidFill>
                            <a:schemeClr val="tx1"/>
                          </a:solidFill>
                        </a:rPr>
                        <a:t>2</a:t>
                      </a:r>
                      <a:r>
                        <a:rPr kumimoji="1" lang="ja-JP" altLang="en-US" sz="1100" dirty="0">
                          <a:solidFill>
                            <a:schemeClr val="tx1"/>
                          </a:solidFill>
                        </a:rPr>
                        <a:t>期</a:t>
                      </a:r>
                      <a:r>
                        <a:rPr kumimoji="1" lang="en-US" altLang="ja-JP" sz="1100" dirty="0">
                          <a:solidFill>
                            <a:schemeClr val="tx1"/>
                          </a:solidFill>
                        </a:rPr>
                        <a:t>2021.4</a:t>
                      </a:r>
                      <a:r>
                        <a:rPr kumimoji="1" lang="ja-JP" altLang="en-US" sz="1100" dirty="0">
                          <a:solidFill>
                            <a:schemeClr val="tx1"/>
                          </a:solidFill>
                        </a:rPr>
                        <a:t>～</a:t>
                      </a:r>
                      <a:r>
                        <a:rPr kumimoji="1" lang="en-US" altLang="ja-JP" sz="1100" dirty="0">
                          <a:solidFill>
                            <a:schemeClr val="tx1"/>
                          </a:solidFill>
                        </a:rPr>
                        <a:t>2026.3</a:t>
                      </a: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10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47348088"/>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46378418"/>
              </p:ext>
            </p:extLst>
          </p:nvPr>
        </p:nvGraphicFramePr>
        <p:xfrm>
          <a:off x="107504" y="382732"/>
          <a:ext cx="8928991" cy="29718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39552">
                <a:tc>
                  <a:txBody>
                    <a:bodyPr/>
                    <a:lstStyle/>
                    <a:p>
                      <a:pPr algn="l"/>
                      <a:r>
                        <a:rPr kumimoji="1" lang="en-US" altLang="ja-JP" sz="1100" dirty="0">
                          <a:solidFill>
                            <a:schemeClr val="tx1"/>
                          </a:solidFill>
                        </a:rPr>
                        <a:t>48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津波・高潮ステーション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sng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多言語対応ホームページを開設</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日本語、英語、中国語、韓国語</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年台風第</a:t>
                      </a:r>
                      <a:r>
                        <a:rPr lang="en-US" altLang="ja-JP" sz="1100" b="0" i="0" u="none" strike="noStrike" dirty="0">
                          <a:solidFill>
                            <a:schemeClr val="tx1"/>
                          </a:solidFill>
                          <a:effectLst/>
                          <a:latin typeface="ＭＳ Ｐゴシック"/>
                        </a:rPr>
                        <a:t>21</a:t>
                      </a:r>
                      <a:r>
                        <a:rPr lang="ja-JP" altLang="en-US" sz="1100" b="0" i="0" u="none" strike="noStrike" dirty="0">
                          <a:solidFill>
                            <a:schemeClr val="tx1"/>
                          </a:solidFill>
                          <a:effectLst/>
                          <a:latin typeface="ＭＳ Ｐゴシック"/>
                        </a:rPr>
                        <a:t>号時の記録や水門試運転のようすなどを</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へ動画投稿（</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a:r>
                        <a:rPr kumimoji="1" lang="ja-JP" altLang="en-US" sz="1100" strike="noStrike" dirty="0">
                          <a:solidFill>
                            <a:schemeClr val="tx1"/>
                          </a:solidFill>
                        </a:rPr>
                        <a:t>・館内展示物を一部リニューアル</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津波災害体感シアター（ダイナキューブ）のリニューアル（</a:t>
                      </a:r>
                      <a:r>
                        <a:rPr kumimoji="1" lang="en-US" altLang="ja-JP" sz="1100" strike="noStrike" dirty="0">
                          <a:solidFill>
                            <a:schemeClr val="tx1"/>
                          </a:solidFill>
                        </a:rPr>
                        <a:t>2014</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en-US" altLang="ja-JP" sz="1100" strike="noStrike" dirty="0">
                          <a:solidFill>
                            <a:schemeClr val="tx1"/>
                          </a:solidFill>
                        </a:rPr>
                        <a:t>2018</a:t>
                      </a:r>
                      <a:r>
                        <a:rPr kumimoji="1" lang="ja-JP" altLang="en-US" sz="1100" strike="noStrike" dirty="0">
                          <a:solidFill>
                            <a:schemeClr val="tx1"/>
                          </a:solidFill>
                        </a:rPr>
                        <a:t>年台風第</a:t>
                      </a:r>
                      <a:r>
                        <a:rPr kumimoji="1" lang="en-US" altLang="ja-JP" sz="1100" strike="noStrike" dirty="0">
                          <a:solidFill>
                            <a:schemeClr val="tx1"/>
                          </a:solidFill>
                        </a:rPr>
                        <a:t>21</a:t>
                      </a:r>
                      <a:r>
                        <a:rPr kumimoji="1" lang="ja-JP" altLang="en-US" sz="1100" strike="noStrike" dirty="0">
                          <a:solidFill>
                            <a:schemeClr val="tx1"/>
                          </a:solidFill>
                        </a:rPr>
                        <a:t>号の記録映像の展示（</a:t>
                      </a:r>
                      <a:r>
                        <a:rPr kumimoji="1" lang="en-US" altLang="ja-JP" sz="1100" strike="noStrike" dirty="0">
                          <a:solidFill>
                            <a:schemeClr val="tx1"/>
                          </a:solidFill>
                        </a:rPr>
                        <a:t>2018</a:t>
                      </a:r>
                      <a:r>
                        <a:rPr kumimoji="1" lang="ja-JP" altLang="en-US" sz="1100" strike="noStrike" dirty="0">
                          <a:solidFill>
                            <a:schemeClr val="tx1"/>
                          </a:solidFill>
                        </a:rPr>
                        <a:t>年</a:t>
                      </a:r>
                      <a:r>
                        <a:rPr kumimoji="1" lang="en-US" altLang="ja-JP" sz="1100" strike="noStrike" dirty="0">
                          <a:solidFill>
                            <a:schemeClr val="tx1"/>
                          </a:solidFill>
                        </a:rPr>
                        <a:t>10</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津波災害体感シアター（ダイナキューブ）の一部映像更新（</a:t>
                      </a:r>
                      <a:r>
                        <a:rPr kumimoji="1" lang="en-US" altLang="ja-JP" sz="1100" strike="noStrike" dirty="0">
                          <a:solidFill>
                            <a:schemeClr val="tx1"/>
                          </a:solidFill>
                        </a:rPr>
                        <a:t>2022</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・ニーズを踏まえた新たなｲﾍﾞﾝﾄ・ﾌﾟﾗﾝの企画、実施</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東日本大震災追悼イベント「ぼう祭の集い」を年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回実施（</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3</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月～</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1861588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745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49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大阪国際平和センター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・ホームページをより見やすく改善（随時）</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・イベント情報等の</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）発信（</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・館内</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・大阪空襲死没者名簿検索システムの導入（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・館内トイレ、照明設備の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化等の改修（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・休館日の見直しで開館日数を年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日程度増加（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・展示解説の英語表記追加（</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・ミュージアムショップのリニューアルとグッズの充実（</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・館内スロープに空襲体験画増設（</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・展示ガイダンスアプリの導入（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・刻の庭銘板追加（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・新作アニメ（どうぶつたちのねがい）の上映開始（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・館内図書の整理（</a:t>
                      </a:r>
                      <a:r>
                        <a:rPr kumimoji="1" lang="en-US" altLang="ja-JP" sz="1100" b="0" dirty="0">
                          <a:solidFill>
                            <a:schemeClr val="tx1"/>
                          </a:solidFill>
                        </a:rPr>
                        <a:t>2019</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・講堂、会議室を自治体等の平和、人権研修に開放（</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・会議室研修用プロジェクター設置（</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年４月）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・寄贈折鶴掲示台の設置及び増設（</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3256">
                <a:tc>
                  <a:txBody>
                    <a:bodyPr/>
                    <a:lstStyle/>
                    <a:p>
                      <a:r>
                        <a:rPr kumimoji="1" lang="en-US" altLang="ja-JP" sz="1100" dirty="0">
                          <a:solidFill>
                            <a:schemeClr val="tx1"/>
                          </a:solidFill>
                        </a:rPr>
                        <a:t>50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日本民家集落博物館</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solidFill>
                            <a:schemeClr val="tx1"/>
                          </a:solidFill>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行事案内の充実（</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フェイスブックの充実</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ユーチューブでの展示民家解説動画発信</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・摂津能勢民家・大和十津川民家・南部曲屋・越前敦賀民家・小豆島農村歌舞伎舞台の保存修理工事・耐震補強工事（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・事務所棟の設置（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・奄美高倉の保存修理工事（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・信濃秋山民家の保存修理工事（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・トイレ設備の改修工事（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lgn="l" fontAlgn="ct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朗読とチェロの夕べ</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の夜間開館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(17-19</a:t>
                      </a:r>
                      <a:r>
                        <a:rPr lang="ja-JP" altLang="en-US" sz="1100" b="0" i="0" u="none" strike="noStrike" dirty="0">
                          <a:solidFill>
                            <a:schemeClr val="tx1"/>
                          </a:solidFill>
                          <a:effectLst/>
                          <a:latin typeface="ＭＳ Ｐゴシック"/>
                        </a:rPr>
                        <a:t>時</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ニーズを踏まえた新たなサー</a:t>
                      </a:r>
                      <a:r>
                        <a:rPr kumimoji="1" lang="en-US" altLang="ja-JP" sz="1100" b="0" dirty="0">
                          <a:solidFill>
                            <a:schemeClr val="tx1"/>
                          </a:solidFill>
                        </a:rPr>
                        <a:t> </a:t>
                      </a:r>
                      <a:r>
                        <a:rPr kumimoji="1" lang="ja-JP" altLang="en-US" sz="1100" b="0" dirty="0">
                          <a:solidFill>
                            <a:schemeClr val="tx1"/>
                          </a:solidFill>
                        </a:rPr>
                        <a:t>ビス・柔軟な対応</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敬老の日：</a:t>
                      </a:r>
                      <a:r>
                        <a:rPr lang="en-US" altLang="ja-JP" sz="1100" b="0" i="0" u="none" strike="noStrike" dirty="0">
                          <a:solidFill>
                            <a:schemeClr val="tx1"/>
                          </a:solidFill>
                          <a:effectLst/>
                          <a:latin typeface="ＭＳ Ｐゴシック"/>
                        </a:rPr>
                        <a:t>65</a:t>
                      </a:r>
                      <a:r>
                        <a:rPr lang="ja-JP" altLang="en-US" sz="1100" b="0" i="0" u="none" strike="noStrike" dirty="0">
                          <a:solidFill>
                            <a:schemeClr val="tx1"/>
                          </a:solidFill>
                          <a:effectLst/>
                          <a:latin typeface="ＭＳ Ｐゴシック"/>
                        </a:rPr>
                        <a:t>歳以上半額（</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わくわくワークまつり：一般半額、高校生以下無料（</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月額定額で入館できるサブスクリプションの「ソノリゴ」に参加（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たなｲﾍﾞﾝﾄ・ﾌﾟﾗﾝの企</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地域の文化ｻｰｸﾙ等 との共催による市民展示（</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民家解説見学会（</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和の装い体験（</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紙芝居・竹細工づくり体験・（</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民家保存修理工事見学会（</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ｽﾀｯﾌと巡る写真映えｽﾎﾟｯﾄ（</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1452533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67302105"/>
              </p:ext>
            </p:extLst>
          </p:nvPr>
        </p:nvGraphicFramePr>
        <p:xfrm>
          <a:off x="107504" y="392384"/>
          <a:ext cx="8928991" cy="4648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51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万博記念公園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・自然文化園及び日本庭園内に、無料公衆無線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年より順次導入し、現在園内に</a:t>
                      </a:r>
                      <a:r>
                        <a:rPr lang="en-US" altLang="ja-JP" sz="1100" b="0" i="0" u="none" strike="noStrike" dirty="0">
                          <a:solidFill>
                            <a:schemeClr val="tx1"/>
                          </a:solidFill>
                          <a:effectLst/>
                          <a:latin typeface="ＭＳ Ｐゴシック"/>
                        </a:rPr>
                        <a:t>40</a:t>
                      </a:r>
                      <a:r>
                        <a:rPr lang="ja-JP" altLang="en-US" sz="1100" b="0" i="0" u="none" strike="noStrike" dirty="0">
                          <a:solidFill>
                            <a:schemeClr val="tx1"/>
                          </a:solidFill>
                          <a:effectLst/>
                          <a:latin typeface="ＭＳ Ｐゴシック"/>
                        </a:rPr>
                        <a:t>基のアクセスポイントを</a:t>
                      </a:r>
                      <a:r>
                        <a:rPr lang="ja-JP" altLang="en-US" sz="1100" b="0" i="0" u="none" strike="noStrike" dirty="0" smtClean="0">
                          <a:solidFill>
                            <a:schemeClr val="tx1"/>
                          </a:solidFill>
                          <a:effectLst/>
                          <a:latin typeface="ＭＳ Ｐゴシック"/>
                        </a:rPr>
                        <a:t>設置</a:t>
                      </a:r>
                      <a:endParaRPr lang="en-US" altLang="ja-JP" sz="1100" b="0" i="0" u="none" strike="noStrike" dirty="0" smtClean="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・「太陽の塔」入館予約時にクレジットカード決済を導入</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・トイレの美装化、</a:t>
                      </a:r>
                      <a:r>
                        <a:rPr lang="ja-JP" altLang="en-US" sz="1100" b="0" i="0" u="none" strike="noStrike" dirty="0" err="1">
                          <a:solidFill>
                            <a:schemeClr val="tx1"/>
                          </a:solidFill>
                          <a:effectLst/>
                          <a:latin typeface="ＭＳ Ｐゴシック"/>
                        </a:rPr>
                        <a:t>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ビーシートの設置等</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を段階的に実施予</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定</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・年末年始における自然文化</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園、日本庭園及び駐車場等</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の臨時開園（場）（</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度～）</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①自然文化園及び日本庭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園（総合案内所含む。）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29</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2017</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2018</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年１月１日、及び</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年１</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月３日を臨時開園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②駐車場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・①の臨時開園に伴い、一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部駐車場を臨時開場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・休園日（水曜日）の中央</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駐車場運営団体バス事前</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予約制開始に伴い中央駐</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車場を無休とした（</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・大規模イベントの平日開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催日を設定</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なｲﾍﾞﾝﾄの企画、実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施</a:t>
                      </a:r>
                      <a:endParaRPr kumimoji="1" lang="en-US" altLang="ja-JP" sz="11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自然観察会・学習</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会の実施</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季節ごとの花のイ</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ベント開催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夜間ライトアップ</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など</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2367590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31876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2160240">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83256">
                <a:tc>
                  <a:txBody>
                    <a:bodyPr/>
                    <a:lstStyle/>
                    <a:p>
                      <a:r>
                        <a:rPr kumimoji="1" lang="en-US" altLang="ja-JP" sz="1100" dirty="0">
                          <a:solidFill>
                            <a:schemeClr val="tx1"/>
                          </a:solidFill>
                        </a:rPr>
                        <a:t>52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泉佐野丘陵緑地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ｲﾍﾞﾝﾄ情報の充実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・地域の団体との連携強</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化</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－府民にイベントの企画・実施を</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行ってもらう「えんづくりプログラ</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ム」、公園の景観づくりを行って</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もらう「郷の棚田プログラム」の</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実施・充実（</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－観光ボランティアによるウォーキングコース地点の一つとして指定（</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－泉佐野青年会議所との連携イベント実施（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・広報の充実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－周辺市町広報紙へのイベント掲載（</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－英語版案内パンフレットの試作及び外国人モニターツアーの実施（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周年記念誌「つくり続ける泉佐野丘陵緑地のあゆみ」の作成（</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－泉佐野シティプロモーション推進協議会のパンフレットへの掲載（</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5250" marR="0" indent="-9525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・園内ガイドの実施（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85725" indent="-85725" algn="l" fontAlgn="ctr"/>
                      <a:r>
                        <a:rPr lang="ja-JP" altLang="en-US" sz="1100" b="0" i="0" u="none" strike="noStrike" dirty="0">
                          <a:solidFill>
                            <a:schemeClr val="tx1"/>
                          </a:solidFill>
                          <a:effectLst/>
                          <a:latin typeface="ＭＳ Ｐゴシック"/>
                        </a:rPr>
                        <a:t>・パークセンターの掲示の充実</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－竹製楽器の展示（</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・ニーズを踏まえた新たなｲﾍﾞﾝﾄの企画、</a:t>
                      </a: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85725" indent="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パークレンジャー養　</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成講座の開催（</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月～）など</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－公園ボランティアによるイベントの充実（夏休みの自由研究に利用できるキアゲハの飼育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3880587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graphicFrame>
        <p:nvGraphicFramePr>
          <p:cNvPr id="9" name="表 8"/>
          <p:cNvGraphicFramePr>
            <a:graphicFrameLocks noGrp="1"/>
          </p:cNvGraphicFramePr>
          <p:nvPr/>
        </p:nvGraphicFramePr>
        <p:xfrm>
          <a:off x="107504" y="404664"/>
          <a:ext cx="8668808" cy="6339840"/>
        </p:xfrm>
        <a:graphic>
          <a:graphicData uri="http://schemas.openxmlformats.org/drawingml/2006/table">
            <a:tbl>
              <a:tblPr firstRow="1" bandRow="1">
                <a:tableStyleId>{5940675A-B579-460E-94D1-54222C63F5DA}</a:tableStyleId>
              </a:tblPr>
              <a:tblGrid>
                <a:gridCol w="1612022">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05408">
                  <a:extLst>
                    <a:ext uri="{9D8B030D-6E8A-4147-A177-3AD203B41FA5}">
                      <a16:colId xmlns:a16="http://schemas.microsoft.com/office/drawing/2014/main" val="20002"/>
                    </a:ext>
                  </a:extLst>
                </a:gridCol>
                <a:gridCol w="2167202">
                  <a:extLst>
                    <a:ext uri="{9D8B030D-6E8A-4147-A177-3AD203B41FA5}">
                      <a16:colId xmlns:a16="http://schemas.microsoft.com/office/drawing/2014/main" val="20003"/>
                    </a:ext>
                  </a:extLst>
                </a:gridCol>
              </a:tblGrid>
              <a:tr h="341525">
                <a:tc>
                  <a:txBody>
                    <a:bodyPr/>
                    <a:lstStyle/>
                    <a:p>
                      <a:pPr algn="ctr"/>
                      <a:r>
                        <a:rPr kumimoji="1" lang="ja-JP" altLang="en-US" u="none" dirty="0"/>
                        <a:t>＜</a:t>
                      </a:r>
                      <a:r>
                        <a:rPr kumimoji="1" lang="en-US" altLang="ja-JP" u="none" dirty="0"/>
                        <a:t>Why</a:t>
                      </a:r>
                      <a:r>
                        <a:rPr kumimoji="1" lang="ja-JP" altLang="en-US" u="none"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Vision</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What</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Outcome</a:t>
                      </a:r>
                      <a:r>
                        <a:rPr kumimoji="1" lang="ja-JP" altLang="en-US" u="none"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93634">
                <a:tc rowSpan="2">
                  <a:txBody>
                    <a:bodyPr/>
                    <a:lstStyle/>
                    <a:p>
                      <a:pPr marL="0" indent="0">
                        <a:buNone/>
                      </a:pPr>
                      <a:r>
                        <a:rPr kumimoji="1" lang="ja-JP" altLang="en-US" sz="1400" u="none">
                          <a:solidFill>
                            <a:schemeClr val="tx1"/>
                          </a:solidFill>
                        </a:rPr>
                        <a:t>①府内市町村間の広域連携</a:t>
                      </a:r>
                      <a:r>
                        <a:rPr kumimoji="1" lang="ja-JP" altLang="en-US" sz="1400" u="none" dirty="0">
                          <a:solidFill>
                            <a:schemeClr val="tx1"/>
                          </a:solidFill>
                        </a:rPr>
                        <a:t>等への支援</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rgbClr val="FF0000"/>
                          </a:solidFill>
                        </a:rPr>
                        <a:t>　</a:t>
                      </a:r>
                      <a:r>
                        <a:rPr kumimoji="1" lang="ja-JP" altLang="en-US" sz="1400" u="none">
                          <a:solidFill>
                            <a:schemeClr val="tx1"/>
                          </a:solidFill>
                        </a:rPr>
                        <a:t>市町村</a:t>
                      </a:r>
                      <a:r>
                        <a:rPr kumimoji="1" lang="ja-JP" altLang="en-US" sz="1400" u="none" dirty="0">
                          <a:solidFill>
                            <a:schemeClr val="tx1"/>
                          </a:solidFill>
                        </a:rPr>
                        <a:t>が身近な行サービスを総合的に担うため、基礎自治機能の充実・強化を図る。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buNone/>
                      </a:pPr>
                      <a:r>
                        <a:rPr kumimoji="1" lang="ja-JP" altLang="en-US" sz="1400" u="none" dirty="0">
                          <a:solidFill>
                            <a:schemeClr val="tx1"/>
                          </a:solidFill>
                        </a:rPr>
                        <a:t>①市町村が、地域の実情に応じて自らの責任と判断で、住民に身近なサービスを提供することが、基礎自治機能の充実・強化につながる。</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①</a:t>
                      </a:r>
                      <a:endParaRPr kumimoji="1" lang="en-US" altLang="ja-JP" sz="1400" u="none" dirty="0">
                        <a:solidFill>
                          <a:schemeClr val="tx1"/>
                        </a:solidFill>
                      </a:endParaRPr>
                    </a:p>
                    <a:p>
                      <a:pPr marL="0" indent="0"/>
                      <a:r>
                        <a:rPr kumimoji="1" lang="ja-JP" altLang="en-US" sz="1400" u="none" dirty="0">
                          <a:solidFill>
                            <a:schemeClr val="tx1"/>
                          </a:solidFill>
                        </a:rPr>
                        <a:t>・事務処理特例制度を活用し、</a:t>
                      </a:r>
                      <a:r>
                        <a:rPr kumimoji="1" lang="en-US" altLang="ja-JP" sz="1400" u="none" dirty="0">
                          <a:solidFill>
                            <a:schemeClr val="tx1"/>
                          </a:solidFill>
                        </a:rPr>
                        <a:t>2010</a:t>
                      </a:r>
                      <a:r>
                        <a:rPr kumimoji="1" lang="ja-JP" altLang="en-US" sz="1400" u="none" dirty="0">
                          <a:solidFill>
                            <a:schemeClr val="tx1"/>
                          </a:solidFill>
                        </a:rPr>
                        <a:t>年度から、全市町村（政令市を除く）に対する特例市の権限及び国の一次勧告事務を中心とした「特例市並みの権限移譲」を推進。</a:t>
                      </a:r>
                      <a:endParaRPr kumimoji="1" lang="en-US" altLang="ja-JP" sz="1400" u="none" dirty="0">
                        <a:solidFill>
                          <a:schemeClr val="tx1"/>
                        </a:solidFill>
                      </a:endParaRPr>
                    </a:p>
                    <a:p>
                      <a:pPr marL="0" indent="0"/>
                      <a:r>
                        <a:rPr kumimoji="1" lang="ja-JP" altLang="en-US" sz="1400" u="none" dirty="0">
                          <a:solidFill>
                            <a:schemeClr val="tx1"/>
                          </a:solidFill>
                        </a:rPr>
                        <a:t>　　</a:t>
                      </a:r>
                      <a:endParaRPr kumimoji="1" lang="en-US" altLang="ja-JP" sz="1400" u="none" dirty="0">
                        <a:solidFill>
                          <a:schemeClr val="tx1"/>
                        </a:solidFill>
                      </a:endParaRPr>
                    </a:p>
                    <a:p>
                      <a:pPr marL="0" indent="0"/>
                      <a:r>
                        <a:rPr kumimoji="1" lang="ja-JP" altLang="en-US" sz="1400" u="none" dirty="0">
                          <a:solidFill>
                            <a:schemeClr val="tx1"/>
                          </a:solidFill>
                        </a:rPr>
                        <a:t>・事務の共同処理制度等を活用し、市町村間の広域連携を推進。</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2017</a:t>
                      </a:r>
                      <a:r>
                        <a:rPr kumimoji="1" lang="ja-JP" altLang="en-US" sz="1400" u="none" dirty="0">
                          <a:solidFill>
                            <a:schemeClr val="tx1"/>
                          </a:solidFill>
                        </a:rPr>
                        <a:t>年度に「基礎自治機能の維持・充実に関する研究会」を立ち上げ、住民サービスの維持・充実に必要な方策について、市町村と共同で研究。</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2020</a:t>
                      </a:r>
                      <a:r>
                        <a:rPr kumimoji="1" lang="ja-JP" altLang="en-US" sz="1400" u="none" dirty="0">
                          <a:solidFill>
                            <a:schemeClr val="tx1"/>
                          </a:solidFill>
                        </a:rPr>
                        <a:t>年度に全</a:t>
                      </a:r>
                      <a:r>
                        <a:rPr kumimoji="1" lang="en-US" altLang="ja-JP" sz="1400" u="none" dirty="0">
                          <a:solidFill>
                            <a:schemeClr val="tx1"/>
                          </a:solidFill>
                        </a:rPr>
                        <a:t>10</a:t>
                      </a:r>
                      <a:r>
                        <a:rPr kumimoji="1" lang="ja-JP" altLang="en-US" sz="1400" u="none" dirty="0">
                          <a:solidFill>
                            <a:schemeClr val="tx1"/>
                          </a:solidFill>
                        </a:rPr>
                        <a:t>町村と「町村の将来のあり方に関する勉強会」を立ち上げ、将来課題が町村の財政に与える影響を分析し、必要な取組みを検討するため中長期財政シミュレーションを共同作成。</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・市町村へのサポート機能を強化するため、</a:t>
                      </a:r>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4</a:t>
                      </a:r>
                      <a:r>
                        <a:rPr kumimoji="1" lang="ja-JP" altLang="en-US" sz="1400" u="none" dirty="0">
                          <a:solidFill>
                            <a:schemeClr val="tx1"/>
                          </a:solidFill>
                        </a:rPr>
                        <a:t>月に市町村局を設置。市町村とともに将来課題の見える化に取組むとともに、さらなる行財政改革や広域連携を提案。</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indent="0"/>
                      <a:r>
                        <a:rPr kumimoji="1" lang="ja-JP" altLang="en-US" sz="1400" u="none" dirty="0">
                          <a:solidFill>
                            <a:schemeClr val="tx1"/>
                          </a:solidFill>
                        </a:rPr>
                        <a:t>①基礎自治体の充実・強化が図られた。</a:t>
                      </a:r>
                      <a:endParaRPr kumimoji="1" lang="en-US" altLang="ja-JP" sz="1400" u="none" dirty="0">
                        <a:solidFill>
                          <a:schemeClr val="tx1"/>
                        </a:solidFill>
                      </a:endParaRPr>
                    </a:p>
                    <a:p>
                      <a:pPr marL="0" indent="0"/>
                      <a:endParaRPr kumimoji="1" lang="en-US" altLang="ja-JP" sz="1200" u="none" dirty="0">
                        <a:solidFill>
                          <a:schemeClr val="tx1"/>
                        </a:solidFill>
                      </a:endParaRPr>
                    </a:p>
                    <a:p>
                      <a:pPr marL="0" indent="0"/>
                      <a:r>
                        <a:rPr kumimoji="1" lang="en-US" altLang="ja-JP" sz="1200" u="none" dirty="0">
                          <a:solidFill>
                            <a:schemeClr val="tx1"/>
                          </a:solidFill>
                        </a:rPr>
                        <a:t>-</a:t>
                      </a:r>
                      <a:r>
                        <a:rPr kumimoji="1" lang="ja-JP" altLang="en-US" sz="1200" u="none" dirty="0">
                          <a:solidFill>
                            <a:schemeClr val="tx1"/>
                          </a:solidFill>
                        </a:rPr>
                        <a:t>権限移譲の実施状況</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781</a:t>
                      </a:r>
                      <a:r>
                        <a:rPr kumimoji="1" lang="ja-JP" altLang="en-US" sz="1200" u="none" dirty="0">
                          <a:solidFill>
                            <a:schemeClr val="tx1"/>
                          </a:solidFill>
                        </a:rPr>
                        <a:t>条項（</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15</a:t>
                      </a:r>
                      <a:r>
                        <a:rPr kumimoji="1" lang="ja-JP" altLang="en-US" sz="1200" u="none" dirty="0">
                          <a:solidFill>
                            <a:schemeClr val="tx1"/>
                          </a:solidFill>
                        </a:rPr>
                        <a:t>位</a:t>
                      </a:r>
                      <a:r>
                        <a:rPr kumimoji="1" lang="en-US" altLang="ja-JP" sz="1200" u="none" dirty="0">
                          <a:solidFill>
                            <a:schemeClr val="tx1"/>
                          </a:solidFill>
                        </a:rPr>
                        <a:t>】</a:t>
                      </a:r>
                    </a:p>
                    <a:p>
                      <a:r>
                        <a:rPr kumimoji="1" lang="ja-JP" altLang="en-US" sz="1200" u="none" dirty="0">
                          <a:solidFill>
                            <a:schemeClr val="tx1"/>
                          </a:solidFill>
                        </a:rPr>
                        <a:t>　　　　　↓</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2,284</a:t>
                      </a:r>
                      <a:r>
                        <a:rPr kumimoji="1" lang="ja-JP" altLang="en-US" sz="1200" u="none" dirty="0">
                          <a:solidFill>
                            <a:schemeClr val="tx1"/>
                          </a:solidFill>
                        </a:rPr>
                        <a:t>条項（</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a:t>
                      </a:r>
                      <a:r>
                        <a:rPr kumimoji="1" lang="ja-JP" altLang="en-US" sz="1200" u="none" dirty="0">
                          <a:solidFill>
                            <a:schemeClr val="tx1"/>
                          </a:solidFill>
                        </a:rPr>
                        <a:t>位</a:t>
                      </a:r>
                      <a:r>
                        <a:rPr kumimoji="1" lang="en-US" altLang="ja-JP" sz="1200" u="none" dirty="0">
                          <a:solidFill>
                            <a:schemeClr val="tx1"/>
                          </a:solidFill>
                        </a:rPr>
                        <a:t>】 </a:t>
                      </a:r>
                      <a:r>
                        <a:rPr kumimoji="1" lang="en-US" altLang="ja-JP" sz="1100" u="none" dirty="0">
                          <a:solidFill>
                            <a:schemeClr val="tx1"/>
                          </a:solidFill>
                        </a:rPr>
                        <a:t>※2012</a:t>
                      </a:r>
                      <a:r>
                        <a:rPr kumimoji="1" lang="ja-JP" altLang="en-US" sz="1100" u="none" dirty="0">
                          <a:solidFill>
                            <a:schemeClr val="tx1"/>
                          </a:solidFill>
                        </a:rPr>
                        <a:t>年度～現在</a:t>
                      </a:r>
                      <a:endParaRPr kumimoji="1" lang="en-US" altLang="ja-JP" sz="1200" u="none" dirty="0">
                        <a:solidFill>
                          <a:schemeClr val="tx1"/>
                        </a:solidFill>
                      </a:endParaRPr>
                    </a:p>
                    <a:p>
                      <a:pPr marL="92075" indent="-92075"/>
                      <a:r>
                        <a:rPr kumimoji="1" lang="ja-JP" altLang="en-US" sz="1400" u="none" dirty="0">
                          <a:solidFill>
                            <a:schemeClr val="tx1"/>
                          </a:solidFill>
                        </a:rPr>
                        <a:t>・</a:t>
                      </a:r>
                      <a:r>
                        <a:rPr kumimoji="1" lang="ja-JP" altLang="en-US" sz="1200" u="none" dirty="0">
                          <a:solidFill>
                            <a:schemeClr val="tx1"/>
                          </a:solidFill>
                        </a:rPr>
                        <a:t>府から提案した事務の</a:t>
                      </a:r>
                      <a:endParaRPr kumimoji="1" lang="en-US" altLang="ja-JP" sz="1200" u="none" dirty="0">
                        <a:solidFill>
                          <a:schemeClr val="tx1"/>
                        </a:solidFill>
                      </a:endParaRPr>
                    </a:p>
                    <a:p>
                      <a:pPr marL="92075" indent="-92075"/>
                      <a:r>
                        <a:rPr kumimoji="1" lang="ja-JP" altLang="en-US" sz="1200" u="none" dirty="0">
                          <a:solidFill>
                            <a:schemeClr val="tx1"/>
                          </a:solidFill>
                        </a:rPr>
                        <a:t>　約９割が市町村に移譲された。</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中核市移行の実現</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年以降、新たに５市</a:t>
                      </a:r>
                      <a:endParaRPr kumimoji="1" lang="en-US" altLang="ja-JP" sz="1200" u="none" dirty="0">
                        <a:solidFill>
                          <a:schemeClr val="tx1"/>
                        </a:solidFill>
                      </a:endParaRPr>
                    </a:p>
                    <a:p>
                      <a:pPr marL="92075" indent="-92075"/>
                      <a:r>
                        <a:rPr kumimoji="1" lang="ja-JP" altLang="en-US" sz="1200" u="none" dirty="0">
                          <a:solidFill>
                            <a:schemeClr val="tx1"/>
                          </a:solidFill>
                        </a:rPr>
                        <a:t>　　（豊中市、枚方市、八尾市、寝屋川市、吹田市）</a:t>
                      </a:r>
                      <a:endParaRPr kumimoji="1" lang="en-US" altLang="ja-JP" sz="1200" u="none" dirty="0">
                        <a:solidFill>
                          <a:schemeClr val="tx1"/>
                        </a:solidFill>
                      </a:endParaRPr>
                    </a:p>
                    <a:p>
                      <a:pPr marL="92075" indent="-92075"/>
                      <a:r>
                        <a:rPr kumimoji="1" lang="ja-JP" altLang="en-US" sz="1200" u="none" dirty="0">
                          <a:solidFill>
                            <a:schemeClr val="tx1"/>
                          </a:solidFill>
                        </a:rPr>
                        <a:t>　　が中核市に移行</a:t>
                      </a:r>
                      <a:endParaRPr kumimoji="1" lang="en-US" altLang="ja-JP" sz="1200" u="none" dirty="0">
                        <a:solidFill>
                          <a:schemeClr val="tx1"/>
                        </a:solidFill>
                      </a:endParaRPr>
                    </a:p>
                    <a:p>
                      <a:pPr marL="92075" indent="-92075"/>
                      <a:r>
                        <a:rPr kumimoji="1" lang="ja-JP" altLang="en-US" sz="1200" u="none" dirty="0">
                          <a:solidFill>
                            <a:schemeClr val="tx1"/>
                          </a:solidFill>
                        </a:rPr>
                        <a:t>　　→府内の中核市数は計７市</a:t>
                      </a:r>
                      <a:endParaRPr kumimoji="1" lang="en-US" altLang="ja-JP" sz="1200" u="none" dirty="0">
                        <a:solidFill>
                          <a:schemeClr val="tx1"/>
                        </a:solidFill>
                      </a:endParaRPr>
                    </a:p>
                    <a:p>
                      <a:pPr marL="92075" indent="-92075"/>
                      <a:r>
                        <a:rPr kumimoji="1" lang="ja-JP" altLang="en-US" sz="1200" u="none" dirty="0">
                          <a:solidFill>
                            <a:schemeClr val="tx1"/>
                          </a:solidFill>
                        </a:rPr>
                        <a:t>　　　と</a:t>
                      </a:r>
                      <a:r>
                        <a:rPr kumimoji="1" lang="en-US" altLang="ja-JP" sz="1200" u="none" dirty="0">
                          <a:solidFill>
                            <a:schemeClr val="tx1"/>
                          </a:solidFill>
                        </a:rPr>
                        <a:t>【</a:t>
                      </a:r>
                      <a:r>
                        <a:rPr kumimoji="1" lang="ja-JP" altLang="en-US" sz="1200" u="none" dirty="0">
                          <a:solidFill>
                            <a:schemeClr val="tx1"/>
                          </a:solidFill>
                        </a:rPr>
                        <a:t>全国トップ</a:t>
                      </a:r>
                      <a:r>
                        <a:rPr kumimoji="1" lang="en-US" altLang="ja-JP" sz="1200" u="none" dirty="0">
                          <a:solidFill>
                            <a:schemeClr val="tx1"/>
                          </a:solidFill>
                        </a:rPr>
                        <a:t>】</a:t>
                      </a:r>
                      <a:r>
                        <a:rPr kumimoji="1" lang="ja-JP" altLang="en-US" sz="1200" u="none" dirty="0">
                          <a:solidFill>
                            <a:schemeClr val="tx1"/>
                          </a:solidFill>
                        </a:rPr>
                        <a:t>に</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市町村における権限移譲の</a:t>
                      </a:r>
                      <a:endParaRPr kumimoji="1" lang="en-US" altLang="ja-JP" sz="1200" u="none" dirty="0">
                        <a:solidFill>
                          <a:schemeClr val="tx1"/>
                        </a:solidFill>
                      </a:endParaRPr>
                    </a:p>
                    <a:p>
                      <a:pPr marL="92075" indent="-92075"/>
                      <a:r>
                        <a:rPr kumimoji="1" lang="ja-JP" altLang="en-US" sz="1200" u="none" baseline="0" dirty="0">
                          <a:solidFill>
                            <a:schemeClr val="tx1"/>
                          </a:solidFill>
                        </a:rPr>
                        <a:t>  </a:t>
                      </a:r>
                      <a:r>
                        <a:rPr kumimoji="1" lang="ja-JP" altLang="en-US" sz="1200" u="none" dirty="0">
                          <a:solidFill>
                            <a:schemeClr val="tx1"/>
                          </a:solidFill>
                        </a:rPr>
                        <a:t>受皿として</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の機関等（内部組織）の共同設置や</a:t>
                      </a:r>
                      <a:endParaRPr kumimoji="1" lang="en-US" altLang="ja-JP" sz="1200" u="none" dirty="0">
                        <a:solidFill>
                          <a:schemeClr val="tx1"/>
                        </a:solidFill>
                      </a:endParaRPr>
                    </a:p>
                    <a:p>
                      <a:pPr marL="92075" indent="-92075"/>
                      <a:r>
                        <a:rPr kumimoji="1" lang="en-US" altLang="ja-JP" sz="1200" u="none" baseline="0" dirty="0">
                          <a:solidFill>
                            <a:schemeClr val="tx1"/>
                          </a:solidFill>
                        </a:rPr>
                        <a:t>  </a:t>
                      </a:r>
                      <a:r>
                        <a:rPr kumimoji="1" lang="ja-JP" altLang="en-US" sz="1200" u="none" dirty="0">
                          <a:solidFill>
                            <a:schemeClr val="tx1"/>
                          </a:solidFill>
                        </a:rPr>
                        <a:t>教職員人事協議会の設置が</a:t>
                      </a:r>
                      <a:endParaRPr kumimoji="1" lang="en-US" altLang="ja-JP" sz="1200" u="none" dirty="0">
                        <a:solidFill>
                          <a:schemeClr val="tx1"/>
                        </a:solidFill>
                      </a:endParaRPr>
                    </a:p>
                    <a:p>
                      <a:pPr marL="92075" indent="-92075"/>
                      <a:r>
                        <a:rPr kumimoji="1" lang="ja-JP" altLang="en-US" sz="1200" u="none" dirty="0">
                          <a:solidFill>
                            <a:schemeClr val="tx1"/>
                          </a:solidFill>
                        </a:rPr>
                        <a:t>  実現</a:t>
                      </a:r>
                      <a:endParaRPr kumimoji="1" lang="en-US" altLang="ja-JP" sz="1200" u="none" dirty="0">
                        <a:solidFill>
                          <a:schemeClr val="tx1"/>
                        </a:solidFill>
                      </a:endParaRPr>
                    </a:p>
                    <a:p>
                      <a:pPr marL="92075" indent="-92075"/>
                      <a:r>
                        <a:rPr kumimoji="1" lang="ja-JP" altLang="en-US" sz="1200" u="none" dirty="0">
                          <a:solidFill>
                            <a:schemeClr val="tx1"/>
                          </a:solidFill>
                        </a:rPr>
                        <a:t>　→機関等の</a:t>
                      </a:r>
                      <a:r>
                        <a:rPr kumimoji="1" lang="ja-JP" altLang="en-US" sz="1200" u="none" strike="noStrike" dirty="0">
                          <a:solidFill>
                            <a:schemeClr val="tx1"/>
                          </a:solidFill>
                          <a:effectLst>
                            <a:outerShdw blurRad="38100" dist="38100" dir="2700000" algn="tl">
                              <a:srgbClr val="92D050">
                                <a:alpha val="43000"/>
                              </a:srgbClr>
                            </a:outerShdw>
                          </a:effectLst>
                        </a:rPr>
                        <a:t>共同</a:t>
                      </a:r>
                      <a:r>
                        <a:rPr kumimoji="1" lang="ja-JP" altLang="en-US" sz="1200" u="none" dirty="0">
                          <a:solidFill>
                            <a:schemeClr val="tx1"/>
                          </a:solidFill>
                        </a:rPr>
                        <a:t>設置</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endParaRPr kumimoji="1" lang="en-US" altLang="ja-JP" sz="1200" u="none" dirty="0">
                        <a:solidFill>
                          <a:schemeClr val="tx1"/>
                        </a:solidFill>
                      </a:endParaRPr>
                    </a:p>
                    <a:p>
                      <a:pPr marL="92075" indent="-92075"/>
                      <a:r>
                        <a:rPr kumimoji="1" lang="ja-JP" altLang="en-US" sz="1200" u="none" dirty="0">
                          <a:solidFill>
                            <a:schemeClr val="tx1"/>
                          </a:solidFill>
                        </a:rPr>
                        <a:t>　　　　　現在府内</a:t>
                      </a:r>
                      <a:r>
                        <a:rPr kumimoji="1" lang="en-US" altLang="ja-JP" sz="1200" u="none" dirty="0">
                          <a:solidFill>
                            <a:schemeClr val="tx1"/>
                          </a:solidFill>
                        </a:rPr>
                        <a:t>4</a:t>
                      </a:r>
                      <a:r>
                        <a:rPr kumimoji="1" lang="ja-JP" altLang="en-US" sz="1200" u="none" dirty="0">
                          <a:solidFill>
                            <a:schemeClr val="tx1"/>
                          </a:solidFill>
                        </a:rPr>
                        <a:t>地域に設置</a:t>
                      </a:r>
                      <a:endParaRPr kumimoji="1" lang="en-US" altLang="ja-JP" sz="1200" u="none" dirty="0">
                        <a:solidFill>
                          <a:schemeClr val="tx1"/>
                        </a:solidFill>
                      </a:endParaRPr>
                    </a:p>
                    <a:p>
                      <a:pPr marL="92075" indent="-92075"/>
                      <a:r>
                        <a:rPr kumimoji="1" lang="ja-JP" altLang="en-US" sz="1200" u="none" dirty="0">
                          <a:solidFill>
                            <a:schemeClr val="tx1"/>
                          </a:solidFill>
                        </a:rPr>
                        <a:t>　→教職員人事権を移譲</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4</a:t>
                      </a:r>
                      <a:r>
                        <a:rPr kumimoji="1" lang="ja-JP" altLang="en-US" sz="1200" u="none" dirty="0">
                          <a:solidFill>
                            <a:schemeClr val="tx1"/>
                          </a:solidFill>
                        </a:rPr>
                        <a:t>月～　豊能地域</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284604">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321</a:t>
            </a:fld>
            <a:endParaRPr lang="ja-JP" altLang="en-US"/>
          </a:p>
        </p:txBody>
      </p:sp>
    </p:spTree>
    <p:extLst>
      <p:ext uri="{BB962C8B-B14F-4D97-AF65-F5344CB8AC3E}">
        <p14:creationId xmlns:p14="http://schemas.microsoft.com/office/powerpoint/2010/main" val="2423662015"/>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その他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・市町村事務での広域連携の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拡大</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・自治体クラウドの推進</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7</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月</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府内市町村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と検討会を設置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月時点で、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グルー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プが府主導により実現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月にシステム標準化</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法が施行されたことにより、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ガバメントクラウド活用に向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けた支援を実施。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・システム共同化支援</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府と府内市町村で構成する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mn-lt"/>
                          <a:ea typeface="+mn-ea"/>
                          <a:cs typeface="+mn-cs"/>
                        </a:rPr>
                        <a:t>GovTech</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大阪を中心にシステ</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ム共同調達を実施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導入実績</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〇チャットツール</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〇電子申請システム（</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〇文書管理・電子決裁システム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322</a:t>
            </a:fld>
            <a:endParaRPr lang="ja-JP" altLang="en-US"/>
          </a:p>
        </p:txBody>
      </p:sp>
    </p:spTree>
    <p:extLst>
      <p:ext uri="{BB962C8B-B14F-4D97-AF65-F5344CB8AC3E}">
        <p14:creationId xmlns:p14="http://schemas.microsoft.com/office/powerpoint/2010/main" val="127598120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r>
                        <a:rPr kumimoji="1" lang="ja-JP" altLang="en-US" sz="1400" dirty="0">
                          <a:solidFill>
                            <a:schemeClr val="tx1"/>
                          </a:solidFill>
                        </a:rPr>
                        <a:t>②　府と府内市町村の</a:t>
                      </a:r>
                      <a:endParaRPr kumimoji="1" lang="en-US" altLang="ja-JP" sz="1400" dirty="0">
                        <a:solidFill>
                          <a:schemeClr val="tx1"/>
                        </a:solidFill>
                      </a:endParaRPr>
                    </a:p>
                    <a:p>
                      <a:r>
                        <a:rPr kumimoji="1" lang="ja-JP" altLang="en-US" sz="1400" dirty="0">
                          <a:solidFill>
                            <a:schemeClr val="tx1"/>
                          </a:solidFill>
                        </a:rPr>
                        <a:t>　パートナーシップ強化</a:t>
                      </a:r>
                    </a:p>
                    <a:p>
                      <a:endParaRPr kumimoji="1" lang="en-US" altLang="ja-JP" sz="1400" dirty="0">
                        <a:solidFill>
                          <a:schemeClr val="tx1"/>
                        </a:solidFill>
                      </a:endParaRPr>
                    </a:p>
                    <a:p>
                      <a:r>
                        <a:rPr kumimoji="1" lang="ja-JP" altLang="en-US" sz="1400" dirty="0">
                          <a:solidFill>
                            <a:schemeClr val="tx1"/>
                          </a:solidFill>
                        </a:rPr>
                        <a:t>　府と府内市町村が、共通する課題の解決に向けた取組を推進する必要がある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②　市町村とのパートナー</a:t>
                      </a:r>
                      <a:endParaRPr kumimoji="1" lang="en-US" altLang="ja-JP" sz="1400" dirty="0">
                        <a:solidFill>
                          <a:schemeClr val="tx1"/>
                        </a:solidFill>
                      </a:endParaRPr>
                    </a:p>
                    <a:p>
                      <a:r>
                        <a:rPr kumimoji="1" lang="ja-JP" altLang="en-US" sz="1400" dirty="0">
                          <a:solidFill>
                            <a:schemeClr val="tx1"/>
                          </a:solidFill>
                        </a:rPr>
                        <a:t>　シップを強化し、府と市</a:t>
                      </a:r>
                      <a:endParaRPr kumimoji="1" lang="en-US" altLang="ja-JP" sz="1400" dirty="0">
                        <a:solidFill>
                          <a:schemeClr val="tx1"/>
                        </a:solidFill>
                      </a:endParaRPr>
                    </a:p>
                    <a:p>
                      <a:r>
                        <a:rPr kumimoji="1" lang="ja-JP" altLang="en-US" sz="1400" dirty="0">
                          <a:solidFill>
                            <a:schemeClr val="tx1"/>
                          </a:solidFill>
                        </a:rPr>
                        <a:t>　町村の双方に</a:t>
                      </a:r>
                      <a:r>
                        <a:rPr kumimoji="1" lang="ja-JP" altLang="en-US" sz="1400" dirty="0" err="1">
                          <a:solidFill>
                            <a:schemeClr val="tx1"/>
                          </a:solidFill>
                        </a:rPr>
                        <a:t>効果があ</a:t>
                      </a:r>
                      <a:endParaRPr kumimoji="1" lang="en-US" altLang="ja-JP" sz="1400" dirty="0">
                        <a:solidFill>
                          <a:schemeClr val="tx1"/>
                        </a:solidFill>
                      </a:endParaRPr>
                    </a:p>
                    <a:p>
                      <a:r>
                        <a:rPr kumimoji="1" lang="ja-JP" altLang="en-US" sz="1400" dirty="0">
                          <a:solidFill>
                            <a:schemeClr val="tx1"/>
                          </a:solidFill>
                        </a:rPr>
                        <a:t>　り、スケールメリットを活</a:t>
                      </a:r>
                      <a:endParaRPr kumimoji="1" lang="en-US" altLang="ja-JP" sz="1400" dirty="0">
                        <a:solidFill>
                          <a:schemeClr val="tx1"/>
                        </a:solidFill>
                      </a:endParaRPr>
                    </a:p>
                    <a:p>
                      <a:r>
                        <a:rPr kumimoji="1" lang="ja-JP" altLang="en-US" sz="1400" dirty="0">
                          <a:solidFill>
                            <a:schemeClr val="tx1"/>
                          </a:solidFill>
                        </a:rPr>
                        <a:t>　かせる連携を進める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②　市町村との連携に　</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向けたコーディネート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や、技術的なサポート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やスケールメリットを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活かした行政運営面</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で支援</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　スケールメリットを活か</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し、次の分野で連携が進展</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大阪府域地方税徴収機構の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→発足時</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市町が参加。その後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順次拡大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年度までの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年間で、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累計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億円の滞納債権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を引受け</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年度から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年度までの</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年間で、累計</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億円の滞納</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債権を引受け</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48.6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「地域維持管理連携プラット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フォーム」の設置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→延べ</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市町村の橋梁点検</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業務の一括発注など実施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323</a:t>
            </a:fld>
            <a:endParaRPr lang="ja-JP" altLang="en-US"/>
          </a:p>
        </p:txBody>
      </p:sp>
    </p:spTree>
    <p:extLst>
      <p:ext uri="{BB962C8B-B14F-4D97-AF65-F5344CB8AC3E}">
        <p14:creationId xmlns:p14="http://schemas.microsoft.com/office/powerpoint/2010/main" val="39734917"/>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ホームベース 14"/>
          <p:cNvSpPr/>
          <p:nvPr/>
        </p:nvSpPr>
        <p:spPr>
          <a:xfrm>
            <a:off x="137357" y="1102122"/>
            <a:ext cx="1800755"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２０１７年度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16" name="正方形/長方形 15"/>
          <p:cNvSpPr/>
          <p:nvPr/>
        </p:nvSpPr>
        <p:spPr>
          <a:xfrm>
            <a:off x="107504" y="847165"/>
            <a:ext cx="8928992" cy="5682462"/>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14913" y="3077328"/>
            <a:ext cx="564923" cy="2126769"/>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基礎自治機能の維持・</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充実に関する研究会</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（市町村と共同実施）</a:t>
            </a:r>
            <a:endParaRPr kumimoji="1" lang="en-US" altLang="ja-JP"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2" name="ホームベース 21"/>
          <p:cNvSpPr/>
          <p:nvPr/>
        </p:nvSpPr>
        <p:spPr>
          <a:xfrm>
            <a:off x="828395" y="3097532"/>
            <a:ext cx="2957538" cy="531692"/>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「府内市町村の課題・将来見通しに関する研究」</a:t>
            </a:r>
          </a:p>
        </p:txBody>
      </p:sp>
      <p:sp>
        <p:nvSpPr>
          <p:cNvPr id="23" name="ホームベース 22"/>
          <p:cNvSpPr/>
          <p:nvPr/>
        </p:nvSpPr>
        <p:spPr>
          <a:xfrm>
            <a:off x="1938111" y="1098857"/>
            <a:ext cx="1791210"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２０１８年度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5" name="ホームベース 24"/>
          <p:cNvSpPr/>
          <p:nvPr/>
        </p:nvSpPr>
        <p:spPr>
          <a:xfrm>
            <a:off x="833237" y="3760846"/>
            <a:ext cx="2924308" cy="1428923"/>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対応策として</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・「広域連携に関する研究」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・「合併に関する研究」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・「市町村単独の取組に関する研究」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組織力強化</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行革</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公民連携</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6" name="ホームベース 25"/>
          <p:cNvSpPr/>
          <p:nvPr/>
        </p:nvSpPr>
        <p:spPr>
          <a:xfrm>
            <a:off x="3720767" y="1102122"/>
            <a:ext cx="1251737"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２０１９年度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7" name="ホームベース 26"/>
          <p:cNvSpPr/>
          <p:nvPr/>
        </p:nvSpPr>
        <p:spPr>
          <a:xfrm>
            <a:off x="2103562" y="5332330"/>
            <a:ext cx="2882477" cy="531692"/>
          </a:xfrm>
          <a:prstGeom prst="homePlat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市町村職員等への「出前講義」　</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【26</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団体</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8" name="ホームベース 27"/>
          <p:cNvSpPr/>
          <p:nvPr/>
        </p:nvSpPr>
        <p:spPr>
          <a:xfrm>
            <a:off x="4972503" y="1102122"/>
            <a:ext cx="151811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２０２０年度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507813" y="1095798"/>
            <a:ext cx="142493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２０２１年度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0" name="角丸四角形 29"/>
          <p:cNvSpPr/>
          <p:nvPr/>
        </p:nvSpPr>
        <p:spPr>
          <a:xfrm>
            <a:off x="192723" y="5965658"/>
            <a:ext cx="731077" cy="53169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33231" tIns="33231" rIns="33231" bIns="33231" rtlCol="0" anchor="ctr"/>
          <a:lstStyle/>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さらなる</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広域連携</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の推進</a:t>
            </a:r>
            <a:endParaRPr kumimoji="1" lang="en-US" altLang="ja-JP" sz="969" b="0"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1" name="ホームベース 30"/>
          <p:cNvSpPr/>
          <p:nvPr/>
        </p:nvSpPr>
        <p:spPr>
          <a:xfrm>
            <a:off x="1002492" y="5965658"/>
            <a:ext cx="7883461" cy="531692"/>
          </a:xfrm>
          <a:prstGeom prst="homePlat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コーディネート（地域ブロック会議の主催・地域勉強会への参加）</a:t>
            </a:r>
            <a:endPar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消防・文化財調査業務の広域化、物品・再エネの共同調達等</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2" name="ホームベース 31"/>
          <p:cNvSpPr/>
          <p:nvPr/>
        </p:nvSpPr>
        <p:spPr>
          <a:xfrm>
            <a:off x="150892" y="3047699"/>
            <a:ext cx="3834644"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1747796" y="5269016"/>
            <a:ext cx="296788" cy="252436"/>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ホームベース 33"/>
          <p:cNvSpPr/>
          <p:nvPr/>
        </p:nvSpPr>
        <p:spPr>
          <a:xfrm>
            <a:off x="4091411" y="3063755"/>
            <a:ext cx="897231" cy="2160000"/>
          </a:xfrm>
          <a:prstGeom prst="homePlate">
            <a:avLst>
              <a:gd name="adj" fmla="val 10173"/>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民間講師による講演会</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「人口</a:t>
            </a:r>
            <a:r>
              <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2/3</a:t>
            </a: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激減時代の到来と「新」成長戦略」</a:t>
            </a:r>
            <a:endPar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南河内地域</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5" name="角丸四角形 34"/>
          <p:cNvSpPr/>
          <p:nvPr/>
        </p:nvSpPr>
        <p:spPr>
          <a:xfrm>
            <a:off x="5031665" y="3095829"/>
            <a:ext cx="443553" cy="2126769"/>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町村の将来のあり方に</a:t>
            </a:r>
            <a:endPar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関する勉強会</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【10</a:t>
            </a: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6" name="ホームベース 35"/>
          <p:cNvSpPr/>
          <p:nvPr/>
        </p:nvSpPr>
        <p:spPr>
          <a:xfrm>
            <a:off x="6867896" y="4558710"/>
            <a:ext cx="2024582" cy="626749"/>
          </a:xfrm>
          <a:prstGeom prst="homePlate">
            <a:avLst>
              <a:gd name="adj" fmla="val 32618"/>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a:t>
            </a: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の更新</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7" name="ホームベース 36"/>
          <p:cNvSpPr/>
          <p:nvPr/>
        </p:nvSpPr>
        <p:spPr>
          <a:xfrm>
            <a:off x="5520845" y="3124675"/>
            <a:ext cx="983307" cy="2093538"/>
          </a:xfrm>
          <a:prstGeom prst="homePlate">
            <a:avLst>
              <a:gd name="adj" fmla="val 10789"/>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「中長期財政シミュレーション」の共同作成</a:t>
            </a:r>
            <a:endPar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８団体公表</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p:txBody>
      </p:sp>
      <p:sp>
        <p:nvSpPr>
          <p:cNvPr id="38" name="ホームベース 37"/>
          <p:cNvSpPr/>
          <p:nvPr/>
        </p:nvSpPr>
        <p:spPr>
          <a:xfrm>
            <a:off x="6521348" y="3149499"/>
            <a:ext cx="1395692"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「首長・町村議会との意見交換会」の実施</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「財シミュ」の結果等を踏まえ、今後のあり方等を議論</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ホームベース 38"/>
          <p:cNvSpPr/>
          <p:nvPr/>
        </p:nvSpPr>
        <p:spPr>
          <a:xfrm>
            <a:off x="6869216" y="5331630"/>
            <a:ext cx="2023262" cy="532392"/>
          </a:xfrm>
          <a:prstGeom prst="homePlate">
            <a:avLst>
              <a:gd name="adj" fmla="val 35483"/>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「中長期財政シミュレーション」作成等を市へ働きかけ</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40" name="ホームベース 39"/>
          <p:cNvSpPr/>
          <p:nvPr/>
        </p:nvSpPr>
        <p:spPr>
          <a:xfrm>
            <a:off x="7949943" y="1101970"/>
            <a:ext cx="1086553" cy="459060"/>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２０２２年度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42" name="角丸四角形 41"/>
          <p:cNvSpPr/>
          <p:nvPr/>
        </p:nvSpPr>
        <p:spPr>
          <a:xfrm>
            <a:off x="150892" y="1725065"/>
            <a:ext cx="358341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市町村の将来課題とその対応</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策に</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関する</a:t>
            </a: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基本的な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検討・研究</a:t>
            </a:r>
          </a:p>
        </p:txBody>
      </p:sp>
      <p:sp>
        <p:nvSpPr>
          <p:cNvPr id="43" name="角丸四角形 42"/>
          <p:cNvSpPr/>
          <p:nvPr/>
        </p:nvSpPr>
        <p:spPr>
          <a:xfrm>
            <a:off x="1952018" y="2330068"/>
            <a:ext cx="303402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市町村職員への意識啓発</a:t>
            </a:r>
          </a:p>
        </p:txBody>
      </p:sp>
      <p:sp>
        <p:nvSpPr>
          <p:cNvPr id="44" name="角丸四角形 43"/>
          <p:cNvSpPr/>
          <p:nvPr/>
        </p:nvSpPr>
        <p:spPr>
          <a:xfrm>
            <a:off x="4980881" y="1723460"/>
            <a:ext cx="3911597"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課題・対応策に関する</a:t>
            </a:r>
            <a:endParaRPr kumimoji="1" lang="en-US" altLang="ja-JP"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具体的な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a:t>
            </a:r>
          </a:p>
        </p:txBody>
      </p:sp>
      <p:sp>
        <p:nvSpPr>
          <p:cNvPr id="45" name="角丸四角形 44"/>
          <p:cNvSpPr/>
          <p:nvPr/>
        </p:nvSpPr>
        <p:spPr>
          <a:xfrm>
            <a:off x="6490617" y="2317656"/>
            <a:ext cx="2401861"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首長・議会</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との</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議論・意見</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交換</a:t>
            </a:r>
          </a:p>
        </p:txBody>
      </p:sp>
      <p:sp>
        <p:nvSpPr>
          <p:cNvPr id="46" name="二等辺三角形 45"/>
          <p:cNvSpPr/>
          <p:nvPr/>
        </p:nvSpPr>
        <p:spPr>
          <a:xfrm rot="10800000">
            <a:off x="1787977" y="3647993"/>
            <a:ext cx="606083" cy="9644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屈折矢印 48"/>
          <p:cNvSpPr/>
          <p:nvPr/>
        </p:nvSpPr>
        <p:spPr>
          <a:xfrm rot="5400000">
            <a:off x="6315367" y="5084824"/>
            <a:ext cx="299077" cy="631385"/>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ホームベース 49"/>
          <p:cNvSpPr/>
          <p:nvPr/>
        </p:nvSpPr>
        <p:spPr>
          <a:xfrm>
            <a:off x="4995973" y="3051837"/>
            <a:ext cx="4040523"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107504" y="304389"/>
            <a:ext cx="8928992" cy="487447"/>
          </a:xfrm>
          <a:prstGeom prst="rect">
            <a:avLst/>
          </a:prstGeom>
          <a:gradFill flip="none" rotWithShape="1">
            <a:gsLst>
              <a:gs pos="0">
                <a:srgbClr val="002060"/>
              </a:gs>
              <a:gs pos="50000">
                <a:schemeClr val="tx2"/>
              </a:gs>
              <a:gs pos="100000">
                <a:schemeClr val="accent1">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1664722" y="338554"/>
            <a:ext cx="569098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rPr>
              <a:t>基礎自治機能の充実・強化に向けた主な取組内容</a:t>
            </a:r>
            <a:endParaRPr kumimoji="1" lang="ja-JP"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endParaRPr>
          </a:p>
        </p:txBody>
      </p:sp>
      <p:sp>
        <p:nvSpPr>
          <p:cNvPr id="55" name="角丸四角形 54"/>
          <p:cNvSpPr/>
          <p:nvPr/>
        </p:nvSpPr>
        <p:spPr>
          <a:xfrm>
            <a:off x="7937225" y="864246"/>
            <a:ext cx="1116467" cy="245687"/>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市町村局設置</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57" name="ホームベース 56"/>
          <p:cNvSpPr/>
          <p:nvPr/>
        </p:nvSpPr>
        <p:spPr>
          <a:xfrm>
            <a:off x="7926820" y="3138399"/>
            <a:ext cx="1000657"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具体的な行政課題の対応方策等について、町村と共同で検討開始</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58"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5291979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タイトル 1">
            <a:extLst>
              <a:ext uri="{FF2B5EF4-FFF2-40B4-BE49-F238E27FC236}">
                <a16:creationId xmlns:a16="http://schemas.microsoft.com/office/drawing/2014/main" id="{F2D8C622-D0BA-4992-B2E0-9B81BB032CC2}"/>
              </a:ext>
            </a:extLst>
          </p:cNvPr>
          <p:cNvSpPr txBox="1">
            <a:spLocks/>
          </p:cNvSpPr>
          <p:nvPr/>
        </p:nvSpPr>
        <p:spPr>
          <a:xfrm>
            <a:off x="142345" y="1473686"/>
            <a:ext cx="4268394" cy="1661937"/>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8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＜健康増進法＞</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月改正）</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原則屋内禁煙（</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経過措置あり）</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＜条例＞</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2019</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月公布）</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月（一部施行）</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従業員を雇用する飲食店は、客席面積に関わらず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原則屋内禁煙（努力義務）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従業員の雇用に関わらず、客席面積</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飲食店は原則屋内禁煙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14" name="タイトル 1">
            <a:extLst>
              <a:ext uri="{FF2B5EF4-FFF2-40B4-BE49-F238E27FC236}">
                <a16:creationId xmlns:a16="http://schemas.microsoft.com/office/drawing/2014/main" id="{F2D8C622-D0BA-4992-B2E0-9B81BB032CC2}"/>
              </a:ext>
            </a:extLst>
          </p:cNvPr>
          <p:cNvSpPr txBox="1">
            <a:spLocks/>
          </p:cNvSpPr>
          <p:nvPr/>
        </p:nvSpPr>
        <p:spPr>
          <a:xfrm>
            <a:off x="4655426" y="3927238"/>
            <a:ext cx="4418359" cy="2531702"/>
          </a:xfrm>
          <a:prstGeom prst="rect">
            <a:avLst/>
          </a:prstGeom>
          <a:noFill/>
          <a:ln w="38100" cmpd="dbl">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 </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府独自の支援策（喫煙専用室等の整備補助）の拡充</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年度当初予算：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億</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1,065</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万円）</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「屋外分煙所」モデル整備の更なる促進</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市町村や民間事業者にガイドラインを配布し、活用を図る。</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511"/>
              </a:lnSpc>
              <a:spcBef>
                <a:spcPct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実態調査の継続実施</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飲食店・府民を対象とした調査を毎年度行い、状況等を把握、公表。</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7" name="タイトル 1">
            <a:extLst>
              <a:ext uri="{FF2B5EF4-FFF2-40B4-BE49-F238E27FC236}">
                <a16:creationId xmlns:a16="http://schemas.microsoft.com/office/drawing/2014/main" id="{F2D8C622-D0BA-4992-B2E0-9B81BB032CC2}"/>
              </a:ext>
            </a:extLst>
          </p:cNvPr>
          <p:cNvSpPr txBox="1">
            <a:spLocks/>
          </p:cNvSpPr>
          <p:nvPr/>
        </p:nvSpPr>
        <p:spPr>
          <a:xfrm>
            <a:off x="4655426" y="1389185"/>
            <a:ext cx="4325112" cy="2388229"/>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（１）飲食店に対する府独自の支援策の活用状況</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1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（２）「屋外分煙所」のモデル整備の状況等</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（目標：</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2024</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年度末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か所）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月の条例一部施行に向けた取組み</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◆喫煙可能店に対するリーフレットの送付及び電話での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フォローアップ（</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2021.11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多様な媒体（</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YouTube</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等）を活用した啓発（</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 name="テキスト ボックス 1"/>
          <p:cNvSpPr txBox="1"/>
          <p:nvPr/>
        </p:nvSpPr>
        <p:spPr>
          <a:xfrm>
            <a:off x="67189" y="368204"/>
            <a:ext cx="9006597" cy="3196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大阪府における受動喫煙防止対策の状況</a:t>
            </a:r>
          </a:p>
        </p:txBody>
      </p:sp>
      <p:sp>
        <p:nvSpPr>
          <p:cNvPr id="3" name="ホームベース 2"/>
          <p:cNvSpPr/>
          <p:nvPr/>
        </p:nvSpPr>
        <p:spPr>
          <a:xfrm>
            <a:off x="142345" y="1214712"/>
            <a:ext cx="2787351" cy="328230"/>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条例の内容及び施行時期</a:t>
            </a:r>
          </a:p>
        </p:txBody>
      </p:sp>
      <p:sp>
        <p:nvSpPr>
          <p:cNvPr id="6" name="ホームベース 5"/>
          <p:cNvSpPr/>
          <p:nvPr/>
        </p:nvSpPr>
        <p:spPr>
          <a:xfrm>
            <a:off x="4655426" y="1106142"/>
            <a:ext cx="2179431" cy="310967"/>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３　これまでの取組み</a:t>
            </a:r>
          </a:p>
        </p:txBody>
      </p:sp>
      <p:graphicFrame>
        <p:nvGraphicFramePr>
          <p:cNvPr id="15" name="表 14"/>
          <p:cNvGraphicFramePr>
            <a:graphicFrameLocks noGrp="1"/>
          </p:cNvGraphicFramePr>
          <p:nvPr>
            <p:extLst/>
          </p:nvPr>
        </p:nvGraphicFramePr>
        <p:xfrm>
          <a:off x="4772841" y="4359077"/>
          <a:ext cx="1955503" cy="1361925"/>
        </p:xfrm>
        <a:graphic>
          <a:graphicData uri="http://schemas.openxmlformats.org/drawingml/2006/table">
            <a:tbl>
              <a:tblPr firstRow="1" bandRow="1">
                <a:tableStyleId>{5940675A-B579-460E-94D1-54222C63F5DA}</a:tableStyleId>
              </a:tblPr>
              <a:tblGrid>
                <a:gridCol w="431734">
                  <a:extLst>
                    <a:ext uri="{9D8B030D-6E8A-4147-A177-3AD203B41FA5}">
                      <a16:colId xmlns:a16="http://schemas.microsoft.com/office/drawing/2014/main" val="3394490815"/>
                    </a:ext>
                  </a:extLst>
                </a:gridCol>
                <a:gridCol w="1523769">
                  <a:extLst>
                    <a:ext uri="{9D8B030D-6E8A-4147-A177-3AD203B41FA5}">
                      <a16:colId xmlns:a16="http://schemas.microsoft.com/office/drawing/2014/main" val="683627805"/>
                    </a:ext>
                  </a:extLst>
                </a:gridCol>
              </a:tblGrid>
              <a:tr h="144486">
                <a:tc>
                  <a:txBody>
                    <a:bodyPr/>
                    <a:lstStyle/>
                    <a:p>
                      <a:pPr algn="ct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現行</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対象者</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a:t>
                      </a:r>
                      <a:r>
                        <a:rPr kumimoji="1" lang="ja-JP" altLang="en-US" sz="700" dirty="0" smtClean="0">
                          <a:latin typeface="Meiryo UI" panose="020B0604030504040204" pitchFamily="50" charset="-128"/>
                          <a:ea typeface="Meiryo UI" panose="020B0604030504040204" pitchFamily="50" charset="-128"/>
                        </a:rPr>
                        <a:t>飲食店</a:t>
                      </a:r>
                      <a:endParaRPr kumimoji="1" lang="en-US" altLang="ja-JP" sz="700"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890073">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対象経費</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graphicFrame>
        <p:nvGraphicFramePr>
          <p:cNvPr id="16" name="表 15"/>
          <p:cNvGraphicFramePr>
            <a:graphicFrameLocks noGrp="1"/>
          </p:cNvGraphicFramePr>
          <p:nvPr>
            <p:extLst/>
          </p:nvPr>
        </p:nvGraphicFramePr>
        <p:xfrm>
          <a:off x="6958221" y="4383088"/>
          <a:ext cx="2063056" cy="1250934"/>
        </p:xfrm>
        <a:graphic>
          <a:graphicData uri="http://schemas.openxmlformats.org/drawingml/2006/table">
            <a:tbl>
              <a:tblPr firstRow="1" bandRow="1">
                <a:tableStyleId>{5940675A-B579-460E-94D1-54222C63F5DA}</a:tableStyleId>
              </a:tblPr>
              <a:tblGrid>
                <a:gridCol w="2063056">
                  <a:extLst>
                    <a:ext uri="{9D8B030D-6E8A-4147-A177-3AD203B41FA5}">
                      <a16:colId xmlns:a16="http://schemas.microsoft.com/office/drawing/2014/main" val="683627805"/>
                    </a:ext>
                  </a:extLst>
                </a:gridCol>
              </a:tblGrid>
              <a:tr h="14448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令和４年度以降</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の飲食店</a:t>
                      </a:r>
                      <a:endParaRPr kumimoji="1" lang="en-US" altLang="ja-JP" sz="700" b="1" u="sng" dirty="0" smtClean="0">
                        <a:solidFill>
                          <a:schemeClr val="tx1"/>
                        </a:solidFill>
                        <a:latin typeface="Meiryo UI" panose="020B0604030504040204" pitchFamily="50" charset="-128"/>
                        <a:ea typeface="Meiryo UI" panose="020B0604030504040204" pitchFamily="50" charset="-128"/>
                      </a:endParaRPr>
                    </a:p>
                    <a:p>
                      <a:pPr algn="l">
                        <a:lnSpc>
                          <a:spcPct val="125000"/>
                        </a:lnSpc>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従業員を雇用する客席面積</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㎡以下の飲食店</a:t>
                      </a:r>
                      <a:endParaRPr kumimoji="1" lang="ja-JP" altLang="en-US" sz="700" b="1" u="sng" dirty="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779082">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nSpc>
                          <a:spcPct val="125000"/>
                        </a:lnSpc>
                        <a:spcAft>
                          <a:spcPts val="0"/>
                        </a:spcAft>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全面禁煙化に伴う改装費等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en-US"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壁紙の交換等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経費</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20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万円の</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3/4</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※喫煙室の撤去費を伴う場合、上限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a:t>
                      </a:r>
                      <a:endParaRPr lang="ja-JP" altLang="ja-JP" sz="700" dirty="0">
                        <a:effectLst/>
                        <a:latin typeface="Meiryo UI" panose="020B0604030504040204" pitchFamily="50" charset="-128"/>
                        <a:ea typeface="Meiryo UI" panose="020B0604030504040204" pitchFamily="50" charset="-128"/>
                        <a:cs typeface="ＭＳ Ｐゴシック" panose="020B060007020508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sp>
        <p:nvSpPr>
          <p:cNvPr id="17" name="右矢印 16"/>
          <p:cNvSpPr/>
          <p:nvPr/>
        </p:nvSpPr>
        <p:spPr>
          <a:xfrm>
            <a:off x="6800283" y="4925009"/>
            <a:ext cx="115029" cy="230059"/>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srgbClr val="4F81BD"/>
              </a:solidFill>
              <a:effectLst/>
              <a:uLnTx/>
              <a:uFillTx/>
              <a:latin typeface="Calibri"/>
              <a:ea typeface="ＭＳ Ｐゴシック" panose="020B0600070205080204" pitchFamily="50" charset="-128"/>
              <a:cs typeface="+mn-cs"/>
            </a:endParaRPr>
          </a:p>
        </p:txBody>
      </p:sp>
      <p:sp>
        <p:nvSpPr>
          <p:cNvPr id="21" name="タイトル 1">
            <a:extLst>
              <a:ext uri="{FF2B5EF4-FFF2-40B4-BE49-F238E27FC236}">
                <a16:creationId xmlns:a16="http://schemas.microsoft.com/office/drawing/2014/main" id="{F2D8C622-D0BA-4992-B2E0-9B81BB032CC2}"/>
              </a:ext>
            </a:extLst>
          </p:cNvPr>
          <p:cNvSpPr txBox="1">
            <a:spLocks/>
          </p:cNvSpPr>
          <p:nvPr/>
        </p:nvSpPr>
        <p:spPr>
          <a:xfrm>
            <a:off x="200916" y="722171"/>
            <a:ext cx="8820360" cy="440526"/>
          </a:xfrm>
          <a:prstGeom prst="rect">
            <a:avLst/>
          </a:prstGeom>
          <a:noFill/>
          <a:ln w="6350">
            <a:noFill/>
          </a:ln>
        </p:spPr>
        <p:txBody>
          <a:bodyPr lIns="23006" tIns="0" rIns="23006"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月の大阪府受動喫煙防止条例全面施行に向け、引き続き、周知啓発に努めるとともに、</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年度予算においては、飲食店への支援策を拡充し、さらなる受動喫煙防止対策を推進する。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0" name="テキスト ボックス 19"/>
          <p:cNvSpPr txBox="1"/>
          <p:nvPr/>
        </p:nvSpPr>
        <p:spPr>
          <a:xfrm>
            <a:off x="2235171" y="2859580"/>
            <a:ext cx="2361547" cy="780355"/>
          </a:xfrm>
          <a:prstGeom prst="roundRect">
            <a:avLst/>
          </a:prstGeom>
          <a:solidFill>
            <a:schemeClr val="bg1"/>
          </a:solidFill>
          <a:ln w="6350">
            <a:solidFill>
              <a:schemeClr val="tx1"/>
            </a:solidFill>
          </a:ln>
        </p:spPr>
        <p:txBody>
          <a:bodyPr wrap="square" lIns="23006" tIns="0" rIns="23006" bIns="0" rtlCol="0" anchor="ctr">
            <a:spAutoFit/>
          </a:bodyPr>
          <a:lstStyle/>
          <a:p>
            <a:pPr marL="0" marR="0" lvl="0" indent="0" algn="just" defTabSz="914400" rtl="0" eaLnBrk="1" fontAlgn="auto" latinLnBrk="0" hangingPunct="1">
              <a:lnSpc>
                <a:spcPts val="1108"/>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健康増進法に基づく飲食店の経過措置の要件</a:t>
            </a:r>
            <a:endParaRPr kumimoji="1" lang="en-US" altLang="ja-JP"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小規模（個人又は中小企業が経営）</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客席面積</a:t>
            </a:r>
            <a:r>
              <a:rPr kumimoji="1" lang="en-US" altLang="zh-TW"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100㎡</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以下</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既存店舗（</a:t>
            </a: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2020</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年４月以前から営業）</a:t>
            </a:r>
          </a:p>
        </p:txBody>
      </p:sp>
      <p:graphicFrame>
        <p:nvGraphicFramePr>
          <p:cNvPr id="8" name="表 7"/>
          <p:cNvGraphicFramePr>
            <a:graphicFrameLocks noGrp="1"/>
          </p:cNvGraphicFramePr>
          <p:nvPr>
            <p:extLst/>
          </p:nvPr>
        </p:nvGraphicFramePr>
        <p:xfrm>
          <a:off x="4772841" y="1693740"/>
          <a:ext cx="4118058" cy="535739"/>
        </p:xfrm>
        <a:graphic>
          <a:graphicData uri="http://schemas.openxmlformats.org/drawingml/2006/table">
            <a:tbl>
              <a:tblPr firstRow="1" bandRow="1">
                <a:tableStyleId>{5C22544A-7EE6-4342-B048-85BDC9FD1C3A}</a:tableStyleId>
              </a:tblPr>
              <a:tblGrid>
                <a:gridCol w="690177">
                  <a:extLst>
                    <a:ext uri="{9D8B030D-6E8A-4147-A177-3AD203B41FA5}">
                      <a16:colId xmlns:a16="http://schemas.microsoft.com/office/drawing/2014/main" val="1058652052"/>
                    </a:ext>
                  </a:extLst>
                </a:gridCol>
                <a:gridCol w="2530650">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545433845"/>
                  </a:ext>
                </a:extLst>
              </a:tr>
              <a:tr h="191818">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補助金の創設</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喫煙専用室等の整備費用への補助</a:t>
                      </a:r>
                      <a:r>
                        <a:rPr lang="ja-JP" altLang="en-US" sz="500" dirty="0" smtClean="0">
                          <a:latin typeface="HG丸ｺﾞｼｯｸM-PRO" panose="020F0600000000000000" pitchFamily="50" charset="-128"/>
                          <a:ea typeface="HG丸ｺﾞｼｯｸM-PRO" panose="020F0600000000000000" pitchFamily="50" charset="-128"/>
                        </a:rPr>
                        <a:t>（上限</a:t>
                      </a:r>
                      <a:r>
                        <a:rPr lang="en-US" altLang="ja-JP" sz="500" dirty="0" smtClean="0">
                          <a:latin typeface="HG丸ｺﾞｼｯｸM-PRO" panose="020F0600000000000000" pitchFamily="50" charset="-128"/>
                          <a:ea typeface="HG丸ｺﾞｼｯｸM-PRO" panose="020F0600000000000000" pitchFamily="50" charset="-128"/>
                        </a:rPr>
                        <a:t>300</a:t>
                      </a:r>
                      <a:r>
                        <a:rPr lang="ja-JP" altLang="en-US" sz="500" dirty="0" smtClean="0">
                          <a:latin typeface="HG丸ｺﾞｼｯｸM-PRO" panose="020F0600000000000000" pitchFamily="50" charset="-128"/>
                          <a:ea typeface="HG丸ｺﾞｼｯｸM-PRO" panose="020F0600000000000000" pitchFamily="50" charset="-128"/>
                        </a:rPr>
                        <a:t>万円、補助率</a:t>
                      </a:r>
                      <a:r>
                        <a:rPr lang="en-US" altLang="ja-JP" sz="500" dirty="0" smtClean="0">
                          <a:latin typeface="HG丸ｺﾞｼｯｸM-PRO" panose="020F0600000000000000" pitchFamily="50" charset="-128"/>
                          <a:ea typeface="HG丸ｺﾞｼｯｸM-PRO" panose="020F0600000000000000" pitchFamily="50" charset="-128"/>
                        </a:rPr>
                        <a:t>3/4</a:t>
                      </a:r>
                      <a:r>
                        <a:rPr lang="ja-JP" altLang="en-US" sz="500" dirty="0" smtClean="0">
                          <a:latin typeface="HG丸ｺﾞｼｯｸM-PRO" panose="020F0600000000000000" pitchFamily="50" charset="-128"/>
                          <a:ea typeface="HG丸ｺﾞｼｯｸM-PRO" panose="020F0600000000000000" pitchFamily="50" charset="-128"/>
                        </a:rPr>
                        <a:t>＜国補助含む＞）</a:t>
                      </a:r>
                      <a:endParaRPr lang="en-US" altLang="ja-JP" sz="5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75</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相談窓口の設置</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大阪産業局にワンストップの相談窓口を開設（</a:t>
                      </a:r>
                      <a:r>
                        <a:rPr lang="en-US" altLang="ja-JP" sz="600" dirty="0" smtClean="0">
                          <a:latin typeface="HG丸ｺﾞｼｯｸM-PRO" panose="020F0600000000000000" pitchFamily="50" charset="-128"/>
                          <a:ea typeface="HG丸ｺﾞｼｯｸM-PRO" panose="020F0600000000000000" pitchFamily="50" charset="-128"/>
                        </a:rPr>
                        <a:t>R1.10</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2,097</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bl>
          </a:graphicData>
        </a:graphic>
      </p:graphicFrame>
      <p:graphicFrame>
        <p:nvGraphicFramePr>
          <p:cNvPr id="24" name="表 23"/>
          <p:cNvGraphicFramePr>
            <a:graphicFrameLocks noGrp="1"/>
          </p:cNvGraphicFramePr>
          <p:nvPr>
            <p:extLst/>
          </p:nvPr>
        </p:nvGraphicFramePr>
        <p:xfrm>
          <a:off x="4772842" y="2565497"/>
          <a:ext cx="4118060" cy="619991"/>
        </p:xfrm>
        <a:graphic>
          <a:graphicData uri="http://schemas.openxmlformats.org/drawingml/2006/table">
            <a:tbl>
              <a:tblPr firstRow="1" bandRow="1">
                <a:tableStyleId>{5C22544A-7EE6-4342-B048-85BDC9FD1C3A}</a:tableStyleId>
              </a:tblPr>
              <a:tblGrid>
                <a:gridCol w="759196">
                  <a:extLst>
                    <a:ext uri="{9D8B030D-6E8A-4147-A177-3AD203B41FA5}">
                      <a16:colId xmlns:a16="http://schemas.microsoft.com/office/drawing/2014/main" val="1058652052"/>
                    </a:ext>
                  </a:extLst>
                </a:gridCol>
                <a:gridCol w="2461633">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4543384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600" b="1" dirty="0" smtClean="0">
                          <a:latin typeface="HG丸ｺﾞｼｯｸM-PRO" panose="020F0600000000000000" pitchFamily="50" charset="-128"/>
                          <a:ea typeface="HG丸ｺﾞｼｯｸM-PRO" panose="020F0600000000000000" pitchFamily="50" charset="-128"/>
                        </a:rPr>
                        <a:t>整備状況</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市町村や民間事業者と連携し、モデル整備を実施</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altLang="ja-JP" sz="600" b="1" dirty="0" smtClean="0">
                          <a:latin typeface="HG丸ｺﾞｼｯｸM-PRO" panose="020F0600000000000000" pitchFamily="50" charset="-128"/>
                          <a:ea typeface="HG丸ｺﾞｼｯｸM-PRO" panose="020F0600000000000000" pitchFamily="50" charset="-128"/>
                        </a:rPr>
                        <a:t>11</a:t>
                      </a:r>
                      <a:r>
                        <a:rPr lang="ja-JP" altLang="en-US" sz="600" b="1" dirty="0" smtClean="0">
                          <a:latin typeface="HG丸ｺﾞｼｯｸM-PRO" panose="020F0600000000000000" pitchFamily="50" charset="-128"/>
                          <a:ea typeface="HG丸ｺﾞｼｯｸM-PRO" panose="020F0600000000000000" pitchFamily="50" charset="-128"/>
                        </a:rPr>
                        <a:t>か所</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附帯設備への補助</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標識や防犯カメラ等への補助</a:t>
                      </a:r>
                      <a:r>
                        <a:rPr lang="ja-JP" altLang="en-US" sz="500" b="0" dirty="0" smtClean="0">
                          <a:latin typeface="HG丸ｺﾞｼｯｸM-PRO" panose="020F0600000000000000" pitchFamily="50" charset="-128"/>
                          <a:ea typeface="HG丸ｺﾞｼｯｸM-PRO" panose="020F0600000000000000" pitchFamily="50" charset="-128"/>
                        </a:rPr>
                        <a:t>（上限</a:t>
                      </a:r>
                      <a:r>
                        <a:rPr lang="en-US" altLang="ja-JP" sz="500" b="0" dirty="0" smtClean="0">
                          <a:latin typeface="HG丸ｺﾞｼｯｸM-PRO" panose="020F0600000000000000" pitchFamily="50" charset="-128"/>
                          <a:ea typeface="HG丸ｺﾞｼｯｸM-PRO" panose="020F0600000000000000" pitchFamily="50" charset="-128"/>
                        </a:rPr>
                        <a:t>100</a:t>
                      </a:r>
                      <a:r>
                        <a:rPr lang="ja-JP" altLang="en-US" sz="500" b="0" dirty="0" smtClean="0">
                          <a:latin typeface="HG丸ｺﾞｼｯｸM-PRO" panose="020F0600000000000000" pitchFamily="50" charset="-128"/>
                          <a:ea typeface="HG丸ｺﾞｼｯｸM-PRO" panose="020F0600000000000000" pitchFamily="50" charset="-128"/>
                        </a:rPr>
                        <a:t>万円、補助率</a:t>
                      </a:r>
                      <a:r>
                        <a:rPr lang="en-US" altLang="ja-JP" sz="500" b="0" dirty="0" smtClean="0">
                          <a:latin typeface="HG丸ｺﾞｼｯｸM-PRO" panose="020F0600000000000000" pitchFamily="50" charset="-128"/>
                          <a:ea typeface="HG丸ｺﾞｼｯｸM-PRO" panose="020F0600000000000000" pitchFamily="50" charset="-128"/>
                        </a:rPr>
                        <a:t>1/2</a:t>
                      </a:r>
                      <a:r>
                        <a:rPr lang="ja-JP" altLang="en-US" sz="500" b="0" dirty="0" smtClean="0">
                          <a:latin typeface="HG丸ｺﾞｼｯｸM-PRO" panose="020F0600000000000000" pitchFamily="50" charset="-128"/>
                          <a:ea typeface="HG丸ｺﾞｼｯｸM-PRO" panose="020F0600000000000000" pitchFamily="50" charset="-128"/>
                        </a:rPr>
                        <a:t>） </a:t>
                      </a:r>
                      <a:endParaRPr lang="en-US" altLang="ja-JP" sz="5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600" b="1" dirty="0" smtClean="0">
                          <a:latin typeface="HG丸ｺﾞｼｯｸM-PRO" panose="020F0600000000000000" pitchFamily="50" charset="-128"/>
                          <a:ea typeface="HG丸ｺﾞｼｯｸM-PRO" panose="020F0600000000000000" pitchFamily="50" charset="-128"/>
                        </a:rPr>
                        <a:t>５市町村</a:t>
                      </a:r>
                      <a:r>
                        <a:rPr kumimoji="1" lang="ja-JP" altLang="en-US" sz="600" dirty="0" smtClean="0">
                          <a:latin typeface="HG丸ｺﾞｼｯｸM-PRO" panose="020F0600000000000000" pitchFamily="50" charset="-128"/>
                          <a:ea typeface="HG丸ｺﾞｼｯｸM-PRO" panose="020F0600000000000000" pitchFamily="50" charset="-128"/>
                        </a:rPr>
                        <a:t>が活用</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ガイドライン作成</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連携パターン等をまとめたガイドラインを作成（</a:t>
                      </a:r>
                      <a:r>
                        <a:rPr lang="en-US" altLang="ja-JP" sz="600" b="0" dirty="0" smtClean="0">
                          <a:latin typeface="HG丸ｺﾞｼｯｸM-PRO" panose="020F0600000000000000" pitchFamily="50" charset="-128"/>
                          <a:ea typeface="HG丸ｺﾞｼｯｸM-PRO" panose="020F0600000000000000" pitchFamily="50" charset="-128"/>
                        </a:rPr>
                        <a:t>R4.1</a:t>
                      </a:r>
                      <a:r>
                        <a:rPr lang="ja-JP" altLang="en-US" sz="600" b="0" dirty="0" smtClean="0">
                          <a:latin typeface="HG丸ｺﾞｼｯｸM-PRO" panose="020F0600000000000000" pitchFamily="50" charset="-128"/>
                          <a:ea typeface="HG丸ｺﾞｼｯｸM-PRO" panose="020F0600000000000000" pitchFamily="50" charset="-128"/>
                        </a:rPr>
                        <a:t>月）</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1653296"/>
                  </a:ext>
                </a:extLst>
              </a:tr>
            </a:tbl>
          </a:graphicData>
        </a:graphic>
      </p:graphicFrame>
      <p:sp>
        <p:nvSpPr>
          <p:cNvPr id="43" name="タイトル 1">
            <a:extLst>
              <a:ext uri="{FF2B5EF4-FFF2-40B4-BE49-F238E27FC236}">
                <a16:creationId xmlns:a16="http://schemas.microsoft.com/office/drawing/2014/main" id="{F2D8C622-D0BA-4992-B2E0-9B81BB032CC2}"/>
              </a:ext>
            </a:extLst>
          </p:cNvPr>
          <p:cNvSpPr txBox="1">
            <a:spLocks/>
          </p:cNvSpPr>
          <p:nvPr/>
        </p:nvSpPr>
        <p:spPr>
          <a:xfrm>
            <a:off x="100805" y="3950906"/>
            <a:ext cx="4418360" cy="1684298"/>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71"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p>
        </p:txBody>
      </p:sp>
      <p:grpSp>
        <p:nvGrpSpPr>
          <p:cNvPr id="44" name="グループ化 43"/>
          <p:cNvGrpSpPr/>
          <p:nvPr/>
        </p:nvGrpSpPr>
        <p:grpSpPr>
          <a:xfrm>
            <a:off x="76270" y="4202474"/>
            <a:ext cx="4349280" cy="1206219"/>
            <a:chOff x="2588043" y="3537076"/>
            <a:chExt cx="4663163" cy="1275415"/>
          </a:xfrm>
        </p:grpSpPr>
        <p:pic>
          <p:nvPicPr>
            <p:cNvPr id="45" name="図 44"/>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2588043" y="3765512"/>
              <a:ext cx="1146462" cy="1046769"/>
            </a:xfrm>
            <a:prstGeom prst="rect">
              <a:avLst/>
            </a:prstGeom>
          </p:spPr>
        </p:pic>
        <p:sp>
          <p:nvSpPr>
            <p:cNvPr id="46" name="タイトル 1">
              <a:extLst>
                <a:ext uri="{FF2B5EF4-FFF2-40B4-BE49-F238E27FC236}">
                  <a16:creationId xmlns:a16="http://schemas.microsoft.com/office/drawing/2014/main" id="{F2D8C622-D0BA-4992-B2E0-9B81BB032CC2}"/>
                </a:ext>
              </a:extLst>
            </p:cNvPr>
            <p:cNvSpPr txBox="1">
              <a:spLocks/>
            </p:cNvSpPr>
            <p:nvPr/>
          </p:nvSpPr>
          <p:spPr>
            <a:xfrm>
              <a:off x="2711956" y="3644936"/>
              <a:ext cx="1046769"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原則屋内禁煙の対応状況</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48" name="タイトル 1">
              <a:extLst>
                <a:ext uri="{FF2B5EF4-FFF2-40B4-BE49-F238E27FC236}">
                  <a16:creationId xmlns:a16="http://schemas.microsoft.com/office/drawing/2014/main" id="{F2D8C622-D0BA-4992-B2E0-9B81BB032CC2}"/>
                </a:ext>
              </a:extLst>
            </p:cNvPr>
            <p:cNvSpPr txBox="1">
              <a:spLocks/>
            </p:cNvSpPr>
            <p:nvPr/>
          </p:nvSpPr>
          <p:spPr>
            <a:xfrm>
              <a:off x="5696470" y="3537076"/>
              <a:ext cx="1458202" cy="152187"/>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調査対象：大阪府内の飲食店（無作為抽出）</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49" name="タイトル 1">
              <a:extLst>
                <a:ext uri="{FF2B5EF4-FFF2-40B4-BE49-F238E27FC236}">
                  <a16:creationId xmlns:a16="http://schemas.microsoft.com/office/drawing/2014/main" id="{F2D8C622-D0BA-4992-B2E0-9B81BB032CC2}"/>
                </a:ext>
              </a:extLst>
            </p:cNvPr>
            <p:cNvSpPr txBox="1">
              <a:spLocks/>
            </p:cNvSpPr>
            <p:nvPr/>
          </p:nvSpPr>
          <p:spPr>
            <a:xfrm>
              <a:off x="6083925" y="3648587"/>
              <a:ext cx="1071692"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原則屋内禁煙への課題</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0390" y="3835802"/>
              <a:ext cx="976689" cy="976689"/>
            </a:xfrm>
            <a:prstGeom prst="rect">
              <a:avLst/>
            </a:prstGeom>
          </p:spPr>
        </p:pic>
        <p:pic>
          <p:nvPicPr>
            <p:cNvPr id="51" name="図 50"/>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4941222" y="3833650"/>
              <a:ext cx="976985" cy="976985"/>
            </a:xfrm>
            <a:prstGeom prst="rect">
              <a:avLst/>
            </a:prstGeom>
          </p:spPr>
        </p:pic>
        <p:sp>
          <p:nvSpPr>
            <p:cNvPr id="52" name="角丸四角形吹き出し 12"/>
            <p:cNvSpPr/>
            <p:nvPr/>
          </p:nvSpPr>
          <p:spPr>
            <a:xfrm>
              <a:off x="3416303" y="3784332"/>
              <a:ext cx="455934" cy="174462"/>
            </a:xfrm>
            <a:custGeom>
              <a:avLst/>
              <a:gdLst>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741 w 612000"/>
                <a:gd name="connsiteY13" fmla="*/ 337297 h 252000"/>
                <a:gd name="connsiteX14" fmla="*/ 102000 w 612000"/>
                <a:gd name="connsiteY14" fmla="*/ 252000 h 252000"/>
                <a:gd name="connsiteX15" fmla="*/ 42001 w 612000"/>
                <a:gd name="connsiteY15" fmla="*/ 252000 h 252000"/>
                <a:gd name="connsiteX16" fmla="*/ 0 w 612000"/>
                <a:gd name="connsiteY16" fmla="*/ 209999 h 252000"/>
                <a:gd name="connsiteX17" fmla="*/ 0 w 612000"/>
                <a:gd name="connsiteY17" fmla="*/ 210000 h 252000"/>
                <a:gd name="connsiteX18" fmla="*/ 0 w 612000"/>
                <a:gd name="connsiteY18" fmla="*/ 147000 h 252000"/>
                <a:gd name="connsiteX19" fmla="*/ 0 w 612000"/>
                <a:gd name="connsiteY19" fmla="*/ 147000 h 252000"/>
                <a:gd name="connsiteX20" fmla="*/ 0 w 612000"/>
                <a:gd name="connsiteY20" fmla="*/ 42001 h 252000"/>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2000 w 612000"/>
                <a:gd name="connsiteY13" fmla="*/ 252000 h 252000"/>
                <a:gd name="connsiteX14" fmla="*/ 42001 w 612000"/>
                <a:gd name="connsiteY14" fmla="*/ 252000 h 252000"/>
                <a:gd name="connsiteX15" fmla="*/ 0 w 612000"/>
                <a:gd name="connsiteY15" fmla="*/ 209999 h 252000"/>
                <a:gd name="connsiteX16" fmla="*/ 0 w 612000"/>
                <a:gd name="connsiteY16" fmla="*/ 210000 h 252000"/>
                <a:gd name="connsiteX17" fmla="*/ 0 w 612000"/>
                <a:gd name="connsiteY17" fmla="*/ 147000 h 252000"/>
                <a:gd name="connsiteX18" fmla="*/ 0 w 612000"/>
                <a:gd name="connsiteY18" fmla="*/ 147000 h 252000"/>
                <a:gd name="connsiteX19" fmla="*/ 0 w 612000"/>
                <a:gd name="connsiteY19" fmla="*/ 42001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2000" h="252000">
                  <a:moveTo>
                    <a:pt x="0" y="42001"/>
                  </a:moveTo>
                  <a:cubicBezTo>
                    <a:pt x="0" y="18804"/>
                    <a:pt x="18804" y="0"/>
                    <a:pt x="42001" y="0"/>
                  </a:cubicBezTo>
                  <a:lnTo>
                    <a:pt x="102000" y="0"/>
                  </a:lnTo>
                  <a:lnTo>
                    <a:pt x="102000" y="0"/>
                  </a:lnTo>
                  <a:lnTo>
                    <a:pt x="255000" y="0"/>
                  </a:lnTo>
                  <a:lnTo>
                    <a:pt x="569999" y="0"/>
                  </a:lnTo>
                  <a:cubicBezTo>
                    <a:pt x="593196" y="0"/>
                    <a:pt x="612000" y="18804"/>
                    <a:pt x="612000" y="42001"/>
                  </a:cubicBezTo>
                  <a:lnTo>
                    <a:pt x="612000" y="147000"/>
                  </a:lnTo>
                  <a:lnTo>
                    <a:pt x="612000" y="147000"/>
                  </a:lnTo>
                  <a:lnTo>
                    <a:pt x="612000" y="210000"/>
                  </a:lnTo>
                  <a:lnTo>
                    <a:pt x="612000" y="209999"/>
                  </a:lnTo>
                  <a:cubicBezTo>
                    <a:pt x="612000" y="233196"/>
                    <a:pt x="593196" y="252000"/>
                    <a:pt x="569999" y="252000"/>
                  </a:cubicBezTo>
                  <a:lnTo>
                    <a:pt x="255000" y="252000"/>
                  </a:lnTo>
                  <a:lnTo>
                    <a:pt x="102000" y="252000"/>
                  </a:lnTo>
                  <a:lnTo>
                    <a:pt x="42001" y="252000"/>
                  </a:lnTo>
                  <a:cubicBezTo>
                    <a:pt x="18804" y="252000"/>
                    <a:pt x="0" y="233196"/>
                    <a:pt x="0" y="209999"/>
                  </a:cubicBezTo>
                  <a:lnTo>
                    <a:pt x="0" y="210000"/>
                  </a:lnTo>
                  <a:lnTo>
                    <a:pt x="0" y="147000"/>
                  </a:lnTo>
                  <a:lnTo>
                    <a:pt x="0" y="147000"/>
                  </a:lnTo>
                  <a:lnTo>
                    <a:pt x="0" y="42001"/>
                  </a:lnTo>
                  <a:close/>
                </a:path>
              </a:pathLst>
            </a:custGeom>
            <a:solidFill>
              <a:schemeClr val="accent1">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3006" tIns="23006" rIns="23006" bIns="23006"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原則屋内禁煙</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対応済</a:t>
              </a: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64.3%</a:t>
              </a:r>
              <a:endPar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3" name="タイトル 1">
              <a:extLst>
                <a:ext uri="{FF2B5EF4-FFF2-40B4-BE49-F238E27FC236}">
                  <a16:creationId xmlns:a16="http://schemas.microsoft.com/office/drawing/2014/main" id="{F2D8C622-D0BA-4992-B2E0-9B81BB032CC2}"/>
                </a:ext>
              </a:extLst>
            </p:cNvPr>
            <p:cNvSpPr txBox="1">
              <a:spLocks/>
            </p:cNvSpPr>
            <p:nvPr/>
          </p:nvSpPr>
          <p:spPr>
            <a:xfrm>
              <a:off x="3936879" y="3738935"/>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2022</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4" name="タイトル 1">
              <a:extLst>
                <a:ext uri="{FF2B5EF4-FFF2-40B4-BE49-F238E27FC236}">
                  <a16:creationId xmlns:a16="http://schemas.microsoft.com/office/drawing/2014/main" id="{F2D8C622-D0BA-4992-B2E0-9B81BB032CC2}"/>
                </a:ext>
              </a:extLst>
            </p:cNvPr>
            <p:cNvSpPr txBox="1">
              <a:spLocks/>
            </p:cNvSpPr>
            <p:nvPr/>
          </p:nvSpPr>
          <p:spPr>
            <a:xfrm>
              <a:off x="5010424" y="3738382"/>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2025</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5" name="タイトル 1">
              <a:extLst>
                <a:ext uri="{FF2B5EF4-FFF2-40B4-BE49-F238E27FC236}">
                  <a16:creationId xmlns:a16="http://schemas.microsoft.com/office/drawing/2014/main" id="{F2D8C622-D0BA-4992-B2E0-9B81BB032CC2}"/>
                </a:ext>
              </a:extLst>
            </p:cNvPr>
            <p:cNvSpPr txBox="1">
              <a:spLocks/>
            </p:cNvSpPr>
            <p:nvPr/>
          </p:nvSpPr>
          <p:spPr>
            <a:xfrm>
              <a:off x="4596309" y="3643945"/>
              <a:ext cx="573231"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条例認知度</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56" name="円弧 55"/>
            <p:cNvSpPr/>
            <p:nvPr/>
          </p:nvSpPr>
          <p:spPr>
            <a:xfrm>
              <a:off x="2841904" y="3946593"/>
              <a:ext cx="828508" cy="788275"/>
            </a:xfrm>
            <a:prstGeom prst="arc">
              <a:avLst>
                <a:gd name="adj1" fmla="val 16276946"/>
                <a:gd name="adj2" fmla="val 7655743"/>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57" name="直線コネクタ 56"/>
            <p:cNvCxnSpPr/>
            <p:nvPr/>
          </p:nvCxnSpPr>
          <p:spPr>
            <a:xfrm flipV="1">
              <a:off x="3021557" y="4340729"/>
              <a:ext cx="249084" cy="3256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3268526" y="3936809"/>
              <a:ext cx="2815" cy="4128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円弧 58"/>
            <p:cNvSpPr/>
            <p:nvPr/>
          </p:nvSpPr>
          <p:spPr>
            <a:xfrm>
              <a:off x="2854782" y="3945694"/>
              <a:ext cx="746622" cy="783657"/>
            </a:xfrm>
            <a:prstGeom prst="arc">
              <a:avLst>
                <a:gd name="adj1" fmla="val 13858484"/>
                <a:gd name="adj2" fmla="val 14910229"/>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60" name="直線コネクタ 59"/>
            <p:cNvCxnSpPr/>
            <p:nvPr/>
          </p:nvCxnSpPr>
          <p:spPr>
            <a:xfrm>
              <a:off x="3087995" y="3958792"/>
              <a:ext cx="184773" cy="3787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2996911" y="4034281"/>
              <a:ext cx="273730" cy="30323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62" name="図 61" descr="画面の領域"/>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90770" y="3871156"/>
              <a:ext cx="1360436" cy="858195"/>
            </a:xfrm>
            <a:prstGeom prst="rect">
              <a:avLst/>
            </a:prstGeom>
          </p:spPr>
        </p:pic>
      </p:grpSp>
      <p:sp>
        <p:nvSpPr>
          <p:cNvPr id="63" name="ホームベース 62"/>
          <p:cNvSpPr/>
          <p:nvPr/>
        </p:nvSpPr>
        <p:spPr>
          <a:xfrm>
            <a:off x="105955" y="3611135"/>
            <a:ext cx="4295497" cy="351318"/>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飲食店における受動喫煙防止対策の状況（</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度 調査）</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55052485"/>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35496" y="692695"/>
          <a:ext cx="9001000" cy="5800178"/>
        </p:xfrm>
        <a:graphic>
          <a:graphicData uri="http://schemas.openxmlformats.org/drawingml/2006/table">
            <a:tbl>
              <a:tblPr firstRow="1" bandRow="1">
                <a:tableStyleId>{5940675A-B579-460E-94D1-54222C63F5DA}</a:tableStyleId>
              </a:tblPr>
              <a:tblGrid>
                <a:gridCol w="2178634">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57870">
                  <a:extLst>
                    <a:ext uri="{9D8B030D-6E8A-4147-A177-3AD203B41FA5}">
                      <a16:colId xmlns:a16="http://schemas.microsoft.com/office/drawing/2014/main" val="20003"/>
                    </a:ext>
                  </a:extLst>
                </a:gridCol>
              </a:tblGrid>
              <a:tr h="357875">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42303">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9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dirty="0">
                          <a:solidFill>
                            <a:schemeClr val="tx1"/>
                          </a:solidFill>
                          <a:latin typeface="BIZ UDゴシック" panose="020B0400000000000000" pitchFamily="49" charset="-128"/>
                          <a:ea typeface="BIZ UDゴシック" panose="020B0400000000000000" pitchFamily="49" charset="-128"/>
                        </a:rPr>
                        <a:t>消防の広域化の実績</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は小規模消防本部）</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泉佐野市、泉南市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熊取町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阪南岬組合</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H25.4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大東市、四條畷市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富田林市、河南町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H26.10</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豊中市、能勢町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箕面市、豊能町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堺市、大阪狭山市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5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5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57</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ja-JP" altLang="en-US" sz="800" dirty="0">
                          <a:solidFill>
                            <a:schemeClr val="tx1"/>
                          </a:solidFill>
                          <a:latin typeface="BIZ UDゴシック" panose="020B0400000000000000" pitchFamily="49" charset="-128"/>
                          <a:ea typeface="BIZ UDゴシック" panose="020B0400000000000000" pitchFamily="49" charset="-128"/>
                        </a:rPr>
                        <a:t>これにより、</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小規模消防本部は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15</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700" b="0" u="none" dirty="0">
                          <a:solidFill>
                            <a:schemeClr val="tx1"/>
                          </a:solidFill>
                          <a:latin typeface="BIZ UDゴシック" panose="020B0400000000000000" pitchFamily="49" charset="-128"/>
                          <a:ea typeface="BIZ UDゴシック" panose="020B0400000000000000" pitchFamily="49" charset="-128"/>
                        </a:rPr>
                        <a:t>へ</a:t>
                      </a:r>
                      <a:r>
                        <a:rPr kumimoji="1" lang="ja-JP" altLang="en-US" sz="7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消防本部の総数は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33</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26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800" dirty="0">
                          <a:solidFill>
                            <a:schemeClr val="tx1"/>
                          </a:solidFill>
                          <a:latin typeface="BIZ UDゴシック" panose="020B0400000000000000" pitchFamily="49" charset="-128"/>
                          <a:ea typeface="BIZ UDゴシック" panose="020B0400000000000000" pitchFamily="49" charset="-128"/>
                        </a:rPr>
                        <a:t>へ減少</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baseline="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富田林市・河内長野市・柏原市・羽曳野市・藤井寺市・太子町・河南町・千早赤阪村</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で広域化を協議中（</a:t>
                      </a:r>
                      <a:r>
                        <a:rPr kumimoji="1" lang="en-US" altLang="ja-JP" sz="800" b="0" u="none" dirty="0" err="1">
                          <a:solidFill>
                            <a:schemeClr val="tx1"/>
                          </a:solidFill>
                          <a:latin typeface="BIZ UDゴシック" panose="020B0400000000000000" pitchFamily="49" charset="-128"/>
                          <a:ea typeface="BIZ UDゴシック" panose="020B0400000000000000" pitchFamily="49" charset="-128"/>
                        </a:rPr>
                        <a:t>R6.4</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広域化予定）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marL="0" indent="0">
                        <a:lnSpc>
                          <a:spcPct val="100000"/>
                        </a:lnSpc>
                        <a:buFont typeface="Wingdings" panose="05000000000000000000" pitchFamily="2" charset="2"/>
                        <a:buNone/>
                      </a:pP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➡人口規模で府内</a:t>
                      </a:r>
                      <a:r>
                        <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4</a:t>
                      </a: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番目の消防本部となる予定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r>
                        <a:rPr kumimoji="1" lang="ja-JP" altLang="en-US"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a:t>
                      </a:r>
                      <a:r>
                        <a:rPr kumimoji="1" lang="ja-JP" altLang="en-US" sz="800" b="1" kern="1200" dirty="0">
                          <a:solidFill>
                            <a:schemeClr val="tx1"/>
                          </a:solidFill>
                          <a:effectLst/>
                          <a:latin typeface="BIZ UDゴシック" panose="020B0400000000000000" pitchFamily="49" charset="-128"/>
                          <a:ea typeface="BIZ UDゴシック" panose="020B0400000000000000" pitchFamily="49" charset="-128"/>
                          <a:cs typeface="+mn-cs"/>
                        </a:rPr>
                        <a:t>指令台の共同運用の実績</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豊中市と池田市による共同運用（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枚方寝屋川消防組合と交野市による共同運用（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H27.7</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吹田市と摂津市による共同運用（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岸和田市と忠岡町による共同運用（</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R3.2</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p>
                    <a:p>
                      <a:pPr>
                        <a:lnSpc>
                          <a:spcPct val="100000"/>
                        </a:lnSpc>
                      </a:pPr>
                      <a:r>
                        <a:rPr kumimoji="1" lang="ja-JP" altLang="en-US" sz="8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46</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大阪市・松原市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堺市・和泉市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豊中市・吹田市・池田市・箕面市・摂津市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高槻市・島本町</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の</a:t>
                      </a:r>
                      <a:r>
                        <a:rPr kumimoji="1" lang="en-US" altLang="ja-JP" sz="800" dirty="0">
                          <a:solidFill>
                            <a:schemeClr val="tx1"/>
                          </a:solidFill>
                          <a:latin typeface="BIZ UDゴシック" panose="020B0400000000000000" pitchFamily="49" charset="-128"/>
                          <a:ea typeface="BIZ UDゴシック" panose="020B0400000000000000" pitchFamily="49" charset="-128"/>
                        </a:rPr>
                        <a:t>4</a:t>
                      </a:r>
                      <a:r>
                        <a:rPr kumimoji="1" lang="ja-JP" altLang="en-US" sz="800" dirty="0">
                          <a:solidFill>
                            <a:schemeClr val="tx1"/>
                          </a:solidFill>
                          <a:latin typeface="BIZ UDゴシック" panose="020B0400000000000000" pitchFamily="49" charset="-128"/>
                          <a:ea typeface="BIZ UDゴシック" panose="020B0400000000000000" pitchFamily="49" charset="-128"/>
                        </a:rPr>
                        <a:t>地域で指令台の共同運用を予定</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3560838"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●市町村支援（市町村の消防の広域化）</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21669" y="1208388"/>
            <a:ext cx="2185989" cy="512350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知事による消防広域化重点地域の指定</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大東市・四條畷市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富田林市・河南町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豊中市・能勢町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H27.8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箕面市・豊能町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H30.12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堺市・高石市・大阪狭山市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富田林市・河内長野市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柏原市・羽曳野市・藤井寺市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太子町・河南町・千早赤阪村</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大阪府の取り組み</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地域事情を捉えた協議の場の提案・調整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協議会設置に向けた積極的かつきめ細やかな支援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市町村との勉強会など、地域の気運醸成</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協議会設置後の協議の場への参加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消防広域化に関する情報提供、普及啓発、指導・助言</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地域の求めに応じた必要な仲介、調整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国の支援策の活用等の連絡調整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市町村振興補助金による支援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先進事例等の調査研究及び情報提供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39078" y="3169888"/>
            <a:ext cx="2256959" cy="1228901"/>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により、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✓住民サービス向上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✓人員配備の効率化と充実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✓消防体制の基盤強化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を図り、消防体制を整備・確立する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広域化に時間を要する地域は、指令台の共同運用等により消防力を強化していく</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下矢印 11"/>
          <p:cNvSpPr/>
          <p:nvPr/>
        </p:nvSpPr>
        <p:spPr>
          <a:xfrm>
            <a:off x="963590" y="2671121"/>
            <a:ext cx="484632" cy="469847"/>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40230" y="1074543"/>
            <a:ext cx="2255807" cy="1759346"/>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■市町村消防の原則</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市町村は、当該市町村の区域における消防を十分に果たすべき責任を有する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市町村の消防の広域化は、消防体制の整備・確立を旨とし行わなければならない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■市町村の消防の広域化の必要性</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府内市町村は依然厳しい財政状況</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今後も消防サービスを提供していくためには行財政基盤の充実強化が不可欠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角丸四角形 14"/>
          <p:cNvSpPr/>
          <p:nvPr/>
        </p:nvSpPr>
        <p:spPr>
          <a:xfrm>
            <a:off x="2250806" y="3663718"/>
            <a:ext cx="2219168" cy="618143"/>
          </a:xfrm>
          <a:prstGeom prst="roundRect">
            <a:avLst>
              <a:gd name="adj" fmla="val 696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■小規模消防本部の消防体制の強化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体制強化が必要な小規模本部の広域化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は、具体的に動いている地域を重点地域に指定するなど動きを止めることなく進める</a:t>
            </a:r>
          </a:p>
        </p:txBody>
      </p:sp>
      <p:sp>
        <p:nvSpPr>
          <p:cNvPr id="16" name="角丸四角形 15"/>
          <p:cNvSpPr/>
          <p:nvPr/>
        </p:nvSpPr>
        <p:spPr>
          <a:xfrm>
            <a:off x="2250806" y="4582908"/>
            <a:ext cx="2219168" cy="613164"/>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■当面広域化すべき組み合わせ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８ブロックを基本</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とするが、気運が高まった地域や必要に応じてブロックを超える広域化へも柔軟に対応する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7" name="正方形/長方形 16"/>
          <p:cNvSpPr/>
          <p:nvPr/>
        </p:nvSpPr>
        <p:spPr>
          <a:xfrm>
            <a:off x="2178303" y="2603264"/>
            <a:ext cx="2342112" cy="83913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■大阪府消防広域化推進計画の策定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大阪府消防広域化推進計画策定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同計画再策定</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→市町村や学識者など関係者の合意のもとに</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以下の方向性を示す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8" name="角丸四角形 17"/>
          <p:cNvSpPr/>
          <p:nvPr/>
        </p:nvSpPr>
        <p:spPr>
          <a:xfrm>
            <a:off x="2254145" y="5536102"/>
            <a:ext cx="2215829" cy="629202"/>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■市町村の消防の連携・協力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消防の広域化の実現に時間を要する地域は、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指令台の共同運用</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など消防の連携・協力を行う事が必要</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0" name="下矢印 19"/>
          <p:cNvSpPr/>
          <p:nvPr/>
        </p:nvSpPr>
        <p:spPr>
          <a:xfrm>
            <a:off x="963590" y="4288497"/>
            <a:ext cx="484632" cy="580663"/>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0332" y="4825548"/>
            <a:ext cx="2256959" cy="1567357"/>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大阪府が消防広域化を推進する目的・役割</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大阪府における市町村の消防の広域化は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消防力の維持強化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行財政基盤の強化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で住民サービスの向上を目的として推進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広域化の実現に向け、府のリーダーシップの発揮と関係市町村間における総合的な調整等を行う役割が求められている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大阪府は市町村の取組みの推進・支援を行う</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2" name="角丸四角形 21"/>
          <p:cNvSpPr/>
          <p:nvPr/>
        </p:nvSpPr>
        <p:spPr>
          <a:xfrm>
            <a:off x="98741" y="6063644"/>
            <a:ext cx="2096995" cy="23639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下矢印 22"/>
          <p:cNvSpPr/>
          <p:nvPr/>
        </p:nvSpPr>
        <p:spPr>
          <a:xfrm rot="16200000">
            <a:off x="6347098" y="1982064"/>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562303" y="1484784"/>
            <a:ext cx="1787302" cy="1224003"/>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p:cNvSpPr/>
          <p:nvPr/>
        </p:nvSpPr>
        <p:spPr>
          <a:xfrm>
            <a:off x="4562303" y="2958459"/>
            <a:ext cx="1881905" cy="460968"/>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6723393" y="3336099"/>
            <a:ext cx="2208643" cy="65733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7" name="下矢印 26"/>
          <p:cNvSpPr/>
          <p:nvPr/>
        </p:nvSpPr>
        <p:spPr>
          <a:xfrm>
            <a:off x="3140706" y="1837910"/>
            <a:ext cx="484632" cy="660115"/>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2220787" y="1052736"/>
            <a:ext cx="2299627" cy="892229"/>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■推進計画及び都道府県知事の関与等（消</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防組織法第</a:t>
            </a:r>
            <a:r>
              <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条抜粋）</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都道府県における自主的な市町村の消防の広域化の推進及び広域化後の消防の円滑な運営の確保に関する</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計画を定める</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よう努めなければならない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2" name="角丸四角形 31"/>
          <p:cNvSpPr/>
          <p:nvPr/>
        </p:nvSpPr>
        <p:spPr>
          <a:xfrm>
            <a:off x="6705704" y="1118439"/>
            <a:ext cx="2292479" cy="2166545"/>
          </a:xfrm>
          <a:prstGeom prst="roundRect">
            <a:avLst>
              <a:gd name="adj" fmla="val 4049"/>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rot="18599188">
            <a:off x="6345149" y="3403128"/>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6723393" y="5517232"/>
            <a:ext cx="2208643" cy="81465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95606" y="4171651"/>
            <a:ext cx="2292479" cy="1273573"/>
          </a:xfrm>
          <a:prstGeom prst="roundRect">
            <a:avLst>
              <a:gd name="adj" fmla="val 5808"/>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4599184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15910" y="130629"/>
          <a:ext cx="8931108" cy="6561502"/>
        </p:xfrm>
        <a:graphic>
          <a:graphicData uri="http://schemas.openxmlformats.org/drawingml/2006/table">
            <a:tbl>
              <a:tblPr firstRow="1" firstCol="1" bandRow="1"/>
              <a:tblGrid>
                <a:gridCol w="8931108">
                  <a:extLst>
                    <a:ext uri="{9D8B030D-6E8A-4147-A177-3AD203B41FA5}">
                      <a16:colId xmlns:a16="http://schemas.microsoft.com/office/drawing/2014/main" val="838138467"/>
                    </a:ext>
                  </a:extLst>
                </a:gridCol>
              </a:tblGrid>
              <a:tr h="406400">
                <a:tc>
                  <a:txBody>
                    <a:bodyPr/>
                    <a:lstStyle/>
                    <a:p>
                      <a:pPr algn="ctr">
                        <a:spcAft>
                          <a:spcPts val="0"/>
                        </a:spcAft>
                      </a:pPr>
                      <a:r>
                        <a:rPr lang="ja-JP" altLang="en-US"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市町村の消防の広域化（参考情報）</a:t>
                      </a:r>
                      <a:endParaRPr 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6155102">
                <a:tc>
                  <a:txBody>
                    <a:bodyPr/>
                    <a:lstStyle/>
                    <a:p>
                      <a:pPr algn="just">
                        <a:lnSpc>
                          <a:spcPts val="1200"/>
                        </a:lnSpc>
                        <a:spcBef>
                          <a:spcPts val="240"/>
                        </a:spcBef>
                        <a:spcAft>
                          <a:spcPts val="240"/>
                        </a:spcAft>
                      </a:pPr>
                      <a:endParaRPr lang="en-US" alt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pic>
        <p:nvPicPr>
          <p:cNvPr id="3" name="図 2"/>
          <p:cNvPicPr>
            <a:picLocks noChangeAspect="1"/>
          </p:cNvPicPr>
          <p:nvPr/>
        </p:nvPicPr>
        <p:blipFill rotWithShape="1">
          <a:blip r:embed="rId2"/>
          <a:srcRect l="16049" t="18266" r="54553" b="7086"/>
          <a:stretch/>
        </p:blipFill>
        <p:spPr>
          <a:xfrm>
            <a:off x="218938" y="897964"/>
            <a:ext cx="3953815" cy="5644503"/>
          </a:xfrm>
          <a:prstGeom prst="rect">
            <a:avLst/>
          </a:prstGeom>
          <a:ln>
            <a:solidFill>
              <a:schemeClr val="accent1">
                <a:shade val="50000"/>
              </a:schemeClr>
            </a:solidFill>
          </a:ln>
        </p:spPr>
      </p:pic>
      <p:sp>
        <p:nvSpPr>
          <p:cNvPr id="6" name="正方形/長方形 5"/>
          <p:cNvSpPr/>
          <p:nvPr/>
        </p:nvSpPr>
        <p:spPr>
          <a:xfrm>
            <a:off x="729942" y="598194"/>
            <a:ext cx="2927657" cy="299770"/>
          </a:xfrm>
          <a:prstGeom prst="rect">
            <a:avLst/>
          </a:prstGeom>
          <a:noFill/>
          <a:ln w="3175">
            <a:solidFill>
              <a:schemeClr val="bg1">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市町村の消防の広域化に関連した国の動き</a:t>
            </a: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5" name="四角形吹き出し 4"/>
          <p:cNvSpPr/>
          <p:nvPr/>
        </p:nvSpPr>
        <p:spPr>
          <a:xfrm>
            <a:off x="4243976" y="574114"/>
            <a:ext cx="4777284" cy="414960"/>
          </a:xfrm>
          <a:prstGeom prst="wedgeRectCallout">
            <a:avLst>
              <a:gd name="adj1" fmla="val -61121"/>
              <a:gd name="adj2" fmla="val 4911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⼩規模な消防本部では、出動体制、保有する消防⽤⾞両、専⾨要員の確保等に限界がある</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ことや、組織管理や財政運営⾯での厳しさが指摘されることがあるなど、消防の体制</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として必ずしも⼗分でない場合があるため、広域化を推進</a:t>
            </a:r>
          </a:p>
        </p:txBody>
      </p:sp>
      <p:cxnSp>
        <p:nvCxnSpPr>
          <p:cNvPr id="9" name="直線コネクタ 8"/>
          <p:cNvCxnSpPr/>
          <p:nvPr/>
        </p:nvCxnSpPr>
        <p:spPr>
          <a:xfrm>
            <a:off x="4275782" y="707533"/>
            <a:ext cx="113723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カギ線コネクタ 12"/>
          <p:cNvCxnSpPr/>
          <p:nvPr/>
        </p:nvCxnSpPr>
        <p:spPr>
          <a:xfrm rot="16200000" flipH="1">
            <a:off x="4146728" y="917753"/>
            <a:ext cx="578346" cy="157903"/>
          </a:xfrm>
          <a:prstGeom prst="bentConnector3">
            <a:avLst>
              <a:gd name="adj1" fmla="val 99408"/>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435900" y="1013137"/>
            <a:ext cx="4656583" cy="873497"/>
          </a:xfrm>
          <a:prstGeom prst="rect">
            <a:avLst/>
          </a:prstGeom>
          <a:noFill/>
          <a:ln w="3175">
            <a:solidFill>
              <a:schemeClr val="tx2">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■小規模消防本部：管轄人口</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万人未満の消防本部</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・推進計画策定時（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）：池田市、貝塚市、摂津市、交野市、阪南岬消防組合、泉大津市、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泉南市、大阪狭山市、四條畷市、熊取町、島本町、豊能町、忠岡町、河南町、能勢町（非常備）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・計画更新時（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）：貝塚市、摂津市、交野市、泉大津市、島本町、忠岡町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阪南岬消防組合、泉南市、大阪狭山市、四條畷市、熊取町、豊能町、</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河南町、能勢町は広域化、池田市は人口増により小規模消防本部から除外</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3" name="正方形/長方形 22"/>
          <p:cNvSpPr/>
          <p:nvPr/>
        </p:nvSpPr>
        <p:spPr>
          <a:xfrm>
            <a:off x="321972" y="3181081"/>
            <a:ext cx="2820473" cy="29621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4275781" y="2507539"/>
            <a:ext cx="4755003" cy="549890"/>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気運が高まっている地域等を都道府県知事が消防広域化重点地域に指定することで当該地域に対して都道府県が積極的に支援を行うとともに、国による財政措置を重点的に受けることが可能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218938" y="1552575"/>
            <a:ext cx="3105287" cy="95880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275782" y="1898160"/>
            <a:ext cx="4771236" cy="624089"/>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消防本部あった大阪府内を</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a:t>
            </a:r>
            <a:r>
              <a:rPr kumimoji="1" lang="en-US" altLang="ja-JP" sz="800" b="0" i="0" u="none" strike="noStrike" kern="1200" cap="none" spc="0" normalizeH="0" baseline="-2500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に分けて広域化を推進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北部ブロック、東部ブロック、南河内ブロック、泉州ブロック、大阪市、堺市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H23.6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の改定で、南河内及び泉州ブロックをそれぞれ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分割したことで、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8</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cxnSp>
        <p:nvCxnSpPr>
          <p:cNvPr id="48" name="直線矢印コネクタ 47"/>
          <p:cNvCxnSpPr/>
          <p:nvPr/>
        </p:nvCxnSpPr>
        <p:spPr>
          <a:xfrm>
            <a:off x="3324225" y="2019300"/>
            <a:ext cx="990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18938" y="4466956"/>
            <a:ext cx="3238637" cy="50509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4245183" y="3061589"/>
            <a:ext cx="4755003" cy="3630542"/>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再策定（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・これまでの市町村による消防の広域化や連携・協力の検討状況を踏まえて消防の広域化の方向性、ブロック割、及び消防広域化重点地域、連携・協力対象地域を示す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広域化の方向性（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広域化のブロック割（</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及び 連携・協力対象地域（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高槻市と島本町も連携協力の準備を行っており、今後推進計画に掲載する予定</a:t>
            </a:r>
            <a:endPar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0" name="表 59"/>
          <p:cNvGraphicFramePr>
            <a:graphicFrameLocks noGrp="1"/>
          </p:cNvGraphicFramePr>
          <p:nvPr/>
        </p:nvGraphicFramePr>
        <p:xfrm>
          <a:off x="4352994" y="4835826"/>
          <a:ext cx="4600575" cy="853440"/>
        </p:xfrm>
        <a:graphic>
          <a:graphicData uri="http://schemas.openxmlformats.org/drawingml/2006/table">
            <a:tbl>
              <a:tblPr>
                <a:tableStyleId>{5C22544A-7EE6-4342-B048-85BDC9FD1C3A}</a:tableStyleId>
              </a:tblPr>
              <a:tblGrid>
                <a:gridCol w="963551">
                  <a:extLst>
                    <a:ext uri="{9D8B030D-6E8A-4147-A177-3AD203B41FA5}">
                      <a16:colId xmlns:a16="http://schemas.microsoft.com/office/drawing/2014/main" val="3501846116"/>
                    </a:ext>
                  </a:extLst>
                </a:gridCol>
                <a:gridCol w="3637024">
                  <a:extLst>
                    <a:ext uri="{9D8B030D-6E8A-4147-A177-3AD203B41FA5}">
                      <a16:colId xmlns:a16="http://schemas.microsoft.com/office/drawing/2014/main" val="1844813045"/>
                    </a:ext>
                  </a:extLst>
                </a:gridCol>
              </a:tblGrid>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北部ブロック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0" dirty="0">
                          <a:effectLst/>
                          <a:latin typeface="BIZ UDゴシック" panose="020B0400000000000000" pitchFamily="49" charset="-128"/>
                          <a:ea typeface="BIZ UDゴシック" panose="020B0400000000000000" pitchFamily="49" charset="-128"/>
                        </a:rPr>
                        <a:t>豊中市、池田市、吹田市、高槻市、茨木市、箕面市、摂津市、島本町、豊能町、能勢町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東部ブロック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守口市、枚方市、八尾市、寝屋川市、大東市、門真市、四條畷市、交野市、東大阪市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461900267"/>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南河内北ブロック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松原市、柏原市、羽曳野市、藤井寺市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2272296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新南河内ブロック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富田林市、河内長野市、太子町、河南町、千早赤阪村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788871573"/>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岸和田市、泉大津市、貝塚市、和泉市、忠岡町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8797121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泉佐野市、泉南市、阪南市、熊取町、田尻町、岬町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830553644"/>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大阪市域</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986627850"/>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堺市域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堺市、高石市、大阪狭山市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3628631137"/>
                  </a:ext>
                </a:extLst>
              </a:tr>
            </a:tbl>
          </a:graphicData>
        </a:graphic>
      </p:graphicFrame>
      <p:cxnSp>
        <p:nvCxnSpPr>
          <p:cNvPr id="62" name="カギ線コネクタ 61"/>
          <p:cNvCxnSpPr/>
          <p:nvPr/>
        </p:nvCxnSpPr>
        <p:spPr>
          <a:xfrm flipV="1">
            <a:off x="3142445" y="2607973"/>
            <a:ext cx="1172380" cy="587195"/>
          </a:xfrm>
          <a:prstGeom prst="bentConnector3">
            <a:avLst>
              <a:gd name="adj1" fmla="val -372"/>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83865" y="3535204"/>
            <a:ext cx="1755069" cy="112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5" name="カギ線コネクタ 64"/>
          <p:cNvCxnSpPr/>
          <p:nvPr/>
        </p:nvCxnSpPr>
        <p:spPr>
          <a:xfrm rot="5400000" flipH="1" flipV="1">
            <a:off x="3238240" y="3422884"/>
            <a:ext cx="1191026" cy="884059"/>
          </a:xfrm>
          <a:prstGeom prst="bentConnector3">
            <a:avLst>
              <a:gd name="adj1" fmla="val 99583"/>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90" name="表 89"/>
          <p:cNvGraphicFramePr>
            <a:graphicFrameLocks noGrp="1"/>
          </p:cNvGraphicFramePr>
          <p:nvPr/>
        </p:nvGraphicFramePr>
        <p:xfrm>
          <a:off x="4352993" y="5988881"/>
          <a:ext cx="4600575" cy="10668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消防広域化重点地域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富田林市、河内長野市、柏原市、羽曳野市、藤井寺市、太子町、河南町、千早赤阪村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bl>
          </a:graphicData>
        </a:graphic>
      </p:graphicFrame>
      <p:graphicFrame>
        <p:nvGraphicFramePr>
          <p:cNvPr id="91" name="表 90"/>
          <p:cNvGraphicFramePr>
            <a:graphicFrameLocks noGrp="1"/>
          </p:cNvGraphicFramePr>
          <p:nvPr/>
        </p:nvGraphicFramePr>
        <p:xfrm>
          <a:off x="4361111" y="6177430"/>
          <a:ext cx="4600575" cy="32004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連携協力対象地域　①</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大阪市、松原市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②</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堺市、和泉市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528397846"/>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③</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豊中市、吹田市、池田市、箕面市、摂津市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673460761"/>
                  </a:ext>
                </a:extLst>
              </a:tr>
            </a:tbl>
          </a:graphicData>
        </a:graphic>
      </p:graphicFrame>
      <p:sp>
        <p:nvSpPr>
          <p:cNvPr id="30" name="下矢印 29"/>
          <p:cNvSpPr/>
          <p:nvPr/>
        </p:nvSpPr>
        <p:spPr>
          <a:xfrm>
            <a:off x="6510141" y="1461348"/>
            <a:ext cx="484632" cy="123509"/>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326</a:t>
            </a:fld>
            <a:endParaRPr lang="ja-JP" altLang="en-US"/>
          </a:p>
        </p:txBody>
      </p:sp>
    </p:spTree>
    <p:extLst>
      <p:ext uri="{BB962C8B-B14F-4D97-AF65-F5344CB8AC3E}">
        <p14:creationId xmlns:p14="http://schemas.microsoft.com/office/powerpoint/2010/main" val="211923149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73808" y="692695"/>
          <a:ext cx="8962688" cy="5867078"/>
        </p:xfrm>
        <a:graphic>
          <a:graphicData uri="http://schemas.openxmlformats.org/drawingml/2006/table">
            <a:tbl>
              <a:tblPr firstRow="1" bandRow="1">
                <a:tableStyleId>{5940675A-B579-460E-94D1-54222C63F5DA}</a:tableStyleId>
              </a:tblPr>
              <a:tblGrid>
                <a:gridCol w="4498192">
                  <a:extLst>
                    <a:ext uri="{9D8B030D-6E8A-4147-A177-3AD203B41FA5}">
                      <a16:colId xmlns:a16="http://schemas.microsoft.com/office/drawing/2014/main" val="20000"/>
                    </a:ext>
                  </a:extLst>
                </a:gridCol>
                <a:gridCol w="4464496">
                  <a:extLst>
                    <a:ext uri="{9D8B030D-6E8A-4147-A177-3AD203B41FA5}">
                      <a16:colId xmlns:a16="http://schemas.microsoft.com/office/drawing/2014/main" val="20003"/>
                    </a:ext>
                  </a:extLst>
                </a:gridCol>
              </a:tblGrid>
              <a:tr h="36200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広域化推進計画策定時（</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H20</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令和</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12</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月現在</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05076">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rgbClr val="FF0000"/>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2945284"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●市町村の消防の広域化の状況</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pic>
        <p:nvPicPr>
          <p:cNvPr id="7" name="図 6"/>
          <p:cNvPicPr>
            <a:picLocks noChangeAspect="1"/>
          </p:cNvPicPr>
          <p:nvPr/>
        </p:nvPicPr>
        <p:blipFill>
          <a:blip r:embed="rId2"/>
          <a:stretch>
            <a:fillRect/>
          </a:stretch>
        </p:blipFill>
        <p:spPr>
          <a:xfrm>
            <a:off x="623243" y="1104797"/>
            <a:ext cx="3660725" cy="5400631"/>
          </a:xfrm>
          <a:prstGeom prst="rect">
            <a:avLst/>
          </a:prstGeom>
        </p:spPr>
      </p:pic>
      <p:pic>
        <p:nvPicPr>
          <p:cNvPr id="19" name="図 18"/>
          <p:cNvPicPr>
            <a:picLocks noChangeAspect="1"/>
          </p:cNvPicPr>
          <p:nvPr/>
        </p:nvPicPr>
        <p:blipFill>
          <a:blip r:embed="rId3"/>
          <a:stretch>
            <a:fillRect/>
          </a:stretch>
        </p:blipFill>
        <p:spPr>
          <a:xfrm>
            <a:off x="4859338" y="1115512"/>
            <a:ext cx="3673102" cy="5418889"/>
          </a:xfrm>
          <a:prstGeom prst="rect">
            <a:avLst/>
          </a:prstGeom>
        </p:spPr>
      </p:pic>
      <p:sp>
        <p:nvSpPr>
          <p:cNvPr id="26" name="テキスト ボックス 25"/>
          <p:cNvSpPr txBox="1"/>
          <p:nvPr/>
        </p:nvSpPr>
        <p:spPr>
          <a:xfrm>
            <a:off x="117848" y="1444625"/>
            <a:ext cx="163635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8" name="テキスト ボックス 127"/>
          <p:cNvSpPr txBox="1"/>
          <p:nvPr/>
        </p:nvSpPr>
        <p:spPr>
          <a:xfrm>
            <a:off x="4606230" y="1444625"/>
            <a:ext cx="1839129"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指令台共同運用を実施している地域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9" name="左右矢印 128"/>
          <p:cNvSpPr/>
          <p:nvPr/>
        </p:nvSpPr>
        <p:spPr>
          <a:xfrm>
            <a:off x="4784565" y="2104851"/>
            <a:ext cx="393861"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左右矢印 129"/>
          <p:cNvSpPr/>
          <p:nvPr/>
        </p:nvSpPr>
        <p:spPr>
          <a:xfrm rot="2689241">
            <a:off x="6718462" y="2729172"/>
            <a:ext cx="308579" cy="78581"/>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左右矢印 130"/>
          <p:cNvSpPr/>
          <p:nvPr/>
        </p:nvSpPr>
        <p:spPr>
          <a:xfrm rot="5400000">
            <a:off x="8103710" y="2849620"/>
            <a:ext cx="209389" cy="7200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2" name="左右矢印 131"/>
          <p:cNvSpPr/>
          <p:nvPr/>
        </p:nvSpPr>
        <p:spPr>
          <a:xfrm rot="5400000">
            <a:off x="6498741" y="5111712"/>
            <a:ext cx="278979"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3" name="左右矢印 132"/>
          <p:cNvSpPr/>
          <p:nvPr/>
        </p:nvSpPr>
        <p:spPr>
          <a:xfrm rot="10800000">
            <a:off x="7283018" y="2986087"/>
            <a:ext cx="177510" cy="9048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4" name="角丸四角形吹き出し 133"/>
          <p:cNvSpPr/>
          <p:nvPr/>
        </p:nvSpPr>
        <p:spPr>
          <a:xfrm>
            <a:off x="5508104" y="6284912"/>
            <a:ext cx="914400" cy="207963"/>
          </a:xfrm>
          <a:prstGeom prst="wedgeRoundRectCallout">
            <a:avLst>
              <a:gd name="adj1" fmla="val 7738"/>
              <a:gd name="adj2" fmla="val -11896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H25.4</a:t>
            </a: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5" name="角丸四角形吹き出し 134"/>
          <p:cNvSpPr/>
          <p:nvPr/>
        </p:nvSpPr>
        <p:spPr>
          <a:xfrm>
            <a:off x="8417023" y="3429000"/>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6" name="角丸四角形吹き出し 135"/>
          <p:cNvSpPr/>
          <p:nvPr/>
        </p:nvSpPr>
        <p:spPr>
          <a:xfrm>
            <a:off x="8322207" y="5039519"/>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7" name="角丸四角形吹き出し 136"/>
          <p:cNvSpPr/>
          <p:nvPr/>
        </p:nvSpPr>
        <p:spPr>
          <a:xfrm>
            <a:off x="5875039" y="2875484"/>
            <a:ext cx="547465" cy="347662"/>
          </a:xfrm>
          <a:prstGeom prst="wedgeRoundRectCallout">
            <a:avLst>
              <a:gd name="adj1" fmla="val 79071"/>
              <a:gd name="adj2" fmla="val -32718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H27.4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9" name="二等辺三角形 138"/>
          <p:cNvSpPr/>
          <p:nvPr/>
        </p:nvSpPr>
        <p:spPr>
          <a:xfrm rot="5400000">
            <a:off x="6632623" y="2803881"/>
            <a:ext cx="139691" cy="51652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0" name="角丸四角形吹き出し 139"/>
          <p:cNvSpPr/>
          <p:nvPr/>
        </p:nvSpPr>
        <p:spPr>
          <a:xfrm>
            <a:off x="8018312" y="1590676"/>
            <a:ext cx="547465" cy="347662"/>
          </a:xfrm>
          <a:prstGeom prst="wedgeRoundRectCallout">
            <a:avLst>
              <a:gd name="adj1" fmla="val -218441"/>
              <a:gd name="adj2" fmla="val 149533"/>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41" name="角丸四角形吹き出し 140"/>
          <p:cNvSpPr/>
          <p:nvPr/>
        </p:nvSpPr>
        <p:spPr>
          <a:xfrm>
            <a:off x="5752727" y="4221088"/>
            <a:ext cx="547465" cy="347662"/>
          </a:xfrm>
          <a:prstGeom prst="wedgeRoundRectCallout">
            <a:avLst>
              <a:gd name="adj1" fmla="val 196431"/>
              <a:gd name="adj2" fmla="val 122384"/>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R3.4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Tree>
    <p:extLst>
      <p:ext uri="{BB962C8B-B14F-4D97-AF65-F5344CB8AC3E}">
        <p14:creationId xmlns:p14="http://schemas.microsoft.com/office/powerpoint/2010/main" val="270214043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727915"/>
          <a:ext cx="8712968" cy="5760711"/>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96711">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364000">
                <a:tc>
                  <a:txBody>
                    <a:bodyPr/>
                    <a:lstStyle/>
                    <a:p>
                      <a:pPr marL="0" indent="0"/>
                      <a:r>
                        <a:rPr kumimoji="1" lang="ja-JP" altLang="en-US" sz="1400" dirty="0" smtClean="0"/>
                        <a:t>人口減少等の要因により水需要の長期低落傾向が見込まれる中、施設能力と実需要とのかい離が拡大。行政区域を前提とした従来の供給体制のもとでの経営改善努力では限界が見えていた。</a:t>
                      </a:r>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t>　団塊の世代の退職による技術継承や施設更新に係る財政負担など、厳しい経営課題を抱えていた。</a:t>
                      </a:r>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従来の、用水供給事業は府、水道事業は市という体制と、それぞれがダウンサイジング、施設更新を実施するやり方を抜本的に見直し、エンドユーザーの立場で経営改革できる体制を構築。</a:t>
                      </a:r>
                    </a:p>
                    <a:p>
                      <a:pPr marL="0" indent="0"/>
                      <a:r>
                        <a:rPr kumimoji="1" lang="ja-JP" altLang="en-US" sz="1400" dirty="0" smtClean="0">
                          <a:solidFill>
                            <a:schemeClr val="tx1"/>
                          </a:solidFill>
                        </a:rPr>
                        <a:t>　府域一水道を見すえた市町村の広域連携の実現</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○大阪広域水道企業団の設立（</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11</a:t>
                      </a:r>
                      <a:r>
                        <a:rPr kumimoji="1" lang="ja-JP" altLang="en-US" sz="1200" dirty="0" smtClean="0">
                          <a:solidFill>
                            <a:schemeClr val="tx1"/>
                          </a:solidFill>
                        </a:rPr>
                        <a:t>月）</a:t>
                      </a: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大阪広域水道企業団と大阪市水道局の経営統合について、</a:t>
                      </a:r>
                      <a:r>
                        <a:rPr kumimoji="1" lang="en-US" altLang="ja-JP" sz="1200" dirty="0" smtClean="0">
                          <a:solidFill>
                            <a:schemeClr val="tx1"/>
                          </a:solidFill>
                        </a:rPr>
                        <a:t>43</a:t>
                      </a:r>
                      <a:r>
                        <a:rPr kumimoji="1" lang="ja-JP" altLang="en-US" sz="1200" dirty="0" smtClean="0">
                          <a:solidFill>
                            <a:schemeClr val="tx1"/>
                          </a:solidFill>
                        </a:rPr>
                        <a:t>市町村首長会議で承認（</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月）されたが、大阪市会の議論を経て統合協議を</a:t>
                      </a:r>
                      <a:r>
                        <a:rPr kumimoji="1" lang="ja-JP" altLang="en-US" sz="1200" strike="noStrike" dirty="0" smtClean="0">
                          <a:solidFill>
                            <a:schemeClr val="tx1"/>
                          </a:solidFill>
                        </a:rPr>
                        <a:t>いったん</a:t>
                      </a:r>
                      <a:r>
                        <a:rPr kumimoji="1" lang="ja-JP" altLang="en-US" sz="1200" dirty="0" smtClean="0">
                          <a:solidFill>
                            <a:schemeClr val="tx1"/>
                          </a:solidFill>
                        </a:rPr>
                        <a:t>中止（</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今後は企業団構成市町村と議論を深め、「府域一水道を目指していく」ことを決定。</a:t>
                      </a:r>
                    </a:p>
                    <a:p>
                      <a:pPr marL="0" indent="0"/>
                      <a:endParaRPr kumimoji="1" lang="ja-JP" altLang="en-US" sz="1200" dirty="0" smtClean="0">
                        <a:solidFill>
                          <a:schemeClr val="tx1"/>
                        </a:solidFill>
                      </a:endParaRPr>
                    </a:p>
                    <a:p>
                      <a:pPr marL="92075" indent="-92075"/>
                      <a:r>
                        <a:rPr kumimoji="1" lang="ja-JP" altLang="en-US" sz="1200" dirty="0" smtClean="0">
                          <a:solidFill>
                            <a:schemeClr val="tx1"/>
                          </a:solidFill>
                        </a:rPr>
                        <a:t>〇「府域一水道に向けた水道のあり方協議会」の設置（</a:t>
                      </a:r>
                      <a:r>
                        <a:rPr kumimoji="1" lang="en-US" altLang="ja-JP" sz="1200" dirty="0" smtClean="0">
                          <a:solidFill>
                            <a:schemeClr val="tx1"/>
                          </a:solidFill>
                        </a:rPr>
                        <a:t>2018</a:t>
                      </a:r>
                      <a:r>
                        <a:rPr kumimoji="1" lang="ja-JP" altLang="en-US" sz="1200" dirty="0" smtClean="0">
                          <a:solidFill>
                            <a:schemeClr val="tx1"/>
                          </a:solidFill>
                        </a:rPr>
                        <a:t>年８月）</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ja-JP" altLang="en-US" sz="1200" dirty="0" smtClean="0">
                          <a:solidFill>
                            <a:schemeClr val="tx1"/>
                          </a:solidFill>
                        </a:rPr>
                        <a:t>　　府域一水道に関する府と府内の全水道事業体の共通認識として検討報告書（</a:t>
                      </a:r>
                      <a:r>
                        <a:rPr kumimoji="1" lang="en-US" altLang="ja-JP" sz="1200" dirty="0" smtClean="0">
                          <a:solidFill>
                            <a:schemeClr val="tx1"/>
                          </a:solidFill>
                        </a:rPr>
                        <a:t>2020</a:t>
                      </a:r>
                      <a:r>
                        <a:rPr kumimoji="1" lang="ja-JP" altLang="en-US" sz="1200" dirty="0" smtClean="0">
                          <a:solidFill>
                            <a:schemeClr val="tx1"/>
                          </a:solidFill>
                        </a:rPr>
                        <a:t>年３月）をとりまとめ、これを「大阪府水道広域化推進プラン」とした。</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100" dirty="0" smtClean="0">
                          <a:solidFill>
                            <a:schemeClr val="tx1"/>
                          </a:solidFill>
                        </a:rPr>
                        <a:t>　</a:t>
                      </a:r>
                      <a:r>
                        <a:rPr kumimoji="1" lang="ja-JP" altLang="en-US" sz="1050" dirty="0" smtClean="0">
                          <a:solidFill>
                            <a:schemeClr val="tx1"/>
                          </a:solidFill>
                        </a:rPr>
                        <a:t>企業団設立による、市町村水道の連携拡大を図る体制・環境が整いつつある。</a:t>
                      </a:r>
                      <a:endParaRPr kumimoji="1" lang="en-US" altLang="ja-JP" sz="1050" dirty="0" smtClean="0">
                        <a:solidFill>
                          <a:schemeClr val="tx1"/>
                        </a:solidFill>
                      </a:endParaRPr>
                    </a:p>
                    <a:p>
                      <a:pPr marL="0" indent="0"/>
                      <a:r>
                        <a:rPr kumimoji="1" lang="ja-JP" altLang="en-US" sz="1050" dirty="0" smtClean="0">
                          <a:solidFill>
                            <a:schemeClr val="tx1"/>
                          </a:solidFill>
                        </a:rPr>
                        <a:t>・府域トータルでの水需要を踏まえ、府域一水道を模索する環境の実現</a:t>
                      </a:r>
                    </a:p>
                    <a:p>
                      <a:pPr marL="0" indent="0"/>
                      <a:r>
                        <a:rPr kumimoji="1" lang="ja-JP" altLang="en-US" sz="1050" dirty="0" smtClean="0">
                          <a:solidFill>
                            <a:schemeClr val="tx1"/>
                          </a:solidFill>
                        </a:rPr>
                        <a:t>・市町村の意向、エンドユーザーのニーズが反映されやすい組織体制の実現</a:t>
                      </a:r>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r>
                        <a:rPr kumimoji="1" lang="ja-JP" altLang="en-US" sz="1050" dirty="0" smtClean="0">
                          <a:solidFill>
                            <a:schemeClr val="tx1"/>
                          </a:solidFill>
                        </a:rPr>
                        <a:t>（企業団との統合）</a:t>
                      </a:r>
                      <a:endParaRPr kumimoji="1" lang="en-US" altLang="ja-JP" sz="1050" dirty="0" smtClean="0">
                        <a:solidFill>
                          <a:schemeClr val="tx1"/>
                        </a:solidFill>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2017</a:t>
                      </a:r>
                      <a:r>
                        <a:rPr kumimoji="1" lang="ja-JP" altLang="en-US" sz="1050" dirty="0" smtClean="0">
                          <a:solidFill>
                            <a:schemeClr val="tx1"/>
                          </a:solidFill>
                          <a:latin typeface="+mn-ea"/>
                          <a:ea typeface="+mn-ea"/>
                        </a:rPr>
                        <a:t>年４月統合</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  四條畷市・太子町・千早赤阪村</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2019</a:t>
                      </a:r>
                      <a:r>
                        <a:rPr kumimoji="1" lang="ja-JP" altLang="en-US" sz="1050" dirty="0" smtClean="0">
                          <a:solidFill>
                            <a:schemeClr val="tx1"/>
                          </a:solidFill>
                          <a:latin typeface="+mn-ea"/>
                          <a:ea typeface="+mn-ea"/>
                        </a:rPr>
                        <a:t>年４月統合</a:t>
                      </a:r>
                      <a:endParaRPr kumimoji="1" lang="ja-JP" altLang="en-US"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50" dirty="0" smtClean="0">
                          <a:solidFill>
                            <a:schemeClr val="tx1"/>
                          </a:solidFill>
                          <a:latin typeface="+mn-ea"/>
                          <a:ea typeface="+mn-ea"/>
                        </a:rPr>
                        <a:t>  泉南市･阪南市･豊能町</a:t>
                      </a:r>
                      <a:r>
                        <a:rPr kumimoji="1" lang="ja-JP" altLang="en-US" sz="1050" dirty="0" smtClean="0">
                          <a:solidFill>
                            <a:schemeClr val="tx1"/>
                          </a:solidFill>
                          <a:latin typeface="+mn-ea"/>
                          <a:ea typeface="+mn-ea"/>
                        </a:rPr>
                        <a:t>・</a:t>
                      </a:r>
                      <a:r>
                        <a:rPr kumimoji="1" lang="zh-TW" altLang="en-US" sz="1050" dirty="0" smtClean="0">
                          <a:solidFill>
                            <a:schemeClr val="tx1"/>
                          </a:solidFill>
                          <a:latin typeface="+mn-ea"/>
                          <a:ea typeface="+mn-ea"/>
                        </a:rPr>
                        <a:t>忠岡町･ </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50" dirty="0" smtClean="0">
                          <a:solidFill>
                            <a:schemeClr val="tx1"/>
                          </a:solidFill>
                          <a:latin typeface="+mn-ea"/>
                          <a:ea typeface="+mn-ea"/>
                        </a:rPr>
                        <a:t>  </a:t>
                      </a:r>
                      <a:r>
                        <a:rPr kumimoji="1" lang="zh-TW" altLang="en-US" sz="1050" dirty="0" smtClean="0">
                          <a:solidFill>
                            <a:schemeClr val="tx1"/>
                          </a:solidFill>
                          <a:latin typeface="+mn-ea"/>
                          <a:ea typeface="+mn-ea"/>
                        </a:rPr>
                        <a:t>田尻町･岬町</a:t>
                      </a:r>
                      <a:r>
                        <a:rPr kumimoji="1" lang="ja-JP" altLang="en-US" sz="1050" dirty="0" smtClean="0">
                          <a:solidFill>
                            <a:schemeClr val="tx1"/>
                          </a:solidFill>
                          <a:latin typeface="+mn-ea"/>
                          <a:ea typeface="+mn-ea"/>
                        </a:rPr>
                        <a:t>・能勢町（</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年に</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統合）</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2021</a:t>
                      </a:r>
                      <a:r>
                        <a:rPr kumimoji="1" lang="ja-JP" altLang="en-US" sz="1050" dirty="0" smtClean="0">
                          <a:solidFill>
                            <a:schemeClr val="tx1"/>
                          </a:solidFill>
                          <a:latin typeface="+mn-ea"/>
                          <a:ea typeface="+mn-ea"/>
                        </a:rPr>
                        <a:t>年４月統合</a:t>
                      </a:r>
                      <a:endParaRPr kumimoji="1" lang="en-US" altLang="ja-JP"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  藤井寺市・大阪狭山市・熊取町・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河南町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年４月統合に向けた検討</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baseline="0" dirty="0" smtClean="0">
                          <a:solidFill>
                            <a:schemeClr val="tx1"/>
                          </a:solidFill>
                          <a:latin typeface="+mn-ea"/>
                          <a:ea typeface="+mn-ea"/>
                        </a:rPr>
                        <a:t> </a:t>
                      </a:r>
                      <a:r>
                        <a:rPr kumimoji="1" lang="ja-JP" altLang="en-US" sz="1050" strike="noStrike" dirty="0" smtClean="0">
                          <a:solidFill>
                            <a:schemeClr val="tx1"/>
                          </a:solidFill>
                          <a:latin typeface="+mn-ea"/>
                          <a:ea typeface="+mn-ea"/>
                        </a:rPr>
                        <a:t>岸和田市・八尾市・富田林市・和泉 </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strike="noStrike" dirty="0" smtClean="0">
                          <a:solidFill>
                            <a:schemeClr val="tx1"/>
                          </a:solidFill>
                          <a:latin typeface="+mn-ea"/>
                          <a:ea typeface="+mn-ea"/>
                        </a:rPr>
                        <a:t> </a:t>
                      </a:r>
                      <a:r>
                        <a:rPr kumimoji="1" lang="ja-JP" altLang="en-US" sz="1050" strike="noStrike" dirty="0" smtClean="0">
                          <a:solidFill>
                            <a:schemeClr val="tx1"/>
                          </a:solidFill>
                          <a:latin typeface="+mn-ea"/>
                          <a:ea typeface="+mn-ea"/>
                        </a:rPr>
                        <a:t>市・柏原市・高石市・東大阪市</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（あり方協議会での検討）</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・府域水道の基盤強化のため、「おおさか水道ビジョン」と「</a:t>
                      </a:r>
                      <a:r>
                        <a:rPr kumimoji="1" lang="zh-TW" altLang="en-US" sz="1050" strike="noStrike" dirty="0" smtClean="0">
                          <a:solidFill>
                            <a:schemeClr val="tx1"/>
                          </a:solidFill>
                          <a:latin typeface="+mn-ea"/>
                          <a:ea typeface="+mn-ea"/>
                        </a:rPr>
                        <a:t>大阪府水道広域化推進</a:t>
                      </a:r>
                      <a:r>
                        <a:rPr kumimoji="1" lang="ja-JP" altLang="en-US" sz="1050" strike="noStrike" dirty="0" smtClean="0">
                          <a:solidFill>
                            <a:schemeClr val="tx1"/>
                          </a:solidFill>
                          <a:latin typeface="+mn-ea"/>
                          <a:ea typeface="+mn-ea"/>
                        </a:rPr>
                        <a:t>プラン」に基づく、実施計画である水道基盤強化計画策定に向け検討中。</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251520" y="373772"/>
            <a:ext cx="3004596"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●市町村支援（水道（ブロック化））</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5709363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73024" y="1890005"/>
            <a:ext cx="79208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749300" marR="0" lvl="0" indent="-7493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府市連携協議会で、水道事業の府市連携を協議</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1280747" y="4411839"/>
            <a:ext cx="106294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橋下知事から平松大阪市長に、府水道部と市水道局の統合協議を申し入れ</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921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４回の検証委員会開催</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1763688" y="1890005"/>
            <a:ext cx="1008000"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市が「府営水道事業の包括委託（コンセッション型指定管理者制度）」提案</a:t>
            </a:r>
          </a:p>
        </p:txBody>
      </p:sp>
      <p:sp>
        <p:nvSpPr>
          <p:cNvPr id="9" name="正方形/長方形 8"/>
          <p:cNvSpPr/>
          <p:nvPr/>
        </p:nvSpPr>
        <p:spPr>
          <a:xfrm>
            <a:off x="2483768" y="4411839"/>
            <a:ext cx="1008112"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月（市町村の首長会議）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府域水道事業の今後の方向性を確認（コンセッション方式ではなく、企業団方式での検討を行う）</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3692003" y="4406453"/>
            <a:ext cx="807989" cy="231701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市町村議会で、企業団事業開始に向けた規約（案）可決</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4544184" y="4411839"/>
            <a:ext cx="648072" cy="23144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大阪広域水道企業団</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46350" y="1916832"/>
            <a:ext cx="400110"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大阪市水道局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テキスト ボックス 16"/>
          <p:cNvSpPr txBox="1"/>
          <p:nvPr/>
        </p:nvSpPr>
        <p:spPr>
          <a:xfrm>
            <a:off x="59099" y="4437112"/>
            <a:ext cx="412677"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175838" y="332656"/>
            <a:ext cx="8866562" cy="1149921"/>
          </a:xfrm>
          <a:prstGeom prst="rect">
            <a:avLst/>
          </a:prstGeom>
          <a:noFill/>
        </p:spPr>
        <p:txBody>
          <a:bodyPr wrap="square" lIns="36000" tIns="36000" rIns="36000" bIns="36000" rtlCol="0">
            <a:spAutoFit/>
          </a:bodyPr>
          <a:lstStyle/>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従来から、水道事業の府市連携については協議・検討が行われてきたが、目立った進展はなかった。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橋下府政以降、統合に向けた具体的な検討・協議を開始。大阪市を除く府内４２市町村において、企業団を設置し一元的に水道事業を運営する体制が実現。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その後、企業団と、大阪市水道局の統合について再度検討を進め、大筋の合意を得るに至ったが、大阪市会議論を経て統合協議をいったん中止。</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7524392" y="2241082"/>
            <a:ext cx="576000" cy="399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月（市戦略本部会議）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の統合協議中止決定、市で水道事業の民営化検討へ</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5452380" y="2211850"/>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企業団と市水道事業統合に向けた検討</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6156176" y="2211850"/>
            <a:ext cx="576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府域１水道について</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市町村で議論開始することを確認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7020320" y="2224042"/>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622300" marR="0" lvl="0" indent="-6223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「統合案」を承認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■企業団設立に至る大阪市・関係市町村との協議の経緯</a:t>
            </a:r>
            <a:endPar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395536" y="1518202"/>
          <a:ext cx="8646865"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711378">
                  <a:extLst>
                    <a:ext uri="{9D8B030D-6E8A-4147-A177-3AD203B41FA5}">
                      <a16:colId xmlns:a16="http://schemas.microsoft.com/office/drawing/2014/main" val="20001"/>
                    </a:ext>
                  </a:extLst>
                </a:gridCol>
                <a:gridCol w="690484">
                  <a:extLst>
                    <a:ext uri="{9D8B030D-6E8A-4147-A177-3AD203B41FA5}">
                      <a16:colId xmlns:a16="http://schemas.microsoft.com/office/drawing/2014/main" val="20002"/>
                    </a:ext>
                  </a:extLst>
                </a:gridCol>
                <a:gridCol w="69048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076006">
                  <a:extLst>
                    <a:ext uri="{9D8B030D-6E8A-4147-A177-3AD203B41FA5}">
                      <a16:colId xmlns:a16="http://schemas.microsoft.com/office/drawing/2014/main" val="20005"/>
                    </a:ext>
                  </a:extLst>
                </a:gridCol>
                <a:gridCol w="1440160">
                  <a:extLst>
                    <a:ext uri="{9D8B030D-6E8A-4147-A177-3AD203B41FA5}">
                      <a16:colId xmlns:a16="http://schemas.microsoft.com/office/drawing/2014/main" val="20006"/>
                    </a:ext>
                  </a:extLst>
                </a:gridCol>
                <a:gridCol w="1296144">
                  <a:extLst>
                    <a:ext uri="{9D8B030D-6E8A-4147-A177-3AD203B41FA5}">
                      <a16:colId xmlns:a16="http://schemas.microsoft.com/office/drawing/2014/main" val="20007"/>
                    </a:ext>
                  </a:extLst>
                </a:gridCol>
                <a:gridCol w="797993">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2006</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2007</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2013</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2014</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547060" y="1833776"/>
            <a:ext cx="104401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1747862" y="4334445"/>
            <a:ext cx="608025"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745398" y="4334445"/>
            <a:ext cx="120988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1617146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6286187" y="671114"/>
            <a:ext cx="2783625" cy="614926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1" name="正方形/長方形 30"/>
          <p:cNvSpPr/>
          <p:nvPr/>
        </p:nvSpPr>
        <p:spPr>
          <a:xfrm>
            <a:off x="31021" y="683563"/>
            <a:ext cx="6200771" cy="613682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52" name="正方形/長方形 251"/>
          <p:cNvSpPr/>
          <p:nvPr/>
        </p:nvSpPr>
        <p:spPr>
          <a:xfrm>
            <a:off x="737564" y="4838958"/>
            <a:ext cx="3476742" cy="733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844073" rtl="0" eaLnBrk="1" fontAlgn="auto" latinLnBrk="0" hangingPunct="1">
              <a:lnSpc>
                <a:spcPct val="100000"/>
              </a:lnSpc>
              <a:spcBef>
                <a:spcPts val="0"/>
              </a:spcBef>
              <a:spcAft>
                <a:spcPts val="0"/>
              </a:spcAft>
              <a:buClrTx/>
              <a:buSzTx/>
              <a:buFontTx/>
              <a:buNone/>
              <a:tabLst/>
              <a:defRPr/>
            </a:pPr>
            <a:endParaRPr kumimoji="1" lang="ja-JP" altLang="en-US" sz="4431"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BIZ UDゴシック" panose="020B0400000000000000" pitchFamily="49" charset="-128"/>
              <a:ea typeface="BIZ UDゴシック" panose="020B0400000000000000" pitchFamily="49" charset="-128"/>
              <a:cs typeface="+mn-cs"/>
            </a:endParaRPr>
          </a:p>
        </p:txBody>
      </p:sp>
      <p:sp>
        <p:nvSpPr>
          <p:cNvPr id="55" name="正方形/長方形 54"/>
          <p:cNvSpPr/>
          <p:nvPr/>
        </p:nvSpPr>
        <p:spPr>
          <a:xfrm>
            <a:off x="0" y="1867"/>
            <a:ext cx="9144000" cy="502418"/>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0" lang="ja-JP" altLang="en-US" sz="1800" b="0" i="0" u="none" strike="noStrike" kern="100" cap="none" spc="0" normalizeH="0" baseline="0" noProof="0" dirty="0" smtClean="0">
                <a:ln>
                  <a:noFill/>
                </a:ln>
                <a:solidFill>
                  <a:prstClr val="white"/>
                </a:solidFill>
                <a:effectLst/>
                <a:uLnTx/>
                <a:uFillTx/>
                <a:latin typeface="ＭＳ ゴシック"/>
                <a:ea typeface="Meiryo UI" panose="020B0604030504040204" pitchFamily="50" charset="-128"/>
                <a:cs typeface="+mn-cs"/>
              </a:rPr>
              <a:t>企業団との統合（検討）状況</a:t>
            </a:r>
            <a:endParaRPr kumimoji="0" lang="ja-JP" altLang="ja-JP" sz="1800" b="0" i="0" u="none" strike="noStrike" kern="100" cap="none" spc="0" normalizeH="0" baseline="0" noProof="0" dirty="0">
              <a:ln>
                <a:noFill/>
              </a:ln>
              <a:solidFill>
                <a:prstClr val="white"/>
              </a:solidFill>
              <a:effectLst/>
              <a:uLnTx/>
              <a:uFillTx/>
              <a:latin typeface="ＭＳ ゴシック"/>
              <a:ea typeface="Meiryo UI" panose="020B0604030504040204" pitchFamily="50" charset="-128"/>
              <a:cs typeface="+mn-cs"/>
            </a:endParaRPr>
          </a:p>
        </p:txBody>
      </p:sp>
      <p:sp>
        <p:nvSpPr>
          <p:cNvPr id="22" name="テキスト ボックス 21"/>
          <p:cNvSpPr txBox="1"/>
          <p:nvPr/>
        </p:nvSpPr>
        <p:spPr>
          <a:xfrm>
            <a:off x="2912528" y="6007309"/>
            <a:ext cx="3203916"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7</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が統合されると</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統合市町村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21</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約１</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３</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２</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180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万人</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4.9</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20.3</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endPar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4" name="正方形/長方形 23"/>
          <p:cNvSpPr/>
          <p:nvPr/>
        </p:nvSpPr>
        <p:spPr>
          <a:xfrm>
            <a:off x="169831" y="6034780"/>
            <a:ext cx="2014660" cy="213264"/>
          </a:xfrm>
          <a:prstGeom prst="rect">
            <a:avLst/>
          </a:prstGeom>
        </p:spPr>
        <p:txBody>
          <a:bodyPr wrap="square">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令和２年度</a:t>
            </a: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大阪府の水道の</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現況より）</a:t>
            </a:r>
            <a:endPar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33" name="正方形/長方形 32"/>
          <p:cNvSpPr/>
          <p:nvPr/>
        </p:nvSpPr>
        <p:spPr>
          <a:xfrm>
            <a:off x="2266331" y="576184"/>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統合（検討）状況</a:t>
            </a:r>
          </a:p>
        </p:txBody>
      </p:sp>
      <p:sp>
        <p:nvSpPr>
          <p:cNvPr id="186" name="正方形/長方形 185"/>
          <p:cNvSpPr/>
          <p:nvPr/>
        </p:nvSpPr>
        <p:spPr>
          <a:xfrm>
            <a:off x="6539173" y="546998"/>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今回の統合が進むと</a:t>
            </a:r>
          </a:p>
        </p:txBody>
      </p:sp>
      <p:sp>
        <p:nvSpPr>
          <p:cNvPr id="35" name="テキスト ボックス 34"/>
          <p:cNvSpPr txBox="1"/>
          <p:nvPr/>
        </p:nvSpPr>
        <p:spPr>
          <a:xfrm>
            <a:off x="6327990" y="941699"/>
            <a:ext cx="2654953"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①　</a:t>
            </a:r>
            <a:r>
              <a:rPr kumimoji="1" lang="ja-JP" altLang="en-US" sz="1286"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t>約半数の市町村</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②　統合による給水人口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が</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％超</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③　大規模団体（中核市）の統合</a:t>
            </a:r>
          </a:p>
        </p:txBody>
      </p:sp>
      <p:sp>
        <p:nvSpPr>
          <p:cNvPr id="36" name="下矢印 35"/>
          <p:cNvSpPr/>
          <p:nvPr/>
        </p:nvSpPr>
        <p:spPr>
          <a:xfrm>
            <a:off x="6490938" y="170430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テキスト ボックス 36"/>
          <p:cNvSpPr txBox="1"/>
          <p:nvPr/>
        </p:nvSpPr>
        <p:spPr>
          <a:xfrm>
            <a:off x="6539173" y="2077298"/>
            <a:ext cx="2384150"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他団体の統合の検討が加速</a:t>
            </a:r>
          </a:p>
        </p:txBody>
      </p:sp>
      <p:sp>
        <p:nvSpPr>
          <p:cNvPr id="190" name="テキスト ボックス 189"/>
          <p:cNvSpPr txBox="1"/>
          <p:nvPr/>
        </p:nvSpPr>
        <p:spPr>
          <a:xfrm>
            <a:off x="6322398" y="2739348"/>
            <a:ext cx="2600925" cy="290208"/>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④　隣接する統合団体が増える</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191" name="下矢印 190"/>
          <p:cNvSpPr/>
          <p:nvPr/>
        </p:nvSpPr>
        <p:spPr>
          <a:xfrm>
            <a:off x="6394980" y="317245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192" name="テキスト ボックス 191"/>
          <p:cNvSpPr txBox="1"/>
          <p:nvPr/>
        </p:nvSpPr>
        <p:spPr>
          <a:xfrm>
            <a:off x="6394980" y="3476771"/>
            <a:ext cx="2528343" cy="16318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施設の統廃合、最適配置が行いやすくなる。</a:t>
            </a:r>
            <a:endParaRPr kumimoji="1" lang="en-US" altLang="ja-JP"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併せて、国交付金（広域化事業・</a:t>
            </a: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運営基盤強化事業</a:t>
            </a: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）の更なる活用が期待でき、水道事業の財政基盤の強化につながる。</a:t>
            </a:r>
          </a:p>
        </p:txBody>
      </p:sp>
      <p:sp>
        <p:nvSpPr>
          <p:cNvPr id="38" name="テキスト ボックス 37"/>
          <p:cNvSpPr txBox="1"/>
          <p:nvPr/>
        </p:nvSpPr>
        <p:spPr>
          <a:xfrm>
            <a:off x="6392815" y="5958872"/>
            <a:ext cx="2590128"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さらに一水道化が加速される</a:t>
            </a:r>
          </a:p>
        </p:txBody>
      </p:sp>
      <p:sp>
        <p:nvSpPr>
          <p:cNvPr id="194" name="下矢印 193"/>
          <p:cNvSpPr/>
          <p:nvPr/>
        </p:nvSpPr>
        <p:spPr>
          <a:xfrm>
            <a:off x="6472222" y="5117282"/>
            <a:ext cx="2275029" cy="734468"/>
          </a:xfrm>
          <a:prstGeom prst="downArrow">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EF698CDE-E46A-44B1-BA11-0E930E7D95CD}"/>
              </a:ext>
            </a:extLst>
          </p:cNvPr>
          <p:cNvSpPr txBox="1"/>
          <p:nvPr/>
        </p:nvSpPr>
        <p:spPr>
          <a:xfrm>
            <a:off x="4132388" y="5753448"/>
            <a:ext cx="1471878" cy="180178"/>
          </a:xfrm>
          <a:prstGeom prst="rect">
            <a:avLst/>
          </a:prstGeom>
          <a:noFill/>
        </p:spPr>
        <p:txBody>
          <a:bodyPr wrap="none" rtlCol="0">
            <a:spAutoFit/>
          </a:bodyPr>
          <a:lstStyle/>
          <a:p>
            <a:pPr marL="0" marR="0" lvl="0" indent="0" algn="l" defTabSz="326567"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（能勢町は令和</a:t>
            </a: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年４月１日事業開始）</a:t>
            </a:r>
          </a:p>
        </p:txBody>
      </p:sp>
      <p:sp>
        <p:nvSpPr>
          <p:cNvPr id="80" name="AutoShape 69"/>
          <p:cNvSpPr>
            <a:spLocks noChangeAspect="1" noChangeArrowheads="1" noTextEdit="1"/>
          </p:cNvSpPr>
          <p:nvPr/>
        </p:nvSpPr>
        <p:spPr bwMode="auto">
          <a:xfrm>
            <a:off x="2106077" y="935186"/>
            <a:ext cx="4110038"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73"/>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74"/>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Freeform 75"/>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76"/>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77"/>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78"/>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79"/>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80"/>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Freeform 81"/>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8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8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Freeform 84"/>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Freeform 85"/>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86"/>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87"/>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8"/>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9"/>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90"/>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91"/>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92"/>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93"/>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9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95"/>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96"/>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97"/>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98"/>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99"/>
          <p:cNvSpPr>
            <a:spLocks noEditPoints="1"/>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139 w 198"/>
              <a:gd name="T101" fmla="*/ 59 h 248"/>
              <a:gd name="T102" fmla="*/ 144 w 198"/>
              <a:gd name="T103" fmla="*/ 54 h 248"/>
              <a:gd name="T104" fmla="*/ 155 w 198"/>
              <a:gd name="T105" fmla="*/ 70 h 248"/>
              <a:gd name="T106" fmla="*/ 160 w 198"/>
              <a:gd name="T107" fmla="*/ 81 h 248"/>
              <a:gd name="T108" fmla="*/ 150 w 198"/>
              <a:gd name="T109" fmla="*/ 65 h 248"/>
              <a:gd name="T110" fmla="*/ 139 w 198"/>
              <a:gd name="T111" fmla="*/ 59 h 2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close/>
                <a:moveTo>
                  <a:pt x="139" y="59"/>
                </a:moveTo>
                <a:lnTo>
                  <a:pt x="139" y="48"/>
                </a:lnTo>
                <a:lnTo>
                  <a:pt x="144" y="54"/>
                </a:lnTo>
                <a:lnTo>
                  <a:pt x="150" y="65"/>
                </a:lnTo>
                <a:lnTo>
                  <a:pt x="155" y="70"/>
                </a:lnTo>
                <a:lnTo>
                  <a:pt x="160" y="75"/>
                </a:lnTo>
                <a:lnTo>
                  <a:pt x="160" y="81"/>
                </a:lnTo>
                <a:lnTo>
                  <a:pt x="150" y="75"/>
                </a:lnTo>
                <a:lnTo>
                  <a:pt x="150" y="65"/>
                </a:lnTo>
                <a:lnTo>
                  <a:pt x="144" y="59"/>
                </a:lnTo>
                <a:lnTo>
                  <a:pt x="139" y="5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100"/>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01"/>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102"/>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Freeform 103"/>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Freeform 104"/>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05"/>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06"/>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07"/>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09"/>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10"/>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11"/>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12"/>
          <p:cNvSpPr>
            <a:spLocks/>
          </p:cNvSpPr>
          <p:nvPr/>
        </p:nvSpPr>
        <p:spPr bwMode="auto">
          <a:xfrm>
            <a:off x="5333465" y="2025451"/>
            <a:ext cx="812800" cy="669711"/>
          </a:xfrm>
          <a:custGeom>
            <a:avLst/>
            <a:gdLst>
              <a:gd name="T0" fmla="*/ 384 w 512"/>
              <a:gd name="T1" fmla="*/ 162 h 422"/>
              <a:gd name="T2" fmla="*/ 373 w 512"/>
              <a:gd name="T3" fmla="*/ 140 h 422"/>
              <a:gd name="T4" fmla="*/ 357 w 512"/>
              <a:gd name="T5" fmla="*/ 124 h 422"/>
              <a:gd name="T6" fmla="*/ 336 w 512"/>
              <a:gd name="T7" fmla="*/ 119 h 422"/>
              <a:gd name="T8" fmla="*/ 315 w 512"/>
              <a:gd name="T9" fmla="*/ 130 h 422"/>
              <a:gd name="T10" fmla="*/ 304 w 512"/>
              <a:gd name="T11" fmla="*/ 108 h 422"/>
              <a:gd name="T12" fmla="*/ 304 w 512"/>
              <a:gd name="T13" fmla="*/ 86 h 422"/>
              <a:gd name="T14" fmla="*/ 299 w 512"/>
              <a:gd name="T15" fmla="*/ 75 h 422"/>
              <a:gd name="T16" fmla="*/ 293 w 512"/>
              <a:gd name="T17" fmla="*/ 48 h 422"/>
              <a:gd name="T18" fmla="*/ 267 w 512"/>
              <a:gd name="T19" fmla="*/ 38 h 422"/>
              <a:gd name="T20" fmla="*/ 272 w 512"/>
              <a:gd name="T21" fmla="*/ 16 h 422"/>
              <a:gd name="T22" fmla="*/ 251 w 512"/>
              <a:gd name="T23" fmla="*/ 11 h 422"/>
              <a:gd name="T24" fmla="*/ 229 w 512"/>
              <a:gd name="T25" fmla="*/ 43 h 422"/>
              <a:gd name="T26" fmla="*/ 219 w 512"/>
              <a:gd name="T27" fmla="*/ 70 h 422"/>
              <a:gd name="T28" fmla="*/ 197 w 512"/>
              <a:gd name="T29" fmla="*/ 103 h 422"/>
              <a:gd name="T30" fmla="*/ 171 w 512"/>
              <a:gd name="T31" fmla="*/ 119 h 422"/>
              <a:gd name="T32" fmla="*/ 144 w 512"/>
              <a:gd name="T33" fmla="*/ 130 h 422"/>
              <a:gd name="T34" fmla="*/ 128 w 512"/>
              <a:gd name="T35" fmla="*/ 157 h 422"/>
              <a:gd name="T36" fmla="*/ 128 w 512"/>
              <a:gd name="T37" fmla="*/ 194 h 422"/>
              <a:gd name="T38" fmla="*/ 112 w 512"/>
              <a:gd name="T39" fmla="*/ 221 h 422"/>
              <a:gd name="T40" fmla="*/ 101 w 512"/>
              <a:gd name="T41" fmla="*/ 259 h 422"/>
              <a:gd name="T42" fmla="*/ 75 w 512"/>
              <a:gd name="T43" fmla="*/ 270 h 422"/>
              <a:gd name="T44" fmla="*/ 48 w 512"/>
              <a:gd name="T45" fmla="*/ 281 h 422"/>
              <a:gd name="T46" fmla="*/ 27 w 512"/>
              <a:gd name="T47" fmla="*/ 297 h 422"/>
              <a:gd name="T48" fmla="*/ 11 w 512"/>
              <a:gd name="T49" fmla="*/ 319 h 422"/>
              <a:gd name="T50" fmla="*/ 0 w 512"/>
              <a:gd name="T51" fmla="*/ 351 h 422"/>
              <a:gd name="T52" fmla="*/ 37 w 512"/>
              <a:gd name="T53" fmla="*/ 357 h 422"/>
              <a:gd name="T54" fmla="*/ 69 w 512"/>
              <a:gd name="T55" fmla="*/ 362 h 422"/>
              <a:gd name="T56" fmla="*/ 85 w 512"/>
              <a:gd name="T57" fmla="*/ 373 h 422"/>
              <a:gd name="T58" fmla="*/ 117 w 512"/>
              <a:gd name="T59" fmla="*/ 384 h 422"/>
              <a:gd name="T60" fmla="*/ 139 w 512"/>
              <a:gd name="T61" fmla="*/ 389 h 422"/>
              <a:gd name="T62" fmla="*/ 144 w 512"/>
              <a:gd name="T63" fmla="*/ 416 h 422"/>
              <a:gd name="T64" fmla="*/ 165 w 512"/>
              <a:gd name="T65" fmla="*/ 416 h 422"/>
              <a:gd name="T66" fmla="*/ 187 w 512"/>
              <a:gd name="T67" fmla="*/ 411 h 422"/>
              <a:gd name="T68" fmla="*/ 213 w 512"/>
              <a:gd name="T69" fmla="*/ 405 h 422"/>
              <a:gd name="T70" fmla="*/ 219 w 512"/>
              <a:gd name="T71" fmla="*/ 384 h 422"/>
              <a:gd name="T72" fmla="*/ 219 w 512"/>
              <a:gd name="T73" fmla="*/ 362 h 422"/>
              <a:gd name="T74" fmla="*/ 197 w 512"/>
              <a:gd name="T75" fmla="*/ 340 h 422"/>
              <a:gd name="T76" fmla="*/ 208 w 512"/>
              <a:gd name="T77" fmla="*/ 324 h 422"/>
              <a:gd name="T78" fmla="*/ 235 w 512"/>
              <a:gd name="T79" fmla="*/ 313 h 422"/>
              <a:gd name="T80" fmla="*/ 245 w 512"/>
              <a:gd name="T81" fmla="*/ 313 h 422"/>
              <a:gd name="T82" fmla="*/ 272 w 512"/>
              <a:gd name="T83" fmla="*/ 319 h 422"/>
              <a:gd name="T84" fmla="*/ 299 w 512"/>
              <a:gd name="T85" fmla="*/ 319 h 422"/>
              <a:gd name="T86" fmla="*/ 325 w 512"/>
              <a:gd name="T87" fmla="*/ 319 h 422"/>
              <a:gd name="T88" fmla="*/ 363 w 512"/>
              <a:gd name="T89" fmla="*/ 324 h 422"/>
              <a:gd name="T90" fmla="*/ 384 w 512"/>
              <a:gd name="T91" fmla="*/ 340 h 422"/>
              <a:gd name="T92" fmla="*/ 400 w 512"/>
              <a:gd name="T93" fmla="*/ 362 h 422"/>
              <a:gd name="T94" fmla="*/ 389 w 512"/>
              <a:gd name="T95" fmla="*/ 384 h 422"/>
              <a:gd name="T96" fmla="*/ 389 w 512"/>
              <a:gd name="T97" fmla="*/ 395 h 422"/>
              <a:gd name="T98" fmla="*/ 411 w 512"/>
              <a:gd name="T99" fmla="*/ 416 h 422"/>
              <a:gd name="T100" fmla="*/ 437 w 512"/>
              <a:gd name="T101" fmla="*/ 411 h 422"/>
              <a:gd name="T102" fmla="*/ 453 w 512"/>
              <a:gd name="T103" fmla="*/ 395 h 422"/>
              <a:gd name="T104" fmla="*/ 475 w 512"/>
              <a:gd name="T105" fmla="*/ 378 h 422"/>
              <a:gd name="T106" fmla="*/ 491 w 512"/>
              <a:gd name="T107" fmla="*/ 362 h 422"/>
              <a:gd name="T108" fmla="*/ 496 w 512"/>
              <a:gd name="T109" fmla="*/ 340 h 422"/>
              <a:gd name="T110" fmla="*/ 512 w 512"/>
              <a:gd name="T111" fmla="*/ 319 h 422"/>
              <a:gd name="T112" fmla="*/ 501 w 512"/>
              <a:gd name="T113" fmla="*/ 297 h 422"/>
              <a:gd name="T114" fmla="*/ 485 w 512"/>
              <a:gd name="T115" fmla="*/ 276 h 422"/>
              <a:gd name="T116" fmla="*/ 475 w 512"/>
              <a:gd name="T117" fmla="*/ 249 h 422"/>
              <a:gd name="T118" fmla="*/ 453 w 512"/>
              <a:gd name="T119" fmla="*/ 232 h 422"/>
              <a:gd name="T120" fmla="*/ 427 w 512"/>
              <a:gd name="T121" fmla="*/ 221 h 422"/>
              <a:gd name="T122" fmla="*/ 411 w 512"/>
              <a:gd name="T123" fmla="*/ 200 h 422"/>
              <a:gd name="T124" fmla="*/ 395 w 512"/>
              <a:gd name="T125" fmla="*/ 1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12" h="422">
                <a:moveTo>
                  <a:pt x="395" y="173"/>
                </a:moveTo>
                <a:lnTo>
                  <a:pt x="389" y="167"/>
                </a:lnTo>
                <a:lnTo>
                  <a:pt x="384" y="162"/>
                </a:lnTo>
                <a:lnTo>
                  <a:pt x="379" y="157"/>
                </a:lnTo>
                <a:lnTo>
                  <a:pt x="379" y="151"/>
                </a:lnTo>
                <a:lnTo>
                  <a:pt x="373" y="140"/>
                </a:lnTo>
                <a:lnTo>
                  <a:pt x="368" y="135"/>
                </a:lnTo>
                <a:lnTo>
                  <a:pt x="368" y="130"/>
                </a:lnTo>
                <a:lnTo>
                  <a:pt x="357" y="124"/>
                </a:lnTo>
                <a:lnTo>
                  <a:pt x="352" y="119"/>
                </a:lnTo>
                <a:lnTo>
                  <a:pt x="347" y="113"/>
                </a:lnTo>
                <a:lnTo>
                  <a:pt x="336" y="119"/>
                </a:lnTo>
                <a:lnTo>
                  <a:pt x="331" y="124"/>
                </a:lnTo>
                <a:lnTo>
                  <a:pt x="320" y="124"/>
                </a:lnTo>
                <a:lnTo>
                  <a:pt x="315" y="130"/>
                </a:lnTo>
                <a:lnTo>
                  <a:pt x="309" y="119"/>
                </a:lnTo>
                <a:lnTo>
                  <a:pt x="304" y="113"/>
                </a:lnTo>
                <a:lnTo>
                  <a:pt x="304" y="108"/>
                </a:lnTo>
                <a:lnTo>
                  <a:pt x="299" y="97"/>
                </a:lnTo>
                <a:lnTo>
                  <a:pt x="299" y="92"/>
                </a:lnTo>
                <a:lnTo>
                  <a:pt x="304" y="86"/>
                </a:lnTo>
                <a:lnTo>
                  <a:pt x="315" y="81"/>
                </a:lnTo>
                <a:lnTo>
                  <a:pt x="304" y="81"/>
                </a:lnTo>
                <a:lnTo>
                  <a:pt x="299" y="75"/>
                </a:lnTo>
                <a:lnTo>
                  <a:pt x="304" y="65"/>
                </a:lnTo>
                <a:lnTo>
                  <a:pt x="299" y="54"/>
                </a:lnTo>
                <a:lnTo>
                  <a:pt x="293" y="48"/>
                </a:lnTo>
                <a:lnTo>
                  <a:pt x="288" y="48"/>
                </a:lnTo>
                <a:lnTo>
                  <a:pt x="277" y="43"/>
                </a:lnTo>
                <a:lnTo>
                  <a:pt x="267" y="38"/>
                </a:lnTo>
                <a:lnTo>
                  <a:pt x="267" y="32"/>
                </a:lnTo>
                <a:lnTo>
                  <a:pt x="267" y="21"/>
                </a:lnTo>
                <a:lnTo>
                  <a:pt x="272" y="16"/>
                </a:lnTo>
                <a:lnTo>
                  <a:pt x="267" y="5"/>
                </a:lnTo>
                <a:lnTo>
                  <a:pt x="256" y="0"/>
                </a:lnTo>
                <a:lnTo>
                  <a:pt x="251" y="11"/>
                </a:lnTo>
                <a:lnTo>
                  <a:pt x="245" y="27"/>
                </a:lnTo>
                <a:lnTo>
                  <a:pt x="235" y="38"/>
                </a:lnTo>
                <a:lnTo>
                  <a:pt x="229" y="43"/>
                </a:lnTo>
                <a:lnTo>
                  <a:pt x="224" y="48"/>
                </a:lnTo>
                <a:lnTo>
                  <a:pt x="224" y="65"/>
                </a:lnTo>
                <a:lnTo>
                  <a:pt x="219" y="70"/>
                </a:lnTo>
                <a:lnTo>
                  <a:pt x="213" y="81"/>
                </a:lnTo>
                <a:lnTo>
                  <a:pt x="203" y="97"/>
                </a:lnTo>
                <a:lnTo>
                  <a:pt x="197" y="103"/>
                </a:lnTo>
                <a:lnTo>
                  <a:pt x="187" y="108"/>
                </a:lnTo>
                <a:lnTo>
                  <a:pt x="181" y="113"/>
                </a:lnTo>
                <a:lnTo>
                  <a:pt x="171" y="119"/>
                </a:lnTo>
                <a:lnTo>
                  <a:pt x="160" y="119"/>
                </a:lnTo>
                <a:lnTo>
                  <a:pt x="149" y="124"/>
                </a:lnTo>
                <a:lnTo>
                  <a:pt x="144" y="130"/>
                </a:lnTo>
                <a:lnTo>
                  <a:pt x="139" y="140"/>
                </a:lnTo>
                <a:lnTo>
                  <a:pt x="133" y="146"/>
                </a:lnTo>
                <a:lnTo>
                  <a:pt x="128" y="157"/>
                </a:lnTo>
                <a:lnTo>
                  <a:pt x="128" y="173"/>
                </a:lnTo>
                <a:lnTo>
                  <a:pt x="128" y="184"/>
                </a:lnTo>
                <a:lnTo>
                  <a:pt x="128" y="194"/>
                </a:lnTo>
                <a:lnTo>
                  <a:pt x="123" y="205"/>
                </a:lnTo>
                <a:lnTo>
                  <a:pt x="117" y="216"/>
                </a:lnTo>
                <a:lnTo>
                  <a:pt x="112" y="221"/>
                </a:lnTo>
                <a:lnTo>
                  <a:pt x="107" y="232"/>
                </a:lnTo>
                <a:lnTo>
                  <a:pt x="107" y="249"/>
                </a:lnTo>
                <a:lnTo>
                  <a:pt x="101" y="259"/>
                </a:lnTo>
                <a:lnTo>
                  <a:pt x="96" y="265"/>
                </a:lnTo>
                <a:lnTo>
                  <a:pt x="85" y="270"/>
                </a:lnTo>
                <a:lnTo>
                  <a:pt x="75" y="270"/>
                </a:lnTo>
                <a:lnTo>
                  <a:pt x="64" y="270"/>
                </a:lnTo>
                <a:lnTo>
                  <a:pt x="53" y="276"/>
                </a:lnTo>
                <a:lnTo>
                  <a:pt x="48" y="281"/>
                </a:lnTo>
                <a:lnTo>
                  <a:pt x="43" y="281"/>
                </a:lnTo>
                <a:lnTo>
                  <a:pt x="32" y="286"/>
                </a:lnTo>
                <a:lnTo>
                  <a:pt x="27" y="297"/>
                </a:lnTo>
                <a:lnTo>
                  <a:pt x="21" y="303"/>
                </a:lnTo>
                <a:lnTo>
                  <a:pt x="16" y="313"/>
                </a:lnTo>
                <a:lnTo>
                  <a:pt x="11" y="319"/>
                </a:lnTo>
                <a:lnTo>
                  <a:pt x="5" y="330"/>
                </a:lnTo>
                <a:lnTo>
                  <a:pt x="5" y="340"/>
                </a:lnTo>
                <a:lnTo>
                  <a:pt x="0" y="351"/>
                </a:lnTo>
                <a:lnTo>
                  <a:pt x="16" y="351"/>
                </a:lnTo>
                <a:lnTo>
                  <a:pt x="27" y="357"/>
                </a:lnTo>
                <a:lnTo>
                  <a:pt x="37" y="357"/>
                </a:lnTo>
                <a:lnTo>
                  <a:pt x="48" y="357"/>
                </a:lnTo>
                <a:lnTo>
                  <a:pt x="64" y="357"/>
                </a:lnTo>
                <a:lnTo>
                  <a:pt x="69" y="362"/>
                </a:lnTo>
                <a:lnTo>
                  <a:pt x="69" y="368"/>
                </a:lnTo>
                <a:lnTo>
                  <a:pt x="75" y="373"/>
                </a:lnTo>
                <a:lnTo>
                  <a:pt x="85" y="373"/>
                </a:lnTo>
                <a:lnTo>
                  <a:pt x="101" y="373"/>
                </a:lnTo>
                <a:lnTo>
                  <a:pt x="112" y="373"/>
                </a:lnTo>
                <a:lnTo>
                  <a:pt x="117" y="384"/>
                </a:lnTo>
                <a:lnTo>
                  <a:pt x="128" y="378"/>
                </a:lnTo>
                <a:lnTo>
                  <a:pt x="133" y="384"/>
                </a:lnTo>
                <a:lnTo>
                  <a:pt x="139" y="389"/>
                </a:lnTo>
                <a:lnTo>
                  <a:pt x="139" y="395"/>
                </a:lnTo>
                <a:lnTo>
                  <a:pt x="144" y="405"/>
                </a:lnTo>
                <a:lnTo>
                  <a:pt x="144" y="416"/>
                </a:lnTo>
                <a:lnTo>
                  <a:pt x="149" y="422"/>
                </a:lnTo>
                <a:lnTo>
                  <a:pt x="155" y="422"/>
                </a:lnTo>
                <a:lnTo>
                  <a:pt x="165" y="416"/>
                </a:lnTo>
                <a:lnTo>
                  <a:pt x="171" y="411"/>
                </a:lnTo>
                <a:lnTo>
                  <a:pt x="176" y="416"/>
                </a:lnTo>
                <a:lnTo>
                  <a:pt x="187" y="411"/>
                </a:lnTo>
                <a:lnTo>
                  <a:pt x="197" y="411"/>
                </a:lnTo>
                <a:lnTo>
                  <a:pt x="208" y="411"/>
                </a:lnTo>
                <a:lnTo>
                  <a:pt x="213" y="405"/>
                </a:lnTo>
                <a:lnTo>
                  <a:pt x="224" y="400"/>
                </a:lnTo>
                <a:lnTo>
                  <a:pt x="224" y="395"/>
                </a:lnTo>
                <a:lnTo>
                  <a:pt x="219" y="384"/>
                </a:lnTo>
                <a:lnTo>
                  <a:pt x="219" y="378"/>
                </a:lnTo>
                <a:lnTo>
                  <a:pt x="224" y="373"/>
                </a:lnTo>
                <a:lnTo>
                  <a:pt x="219" y="362"/>
                </a:lnTo>
                <a:lnTo>
                  <a:pt x="213" y="351"/>
                </a:lnTo>
                <a:lnTo>
                  <a:pt x="208" y="346"/>
                </a:lnTo>
                <a:lnTo>
                  <a:pt x="197" y="340"/>
                </a:lnTo>
                <a:lnTo>
                  <a:pt x="203" y="335"/>
                </a:lnTo>
                <a:lnTo>
                  <a:pt x="203" y="330"/>
                </a:lnTo>
                <a:lnTo>
                  <a:pt x="208" y="324"/>
                </a:lnTo>
                <a:lnTo>
                  <a:pt x="219" y="319"/>
                </a:lnTo>
                <a:lnTo>
                  <a:pt x="229" y="319"/>
                </a:lnTo>
                <a:lnTo>
                  <a:pt x="235" y="313"/>
                </a:lnTo>
                <a:lnTo>
                  <a:pt x="240" y="308"/>
                </a:lnTo>
                <a:lnTo>
                  <a:pt x="245" y="308"/>
                </a:lnTo>
                <a:lnTo>
                  <a:pt x="245" y="313"/>
                </a:lnTo>
                <a:lnTo>
                  <a:pt x="256" y="308"/>
                </a:lnTo>
                <a:lnTo>
                  <a:pt x="261" y="319"/>
                </a:lnTo>
                <a:lnTo>
                  <a:pt x="272" y="319"/>
                </a:lnTo>
                <a:lnTo>
                  <a:pt x="283" y="319"/>
                </a:lnTo>
                <a:lnTo>
                  <a:pt x="288" y="319"/>
                </a:lnTo>
                <a:lnTo>
                  <a:pt x="299" y="319"/>
                </a:lnTo>
                <a:lnTo>
                  <a:pt x="309" y="319"/>
                </a:lnTo>
                <a:lnTo>
                  <a:pt x="320" y="319"/>
                </a:lnTo>
                <a:lnTo>
                  <a:pt x="325" y="319"/>
                </a:lnTo>
                <a:lnTo>
                  <a:pt x="336" y="319"/>
                </a:lnTo>
                <a:lnTo>
                  <a:pt x="352" y="324"/>
                </a:lnTo>
                <a:lnTo>
                  <a:pt x="363" y="324"/>
                </a:lnTo>
                <a:lnTo>
                  <a:pt x="368" y="330"/>
                </a:lnTo>
                <a:lnTo>
                  <a:pt x="379" y="340"/>
                </a:lnTo>
                <a:lnTo>
                  <a:pt x="384" y="340"/>
                </a:lnTo>
                <a:lnTo>
                  <a:pt x="389" y="346"/>
                </a:lnTo>
                <a:lnTo>
                  <a:pt x="389" y="357"/>
                </a:lnTo>
                <a:lnTo>
                  <a:pt x="400" y="362"/>
                </a:lnTo>
                <a:lnTo>
                  <a:pt x="400" y="373"/>
                </a:lnTo>
                <a:lnTo>
                  <a:pt x="395" y="378"/>
                </a:lnTo>
                <a:lnTo>
                  <a:pt x="389" y="384"/>
                </a:lnTo>
                <a:lnTo>
                  <a:pt x="384" y="389"/>
                </a:lnTo>
                <a:lnTo>
                  <a:pt x="384" y="395"/>
                </a:lnTo>
                <a:lnTo>
                  <a:pt x="389" y="395"/>
                </a:lnTo>
                <a:lnTo>
                  <a:pt x="400" y="400"/>
                </a:lnTo>
                <a:lnTo>
                  <a:pt x="405" y="411"/>
                </a:lnTo>
                <a:lnTo>
                  <a:pt x="411" y="416"/>
                </a:lnTo>
                <a:lnTo>
                  <a:pt x="421" y="416"/>
                </a:lnTo>
                <a:lnTo>
                  <a:pt x="427" y="416"/>
                </a:lnTo>
                <a:lnTo>
                  <a:pt x="437" y="411"/>
                </a:lnTo>
                <a:lnTo>
                  <a:pt x="443" y="405"/>
                </a:lnTo>
                <a:lnTo>
                  <a:pt x="448" y="400"/>
                </a:lnTo>
                <a:lnTo>
                  <a:pt x="453" y="395"/>
                </a:lnTo>
                <a:lnTo>
                  <a:pt x="459" y="384"/>
                </a:lnTo>
                <a:lnTo>
                  <a:pt x="464" y="378"/>
                </a:lnTo>
                <a:lnTo>
                  <a:pt x="475" y="378"/>
                </a:lnTo>
                <a:lnTo>
                  <a:pt x="480" y="373"/>
                </a:lnTo>
                <a:lnTo>
                  <a:pt x="485" y="368"/>
                </a:lnTo>
                <a:lnTo>
                  <a:pt x="491" y="362"/>
                </a:lnTo>
                <a:lnTo>
                  <a:pt x="485" y="357"/>
                </a:lnTo>
                <a:lnTo>
                  <a:pt x="491" y="346"/>
                </a:lnTo>
                <a:lnTo>
                  <a:pt x="496" y="340"/>
                </a:lnTo>
                <a:lnTo>
                  <a:pt x="501" y="335"/>
                </a:lnTo>
                <a:lnTo>
                  <a:pt x="507" y="330"/>
                </a:lnTo>
                <a:lnTo>
                  <a:pt x="512" y="319"/>
                </a:lnTo>
                <a:lnTo>
                  <a:pt x="512" y="313"/>
                </a:lnTo>
                <a:lnTo>
                  <a:pt x="512" y="303"/>
                </a:lnTo>
                <a:lnTo>
                  <a:pt x="501" y="297"/>
                </a:lnTo>
                <a:lnTo>
                  <a:pt x="496" y="292"/>
                </a:lnTo>
                <a:lnTo>
                  <a:pt x="491" y="281"/>
                </a:lnTo>
                <a:lnTo>
                  <a:pt x="485" y="276"/>
                </a:lnTo>
                <a:lnTo>
                  <a:pt x="480" y="265"/>
                </a:lnTo>
                <a:lnTo>
                  <a:pt x="475" y="259"/>
                </a:lnTo>
                <a:lnTo>
                  <a:pt x="475" y="249"/>
                </a:lnTo>
                <a:lnTo>
                  <a:pt x="469" y="238"/>
                </a:lnTo>
                <a:lnTo>
                  <a:pt x="459" y="232"/>
                </a:lnTo>
                <a:lnTo>
                  <a:pt x="453" y="232"/>
                </a:lnTo>
                <a:lnTo>
                  <a:pt x="443" y="227"/>
                </a:lnTo>
                <a:lnTo>
                  <a:pt x="432" y="227"/>
                </a:lnTo>
                <a:lnTo>
                  <a:pt x="427" y="221"/>
                </a:lnTo>
                <a:lnTo>
                  <a:pt x="421" y="211"/>
                </a:lnTo>
                <a:lnTo>
                  <a:pt x="416" y="205"/>
                </a:lnTo>
                <a:lnTo>
                  <a:pt x="411" y="200"/>
                </a:lnTo>
                <a:lnTo>
                  <a:pt x="405" y="189"/>
                </a:lnTo>
                <a:lnTo>
                  <a:pt x="400" y="178"/>
                </a:lnTo>
                <a:lnTo>
                  <a:pt x="395" y="17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13"/>
          <p:cNvSpPr>
            <a:spLocks/>
          </p:cNvSpPr>
          <p:nvPr/>
        </p:nvSpPr>
        <p:spPr bwMode="auto">
          <a:xfrm>
            <a:off x="2150527" y="968513"/>
            <a:ext cx="3995738" cy="4841919"/>
          </a:xfrm>
          <a:custGeom>
            <a:avLst/>
            <a:gdLst>
              <a:gd name="T0" fmla="*/ 1285 w 2517"/>
              <a:gd name="T1" fmla="*/ 1715 h 3051"/>
              <a:gd name="T2" fmla="*/ 1408 w 2517"/>
              <a:gd name="T3" fmla="*/ 1812 h 3051"/>
              <a:gd name="T4" fmla="*/ 1360 w 2517"/>
              <a:gd name="T5" fmla="*/ 1899 h 3051"/>
              <a:gd name="T6" fmla="*/ 1349 w 2517"/>
              <a:gd name="T7" fmla="*/ 1958 h 3051"/>
              <a:gd name="T8" fmla="*/ 1152 w 2517"/>
              <a:gd name="T9" fmla="*/ 2110 h 3051"/>
              <a:gd name="T10" fmla="*/ 1088 w 2517"/>
              <a:gd name="T11" fmla="*/ 2250 h 3051"/>
              <a:gd name="T12" fmla="*/ 1019 w 2517"/>
              <a:gd name="T13" fmla="*/ 2315 h 3051"/>
              <a:gd name="T14" fmla="*/ 869 w 2517"/>
              <a:gd name="T15" fmla="*/ 2461 h 3051"/>
              <a:gd name="T16" fmla="*/ 699 w 2517"/>
              <a:gd name="T17" fmla="*/ 2591 h 3051"/>
              <a:gd name="T18" fmla="*/ 528 w 2517"/>
              <a:gd name="T19" fmla="*/ 2726 h 3051"/>
              <a:gd name="T20" fmla="*/ 325 w 2517"/>
              <a:gd name="T21" fmla="*/ 2802 h 3051"/>
              <a:gd name="T22" fmla="*/ 139 w 2517"/>
              <a:gd name="T23" fmla="*/ 2840 h 3051"/>
              <a:gd name="T24" fmla="*/ 16 w 2517"/>
              <a:gd name="T25" fmla="*/ 2910 h 3051"/>
              <a:gd name="T26" fmla="*/ 69 w 2517"/>
              <a:gd name="T27" fmla="*/ 3051 h 3051"/>
              <a:gd name="T28" fmla="*/ 229 w 2517"/>
              <a:gd name="T29" fmla="*/ 3035 h 3051"/>
              <a:gd name="T30" fmla="*/ 421 w 2517"/>
              <a:gd name="T31" fmla="*/ 2991 h 3051"/>
              <a:gd name="T32" fmla="*/ 581 w 2517"/>
              <a:gd name="T33" fmla="*/ 2899 h 3051"/>
              <a:gd name="T34" fmla="*/ 768 w 2517"/>
              <a:gd name="T35" fmla="*/ 2943 h 3051"/>
              <a:gd name="T36" fmla="*/ 917 w 2517"/>
              <a:gd name="T37" fmla="*/ 2845 h 3051"/>
              <a:gd name="T38" fmla="*/ 1104 w 2517"/>
              <a:gd name="T39" fmla="*/ 2829 h 3051"/>
              <a:gd name="T40" fmla="*/ 1291 w 2517"/>
              <a:gd name="T41" fmla="*/ 2764 h 3051"/>
              <a:gd name="T42" fmla="*/ 1499 w 2517"/>
              <a:gd name="T43" fmla="*/ 2705 h 3051"/>
              <a:gd name="T44" fmla="*/ 1653 w 2517"/>
              <a:gd name="T45" fmla="*/ 2759 h 3051"/>
              <a:gd name="T46" fmla="*/ 1866 w 2517"/>
              <a:gd name="T47" fmla="*/ 2645 h 3051"/>
              <a:gd name="T48" fmla="*/ 2096 w 2517"/>
              <a:gd name="T49" fmla="*/ 2624 h 3051"/>
              <a:gd name="T50" fmla="*/ 2250 w 2517"/>
              <a:gd name="T51" fmla="*/ 2505 h 3051"/>
              <a:gd name="T52" fmla="*/ 2282 w 2517"/>
              <a:gd name="T53" fmla="*/ 2342 h 3051"/>
              <a:gd name="T54" fmla="*/ 2234 w 2517"/>
              <a:gd name="T55" fmla="*/ 2148 h 3051"/>
              <a:gd name="T56" fmla="*/ 2160 w 2517"/>
              <a:gd name="T57" fmla="*/ 1996 h 3051"/>
              <a:gd name="T58" fmla="*/ 2266 w 2517"/>
              <a:gd name="T59" fmla="*/ 1834 h 3051"/>
              <a:gd name="T60" fmla="*/ 2176 w 2517"/>
              <a:gd name="T61" fmla="*/ 1710 h 3051"/>
              <a:gd name="T62" fmla="*/ 2234 w 2517"/>
              <a:gd name="T63" fmla="*/ 1499 h 3051"/>
              <a:gd name="T64" fmla="*/ 2320 w 2517"/>
              <a:gd name="T65" fmla="*/ 1309 h 3051"/>
              <a:gd name="T66" fmla="*/ 2373 w 2517"/>
              <a:gd name="T67" fmla="*/ 1147 h 3051"/>
              <a:gd name="T68" fmla="*/ 2480 w 2517"/>
              <a:gd name="T69" fmla="*/ 1044 h 3051"/>
              <a:gd name="T70" fmla="*/ 2421 w 2517"/>
              <a:gd name="T71" fmla="*/ 871 h 3051"/>
              <a:gd name="T72" fmla="*/ 2309 w 2517"/>
              <a:gd name="T73" fmla="*/ 747 h 3051"/>
              <a:gd name="T74" fmla="*/ 2208 w 2517"/>
              <a:gd name="T75" fmla="*/ 574 h 3051"/>
              <a:gd name="T76" fmla="*/ 2090 w 2517"/>
              <a:gd name="T77" fmla="*/ 466 h 3051"/>
              <a:gd name="T78" fmla="*/ 1984 w 2517"/>
              <a:gd name="T79" fmla="*/ 439 h 3051"/>
              <a:gd name="T80" fmla="*/ 1957 w 2517"/>
              <a:gd name="T81" fmla="*/ 314 h 3051"/>
              <a:gd name="T82" fmla="*/ 1866 w 2517"/>
              <a:gd name="T83" fmla="*/ 374 h 3051"/>
              <a:gd name="T84" fmla="*/ 1813 w 2517"/>
              <a:gd name="T85" fmla="*/ 455 h 3051"/>
              <a:gd name="T86" fmla="*/ 1792 w 2517"/>
              <a:gd name="T87" fmla="*/ 525 h 3051"/>
              <a:gd name="T88" fmla="*/ 1621 w 2517"/>
              <a:gd name="T89" fmla="*/ 433 h 3051"/>
              <a:gd name="T90" fmla="*/ 1493 w 2517"/>
              <a:gd name="T91" fmla="*/ 347 h 3051"/>
              <a:gd name="T92" fmla="*/ 1509 w 2517"/>
              <a:gd name="T93" fmla="*/ 228 h 3051"/>
              <a:gd name="T94" fmla="*/ 1275 w 2517"/>
              <a:gd name="T95" fmla="*/ 190 h 3051"/>
              <a:gd name="T96" fmla="*/ 1099 w 2517"/>
              <a:gd name="T97" fmla="*/ 109 h 3051"/>
              <a:gd name="T98" fmla="*/ 960 w 2517"/>
              <a:gd name="T99" fmla="*/ 22 h 3051"/>
              <a:gd name="T100" fmla="*/ 1003 w 2517"/>
              <a:gd name="T101" fmla="*/ 147 h 3051"/>
              <a:gd name="T102" fmla="*/ 976 w 2517"/>
              <a:gd name="T103" fmla="*/ 341 h 3051"/>
              <a:gd name="T104" fmla="*/ 1152 w 2517"/>
              <a:gd name="T105" fmla="*/ 428 h 3051"/>
              <a:gd name="T106" fmla="*/ 1301 w 2517"/>
              <a:gd name="T107" fmla="*/ 449 h 3051"/>
              <a:gd name="T108" fmla="*/ 1381 w 2517"/>
              <a:gd name="T109" fmla="*/ 514 h 3051"/>
              <a:gd name="T110" fmla="*/ 1317 w 2517"/>
              <a:gd name="T111" fmla="*/ 617 h 3051"/>
              <a:gd name="T112" fmla="*/ 1296 w 2517"/>
              <a:gd name="T113" fmla="*/ 769 h 3051"/>
              <a:gd name="T114" fmla="*/ 1275 w 2517"/>
              <a:gd name="T115" fmla="*/ 974 h 3051"/>
              <a:gd name="T116" fmla="*/ 1376 w 2517"/>
              <a:gd name="T117" fmla="*/ 1142 h 3051"/>
              <a:gd name="T118" fmla="*/ 1360 w 2517"/>
              <a:gd name="T119" fmla="*/ 1304 h 3051"/>
              <a:gd name="T120" fmla="*/ 1227 w 2517"/>
              <a:gd name="T121" fmla="*/ 1488 h 3051"/>
              <a:gd name="T122" fmla="*/ 1280 w 2517"/>
              <a:gd name="T123" fmla="*/ 1547 h 30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17" h="3051">
                <a:moveTo>
                  <a:pt x="1376" y="1585"/>
                </a:moveTo>
                <a:lnTo>
                  <a:pt x="1376" y="1596"/>
                </a:lnTo>
                <a:lnTo>
                  <a:pt x="1381" y="1618"/>
                </a:lnTo>
                <a:lnTo>
                  <a:pt x="1381" y="1628"/>
                </a:lnTo>
                <a:lnTo>
                  <a:pt x="1387" y="1634"/>
                </a:lnTo>
                <a:lnTo>
                  <a:pt x="1387" y="1645"/>
                </a:lnTo>
                <a:lnTo>
                  <a:pt x="1381" y="1650"/>
                </a:lnTo>
                <a:lnTo>
                  <a:pt x="1365" y="1645"/>
                </a:lnTo>
                <a:lnTo>
                  <a:pt x="1365" y="1656"/>
                </a:lnTo>
                <a:lnTo>
                  <a:pt x="1365" y="1672"/>
                </a:lnTo>
                <a:lnTo>
                  <a:pt x="1365" y="1683"/>
                </a:lnTo>
                <a:lnTo>
                  <a:pt x="1365" y="1693"/>
                </a:lnTo>
                <a:lnTo>
                  <a:pt x="1365" y="1704"/>
                </a:lnTo>
                <a:lnTo>
                  <a:pt x="1360" y="1710"/>
                </a:lnTo>
                <a:lnTo>
                  <a:pt x="1349" y="1699"/>
                </a:lnTo>
                <a:lnTo>
                  <a:pt x="1344" y="1672"/>
                </a:lnTo>
                <a:lnTo>
                  <a:pt x="1339" y="1666"/>
                </a:lnTo>
                <a:lnTo>
                  <a:pt x="1317" y="1672"/>
                </a:lnTo>
                <a:lnTo>
                  <a:pt x="1312" y="1677"/>
                </a:lnTo>
                <a:lnTo>
                  <a:pt x="1301" y="1683"/>
                </a:lnTo>
                <a:lnTo>
                  <a:pt x="1296" y="1688"/>
                </a:lnTo>
                <a:lnTo>
                  <a:pt x="1301" y="1693"/>
                </a:lnTo>
                <a:lnTo>
                  <a:pt x="1301" y="1699"/>
                </a:lnTo>
                <a:lnTo>
                  <a:pt x="1296" y="1704"/>
                </a:lnTo>
                <a:lnTo>
                  <a:pt x="1307" y="1710"/>
                </a:lnTo>
                <a:lnTo>
                  <a:pt x="1285" y="1715"/>
                </a:lnTo>
                <a:lnTo>
                  <a:pt x="1280" y="1699"/>
                </a:lnTo>
                <a:lnTo>
                  <a:pt x="1275" y="1693"/>
                </a:lnTo>
                <a:lnTo>
                  <a:pt x="1269" y="1726"/>
                </a:lnTo>
                <a:lnTo>
                  <a:pt x="1323" y="1726"/>
                </a:lnTo>
                <a:lnTo>
                  <a:pt x="1328" y="1742"/>
                </a:lnTo>
                <a:lnTo>
                  <a:pt x="1360" y="1758"/>
                </a:lnTo>
                <a:lnTo>
                  <a:pt x="1355" y="1769"/>
                </a:lnTo>
                <a:lnTo>
                  <a:pt x="1355" y="1774"/>
                </a:lnTo>
                <a:lnTo>
                  <a:pt x="1333" y="1769"/>
                </a:lnTo>
                <a:lnTo>
                  <a:pt x="1307" y="1764"/>
                </a:lnTo>
                <a:lnTo>
                  <a:pt x="1312" y="1758"/>
                </a:lnTo>
                <a:lnTo>
                  <a:pt x="1301" y="1758"/>
                </a:lnTo>
                <a:lnTo>
                  <a:pt x="1269" y="1747"/>
                </a:lnTo>
                <a:lnTo>
                  <a:pt x="1280" y="1796"/>
                </a:lnTo>
                <a:lnTo>
                  <a:pt x="1328" y="1812"/>
                </a:lnTo>
                <a:lnTo>
                  <a:pt x="1349" y="1807"/>
                </a:lnTo>
                <a:lnTo>
                  <a:pt x="1360" y="1807"/>
                </a:lnTo>
                <a:lnTo>
                  <a:pt x="1371" y="1802"/>
                </a:lnTo>
                <a:lnTo>
                  <a:pt x="1381" y="1802"/>
                </a:lnTo>
                <a:lnTo>
                  <a:pt x="1408" y="1807"/>
                </a:lnTo>
                <a:lnTo>
                  <a:pt x="1413" y="1791"/>
                </a:lnTo>
                <a:lnTo>
                  <a:pt x="1413" y="1796"/>
                </a:lnTo>
                <a:lnTo>
                  <a:pt x="1419" y="1802"/>
                </a:lnTo>
                <a:lnTo>
                  <a:pt x="1424" y="1812"/>
                </a:lnTo>
                <a:lnTo>
                  <a:pt x="1413" y="1818"/>
                </a:lnTo>
                <a:lnTo>
                  <a:pt x="1408" y="1812"/>
                </a:lnTo>
                <a:lnTo>
                  <a:pt x="1397" y="1812"/>
                </a:lnTo>
                <a:lnTo>
                  <a:pt x="1381" y="1807"/>
                </a:lnTo>
                <a:lnTo>
                  <a:pt x="1376" y="1812"/>
                </a:lnTo>
                <a:lnTo>
                  <a:pt x="1371" y="1818"/>
                </a:lnTo>
                <a:lnTo>
                  <a:pt x="1429" y="1834"/>
                </a:lnTo>
                <a:lnTo>
                  <a:pt x="1424" y="1829"/>
                </a:lnTo>
                <a:lnTo>
                  <a:pt x="1435" y="1829"/>
                </a:lnTo>
                <a:lnTo>
                  <a:pt x="1435" y="1839"/>
                </a:lnTo>
                <a:lnTo>
                  <a:pt x="1424" y="1839"/>
                </a:lnTo>
                <a:lnTo>
                  <a:pt x="1408" y="1834"/>
                </a:lnTo>
                <a:lnTo>
                  <a:pt x="1403" y="1834"/>
                </a:lnTo>
                <a:lnTo>
                  <a:pt x="1392" y="1834"/>
                </a:lnTo>
                <a:lnTo>
                  <a:pt x="1381" y="1834"/>
                </a:lnTo>
                <a:lnTo>
                  <a:pt x="1376" y="1834"/>
                </a:lnTo>
                <a:lnTo>
                  <a:pt x="1376" y="1839"/>
                </a:lnTo>
                <a:lnTo>
                  <a:pt x="1381" y="1856"/>
                </a:lnTo>
                <a:lnTo>
                  <a:pt x="1397" y="1861"/>
                </a:lnTo>
                <a:lnTo>
                  <a:pt x="1403" y="1872"/>
                </a:lnTo>
                <a:lnTo>
                  <a:pt x="1392" y="1872"/>
                </a:lnTo>
                <a:lnTo>
                  <a:pt x="1381" y="1861"/>
                </a:lnTo>
                <a:lnTo>
                  <a:pt x="1376" y="1877"/>
                </a:lnTo>
                <a:lnTo>
                  <a:pt x="1371" y="1893"/>
                </a:lnTo>
                <a:lnTo>
                  <a:pt x="1387" y="1899"/>
                </a:lnTo>
                <a:lnTo>
                  <a:pt x="1381" y="1904"/>
                </a:lnTo>
                <a:lnTo>
                  <a:pt x="1365" y="1899"/>
                </a:lnTo>
                <a:lnTo>
                  <a:pt x="1360" y="1899"/>
                </a:lnTo>
                <a:lnTo>
                  <a:pt x="1355" y="1893"/>
                </a:lnTo>
                <a:lnTo>
                  <a:pt x="1349" y="1861"/>
                </a:lnTo>
                <a:lnTo>
                  <a:pt x="1339" y="1834"/>
                </a:lnTo>
                <a:lnTo>
                  <a:pt x="1312" y="1834"/>
                </a:lnTo>
                <a:lnTo>
                  <a:pt x="1312" y="1823"/>
                </a:lnTo>
                <a:lnTo>
                  <a:pt x="1301" y="1818"/>
                </a:lnTo>
                <a:lnTo>
                  <a:pt x="1291" y="1812"/>
                </a:lnTo>
                <a:lnTo>
                  <a:pt x="1285" y="1807"/>
                </a:lnTo>
                <a:lnTo>
                  <a:pt x="1280" y="1818"/>
                </a:lnTo>
                <a:lnTo>
                  <a:pt x="1285" y="1829"/>
                </a:lnTo>
                <a:lnTo>
                  <a:pt x="1285" y="1839"/>
                </a:lnTo>
                <a:lnTo>
                  <a:pt x="1296" y="1883"/>
                </a:lnTo>
                <a:lnTo>
                  <a:pt x="1259" y="1888"/>
                </a:lnTo>
                <a:lnTo>
                  <a:pt x="1259" y="1877"/>
                </a:lnTo>
                <a:lnTo>
                  <a:pt x="1248" y="1823"/>
                </a:lnTo>
                <a:lnTo>
                  <a:pt x="1243" y="1791"/>
                </a:lnTo>
                <a:lnTo>
                  <a:pt x="1195" y="1769"/>
                </a:lnTo>
                <a:lnTo>
                  <a:pt x="1200" y="1823"/>
                </a:lnTo>
                <a:lnTo>
                  <a:pt x="1221" y="1921"/>
                </a:lnTo>
                <a:lnTo>
                  <a:pt x="1264" y="1921"/>
                </a:lnTo>
                <a:lnTo>
                  <a:pt x="1301" y="1921"/>
                </a:lnTo>
                <a:lnTo>
                  <a:pt x="1317" y="1926"/>
                </a:lnTo>
                <a:lnTo>
                  <a:pt x="1328" y="1931"/>
                </a:lnTo>
                <a:lnTo>
                  <a:pt x="1355" y="1937"/>
                </a:lnTo>
                <a:lnTo>
                  <a:pt x="1349" y="1948"/>
                </a:lnTo>
                <a:lnTo>
                  <a:pt x="1349" y="1958"/>
                </a:lnTo>
                <a:lnTo>
                  <a:pt x="1344" y="1964"/>
                </a:lnTo>
                <a:lnTo>
                  <a:pt x="1328" y="2002"/>
                </a:lnTo>
                <a:lnTo>
                  <a:pt x="1301" y="2034"/>
                </a:lnTo>
                <a:lnTo>
                  <a:pt x="1301" y="2040"/>
                </a:lnTo>
                <a:lnTo>
                  <a:pt x="1296" y="2045"/>
                </a:lnTo>
                <a:lnTo>
                  <a:pt x="1253" y="2083"/>
                </a:lnTo>
                <a:lnTo>
                  <a:pt x="1221" y="2072"/>
                </a:lnTo>
                <a:lnTo>
                  <a:pt x="1205" y="2094"/>
                </a:lnTo>
                <a:lnTo>
                  <a:pt x="1221" y="2110"/>
                </a:lnTo>
                <a:lnTo>
                  <a:pt x="1200" y="2121"/>
                </a:lnTo>
                <a:lnTo>
                  <a:pt x="1195" y="2115"/>
                </a:lnTo>
                <a:lnTo>
                  <a:pt x="1200" y="2099"/>
                </a:lnTo>
                <a:lnTo>
                  <a:pt x="1189" y="2110"/>
                </a:lnTo>
                <a:lnTo>
                  <a:pt x="1195" y="2094"/>
                </a:lnTo>
                <a:lnTo>
                  <a:pt x="1184" y="2094"/>
                </a:lnTo>
                <a:lnTo>
                  <a:pt x="1179" y="2099"/>
                </a:lnTo>
                <a:lnTo>
                  <a:pt x="1168" y="2104"/>
                </a:lnTo>
                <a:lnTo>
                  <a:pt x="1195" y="2126"/>
                </a:lnTo>
                <a:lnTo>
                  <a:pt x="1184" y="2126"/>
                </a:lnTo>
                <a:lnTo>
                  <a:pt x="1173" y="2126"/>
                </a:lnTo>
                <a:lnTo>
                  <a:pt x="1179" y="2131"/>
                </a:lnTo>
                <a:lnTo>
                  <a:pt x="1168" y="2131"/>
                </a:lnTo>
                <a:lnTo>
                  <a:pt x="1163" y="2131"/>
                </a:lnTo>
                <a:lnTo>
                  <a:pt x="1152" y="2126"/>
                </a:lnTo>
                <a:lnTo>
                  <a:pt x="1157" y="2121"/>
                </a:lnTo>
                <a:lnTo>
                  <a:pt x="1152" y="2110"/>
                </a:lnTo>
                <a:lnTo>
                  <a:pt x="1141" y="2126"/>
                </a:lnTo>
                <a:lnTo>
                  <a:pt x="1152" y="2131"/>
                </a:lnTo>
                <a:lnTo>
                  <a:pt x="1141" y="2137"/>
                </a:lnTo>
                <a:lnTo>
                  <a:pt x="1125" y="2126"/>
                </a:lnTo>
                <a:lnTo>
                  <a:pt x="1141" y="2110"/>
                </a:lnTo>
                <a:lnTo>
                  <a:pt x="1131" y="2104"/>
                </a:lnTo>
                <a:lnTo>
                  <a:pt x="1120" y="2121"/>
                </a:lnTo>
                <a:lnTo>
                  <a:pt x="1109" y="2115"/>
                </a:lnTo>
                <a:lnTo>
                  <a:pt x="1120" y="2099"/>
                </a:lnTo>
                <a:lnTo>
                  <a:pt x="1125" y="2094"/>
                </a:lnTo>
                <a:lnTo>
                  <a:pt x="1120" y="2088"/>
                </a:lnTo>
                <a:lnTo>
                  <a:pt x="1115" y="2094"/>
                </a:lnTo>
                <a:lnTo>
                  <a:pt x="1088" y="2126"/>
                </a:lnTo>
                <a:lnTo>
                  <a:pt x="1077" y="2131"/>
                </a:lnTo>
                <a:lnTo>
                  <a:pt x="1072" y="2142"/>
                </a:lnTo>
                <a:lnTo>
                  <a:pt x="1067" y="2148"/>
                </a:lnTo>
                <a:lnTo>
                  <a:pt x="1067" y="2158"/>
                </a:lnTo>
                <a:lnTo>
                  <a:pt x="1067" y="2175"/>
                </a:lnTo>
                <a:lnTo>
                  <a:pt x="1072" y="2180"/>
                </a:lnTo>
                <a:lnTo>
                  <a:pt x="1067" y="2196"/>
                </a:lnTo>
                <a:lnTo>
                  <a:pt x="1072" y="2202"/>
                </a:lnTo>
                <a:lnTo>
                  <a:pt x="1093" y="2213"/>
                </a:lnTo>
                <a:lnTo>
                  <a:pt x="1088" y="2223"/>
                </a:lnTo>
                <a:lnTo>
                  <a:pt x="1088" y="2234"/>
                </a:lnTo>
                <a:lnTo>
                  <a:pt x="1093" y="2245"/>
                </a:lnTo>
                <a:lnTo>
                  <a:pt x="1088" y="2250"/>
                </a:lnTo>
                <a:lnTo>
                  <a:pt x="1093" y="2256"/>
                </a:lnTo>
                <a:lnTo>
                  <a:pt x="1083" y="2261"/>
                </a:lnTo>
                <a:lnTo>
                  <a:pt x="1077" y="2261"/>
                </a:lnTo>
                <a:lnTo>
                  <a:pt x="1077" y="2250"/>
                </a:lnTo>
                <a:lnTo>
                  <a:pt x="1067" y="2245"/>
                </a:lnTo>
                <a:lnTo>
                  <a:pt x="1051" y="2234"/>
                </a:lnTo>
                <a:lnTo>
                  <a:pt x="1040" y="2245"/>
                </a:lnTo>
                <a:lnTo>
                  <a:pt x="1056" y="2267"/>
                </a:lnTo>
                <a:lnTo>
                  <a:pt x="1051" y="2272"/>
                </a:lnTo>
                <a:lnTo>
                  <a:pt x="1056" y="2272"/>
                </a:lnTo>
                <a:lnTo>
                  <a:pt x="1067" y="2272"/>
                </a:lnTo>
                <a:lnTo>
                  <a:pt x="1072" y="2277"/>
                </a:lnTo>
                <a:lnTo>
                  <a:pt x="1072" y="2283"/>
                </a:lnTo>
                <a:lnTo>
                  <a:pt x="1072" y="2288"/>
                </a:lnTo>
                <a:lnTo>
                  <a:pt x="1067" y="2283"/>
                </a:lnTo>
                <a:lnTo>
                  <a:pt x="1067" y="2288"/>
                </a:lnTo>
                <a:lnTo>
                  <a:pt x="1067" y="2299"/>
                </a:lnTo>
                <a:lnTo>
                  <a:pt x="1061" y="2288"/>
                </a:lnTo>
                <a:lnTo>
                  <a:pt x="1056" y="2288"/>
                </a:lnTo>
                <a:lnTo>
                  <a:pt x="1040" y="2294"/>
                </a:lnTo>
                <a:lnTo>
                  <a:pt x="1040" y="2288"/>
                </a:lnTo>
                <a:lnTo>
                  <a:pt x="1040" y="2277"/>
                </a:lnTo>
                <a:lnTo>
                  <a:pt x="1035" y="2267"/>
                </a:lnTo>
                <a:lnTo>
                  <a:pt x="1013" y="2299"/>
                </a:lnTo>
                <a:lnTo>
                  <a:pt x="1003" y="2305"/>
                </a:lnTo>
                <a:lnTo>
                  <a:pt x="1019" y="2315"/>
                </a:lnTo>
                <a:lnTo>
                  <a:pt x="1024" y="2305"/>
                </a:lnTo>
                <a:lnTo>
                  <a:pt x="1029" y="2310"/>
                </a:lnTo>
                <a:lnTo>
                  <a:pt x="1013" y="2337"/>
                </a:lnTo>
                <a:lnTo>
                  <a:pt x="1003" y="2353"/>
                </a:lnTo>
                <a:lnTo>
                  <a:pt x="1003" y="2326"/>
                </a:lnTo>
                <a:lnTo>
                  <a:pt x="987" y="2348"/>
                </a:lnTo>
                <a:lnTo>
                  <a:pt x="976" y="2364"/>
                </a:lnTo>
                <a:lnTo>
                  <a:pt x="960" y="2353"/>
                </a:lnTo>
                <a:lnTo>
                  <a:pt x="939" y="2369"/>
                </a:lnTo>
                <a:lnTo>
                  <a:pt x="944" y="2386"/>
                </a:lnTo>
                <a:lnTo>
                  <a:pt x="939" y="2391"/>
                </a:lnTo>
                <a:lnTo>
                  <a:pt x="933" y="2391"/>
                </a:lnTo>
                <a:lnTo>
                  <a:pt x="928" y="2402"/>
                </a:lnTo>
                <a:lnTo>
                  <a:pt x="928" y="2407"/>
                </a:lnTo>
                <a:lnTo>
                  <a:pt x="923" y="2413"/>
                </a:lnTo>
                <a:lnTo>
                  <a:pt x="917" y="2424"/>
                </a:lnTo>
                <a:lnTo>
                  <a:pt x="891" y="2407"/>
                </a:lnTo>
                <a:lnTo>
                  <a:pt x="875" y="2424"/>
                </a:lnTo>
                <a:lnTo>
                  <a:pt x="891" y="2434"/>
                </a:lnTo>
                <a:lnTo>
                  <a:pt x="901" y="2434"/>
                </a:lnTo>
                <a:lnTo>
                  <a:pt x="880" y="2456"/>
                </a:lnTo>
                <a:lnTo>
                  <a:pt x="875" y="2451"/>
                </a:lnTo>
                <a:lnTo>
                  <a:pt x="880" y="2445"/>
                </a:lnTo>
                <a:lnTo>
                  <a:pt x="864" y="2429"/>
                </a:lnTo>
                <a:lnTo>
                  <a:pt x="848" y="2445"/>
                </a:lnTo>
                <a:lnTo>
                  <a:pt x="869" y="2461"/>
                </a:lnTo>
                <a:lnTo>
                  <a:pt x="880" y="2461"/>
                </a:lnTo>
                <a:lnTo>
                  <a:pt x="869" y="2467"/>
                </a:lnTo>
                <a:lnTo>
                  <a:pt x="869" y="2472"/>
                </a:lnTo>
                <a:lnTo>
                  <a:pt x="864" y="2467"/>
                </a:lnTo>
                <a:lnTo>
                  <a:pt x="864" y="2472"/>
                </a:lnTo>
                <a:lnTo>
                  <a:pt x="859" y="2478"/>
                </a:lnTo>
                <a:lnTo>
                  <a:pt x="859" y="2472"/>
                </a:lnTo>
                <a:lnTo>
                  <a:pt x="853" y="2467"/>
                </a:lnTo>
                <a:lnTo>
                  <a:pt x="848" y="2472"/>
                </a:lnTo>
                <a:lnTo>
                  <a:pt x="853" y="2467"/>
                </a:lnTo>
                <a:lnTo>
                  <a:pt x="848" y="2467"/>
                </a:lnTo>
                <a:lnTo>
                  <a:pt x="837" y="2483"/>
                </a:lnTo>
                <a:lnTo>
                  <a:pt x="832" y="2483"/>
                </a:lnTo>
                <a:lnTo>
                  <a:pt x="821" y="2478"/>
                </a:lnTo>
                <a:lnTo>
                  <a:pt x="805" y="2488"/>
                </a:lnTo>
                <a:lnTo>
                  <a:pt x="773" y="2494"/>
                </a:lnTo>
                <a:lnTo>
                  <a:pt x="768" y="2526"/>
                </a:lnTo>
                <a:lnTo>
                  <a:pt x="752" y="2537"/>
                </a:lnTo>
                <a:lnTo>
                  <a:pt x="741" y="2548"/>
                </a:lnTo>
                <a:lnTo>
                  <a:pt x="736" y="2559"/>
                </a:lnTo>
                <a:lnTo>
                  <a:pt x="715" y="2570"/>
                </a:lnTo>
                <a:lnTo>
                  <a:pt x="715" y="2575"/>
                </a:lnTo>
                <a:lnTo>
                  <a:pt x="704" y="2575"/>
                </a:lnTo>
                <a:lnTo>
                  <a:pt x="709" y="2580"/>
                </a:lnTo>
                <a:lnTo>
                  <a:pt x="704" y="2586"/>
                </a:lnTo>
                <a:lnTo>
                  <a:pt x="699" y="2591"/>
                </a:lnTo>
                <a:lnTo>
                  <a:pt x="693" y="2591"/>
                </a:lnTo>
                <a:lnTo>
                  <a:pt x="693" y="2586"/>
                </a:lnTo>
                <a:lnTo>
                  <a:pt x="688" y="2591"/>
                </a:lnTo>
                <a:lnTo>
                  <a:pt x="651" y="2629"/>
                </a:lnTo>
                <a:lnTo>
                  <a:pt x="640" y="2629"/>
                </a:lnTo>
                <a:lnTo>
                  <a:pt x="640" y="2624"/>
                </a:lnTo>
                <a:lnTo>
                  <a:pt x="635" y="2624"/>
                </a:lnTo>
                <a:lnTo>
                  <a:pt x="629" y="2624"/>
                </a:lnTo>
                <a:lnTo>
                  <a:pt x="635" y="2624"/>
                </a:lnTo>
                <a:lnTo>
                  <a:pt x="608" y="2640"/>
                </a:lnTo>
                <a:lnTo>
                  <a:pt x="619" y="2645"/>
                </a:lnTo>
                <a:lnTo>
                  <a:pt x="608" y="2640"/>
                </a:lnTo>
                <a:lnTo>
                  <a:pt x="603" y="2640"/>
                </a:lnTo>
                <a:lnTo>
                  <a:pt x="592" y="2645"/>
                </a:lnTo>
                <a:lnTo>
                  <a:pt x="592" y="2651"/>
                </a:lnTo>
                <a:lnTo>
                  <a:pt x="592" y="2656"/>
                </a:lnTo>
                <a:lnTo>
                  <a:pt x="587" y="2661"/>
                </a:lnTo>
                <a:lnTo>
                  <a:pt x="581" y="2667"/>
                </a:lnTo>
                <a:lnTo>
                  <a:pt x="576" y="2672"/>
                </a:lnTo>
                <a:lnTo>
                  <a:pt x="571" y="2683"/>
                </a:lnTo>
                <a:lnTo>
                  <a:pt x="560" y="2683"/>
                </a:lnTo>
                <a:lnTo>
                  <a:pt x="549" y="2694"/>
                </a:lnTo>
                <a:lnTo>
                  <a:pt x="544" y="2705"/>
                </a:lnTo>
                <a:lnTo>
                  <a:pt x="539" y="2710"/>
                </a:lnTo>
                <a:lnTo>
                  <a:pt x="533" y="2716"/>
                </a:lnTo>
                <a:lnTo>
                  <a:pt x="528" y="2726"/>
                </a:lnTo>
                <a:lnTo>
                  <a:pt x="523" y="2732"/>
                </a:lnTo>
                <a:lnTo>
                  <a:pt x="512" y="2743"/>
                </a:lnTo>
                <a:lnTo>
                  <a:pt x="507" y="2748"/>
                </a:lnTo>
                <a:lnTo>
                  <a:pt x="501" y="2753"/>
                </a:lnTo>
                <a:lnTo>
                  <a:pt x="496" y="2759"/>
                </a:lnTo>
                <a:lnTo>
                  <a:pt x="485" y="2764"/>
                </a:lnTo>
                <a:lnTo>
                  <a:pt x="480" y="2770"/>
                </a:lnTo>
                <a:lnTo>
                  <a:pt x="469" y="2770"/>
                </a:lnTo>
                <a:lnTo>
                  <a:pt x="459" y="2770"/>
                </a:lnTo>
                <a:lnTo>
                  <a:pt x="448" y="2775"/>
                </a:lnTo>
                <a:lnTo>
                  <a:pt x="437" y="2775"/>
                </a:lnTo>
                <a:lnTo>
                  <a:pt x="432" y="2775"/>
                </a:lnTo>
                <a:lnTo>
                  <a:pt x="421" y="2780"/>
                </a:lnTo>
                <a:lnTo>
                  <a:pt x="416" y="2775"/>
                </a:lnTo>
                <a:lnTo>
                  <a:pt x="411" y="2780"/>
                </a:lnTo>
                <a:lnTo>
                  <a:pt x="405" y="2786"/>
                </a:lnTo>
                <a:lnTo>
                  <a:pt x="395" y="2791"/>
                </a:lnTo>
                <a:lnTo>
                  <a:pt x="389" y="2791"/>
                </a:lnTo>
                <a:lnTo>
                  <a:pt x="395" y="2797"/>
                </a:lnTo>
                <a:lnTo>
                  <a:pt x="384" y="2802"/>
                </a:lnTo>
                <a:lnTo>
                  <a:pt x="379" y="2797"/>
                </a:lnTo>
                <a:lnTo>
                  <a:pt x="373" y="2797"/>
                </a:lnTo>
                <a:lnTo>
                  <a:pt x="368" y="2797"/>
                </a:lnTo>
                <a:lnTo>
                  <a:pt x="357" y="2802"/>
                </a:lnTo>
                <a:lnTo>
                  <a:pt x="347" y="2802"/>
                </a:lnTo>
                <a:lnTo>
                  <a:pt x="325" y="2802"/>
                </a:lnTo>
                <a:lnTo>
                  <a:pt x="320" y="2797"/>
                </a:lnTo>
                <a:lnTo>
                  <a:pt x="309" y="2797"/>
                </a:lnTo>
                <a:lnTo>
                  <a:pt x="304" y="2802"/>
                </a:lnTo>
                <a:lnTo>
                  <a:pt x="293" y="2808"/>
                </a:lnTo>
                <a:lnTo>
                  <a:pt x="288" y="2802"/>
                </a:lnTo>
                <a:lnTo>
                  <a:pt x="283" y="2808"/>
                </a:lnTo>
                <a:lnTo>
                  <a:pt x="277" y="2813"/>
                </a:lnTo>
                <a:lnTo>
                  <a:pt x="267" y="2818"/>
                </a:lnTo>
                <a:lnTo>
                  <a:pt x="261" y="2824"/>
                </a:lnTo>
                <a:lnTo>
                  <a:pt x="251" y="2824"/>
                </a:lnTo>
                <a:lnTo>
                  <a:pt x="240" y="2818"/>
                </a:lnTo>
                <a:lnTo>
                  <a:pt x="235" y="2818"/>
                </a:lnTo>
                <a:lnTo>
                  <a:pt x="224" y="2824"/>
                </a:lnTo>
                <a:lnTo>
                  <a:pt x="219" y="2829"/>
                </a:lnTo>
                <a:lnTo>
                  <a:pt x="213" y="2840"/>
                </a:lnTo>
                <a:lnTo>
                  <a:pt x="208" y="2845"/>
                </a:lnTo>
                <a:lnTo>
                  <a:pt x="208" y="2856"/>
                </a:lnTo>
                <a:lnTo>
                  <a:pt x="197" y="2856"/>
                </a:lnTo>
                <a:lnTo>
                  <a:pt x="192" y="2862"/>
                </a:lnTo>
                <a:lnTo>
                  <a:pt x="192" y="2867"/>
                </a:lnTo>
                <a:lnTo>
                  <a:pt x="187" y="2867"/>
                </a:lnTo>
                <a:lnTo>
                  <a:pt x="176" y="2872"/>
                </a:lnTo>
                <a:lnTo>
                  <a:pt x="160" y="2867"/>
                </a:lnTo>
                <a:lnTo>
                  <a:pt x="139" y="2862"/>
                </a:lnTo>
                <a:lnTo>
                  <a:pt x="149" y="2851"/>
                </a:lnTo>
                <a:lnTo>
                  <a:pt x="139" y="2840"/>
                </a:lnTo>
                <a:lnTo>
                  <a:pt x="128" y="2851"/>
                </a:lnTo>
                <a:lnTo>
                  <a:pt x="123" y="2845"/>
                </a:lnTo>
                <a:lnTo>
                  <a:pt x="112" y="2845"/>
                </a:lnTo>
                <a:lnTo>
                  <a:pt x="101" y="2851"/>
                </a:lnTo>
                <a:lnTo>
                  <a:pt x="107" y="2862"/>
                </a:lnTo>
                <a:lnTo>
                  <a:pt x="112" y="2867"/>
                </a:lnTo>
                <a:lnTo>
                  <a:pt x="101" y="2862"/>
                </a:lnTo>
                <a:lnTo>
                  <a:pt x="101" y="2856"/>
                </a:lnTo>
                <a:lnTo>
                  <a:pt x="96" y="2862"/>
                </a:lnTo>
                <a:lnTo>
                  <a:pt x="85" y="2856"/>
                </a:lnTo>
                <a:lnTo>
                  <a:pt x="80" y="2856"/>
                </a:lnTo>
                <a:lnTo>
                  <a:pt x="69" y="2856"/>
                </a:lnTo>
                <a:lnTo>
                  <a:pt x="59" y="2856"/>
                </a:lnTo>
                <a:lnTo>
                  <a:pt x="48" y="2862"/>
                </a:lnTo>
                <a:lnTo>
                  <a:pt x="43" y="2862"/>
                </a:lnTo>
                <a:lnTo>
                  <a:pt x="32" y="2867"/>
                </a:lnTo>
                <a:lnTo>
                  <a:pt x="27" y="2872"/>
                </a:lnTo>
                <a:lnTo>
                  <a:pt x="21" y="2878"/>
                </a:lnTo>
                <a:lnTo>
                  <a:pt x="16" y="2889"/>
                </a:lnTo>
                <a:lnTo>
                  <a:pt x="5" y="2889"/>
                </a:lnTo>
                <a:lnTo>
                  <a:pt x="0" y="2883"/>
                </a:lnTo>
                <a:lnTo>
                  <a:pt x="0" y="2889"/>
                </a:lnTo>
                <a:lnTo>
                  <a:pt x="0" y="2894"/>
                </a:lnTo>
                <a:lnTo>
                  <a:pt x="0" y="2899"/>
                </a:lnTo>
                <a:lnTo>
                  <a:pt x="11" y="2910"/>
                </a:lnTo>
                <a:lnTo>
                  <a:pt x="16" y="2910"/>
                </a:lnTo>
                <a:lnTo>
                  <a:pt x="27" y="2905"/>
                </a:lnTo>
                <a:lnTo>
                  <a:pt x="32" y="2899"/>
                </a:lnTo>
                <a:lnTo>
                  <a:pt x="37" y="2905"/>
                </a:lnTo>
                <a:lnTo>
                  <a:pt x="48" y="2910"/>
                </a:lnTo>
                <a:lnTo>
                  <a:pt x="48" y="2921"/>
                </a:lnTo>
                <a:lnTo>
                  <a:pt x="37" y="2927"/>
                </a:lnTo>
                <a:lnTo>
                  <a:pt x="37" y="2937"/>
                </a:lnTo>
                <a:lnTo>
                  <a:pt x="27" y="2943"/>
                </a:lnTo>
                <a:lnTo>
                  <a:pt x="21" y="2948"/>
                </a:lnTo>
                <a:lnTo>
                  <a:pt x="16" y="2948"/>
                </a:lnTo>
                <a:lnTo>
                  <a:pt x="11" y="2959"/>
                </a:lnTo>
                <a:lnTo>
                  <a:pt x="16" y="2964"/>
                </a:lnTo>
                <a:lnTo>
                  <a:pt x="21" y="2975"/>
                </a:lnTo>
                <a:lnTo>
                  <a:pt x="16" y="2981"/>
                </a:lnTo>
                <a:lnTo>
                  <a:pt x="21" y="2986"/>
                </a:lnTo>
                <a:lnTo>
                  <a:pt x="27" y="2991"/>
                </a:lnTo>
                <a:lnTo>
                  <a:pt x="32" y="2997"/>
                </a:lnTo>
                <a:lnTo>
                  <a:pt x="37" y="3002"/>
                </a:lnTo>
                <a:lnTo>
                  <a:pt x="48" y="3002"/>
                </a:lnTo>
                <a:lnTo>
                  <a:pt x="53" y="3008"/>
                </a:lnTo>
                <a:lnTo>
                  <a:pt x="53" y="3018"/>
                </a:lnTo>
                <a:lnTo>
                  <a:pt x="48" y="3024"/>
                </a:lnTo>
                <a:lnTo>
                  <a:pt x="53" y="3029"/>
                </a:lnTo>
                <a:lnTo>
                  <a:pt x="59" y="3040"/>
                </a:lnTo>
                <a:lnTo>
                  <a:pt x="64" y="3051"/>
                </a:lnTo>
                <a:lnTo>
                  <a:pt x="69" y="3051"/>
                </a:lnTo>
                <a:lnTo>
                  <a:pt x="75" y="3046"/>
                </a:lnTo>
                <a:lnTo>
                  <a:pt x="85" y="3046"/>
                </a:lnTo>
                <a:lnTo>
                  <a:pt x="91" y="3051"/>
                </a:lnTo>
                <a:lnTo>
                  <a:pt x="101" y="3046"/>
                </a:lnTo>
                <a:lnTo>
                  <a:pt x="107" y="3040"/>
                </a:lnTo>
                <a:lnTo>
                  <a:pt x="112" y="3035"/>
                </a:lnTo>
                <a:lnTo>
                  <a:pt x="123" y="3035"/>
                </a:lnTo>
                <a:lnTo>
                  <a:pt x="128" y="3035"/>
                </a:lnTo>
                <a:lnTo>
                  <a:pt x="133" y="3040"/>
                </a:lnTo>
                <a:lnTo>
                  <a:pt x="139" y="3051"/>
                </a:lnTo>
                <a:lnTo>
                  <a:pt x="149" y="3051"/>
                </a:lnTo>
                <a:lnTo>
                  <a:pt x="160" y="3051"/>
                </a:lnTo>
                <a:lnTo>
                  <a:pt x="165" y="3046"/>
                </a:lnTo>
                <a:lnTo>
                  <a:pt x="165" y="3040"/>
                </a:lnTo>
                <a:lnTo>
                  <a:pt x="171" y="3029"/>
                </a:lnTo>
                <a:lnTo>
                  <a:pt x="176" y="3024"/>
                </a:lnTo>
                <a:lnTo>
                  <a:pt x="176" y="3013"/>
                </a:lnTo>
                <a:lnTo>
                  <a:pt x="187" y="3018"/>
                </a:lnTo>
                <a:lnTo>
                  <a:pt x="192" y="3018"/>
                </a:lnTo>
                <a:lnTo>
                  <a:pt x="197" y="3013"/>
                </a:lnTo>
                <a:lnTo>
                  <a:pt x="208" y="3008"/>
                </a:lnTo>
                <a:lnTo>
                  <a:pt x="219" y="3013"/>
                </a:lnTo>
                <a:lnTo>
                  <a:pt x="224" y="3013"/>
                </a:lnTo>
                <a:lnTo>
                  <a:pt x="235" y="3018"/>
                </a:lnTo>
                <a:lnTo>
                  <a:pt x="229" y="3024"/>
                </a:lnTo>
                <a:lnTo>
                  <a:pt x="229" y="3035"/>
                </a:lnTo>
                <a:lnTo>
                  <a:pt x="229" y="3040"/>
                </a:lnTo>
                <a:lnTo>
                  <a:pt x="229" y="3046"/>
                </a:lnTo>
                <a:lnTo>
                  <a:pt x="240" y="3040"/>
                </a:lnTo>
                <a:lnTo>
                  <a:pt x="245" y="3035"/>
                </a:lnTo>
                <a:lnTo>
                  <a:pt x="251" y="3029"/>
                </a:lnTo>
                <a:lnTo>
                  <a:pt x="261" y="3029"/>
                </a:lnTo>
                <a:lnTo>
                  <a:pt x="267" y="3029"/>
                </a:lnTo>
                <a:lnTo>
                  <a:pt x="277" y="3024"/>
                </a:lnTo>
                <a:lnTo>
                  <a:pt x="288" y="3018"/>
                </a:lnTo>
                <a:lnTo>
                  <a:pt x="299" y="3018"/>
                </a:lnTo>
                <a:lnTo>
                  <a:pt x="309" y="3024"/>
                </a:lnTo>
                <a:lnTo>
                  <a:pt x="320" y="3024"/>
                </a:lnTo>
                <a:lnTo>
                  <a:pt x="331" y="3024"/>
                </a:lnTo>
                <a:lnTo>
                  <a:pt x="336" y="3024"/>
                </a:lnTo>
                <a:lnTo>
                  <a:pt x="341" y="3024"/>
                </a:lnTo>
                <a:lnTo>
                  <a:pt x="352" y="3024"/>
                </a:lnTo>
                <a:lnTo>
                  <a:pt x="352" y="3018"/>
                </a:lnTo>
                <a:lnTo>
                  <a:pt x="363" y="3008"/>
                </a:lnTo>
                <a:lnTo>
                  <a:pt x="368" y="3008"/>
                </a:lnTo>
                <a:lnTo>
                  <a:pt x="373" y="3002"/>
                </a:lnTo>
                <a:lnTo>
                  <a:pt x="379" y="2997"/>
                </a:lnTo>
                <a:lnTo>
                  <a:pt x="389" y="2997"/>
                </a:lnTo>
                <a:lnTo>
                  <a:pt x="400" y="2997"/>
                </a:lnTo>
                <a:lnTo>
                  <a:pt x="405" y="2991"/>
                </a:lnTo>
                <a:lnTo>
                  <a:pt x="416" y="2991"/>
                </a:lnTo>
                <a:lnTo>
                  <a:pt x="421" y="2991"/>
                </a:lnTo>
                <a:lnTo>
                  <a:pt x="427" y="2986"/>
                </a:lnTo>
                <a:lnTo>
                  <a:pt x="427" y="2975"/>
                </a:lnTo>
                <a:lnTo>
                  <a:pt x="427" y="2970"/>
                </a:lnTo>
                <a:lnTo>
                  <a:pt x="427" y="2959"/>
                </a:lnTo>
                <a:lnTo>
                  <a:pt x="427" y="2948"/>
                </a:lnTo>
                <a:lnTo>
                  <a:pt x="432" y="2943"/>
                </a:lnTo>
                <a:lnTo>
                  <a:pt x="437" y="2937"/>
                </a:lnTo>
                <a:lnTo>
                  <a:pt x="437" y="2927"/>
                </a:lnTo>
                <a:lnTo>
                  <a:pt x="443" y="2916"/>
                </a:lnTo>
                <a:lnTo>
                  <a:pt x="448" y="2916"/>
                </a:lnTo>
                <a:lnTo>
                  <a:pt x="453" y="2916"/>
                </a:lnTo>
                <a:lnTo>
                  <a:pt x="464" y="2921"/>
                </a:lnTo>
                <a:lnTo>
                  <a:pt x="475" y="2921"/>
                </a:lnTo>
                <a:lnTo>
                  <a:pt x="485" y="2927"/>
                </a:lnTo>
                <a:lnTo>
                  <a:pt x="496" y="2932"/>
                </a:lnTo>
                <a:lnTo>
                  <a:pt x="501" y="2937"/>
                </a:lnTo>
                <a:lnTo>
                  <a:pt x="517" y="2937"/>
                </a:lnTo>
                <a:lnTo>
                  <a:pt x="528" y="2932"/>
                </a:lnTo>
                <a:lnTo>
                  <a:pt x="539" y="2932"/>
                </a:lnTo>
                <a:lnTo>
                  <a:pt x="544" y="2932"/>
                </a:lnTo>
                <a:lnTo>
                  <a:pt x="549" y="2921"/>
                </a:lnTo>
                <a:lnTo>
                  <a:pt x="555" y="2916"/>
                </a:lnTo>
                <a:lnTo>
                  <a:pt x="560" y="2910"/>
                </a:lnTo>
                <a:lnTo>
                  <a:pt x="571" y="2910"/>
                </a:lnTo>
                <a:lnTo>
                  <a:pt x="576" y="2905"/>
                </a:lnTo>
                <a:lnTo>
                  <a:pt x="581" y="2899"/>
                </a:lnTo>
                <a:lnTo>
                  <a:pt x="587" y="2894"/>
                </a:lnTo>
                <a:lnTo>
                  <a:pt x="597" y="2889"/>
                </a:lnTo>
                <a:lnTo>
                  <a:pt x="608" y="2889"/>
                </a:lnTo>
                <a:lnTo>
                  <a:pt x="613" y="2883"/>
                </a:lnTo>
                <a:lnTo>
                  <a:pt x="624" y="2883"/>
                </a:lnTo>
                <a:lnTo>
                  <a:pt x="635" y="2883"/>
                </a:lnTo>
                <a:lnTo>
                  <a:pt x="640" y="2889"/>
                </a:lnTo>
                <a:lnTo>
                  <a:pt x="645" y="2894"/>
                </a:lnTo>
                <a:lnTo>
                  <a:pt x="656" y="2894"/>
                </a:lnTo>
                <a:lnTo>
                  <a:pt x="672" y="2894"/>
                </a:lnTo>
                <a:lnTo>
                  <a:pt x="683" y="2894"/>
                </a:lnTo>
                <a:lnTo>
                  <a:pt x="693" y="2894"/>
                </a:lnTo>
                <a:lnTo>
                  <a:pt x="699" y="2889"/>
                </a:lnTo>
                <a:lnTo>
                  <a:pt x="709" y="2883"/>
                </a:lnTo>
                <a:lnTo>
                  <a:pt x="715" y="2878"/>
                </a:lnTo>
                <a:lnTo>
                  <a:pt x="725" y="2872"/>
                </a:lnTo>
                <a:lnTo>
                  <a:pt x="731" y="2878"/>
                </a:lnTo>
                <a:lnTo>
                  <a:pt x="736" y="2883"/>
                </a:lnTo>
                <a:lnTo>
                  <a:pt x="741" y="2894"/>
                </a:lnTo>
                <a:lnTo>
                  <a:pt x="741" y="2905"/>
                </a:lnTo>
                <a:lnTo>
                  <a:pt x="741" y="2916"/>
                </a:lnTo>
                <a:lnTo>
                  <a:pt x="747" y="2921"/>
                </a:lnTo>
                <a:lnTo>
                  <a:pt x="752" y="2932"/>
                </a:lnTo>
                <a:lnTo>
                  <a:pt x="757" y="2937"/>
                </a:lnTo>
                <a:lnTo>
                  <a:pt x="763" y="2948"/>
                </a:lnTo>
                <a:lnTo>
                  <a:pt x="768" y="2943"/>
                </a:lnTo>
                <a:lnTo>
                  <a:pt x="779" y="2943"/>
                </a:lnTo>
                <a:lnTo>
                  <a:pt x="784" y="2937"/>
                </a:lnTo>
                <a:lnTo>
                  <a:pt x="789" y="2932"/>
                </a:lnTo>
                <a:lnTo>
                  <a:pt x="800" y="2932"/>
                </a:lnTo>
                <a:lnTo>
                  <a:pt x="800" y="2927"/>
                </a:lnTo>
                <a:lnTo>
                  <a:pt x="805" y="2916"/>
                </a:lnTo>
                <a:lnTo>
                  <a:pt x="811" y="2910"/>
                </a:lnTo>
                <a:lnTo>
                  <a:pt x="811" y="2899"/>
                </a:lnTo>
                <a:lnTo>
                  <a:pt x="811" y="2889"/>
                </a:lnTo>
                <a:lnTo>
                  <a:pt x="821" y="2889"/>
                </a:lnTo>
                <a:lnTo>
                  <a:pt x="827" y="2889"/>
                </a:lnTo>
                <a:lnTo>
                  <a:pt x="837" y="2889"/>
                </a:lnTo>
                <a:lnTo>
                  <a:pt x="848" y="2889"/>
                </a:lnTo>
                <a:lnTo>
                  <a:pt x="853" y="2883"/>
                </a:lnTo>
                <a:lnTo>
                  <a:pt x="864" y="2883"/>
                </a:lnTo>
                <a:lnTo>
                  <a:pt x="869" y="2878"/>
                </a:lnTo>
                <a:lnTo>
                  <a:pt x="880" y="2872"/>
                </a:lnTo>
                <a:lnTo>
                  <a:pt x="885" y="2867"/>
                </a:lnTo>
                <a:lnTo>
                  <a:pt x="896" y="2867"/>
                </a:lnTo>
                <a:lnTo>
                  <a:pt x="907" y="2872"/>
                </a:lnTo>
                <a:lnTo>
                  <a:pt x="912" y="2878"/>
                </a:lnTo>
                <a:lnTo>
                  <a:pt x="912" y="2867"/>
                </a:lnTo>
                <a:lnTo>
                  <a:pt x="907" y="2862"/>
                </a:lnTo>
                <a:lnTo>
                  <a:pt x="901" y="2851"/>
                </a:lnTo>
                <a:lnTo>
                  <a:pt x="907" y="2845"/>
                </a:lnTo>
                <a:lnTo>
                  <a:pt x="917" y="2845"/>
                </a:lnTo>
                <a:lnTo>
                  <a:pt x="928" y="2845"/>
                </a:lnTo>
                <a:lnTo>
                  <a:pt x="933" y="2840"/>
                </a:lnTo>
                <a:lnTo>
                  <a:pt x="939" y="2829"/>
                </a:lnTo>
                <a:lnTo>
                  <a:pt x="944" y="2824"/>
                </a:lnTo>
                <a:lnTo>
                  <a:pt x="944" y="2813"/>
                </a:lnTo>
                <a:lnTo>
                  <a:pt x="939" y="2808"/>
                </a:lnTo>
                <a:lnTo>
                  <a:pt x="944" y="2808"/>
                </a:lnTo>
                <a:lnTo>
                  <a:pt x="955" y="2808"/>
                </a:lnTo>
                <a:lnTo>
                  <a:pt x="965" y="2813"/>
                </a:lnTo>
                <a:lnTo>
                  <a:pt x="971" y="2818"/>
                </a:lnTo>
                <a:lnTo>
                  <a:pt x="976" y="2824"/>
                </a:lnTo>
                <a:lnTo>
                  <a:pt x="987" y="2818"/>
                </a:lnTo>
                <a:lnTo>
                  <a:pt x="997" y="2818"/>
                </a:lnTo>
                <a:lnTo>
                  <a:pt x="1003" y="2818"/>
                </a:lnTo>
                <a:lnTo>
                  <a:pt x="1013" y="2813"/>
                </a:lnTo>
                <a:lnTo>
                  <a:pt x="1019" y="2813"/>
                </a:lnTo>
                <a:lnTo>
                  <a:pt x="1024" y="2818"/>
                </a:lnTo>
                <a:lnTo>
                  <a:pt x="1029" y="2824"/>
                </a:lnTo>
                <a:lnTo>
                  <a:pt x="1040" y="2829"/>
                </a:lnTo>
                <a:lnTo>
                  <a:pt x="1051" y="2829"/>
                </a:lnTo>
                <a:lnTo>
                  <a:pt x="1056" y="2824"/>
                </a:lnTo>
                <a:lnTo>
                  <a:pt x="1067" y="2824"/>
                </a:lnTo>
                <a:lnTo>
                  <a:pt x="1077" y="2824"/>
                </a:lnTo>
                <a:lnTo>
                  <a:pt x="1083" y="2824"/>
                </a:lnTo>
                <a:lnTo>
                  <a:pt x="1093" y="2824"/>
                </a:lnTo>
                <a:lnTo>
                  <a:pt x="1104" y="2829"/>
                </a:lnTo>
                <a:lnTo>
                  <a:pt x="1109" y="2829"/>
                </a:lnTo>
                <a:lnTo>
                  <a:pt x="1120" y="2829"/>
                </a:lnTo>
                <a:lnTo>
                  <a:pt x="1131" y="2829"/>
                </a:lnTo>
                <a:lnTo>
                  <a:pt x="1136" y="2818"/>
                </a:lnTo>
                <a:lnTo>
                  <a:pt x="1141" y="2813"/>
                </a:lnTo>
                <a:lnTo>
                  <a:pt x="1152" y="2818"/>
                </a:lnTo>
                <a:lnTo>
                  <a:pt x="1157" y="2824"/>
                </a:lnTo>
                <a:lnTo>
                  <a:pt x="1163" y="2824"/>
                </a:lnTo>
                <a:lnTo>
                  <a:pt x="1173" y="2818"/>
                </a:lnTo>
                <a:lnTo>
                  <a:pt x="1179" y="2818"/>
                </a:lnTo>
                <a:lnTo>
                  <a:pt x="1189" y="2813"/>
                </a:lnTo>
                <a:lnTo>
                  <a:pt x="1195" y="2813"/>
                </a:lnTo>
                <a:lnTo>
                  <a:pt x="1205" y="2808"/>
                </a:lnTo>
                <a:lnTo>
                  <a:pt x="1205" y="2802"/>
                </a:lnTo>
                <a:lnTo>
                  <a:pt x="1211" y="2791"/>
                </a:lnTo>
                <a:lnTo>
                  <a:pt x="1216" y="2780"/>
                </a:lnTo>
                <a:lnTo>
                  <a:pt x="1227" y="2780"/>
                </a:lnTo>
                <a:lnTo>
                  <a:pt x="1232" y="2780"/>
                </a:lnTo>
                <a:lnTo>
                  <a:pt x="1243" y="2786"/>
                </a:lnTo>
                <a:lnTo>
                  <a:pt x="1253" y="2786"/>
                </a:lnTo>
                <a:lnTo>
                  <a:pt x="1259" y="2786"/>
                </a:lnTo>
                <a:lnTo>
                  <a:pt x="1269" y="2786"/>
                </a:lnTo>
                <a:lnTo>
                  <a:pt x="1280" y="2786"/>
                </a:lnTo>
                <a:lnTo>
                  <a:pt x="1285" y="2780"/>
                </a:lnTo>
                <a:lnTo>
                  <a:pt x="1291" y="2775"/>
                </a:lnTo>
                <a:lnTo>
                  <a:pt x="1291" y="2764"/>
                </a:lnTo>
                <a:lnTo>
                  <a:pt x="1301" y="2759"/>
                </a:lnTo>
                <a:lnTo>
                  <a:pt x="1307" y="2759"/>
                </a:lnTo>
                <a:lnTo>
                  <a:pt x="1317" y="2753"/>
                </a:lnTo>
                <a:lnTo>
                  <a:pt x="1323" y="2753"/>
                </a:lnTo>
                <a:lnTo>
                  <a:pt x="1333" y="2759"/>
                </a:lnTo>
                <a:lnTo>
                  <a:pt x="1344" y="2759"/>
                </a:lnTo>
                <a:lnTo>
                  <a:pt x="1355" y="2759"/>
                </a:lnTo>
                <a:lnTo>
                  <a:pt x="1360" y="2753"/>
                </a:lnTo>
                <a:lnTo>
                  <a:pt x="1371" y="2753"/>
                </a:lnTo>
                <a:lnTo>
                  <a:pt x="1381" y="2753"/>
                </a:lnTo>
                <a:lnTo>
                  <a:pt x="1392" y="2748"/>
                </a:lnTo>
                <a:lnTo>
                  <a:pt x="1397" y="2759"/>
                </a:lnTo>
                <a:lnTo>
                  <a:pt x="1408" y="2759"/>
                </a:lnTo>
                <a:lnTo>
                  <a:pt x="1419" y="2759"/>
                </a:lnTo>
                <a:lnTo>
                  <a:pt x="1424" y="2753"/>
                </a:lnTo>
                <a:lnTo>
                  <a:pt x="1435" y="2759"/>
                </a:lnTo>
                <a:lnTo>
                  <a:pt x="1440" y="2753"/>
                </a:lnTo>
                <a:lnTo>
                  <a:pt x="1451" y="2748"/>
                </a:lnTo>
                <a:lnTo>
                  <a:pt x="1456" y="2743"/>
                </a:lnTo>
                <a:lnTo>
                  <a:pt x="1461" y="2737"/>
                </a:lnTo>
                <a:lnTo>
                  <a:pt x="1472" y="2737"/>
                </a:lnTo>
                <a:lnTo>
                  <a:pt x="1483" y="2732"/>
                </a:lnTo>
                <a:lnTo>
                  <a:pt x="1477" y="2726"/>
                </a:lnTo>
                <a:lnTo>
                  <a:pt x="1488" y="2716"/>
                </a:lnTo>
                <a:lnTo>
                  <a:pt x="1493" y="2710"/>
                </a:lnTo>
                <a:lnTo>
                  <a:pt x="1499" y="2705"/>
                </a:lnTo>
                <a:lnTo>
                  <a:pt x="1509" y="2699"/>
                </a:lnTo>
                <a:lnTo>
                  <a:pt x="1515" y="2705"/>
                </a:lnTo>
                <a:lnTo>
                  <a:pt x="1520" y="2716"/>
                </a:lnTo>
                <a:lnTo>
                  <a:pt x="1525" y="2721"/>
                </a:lnTo>
                <a:lnTo>
                  <a:pt x="1531" y="2726"/>
                </a:lnTo>
                <a:lnTo>
                  <a:pt x="1541" y="2732"/>
                </a:lnTo>
                <a:lnTo>
                  <a:pt x="1552" y="2737"/>
                </a:lnTo>
                <a:lnTo>
                  <a:pt x="1557" y="2743"/>
                </a:lnTo>
                <a:lnTo>
                  <a:pt x="1568" y="2748"/>
                </a:lnTo>
                <a:lnTo>
                  <a:pt x="1573" y="2753"/>
                </a:lnTo>
                <a:lnTo>
                  <a:pt x="1579" y="2759"/>
                </a:lnTo>
                <a:lnTo>
                  <a:pt x="1579" y="2764"/>
                </a:lnTo>
                <a:lnTo>
                  <a:pt x="1579" y="2770"/>
                </a:lnTo>
                <a:lnTo>
                  <a:pt x="1584" y="2780"/>
                </a:lnTo>
                <a:lnTo>
                  <a:pt x="1584" y="2791"/>
                </a:lnTo>
                <a:lnTo>
                  <a:pt x="1573" y="2791"/>
                </a:lnTo>
                <a:lnTo>
                  <a:pt x="1579" y="2802"/>
                </a:lnTo>
                <a:lnTo>
                  <a:pt x="1589" y="2802"/>
                </a:lnTo>
                <a:lnTo>
                  <a:pt x="1600" y="2802"/>
                </a:lnTo>
                <a:lnTo>
                  <a:pt x="1605" y="2797"/>
                </a:lnTo>
                <a:lnTo>
                  <a:pt x="1616" y="2791"/>
                </a:lnTo>
                <a:lnTo>
                  <a:pt x="1621" y="2786"/>
                </a:lnTo>
                <a:lnTo>
                  <a:pt x="1632" y="2780"/>
                </a:lnTo>
                <a:lnTo>
                  <a:pt x="1643" y="2770"/>
                </a:lnTo>
                <a:lnTo>
                  <a:pt x="1648" y="2764"/>
                </a:lnTo>
                <a:lnTo>
                  <a:pt x="1653" y="2759"/>
                </a:lnTo>
                <a:lnTo>
                  <a:pt x="1659" y="2753"/>
                </a:lnTo>
                <a:lnTo>
                  <a:pt x="1664" y="2748"/>
                </a:lnTo>
                <a:lnTo>
                  <a:pt x="1669" y="2743"/>
                </a:lnTo>
                <a:lnTo>
                  <a:pt x="1685" y="2743"/>
                </a:lnTo>
                <a:lnTo>
                  <a:pt x="1696" y="2743"/>
                </a:lnTo>
                <a:lnTo>
                  <a:pt x="1701" y="2737"/>
                </a:lnTo>
                <a:lnTo>
                  <a:pt x="1706" y="2732"/>
                </a:lnTo>
                <a:lnTo>
                  <a:pt x="1717" y="2721"/>
                </a:lnTo>
                <a:lnTo>
                  <a:pt x="1722" y="2716"/>
                </a:lnTo>
                <a:lnTo>
                  <a:pt x="1733" y="2721"/>
                </a:lnTo>
                <a:lnTo>
                  <a:pt x="1744" y="2721"/>
                </a:lnTo>
                <a:lnTo>
                  <a:pt x="1754" y="2721"/>
                </a:lnTo>
                <a:lnTo>
                  <a:pt x="1760" y="2716"/>
                </a:lnTo>
                <a:lnTo>
                  <a:pt x="1765" y="2710"/>
                </a:lnTo>
                <a:lnTo>
                  <a:pt x="1776" y="2710"/>
                </a:lnTo>
                <a:lnTo>
                  <a:pt x="1786" y="2705"/>
                </a:lnTo>
                <a:lnTo>
                  <a:pt x="1797" y="2689"/>
                </a:lnTo>
                <a:lnTo>
                  <a:pt x="1802" y="2683"/>
                </a:lnTo>
                <a:lnTo>
                  <a:pt x="1813" y="2672"/>
                </a:lnTo>
                <a:lnTo>
                  <a:pt x="1818" y="2667"/>
                </a:lnTo>
                <a:lnTo>
                  <a:pt x="1824" y="2661"/>
                </a:lnTo>
                <a:lnTo>
                  <a:pt x="1834" y="2667"/>
                </a:lnTo>
                <a:lnTo>
                  <a:pt x="1845" y="2661"/>
                </a:lnTo>
                <a:lnTo>
                  <a:pt x="1850" y="2656"/>
                </a:lnTo>
                <a:lnTo>
                  <a:pt x="1861" y="2651"/>
                </a:lnTo>
                <a:lnTo>
                  <a:pt x="1866" y="2645"/>
                </a:lnTo>
                <a:lnTo>
                  <a:pt x="1877" y="2645"/>
                </a:lnTo>
                <a:lnTo>
                  <a:pt x="1888" y="2640"/>
                </a:lnTo>
                <a:lnTo>
                  <a:pt x="1893" y="2645"/>
                </a:lnTo>
                <a:lnTo>
                  <a:pt x="1909" y="2645"/>
                </a:lnTo>
                <a:lnTo>
                  <a:pt x="1914" y="2645"/>
                </a:lnTo>
                <a:lnTo>
                  <a:pt x="1920" y="2651"/>
                </a:lnTo>
                <a:lnTo>
                  <a:pt x="1930" y="2651"/>
                </a:lnTo>
                <a:lnTo>
                  <a:pt x="1936" y="2640"/>
                </a:lnTo>
                <a:lnTo>
                  <a:pt x="1941" y="2629"/>
                </a:lnTo>
                <a:lnTo>
                  <a:pt x="1952" y="2629"/>
                </a:lnTo>
                <a:lnTo>
                  <a:pt x="1957" y="2634"/>
                </a:lnTo>
                <a:lnTo>
                  <a:pt x="1968" y="2640"/>
                </a:lnTo>
                <a:lnTo>
                  <a:pt x="1978" y="2640"/>
                </a:lnTo>
                <a:lnTo>
                  <a:pt x="1989" y="2640"/>
                </a:lnTo>
                <a:lnTo>
                  <a:pt x="2005" y="2645"/>
                </a:lnTo>
                <a:lnTo>
                  <a:pt x="2010" y="2640"/>
                </a:lnTo>
                <a:lnTo>
                  <a:pt x="2016" y="2629"/>
                </a:lnTo>
                <a:lnTo>
                  <a:pt x="2021" y="2624"/>
                </a:lnTo>
                <a:lnTo>
                  <a:pt x="2026" y="2613"/>
                </a:lnTo>
                <a:lnTo>
                  <a:pt x="2037" y="2613"/>
                </a:lnTo>
                <a:lnTo>
                  <a:pt x="2048" y="2618"/>
                </a:lnTo>
                <a:lnTo>
                  <a:pt x="2053" y="2613"/>
                </a:lnTo>
                <a:lnTo>
                  <a:pt x="2064" y="2618"/>
                </a:lnTo>
                <a:lnTo>
                  <a:pt x="2074" y="2618"/>
                </a:lnTo>
                <a:lnTo>
                  <a:pt x="2085" y="2624"/>
                </a:lnTo>
                <a:lnTo>
                  <a:pt x="2096" y="2624"/>
                </a:lnTo>
                <a:lnTo>
                  <a:pt x="2101" y="2624"/>
                </a:lnTo>
                <a:lnTo>
                  <a:pt x="2101" y="2618"/>
                </a:lnTo>
                <a:lnTo>
                  <a:pt x="2112" y="2618"/>
                </a:lnTo>
                <a:lnTo>
                  <a:pt x="2128" y="2618"/>
                </a:lnTo>
                <a:lnTo>
                  <a:pt x="2138" y="2618"/>
                </a:lnTo>
                <a:lnTo>
                  <a:pt x="2149" y="2618"/>
                </a:lnTo>
                <a:lnTo>
                  <a:pt x="2160" y="2618"/>
                </a:lnTo>
                <a:lnTo>
                  <a:pt x="2165" y="2613"/>
                </a:lnTo>
                <a:lnTo>
                  <a:pt x="2170" y="2602"/>
                </a:lnTo>
                <a:lnTo>
                  <a:pt x="2176" y="2597"/>
                </a:lnTo>
                <a:lnTo>
                  <a:pt x="2181" y="2591"/>
                </a:lnTo>
                <a:lnTo>
                  <a:pt x="2186" y="2586"/>
                </a:lnTo>
                <a:lnTo>
                  <a:pt x="2197" y="2580"/>
                </a:lnTo>
                <a:lnTo>
                  <a:pt x="2197" y="2570"/>
                </a:lnTo>
                <a:lnTo>
                  <a:pt x="2202" y="2564"/>
                </a:lnTo>
                <a:lnTo>
                  <a:pt x="2213" y="2559"/>
                </a:lnTo>
                <a:lnTo>
                  <a:pt x="2218" y="2559"/>
                </a:lnTo>
                <a:lnTo>
                  <a:pt x="2229" y="2559"/>
                </a:lnTo>
                <a:lnTo>
                  <a:pt x="2240" y="2553"/>
                </a:lnTo>
                <a:lnTo>
                  <a:pt x="2250" y="2548"/>
                </a:lnTo>
                <a:lnTo>
                  <a:pt x="2245" y="2537"/>
                </a:lnTo>
                <a:lnTo>
                  <a:pt x="2245" y="2532"/>
                </a:lnTo>
                <a:lnTo>
                  <a:pt x="2256" y="2526"/>
                </a:lnTo>
                <a:lnTo>
                  <a:pt x="2261" y="2521"/>
                </a:lnTo>
                <a:lnTo>
                  <a:pt x="2256" y="2510"/>
                </a:lnTo>
                <a:lnTo>
                  <a:pt x="2250" y="2505"/>
                </a:lnTo>
                <a:lnTo>
                  <a:pt x="2250" y="2499"/>
                </a:lnTo>
                <a:lnTo>
                  <a:pt x="2240" y="2499"/>
                </a:lnTo>
                <a:lnTo>
                  <a:pt x="2229" y="2499"/>
                </a:lnTo>
                <a:lnTo>
                  <a:pt x="2224" y="2499"/>
                </a:lnTo>
                <a:lnTo>
                  <a:pt x="2218" y="2488"/>
                </a:lnTo>
                <a:lnTo>
                  <a:pt x="2213" y="2483"/>
                </a:lnTo>
                <a:lnTo>
                  <a:pt x="2208" y="2478"/>
                </a:lnTo>
                <a:lnTo>
                  <a:pt x="2208" y="2467"/>
                </a:lnTo>
                <a:lnTo>
                  <a:pt x="2202" y="2461"/>
                </a:lnTo>
                <a:lnTo>
                  <a:pt x="2208" y="2456"/>
                </a:lnTo>
                <a:lnTo>
                  <a:pt x="2218" y="2445"/>
                </a:lnTo>
                <a:lnTo>
                  <a:pt x="2224" y="2451"/>
                </a:lnTo>
                <a:lnTo>
                  <a:pt x="2234" y="2445"/>
                </a:lnTo>
                <a:lnTo>
                  <a:pt x="2240" y="2440"/>
                </a:lnTo>
                <a:lnTo>
                  <a:pt x="2250" y="2434"/>
                </a:lnTo>
                <a:lnTo>
                  <a:pt x="2256" y="2424"/>
                </a:lnTo>
                <a:lnTo>
                  <a:pt x="2261" y="2418"/>
                </a:lnTo>
                <a:lnTo>
                  <a:pt x="2266" y="2407"/>
                </a:lnTo>
                <a:lnTo>
                  <a:pt x="2266" y="2396"/>
                </a:lnTo>
                <a:lnTo>
                  <a:pt x="2266" y="2391"/>
                </a:lnTo>
                <a:lnTo>
                  <a:pt x="2266" y="2380"/>
                </a:lnTo>
                <a:lnTo>
                  <a:pt x="2272" y="2375"/>
                </a:lnTo>
                <a:lnTo>
                  <a:pt x="2282" y="2369"/>
                </a:lnTo>
                <a:lnTo>
                  <a:pt x="2288" y="2359"/>
                </a:lnTo>
                <a:lnTo>
                  <a:pt x="2288" y="2348"/>
                </a:lnTo>
                <a:lnTo>
                  <a:pt x="2282" y="2342"/>
                </a:lnTo>
                <a:lnTo>
                  <a:pt x="2277" y="2337"/>
                </a:lnTo>
                <a:lnTo>
                  <a:pt x="2272" y="2332"/>
                </a:lnTo>
                <a:lnTo>
                  <a:pt x="2272" y="2326"/>
                </a:lnTo>
                <a:lnTo>
                  <a:pt x="2272" y="2315"/>
                </a:lnTo>
                <a:lnTo>
                  <a:pt x="2272" y="2305"/>
                </a:lnTo>
                <a:lnTo>
                  <a:pt x="2272" y="2294"/>
                </a:lnTo>
                <a:lnTo>
                  <a:pt x="2272" y="2283"/>
                </a:lnTo>
                <a:lnTo>
                  <a:pt x="2272" y="2272"/>
                </a:lnTo>
                <a:lnTo>
                  <a:pt x="2272" y="2267"/>
                </a:lnTo>
                <a:lnTo>
                  <a:pt x="2277" y="2256"/>
                </a:lnTo>
                <a:lnTo>
                  <a:pt x="2272" y="2245"/>
                </a:lnTo>
                <a:lnTo>
                  <a:pt x="2266" y="2240"/>
                </a:lnTo>
                <a:lnTo>
                  <a:pt x="2272" y="2234"/>
                </a:lnTo>
                <a:lnTo>
                  <a:pt x="2277" y="2229"/>
                </a:lnTo>
                <a:lnTo>
                  <a:pt x="2277" y="2223"/>
                </a:lnTo>
                <a:lnTo>
                  <a:pt x="2277" y="2213"/>
                </a:lnTo>
                <a:lnTo>
                  <a:pt x="2272" y="2207"/>
                </a:lnTo>
                <a:lnTo>
                  <a:pt x="2266" y="2202"/>
                </a:lnTo>
                <a:lnTo>
                  <a:pt x="2261" y="2196"/>
                </a:lnTo>
                <a:lnTo>
                  <a:pt x="2261" y="2186"/>
                </a:lnTo>
                <a:lnTo>
                  <a:pt x="2261" y="2180"/>
                </a:lnTo>
                <a:lnTo>
                  <a:pt x="2256" y="2169"/>
                </a:lnTo>
                <a:lnTo>
                  <a:pt x="2256" y="2164"/>
                </a:lnTo>
                <a:lnTo>
                  <a:pt x="2245" y="2158"/>
                </a:lnTo>
                <a:lnTo>
                  <a:pt x="2240" y="2153"/>
                </a:lnTo>
                <a:lnTo>
                  <a:pt x="2234" y="2148"/>
                </a:lnTo>
                <a:lnTo>
                  <a:pt x="2240" y="2137"/>
                </a:lnTo>
                <a:lnTo>
                  <a:pt x="2250" y="2131"/>
                </a:lnTo>
                <a:lnTo>
                  <a:pt x="2245" y="2126"/>
                </a:lnTo>
                <a:lnTo>
                  <a:pt x="2250" y="2121"/>
                </a:lnTo>
                <a:lnTo>
                  <a:pt x="2250" y="2110"/>
                </a:lnTo>
                <a:lnTo>
                  <a:pt x="2250" y="2099"/>
                </a:lnTo>
                <a:lnTo>
                  <a:pt x="2250" y="2088"/>
                </a:lnTo>
                <a:lnTo>
                  <a:pt x="2250" y="2077"/>
                </a:lnTo>
                <a:lnTo>
                  <a:pt x="2245" y="2072"/>
                </a:lnTo>
                <a:lnTo>
                  <a:pt x="2250" y="2061"/>
                </a:lnTo>
                <a:lnTo>
                  <a:pt x="2240" y="2050"/>
                </a:lnTo>
                <a:lnTo>
                  <a:pt x="2234" y="2045"/>
                </a:lnTo>
                <a:lnTo>
                  <a:pt x="2229" y="2040"/>
                </a:lnTo>
                <a:lnTo>
                  <a:pt x="2218" y="2040"/>
                </a:lnTo>
                <a:lnTo>
                  <a:pt x="2208" y="2045"/>
                </a:lnTo>
                <a:lnTo>
                  <a:pt x="2202" y="2040"/>
                </a:lnTo>
                <a:lnTo>
                  <a:pt x="2192" y="2040"/>
                </a:lnTo>
                <a:lnTo>
                  <a:pt x="2192" y="2034"/>
                </a:lnTo>
                <a:lnTo>
                  <a:pt x="2192" y="2023"/>
                </a:lnTo>
                <a:lnTo>
                  <a:pt x="2192" y="2012"/>
                </a:lnTo>
                <a:lnTo>
                  <a:pt x="2181" y="2007"/>
                </a:lnTo>
                <a:lnTo>
                  <a:pt x="2186" y="1996"/>
                </a:lnTo>
                <a:lnTo>
                  <a:pt x="2181" y="1991"/>
                </a:lnTo>
                <a:lnTo>
                  <a:pt x="2176" y="1991"/>
                </a:lnTo>
                <a:lnTo>
                  <a:pt x="2170" y="1996"/>
                </a:lnTo>
                <a:lnTo>
                  <a:pt x="2160" y="1996"/>
                </a:lnTo>
                <a:lnTo>
                  <a:pt x="2154" y="1991"/>
                </a:lnTo>
                <a:lnTo>
                  <a:pt x="2149" y="1985"/>
                </a:lnTo>
                <a:lnTo>
                  <a:pt x="2149" y="1980"/>
                </a:lnTo>
                <a:lnTo>
                  <a:pt x="2160" y="1975"/>
                </a:lnTo>
                <a:lnTo>
                  <a:pt x="2165" y="1969"/>
                </a:lnTo>
                <a:lnTo>
                  <a:pt x="2170" y="1958"/>
                </a:lnTo>
                <a:lnTo>
                  <a:pt x="2170" y="1953"/>
                </a:lnTo>
                <a:lnTo>
                  <a:pt x="2160" y="1948"/>
                </a:lnTo>
                <a:lnTo>
                  <a:pt x="2165" y="1942"/>
                </a:lnTo>
                <a:lnTo>
                  <a:pt x="2176" y="1937"/>
                </a:lnTo>
                <a:lnTo>
                  <a:pt x="2176" y="1931"/>
                </a:lnTo>
                <a:lnTo>
                  <a:pt x="2176" y="1915"/>
                </a:lnTo>
                <a:lnTo>
                  <a:pt x="2186" y="1904"/>
                </a:lnTo>
                <a:lnTo>
                  <a:pt x="2192" y="1904"/>
                </a:lnTo>
                <a:lnTo>
                  <a:pt x="2202" y="1893"/>
                </a:lnTo>
                <a:lnTo>
                  <a:pt x="2218" y="1888"/>
                </a:lnTo>
                <a:lnTo>
                  <a:pt x="2229" y="1888"/>
                </a:lnTo>
                <a:lnTo>
                  <a:pt x="2234" y="1883"/>
                </a:lnTo>
                <a:lnTo>
                  <a:pt x="2229" y="1872"/>
                </a:lnTo>
                <a:lnTo>
                  <a:pt x="2229" y="1861"/>
                </a:lnTo>
                <a:lnTo>
                  <a:pt x="2229" y="1856"/>
                </a:lnTo>
                <a:lnTo>
                  <a:pt x="2229" y="1845"/>
                </a:lnTo>
                <a:lnTo>
                  <a:pt x="2240" y="1850"/>
                </a:lnTo>
                <a:lnTo>
                  <a:pt x="2250" y="1845"/>
                </a:lnTo>
                <a:lnTo>
                  <a:pt x="2256" y="1839"/>
                </a:lnTo>
                <a:lnTo>
                  <a:pt x="2266" y="1834"/>
                </a:lnTo>
                <a:lnTo>
                  <a:pt x="2266" y="1829"/>
                </a:lnTo>
                <a:lnTo>
                  <a:pt x="2261" y="1818"/>
                </a:lnTo>
                <a:lnTo>
                  <a:pt x="2256" y="1818"/>
                </a:lnTo>
                <a:lnTo>
                  <a:pt x="2250" y="1807"/>
                </a:lnTo>
                <a:lnTo>
                  <a:pt x="2256" y="1802"/>
                </a:lnTo>
                <a:lnTo>
                  <a:pt x="2256" y="1796"/>
                </a:lnTo>
                <a:lnTo>
                  <a:pt x="2250" y="1791"/>
                </a:lnTo>
                <a:lnTo>
                  <a:pt x="2250" y="1785"/>
                </a:lnTo>
                <a:lnTo>
                  <a:pt x="2245" y="1774"/>
                </a:lnTo>
                <a:lnTo>
                  <a:pt x="2245" y="1764"/>
                </a:lnTo>
                <a:lnTo>
                  <a:pt x="2240" y="1758"/>
                </a:lnTo>
                <a:lnTo>
                  <a:pt x="2234" y="1753"/>
                </a:lnTo>
                <a:lnTo>
                  <a:pt x="2224" y="1753"/>
                </a:lnTo>
                <a:lnTo>
                  <a:pt x="2213" y="1758"/>
                </a:lnTo>
                <a:lnTo>
                  <a:pt x="2202" y="1758"/>
                </a:lnTo>
                <a:lnTo>
                  <a:pt x="2186" y="1758"/>
                </a:lnTo>
                <a:lnTo>
                  <a:pt x="2176" y="1758"/>
                </a:lnTo>
                <a:lnTo>
                  <a:pt x="2165" y="1753"/>
                </a:lnTo>
                <a:lnTo>
                  <a:pt x="2154" y="1753"/>
                </a:lnTo>
                <a:lnTo>
                  <a:pt x="2154" y="1742"/>
                </a:lnTo>
                <a:lnTo>
                  <a:pt x="2149" y="1737"/>
                </a:lnTo>
                <a:lnTo>
                  <a:pt x="2149" y="1731"/>
                </a:lnTo>
                <a:lnTo>
                  <a:pt x="2160" y="1726"/>
                </a:lnTo>
                <a:lnTo>
                  <a:pt x="2165" y="1720"/>
                </a:lnTo>
                <a:lnTo>
                  <a:pt x="2176" y="1715"/>
                </a:lnTo>
                <a:lnTo>
                  <a:pt x="2176" y="1710"/>
                </a:lnTo>
                <a:lnTo>
                  <a:pt x="2176" y="1704"/>
                </a:lnTo>
                <a:lnTo>
                  <a:pt x="2181" y="1693"/>
                </a:lnTo>
                <a:lnTo>
                  <a:pt x="2181" y="1683"/>
                </a:lnTo>
                <a:lnTo>
                  <a:pt x="2181" y="1677"/>
                </a:lnTo>
                <a:lnTo>
                  <a:pt x="2186" y="1666"/>
                </a:lnTo>
                <a:lnTo>
                  <a:pt x="2192" y="1661"/>
                </a:lnTo>
                <a:lnTo>
                  <a:pt x="2197" y="1650"/>
                </a:lnTo>
                <a:lnTo>
                  <a:pt x="2197" y="1639"/>
                </a:lnTo>
                <a:lnTo>
                  <a:pt x="2192" y="1634"/>
                </a:lnTo>
                <a:lnTo>
                  <a:pt x="2192" y="1628"/>
                </a:lnTo>
                <a:lnTo>
                  <a:pt x="2192" y="1618"/>
                </a:lnTo>
                <a:lnTo>
                  <a:pt x="2197" y="1607"/>
                </a:lnTo>
                <a:lnTo>
                  <a:pt x="2202" y="1601"/>
                </a:lnTo>
                <a:lnTo>
                  <a:pt x="2202" y="1591"/>
                </a:lnTo>
                <a:lnTo>
                  <a:pt x="2208" y="1580"/>
                </a:lnTo>
                <a:lnTo>
                  <a:pt x="2208" y="1574"/>
                </a:lnTo>
                <a:lnTo>
                  <a:pt x="2202" y="1569"/>
                </a:lnTo>
                <a:lnTo>
                  <a:pt x="2208" y="1558"/>
                </a:lnTo>
                <a:lnTo>
                  <a:pt x="2213" y="1553"/>
                </a:lnTo>
                <a:lnTo>
                  <a:pt x="2218" y="1547"/>
                </a:lnTo>
                <a:lnTo>
                  <a:pt x="2224" y="1537"/>
                </a:lnTo>
                <a:lnTo>
                  <a:pt x="2224" y="1531"/>
                </a:lnTo>
                <a:lnTo>
                  <a:pt x="2224" y="1526"/>
                </a:lnTo>
                <a:lnTo>
                  <a:pt x="2224" y="1515"/>
                </a:lnTo>
                <a:lnTo>
                  <a:pt x="2229" y="1504"/>
                </a:lnTo>
                <a:lnTo>
                  <a:pt x="2234" y="1499"/>
                </a:lnTo>
                <a:lnTo>
                  <a:pt x="2240" y="1493"/>
                </a:lnTo>
                <a:lnTo>
                  <a:pt x="2240" y="1488"/>
                </a:lnTo>
                <a:lnTo>
                  <a:pt x="2250" y="1477"/>
                </a:lnTo>
                <a:lnTo>
                  <a:pt x="2256" y="1466"/>
                </a:lnTo>
                <a:lnTo>
                  <a:pt x="2256" y="1461"/>
                </a:lnTo>
                <a:lnTo>
                  <a:pt x="2256" y="1445"/>
                </a:lnTo>
                <a:lnTo>
                  <a:pt x="2250" y="1434"/>
                </a:lnTo>
                <a:lnTo>
                  <a:pt x="2245" y="1423"/>
                </a:lnTo>
                <a:lnTo>
                  <a:pt x="2240" y="1418"/>
                </a:lnTo>
                <a:lnTo>
                  <a:pt x="2234" y="1407"/>
                </a:lnTo>
                <a:lnTo>
                  <a:pt x="2234" y="1396"/>
                </a:lnTo>
                <a:lnTo>
                  <a:pt x="2240" y="1385"/>
                </a:lnTo>
                <a:lnTo>
                  <a:pt x="2234" y="1374"/>
                </a:lnTo>
                <a:lnTo>
                  <a:pt x="2234" y="1369"/>
                </a:lnTo>
                <a:lnTo>
                  <a:pt x="2245" y="1363"/>
                </a:lnTo>
                <a:lnTo>
                  <a:pt x="2250" y="1358"/>
                </a:lnTo>
                <a:lnTo>
                  <a:pt x="2250" y="1353"/>
                </a:lnTo>
                <a:lnTo>
                  <a:pt x="2261" y="1347"/>
                </a:lnTo>
                <a:lnTo>
                  <a:pt x="2266" y="1336"/>
                </a:lnTo>
                <a:lnTo>
                  <a:pt x="2272" y="1331"/>
                </a:lnTo>
                <a:lnTo>
                  <a:pt x="2282" y="1331"/>
                </a:lnTo>
                <a:lnTo>
                  <a:pt x="2293" y="1331"/>
                </a:lnTo>
                <a:lnTo>
                  <a:pt x="2298" y="1326"/>
                </a:lnTo>
                <a:lnTo>
                  <a:pt x="2304" y="1320"/>
                </a:lnTo>
                <a:lnTo>
                  <a:pt x="2309" y="1315"/>
                </a:lnTo>
                <a:lnTo>
                  <a:pt x="2320" y="1309"/>
                </a:lnTo>
                <a:lnTo>
                  <a:pt x="2325" y="1299"/>
                </a:lnTo>
                <a:lnTo>
                  <a:pt x="2330" y="1293"/>
                </a:lnTo>
                <a:lnTo>
                  <a:pt x="2341" y="1293"/>
                </a:lnTo>
                <a:lnTo>
                  <a:pt x="2352" y="1288"/>
                </a:lnTo>
                <a:lnTo>
                  <a:pt x="2357" y="1282"/>
                </a:lnTo>
                <a:lnTo>
                  <a:pt x="2352" y="1277"/>
                </a:lnTo>
                <a:lnTo>
                  <a:pt x="2346" y="1271"/>
                </a:lnTo>
                <a:lnTo>
                  <a:pt x="2341" y="1261"/>
                </a:lnTo>
                <a:lnTo>
                  <a:pt x="2341" y="1250"/>
                </a:lnTo>
                <a:lnTo>
                  <a:pt x="2336" y="1239"/>
                </a:lnTo>
                <a:lnTo>
                  <a:pt x="2336" y="1228"/>
                </a:lnTo>
                <a:lnTo>
                  <a:pt x="2330" y="1223"/>
                </a:lnTo>
                <a:lnTo>
                  <a:pt x="2330" y="1217"/>
                </a:lnTo>
                <a:lnTo>
                  <a:pt x="2330" y="1207"/>
                </a:lnTo>
                <a:lnTo>
                  <a:pt x="2330" y="1201"/>
                </a:lnTo>
                <a:lnTo>
                  <a:pt x="2336" y="1196"/>
                </a:lnTo>
                <a:lnTo>
                  <a:pt x="2330" y="1190"/>
                </a:lnTo>
                <a:lnTo>
                  <a:pt x="2336" y="1180"/>
                </a:lnTo>
                <a:lnTo>
                  <a:pt x="2341" y="1180"/>
                </a:lnTo>
                <a:lnTo>
                  <a:pt x="2352" y="1180"/>
                </a:lnTo>
                <a:lnTo>
                  <a:pt x="2357" y="1185"/>
                </a:lnTo>
                <a:lnTo>
                  <a:pt x="2368" y="1180"/>
                </a:lnTo>
                <a:lnTo>
                  <a:pt x="2368" y="1174"/>
                </a:lnTo>
                <a:lnTo>
                  <a:pt x="2378" y="1169"/>
                </a:lnTo>
                <a:lnTo>
                  <a:pt x="2378" y="1158"/>
                </a:lnTo>
                <a:lnTo>
                  <a:pt x="2373" y="1147"/>
                </a:lnTo>
                <a:lnTo>
                  <a:pt x="2378" y="1136"/>
                </a:lnTo>
                <a:lnTo>
                  <a:pt x="2373" y="1131"/>
                </a:lnTo>
                <a:lnTo>
                  <a:pt x="2373" y="1120"/>
                </a:lnTo>
                <a:lnTo>
                  <a:pt x="2373" y="1109"/>
                </a:lnTo>
                <a:lnTo>
                  <a:pt x="2373" y="1098"/>
                </a:lnTo>
                <a:lnTo>
                  <a:pt x="2378" y="1093"/>
                </a:lnTo>
                <a:lnTo>
                  <a:pt x="2368" y="1093"/>
                </a:lnTo>
                <a:lnTo>
                  <a:pt x="2368" y="1088"/>
                </a:lnTo>
                <a:lnTo>
                  <a:pt x="2373" y="1077"/>
                </a:lnTo>
                <a:lnTo>
                  <a:pt x="2378" y="1071"/>
                </a:lnTo>
                <a:lnTo>
                  <a:pt x="2378" y="1061"/>
                </a:lnTo>
                <a:lnTo>
                  <a:pt x="2384" y="1055"/>
                </a:lnTo>
                <a:lnTo>
                  <a:pt x="2389" y="1061"/>
                </a:lnTo>
                <a:lnTo>
                  <a:pt x="2400" y="1061"/>
                </a:lnTo>
                <a:lnTo>
                  <a:pt x="2405" y="1071"/>
                </a:lnTo>
                <a:lnTo>
                  <a:pt x="2410" y="1077"/>
                </a:lnTo>
                <a:lnTo>
                  <a:pt x="2416" y="1082"/>
                </a:lnTo>
                <a:lnTo>
                  <a:pt x="2426" y="1082"/>
                </a:lnTo>
                <a:lnTo>
                  <a:pt x="2432" y="1082"/>
                </a:lnTo>
                <a:lnTo>
                  <a:pt x="2442" y="1077"/>
                </a:lnTo>
                <a:lnTo>
                  <a:pt x="2448" y="1071"/>
                </a:lnTo>
                <a:lnTo>
                  <a:pt x="2453" y="1066"/>
                </a:lnTo>
                <a:lnTo>
                  <a:pt x="2458" y="1061"/>
                </a:lnTo>
                <a:lnTo>
                  <a:pt x="2464" y="1050"/>
                </a:lnTo>
                <a:lnTo>
                  <a:pt x="2469" y="1044"/>
                </a:lnTo>
                <a:lnTo>
                  <a:pt x="2480" y="1044"/>
                </a:lnTo>
                <a:lnTo>
                  <a:pt x="2485" y="1039"/>
                </a:lnTo>
                <a:lnTo>
                  <a:pt x="2490" y="1034"/>
                </a:lnTo>
                <a:lnTo>
                  <a:pt x="2496" y="1028"/>
                </a:lnTo>
                <a:lnTo>
                  <a:pt x="2490" y="1023"/>
                </a:lnTo>
                <a:lnTo>
                  <a:pt x="2496" y="1012"/>
                </a:lnTo>
                <a:lnTo>
                  <a:pt x="2501" y="1006"/>
                </a:lnTo>
                <a:lnTo>
                  <a:pt x="2506" y="1001"/>
                </a:lnTo>
                <a:lnTo>
                  <a:pt x="2512" y="996"/>
                </a:lnTo>
                <a:lnTo>
                  <a:pt x="2517" y="985"/>
                </a:lnTo>
                <a:lnTo>
                  <a:pt x="2517" y="979"/>
                </a:lnTo>
                <a:lnTo>
                  <a:pt x="2517" y="969"/>
                </a:lnTo>
                <a:lnTo>
                  <a:pt x="2506" y="963"/>
                </a:lnTo>
                <a:lnTo>
                  <a:pt x="2501" y="958"/>
                </a:lnTo>
                <a:lnTo>
                  <a:pt x="2496" y="947"/>
                </a:lnTo>
                <a:lnTo>
                  <a:pt x="2490" y="942"/>
                </a:lnTo>
                <a:lnTo>
                  <a:pt x="2485" y="931"/>
                </a:lnTo>
                <a:lnTo>
                  <a:pt x="2480" y="925"/>
                </a:lnTo>
                <a:lnTo>
                  <a:pt x="2480" y="915"/>
                </a:lnTo>
                <a:lnTo>
                  <a:pt x="2474" y="904"/>
                </a:lnTo>
                <a:lnTo>
                  <a:pt x="2464" y="898"/>
                </a:lnTo>
                <a:lnTo>
                  <a:pt x="2458" y="898"/>
                </a:lnTo>
                <a:lnTo>
                  <a:pt x="2448" y="893"/>
                </a:lnTo>
                <a:lnTo>
                  <a:pt x="2437" y="893"/>
                </a:lnTo>
                <a:lnTo>
                  <a:pt x="2432" y="887"/>
                </a:lnTo>
                <a:lnTo>
                  <a:pt x="2426" y="877"/>
                </a:lnTo>
                <a:lnTo>
                  <a:pt x="2421" y="871"/>
                </a:lnTo>
                <a:lnTo>
                  <a:pt x="2416" y="866"/>
                </a:lnTo>
                <a:lnTo>
                  <a:pt x="2410" y="855"/>
                </a:lnTo>
                <a:lnTo>
                  <a:pt x="2405" y="844"/>
                </a:lnTo>
                <a:lnTo>
                  <a:pt x="2400" y="839"/>
                </a:lnTo>
                <a:lnTo>
                  <a:pt x="2394" y="833"/>
                </a:lnTo>
                <a:lnTo>
                  <a:pt x="2389" y="828"/>
                </a:lnTo>
                <a:lnTo>
                  <a:pt x="2384" y="823"/>
                </a:lnTo>
                <a:lnTo>
                  <a:pt x="2384" y="817"/>
                </a:lnTo>
                <a:lnTo>
                  <a:pt x="2378" y="806"/>
                </a:lnTo>
                <a:lnTo>
                  <a:pt x="2373" y="801"/>
                </a:lnTo>
                <a:lnTo>
                  <a:pt x="2373" y="796"/>
                </a:lnTo>
                <a:lnTo>
                  <a:pt x="2362" y="790"/>
                </a:lnTo>
                <a:lnTo>
                  <a:pt x="2357" y="785"/>
                </a:lnTo>
                <a:lnTo>
                  <a:pt x="2352" y="779"/>
                </a:lnTo>
                <a:lnTo>
                  <a:pt x="2341" y="785"/>
                </a:lnTo>
                <a:lnTo>
                  <a:pt x="2336" y="790"/>
                </a:lnTo>
                <a:lnTo>
                  <a:pt x="2325" y="790"/>
                </a:lnTo>
                <a:lnTo>
                  <a:pt x="2320" y="796"/>
                </a:lnTo>
                <a:lnTo>
                  <a:pt x="2314" y="785"/>
                </a:lnTo>
                <a:lnTo>
                  <a:pt x="2309" y="779"/>
                </a:lnTo>
                <a:lnTo>
                  <a:pt x="2309" y="774"/>
                </a:lnTo>
                <a:lnTo>
                  <a:pt x="2304" y="763"/>
                </a:lnTo>
                <a:lnTo>
                  <a:pt x="2304" y="758"/>
                </a:lnTo>
                <a:lnTo>
                  <a:pt x="2309" y="752"/>
                </a:lnTo>
                <a:lnTo>
                  <a:pt x="2320" y="747"/>
                </a:lnTo>
                <a:lnTo>
                  <a:pt x="2309" y="747"/>
                </a:lnTo>
                <a:lnTo>
                  <a:pt x="2304" y="741"/>
                </a:lnTo>
                <a:lnTo>
                  <a:pt x="2309" y="731"/>
                </a:lnTo>
                <a:lnTo>
                  <a:pt x="2304" y="720"/>
                </a:lnTo>
                <a:lnTo>
                  <a:pt x="2298" y="714"/>
                </a:lnTo>
                <a:lnTo>
                  <a:pt x="2293" y="714"/>
                </a:lnTo>
                <a:lnTo>
                  <a:pt x="2282" y="709"/>
                </a:lnTo>
                <a:lnTo>
                  <a:pt x="2272" y="704"/>
                </a:lnTo>
                <a:lnTo>
                  <a:pt x="2272" y="698"/>
                </a:lnTo>
                <a:lnTo>
                  <a:pt x="2272" y="687"/>
                </a:lnTo>
                <a:lnTo>
                  <a:pt x="2277" y="682"/>
                </a:lnTo>
                <a:lnTo>
                  <a:pt x="2272" y="671"/>
                </a:lnTo>
                <a:lnTo>
                  <a:pt x="2261" y="666"/>
                </a:lnTo>
                <a:lnTo>
                  <a:pt x="2261" y="655"/>
                </a:lnTo>
                <a:lnTo>
                  <a:pt x="2266" y="644"/>
                </a:lnTo>
                <a:lnTo>
                  <a:pt x="2266" y="639"/>
                </a:lnTo>
                <a:lnTo>
                  <a:pt x="2261" y="633"/>
                </a:lnTo>
                <a:lnTo>
                  <a:pt x="2256" y="622"/>
                </a:lnTo>
                <a:lnTo>
                  <a:pt x="2250" y="617"/>
                </a:lnTo>
                <a:lnTo>
                  <a:pt x="2245" y="612"/>
                </a:lnTo>
                <a:lnTo>
                  <a:pt x="2245" y="606"/>
                </a:lnTo>
                <a:lnTo>
                  <a:pt x="2245" y="601"/>
                </a:lnTo>
                <a:lnTo>
                  <a:pt x="2240" y="590"/>
                </a:lnTo>
                <a:lnTo>
                  <a:pt x="2234" y="590"/>
                </a:lnTo>
                <a:lnTo>
                  <a:pt x="2229" y="585"/>
                </a:lnTo>
                <a:lnTo>
                  <a:pt x="2218" y="579"/>
                </a:lnTo>
                <a:lnTo>
                  <a:pt x="2208" y="574"/>
                </a:lnTo>
                <a:lnTo>
                  <a:pt x="2202" y="579"/>
                </a:lnTo>
                <a:lnTo>
                  <a:pt x="2197" y="574"/>
                </a:lnTo>
                <a:lnTo>
                  <a:pt x="2192" y="579"/>
                </a:lnTo>
                <a:lnTo>
                  <a:pt x="2186" y="574"/>
                </a:lnTo>
                <a:lnTo>
                  <a:pt x="2176" y="568"/>
                </a:lnTo>
                <a:lnTo>
                  <a:pt x="2165" y="563"/>
                </a:lnTo>
                <a:lnTo>
                  <a:pt x="2160" y="558"/>
                </a:lnTo>
                <a:lnTo>
                  <a:pt x="2149" y="552"/>
                </a:lnTo>
                <a:lnTo>
                  <a:pt x="2144" y="558"/>
                </a:lnTo>
                <a:lnTo>
                  <a:pt x="2138" y="547"/>
                </a:lnTo>
                <a:lnTo>
                  <a:pt x="2138" y="536"/>
                </a:lnTo>
                <a:lnTo>
                  <a:pt x="2138" y="531"/>
                </a:lnTo>
                <a:lnTo>
                  <a:pt x="2149" y="525"/>
                </a:lnTo>
                <a:lnTo>
                  <a:pt x="2154" y="525"/>
                </a:lnTo>
                <a:lnTo>
                  <a:pt x="2160" y="520"/>
                </a:lnTo>
                <a:lnTo>
                  <a:pt x="2149" y="520"/>
                </a:lnTo>
                <a:lnTo>
                  <a:pt x="2149" y="509"/>
                </a:lnTo>
                <a:lnTo>
                  <a:pt x="2144" y="498"/>
                </a:lnTo>
                <a:lnTo>
                  <a:pt x="2144" y="493"/>
                </a:lnTo>
                <a:lnTo>
                  <a:pt x="2133" y="487"/>
                </a:lnTo>
                <a:lnTo>
                  <a:pt x="2128" y="482"/>
                </a:lnTo>
                <a:lnTo>
                  <a:pt x="2122" y="476"/>
                </a:lnTo>
                <a:lnTo>
                  <a:pt x="2112" y="471"/>
                </a:lnTo>
                <a:lnTo>
                  <a:pt x="2106" y="466"/>
                </a:lnTo>
                <a:lnTo>
                  <a:pt x="2096" y="466"/>
                </a:lnTo>
                <a:lnTo>
                  <a:pt x="2090" y="466"/>
                </a:lnTo>
                <a:lnTo>
                  <a:pt x="2085" y="460"/>
                </a:lnTo>
                <a:lnTo>
                  <a:pt x="2080" y="455"/>
                </a:lnTo>
                <a:lnTo>
                  <a:pt x="2069" y="455"/>
                </a:lnTo>
                <a:lnTo>
                  <a:pt x="2064" y="460"/>
                </a:lnTo>
                <a:lnTo>
                  <a:pt x="2053" y="455"/>
                </a:lnTo>
                <a:lnTo>
                  <a:pt x="2042" y="455"/>
                </a:lnTo>
                <a:lnTo>
                  <a:pt x="2037" y="460"/>
                </a:lnTo>
                <a:lnTo>
                  <a:pt x="2026" y="466"/>
                </a:lnTo>
                <a:lnTo>
                  <a:pt x="2021" y="471"/>
                </a:lnTo>
                <a:lnTo>
                  <a:pt x="2016" y="476"/>
                </a:lnTo>
                <a:lnTo>
                  <a:pt x="2010" y="482"/>
                </a:lnTo>
                <a:lnTo>
                  <a:pt x="2000" y="482"/>
                </a:lnTo>
                <a:lnTo>
                  <a:pt x="1994" y="482"/>
                </a:lnTo>
                <a:lnTo>
                  <a:pt x="1984" y="482"/>
                </a:lnTo>
                <a:lnTo>
                  <a:pt x="1973" y="482"/>
                </a:lnTo>
                <a:lnTo>
                  <a:pt x="1962" y="487"/>
                </a:lnTo>
                <a:lnTo>
                  <a:pt x="1952" y="482"/>
                </a:lnTo>
                <a:lnTo>
                  <a:pt x="1957" y="476"/>
                </a:lnTo>
                <a:lnTo>
                  <a:pt x="1957" y="471"/>
                </a:lnTo>
                <a:lnTo>
                  <a:pt x="1962" y="460"/>
                </a:lnTo>
                <a:lnTo>
                  <a:pt x="1962" y="455"/>
                </a:lnTo>
                <a:lnTo>
                  <a:pt x="1968" y="449"/>
                </a:lnTo>
                <a:lnTo>
                  <a:pt x="1973" y="449"/>
                </a:lnTo>
                <a:lnTo>
                  <a:pt x="1978" y="449"/>
                </a:lnTo>
                <a:lnTo>
                  <a:pt x="1978" y="444"/>
                </a:lnTo>
                <a:lnTo>
                  <a:pt x="1984" y="439"/>
                </a:lnTo>
                <a:lnTo>
                  <a:pt x="1989" y="439"/>
                </a:lnTo>
                <a:lnTo>
                  <a:pt x="1994" y="428"/>
                </a:lnTo>
                <a:lnTo>
                  <a:pt x="2000" y="428"/>
                </a:lnTo>
                <a:lnTo>
                  <a:pt x="2000" y="422"/>
                </a:lnTo>
                <a:lnTo>
                  <a:pt x="2000" y="412"/>
                </a:lnTo>
                <a:lnTo>
                  <a:pt x="2005" y="412"/>
                </a:lnTo>
                <a:lnTo>
                  <a:pt x="2005" y="406"/>
                </a:lnTo>
                <a:lnTo>
                  <a:pt x="2010" y="395"/>
                </a:lnTo>
                <a:lnTo>
                  <a:pt x="2010" y="390"/>
                </a:lnTo>
                <a:lnTo>
                  <a:pt x="2016" y="384"/>
                </a:lnTo>
                <a:lnTo>
                  <a:pt x="2010" y="379"/>
                </a:lnTo>
                <a:lnTo>
                  <a:pt x="2021" y="374"/>
                </a:lnTo>
                <a:lnTo>
                  <a:pt x="2016" y="368"/>
                </a:lnTo>
                <a:lnTo>
                  <a:pt x="2026" y="363"/>
                </a:lnTo>
                <a:lnTo>
                  <a:pt x="2021" y="357"/>
                </a:lnTo>
                <a:lnTo>
                  <a:pt x="2016" y="347"/>
                </a:lnTo>
                <a:lnTo>
                  <a:pt x="2010" y="336"/>
                </a:lnTo>
                <a:lnTo>
                  <a:pt x="2010" y="330"/>
                </a:lnTo>
                <a:lnTo>
                  <a:pt x="2005" y="320"/>
                </a:lnTo>
                <a:lnTo>
                  <a:pt x="2005" y="314"/>
                </a:lnTo>
                <a:lnTo>
                  <a:pt x="1994" y="314"/>
                </a:lnTo>
                <a:lnTo>
                  <a:pt x="1989" y="320"/>
                </a:lnTo>
                <a:lnTo>
                  <a:pt x="1978" y="314"/>
                </a:lnTo>
                <a:lnTo>
                  <a:pt x="1973" y="320"/>
                </a:lnTo>
                <a:lnTo>
                  <a:pt x="1968" y="314"/>
                </a:lnTo>
                <a:lnTo>
                  <a:pt x="1957" y="314"/>
                </a:lnTo>
                <a:lnTo>
                  <a:pt x="1952" y="320"/>
                </a:lnTo>
                <a:lnTo>
                  <a:pt x="1941" y="320"/>
                </a:lnTo>
                <a:lnTo>
                  <a:pt x="1936" y="320"/>
                </a:lnTo>
                <a:lnTo>
                  <a:pt x="1925" y="325"/>
                </a:lnTo>
                <a:lnTo>
                  <a:pt x="1925" y="330"/>
                </a:lnTo>
                <a:lnTo>
                  <a:pt x="1914" y="330"/>
                </a:lnTo>
                <a:lnTo>
                  <a:pt x="1909" y="325"/>
                </a:lnTo>
                <a:lnTo>
                  <a:pt x="1904" y="320"/>
                </a:lnTo>
                <a:lnTo>
                  <a:pt x="1898" y="314"/>
                </a:lnTo>
                <a:lnTo>
                  <a:pt x="1898" y="303"/>
                </a:lnTo>
                <a:lnTo>
                  <a:pt x="1893" y="298"/>
                </a:lnTo>
                <a:lnTo>
                  <a:pt x="1888" y="293"/>
                </a:lnTo>
                <a:lnTo>
                  <a:pt x="1877" y="298"/>
                </a:lnTo>
                <a:lnTo>
                  <a:pt x="1872" y="303"/>
                </a:lnTo>
                <a:lnTo>
                  <a:pt x="1861" y="303"/>
                </a:lnTo>
                <a:lnTo>
                  <a:pt x="1856" y="309"/>
                </a:lnTo>
                <a:lnTo>
                  <a:pt x="1845" y="314"/>
                </a:lnTo>
                <a:lnTo>
                  <a:pt x="1845" y="320"/>
                </a:lnTo>
                <a:lnTo>
                  <a:pt x="1840" y="325"/>
                </a:lnTo>
                <a:lnTo>
                  <a:pt x="1840" y="336"/>
                </a:lnTo>
                <a:lnTo>
                  <a:pt x="1840" y="341"/>
                </a:lnTo>
                <a:lnTo>
                  <a:pt x="1850" y="352"/>
                </a:lnTo>
                <a:lnTo>
                  <a:pt x="1866" y="352"/>
                </a:lnTo>
                <a:lnTo>
                  <a:pt x="1872" y="357"/>
                </a:lnTo>
                <a:lnTo>
                  <a:pt x="1872" y="368"/>
                </a:lnTo>
                <a:lnTo>
                  <a:pt x="1866" y="374"/>
                </a:lnTo>
                <a:lnTo>
                  <a:pt x="1856" y="374"/>
                </a:lnTo>
                <a:lnTo>
                  <a:pt x="1845" y="379"/>
                </a:lnTo>
                <a:lnTo>
                  <a:pt x="1840" y="379"/>
                </a:lnTo>
                <a:lnTo>
                  <a:pt x="1829" y="379"/>
                </a:lnTo>
                <a:lnTo>
                  <a:pt x="1824" y="384"/>
                </a:lnTo>
                <a:lnTo>
                  <a:pt x="1813" y="384"/>
                </a:lnTo>
                <a:lnTo>
                  <a:pt x="1808" y="390"/>
                </a:lnTo>
                <a:lnTo>
                  <a:pt x="1808" y="395"/>
                </a:lnTo>
                <a:lnTo>
                  <a:pt x="1808" y="401"/>
                </a:lnTo>
                <a:lnTo>
                  <a:pt x="1802" y="412"/>
                </a:lnTo>
                <a:lnTo>
                  <a:pt x="1808" y="417"/>
                </a:lnTo>
                <a:lnTo>
                  <a:pt x="1802" y="422"/>
                </a:lnTo>
                <a:lnTo>
                  <a:pt x="1797" y="433"/>
                </a:lnTo>
                <a:lnTo>
                  <a:pt x="1786" y="439"/>
                </a:lnTo>
                <a:lnTo>
                  <a:pt x="1792" y="444"/>
                </a:lnTo>
                <a:lnTo>
                  <a:pt x="1786" y="455"/>
                </a:lnTo>
                <a:lnTo>
                  <a:pt x="1792" y="460"/>
                </a:lnTo>
                <a:lnTo>
                  <a:pt x="1797" y="460"/>
                </a:lnTo>
                <a:lnTo>
                  <a:pt x="1792" y="455"/>
                </a:lnTo>
                <a:lnTo>
                  <a:pt x="1797" y="449"/>
                </a:lnTo>
                <a:lnTo>
                  <a:pt x="1802" y="444"/>
                </a:lnTo>
                <a:lnTo>
                  <a:pt x="1808" y="433"/>
                </a:lnTo>
                <a:lnTo>
                  <a:pt x="1813" y="428"/>
                </a:lnTo>
                <a:lnTo>
                  <a:pt x="1818" y="433"/>
                </a:lnTo>
                <a:lnTo>
                  <a:pt x="1818" y="444"/>
                </a:lnTo>
                <a:lnTo>
                  <a:pt x="1813" y="455"/>
                </a:lnTo>
                <a:lnTo>
                  <a:pt x="1808" y="460"/>
                </a:lnTo>
                <a:lnTo>
                  <a:pt x="1813" y="460"/>
                </a:lnTo>
                <a:lnTo>
                  <a:pt x="1818" y="455"/>
                </a:lnTo>
                <a:lnTo>
                  <a:pt x="1824" y="449"/>
                </a:lnTo>
                <a:lnTo>
                  <a:pt x="1834" y="449"/>
                </a:lnTo>
                <a:lnTo>
                  <a:pt x="1840" y="444"/>
                </a:lnTo>
                <a:lnTo>
                  <a:pt x="1850" y="439"/>
                </a:lnTo>
                <a:lnTo>
                  <a:pt x="1861" y="439"/>
                </a:lnTo>
                <a:lnTo>
                  <a:pt x="1866" y="444"/>
                </a:lnTo>
                <a:lnTo>
                  <a:pt x="1877" y="449"/>
                </a:lnTo>
                <a:lnTo>
                  <a:pt x="1882" y="460"/>
                </a:lnTo>
                <a:lnTo>
                  <a:pt x="1877" y="471"/>
                </a:lnTo>
                <a:lnTo>
                  <a:pt x="1882" y="482"/>
                </a:lnTo>
                <a:lnTo>
                  <a:pt x="1882" y="487"/>
                </a:lnTo>
                <a:lnTo>
                  <a:pt x="1877" y="493"/>
                </a:lnTo>
                <a:lnTo>
                  <a:pt x="1882" y="503"/>
                </a:lnTo>
                <a:lnTo>
                  <a:pt x="1872" y="509"/>
                </a:lnTo>
                <a:lnTo>
                  <a:pt x="1866" y="514"/>
                </a:lnTo>
                <a:lnTo>
                  <a:pt x="1856" y="520"/>
                </a:lnTo>
                <a:lnTo>
                  <a:pt x="1850" y="525"/>
                </a:lnTo>
                <a:lnTo>
                  <a:pt x="1840" y="525"/>
                </a:lnTo>
                <a:lnTo>
                  <a:pt x="1829" y="525"/>
                </a:lnTo>
                <a:lnTo>
                  <a:pt x="1818" y="525"/>
                </a:lnTo>
                <a:lnTo>
                  <a:pt x="1813" y="525"/>
                </a:lnTo>
                <a:lnTo>
                  <a:pt x="1802" y="520"/>
                </a:lnTo>
                <a:lnTo>
                  <a:pt x="1792" y="525"/>
                </a:lnTo>
                <a:lnTo>
                  <a:pt x="1781" y="525"/>
                </a:lnTo>
                <a:lnTo>
                  <a:pt x="1770" y="531"/>
                </a:lnTo>
                <a:lnTo>
                  <a:pt x="1765" y="525"/>
                </a:lnTo>
                <a:lnTo>
                  <a:pt x="1760" y="520"/>
                </a:lnTo>
                <a:lnTo>
                  <a:pt x="1754" y="525"/>
                </a:lnTo>
                <a:lnTo>
                  <a:pt x="1744" y="525"/>
                </a:lnTo>
                <a:lnTo>
                  <a:pt x="1733" y="525"/>
                </a:lnTo>
                <a:lnTo>
                  <a:pt x="1728" y="531"/>
                </a:lnTo>
                <a:lnTo>
                  <a:pt x="1717" y="525"/>
                </a:lnTo>
                <a:lnTo>
                  <a:pt x="1717" y="520"/>
                </a:lnTo>
                <a:lnTo>
                  <a:pt x="1706" y="514"/>
                </a:lnTo>
                <a:lnTo>
                  <a:pt x="1706" y="509"/>
                </a:lnTo>
                <a:lnTo>
                  <a:pt x="1712" y="498"/>
                </a:lnTo>
                <a:lnTo>
                  <a:pt x="1712" y="493"/>
                </a:lnTo>
                <a:lnTo>
                  <a:pt x="1701" y="487"/>
                </a:lnTo>
                <a:lnTo>
                  <a:pt x="1690" y="487"/>
                </a:lnTo>
                <a:lnTo>
                  <a:pt x="1680" y="487"/>
                </a:lnTo>
                <a:lnTo>
                  <a:pt x="1674" y="482"/>
                </a:lnTo>
                <a:lnTo>
                  <a:pt x="1664" y="482"/>
                </a:lnTo>
                <a:lnTo>
                  <a:pt x="1653" y="476"/>
                </a:lnTo>
                <a:lnTo>
                  <a:pt x="1648" y="466"/>
                </a:lnTo>
                <a:lnTo>
                  <a:pt x="1643" y="460"/>
                </a:lnTo>
                <a:lnTo>
                  <a:pt x="1632" y="460"/>
                </a:lnTo>
                <a:lnTo>
                  <a:pt x="1627" y="455"/>
                </a:lnTo>
                <a:lnTo>
                  <a:pt x="1621" y="444"/>
                </a:lnTo>
                <a:lnTo>
                  <a:pt x="1621" y="433"/>
                </a:lnTo>
                <a:lnTo>
                  <a:pt x="1621" y="428"/>
                </a:lnTo>
                <a:lnTo>
                  <a:pt x="1621" y="422"/>
                </a:lnTo>
                <a:lnTo>
                  <a:pt x="1611" y="422"/>
                </a:lnTo>
                <a:lnTo>
                  <a:pt x="1605" y="417"/>
                </a:lnTo>
                <a:lnTo>
                  <a:pt x="1595" y="417"/>
                </a:lnTo>
                <a:lnTo>
                  <a:pt x="1584" y="412"/>
                </a:lnTo>
                <a:lnTo>
                  <a:pt x="1579" y="417"/>
                </a:lnTo>
                <a:lnTo>
                  <a:pt x="1573" y="422"/>
                </a:lnTo>
                <a:lnTo>
                  <a:pt x="1568" y="428"/>
                </a:lnTo>
                <a:lnTo>
                  <a:pt x="1563" y="433"/>
                </a:lnTo>
                <a:lnTo>
                  <a:pt x="1552" y="433"/>
                </a:lnTo>
                <a:lnTo>
                  <a:pt x="1541" y="428"/>
                </a:lnTo>
                <a:lnTo>
                  <a:pt x="1531" y="428"/>
                </a:lnTo>
                <a:lnTo>
                  <a:pt x="1525" y="417"/>
                </a:lnTo>
                <a:lnTo>
                  <a:pt x="1520" y="412"/>
                </a:lnTo>
                <a:lnTo>
                  <a:pt x="1509" y="406"/>
                </a:lnTo>
                <a:lnTo>
                  <a:pt x="1504" y="401"/>
                </a:lnTo>
                <a:lnTo>
                  <a:pt x="1493" y="401"/>
                </a:lnTo>
                <a:lnTo>
                  <a:pt x="1493" y="395"/>
                </a:lnTo>
                <a:lnTo>
                  <a:pt x="1499" y="384"/>
                </a:lnTo>
                <a:lnTo>
                  <a:pt x="1509" y="379"/>
                </a:lnTo>
                <a:lnTo>
                  <a:pt x="1515" y="374"/>
                </a:lnTo>
                <a:lnTo>
                  <a:pt x="1520" y="368"/>
                </a:lnTo>
                <a:lnTo>
                  <a:pt x="1509" y="363"/>
                </a:lnTo>
                <a:lnTo>
                  <a:pt x="1509" y="357"/>
                </a:lnTo>
                <a:lnTo>
                  <a:pt x="1493" y="347"/>
                </a:lnTo>
                <a:lnTo>
                  <a:pt x="1499" y="336"/>
                </a:lnTo>
                <a:lnTo>
                  <a:pt x="1504" y="336"/>
                </a:lnTo>
                <a:lnTo>
                  <a:pt x="1509" y="330"/>
                </a:lnTo>
                <a:lnTo>
                  <a:pt x="1520" y="330"/>
                </a:lnTo>
                <a:lnTo>
                  <a:pt x="1509" y="341"/>
                </a:lnTo>
                <a:lnTo>
                  <a:pt x="1515" y="341"/>
                </a:lnTo>
                <a:lnTo>
                  <a:pt x="1520" y="336"/>
                </a:lnTo>
                <a:lnTo>
                  <a:pt x="1531" y="325"/>
                </a:lnTo>
                <a:lnTo>
                  <a:pt x="1525" y="325"/>
                </a:lnTo>
                <a:lnTo>
                  <a:pt x="1520" y="325"/>
                </a:lnTo>
                <a:lnTo>
                  <a:pt x="1520" y="314"/>
                </a:lnTo>
                <a:lnTo>
                  <a:pt x="1515" y="309"/>
                </a:lnTo>
                <a:lnTo>
                  <a:pt x="1520" y="298"/>
                </a:lnTo>
                <a:lnTo>
                  <a:pt x="1515" y="293"/>
                </a:lnTo>
                <a:lnTo>
                  <a:pt x="1509" y="287"/>
                </a:lnTo>
                <a:lnTo>
                  <a:pt x="1504" y="276"/>
                </a:lnTo>
                <a:lnTo>
                  <a:pt x="1504" y="271"/>
                </a:lnTo>
                <a:lnTo>
                  <a:pt x="1509" y="266"/>
                </a:lnTo>
                <a:lnTo>
                  <a:pt x="1520" y="255"/>
                </a:lnTo>
                <a:lnTo>
                  <a:pt x="1525" y="255"/>
                </a:lnTo>
                <a:lnTo>
                  <a:pt x="1536" y="249"/>
                </a:lnTo>
                <a:lnTo>
                  <a:pt x="1541" y="244"/>
                </a:lnTo>
                <a:lnTo>
                  <a:pt x="1536" y="244"/>
                </a:lnTo>
                <a:lnTo>
                  <a:pt x="1525" y="238"/>
                </a:lnTo>
                <a:lnTo>
                  <a:pt x="1520" y="233"/>
                </a:lnTo>
                <a:lnTo>
                  <a:pt x="1509" y="228"/>
                </a:lnTo>
                <a:lnTo>
                  <a:pt x="1499" y="228"/>
                </a:lnTo>
                <a:lnTo>
                  <a:pt x="1499" y="217"/>
                </a:lnTo>
                <a:lnTo>
                  <a:pt x="1488" y="222"/>
                </a:lnTo>
                <a:lnTo>
                  <a:pt x="1477" y="222"/>
                </a:lnTo>
                <a:lnTo>
                  <a:pt x="1467" y="222"/>
                </a:lnTo>
                <a:lnTo>
                  <a:pt x="1456" y="222"/>
                </a:lnTo>
                <a:lnTo>
                  <a:pt x="1445" y="217"/>
                </a:lnTo>
                <a:lnTo>
                  <a:pt x="1440" y="211"/>
                </a:lnTo>
                <a:lnTo>
                  <a:pt x="1429" y="206"/>
                </a:lnTo>
                <a:lnTo>
                  <a:pt x="1419" y="201"/>
                </a:lnTo>
                <a:lnTo>
                  <a:pt x="1413" y="195"/>
                </a:lnTo>
                <a:lnTo>
                  <a:pt x="1403" y="195"/>
                </a:lnTo>
                <a:lnTo>
                  <a:pt x="1392" y="190"/>
                </a:lnTo>
                <a:lnTo>
                  <a:pt x="1381" y="190"/>
                </a:lnTo>
                <a:lnTo>
                  <a:pt x="1376" y="190"/>
                </a:lnTo>
                <a:lnTo>
                  <a:pt x="1371" y="184"/>
                </a:lnTo>
                <a:lnTo>
                  <a:pt x="1360" y="179"/>
                </a:lnTo>
                <a:lnTo>
                  <a:pt x="1349" y="179"/>
                </a:lnTo>
                <a:lnTo>
                  <a:pt x="1344" y="174"/>
                </a:lnTo>
                <a:lnTo>
                  <a:pt x="1333" y="168"/>
                </a:lnTo>
                <a:lnTo>
                  <a:pt x="1328" y="168"/>
                </a:lnTo>
                <a:lnTo>
                  <a:pt x="1317" y="168"/>
                </a:lnTo>
                <a:lnTo>
                  <a:pt x="1301" y="174"/>
                </a:lnTo>
                <a:lnTo>
                  <a:pt x="1291" y="179"/>
                </a:lnTo>
                <a:lnTo>
                  <a:pt x="1280" y="184"/>
                </a:lnTo>
                <a:lnTo>
                  <a:pt x="1275" y="190"/>
                </a:lnTo>
                <a:lnTo>
                  <a:pt x="1264" y="190"/>
                </a:lnTo>
                <a:lnTo>
                  <a:pt x="1253" y="190"/>
                </a:lnTo>
                <a:lnTo>
                  <a:pt x="1243" y="179"/>
                </a:lnTo>
                <a:lnTo>
                  <a:pt x="1237" y="174"/>
                </a:lnTo>
                <a:lnTo>
                  <a:pt x="1232" y="168"/>
                </a:lnTo>
                <a:lnTo>
                  <a:pt x="1227" y="163"/>
                </a:lnTo>
                <a:lnTo>
                  <a:pt x="1221" y="157"/>
                </a:lnTo>
                <a:lnTo>
                  <a:pt x="1211" y="157"/>
                </a:lnTo>
                <a:lnTo>
                  <a:pt x="1205" y="168"/>
                </a:lnTo>
                <a:lnTo>
                  <a:pt x="1195" y="174"/>
                </a:lnTo>
                <a:lnTo>
                  <a:pt x="1189" y="174"/>
                </a:lnTo>
                <a:lnTo>
                  <a:pt x="1179" y="168"/>
                </a:lnTo>
                <a:lnTo>
                  <a:pt x="1173" y="157"/>
                </a:lnTo>
                <a:lnTo>
                  <a:pt x="1163" y="163"/>
                </a:lnTo>
                <a:lnTo>
                  <a:pt x="1152" y="163"/>
                </a:lnTo>
                <a:lnTo>
                  <a:pt x="1147" y="163"/>
                </a:lnTo>
                <a:lnTo>
                  <a:pt x="1136" y="157"/>
                </a:lnTo>
                <a:lnTo>
                  <a:pt x="1125" y="157"/>
                </a:lnTo>
                <a:lnTo>
                  <a:pt x="1115" y="157"/>
                </a:lnTo>
                <a:lnTo>
                  <a:pt x="1109" y="157"/>
                </a:lnTo>
                <a:lnTo>
                  <a:pt x="1104" y="147"/>
                </a:lnTo>
                <a:lnTo>
                  <a:pt x="1104" y="141"/>
                </a:lnTo>
                <a:lnTo>
                  <a:pt x="1099" y="130"/>
                </a:lnTo>
                <a:lnTo>
                  <a:pt x="1093" y="119"/>
                </a:lnTo>
                <a:lnTo>
                  <a:pt x="1104" y="114"/>
                </a:lnTo>
                <a:lnTo>
                  <a:pt x="1099" y="109"/>
                </a:lnTo>
                <a:lnTo>
                  <a:pt x="1104" y="98"/>
                </a:lnTo>
                <a:lnTo>
                  <a:pt x="1109" y="92"/>
                </a:lnTo>
                <a:lnTo>
                  <a:pt x="1109" y="82"/>
                </a:lnTo>
                <a:lnTo>
                  <a:pt x="1109" y="76"/>
                </a:lnTo>
                <a:lnTo>
                  <a:pt x="1104" y="65"/>
                </a:lnTo>
                <a:lnTo>
                  <a:pt x="1104" y="60"/>
                </a:lnTo>
                <a:lnTo>
                  <a:pt x="1104" y="49"/>
                </a:lnTo>
                <a:lnTo>
                  <a:pt x="1099" y="44"/>
                </a:lnTo>
                <a:lnTo>
                  <a:pt x="1093" y="33"/>
                </a:lnTo>
                <a:lnTo>
                  <a:pt x="1088" y="28"/>
                </a:lnTo>
                <a:lnTo>
                  <a:pt x="1077" y="28"/>
                </a:lnTo>
                <a:lnTo>
                  <a:pt x="1067" y="22"/>
                </a:lnTo>
                <a:lnTo>
                  <a:pt x="1061" y="28"/>
                </a:lnTo>
                <a:lnTo>
                  <a:pt x="1051" y="28"/>
                </a:lnTo>
                <a:lnTo>
                  <a:pt x="1045" y="22"/>
                </a:lnTo>
                <a:lnTo>
                  <a:pt x="1035" y="17"/>
                </a:lnTo>
                <a:lnTo>
                  <a:pt x="1029" y="6"/>
                </a:lnTo>
                <a:lnTo>
                  <a:pt x="1019" y="6"/>
                </a:lnTo>
                <a:lnTo>
                  <a:pt x="1013" y="6"/>
                </a:lnTo>
                <a:lnTo>
                  <a:pt x="997" y="0"/>
                </a:lnTo>
                <a:lnTo>
                  <a:pt x="987" y="0"/>
                </a:lnTo>
                <a:lnTo>
                  <a:pt x="987" y="6"/>
                </a:lnTo>
                <a:lnTo>
                  <a:pt x="987" y="17"/>
                </a:lnTo>
                <a:lnTo>
                  <a:pt x="981" y="22"/>
                </a:lnTo>
                <a:lnTo>
                  <a:pt x="971" y="22"/>
                </a:lnTo>
                <a:lnTo>
                  <a:pt x="960" y="22"/>
                </a:lnTo>
                <a:lnTo>
                  <a:pt x="955" y="33"/>
                </a:lnTo>
                <a:lnTo>
                  <a:pt x="949" y="33"/>
                </a:lnTo>
                <a:lnTo>
                  <a:pt x="939" y="33"/>
                </a:lnTo>
                <a:lnTo>
                  <a:pt x="933" y="38"/>
                </a:lnTo>
                <a:lnTo>
                  <a:pt x="928" y="44"/>
                </a:lnTo>
                <a:lnTo>
                  <a:pt x="923" y="49"/>
                </a:lnTo>
                <a:lnTo>
                  <a:pt x="917" y="60"/>
                </a:lnTo>
                <a:lnTo>
                  <a:pt x="912" y="65"/>
                </a:lnTo>
                <a:lnTo>
                  <a:pt x="923" y="60"/>
                </a:lnTo>
                <a:lnTo>
                  <a:pt x="928" y="71"/>
                </a:lnTo>
                <a:lnTo>
                  <a:pt x="933" y="76"/>
                </a:lnTo>
                <a:lnTo>
                  <a:pt x="944" y="82"/>
                </a:lnTo>
                <a:lnTo>
                  <a:pt x="944" y="92"/>
                </a:lnTo>
                <a:lnTo>
                  <a:pt x="949" y="98"/>
                </a:lnTo>
                <a:lnTo>
                  <a:pt x="960" y="98"/>
                </a:lnTo>
                <a:lnTo>
                  <a:pt x="971" y="98"/>
                </a:lnTo>
                <a:lnTo>
                  <a:pt x="976" y="98"/>
                </a:lnTo>
                <a:lnTo>
                  <a:pt x="987" y="98"/>
                </a:lnTo>
                <a:lnTo>
                  <a:pt x="992" y="98"/>
                </a:lnTo>
                <a:lnTo>
                  <a:pt x="1003" y="103"/>
                </a:lnTo>
                <a:lnTo>
                  <a:pt x="1003" y="109"/>
                </a:lnTo>
                <a:lnTo>
                  <a:pt x="1008" y="119"/>
                </a:lnTo>
                <a:lnTo>
                  <a:pt x="1008" y="125"/>
                </a:lnTo>
                <a:lnTo>
                  <a:pt x="1008" y="130"/>
                </a:lnTo>
                <a:lnTo>
                  <a:pt x="1008" y="141"/>
                </a:lnTo>
                <a:lnTo>
                  <a:pt x="1003" y="147"/>
                </a:lnTo>
                <a:lnTo>
                  <a:pt x="1003" y="157"/>
                </a:lnTo>
                <a:lnTo>
                  <a:pt x="1003" y="163"/>
                </a:lnTo>
                <a:lnTo>
                  <a:pt x="1008" y="174"/>
                </a:lnTo>
                <a:lnTo>
                  <a:pt x="997" y="179"/>
                </a:lnTo>
                <a:lnTo>
                  <a:pt x="992" y="184"/>
                </a:lnTo>
                <a:lnTo>
                  <a:pt x="997" y="190"/>
                </a:lnTo>
                <a:lnTo>
                  <a:pt x="1003" y="195"/>
                </a:lnTo>
                <a:lnTo>
                  <a:pt x="1003" y="206"/>
                </a:lnTo>
                <a:lnTo>
                  <a:pt x="997" y="217"/>
                </a:lnTo>
                <a:lnTo>
                  <a:pt x="997" y="228"/>
                </a:lnTo>
                <a:lnTo>
                  <a:pt x="997" y="233"/>
                </a:lnTo>
                <a:lnTo>
                  <a:pt x="1003" y="244"/>
                </a:lnTo>
                <a:lnTo>
                  <a:pt x="1008" y="249"/>
                </a:lnTo>
                <a:lnTo>
                  <a:pt x="1019" y="260"/>
                </a:lnTo>
                <a:lnTo>
                  <a:pt x="1024" y="266"/>
                </a:lnTo>
                <a:lnTo>
                  <a:pt x="1019" y="271"/>
                </a:lnTo>
                <a:lnTo>
                  <a:pt x="1008" y="276"/>
                </a:lnTo>
                <a:lnTo>
                  <a:pt x="1003" y="282"/>
                </a:lnTo>
                <a:lnTo>
                  <a:pt x="992" y="276"/>
                </a:lnTo>
                <a:lnTo>
                  <a:pt x="987" y="287"/>
                </a:lnTo>
                <a:lnTo>
                  <a:pt x="981" y="293"/>
                </a:lnTo>
                <a:lnTo>
                  <a:pt x="981" y="303"/>
                </a:lnTo>
                <a:lnTo>
                  <a:pt x="981" y="314"/>
                </a:lnTo>
                <a:lnTo>
                  <a:pt x="976" y="320"/>
                </a:lnTo>
                <a:lnTo>
                  <a:pt x="971" y="330"/>
                </a:lnTo>
                <a:lnTo>
                  <a:pt x="976" y="341"/>
                </a:lnTo>
                <a:lnTo>
                  <a:pt x="981" y="336"/>
                </a:lnTo>
                <a:lnTo>
                  <a:pt x="987" y="341"/>
                </a:lnTo>
                <a:lnTo>
                  <a:pt x="997" y="347"/>
                </a:lnTo>
                <a:lnTo>
                  <a:pt x="1008" y="352"/>
                </a:lnTo>
                <a:lnTo>
                  <a:pt x="1013" y="357"/>
                </a:lnTo>
                <a:lnTo>
                  <a:pt x="1019" y="368"/>
                </a:lnTo>
                <a:lnTo>
                  <a:pt x="1024" y="374"/>
                </a:lnTo>
                <a:lnTo>
                  <a:pt x="1029" y="379"/>
                </a:lnTo>
                <a:lnTo>
                  <a:pt x="1040" y="374"/>
                </a:lnTo>
                <a:lnTo>
                  <a:pt x="1051" y="374"/>
                </a:lnTo>
                <a:lnTo>
                  <a:pt x="1061" y="374"/>
                </a:lnTo>
                <a:lnTo>
                  <a:pt x="1067" y="379"/>
                </a:lnTo>
                <a:lnTo>
                  <a:pt x="1072" y="379"/>
                </a:lnTo>
                <a:lnTo>
                  <a:pt x="1077" y="379"/>
                </a:lnTo>
                <a:lnTo>
                  <a:pt x="1088" y="374"/>
                </a:lnTo>
                <a:lnTo>
                  <a:pt x="1093" y="374"/>
                </a:lnTo>
                <a:lnTo>
                  <a:pt x="1104" y="374"/>
                </a:lnTo>
                <a:lnTo>
                  <a:pt x="1115" y="374"/>
                </a:lnTo>
                <a:lnTo>
                  <a:pt x="1120" y="379"/>
                </a:lnTo>
                <a:lnTo>
                  <a:pt x="1125" y="390"/>
                </a:lnTo>
                <a:lnTo>
                  <a:pt x="1136" y="395"/>
                </a:lnTo>
                <a:lnTo>
                  <a:pt x="1136" y="406"/>
                </a:lnTo>
                <a:lnTo>
                  <a:pt x="1131" y="412"/>
                </a:lnTo>
                <a:lnTo>
                  <a:pt x="1136" y="422"/>
                </a:lnTo>
                <a:lnTo>
                  <a:pt x="1147" y="422"/>
                </a:lnTo>
                <a:lnTo>
                  <a:pt x="1152" y="428"/>
                </a:lnTo>
                <a:lnTo>
                  <a:pt x="1157" y="422"/>
                </a:lnTo>
                <a:lnTo>
                  <a:pt x="1163" y="417"/>
                </a:lnTo>
                <a:lnTo>
                  <a:pt x="1173" y="417"/>
                </a:lnTo>
                <a:lnTo>
                  <a:pt x="1184" y="422"/>
                </a:lnTo>
                <a:lnTo>
                  <a:pt x="1195" y="422"/>
                </a:lnTo>
                <a:lnTo>
                  <a:pt x="1205" y="422"/>
                </a:lnTo>
                <a:lnTo>
                  <a:pt x="1216" y="428"/>
                </a:lnTo>
                <a:lnTo>
                  <a:pt x="1221" y="422"/>
                </a:lnTo>
                <a:lnTo>
                  <a:pt x="1221" y="417"/>
                </a:lnTo>
                <a:lnTo>
                  <a:pt x="1216" y="412"/>
                </a:lnTo>
                <a:lnTo>
                  <a:pt x="1227" y="417"/>
                </a:lnTo>
                <a:lnTo>
                  <a:pt x="1227" y="428"/>
                </a:lnTo>
                <a:lnTo>
                  <a:pt x="1216" y="428"/>
                </a:lnTo>
                <a:lnTo>
                  <a:pt x="1221" y="433"/>
                </a:lnTo>
                <a:lnTo>
                  <a:pt x="1232" y="433"/>
                </a:lnTo>
                <a:lnTo>
                  <a:pt x="1243" y="433"/>
                </a:lnTo>
                <a:lnTo>
                  <a:pt x="1248" y="433"/>
                </a:lnTo>
                <a:lnTo>
                  <a:pt x="1248" y="439"/>
                </a:lnTo>
                <a:lnTo>
                  <a:pt x="1248" y="449"/>
                </a:lnTo>
                <a:lnTo>
                  <a:pt x="1253" y="460"/>
                </a:lnTo>
                <a:lnTo>
                  <a:pt x="1264" y="460"/>
                </a:lnTo>
                <a:lnTo>
                  <a:pt x="1269" y="455"/>
                </a:lnTo>
                <a:lnTo>
                  <a:pt x="1275" y="449"/>
                </a:lnTo>
                <a:lnTo>
                  <a:pt x="1285" y="449"/>
                </a:lnTo>
                <a:lnTo>
                  <a:pt x="1291" y="449"/>
                </a:lnTo>
                <a:lnTo>
                  <a:pt x="1301" y="449"/>
                </a:lnTo>
                <a:lnTo>
                  <a:pt x="1312" y="444"/>
                </a:lnTo>
                <a:lnTo>
                  <a:pt x="1317" y="444"/>
                </a:lnTo>
                <a:lnTo>
                  <a:pt x="1328" y="449"/>
                </a:lnTo>
                <a:lnTo>
                  <a:pt x="1333" y="444"/>
                </a:lnTo>
                <a:lnTo>
                  <a:pt x="1344" y="439"/>
                </a:lnTo>
                <a:lnTo>
                  <a:pt x="1355" y="449"/>
                </a:lnTo>
                <a:lnTo>
                  <a:pt x="1365" y="455"/>
                </a:lnTo>
                <a:lnTo>
                  <a:pt x="1371" y="460"/>
                </a:lnTo>
                <a:lnTo>
                  <a:pt x="1376" y="466"/>
                </a:lnTo>
                <a:lnTo>
                  <a:pt x="1381" y="471"/>
                </a:lnTo>
                <a:lnTo>
                  <a:pt x="1392" y="476"/>
                </a:lnTo>
                <a:lnTo>
                  <a:pt x="1403" y="476"/>
                </a:lnTo>
                <a:lnTo>
                  <a:pt x="1408" y="482"/>
                </a:lnTo>
                <a:lnTo>
                  <a:pt x="1419" y="487"/>
                </a:lnTo>
                <a:lnTo>
                  <a:pt x="1424" y="487"/>
                </a:lnTo>
                <a:lnTo>
                  <a:pt x="1440" y="482"/>
                </a:lnTo>
                <a:lnTo>
                  <a:pt x="1445" y="482"/>
                </a:lnTo>
                <a:lnTo>
                  <a:pt x="1445" y="493"/>
                </a:lnTo>
                <a:lnTo>
                  <a:pt x="1435" y="498"/>
                </a:lnTo>
                <a:lnTo>
                  <a:pt x="1435" y="503"/>
                </a:lnTo>
                <a:lnTo>
                  <a:pt x="1435" y="514"/>
                </a:lnTo>
                <a:lnTo>
                  <a:pt x="1429" y="520"/>
                </a:lnTo>
                <a:lnTo>
                  <a:pt x="1413" y="520"/>
                </a:lnTo>
                <a:lnTo>
                  <a:pt x="1403" y="520"/>
                </a:lnTo>
                <a:lnTo>
                  <a:pt x="1392" y="520"/>
                </a:lnTo>
                <a:lnTo>
                  <a:pt x="1381" y="514"/>
                </a:lnTo>
                <a:lnTo>
                  <a:pt x="1371" y="514"/>
                </a:lnTo>
                <a:lnTo>
                  <a:pt x="1360" y="514"/>
                </a:lnTo>
                <a:lnTo>
                  <a:pt x="1349" y="514"/>
                </a:lnTo>
                <a:lnTo>
                  <a:pt x="1339" y="514"/>
                </a:lnTo>
                <a:lnTo>
                  <a:pt x="1328" y="514"/>
                </a:lnTo>
                <a:lnTo>
                  <a:pt x="1323" y="520"/>
                </a:lnTo>
                <a:lnTo>
                  <a:pt x="1317" y="525"/>
                </a:lnTo>
                <a:lnTo>
                  <a:pt x="1301" y="525"/>
                </a:lnTo>
                <a:lnTo>
                  <a:pt x="1296" y="531"/>
                </a:lnTo>
                <a:lnTo>
                  <a:pt x="1285" y="536"/>
                </a:lnTo>
                <a:lnTo>
                  <a:pt x="1275" y="536"/>
                </a:lnTo>
                <a:lnTo>
                  <a:pt x="1275" y="547"/>
                </a:lnTo>
                <a:lnTo>
                  <a:pt x="1259" y="552"/>
                </a:lnTo>
                <a:lnTo>
                  <a:pt x="1253" y="558"/>
                </a:lnTo>
                <a:lnTo>
                  <a:pt x="1259" y="568"/>
                </a:lnTo>
                <a:lnTo>
                  <a:pt x="1269" y="568"/>
                </a:lnTo>
                <a:lnTo>
                  <a:pt x="1280" y="568"/>
                </a:lnTo>
                <a:lnTo>
                  <a:pt x="1285" y="568"/>
                </a:lnTo>
                <a:lnTo>
                  <a:pt x="1291" y="585"/>
                </a:lnTo>
                <a:lnTo>
                  <a:pt x="1296" y="590"/>
                </a:lnTo>
                <a:lnTo>
                  <a:pt x="1301" y="601"/>
                </a:lnTo>
                <a:lnTo>
                  <a:pt x="1307" y="606"/>
                </a:lnTo>
                <a:lnTo>
                  <a:pt x="1301" y="617"/>
                </a:lnTo>
                <a:lnTo>
                  <a:pt x="1301" y="622"/>
                </a:lnTo>
                <a:lnTo>
                  <a:pt x="1307" y="622"/>
                </a:lnTo>
                <a:lnTo>
                  <a:pt x="1317" y="617"/>
                </a:lnTo>
                <a:lnTo>
                  <a:pt x="1323" y="612"/>
                </a:lnTo>
                <a:lnTo>
                  <a:pt x="1333" y="606"/>
                </a:lnTo>
                <a:lnTo>
                  <a:pt x="1339" y="601"/>
                </a:lnTo>
                <a:lnTo>
                  <a:pt x="1349" y="595"/>
                </a:lnTo>
                <a:lnTo>
                  <a:pt x="1355" y="601"/>
                </a:lnTo>
                <a:lnTo>
                  <a:pt x="1355" y="612"/>
                </a:lnTo>
                <a:lnTo>
                  <a:pt x="1349" y="617"/>
                </a:lnTo>
                <a:lnTo>
                  <a:pt x="1349" y="622"/>
                </a:lnTo>
                <a:lnTo>
                  <a:pt x="1344" y="628"/>
                </a:lnTo>
                <a:lnTo>
                  <a:pt x="1339" y="633"/>
                </a:lnTo>
                <a:lnTo>
                  <a:pt x="1333" y="644"/>
                </a:lnTo>
                <a:lnTo>
                  <a:pt x="1333" y="655"/>
                </a:lnTo>
                <a:lnTo>
                  <a:pt x="1328" y="660"/>
                </a:lnTo>
                <a:lnTo>
                  <a:pt x="1323" y="671"/>
                </a:lnTo>
                <a:lnTo>
                  <a:pt x="1323" y="682"/>
                </a:lnTo>
                <a:lnTo>
                  <a:pt x="1323" y="687"/>
                </a:lnTo>
                <a:lnTo>
                  <a:pt x="1317" y="693"/>
                </a:lnTo>
                <a:lnTo>
                  <a:pt x="1312" y="704"/>
                </a:lnTo>
                <a:lnTo>
                  <a:pt x="1312" y="709"/>
                </a:lnTo>
                <a:lnTo>
                  <a:pt x="1312" y="714"/>
                </a:lnTo>
                <a:lnTo>
                  <a:pt x="1307" y="725"/>
                </a:lnTo>
                <a:lnTo>
                  <a:pt x="1307" y="736"/>
                </a:lnTo>
                <a:lnTo>
                  <a:pt x="1296" y="741"/>
                </a:lnTo>
                <a:lnTo>
                  <a:pt x="1301" y="752"/>
                </a:lnTo>
                <a:lnTo>
                  <a:pt x="1301" y="763"/>
                </a:lnTo>
                <a:lnTo>
                  <a:pt x="1296" y="769"/>
                </a:lnTo>
                <a:lnTo>
                  <a:pt x="1285" y="774"/>
                </a:lnTo>
                <a:lnTo>
                  <a:pt x="1280" y="779"/>
                </a:lnTo>
                <a:lnTo>
                  <a:pt x="1269" y="779"/>
                </a:lnTo>
                <a:lnTo>
                  <a:pt x="1259" y="785"/>
                </a:lnTo>
                <a:lnTo>
                  <a:pt x="1248" y="779"/>
                </a:lnTo>
                <a:lnTo>
                  <a:pt x="1248" y="785"/>
                </a:lnTo>
                <a:lnTo>
                  <a:pt x="1253" y="790"/>
                </a:lnTo>
                <a:lnTo>
                  <a:pt x="1259" y="801"/>
                </a:lnTo>
                <a:lnTo>
                  <a:pt x="1264" y="806"/>
                </a:lnTo>
                <a:lnTo>
                  <a:pt x="1264" y="817"/>
                </a:lnTo>
                <a:lnTo>
                  <a:pt x="1275" y="833"/>
                </a:lnTo>
                <a:lnTo>
                  <a:pt x="1275" y="850"/>
                </a:lnTo>
                <a:lnTo>
                  <a:pt x="1269" y="860"/>
                </a:lnTo>
                <a:lnTo>
                  <a:pt x="1269" y="871"/>
                </a:lnTo>
                <a:lnTo>
                  <a:pt x="1264" y="882"/>
                </a:lnTo>
                <a:lnTo>
                  <a:pt x="1259" y="887"/>
                </a:lnTo>
                <a:lnTo>
                  <a:pt x="1248" y="898"/>
                </a:lnTo>
                <a:lnTo>
                  <a:pt x="1243" y="904"/>
                </a:lnTo>
                <a:lnTo>
                  <a:pt x="1243" y="915"/>
                </a:lnTo>
                <a:lnTo>
                  <a:pt x="1248" y="925"/>
                </a:lnTo>
                <a:lnTo>
                  <a:pt x="1248" y="936"/>
                </a:lnTo>
                <a:lnTo>
                  <a:pt x="1253" y="947"/>
                </a:lnTo>
                <a:lnTo>
                  <a:pt x="1259" y="952"/>
                </a:lnTo>
                <a:lnTo>
                  <a:pt x="1264" y="963"/>
                </a:lnTo>
                <a:lnTo>
                  <a:pt x="1269" y="974"/>
                </a:lnTo>
                <a:lnTo>
                  <a:pt x="1275" y="974"/>
                </a:lnTo>
                <a:lnTo>
                  <a:pt x="1285" y="974"/>
                </a:lnTo>
                <a:lnTo>
                  <a:pt x="1291" y="974"/>
                </a:lnTo>
                <a:lnTo>
                  <a:pt x="1296" y="979"/>
                </a:lnTo>
                <a:lnTo>
                  <a:pt x="1301" y="985"/>
                </a:lnTo>
                <a:lnTo>
                  <a:pt x="1307" y="990"/>
                </a:lnTo>
                <a:lnTo>
                  <a:pt x="1312" y="990"/>
                </a:lnTo>
                <a:lnTo>
                  <a:pt x="1317" y="1001"/>
                </a:lnTo>
                <a:lnTo>
                  <a:pt x="1328" y="1017"/>
                </a:lnTo>
                <a:lnTo>
                  <a:pt x="1339" y="1017"/>
                </a:lnTo>
                <a:lnTo>
                  <a:pt x="1344" y="1017"/>
                </a:lnTo>
                <a:lnTo>
                  <a:pt x="1344" y="1023"/>
                </a:lnTo>
                <a:lnTo>
                  <a:pt x="1344" y="1028"/>
                </a:lnTo>
                <a:lnTo>
                  <a:pt x="1344" y="1034"/>
                </a:lnTo>
                <a:lnTo>
                  <a:pt x="1344" y="1044"/>
                </a:lnTo>
                <a:lnTo>
                  <a:pt x="1349" y="1055"/>
                </a:lnTo>
                <a:lnTo>
                  <a:pt x="1355" y="1061"/>
                </a:lnTo>
                <a:lnTo>
                  <a:pt x="1355" y="1066"/>
                </a:lnTo>
                <a:lnTo>
                  <a:pt x="1360" y="1077"/>
                </a:lnTo>
                <a:lnTo>
                  <a:pt x="1355" y="1088"/>
                </a:lnTo>
                <a:lnTo>
                  <a:pt x="1355" y="1098"/>
                </a:lnTo>
                <a:lnTo>
                  <a:pt x="1355" y="1109"/>
                </a:lnTo>
                <a:lnTo>
                  <a:pt x="1365" y="1109"/>
                </a:lnTo>
                <a:lnTo>
                  <a:pt x="1371" y="1109"/>
                </a:lnTo>
                <a:lnTo>
                  <a:pt x="1376" y="1120"/>
                </a:lnTo>
                <a:lnTo>
                  <a:pt x="1376" y="1131"/>
                </a:lnTo>
                <a:lnTo>
                  <a:pt x="1376" y="1142"/>
                </a:lnTo>
                <a:lnTo>
                  <a:pt x="1381" y="1147"/>
                </a:lnTo>
                <a:lnTo>
                  <a:pt x="1387" y="1147"/>
                </a:lnTo>
                <a:lnTo>
                  <a:pt x="1392" y="1142"/>
                </a:lnTo>
                <a:lnTo>
                  <a:pt x="1397" y="1142"/>
                </a:lnTo>
                <a:lnTo>
                  <a:pt x="1397" y="1153"/>
                </a:lnTo>
                <a:lnTo>
                  <a:pt x="1397" y="1158"/>
                </a:lnTo>
                <a:lnTo>
                  <a:pt x="1397" y="1169"/>
                </a:lnTo>
                <a:lnTo>
                  <a:pt x="1403" y="1174"/>
                </a:lnTo>
                <a:lnTo>
                  <a:pt x="1408" y="1174"/>
                </a:lnTo>
                <a:lnTo>
                  <a:pt x="1408" y="1180"/>
                </a:lnTo>
                <a:lnTo>
                  <a:pt x="1413" y="1185"/>
                </a:lnTo>
                <a:lnTo>
                  <a:pt x="1413" y="1196"/>
                </a:lnTo>
                <a:lnTo>
                  <a:pt x="1413" y="1207"/>
                </a:lnTo>
                <a:lnTo>
                  <a:pt x="1408" y="1217"/>
                </a:lnTo>
                <a:lnTo>
                  <a:pt x="1408" y="1228"/>
                </a:lnTo>
                <a:lnTo>
                  <a:pt x="1408" y="1239"/>
                </a:lnTo>
                <a:lnTo>
                  <a:pt x="1413" y="1244"/>
                </a:lnTo>
                <a:lnTo>
                  <a:pt x="1403" y="1239"/>
                </a:lnTo>
                <a:lnTo>
                  <a:pt x="1376" y="1244"/>
                </a:lnTo>
                <a:lnTo>
                  <a:pt x="1365" y="1244"/>
                </a:lnTo>
                <a:lnTo>
                  <a:pt x="1360" y="1250"/>
                </a:lnTo>
                <a:lnTo>
                  <a:pt x="1355" y="1261"/>
                </a:lnTo>
                <a:lnTo>
                  <a:pt x="1360" y="1271"/>
                </a:lnTo>
                <a:lnTo>
                  <a:pt x="1365" y="1282"/>
                </a:lnTo>
                <a:lnTo>
                  <a:pt x="1365" y="1293"/>
                </a:lnTo>
                <a:lnTo>
                  <a:pt x="1360" y="1304"/>
                </a:lnTo>
                <a:lnTo>
                  <a:pt x="1349" y="1309"/>
                </a:lnTo>
                <a:lnTo>
                  <a:pt x="1339" y="1309"/>
                </a:lnTo>
                <a:lnTo>
                  <a:pt x="1333" y="1315"/>
                </a:lnTo>
                <a:lnTo>
                  <a:pt x="1312" y="1320"/>
                </a:lnTo>
                <a:lnTo>
                  <a:pt x="1307" y="1326"/>
                </a:lnTo>
                <a:lnTo>
                  <a:pt x="1296" y="1331"/>
                </a:lnTo>
                <a:lnTo>
                  <a:pt x="1291" y="1336"/>
                </a:lnTo>
                <a:lnTo>
                  <a:pt x="1280" y="1347"/>
                </a:lnTo>
                <a:lnTo>
                  <a:pt x="1275" y="1353"/>
                </a:lnTo>
                <a:lnTo>
                  <a:pt x="1264" y="1358"/>
                </a:lnTo>
                <a:lnTo>
                  <a:pt x="1248" y="1363"/>
                </a:lnTo>
                <a:lnTo>
                  <a:pt x="1237" y="1363"/>
                </a:lnTo>
                <a:lnTo>
                  <a:pt x="1227" y="1369"/>
                </a:lnTo>
                <a:lnTo>
                  <a:pt x="1216" y="1380"/>
                </a:lnTo>
                <a:lnTo>
                  <a:pt x="1211" y="1385"/>
                </a:lnTo>
                <a:lnTo>
                  <a:pt x="1216" y="1396"/>
                </a:lnTo>
                <a:lnTo>
                  <a:pt x="1221" y="1407"/>
                </a:lnTo>
                <a:lnTo>
                  <a:pt x="1227" y="1412"/>
                </a:lnTo>
                <a:lnTo>
                  <a:pt x="1248" y="1423"/>
                </a:lnTo>
                <a:lnTo>
                  <a:pt x="1253" y="1445"/>
                </a:lnTo>
                <a:lnTo>
                  <a:pt x="1259" y="1455"/>
                </a:lnTo>
                <a:lnTo>
                  <a:pt x="1227" y="1466"/>
                </a:lnTo>
                <a:lnTo>
                  <a:pt x="1216" y="1472"/>
                </a:lnTo>
                <a:lnTo>
                  <a:pt x="1216" y="1482"/>
                </a:lnTo>
                <a:lnTo>
                  <a:pt x="1216" y="1493"/>
                </a:lnTo>
                <a:lnTo>
                  <a:pt x="1227" y="1488"/>
                </a:lnTo>
                <a:lnTo>
                  <a:pt x="1232" y="1482"/>
                </a:lnTo>
                <a:lnTo>
                  <a:pt x="1248" y="1482"/>
                </a:lnTo>
                <a:lnTo>
                  <a:pt x="1275" y="1472"/>
                </a:lnTo>
                <a:lnTo>
                  <a:pt x="1280" y="1482"/>
                </a:lnTo>
                <a:lnTo>
                  <a:pt x="1253" y="1493"/>
                </a:lnTo>
                <a:lnTo>
                  <a:pt x="1248" y="1499"/>
                </a:lnTo>
                <a:lnTo>
                  <a:pt x="1248" y="1509"/>
                </a:lnTo>
                <a:lnTo>
                  <a:pt x="1248" y="1520"/>
                </a:lnTo>
                <a:lnTo>
                  <a:pt x="1253" y="1515"/>
                </a:lnTo>
                <a:lnTo>
                  <a:pt x="1269" y="1509"/>
                </a:lnTo>
                <a:lnTo>
                  <a:pt x="1280" y="1504"/>
                </a:lnTo>
                <a:lnTo>
                  <a:pt x="1275" y="1520"/>
                </a:lnTo>
                <a:lnTo>
                  <a:pt x="1248" y="1526"/>
                </a:lnTo>
                <a:lnTo>
                  <a:pt x="1243" y="1531"/>
                </a:lnTo>
                <a:lnTo>
                  <a:pt x="1237" y="1553"/>
                </a:lnTo>
                <a:lnTo>
                  <a:pt x="1237" y="1564"/>
                </a:lnTo>
                <a:lnTo>
                  <a:pt x="1243" y="1564"/>
                </a:lnTo>
                <a:lnTo>
                  <a:pt x="1243" y="1553"/>
                </a:lnTo>
                <a:lnTo>
                  <a:pt x="1248" y="1537"/>
                </a:lnTo>
                <a:lnTo>
                  <a:pt x="1259" y="1531"/>
                </a:lnTo>
                <a:lnTo>
                  <a:pt x="1259" y="1542"/>
                </a:lnTo>
                <a:lnTo>
                  <a:pt x="1253" y="1553"/>
                </a:lnTo>
                <a:lnTo>
                  <a:pt x="1259" y="1558"/>
                </a:lnTo>
                <a:lnTo>
                  <a:pt x="1269" y="1547"/>
                </a:lnTo>
                <a:lnTo>
                  <a:pt x="1275" y="1542"/>
                </a:lnTo>
                <a:lnTo>
                  <a:pt x="1280" y="1547"/>
                </a:lnTo>
                <a:lnTo>
                  <a:pt x="1291" y="1553"/>
                </a:lnTo>
                <a:lnTo>
                  <a:pt x="1291" y="1564"/>
                </a:lnTo>
                <a:lnTo>
                  <a:pt x="1285" y="1564"/>
                </a:lnTo>
                <a:lnTo>
                  <a:pt x="1280" y="1569"/>
                </a:lnTo>
                <a:lnTo>
                  <a:pt x="1291" y="1569"/>
                </a:lnTo>
                <a:lnTo>
                  <a:pt x="1296" y="1569"/>
                </a:lnTo>
                <a:lnTo>
                  <a:pt x="1307" y="1574"/>
                </a:lnTo>
                <a:lnTo>
                  <a:pt x="1323" y="1569"/>
                </a:lnTo>
                <a:lnTo>
                  <a:pt x="1328" y="1569"/>
                </a:lnTo>
                <a:lnTo>
                  <a:pt x="1333" y="1574"/>
                </a:lnTo>
                <a:lnTo>
                  <a:pt x="1323" y="1574"/>
                </a:lnTo>
                <a:lnTo>
                  <a:pt x="1317" y="1580"/>
                </a:lnTo>
                <a:lnTo>
                  <a:pt x="1328" y="1585"/>
                </a:lnTo>
                <a:lnTo>
                  <a:pt x="1339" y="1585"/>
                </a:lnTo>
                <a:lnTo>
                  <a:pt x="1349" y="1580"/>
                </a:lnTo>
                <a:lnTo>
                  <a:pt x="1355" y="1585"/>
                </a:lnTo>
                <a:lnTo>
                  <a:pt x="1360" y="1585"/>
                </a:lnTo>
                <a:lnTo>
                  <a:pt x="1344" y="1591"/>
                </a:lnTo>
                <a:lnTo>
                  <a:pt x="1349" y="1591"/>
                </a:lnTo>
                <a:lnTo>
                  <a:pt x="1365" y="1591"/>
                </a:lnTo>
                <a:lnTo>
                  <a:pt x="1371" y="1585"/>
                </a:lnTo>
                <a:lnTo>
                  <a:pt x="1376" y="158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14"/>
          <p:cNvSpPr>
            <a:spLocks/>
          </p:cNvSpPr>
          <p:nvPr/>
        </p:nvSpPr>
        <p:spPr bwMode="auto">
          <a:xfrm>
            <a:off x="2912527" y="4745558"/>
            <a:ext cx="287338" cy="188852"/>
          </a:xfrm>
          <a:custGeom>
            <a:avLst/>
            <a:gdLst>
              <a:gd name="T0" fmla="*/ 85 w 181"/>
              <a:gd name="T1" fmla="*/ 81 h 119"/>
              <a:gd name="T2" fmla="*/ 112 w 181"/>
              <a:gd name="T3" fmla="*/ 65 h 119"/>
              <a:gd name="T4" fmla="*/ 123 w 181"/>
              <a:gd name="T5" fmla="*/ 54 h 119"/>
              <a:gd name="T6" fmla="*/ 144 w 181"/>
              <a:gd name="T7" fmla="*/ 38 h 119"/>
              <a:gd name="T8" fmla="*/ 160 w 181"/>
              <a:gd name="T9" fmla="*/ 33 h 119"/>
              <a:gd name="T10" fmla="*/ 171 w 181"/>
              <a:gd name="T11" fmla="*/ 27 h 119"/>
              <a:gd name="T12" fmla="*/ 181 w 181"/>
              <a:gd name="T13" fmla="*/ 22 h 119"/>
              <a:gd name="T14" fmla="*/ 160 w 181"/>
              <a:gd name="T15" fmla="*/ 0 h 119"/>
              <a:gd name="T16" fmla="*/ 128 w 181"/>
              <a:gd name="T17" fmla="*/ 0 h 119"/>
              <a:gd name="T18" fmla="*/ 112 w 181"/>
              <a:gd name="T19" fmla="*/ 11 h 119"/>
              <a:gd name="T20" fmla="*/ 85 w 181"/>
              <a:gd name="T21" fmla="*/ 27 h 119"/>
              <a:gd name="T22" fmla="*/ 43 w 181"/>
              <a:gd name="T23" fmla="*/ 54 h 119"/>
              <a:gd name="T24" fmla="*/ 0 w 181"/>
              <a:gd name="T25" fmla="*/ 87 h 119"/>
              <a:gd name="T26" fmla="*/ 11 w 181"/>
              <a:gd name="T27" fmla="*/ 92 h 119"/>
              <a:gd name="T28" fmla="*/ 32 w 181"/>
              <a:gd name="T29" fmla="*/ 119 h 119"/>
              <a:gd name="T30" fmla="*/ 48 w 181"/>
              <a:gd name="T31" fmla="*/ 108 h 119"/>
              <a:gd name="T32" fmla="*/ 59 w 181"/>
              <a:gd name="T33" fmla="*/ 103 h 119"/>
              <a:gd name="T34" fmla="*/ 64 w 181"/>
              <a:gd name="T35" fmla="*/ 98 h 119"/>
              <a:gd name="T36" fmla="*/ 64 w 181"/>
              <a:gd name="T37" fmla="*/ 103 h 119"/>
              <a:gd name="T38" fmla="*/ 69 w 181"/>
              <a:gd name="T39" fmla="*/ 103 h 119"/>
              <a:gd name="T40" fmla="*/ 80 w 181"/>
              <a:gd name="T41" fmla="*/ 92 h 119"/>
              <a:gd name="T42" fmla="*/ 69 w 181"/>
              <a:gd name="T43" fmla="*/ 98 h 119"/>
              <a:gd name="T44" fmla="*/ 64 w 181"/>
              <a:gd name="T45" fmla="*/ 92 h 119"/>
              <a:gd name="T46" fmla="*/ 85 w 181"/>
              <a:gd name="T47" fmla="*/ 8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1" h="119">
                <a:moveTo>
                  <a:pt x="85" y="81"/>
                </a:moveTo>
                <a:lnTo>
                  <a:pt x="112" y="65"/>
                </a:lnTo>
                <a:lnTo>
                  <a:pt x="123" y="54"/>
                </a:lnTo>
                <a:lnTo>
                  <a:pt x="144" y="38"/>
                </a:lnTo>
                <a:lnTo>
                  <a:pt x="160" y="33"/>
                </a:lnTo>
                <a:lnTo>
                  <a:pt x="171" y="27"/>
                </a:lnTo>
                <a:lnTo>
                  <a:pt x="181" y="22"/>
                </a:lnTo>
                <a:lnTo>
                  <a:pt x="160" y="0"/>
                </a:lnTo>
                <a:lnTo>
                  <a:pt x="128" y="0"/>
                </a:lnTo>
                <a:lnTo>
                  <a:pt x="112" y="11"/>
                </a:lnTo>
                <a:lnTo>
                  <a:pt x="85" y="27"/>
                </a:lnTo>
                <a:lnTo>
                  <a:pt x="43" y="54"/>
                </a:lnTo>
                <a:lnTo>
                  <a:pt x="0" y="87"/>
                </a:lnTo>
                <a:lnTo>
                  <a:pt x="11" y="92"/>
                </a:lnTo>
                <a:lnTo>
                  <a:pt x="32" y="119"/>
                </a:lnTo>
                <a:lnTo>
                  <a:pt x="48" y="108"/>
                </a:lnTo>
                <a:lnTo>
                  <a:pt x="59" y="103"/>
                </a:lnTo>
                <a:lnTo>
                  <a:pt x="64" y="98"/>
                </a:lnTo>
                <a:lnTo>
                  <a:pt x="64" y="103"/>
                </a:lnTo>
                <a:lnTo>
                  <a:pt x="69" y="103"/>
                </a:lnTo>
                <a:lnTo>
                  <a:pt x="80" y="92"/>
                </a:lnTo>
                <a:lnTo>
                  <a:pt x="69" y="98"/>
                </a:lnTo>
                <a:lnTo>
                  <a:pt x="64" y="92"/>
                </a:lnTo>
                <a:lnTo>
                  <a:pt x="85"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115"/>
          <p:cNvSpPr>
            <a:spLocks/>
          </p:cNvSpPr>
          <p:nvPr/>
        </p:nvSpPr>
        <p:spPr bwMode="auto">
          <a:xfrm>
            <a:off x="4022190" y="4050455"/>
            <a:ext cx="254000" cy="198374"/>
          </a:xfrm>
          <a:custGeom>
            <a:avLst/>
            <a:gdLst>
              <a:gd name="T0" fmla="*/ 101 w 160"/>
              <a:gd name="T1" fmla="*/ 33 h 125"/>
              <a:gd name="T2" fmla="*/ 96 w 160"/>
              <a:gd name="T3" fmla="*/ 43 h 125"/>
              <a:gd name="T4" fmla="*/ 85 w 160"/>
              <a:gd name="T5" fmla="*/ 54 h 125"/>
              <a:gd name="T6" fmla="*/ 80 w 160"/>
              <a:gd name="T7" fmla="*/ 70 h 125"/>
              <a:gd name="T8" fmla="*/ 74 w 160"/>
              <a:gd name="T9" fmla="*/ 65 h 125"/>
              <a:gd name="T10" fmla="*/ 48 w 160"/>
              <a:gd name="T11" fmla="*/ 54 h 125"/>
              <a:gd name="T12" fmla="*/ 64 w 160"/>
              <a:gd name="T13" fmla="*/ 22 h 125"/>
              <a:gd name="T14" fmla="*/ 37 w 160"/>
              <a:gd name="T15" fmla="*/ 6 h 125"/>
              <a:gd name="T16" fmla="*/ 21 w 160"/>
              <a:gd name="T17" fmla="*/ 33 h 125"/>
              <a:gd name="T18" fmla="*/ 0 w 160"/>
              <a:gd name="T19" fmla="*/ 76 h 125"/>
              <a:gd name="T20" fmla="*/ 5 w 160"/>
              <a:gd name="T21" fmla="*/ 87 h 125"/>
              <a:gd name="T22" fmla="*/ 16 w 160"/>
              <a:gd name="T23" fmla="*/ 76 h 125"/>
              <a:gd name="T24" fmla="*/ 32 w 160"/>
              <a:gd name="T25" fmla="*/ 81 h 125"/>
              <a:gd name="T26" fmla="*/ 21 w 160"/>
              <a:gd name="T27" fmla="*/ 98 h 125"/>
              <a:gd name="T28" fmla="*/ 69 w 160"/>
              <a:gd name="T29" fmla="*/ 125 h 125"/>
              <a:gd name="T30" fmla="*/ 80 w 160"/>
              <a:gd name="T31" fmla="*/ 125 h 125"/>
              <a:gd name="T32" fmla="*/ 117 w 160"/>
              <a:gd name="T33" fmla="*/ 87 h 125"/>
              <a:gd name="T34" fmla="*/ 144 w 160"/>
              <a:gd name="T35" fmla="*/ 49 h 125"/>
              <a:gd name="T36" fmla="*/ 160 w 160"/>
              <a:gd name="T37" fmla="*/ 27 h 125"/>
              <a:gd name="T38" fmla="*/ 160 w 160"/>
              <a:gd name="T39" fmla="*/ 6 h 125"/>
              <a:gd name="T40" fmla="*/ 144 w 160"/>
              <a:gd name="T41" fmla="*/ 0 h 125"/>
              <a:gd name="T42" fmla="*/ 138 w 160"/>
              <a:gd name="T43" fmla="*/ 11 h 125"/>
              <a:gd name="T44" fmla="*/ 117 w 160"/>
              <a:gd name="T45" fmla="*/ 6 h 125"/>
              <a:gd name="T46" fmla="*/ 101 w 160"/>
              <a:gd name="T47" fmla="*/ 33 h 1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25">
                <a:moveTo>
                  <a:pt x="101" y="33"/>
                </a:moveTo>
                <a:lnTo>
                  <a:pt x="96" y="43"/>
                </a:lnTo>
                <a:lnTo>
                  <a:pt x="85" y="54"/>
                </a:lnTo>
                <a:lnTo>
                  <a:pt x="80" y="70"/>
                </a:lnTo>
                <a:lnTo>
                  <a:pt x="74" y="65"/>
                </a:lnTo>
                <a:lnTo>
                  <a:pt x="48" y="54"/>
                </a:lnTo>
                <a:lnTo>
                  <a:pt x="64" y="22"/>
                </a:lnTo>
                <a:lnTo>
                  <a:pt x="37" y="6"/>
                </a:lnTo>
                <a:lnTo>
                  <a:pt x="21" y="33"/>
                </a:lnTo>
                <a:lnTo>
                  <a:pt x="0" y="76"/>
                </a:lnTo>
                <a:lnTo>
                  <a:pt x="5" y="87"/>
                </a:lnTo>
                <a:lnTo>
                  <a:pt x="16" y="76"/>
                </a:lnTo>
                <a:lnTo>
                  <a:pt x="32" y="81"/>
                </a:lnTo>
                <a:lnTo>
                  <a:pt x="21" y="98"/>
                </a:lnTo>
                <a:lnTo>
                  <a:pt x="69" y="125"/>
                </a:lnTo>
                <a:lnTo>
                  <a:pt x="80" y="125"/>
                </a:lnTo>
                <a:lnTo>
                  <a:pt x="117" y="87"/>
                </a:lnTo>
                <a:lnTo>
                  <a:pt x="144" y="49"/>
                </a:lnTo>
                <a:lnTo>
                  <a:pt x="160" y="27"/>
                </a:lnTo>
                <a:lnTo>
                  <a:pt x="160" y="6"/>
                </a:lnTo>
                <a:lnTo>
                  <a:pt x="144" y="0"/>
                </a:lnTo>
                <a:lnTo>
                  <a:pt x="138" y="11"/>
                </a:lnTo>
                <a:lnTo>
                  <a:pt x="117" y="6"/>
                </a:lnTo>
                <a:lnTo>
                  <a:pt x="101"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116"/>
          <p:cNvSpPr>
            <a:spLocks/>
          </p:cNvSpPr>
          <p:nvPr/>
        </p:nvSpPr>
        <p:spPr bwMode="auto">
          <a:xfrm>
            <a:off x="3953927" y="4188524"/>
            <a:ext cx="84138" cy="93633"/>
          </a:xfrm>
          <a:custGeom>
            <a:avLst/>
            <a:gdLst>
              <a:gd name="T0" fmla="*/ 48 w 53"/>
              <a:gd name="T1" fmla="*/ 21 h 59"/>
              <a:gd name="T2" fmla="*/ 32 w 53"/>
              <a:gd name="T3" fmla="*/ 0 h 59"/>
              <a:gd name="T4" fmla="*/ 21 w 53"/>
              <a:gd name="T5" fmla="*/ 11 h 59"/>
              <a:gd name="T6" fmla="*/ 0 w 53"/>
              <a:gd name="T7" fmla="*/ 38 h 59"/>
              <a:gd name="T8" fmla="*/ 16 w 53"/>
              <a:gd name="T9" fmla="*/ 32 h 59"/>
              <a:gd name="T10" fmla="*/ 11 w 53"/>
              <a:gd name="T11" fmla="*/ 43 h 59"/>
              <a:gd name="T12" fmla="*/ 16 w 53"/>
              <a:gd name="T13" fmla="*/ 48 h 59"/>
              <a:gd name="T14" fmla="*/ 27 w 53"/>
              <a:gd name="T15" fmla="*/ 43 h 59"/>
              <a:gd name="T16" fmla="*/ 16 w 53"/>
              <a:gd name="T17" fmla="*/ 54 h 59"/>
              <a:gd name="T18" fmla="*/ 27 w 53"/>
              <a:gd name="T19" fmla="*/ 59 h 59"/>
              <a:gd name="T20" fmla="*/ 43 w 53"/>
              <a:gd name="T21" fmla="*/ 54 h 59"/>
              <a:gd name="T22" fmla="*/ 48 w 53"/>
              <a:gd name="T23" fmla="*/ 48 h 59"/>
              <a:gd name="T24" fmla="*/ 48 w 53"/>
              <a:gd name="T25" fmla="*/ 43 h 59"/>
              <a:gd name="T26" fmla="*/ 53 w 53"/>
              <a:gd name="T27" fmla="*/ 32 h 59"/>
              <a:gd name="T28" fmla="*/ 48 w 53"/>
              <a:gd name="T29" fmla="*/ 43 h 59"/>
              <a:gd name="T30" fmla="*/ 53 w 53"/>
              <a:gd name="T31" fmla="*/ 32 h 59"/>
              <a:gd name="T32" fmla="*/ 48 w 53"/>
              <a:gd name="T33" fmla="*/ 21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9">
                <a:moveTo>
                  <a:pt x="48" y="21"/>
                </a:moveTo>
                <a:lnTo>
                  <a:pt x="32" y="0"/>
                </a:lnTo>
                <a:lnTo>
                  <a:pt x="21" y="11"/>
                </a:lnTo>
                <a:lnTo>
                  <a:pt x="0" y="38"/>
                </a:lnTo>
                <a:lnTo>
                  <a:pt x="16" y="32"/>
                </a:lnTo>
                <a:lnTo>
                  <a:pt x="11" y="43"/>
                </a:lnTo>
                <a:lnTo>
                  <a:pt x="16" y="48"/>
                </a:lnTo>
                <a:lnTo>
                  <a:pt x="27" y="43"/>
                </a:lnTo>
                <a:lnTo>
                  <a:pt x="16" y="54"/>
                </a:lnTo>
                <a:lnTo>
                  <a:pt x="27" y="59"/>
                </a:lnTo>
                <a:lnTo>
                  <a:pt x="43" y="54"/>
                </a:lnTo>
                <a:lnTo>
                  <a:pt x="48" y="48"/>
                </a:lnTo>
                <a:lnTo>
                  <a:pt x="48" y="43"/>
                </a:lnTo>
                <a:lnTo>
                  <a:pt x="53" y="32"/>
                </a:lnTo>
                <a:lnTo>
                  <a:pt x="48" y="43"/>
                </a:lnTo>
                <a:lnTo>
                  <a:pt x="53" y="32"/>
                </a:lnTo>
                <a:lnTo>
                  <a:pt x="48" y="2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17"/>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118"/>
          <p:cNvSpPr>
            <a:spLocks/>
          </p:cNvSpPr>
          <p:nvPr/>
        </p:nvSpPr>
        <p:spPr bwMode="auto">
          <a:xfrm>
            <a:off x="4022190" y="3647359"/>
            <a:ext cx="127000" cy="60306"/>
          </a:xfrm>
          <a:custGeom>
            <a:avLst/>
            <a:gdLst>
              <a:gd name="T0" fmla="*/ 0 w 80"/>
              <a:gd name="T1" fmla="*/ 0 h 38"/>
              <a:gd name="T2" fmla="*/ 5 w 80"/>
              <a:gd name="T3" fmla="*/ 16 h 38"/>
              <a:gd name="T4" fmla="*/ 10 w 80"/>
              <a:gd name="T5" fmla="*/ 32 h 38"/>
              <a:gd name="T6" fmla="*/ 69 w 80"/>
              <a:gd name="T7" fmla="*/ 32 h 38"/>
              <a:gd name="T8" fmla="*/ 74 w 80"/>
              <a:gd name="T9" fmla="*/ 38 h 38"/>
              <a:gd name="T10" fmla="*/ 80 w 80"/>
              <a:gd name="T11" fmla="*/ 27 h 38"/>
              <a:gd name="T12" fmla="*/ 74 w 80"/>
              <a:gd name="T13" fmla="*/ 5 h 38"/>
              <a:gd name="T14" fmla="*/ 58 w 80"/>
              <a:gd name="T15" fmla="*/ 0 h 38"/>
              <a:gd name="T16" fmla="*/ 48 w 80"/>
              <a:gd name="T17" fmla="*/ 0 h 38"/>
              <a:gd name="T18" fmla="*/ 16 w 80"/>
              <a:gd name="T19" fmla="*/ 0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5" y="16"/>
                </a:lnTo>
                <a:lnTo>
                  <a:pt x="10" y="32"/>
                </a:lnTo>
                <a:lnTo>
                  <a:pt x="69" y="32"/>
                </a:lnTo>
                <a:lnTo>
                  <a:pt x="74" y="38"/>
                </a:lnTo>
                <a:lnTo>
                  <a:pt x="80" y="27"/>
                </a:lnTo>
                <a:lnTo>
                  <a:pt x="74" y="5"/>
                </a:lnTo>
                <a:lnTo>
                  <a:pt x="58" y="0"/>
                </a:lnTo>
                <a:lnTo>
                  <a:pt x="48" y="0"/>
                </a:lnTo>
                <a:lnTo>
                  <a:pt x="16"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19"/>
          <p:cNvSpPr>
            <a:spLocks/>
          </p:cNvSpPr>
          <p:nvPr/>
        </p:nvSpPr>
        <p:spPr bwMode="auto">
          <a:xfrm>
            <a:off x="4004727" y="3501355"/>
            <a:ext cx="279400" cy="138068"/>
          </a:xfrm>
          <a:custGeom>
            <a:avLst/>
            <a:gdLst>
              <a:gd name="T0" fmla="*/ 5 w 176"/>
              <a:gd name="T1" fmla="*/ 22 h 87"/>
              <a:gd name="T2" fmla="*/ 5 w 176"/>
              <a:gd name="T3" fmla="*/ 49 h 87"/>
              <a:gd name="T4" fmla="*/ 0 w 176"/>
              <a:gd name="T5" fmla="*/ 60 h 87"/>
              <a:gd name="T6" fmla="*/ 5 w 176"/>
              <a:gd name="T7" fmla="*/ 49 h 87"/>
              <a:gd name="T8" fmla="*/ 32 w 176"/>
              <a:gd name="T9" fmla="*/ 49 h 87"/>
              <a:gd name="T10" fmla="*/ 59 w 176"/>
              <a:gd name="T11" fmla="*/ 27 h 87"/>
              <a:gd name="T12" fmla="*/ 69 w 176"/>
              <a:gd name="T13" fmla="*/ 38 h 87"/>
              <a:gd name="T14" fmla="*/ 43 w 176"/>
              <a:gd name="T15" fmla="*/ 54 h 87"/>
              <a:gd name="T16" fmla="*/ 53 w 176"/>
              <a:gd name="T17" fmla="*/ 70 h 87"/>
              <a:gd name="T18" fmla="*/ 75 w 176"/>
              <a:gd name="T19" fmla="*/ 70 h 87"/>
              <a:gd name="T20" fmla="*/ 85 w 176"/>
              <a:gd name="T21" fmla="*/ 70 h 87"/>
              <a:gd name="T22" fmla="*/ 96 w 176"/>
              <a:gd name="T23" fmla="*/ 87 h 87"/>
              <a:gd name="T24" fmla="*/ 133 w 176"/>
              <a:gd name="T25" fmla="*/ 76 h 87"/>
              <a:gd name="T26" fmla="*/ 144 w 176"/>
              <a:gd name="T27" fmla="*/ 76 h 87"/>
              <a:gd name="T28" fmla="*/ 149 w 176"/>
              <a:gd name="T29" fmla="*/ 70 h 87"/>
              <a:gd name="T30" fmla="*/ 160 w 176"/>
              <a:gd name="T31" fmla="*/ 65 h 87"/>
              <a:gd name="T32" fmla="*/ 165 w 176"/>
              <a:gd name="T33" fmla="*/ 65 h 87"/>
              <a:gd name="T34" fmla="*/ 176 w 176"/>
              <a:gd name="T35" fmla="*/ 60 h 87"/>
              <a:gd name="T36" fmla="*/ 165 w 176"/>
              <a:gd name="T37" fmla="*/ 11 h 87"/>
              <a:gd name="T38" fmla="*/ 155 w 176"/>
              <a:gd name="T39" fmla="*/ 5 h 87"/>
              <a:gd name="T40" fmla="*/ 149 w 176"/>
              <a:gd name="T41" fmla="*/ 5 h 87"/>
              <a:gd name="T42" fmla="*/ 139 w 176"/>
              <a:gd name="T43" fmla="*/ 0 h 87"/>
              <a:gd name="T44" fmla="*/ 112 w 176"/>
              <a:gd name="T45" fmla="*/ 5 h 87"/>
              <a:gd name="T46" fmla="*/ 27 w 176"/>
              <a:gd name="T47" fmla="*/ 22 h 87"/>
              <a:gd name="T48" fmla="*/ 16 w 176"/>
              <a:gd name="T49" fmla="*/ 22 h 87"/>
              <a:gd name="T50" fmla="*/ 5 w 176"/>
              <a:gd name="T51" fmla="*/ 22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87">
                <a:moveTo>
                  <a:pt x="5" y="22"/>
                </a:moveTo>
                <a:lnTo>
                  <a:pt x="5" y="49"/>
                </a:lnTo>
                <a:lnTo>
                  <a:pt x="0" y="60"/>
                </a:lnTo>
                <a:lnTo>
                  <a:pt x="5" y="49"/>
                </a:lnTo>
                <a:lnTo>
                  <a:pt x="32" y="49"/>
                </a:lnTo>
                <a:lnTo>
                  <a:pt x="59" y="27"/>
                </a:lnTo>
                <a:lnTo>
                  <a:pt x="69" y="38"/>
                </a:lnTo>
                <a:lnTo>
                  <a:pt x="43" y="54"/>
                </a:lnTo>
                <a:lnTo>
                  <a:pt x="53" y="70"/>
                </a:lnTo>
                <a:lnTo>
                  <a:pt x="75" y="70"/>
                </a:lnTo>
                <a:lnTo>
                  <a:pt x="85" y="70"/>
                </a:lnTo>
                <a:lnTo>
                  <a:pt x="96" y="87"/>
                </a:lnTo>
                <a:lnTo>
                  <a:pt x="133" y="76"/>
                </a:lnTo>
                <a:lnTo>
                  <a:pt x="144" y="76"/>
                </a:lnTo>
                <a:lnTo>
                  <a:pt x="149" y="70"/>
                </a:lnTo>
                <a:lnTo>
                  <a:pt x="160" y="65"/>
                </a:lnTo>
                <a:lnTo>
                  <a:pt x="165" y="65"/>
                </a:lnTo>
                <a:lnTo>
                  <a:pt x="176" y="60"/>
                </a:lnTo>
                <a:lnTo>
                  <a:pt x="165" y="11"/>
                </a:lnTo>
                <a:lnTo>
                  <a:pt x="155" y="5"/>
                </a:lnTo>
                <a:lnTo>
                  <a:pt x="149" y="5"/>
                </a:lnTo>
                <a:lnTo>
                  <a:pt x="139" y="0"/>
                </a:lnTo>
                <a:lnTo>
                  <a:pt x="112" y="5"/>
                </a:lnTo>
                <a:lnTo>
                  <a:pt x="27" y="22"/>
                </a:lnTo>
                <a:lnTo>
                  <a:pt x="16" y="22"/>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20"/>
          <p:cNvSpPr>
            <a:spLocks/>
          </p:cNvSpPr>
          <p:nvPr/>
        </p:nvSpPr>
        <p:spPr bwMode="auto">
          <a:xfrm>
            <a:off x="3860265" y="3398201"/>
            <a:ext cx="119063" cy="111090"/>
          </a:xfrm>
          <a:custGeom>
            <a:avLst/>
            <a:gdLst>
              <a:gd name="T0" fmla="*/ 22 w 75"/>
              <a:gd name="T1" fmla="*/ 0 h 70"/>
              <a:gd name="T2" fmla="*/ 0 w 75"/>
              <a:gd name="T3" fmla="*/ 33 h 70"/>
              <a:gd name="T4" fmla="*/ 22 w 75"/>
              <a:gd name="T5" fmla="*/ 70 h 70"/>
              <a:gd name="T6" fmla="*/ 75 w 75"/>
              <a:gd name="T7" fmla="*/ 70 h 70"/>
              <a:gd name="T8" fmla="*/ 54 w 75"/>
              <a:gd name="T9" fmla="*/ 70 h 70"/>
              <a:gd name="T10" fmla="*/ 22 w 75"/>
              <a:gd name="T11" fmla="*/ 65 h 70"/>
              <a:gd name="T12" fmla="*/ 11 w 75"/>
              <a:gd name="T13" fmla="*/ 54 h 70"/>
              <a:gd name="T14" fmla="*/ 22 w 75"/>
              <a:gd name="T15" fmla="*/ 38 h 70"/>
              <a:gd name="T16" fmla="*/ 48 w 75"/>
              <a:gd name="T17" fmla="*/ 6 h 70"/>
              <a:gd name="T18" fmla="*/ 22 w 75"/>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70">
                <a:moveTo>
                  <a:pt x="22" y="0"/>
                </a:moveTo>
                <a:lnTo>
                  <a:pt x="0" y="33"/>
                </a:lnTo>
                <a:lnTo>
                  <a:pt x="22" y="70"/>
                </a:lnTo>
                <a:lnTo>
                  <a:pt x="75" y="70"/>
                </a:lnTo>
                <a:lnTo>
                  <a:pt x="54" y="70"/>
                </a:lnTo>
                <a:lnTo>
                  <a:pt x="22" y="65"/>
                </a:lnTo>
                <a:lnTo>
                  <a:pt x="11" y="54"/>
                </a:lnTo>
                <a:lnTo>
                  <a:pt x="22" y="38"/>
                </a:lnTo>
                <a:lnTo>
                  <a:pt x="48" y="6"/>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21"/>
          <p:cNvSpPr>
            <a:spLocks/>
          </p:cNvSpPr>
          <p:nvPr/>
        </p:nvSpPr>
        <p:spPr bwMode="auto">
          <a:xfrm>
            <a:off x="3961865" y="3458506"/>
            <a:ext cx="9525" cy="50784"/>
          </a:xfrm>
          <a:custGeom>
            <a:avLst/>
            <a:gdLst>
              <a:gd name="T0" fmla="*/ 0 w 6"/>
              <a:gd name="T1" fmla="*/ 0 h 32"/>
              <a:gd name="T2" fmla="*/ 6 w 6"/>
              <a:gd name="T3" fmla="*/ 11 h 32"/>
              <a:gd name="T4" fmla="*/ 6 w 6"/>
              <a:gd name="T5" fmla="*/ 32 h 32"/>
              <a:gd name="T6" fmla="*/ 6 w 6"/>
              <a:gd name="T7" fmla="*/ 16 h 32"/>
              <a:gd name="T8" fmla="*/ 6 w 6"/>
              <a:gd name="T9" fmla="*/ 5 h 32"/>
              <a:gd name="T10" fmla="*/ 0 w 6"/>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2">
                <a:moveTo>
                  <a:pt x="0" y="0"/>
                </a:moveTo>
                <a:lnTo>
                  <a:pt x="6" y="11"/>
                </a:lnTo>
                <a:lnTo>
                  <a:pt x="6" y="32"/>
                </a:lnTo>
                <a:lnTo>
                  <a:pt x="6" y="16"/>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22"/>
          <p:cNvSpPr>
            <a:spLocks/>
          </p:cNvSpPr>
          <p:nvPr/>
        </p:nvSpPr>
        <p:spPr bwMode="auto">
          <a:xfrm>
            <a:off x="3911065" y="3458506"/>
            <a:ext cx="34925" cy="0"/>
          </a:xfrm>
          <a:custGeom>
            <a:avLst/>
            <a:gdLst>
              <a:gd name="T0" fmla="*/ 0 w 22"/>
              <a:gd name="T1" fmla="*/ 22 w 22"/>
              <a:gd name="T2" fmla="*/ 0 w 22"/>
              <a:gd name="T3" fmla="*/ 0 60000 65536"/>
              <a:gd name="T4" fmla="*/ 0 60000 65536"/>
              <a:gd name="T5" fmla="*/ 0 60000 65536"/>
            </a:gdLst>
            <a:ahLst/>
            <a:cxnLst>
              <a:cxn ang="T3">
                <a:pos x="T0" y="0"/>
              </a:cxn>
              <a:cxn ang="T4">
                <a:pos x="T1" y="0"/>
              </a:cxn>
              <a:cxn ang="T5">
                <a:pos x="T2" y="0"/>
              </a:cxn>
            </a:cxnLst>
            <a:rect l="0" t="0" r="r" b="b"/>
            <a:pathLst>
              <a:path w="22">
                <a:moveTo>
                  <a:pt x="0" y="0"/>
                </a:moveTo>
                <a:lnTo>
                  <a:pt x="22"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Freeform 123"/>
          <p:cNvSpPr>
            <a:spLocks/>
          </p:cNvSpPr>
          <p:nvPr/>
        </p:nvSpPr>
        <p:spPr bwMode="auto">
          <a:xfrm>
            <a:off x="3945990" y="3320438"/>
            <a:ext cx="142875" cy="87285"/>
          </a:xfrm>
          <a:custGeom>
            <a:avLst/>
            <a:gdLst>
              <a:gd name="T0" fmla="*/ 26 w 90"/>
              <a:gd name="T1" fmla="*/ 11 h 55"/>
              <a:gd name="T2" fmla="*/ 5 w 90"/>
              <a:gd name="T3" fmla="*/ 22 h 55"/>
              <a:gd name="T4" fmla="*/ 0 w 90"/>
              <a:gd name="T5" fmla="*/ 38 h 55"/>
              <a:gd name="T6" fmla="*/ 10 w 90"/>
              <a:gd name="T7" fmla="*/ 44 h 55"/>
              <a:gd name="T8" fmla="*/ 21 w 90"/>
              <a:gd name="T9" fmla="*/ 44 h 55"/>
              <a:gd name="T10" fmla="*/ 58 w 90"/>
              <a:gd name="T11" fmla="*/ 49 h 55"/>
              <a:gd name="T12" fmla="*/ 74 w 90"/>
              <a:gd name="T13" fmla="*/ 55 h 55"/>
              <a:gd name="T14" fmla="*/ 85 w 90"/>
              <a:gd name="T15" fmla="*/ 38 h 55"/>
              <a:gd name="T16" fmla="*/ 85 w 90"/>
              <a:gd name="T17" fmla="*/ 49 h 55"/>
              <a:gd name="T18" fmla="*/ 85 w 90"/>
              <a:gd name="T19" fmla="*/ 55 h 55"/>
              <a:gd name="T20" fmla="*/ 90 w 90"/>
              <a:gd name="T21" fmla="*/ 27 h 55"/>
              <a:gd name="T22" fmla="*/ 85 w 90"/>
              <a:gd name="T23" fmla="*/ 17 h 55"/>
              <a:gd name="T24" fmla="*/ 80 w 90"/>
              <a:gd name="T25" fmla="*/ 11 h 55"/>
              <a:gd name="T26" fmla="*/ 58 w 90"/>
              <a:gd name="T27" fmla="*/ 0 h 55"/>
              <a:gd name="T28" fmla="*/ 53 w 90"/>
              <a:gd name="T29" fmla="*/ 0 h 55"/>
              <a:gd name="T30" fmla="*/ 42 w 90"/>
              <a:gd name="T31" fmla="*/ 6 h 55"/>
              <a:gd name="T32" fmla="*/ 32 w 90"/>
              <a:gd name="T33" fmla="*/ 11 h 55"/>
              <a:gd name="T34" fmla="*/ 26 w 90"/>
              <a:gd name="T35" fmla="*/ 1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5">
                <a:moveTo>
                  <a:pt x="26" y="11"/>
                </a:moveTo>
                <a:lnTo>
                  <a:pt x="5" y="22"/>
                </a:lnTo>
                <a:lnTo>
                  <a:pt x="0" y="38"/>
                </a:lnTo>
                <a:lnTo>
                  <a:pt x="10" y="44"/>
                </a:lnTo>
                <a:lnTo>
                  <a:pt x="21" y="44"/>
                </a:lnTo>
                <a:lnTo>
                  <a:pt x="58" y="49"/>
                </a:lnTo>
                <a:lnTo>
                  <a:pt x="74" y="55"/>
                </a:lnTo>
                <a:lnTo>
                  <a:pt x="85" y="38"/>
                </a:lnTo>
                <a:lnTo>
                  <a:pt x="85" y="49"/>
                </a:lnTo>
                <a:lnTo>
                  <a:pt x="85" y="55"/>
                </a:lnTo>
                <a:lnTo>
                  <a:pt x="90" y="27"/>
                </a:lnTo>
                <a:lnTo>
                  <a:pt x="85" y="17"/>
                </a:lnTo>
                <a:lnTo>
                  <a:pt x="80" y="11"/>
                </a:lnTo>
                <a:lnTo>
                  <a:pt x="58" y="0"/>
                </a:lnTo>
                <a:lnTo>
                  <a:pt x="53" y="0"/>
                </a:lnTo>
                <a:lnTo>
                  <a:pt x="42" y="6"/>
                </a:lnTo>
                <a:lnTo>
                  <a:pt x="32" y="11"/>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Freeform 124"/>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25"/>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126"/>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127"/>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128"/>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129"/>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130"/>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131"/>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13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13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134"/>
          <p:cNvSpPr>
            <a:spLocks/>
          </p:cNvSpPr>
          <p:nvPr/>
        </p:nvSpPr>
        <p:spPr bwMode="auto">
          <a:xfrm>
            <a:off x="3047465" y="4745558"/>
            <a:ext cx="152400" cy="85698"/>
          </a:xfrm>
          <a:custGeom>
            <a:avLst/>
            <a:gdLst>
              <a:gd name="T0" fmla="*/ 27 w 96"/>
              <a:gd name="T1" fmla="*/ 44 h 54"/>
              <a:gd name="T2" fmla="*/ 43 w 96"/>
              <a:gd name="T3" fmla="*/ 54 h 54"/>
              <a:gd name="T4" fmla="*/ 59 w 96"/>
              <a:gd name="T5" fmla="*/ 38 h 54"/>
              <a:gd name="T6" fmla="*/ 75 w 96"/>
              <a:gd name="T7" fmla="*/ 33 h 54"/>
              <a:gd name="T8" fmla="*/ 86 w 96"/>
              <a:gd name="T9" fmla="*/ 27 h 54"/>
              <a:gd name="T10" fmla="*/ 96 w 96"/>
              <a:gd name="T11" fmla="*/ 22 h 54"/>
              <a:gd name="T12" fmla="*/ 75 w 96"/>
              <a:gd name="T13" fmla="*/ 0 h 54"/>
              <a:gd name="T14" fmla="*/ 43 w 96"/>
              <a:gd name="T15" fmla="*/ 0 h 54"/>
              <a:gd name="T16" fmla="*/ 27 w 96"/>
              <a:gd name="T17" fmla="*/ 11 h 54"/>
              <a:gd name="T18" fmla="*/ 0 w 96"/>
              <a:gd name="T19" fmla="*/ 27 h 54"/>
              <a:gd name="T20" fmla="*/ 27 w 96"/>
              <a:gd name="T21" fmla="*/ 44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54">
                <a:moveTo>
                  <a:pt x="27" y="44"/>
                </a:moveTo>
                <a:lnTo>
                  <a:pt x="43" y="54"/>
                </a:lnTo>
                <a:lnTo>
                  <a:pt x="59" y="38"/>
                </a:lnTo>
                <a:lnTo>
                  <a:pt x="75" y="33"/>
                </a:lnTo>
                <a:lnTo>
                  <a:pt x="86" y="27"/>
                </a:lnTo>
                <a:lnTo>
                  <a:pt x="96" y="22"/>
                </a:lnTo>
                <a:lnTo>
                  <a:pt x="75" y="0"/>
                </a:lnTo>
                <a:lnTo>
                  <a:pt x="43" y="0"/>
                </a:lnTo>
                <a:lnTo>
                  <a:pt x="27" y="11"/>
                </a:lnTo>
                <a:lnTo>
                  <a:pt x="0" y="27"/>
                </a:lnTo>
                <a:lnTo>
                  <a:pt x="27" y="4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Freeform 135"/>
          <p:cNvSpPr>
            <a:spLocks/>
          </p:cNvSpPr>
          <p:nvPr/>
        </p:nvSpPr>
        <p:spPr bwMode="auto">
          <a:xfrm>
            <a:off x="3344327" y="4788407"/>
            <a:ext cx="736600" cy="669711"/>
          </a:xfrm>
          <a:custGeom>
            <a:avLst/>
            <a:gdLst>
              <a:gd name="T0" fmla="*/ 213 w 464"/>
              <a:gd name="T1" fmla="*/ 406 h 422"/>
              <a:gd name="T2" fmla="*/ 245 w 464"/>
              <a:gd name="T3" fmla="*/ 411 h 422"/>
              <a:gd name="T4" fmla="*/ 272 w 464"/>
              <a:gd name="T5" fmla="*/ 411 h 422"/>
              <a:gd name="T6" fmla="*/ 304 w 464"/>
              <a:gd name="T7" fmla="*/ 417 h 422"/>
              <a:gd name="T8" fmla="*/ 341 w 464"/>
              <a:gd name="T9" fmla="*/ 417 h 422"/>
              <a:gd name="T10" fmla="*/ 379 w 464"/>
              <a:gd name="T11" fmla="*/ 422 h 422"/>
              <a:gd name="T12" fmla="*/ 405 w 464"/>
              <a:gd name="T13" fmla="*/ 417 h 422"/>
              <a:gd name="T14" fmla="*/ 437 w 464"/>
              <a:gd name="T15" fmla="*/ 406 h 422"/>
              <a:gd name="T16" fmla="*/ 459 w 464"/>
              <a:gd name="T17" fmla="*/ 384 h 422"/>
              <a:gd name="T18" fmla="*/ 453 w 464"/>
              <a:gd name="T19" fmla="*/ 352 h 422"/>
              <a:gd name="T20" fmla="*/ 416 w 464"/>
              <a:gd name="T21" fmla="*/ 352 h 422"/>
              <a:gd name="T22" fmla="*/ 395 w 464"/>
              <a:gd name="T23" fmla="*/ 336 h 422"/>
              <a:gd name="T24" fmla="*/ 363 w 464"/>
              <a:gd name="T25" fmla="*/ 319 h 422"/>
              <a:gd name="T26" fmla="*/ 357 w 464"/>
              <a:gd name="T27" fmla="*/ 292 h 422"/>
              <a:gd name="T28" fmla="*/ 325 w 464"/>
              <a:gd name="T29" fmla="*/ 282 h 422"/>
              <a:gd name="T30" fmla="*/ 299 w 464"/>
              <a:gd name="T31" fmla="*/ 271 h 422"/>
              <a:gd name="T32" fmla="*/ 261 w 464"/>
              <a:gd name="T33" fmla="*/ 254 h 422"/>
              <a:gd name="T34" fmla="*/ 245 w 464"/>
              <a:gd name="T35" fmla="*/ 227 h 422"/>
              <a:gd name="T36" fmla="*/ 219 w 464"/>
              <a:gd name="T37" fmla="*/ 206 h 422"/>
              <a:gd name="T38" fmla="*/ 197 w 464"/>
              <a:gd name="T39" fmla="*/ 179 h 422"/>
              <a:gd name="T40" fmla="*/ 181 w 464"/>
              <a:gd name="T41" fmla="*/ 146 h 422"/>
              <a:gd name="T42" fmla="*/ 187 w 464"/>
              <a:gd name="T43" fmla="*/ 119 h 422"/>
              <a:gd name="T44" fmla="*/ 213 w 464"/>
              <a:gd name="T45" fmla="*/ 114 h 422"/>
              <a:gd name="T46" fmla="*/ 245 w 464"/>
              <a:gd name="T47" fmla="*/ 119 h 422"/>
              <a:gd name="T48" fmla="*/ 251 w 464"/>
              <a:gd name="T49" fmla="*/ 87 h 422"/>
              <a:gd name="T50" fmla="*/ 251 w 464"/>
              <a:gd name="T51" fmla="*/ 71 h 422"/>
              <a:gd name="T52" fmla="*/ 229 w 464"/>
              <a:gd name="T53" fmla="*/ 49 h 422"/>
              <a:gd name="T54" fmla="*/ 192 w 464"/>
              <a:gd name="T55" fmla="*/ 22 h 422"/>
              <a:gd name="T56" fmla="*/ 123 w 464"/>
              <a:gd name="T57" fmla="*/ 17 h 422"/>
              <a:gd name="T58" fmla="*/ 123 w 464"/>
              <a:gd name="T59" fmla="*/ 44 h 422"/>
              <a:gd name="T60" fmla="*/ 117 w 464"/>
              <a:gd name="T61" fmla="*/ 54 h 422"/>
              <a:gd name="T62" fmla="*/ 112 w 464"/>
              <a:gd name="T63" fmla="*/ 60 h 422"/>
              <a:gd name="T64" fmla="*/ 101 w 464"/>
              <a:gd name="T65" fmla="*/ 60 h 422"/>
              <a:gd name="T66" fmla="*/ 85 w 464"/>
              <a:gd name="T67" fmla="*/ 76 h 422"/>
              <a:gd name="T68" fmla="*/ 21 w 464"/>
              <a:gd name="T69" fmla="*/ 87 h 422"/>
              <a:gd name="T70" fmla="*/ 21 w 464"/>
              <a:gd name="T71" fmla="*/ 146 h 422"/>
              <a:gd name="T72" fmla="*/ 37 w 464"/>
              <a:gd name="T73" fmla="*/ 168 h 422"/>
              <a:gd name="T74" fmla="*/ 32 w 464"/>
              <a:gd name="T75" fmla="*/ 184 h 422"/>
              <a:gd name="T76" fmla="*/ 21 w 464"/>
              <a:gd name="T77" fmla="*/ 195 h 422"/>
              <a:gd name="T78" fmla="*/ 5 w 464"/>
              <a:gd name="T79" fmla="*/ 211 h 422"/>
              <a:gd name="T80" fmla="*/ 21 w 464"/>
              <a:gd name="T81" fmla="*/ 227 h 422"/>
              <a:gd name="T82" fmla="*/ 53 w 464"/>
              <a:gd name="T83" fmla="*/ 217 h 422"/>
              <a:gd name="T84" fmla="*/ 85 w 464"/>
              <a:gd name="T85" fmla="*/ 233 h 422"/>
              <a:gd name="T86" fmla="*/ 107 w 464"/>
              <a:gd name="T87" fmla="*/ 254 h 422"/>
              <a:gd name="T88" fmla="*/ 128 w 464"/>
              <a:gd name="T89" fmla="*/ 282 h 422"/>
              <a:gd name="T90" fmla="*/ 133 w 464"/>
              <a:gd name="T91" fmla="*/ 303 h 422"/>
              <a:gd name="T92" fmla="*/ 133 w 464"/>
              <a:gd name="T93" fmla="*/ 336 h 422"/>
              <a:gd name="T94" fmla="*/ 155 w 464"/>
              <a:gd name="T95" fmla="*/ 368 h 422"/>
              <a:gd name="T96" fmla="*/ 176 w 464"/>
              <a:gd name="T97" fmla="*/ 373 h 422"/>
              <a:gd name="T98" fmla="*/ 197 w 464"/>
              <a:gd name="T99" fmla="*/ 395 h 4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4" h="422">
                <a:moveTo>
                  <a:pt x="197" y="395"/>
                </a:moveTo>
                <a:lnTo>
                  <a:pt x="192" y="401"/>
                </a:lnTo>
                <a:lnTo>
                  <a:pt x="203" y="401"/>
                </a:lnTo>
                <a:lnTo>
                  <a:pt x="213" y="406"/>
                </a:lnTo>
                <a:lnTo>
                  <a:pt x="219" y="411"/>
                </a:lnTo>
                <a:lnTo>
                  <a:pt x="224" y="417"/>
                </a:lnTo>
                <a:lnTo>
                  <a:pt x="235" y="411"/>
                </a:lnTo>
                <a:lnTo>
                  <a:pt x="245" y="411"/>
                </a:lnTo>
                <a:lnTo>
                  <a:pt x="251" y="411"/>
                </a:lnTo>
                <a:lnTo>
                  <a:pt x="261" y="406"/>
                </a:lnTo>
                <a:lnTo>
                  <a:pt x="267" y="406"/>
                </a:lnTo>
                <a:lnTo>
                  <a:pt x="272" y="411"/>
                </a:lnTo>
                <a:lnTo>
                  <a:pt x="277" y="417"/>
                </a:lnTo>
                <a:lnTo>
                  <a:pt x="288" y="422"/>
                </a:lnTo>
                <a:lnTo>
                  <a:pt x="299" y="422"/>
                </a:lnTo>
                <a:lnTo>
                  <a:pt x="304" y="417"/>
                </a:lnTo>
                <a:lnTo>
                  <a:pt x="315" y="417"/>
                </a:lnTo>
                <a:lnTo>
                  <a:pt x="325" y="417"/>
                </a:lnTo>
                <a:lnTo>
                  <a:pt x="331" y="417"/>
                </a:lnTo>
                <a:lnTo>
                  <a:pt x="341" y="417"/>
                </a:lnTo>
                <a:lnTo>
                  <a:pt x="352" y="422"/>
                </a:lnTo>
                <a:lnTo>
                  <a:pt x="357" y="422"/>
                </a:lnTo>
                <a:lnTo>
                  <a:pt x="368" y="422"/>
                </a:lnTo>
                <a:lnTo>
                  <a:pt x="379" y="422"/>
                </a:lnTo>
                <a:lnTo>
                  <a:pt x="384" y="411"/>
                </a:lnTo>
                <a:lnTo>
                  <a:pt x="389" y="406"/>
                </a:lnTo>
                <a:lnTo>
                  <a:pt x="400" y="411"/>
                </a:lnTo>
                <a:lnTo>
                  <a:pt x="405" y="417"/>
                </a:lnTo>
                <a:lnTo>
                  <a:pt x="411" y="417"/>
                </a:lnTo>
                <a:lnTo>
                  <a:pt x="421" y="411"/>
                </a:lnTo>
                <a:lnTo>
                  <a:pt x="427" y="411"/>
                </a:lnTo>
                <a:lnTo>
                  <a:pt x="437" y="406"/>
                </a:lnTo>
                <a:lnTo>
                  <a:pt x="443" y="406"/>
                </a:lnTo>
                <a:lnTo>
                  <a:pt x="453" y="401"/>
                </a:lnTo>
                <a:lnTo>
                  <a:pt x="453" y="395"/>
                </a:lnTo>
                <a:lnTo>
                  <a:pt x="459" y="384"/>
                </a:lnTo>
                <a:lnTo>
                  <a:pt x="464" y="373"/>
                </a:lnTo>
                <a:lnTo>
                  <a:pt x="464" y="368"/>
                </a:lnTo>
                <a:lnTo>
                  <a:pt x="459" y="357"/>
                </a:lnTo>
                <a:lnTo>
                  <a:pt x="453" y="352"/>
                </a:lnTo>
                <a:lnTo>
                  <a:pt x="443" y="346"/>
                </a:lnTo>
                <a:lnTo>
                  <a:pt x="432" y="346"/>
                </a:lnTo>
                <a:lnTo>
                  <a:pt x="427" y="352"/>
                </a:lnTo>
                <a:lnTo>
                  <a:pt x="416" y="352"/>
                </a:lnTo>
                <a:lnTo>
                  <a:pt x="405" y="352"/>
                </a:lnTo>
                <a:lnTo>
                  <a:pt x="400" y="352"/>
                </a:lnTo>
                <a:lnTo>
                  <a:pt x="395" y="341"/>
                </a:lnTo>
                <a:lnTo>
                  <a:pt x="395" y="336"/>
                </a:lnTo>
                <a:lnTo>
                  <a:pt x="389" y="330"/>
                </a:lnTo>
                <a:lnTo>
                  <a:pt x="384" y="319"/>
                </a:lnTo>
                <a:lnTo>
                  <a:pt x="373" y="319"/>
                </a:lnTo>
                <a:lnTo>
                  <a:pt x="363" y="319"/>
                </a:lnTo>
                <a:lnTo>
                  <a:pt x="357" y="314"/>
                </a:lnTo>
                <a:lnTo>
                  <a:pt x="352" y="309"/>
                </a:lnTo>
                <a:lnTo>
                  <a:pt x="352" y="303"/>
                </a:lnTo>
                <a:lnTo>
                  <a:pt x="357" y="292"/>
                </a:lnTo>
                <a:lnTo>
                  <a:pt x="352" y="287"/>
                </a:lnTo>
                <a:lnTo>
                  <a:pt x="341" y="287"/>
                </a:lnTo>
                <a:lnTo>
                  <a:pt x="331" y="287"/>
                </a:lnTo>
                <a:lnTo>
                  <a:pt x="325" y="282"/>
                </a:lnTo>
                <a:lnTo>
                  <a:pt x="320" y="282"/>
                </a:lnTo>
                <a:lnTo>
                  <a:pt x="309" y="282"/>
                </a:lnTo>
                <a:lnTo>
                  <a:pt x="304" y="276"/>
                </a:lnTo>
                <a:lnTo>
                  <a:pt x="299" y="271"/>
                </a:lnTo>
                <a:lnTo>
                  <a:pt x="288" y="271"/>
                </a:lnTo>
                <a:lnTo>
                  <a:pt x="277" y="265"/>
                </a:lnTo>
                <a:lnTo>
                  <a:pt x="272" y="260"/>
                </a:lnTo>
                <a:lnTo>
                  <a:pt x="261" y="254"/>
                </a:lnTo>
                <a:lnTo>
                  <a:pt x="256" y="249"/>
                </a:lnTo>
                <a:lnTo>
                  <a:pt x="256" y="238"/>
                </a:lnTo>
                <a:lnTo>
                  <a:pt x="256" y="227"/>
                </a:lnTo>
                <a:lnTo>
                  <a:pt x="245" y="227"/>
                </a:lnTo>
                <a:lnTo>
                  <a:pt x="240" y="222"/>
                </a:lnTo>
                <a:lnTo>
                  <a:pt x="229" y="222"/>
                </a:lnTo>
                <a:lnTo>
                  <a:pt x="229" y="211"/>
                </a:lnTo>
                <a:lnTo>
                  <a:pt x="219" y="206"/>
                </a:lnTo>
                <a:lnTo>
                  <a:pt x="213" y="200"/>
                </a:lnTo>
                <a:lnTo>
                  <a:pt x="208" y="195"/>
                </a:lnTo>
                <a:lnTo>
                  <a:pt x="208" y="184"/>
                </a:lnTo>
                <a:lnTo>
                  <a:pt x="197" y="179"/>
                </a:lnTo>
                <a:lnTo>
                  <a:pt x="197" y="168"/>
                </a:lnTo>
                <a:lnTo>
                  <a:pt x="192" y="163"/>
                </a:lnTo>
                <a:lnTo>
                  <a:pt x="181" y="152"/>
                </a:lnTo>
                <a:lnTo>
                  <a:pt x="181" y="146"/>
                </a:lnTo>
                <a:lnTo>
                  <a:pt x="181" y="141"/>
                </a:lnTo>
                <a:lnTo>
                  <a:pt x="187" y="130"/>
                </a:lnTo>
                <a:lnTo>
                  <a:pt x="192" y="125"/>
                </a:lnTo>
                <a:lnTo>
                  <a:pt x="187" y="119"/>
                </a:lnTo>
                <a:lnTo>
                  <a:pt x="197" y="119"/>
                </a:lnTo>
                <a:lnTo>
                  <a:pt x="203" y="119"/>
                </a:lnTo>
                <a:lnTo>
                  <a:pt x="208" y="114"/>
                </a:lnTo>
                <a:lnTo>
                  <a:pt x="213" y="114"/>
                </a:lnTo>
                <a:lnTo>
                  <a:pt x="224" y="103"/>
                </a:lnTo>
                <a:lnTo>
                  <a:pt x="229" y="108"/>
                </a:lnTo>
                <a:lnTo>
                  <a:pt x="240" y="114"/>
                </a:lnTo>
                <a:lnTo>
                  <a:pt x="245" y="119"/>
                </a:lnTo>
                <a:lnTo>
                  <a:pt x="251" y="114"/>
                </a:lnTo>
                <a:lnTo>
                  <a:pt x="251" y="103"/>
                </a:lnTo>
                <a:lnTo>
                  <a:pt x="251" y="98"/>
                </a:lnTo>
                <a:lnTo>
                  <a:pt x="251" y="87"/>
                </a:lnTo>
                <a:lnTo>
                  <a:pt x="256" y="81"/>
                </a:lnTo>
                <a:lnTo>
                  <a:pt x="261" y="76"/>
                </a:lnTo>
                <a:lnTo>
                  <a:pt x="261" y="65"/>
                </a:lnTo>
                <a:lnTo>
                  <a:pt x="251" y="71"/>
                </a:lnTo>
                <a:lnTo>
                  <a:pt x="245" y="65"/>
                </a:lnTo>
                <a:lnTo>
                  <a:pt x="235" y="60"/>
                </a:lnTo>
                <a:lnTo>
                  <a:pt x="229" y="54"/>
                </a:lnTo>
                <a:lnTo>
                  <a:pt x="229" y="49"/>
                </a:lnTo>
                <a:lnTo>
                  <a:pt x="219" y="44"/>
                </a:lnTo>
                <a:lnTo>
                  <a:pt x="213" y="38"/>
                </a:lnTo>
                <a:lnTo>
                  <a:pt x="197" y="33"/>
                </a:lnTo>
                <a:lnTo>
                  <a:pt x="192" y="22"/>
                </a:lnTo>
                <a:lnTo>
                  <a:pt x="181" y="22"/>
                </a:lnTo>
                <a:lnTo>
                  <a:pt x="171" y="17"/>
                </a:lnTo>
                <a:lnTo>
                  <a:pt x="139" y="0"/>
                </a:lnTo>
                <a:lnTo>
                  <a:pt x="123" y="17"/>
                </a:lnTo>
                <a:lnTo>
                  <a:pt x="139" y="27"/>
                </a:lnTo>
                <a:lnTo>
                  <a:pt x="149" y="27"/>
                </a:lnTo>
                <a:lnTo>
                  <a:pt x="128" y="49"/>
                </a:lnTo>
                <a:lnTo>
                  <a:pt x="123" y="44"/>
                </a:lnTo>
                <a:lnTo>
                  <a:pt x="128" y="38"/>
                </a:lnTo>
                <a:lnTo>
                  <a:pt x="112" y="22"/>
                </a:lnTo>
                <a:lnTo>
                  <a:pt x="96" y="38"/>
                </a:lnTo>
                <a:lnTo>
                  <a:pt x="117" y="54"/>
                </a:lnTo>
                <a:lnTo>
                  <a:pt x="128" y="54"/>
                </a:lnTo>
                <a:lnTo>
                  <a:pt x="117" y="60"/>
                </a:lnTo>
                <a:lnTo>
                  <a:pt x="117" y="65"/>
                </a:lnTo>
                <a:lnTo>
                  <a:pt x="112" y="60"/>
                </a:lnTo>
                <a:lnTo>
                  <a:pt x="112" y="65"/>
                </a:lnTo>
                <a:lnTo>
                  <a:pt x="107" y="71"/>
                </a:lnTo>
                <a:lnTo>
                  <a:pt x="107" y="65"/>
                </a:lnTo>
                <a:lnTo>
                  <a:pt x="101" y="60"/>
                </a:lnTo>
                <a:lnTo>
                  <a:pt x="96" y="65"/>
                </a:lnTo>
                <a:lnTo>
                  <a:pt x="101" y="60"/>
                </a:lnTo>
                <a:lnTo>
                  <a:pt x="96" y="60"/>
                </a:lnTo>
                <a:lnTo>
                  <a:pt x="85" y="76"/>
                </a:lnTo>
                <a:lnTo>
                  <a:pt x="80" y="76"/>
                </a:lnTo>
                <a:lnTo>
                  <a:pt x="69" y="71"/>
                </a:lnTo>
                <a:lnTo>
                  <a:pt x="53" y="81"/>
                </a:lnTo>
                <a:lnTo>
                  <a:pt x="21" y="87"/>
                </a:lnTo>
                <a:lnTo>
                  <a:pt x="16" y="119"/>
                </a:lnTo>
                <a:lnTo>
                  <a:pt x="0" y="130"/>
                </a:lnTo>
                <a:lnTo>
                  <a:pt x="16" y="141"/>
                </a:lnTo>
                <a:lnTo>
                  <a:pt x="21" y="146"/>
                </a:lnTo>
                <a:lnTo>
                  <a:pt x="27" y="152"/>
                </a:lnTo>
                <a:lnTo>
                  <a:pt x="27" y="157"/>
                </a:lnTo>
                <a:lnTo>
                  <a:pt x="32" y="163"/>
                </a:lnTo>
                <a:lnTo>
                  <a:pt x="37" y="168"/>
                </a:lnTo>
                <a:lnTo>
                  <a:pt x="32" y="173"/>
                </a:lnTo>
                <a:lnTo>
                  <a:pt x="37" y="179"/>
                </a:lnTo>
                <a:lnTo>
                  <a:pt x="43" y="184"/>
                </a:lnTo>
                <a:lnTo>
                  <a:pt x="32" y="184"/>
                </a:lnTo>
                <a:lnTo>
                  <a:pt x="32" y="190"/>
                </a:lnTo>
                <a:lnTo>
                  <a:pt x="37" y="200"/>
                </a:lnTo>
                <a:lnTo>
                  <a:pt x="32" y="206"/>
                </a:lnTo>
                <a:lnTo>
                  <a:pt x="21" y="195"/>
                </a:lnTo>
                <a:lnTo>
                  <a:pt x="21" y="200"/>
                </a:lnTo>
                <a:lnTo>
                  <a:pt x="11" y="200"/>
                </a:lnTo>
                <a:lnTo>
                  <a:pt x="0" y="206"/>
                </a:lnTo>
                <a:lnTo>
                  <a:pt x="5" y="211"/>
                </a:lnTo>
                <a:lnTo>
                  <a:pt x="5" y="217"/>
                </a:lnTo>
                <a:lnTo>
                  <a:pt x="0" y="227"/>
                </a:lnTo>
                <a:lnTo>
                  <a:pt x="11" y="227"/>
                </a:lnTo>
                <a:lnTo>
                  <a:pt x="21" y="227"/>
                </a:lnTo>
                <a:lnTo>
                  <a:pt x="27" y="222"/>
                </a:lnTo>
                <a:lnTo>
                  <a:pt x="37" y="217"/>
                </a:lnTo>
                <a:lnTo>
                  <a:pt x="43" y="222"/>
                </a:lnTo>
                <a:lnTo>
                  <a:pt x="53" y="217"/>
                </a:lnTo>
                <a:lnTo>
                  <a:pt x="64" y="217"/>
                </a:lnTo>
                <a:lnTo>
                  <a:pt x="69" y="217"/>
                </a:lnTo>
                <a:lnTo>
                  <a:pt x="80" y="222"/>
                </a:lnTo>
                <a:lnTo>
                  <a:pt x="85" y="233"/>
                </a:lnTo>
                <a:lnTo>
                  <a:pt x="91" y="238"/>
                </a:lnTo>
                <a:lnTo>
                  <a:pt x="96" y="244"/>
                </a:lnTo>
                <a:lnTo>
                  <a:pt x="101" y="249"/>
                </a:lnTo>
                <a:lnTo>
                  <a:pt x="107" y="254"/>
                </a:lnTo>
                <a:lnTo>
                  <a:pt x="112" y="260"/>
                </a:lnTo>
                <a:lnTo>
                  <a:pt x="117" y="265"/>
                </a:lnTo>
                <a:lnTo>
                  <a:pt x="123" y="271"/>
                </a:lnTo>
                <a:lnTo>
                  <a:pt x="128" y="282"/>
                </a:lnTo>
                <a:lnTo>
                  <a:pt x="128" y="287"/>
                </a:lnTo>
                <a:lnTo>
                  <a:pt x="139" y="287"/>
                </a:lnTo>
                <a:lnTo>
                  <a:pt x="139" y="292"/>
                </a:lnTo>
                <a:lnTo>
                  <a:pt x="133" y="303"/>
                </a:lnTo>
                <a:lnTo>
                  <a:pt x="128" y="314"/>
                </a:lnTo>
                <a:lnTo>
                  <a:pt x="128" y="319"/>
                </a:lnTo>
                <a:lnTo>
                  <a:pt x="133" y="330"/>
                </a:lnTo>
                <a:lnTo>
                  <a:pt x="133" y="336"/>
                </a:lnTo>
                <a:lnTo>
                  <a:pt x="144" y="341"/>
                </a:lnTo>
                <a:lnTo>
                  <a:pt x="149" y="346"/>
                </a:lnTo>
                <a:lnTo>
                  <a:pt x="149" y="357"/>
                </a:lnTo>
                <a:lnTo>
                  <a:pt x="155" y="368"/>
                </a:lnTo>
                <a:lnTo>
                  <a:pt x="155" y="379"/>
                </a:lnTo>
                <a:lnTo>
                  <a:pt x="165" y="379"/>
                </a:lnTo>
                <a:lnTo>
                  <a:pt x="171" y="373"/>
                </a:lnTo>
                <a:lnTo>
                  <a:pt x="176" y="373"/>
                </a:lnTo>
                <a:lnTo>
                  <a:pt x="187" y="373"/>
                </a:lnTo>
                <a:lnTo>
                  <a:pt x="192" y="373"/>
                </a:lnTo>
                <a:lnTo>
                  <a:pt x="197" y="390"/>
                </a:lnTo>
                <a:lnTo>
                  <a:pt x="197" y="39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136"/>
          <p:cNvSpPr>
            <a:spLocks/>
          </p:cNvSpPr>
          <p:nvPr/>
        </p:nvSpPr>
        <p:spPr bwMode="auto">
          <a:xfrm>
            <a:off x="5046127"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137"/>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138"/>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139"/>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140"/>
          <p:cNvSpPr>
            <a:spLocks/>
          </p:cNvSpPr>
          <p:nvPr/>
        </p:nvSpPr>
        <p:spPr bwMode="auto">
          <a:xfrm>
            <a:off x="4614327" y="1733444"/>
            <a:ext cx="676275" cy="944261"/>
          </a:xfrm>
          <a:custGeom>
            <a:avLst/>
            <a:gdLst>
              <a:gd name="T0" fmla="*/ 346 w 426"/>
              <a:gd name="T1" fmla="*/ 341 h 595"/>
              <a:gd name="T2" fmla="*/ 320 w 426"/>
              <a:gd name="T3" fmla="*/ 319 h 595"/>
              <a:gd name="T4" fmla="*/ 288 w 426"/>
              <a:gd name="T5" fmla="*/ 303 h 595"/>
              <a:gd name="T6" fmla="*/ 277 w 426"/>
              <a:gd name="T7" fmla="*/ 270 h 595"/>
              <a:gd name="T8" fmla="*/ 277 w 426"/>
              <a:gd name="T9" fmla="*/ 238 h 595"/>
              <a:gd name="T10" fmla="*/ 261 w 426"/>
              <a:gd name="T11" fmla="*/ 216 h 595"/>
              <a:gd name="T12" fmla="*/ 277 w 426"/>
              <a:gd name="T13" fmla="*/ 200 h 595"/>
              <a:gd name="T14" fmla="*/ 282 w 426"/>
              <a:gd name="T15" fmla="*/ 184 h 595"/>
              <a:gd name="T16" fmla="*/ 282 w 426"/>
              <a:gd name="T17" fmla="*/ 173 h 595"/>
              <a:gd name="T18" fmla="*/ 282 w 426"/>
              <a:gd name="T19" fmla="*/ 151 h 595"/>
              <a:gd name="T20" fmla="*/ 288 w 426"/>
              <a:gd name="T21" fmla="*/ 119 h 595"/>
              <a:gd name="T22" fmla="*/ 277 w 426"/>
              <a:gd name="T23" fmla="*/ 103 h 595"/>
              <a:gd name="T24" fmla="*/ 304 w 426"/>
              <a:gd name="T25" fmla="*/ 81 h 595"/>
              <a:gd name="T26" fmla="*/ 298 w 426"/>
              <a:gd name="T27" fmla="*/ 54 h 595"/>
              <a:gd name="T28" fmla="*/ 266 w 426"/>
              <a:gd name="T29" fmla="*/ 43 h 595"/>
              <a:gd name="T30" fmla="*/ 229 w 426"/>
              <a:gd name="T31" fmla="*/ 43 h 595"/>
              <a:gd name="T32" fmla="*/ 202 w 426"/>
              <a:gd name="T33" fmla="*/ 43 h 595"/>
              <a:gd name="T34" fmla="*/ 170 w 426"/>
              <a:gd name="T35" fmla="*/ 49 h 595"/>
              <a:gd name="T36" fmla="*/ 154 w 426"/>
              <a:gd name="T37" fmla="*/ 16 h 595"/>
              <a:gd name="T38" fmla="*/ 138 w 426"/>
              <a:gd name="T39" fmla="*/ 5 h 595"/>
              <a:gd name="T40" fmla="*/ 112 w 426"/>
              <a:gd name="T41" fmla="*/ 5 h 595"/>
              <a:gd name="T42" fmla="*/ 101 w 426"/>
              <a:gd name="T43" fmla="*/ 38 h 595"/>
              <a:gd name="T44" fmla="*/ 80 w 426"/>
              <a:gd name="T45" fmla="*/ 65 h 595"/>
              <a:gd name="T46" fmla="*/ 80 w 426"/>
              <a:gd name="T47" fmla="*/ 97 h 595"/>
              <a:gd name="T48" fmla="*/ 59 w 426"/>
              <a:gd name="T49" fmla="*/ 119 h 595"/>
              <a:gd name="T50" fmla="*/ 27 w 426"/>
              <a:gd name="T51" fmla="*/ 124 h 595"/>
              <a:gd name="T52" fmla="*/ 16 w 426"/>
              <a:gd name="T53" fmla="*/ 157 h 595"/>
              <a:gd name="T54" fmla="*/ 0 w 426"/>
              <a:gd name="T55" fmla="*/ 184 h 595"/>
              <a:gd name="T56" fmla="*/ 16 w 426"/>
              <a:gd name="T57" fmla="*/ 211 h 595"/>
              <a:gd name="T58" fmla="*/ 37 w 426"/>
              <a:gd name="T59" fmla="*/ 216 h 595"/>
              <a:gd name="T60" fmla="*/ 64 w 426"/>
              <a:gd name="T61" fmla="*/ 222 h 595"/>
              <a:gd name="T62" fmla="*/ 75 w 426"/>
              <a:gd name="T63" fmla="*/ 249 h 595"/>
              <a:gd name="T64" fmla="*/ 85 w 426"/>
              <a:gd name="T65" fmla="*/ 265 h 595"/>
              <a:gd name="T66" fmla="*/ 75 w 426"/>
              <a:gd name="T67" fmla="*/ 270 h 595"/>
              <a:gd name="T68" fmla="*/ 80 w 426"/>
              <a:gd name="T69" fmla="*/ 276 h 595"/>
              <a:gd name="T70" fmla="*/ 91 w 426"/>
              <a:gd name="T71" fmla="*/ 303 h 595"/>
              <a:gd name="T72" fmla="*/ 107 w 426"/>
              <a:gd name="T73" fmla="*/ 308 h 595"/>
              <a:gd name="T74" fmla="*/ 112 w 426"/>
              <a:gd name="T75" fmla="*/ 319 h 595"/>
              <a:gd name="T76" fmla="*/ 107 w 426"/>
              <a:gd name="T77" fmla="*/ 341 h 595"/>
              <a:gd name="T78" fmla="*/ 91 w 426"/>
              <a:gd name="T79" fmla="*/ 357 h 595"/>
              <a:gd name="T80" fmla="*/ 112 w 426"/>
              <a:gd name="T81" fmla="*/ 373 h 595"/>
              <a:gd name="T82" fmla="*/ 107 w 426"/>
              <a:gd name="T83" fmla="*/ 405 h 595"/>
              <a:gd name="T84" fmla="*/ 128 w 426"/>
              <a:gd name="T85" fmla="*/ 427 h 595"/>
              <a:gd name="T86" fmla="*/ 154 w 426"/>
              <a:gd name="T87" fmla="*/ 443 h 595"/>
              <a:gd name="T88" fmla="*/ 176 w 426"/>
              <a:gd name="T89" fmla="*/ 454 h 595"/>
              <a:gd name="T90" fmla="*/ 213 w 426"/>
              <a:gd name="T91" fmla="*/ 465 h 595"/>
              <a:gd name="T92" fmla="*/ 224 w 426"/>
              <a:gd name="T93" fmla="*/ 481 h 595"/>
              <a:gd name="T94" fmla="*/ 218 w 426"/>
              <a:gd name="T95" fmla="*/ 514 h 595"/>
              <a:gd name="T96" fmla="*/ 234 w 426"/>
              <a:gd name="T97" fmla="*/ 535 h 595"/>
              <a:gd name="T98" fmla="*/ 256 w 426"/>
              <a:gd name="T99" fmla="*/ 535 h 595"/>
              <a:gd name="T100" fmla="*/ 256 w 426"/>
              <a:gd name="T101" fmla="*/ 568 h 595"/>
              <a:gd name="T102" fmla="*/ 277 w 426"/>
              <a:gd name="T103" fmla="*/ 573 h 595"/>
              <a:gd name="T104" fmla="*/ 277 w 426"/>
              <a:gd name="T105" fmla="*/ 595 h 595"/>
              <a:gd name="T106" fmla="*/ 304 w 426"/>
              <a:gd name="T107" fmla="*/ 573 h 595"/>
              <a:gd name="T108" fmla="*/ 336 w 426"/>
              <a:gd name="T109" fmla="*/ 552 h 595"/>
              <a:gd name="T110" fmla="*/ 362 w 426"/>
              <a:gd name="T111" fmla="*/ 530 h 595"/>
              <a:gd name="T112" fmla="*/ 389 w 426"/>
              <a:gd name="T113" fmla="*/ 508 h 595"/>
              <a:gd name="T114" fmla="*/ 394 w 426"/>
              <a:gd name="T115" fmla="*/ 470 h 595"/>
              <a:gd name="T116" fmla="*/ 416 w 426"/>
              <a:gd name="T117" fmla="*/ 443 h 595"/>
              <a:gd name="T118" fmla="*/ 410 w 426"/>
              <a:gd name="T119" fmla="*/ 427 h 595"/>
              <a:gd name="T120" fmla="*/ 378 w 426"/>
              <a:gd name="T121" fmla="*/ 422 h 595"/>
              <a:gd name="T122" fmla="*/ 352 w 426"/>
              <a:gd name="T123" fmla="*/ 411 h 595"/>
              <a:gd name="T124" fmla="*/ 346 w 426"/>
              <a:gd name="T125" fmla="*/ 37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6" h="595">
                <a:moveTo>
                  <a:pt x="336" y="357"/>
                </a:moveTo>
                <a:lnTo>
                  <a:pt x="336" y="351"/>
                </a:lnTo>
                <a:lnTo>
                  <a:pt x="341" y="346"/>
                </a:lnTo>
                <a:lnTo>
                  <a:pt x="346" y="341"/>
                </a:lnTo>
                <a:lnTo>
                  <a:pt x="341" y="335"/>
                </a:lnTo>
                <a:lnTo>
                  <a:pt x="336" y="324"/>
                </a:lnTo>
                <a:lnTo>
                  <a:pt x="330" y="319"/>
                </a:lnTo>
                <a:lnTo>
                  <a:pt x="320" y="319"/>
                </a:lnTo>
                <a:lnTo>
                  <a:pt x="309" y="314"/>
                </a:lnTo>
                <a:lnTo>
                  <a:pt x="304" y="314"/>
                </a:lnTo>
                <a:lnTo>
                  <a:pt x="293" y="314"/>
                </a:lnTo>
                <a:lnTo>
                  <a:pt x="288" y="303"/>
                </a:lnTo>
                <a:lnTo>
                  <a:pt x="282" y="297"/>
                </a:lnTo>
                <a:lnTo>
                  <a:pt x="277" y="287"/>
                </a:lnTo>
                <a:lnTo>
                  <a:pt x="272" y="281"/>
                </a:lnTo>
                <a:lnTo>
                  <a:pt x="277" y="270"/>
                </a:lnTo>
                <a:lnTo>
                  <a:pt x="282" y="265"/>
                </a:lnTo>
                <a:lnTo>
                  <a:pt x="282" y="254"/>
                </a:lnTo>
                <a:lnTo>
                  <a:pt x="282" y="249"/>
                </a:lnTo>
                <a:lnTo>
                  <a:pt x="277" y="238"/>
                </a:lnTo>
                <a:lnTo>
                  <a:pt x="277" y="232"/>
                </a:lnTo>
                <a:lnTo>
                  <a:pt x="266" y="227"/>
                </a:lnTo>
                <a:lnTo>
                  <a:pt x="261" y="222"/>
                </a:lnTo>
                <a:lnTo>
                  <a:pt x="261" y="216"/>
                </a:lnTo>
                <a:lnTo>
                  <a:pt x="266" y="211"/>
                </a:lnTo>
                <a:lnTo>
                  <a:pt x="272" y="205"/>
                </a:lnTo>
                <a:lnTo>
                  <a:pt x="266" y="200"/>
                </a:lnTo>
                <a:lnTo>
                  <a:pt x="277" y="200"/>
                </a:lnTo>
                <a:lnTo>
                  <a:pt x="282" y="200"/>
                </a:lnTo>
                <a:lnTo>
                  <a:pt x="277" y="200"/>
                </a:lnTo>
                <a:lnTo>
                  <a:pt x="277" y="189"/>
                </a:lnTo>
                <a:lnTo>
                  <a:pt x="282" y="184"/>
                </a:lnTo>
                <a:lnTo>
                  <a:pt x="293" y="189"/>
                </a:lnTo>
                <a:lnTo>
                  <a:pt x="298" y="184"/>
                </a:lnTo>
                <a:lnTo>
                  <a:pt x="288" y="178"/>
                </a:lnTo>
                <a:lnTo>
                  <a:pt x="282" y="173"/>
                </a:lnTo>
                <a:lnTo>
                  <a:pt x="277" y="168"/>
                </a:lnTo>
                <a:lnTo>
                  <a:pt x="272" y="162"/>
                </a:lnTo>
                <a:lnTo>
                  <a:pt x="272" y="157"/>
                </a:lnTo>
                <a:lnTo>
                  <a:pt x="282" y="151"/>
                </a:lnTo>
                <a:lnTo>
                  <a:pt x="288" y="146"/>
                </a:lnTo>
                <a:lnTo>
                  <a:pt x="282" y="135"/>
                </a:lnTo>
                <a:lnTo>
                  <a:pt x="282" y="124"/>
                </a:lnTo>
                <a:lnTo>
                  <a:pt x="288" y="119"/>
                </a:lnTo>
                <a:lnTo>
                  <a:pt x="282" y="113"/>
                </a:lnTo>
                <a:lnTo>
                  <a:pt x="272" y="113"/>
                </a:lnTo>
                <a:lnTo>
                  <a:pt x="272" y="108"/>
                </a:lnTo>
                <a:lnTo>
                  <a:pt x="277" y="103"/>
                </a:lnTo>
                <a:lnTo>
                  <a:pt x="288" y="97"/>
                </a:lnTo>
                <a:lnTo>
                  <a:pt x="298" y="92"/>
                </a:lnTo>
                <a:lnTo>
                  <a:pt x="304" y="86"/>
                </a:lnTo>
                <a:lnTo>
                  <a:pt x="304" y="81"/>
                </a:lnTo>
                <a:lnTo>
                  <a:pt x="304" y="70"/>
                </a:lnTo>
                <a:lnTo>
                  <a:pt x="309" y="65"/>
                </a:lnTo>
                <a:lnTo>
                  <a:pt x="309" y="59"/>
                </a:lnTo>
                <a:lnTo>
                  <a:pt x="298" y="54"/>
                </a:lnTo>
                <a:lnTo>
                  <a:pt x="293" y="43"/>
                </a:lnTo>
                <a:lnTo>
                  <a:pt x="288" y="43"/>
                </a:lnTo>
                <a:lnTo>
                  <a:pt x="277" y="49"/>
                </a:lnTo>
                <a:lnTo>
                  <a:pt x="266" y="43"/>
                </a:lnTo>
                <a:lnTo>
                  <a:pt x="256" y="43"/>
                </a:lnTo>
                <a:lnTo>
                  <a:pt x="250" y="38"/>
                </a:lnTo>
                <a:lnTo>
                  <a:pt x="240" y="43"/>
                </a:lnTo>
                <a:lnTo>
                  <a:pt x="229" y="43"/>
                </a:lnTo>
                <a:lnTo>
                  <a:pt x="224" y="49"/>
                </a:lnTo>
                <a:lnTo>
                  <a:pt x="213" y="43"/>
                </a:lnTo>
                <a:lnTo>
                  <a:pt x="208" y="38"/>
                </a:lnTo>
                <a:lnTo>
                  <a:pt x="202" y="43"/>
                </a:lnTo>
                <a:lnTo>
                  <a:pt x="192" y="43"/>
                </a:lnTo>
                <a:lnTo>
                  <a:pt x="186" y="43"/>
                </a:lnTo>
                <a:lnTo>
                  <a:pt x="181" y="49"/>
                </a:lnTo>
                <a:lnTo>
                  <a:pt x="170" y="49"/>
                </a:lnTo>
                <a:lnTo>
                  <a:pt x="165" y="38"/>
                </a:lnTo>
                <a:lnTo>
                  <a:pt x="160" y="38"/>
                </a:lnTo>
                <a:lnTo>
                  <a:pt x="154" y="27"/>
                </a:lnTo>
                <a:lnTo>
                  <a:pt x="154" y="16"/>
                </a:lnTo>
                <a:lnTo>
                  <a:pt x="160" y="11"/>
                </a:lnTo>
                <a:lnTo>
                  <a:pt x="154" y="11"/>
                </a:lnTo>
                <a:lnTo>
                  <a:pt x="144" y="5"/>
                </a:lnTo>
                <a:lnTo>
                  <a:pt x="138" y="5"/>
                </a:lnTo>
                <a:lnTo>
                  <a:pt x="128" y="0"/>
                </a:lnTo>
                <a:lnTo>
                  <a:pt x="117" y="0"/>
                </a:lnTo>
                <a:lnTo>
                  <a:pt x="112" y="0"/>
                </a:lnTo>
                <a:lnTo>
                  <a:pt x="112" y="5"/>
                </a:lnTo>
                <a:lnTo>
                  <a:pt x="112" y="16"/>
                </a:lnTo>
                <a:lnTo>
                  <a:pt x="112" y="27"/>
                </a:lnTo>
                <a:lnTo>
                  <a:pt x="107" y="32"/>
                </a:lnTo>
                <a:lnTo>
                  <a:pt x="101" y="38"/>
                </a:lnTo>
                <a:lnTo>
                  <a:pt x="96" y="49"/>
                </a:lnTo>
                <a:lnTo>
                  <a:pt x="91" y="54"/>
                </a:lnTo>
                <a:lnTo>
                  <a:pt x="91" y="59"/>
                </a:lnTo>
                <a:lnTo>
                  <a:pt x="80" y="65"/>
                </a:lnTo>
                <a:lnTo>
                  <a:pt x="80" y="70"/>
                </a:lnTo>
                <a:lnTo>
                  <a:pt x="75" y="81"/>
                </a:lnTo>
                <a:lnTo>
                  <a:pt x="85" y="86"/>
                </a:lnTo>
                <a:lnTo>
                  <a:pt x="80" y="97"/>
                </a:lnTo>
                <a:lnTo>
                  <a:pt x="75" y="97"/>
                </a:lnTo>
                <a:lnTo>
                  <a:pt x="64" y="103"/>
                </a:lnTo>
                <a:lnTo>
                  <a:pt x="59" y="108"/>
                </a:lnTo>
                <a:lnTo>
                  <a:pt x="59" y="119"/>
                </a:lnTo>
                <a:lnTo>
                  <a:pt x="48" y="113"/>
                </a:lnTo>
                <a:lnTo>
                  <a:pt x="43" y="119"/>
                </a:lnTo>
                <a:lnTo>
                  <a:pt x="32" y="124"/>
                </a:lnTo>
                <a:lnTo>
                  <a:pt x="27" y="124"/>
                </a:lnTo>
                <a:lnTo>
                  <a:pt x="16" y="130"/>
                </a:lnTo>
                <a:lnTo>
                  <a:pt x="21" y="135"/>
                </a:lnTo>
                <a:lnTo>
                  <a:pt x="16" y="146"/>
                </a:lnTo>
                <a:lnTo>
                  <a:pt x="16" y="157"/>
                </a:lnTo>
                <a:lnTo>
                  <a:pt x="16" y="162"/>
                </a:lnTo>
                <a:lnTo>
                  <a:pt x="11" y="173"/>
                </a:lnTo>
                <a:lnTo>
                  <a:pt x="0" y="173"/>
                </a:lnTo>
                <a:lnTo>
                  <a:pt x="0" y="184"/>
                </a:lnTo>
                <a:lnTo>
                  <a:pt x="5" y="189"/>
                </a:lnTo>
                <a:lnTo>
                  <a:pt x="11" y="195"/>
                </a:lnTo>
                <a:lnTo>
                  <a:pt x="16" y="205"/>
                </a:lnTo>
                <a:lnTo>
                  <a:pt x="16" y="211"/>
                </a:lnTo>
                <a:lnTo>
                  <a:pt x="21" y="222"/>
                </a:lnTo>
                <a:lnTo>
                  <a:pt x="27" y="227"/>
                </a:lnTo>
                <a:lnTo>
                  <a:pt x="32" y="222"/>
                </a:lnTo>
                <a:lnTo>
                  <a:pt x="37" y="216"/>
                </a:lnTo>
                <a:lnTo>
                  <a:pt x="48" y="211"/>
                </a:lnTo>
                <a:lnTo>
                  <a:pt x="53" y="205"/>
                </a:lnTo>
                <a:lnTo>
                  <a:pt x="59" y="216"/>
                </a:lnTo>
                <a:lnTo>
                  <a:pt x="64" y="222"/>
                </a:lnTo>
                <a:lnTo>
                  <a:pt x="64" y="232"/>
                </a:lnTo>
                <a:lnTo>
                  <a:pt x="64" y="238"/>
                </a:lnTo>
                <a:lnTo>
                  <a:pt x="64" y="249"/>
                </a:lnTo>
                <a:lnTo>
                  <a:pt x="75" y="249"/>
                </a:lnTo>
                <a:lnTo>
                  <a:pt x="80" y="254"/>
                </a:lnTo>
                <a:lnTo>
                  <a:pt x="91" y="259"/>
                </a:lnTo>
                <a:lnTo>
                  <a:pt x="91" y="265"/>
                </a:lnTo>
                <a:lnTo>
                  <a:pt x="85" y="265"/>
                </a:lnTo>
                <a:lnTo>
                  <a:pt x="80" y="259"/>
                </a:lnTo>
                <a:lnTo>
                  <a:pt x="85" y="270"/>
                </a:lnTo>
                <a:lnTo>
                  <a:pt x="85" y="276"/>
                </a:lnTo>
                <a:lnTo>
                  <a:pt x="75" y="270"/>
                </a:lnTo>
                <a:lnTo>
                  <a:pt x="69" y="265"/>
                </a:lnTo>
                <a:lnTo>
                  <a:pt x="64" y="265"/>
                </a:lnTo>
                <a:lnTo>
                  <a:pt x="69" y="270"/>
                </a:lnTo>
                <a:lnTo>
                  <a:pt x="80" y="276"/>
                </a:lnTo>
                <a:lnTo>
                  <a:pt x="85" y="281"/>
                </a:lnTo>
                <a:lnTo>
                  <a:pt x="91" y="287"/>
                </a:lnTo>
                <a:lnTo>
                  <a:pt x="91" y="297"/>
                </a:lnTo>
                <a:lnTo>
                  <a:pt x="91" y="303"/>
                </a:lnTo>
                <a:lnTo>
                  <a:pt x="96" y="308"/>
                </a:lnTo>
                <a:lnTo>
                  <a:pt x="101" y="314"/>
                </a:lnTo>
                <a:lnTo>
                  <a:pt x="107" y="314"/>
                </a:lnTo>
                <a:lnTo>
                  <a:pt x="107" y="308"/>
                </a:lnTo>
                <a:lnTo>
                  <a:pt x="101" y="303"/>
                </a:lnTo>
                <a:lnTo>
                  <a:pt x="112" y="303"/>
                </a:lnTo>
                <a:lnTo>
                  <a:pt x="112" y="308"/>
                </a:lnTo>
                <a:lnTo>
                  <a:pt x="112" y="319"/>
                </a:lnTo>
                <a:lnTo>
                  <a:pt x="107" y="324"/>
                </a:lnTo>
                <a:lnTo>
                  <a:pt x="112" y="330"/>
                </a:lnTo>
                <a:lnTo>
                  <a:pt x="112" y="335"/>
                </a:lnTo>
                <a:lnTo>
                  <a:pt x="107" y="341"/>
                </a:lnTo>
                <a:lnTo>
                  <a:pt x="96" y="346"/>
                </a:lnTo>
                <a:lnTo>
                  <a:pt x="91" y="346"/>
                </a:lnTo>
                <a:lnTo>
                  <a:pt x="91" y="351"/>
                </a:lnTo>
                <a:lnTo>
                  <a:pt x="91" y="357"/>
                </a:lnTo>
                <a:lnTo>
                  <a:pt x="96" y="362"/>
                </a:lnTo>
                <a:lnTo>
                  <a:pt x="101" y="368"/>
                </a:lnTo>
                <a:lnTo>
                  <a:pt x="112" y="368"/>
                </a:lnTo>
                <a:lnTo>
                  <a:pt x="112" y="373"/>
                </a:lnTo>
                <a:lnTo>
                  <a:pt x="117" y="384"/>
                </a:lnTo>
                <a:lnTo>
                  <a:pt x="112" y="389"/>
                </a:lnTo>
                <a:lnTo>
                  <a:pt x="107" y="400"/>
                </a:lnTo>
                <a:lnTo>
                  <a:pt x="107" y="405"/>
                </a:lnTo>
                <a:lnTo>
                  <a:pt x="107" y="411"/>
                </a:lnTo>
                <a:lnTo>
                  <a:pt x="117" y="416"/>
                </a:lnTo>
                <a:lnTo>
                  <a:pt x="122" y="422"/>
                </a:lnTo>
                <a:lnTo>
                  <a:pt x="128" y="427"/>
                </a:lnTo>
                <a:lnTo>
                  <a:pt x="128" y="433"/>
                </a:lnTo>
                <a:lnTo>
                  <a:pt x="133" y="438"/>
                </a:lnTo>
                <a:lnTo>
                  <a:pt x="144" y="443"/>
                </a:lnTo>
                <a:lnTo>
                  <a:pt x="154" y="443"/>
                </a:lnTo>
                <a:lnTo>
                  <a:pt x="160" y="443"/>
                </a:lnTo>
                <a:lnTo>
                  <a:pt x="165" y="449"/>
                </a:lnTo>
                <a:lnTo>
                  <a:pt x="170" y="449"/>
                </a:lnTo>
                <a:lnTo>
                  <a:pt x="176" y="454"/>
                </a:lnTo>
                <a:lnTo>
                  <a:pt x="186" y="454"/>
                </a:lnTo>
                <a:lnTo>
                  <a:pt x="192" y="460"/>
                </a:lnTo>
                <a:lnTo>
                  <a:pt x="202" y="465"/>
                </a:lnTo>
                <a:lnTo>
                  <a:pt x="213" y="465"/>
                </a:lnTo>
                <a:lnTo>
                  <a:pt x="218" y="470"/>
                </a:lnTo>
                <a:lnTo>
                  <a:pt x="224" y="476"/>
                </a:lnTo>
                <a:lnTo>
                  <a:pt x="229" y="476"/>
                </a:lnTo>
                <a:lnTo>
                  <a:pt x="224" y="481"/>
                </a:lnTo>
                <a:lnTo>
                  <a:pt x="218" y="492"/>
                </a:lnTo>
                <a:lnTo>
                  <a:pt x="224" y="497"/>
                </a:lnTo>
                <a:lnTo>
                  <a:pt x="224" y="508"/>
                </a:lnTo>
                <a:lnTo>
                  <a:pt x="218" y="514"/>
                </a:lnTo>
                <a:lnTo>
                  <a:pt x="218" y="524"/>
                </a:lnTo>
                <a:lnTo>
                  <a:pt x="218" y="530"/>
                </a:lnTo>
                <a:lnTo>
                  <a:pt x="229" y="530"/>
                </a:lnTo>
                <a:lnTo>
                  <a:pt x="234" y="535"/>
                </a:lnTo>
                <a:lnTo>
                  <a:pt x="240" y="535"/>
                </a:lnTo>
                <a:lnTo>
                  <a:pt x="245" y="530"/>
                </a:lnTo>
                <a:lnTo>
                  <a:pt x="256" y="530"/>
                </a:lnTo>
                <a:lnTo>
                  <a:pt x="256" y="535"/>
                </a:lnTo>
                <a:lnTo>
                  <a:pt x="256" y="546"/>
                </a:lnTo>
                <a:lnTo>
                  <a:pt x="256" y="552"/>
                </a:lnTo>
                <a:lnTo>
                  <a:pt x="256" y="562"/>
                </a:lnTo>
                <a:lnTo>
                  <a:pt x="256" y="568"/>
                </a:lnTo>
                <a:lnTo>
                  <a:pt x="266" y="568"/>
                </a:lnTo>
                <a:lnTo>
                  <a:pt x="272" y="562"/>
                </a:lnTo>
                <a:lnTo>
                  <a:pt x="277" y="562"/>
                </a:lnTo>
                <a:lnTo>
                  <a:pt x="277" y="573"/>
                </a:lnTo>
                <a:lnTo>
                  <a:pt x="277" y="584"/>
                </a:lnTo>
                <a:lnTo>
                  <a:pt x="277" y="589"/>
                </a:lnTo>
                <a:lnTo>
                  <a:pt x="272" y="595"/>
                </a:lnTo>
                <a:lnTo>
                  <a:pt x="277" y="595"/>
                </a:lnTo>
                <a:lnTo>
                  <a:pt x="288" y="595"/>
                </a:lnTo>
                <a:lnTo>
                  <a:pt x="293" y="589"/>
                </a:lnTo>
                <a:lnTo>
                  <a:pt x="298" y="584"/>
                </a:lnTo>
                <a:lnTo>
                  <a:pt x="304" y="573"/>
                </a:lnTo>
                <a:lnTo>
                  <a:pt x="309" y="568"/>
                </a:lnTo>
                <a:lnTo>
                  <a:pt x="320" y="562"/>
                </a:lnTo>
                <a:lnTo>
                  <a:pt x="325" y="557"/>
                </a:lnTo>
                <a:lnTo>
                  <a:pt x="336" y="552"/>
                </a:lnTo>
                <a:lnTo>
                  <a:pt x="341" y="546"/>
                </a:lnTo>
                <a:lnTo>
                  <a:pt x="346" y="541"/>
                </a:lnTo>
                <a:lnTo>
                  <a:pt x="352" y="530"/>
                </a:lnTo>
                <a:lnTo>
                  <a:pt x="362" y="530"/>
                </a:lnTo>
                <a:lnTo>
                  <a:pt x="368" y="524"/>
                </a:lnTo>
                <a:lnTo>
                  <a:pt x="373" y="519"/>
                </a:lnTo>
                <a:lnTo>
                  <a:pt x="384" y="514"/>
                </a:lnTo>
                <a:lnTo>
                  <a:pt x="389" y="508"/>
                </a:lnTo>
                <a:lnTo>
                  <a:pt x="394" y="497"/>
                </a:lnTo>
                <a:lnTo>
                  <a:pt x="394" y="487"/>
                </a:lnTo>
                <a:lnTo>
                  <a:pt x="394" y="481"/>
                </a:lnTo>
                <a:lnTo>
                  <a:pt x="394" y="470"/>
                </a:lnTo>
                <a:lnTo>
                  <a:pt x="394" y="460"/>
                </a:lnTo>
                <a:lnTo>
                  <a:pt x="394" y="449"/>
                </a:lnTo>
                <a:lnTo>
                  <a:pt x="405" y="449"/>
                </a:lnTo>
                <a:lnTo>
                  <a:pt x="416" y="443"/>
                </a:lnTo>
                <a:lnTo>
                  <a:pt x="421" y="438"/>
                </a:lnTo>
                <a:lnTo>
                  <a:pt x="426" y="433"/>
                </a:lnTo>
                <a:lnTo>
                  <a:pt x="416" y="427"/>
                </a:lnTo>
                <a:lnTo>
                  <a:pt x="410" y="427"/>
                </a:lnTo>
                <a:lnTo>
                  <a:pt x="400" y="427"/>
                </a:lnTo>
                <a:lnTo>
                  <a:pt x="394" y="422"/>
                </a:lnTo>
                <a:lnTo>
                  <a:pt x="389" y="422"/>
                </a:lnTo>
                <a:lnTo>
                  <a:pt x="378" y="422"/>
                </a:lnTo>
                <a:lnTo>
                  <a:pt x="373" y="416"/>
                </a:lnTo>
                <a:lnTo>
                  <a:pt x="362" y="416"/>
                </a:lnTo>
                <a:lnTo>
                  <a:pt x="357" y="411"/>
                </a:lnTo>
                <a:lnTo>
                  <a:pt x="352" y="411"/>
                </a:lnTo>
                <a:lnTo>
                  <a:pt x="346" y="400"/>
                </a:lnTo>
                <a:lnTo>
                  <a:pt x="346" y="395"/>
                </a:lnTo>
                <a:lnTo>
                  <a:pt x="346" y="384"/>
                </a:lnTo>
                <a:lnTo>
                  <a:pt x="346" y="378"/>
                </a:lnTo>
                <a:lnTo>
                  <a:pt x="341" y="378"/>
                </a:lnTo>
                <a:lnTo>
                  <a:pt x="336" y="368"/>
                </a:lnTo>
                <a:lnTo>
                  <a:pt x="336" y="3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141"/>
          <p:cNvSpPr>
            <a:spLocks/>
          </p:cNvSpPr>
          <p:nvPr/>
        </p:nvSpPr>
        <p:spPr bwMode="auto">
          <a:xfrm>
            <a:off x="4901665" y="2479331"/>
            <a:ext cx="17463" cy="17457"/>
          </a:xfrm>
          <a:custGeom>
            <a:avLst/>
            <a:gdLst>
              <a:gd name="T0" fmla="*/ 11 w 11"/>
              <a:gd name="T1" fmla="*/ 0 h 11"/>
              <a:gd name="T2" fmla="*/ 0 w 11"/>
              <a:gd name="T3" fmla="*/ 6 h 11"/>
              <a:gd name="T4" fmla="*/ 11 w 11"/>
              <a:gd name="T5" fmla="*/ 11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0" y="6"/>
                </a:lnTo>
                <a:lnTo>
                  <a:pt x="11" y="11"/>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Freeform 142"/>
          <p:cNvSpPr>
            <a:spLocks/>
          </p:cNvSpPr>
          <p:nvPr/>
        </p:nvSpPr>
        <p:spPr bwMode="auto">
          <a:xfrm>
            <a:off x="3606265" y="4651926"/>
            <a:ext cx="619125" cy="737952"/>
          </a:xfrm>
          <a:custGeom>
            <a:avLst/>
            <a:gdLst>
              <a:gd name="T0" fmla="*/ 203 w 390"/>
              <a:gd name="T1" fmla="*/ 140 h 465"/>
              <a:gd name="T2" fmla="*/ 182 w 390"/>
              <a:gd name="T3" fmla="*/ 103 h 465"/>
              <a:gd name="T4" fmla="*/ 176 w 390"/>
              <a:gd name="T5" fmla="*/ 81 h 465"/>
              <a:gd name="T6" fmla="*/ 192 w 390"/>
              <a:gd name="T7" fmla="*/ 54 h 465"/>
              <a:gd name="T8" fmla="*/ 160 w 390"/>
              <a:gd name="T9" fmla="*/ 27 h 465"/>
              <a:gd name="T10" fmla="*/ 139 w 390"/>
              <a:gd name="T11" fmla="*/ 27 h 465"/>
              <a:gd name="T12" fmla="*/ 118 w 390"/>
              <a:gd name="T13" fmla="*/ 5 h 465"/>
              <a:gd name="T14" fmla="*/ 96 w 390"/>
              <a:gd name="T15" fmla="*/ 16 h 465"/>
              <a:gd name="T16" fmla="*/ 70 w 390"/>
              <a:gd name="T17" fmla="*/ 27 h 465"/>
              <a:gd name="T18" fmla="*/ 22 w 390"/>
              <a:gd name="T19" fmla="*/ 48 h 465"/>
              <a:gd name="T20" fmla="*/ 16 w 390"/>
              <a:gd name="T21" fmla="*/ 70 h 465"/>
              <a:gd name="T22" fmla="*/ 6 w 390"/>
              <a:gd name="T23" fmla="*/ 92 h 465"/>
              <a:gd name="T24" fmla="*/ 16 w 390"/>
              <a:gd name="T25" fmla="*/ 108 h 465"/>
              <a:gd name="T26" fmla="*/ 43 w 390"/>
              <a:gd name="T27" fmla="*/ 119 h 465"/>
              <a:gd name="T28" fmla="*/ 64 w 390"/>
              <a:gd name="T29" fmla="*/ 140 h 465"/>
              <a:gd name="T30" fmla="*/ 86 w 390"/>
              <a:gd name="T31" fmla="*/ 157 h 465"/>
              <a:gd name="T32" fmla="*/ 102 w 390"/>
              <a:gd name="T33" fmla="*/ 157 h 465"/>
              <a:gd name="T34" fmla="*/ 118 w 390"/>
              <a:gd name="T35" fmla="*/ 162 h 465"/>
              <a:gd name="T36" fmla="*/ 139 w 390"/>
              <a:gd name="T37" fmla="*/ 162 h 465"/>
              <a:gd name="T38" fmla="*/ 128 w 390"/>
              <a:gd name="T39" fmla="*/ 167 h 465"/>
              <a:gd name="T40" fmla="*/ 134 w 390"/>
              <a:gd name="T41" fmla="*/ 167 h 465"/>
              <a:gd name="T42" fmla="*/ 139 w 390"/>
              <a:gd name="T43" fmla="*/ 178 h 465"/>
              <a:gd name="T44" fmla="*/ 134 w 390"/>
              <a:gd name="T45" fmla="*/ 184 h 465"/>
              <a:gd name="T46" fmla="*/ 155 w 390"/>
              <a:gd name="T47" fmla="*/ 205 h 465"/>
              <a:gd name="T48" fmla="*/ 171 w 390"/>
              <a:gd name="T49" fmla="*/ 222 h 465"/>
              <a:gd name="T50" fmla="*/ 187 w 390"/>
              <a:gd name="T51" fmla="*/ 249 h 465"/>
              <a:gd name="T52" fmla="*/ 192 w 390"/>
              <a:gd name="T53" fmla="*/ 270 h 465"/>
              <a:gd name="T54" fmla="*/ 208 w 390"/>
              <a:gd name="T55" fmla="*/ 292 h 465"/>
              <a:gd name="T56" fmla="*/ 208 w 390"/>
              <a:gd name="T57" fmla="*/ 303 h 465"/>
              <a:gd name="T58" fmla="*/ 208 w 390"/>
              <a:gd name="T59" fmla="*/ 330 h 465"/>
              <a:gd name="T60" fmla="*/ 208 w 390"/>
              <a:gd name="T61" fmla="*/ 351 h 465"/>
              <a:gd name="T62" fmla="*/ 203 w 390"/>
              <a:gd name="T63" fmla="*/ 362 h 465"/>
              <a:gd name="T64" fmla="*/ 214 w 390"/>
              <a:gd name="T65" fmla="*/ 389 h 465"/>
              <a:gd name="T66" fmla="*/ 224 w 390"/>
              <a:gd name="T67" fmla="*/ 411 h 465"/>
              <a:gd name="T68" fmla="*/ 235 w 390"/>
              <a:gd name="T69" fmla="*/ 438 h 465"/>
              <a:gd name="T70" fmla="*/ 256 w 390"/>
              <a:gd name="T71" fmla="*/ 438 h 465"/>
              <a:gd name="T72" fmla="*/ 283 w 390"/>
              <a:gd name="T73" fmla="*/ 432 h 465"/>
              <a:gd name="T74" fmla="*/ 299 w 390"/>
              <a:gd name="T75" fmla="*/ 454 h 465"/>
              <a:gd name="T76" fmla="*/ 326 w 390"/>
              <a:gd name="T77" fmla="*/ 465 h 465"/>
              <a:gd name="T78" fmla="*/ 352 w 390"/>
              <a:gd name="T79" fmla="*/ 465 h 465"/>
              <a:gd name="T80" fmla="*/ 374 w 390"/>
              <a:gd name="T81" fmla="*/ 454 h 465"/>
              <a:gd name="T82" fmla="*/ 390 w 390"/>
              <a:gd name="T83" fmla="*/ 438 h 465"/>
              <a:gd name="T84" fmla="*/ 384 w 390"/>
              <a:gd name="T85" fmla="*/ 416 h 465"/>
              <a:gd name="T86" fmla="*/ 379 w 390"/>
              <a:gd name="T87" fmla="*/ 389 h 465"/>
              <a:gd name="T88" fmla="*/ 374 w 390"/>
              <a:gd name="T89" fmla="*/ 357 h 465"/>
              <a:gd name="T90" fmla="*/ 368 w 390"/>
              <a:gd name="T91" fmla="*/ 330 h 465"/>
              <a:gd name="T92" fmla="*/ 347 w 390"/>
              <a:gd name="T93" fmla="*/ 319 h 465"/>
              <a:gd name="T94" fmla="*/ 326 w 390"/>
              <a:gd name="T95" fmla="*/ 303 h 465"/>
              <a:gd name="T96" fmla="*/ 310 w 390"/>
              <a:gd name="T97" fmla="*/ 281 h 465"/>
              <a:gd name="T98" fmla="*/ 299 w 390"/>
              <a:gd name="T99" fmla="*/ 259 h 465"/>
              <a:gd name="T100" fmla="*/ 294 w 390"/>
              <a:gd name="T101" fmla="*/ 232 h 465"/>
              <a:gd name="T102" fmla="*/ 288 w 390"/>
              <a:gd name="T103" fmla="*/ 211 h 465"/>
              <a:gd name="T104" fmla="*/ 304 w 390"/>
              <a:gd name="T105" fmla="*/ 194 h 465"/>
              <a:gd name="T106" fmla="*/ 288 w 390"/>
              <a:gd name="T107" fmla="*/ 178 h 465"/>
              <a:gd name="T108" fmla="*/ 267 w 390"/>
              <a:gd name="T109" fmla="*/ 184 h 465"/>
              <a:gd name="T110" fmla="*/ 256 w 390"/>
              <a:gd name="T111" fmla="*/ 167 h 465"/>
              <a:gd name="T112" fmla="*/ 246 w 390"/>
              <a:gd name="T113" fmla="*/ 167 h 465"/>
              <a:gd name="T114" fmla="*/ 230 w 390"/>
              <a:gd name="T115" fmla="*/ 157 h 465"/>
              <a:gd name="T116" fmla="*/ 214 w 390"/>
              <a:gd name="T117" fmla="*/ 151 h 4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0" h="465">
                <a:moveTo>
                  <a:pt x="214" y="151"/>
                </a:moveTo>
                <a:lnTo>
                  <a:pt x="203" y="146"/>
                </a:lnTo>
                <a:lnTo>
                  <a:pt x="203" y="140"/>
                </a:lnTo>
                <a:lnTo>
                  <a:pt x="198" y="130"/>
                </a:lnTo>
                <a:lnTo>
                  <a:pt x="187" y="113"/>
                </a:lnTo>
                <a:lnTo>
                  <a:pt x="182" y="103"/>
                </a:lnTo>
                <a:lnTo>
                  <a:pt x="187" y="97"/>
                </a:lnTo>
                <a:lnTo>
                  <a:pt x="182" y="86"/>
                </a:lnTo>
                <a:lnTo>
                  <a:pt x="176" y="81"/>
                </a:lnTo>
                <a:lnTo>
                  <a:pt x="182" y="75"/>
                </a:lnTo>
                <a:lnTo>
                  <a:pt x="187" y="70"/>
                </a:lnTo>
                <a:lnTo>
                  <a:pt x="192" y="54"/>
                </a:lnTo>
                <a:lnTo>
                  <a:pt x="176" y="43"/>
                </a:lnTo>
                <a:lnTo>
                  <a:pt x="166" y="38"/>
                </a:lnTo>
                <a:lnTo>
                  <a:pt x="160" y="27"/>
                </a:lnTo>
                <a:lnTo>
                  <a:pt x="150" y="27"/>
                </a:lnTo>
                <a:lnTo>
                  <a:pt x="144" y="32"/>
                </a:lnTo>
                <a:lnTo>
                  <a:pt x="139" y="27"/>
                </a:lnTo>
                <a:lnTo>
                  <a:pt x="134" y="16"/>
                </a:lnTo>
                <a:lnTo>
                  <a:pt x="123" y="16"/>
                </a:lnTo>
                <a:lnTo>
                  <a:pt x="118" y="5"/>
                </a:lnTo>
                <a:lnTo>
                  <a:pt x="112" y="5"/>
                </a:lnTo>
                <a:lnTo>
                  <a:pt x="107" y="0"/>
                </a:lnTo>
                <a:lnTo>
                  <a:pt x="96" y="16"/>
                </a:lnTo>
                <a:lnTo>
                  <a:pt x="86" y="32"/>
                </a:lnTo>
                <a:lnTo>
                  <a:pt x="86" y="5"/>
                </a:lnTo>
                <a:lnTo>
                  <a:pt x="70" y="27"/>
                </a:lnTo>
                <a:lnTo>
                  <a:pt x="59" y="43"/>
                </a:lnTo>
                <a:lnTo>
                  <a:pt x="43" y="32"/>
                </a:lnTo>
                <a:lnTo>
                  <a:pt x="22" y="48"/>
                </a:lnTo>
                <a:lnTo>
                  <a:pt x="27" y="65"/>
                </a:lnTo>
                <a:lnTo>
                  <a:pt x="22" y="70"/>
                </a:lnTo>
                <a:lnTo>
                  <a:pt x="16" y="70"/>
                </a:lnTo>
                <a:lnTo>
                  <a:pt x="11" y="81"/>
                </a:lnTo>
                <a:lnTo>
                  <a:pt x="11" y="86"/>
                </a:lnTo>
                <a:lnTo>
                  <a:pt x="6" y="92"/>
                </a:lnTo>
                <a:lnTo>
                  <a:pt x="0" y="103"/>
                </a:lnTo>
                <a:lnTo>
                  <a:pt x="6" y="103"/>
                </a:lnTo>
                <a:lnTo>
                  <a:pt x="16" y="108"/>
                </a:lnTo>
                <a:lnTo>
                  <a:pt x="22" y="108"/>
                </a:lnTo>
                <a:lnTo>
                  <a:pt x="27" y="113"/>
                </a:lnTo>
                <a:lnTo>
                  <a:pt x="43" y="119"/>
                </a:lnTo>
                <a:lnTo>
                  <a:pt x="54" y="130"/>
                </a:lnTo>
                <a:lnTo>
                  <a:pt x="59" y="130"/>
                </a:lnTo>
                <a:lnTo>
                  <a:pt x="64" y="140"/>
                </a:lnTo>
                <a:lnTo>
                  <a:pt x="70" y="146"/>
                </a:lnTo>
                <a:lnTo>
                  <a:pt x="75" y="151"/>
                </a:lnTo>
                <a:lnTo>
                  <a:pt x="86" y="157"/>
                </a:lnTo>
                <a:lnTo>
                  <a:pt x="91" y="151"/>
                </a:lnTo>
                <a:lnTo>
                  <a:pt x="96" y="157"/>
                </a:lnTo>
                <a:lnTo>
                  <a:pt x="102" y="157"/>
                </a:lnTo>
                <a:lnTo>
                  <a:pt x="112" y="157"/>
                </a:lnTo>
                <a:lnTo>
                  <a:pt x="112" y="162"/>
                </a:lnTo>
                <a:lnTo>
                  <a:pt x="118" y="162"/>
                </a:lnTo>
                <a:lnTo>
                  <a:pt x="123" y="167"/>
                </a:lnTo>
                <a:lnTo>
                  <a:pt x="134" y="162"/>
                </a:lnTo>
                <a:lnTo>
                  <a:pt x="139" y="162"/>
                </a:lnTo>
                <a:lnTo>
                  <a:pt x="144" y="173"/>
                </a:lnTo>
                <a:lnTo>
                  <a:pt x="134" y="167"/>
                </a:lnTo>
                <a:lnTo>
                  <a:pt x="128" y="167"/>
                </a:lnTo>
                <a:lnTo>
                  <a:pt x="118" y="167"/>
                </a:lnTo>
                <a:lnTo>
                  <a:pt x="123" y="173"/>
                </a:lnTo>
                <a:lnTo>
                  <a:pt x="134" y="167"/>
                </a:lnTo>
                <a:lnTo>
                  <a:pt x="134" y="173"/>
                </a:lnTo>
                <a:lnTo>
                  <a:pt x="128" y="178"/>
                </a:lnTo>
                <a:lnTo>
                  <a:pt x="139" y="178"/>
                </a:lnTo>
                <a:lnTo>
                  <a:pt x="144" y="173"/>
                </a:lnTo>
                <a:lnTo>
                  <a:pt x="139" y="184"/>
                </a:lnTo>
                <a:lnTo>
                  <a:pt x="134" y="184"/>
                </a:lnTo>
                <a:lnTo>
                  <a:pt x="144" y="189"/>
                </a:lnTo>
                <a:lnTo>
                  <a:pt x="150" y="194"/>
                </a:lnTo>
                <a:lnTo>
                  <a:pt x="155" y="205"/>
                </a:lnTo>
                <a:lnTo>
                  <a:pt x="166" y="211"/>
                </a:lnTo>
                <a:lnTo>
                  <a:pt x="171" y="216"/>
                </a:lnTo>
                <a:lnTo>
                  <a:pt x="171" y="222"/>
                </a:lnTo>
                <a:lnTo>
                  <a:pt x="182" y="227"/>
                </a:lnTo>
                <a:lnTo>
                  <a:pt x="182" y="243"/>
                </a:lnTo>
                <a:lnTo>
                  <a:pt x="187" y="249"/>
                </a:lnTo>
                <a:lnTo>
                  <a:pt x="187" y="259"/>
                </a:lnTo>
                <a:lnTo>
                  <a:pt x="182" y="265"/>
                </a:lnTo>
                <a:lnTo>
                  <a:pt x="192" y="270"/>
                </a:lnTo>
                <a:lnTo>
                  <a:pt x="203" y="276"/>
                </a:lnTo>
                <a:lnTo>
                  <a:pt x="198" y="281"/>
                </a:lnTo>
                <a:lnTo>
                  <a:pt x="208" y="292"/>
                </a:lnTo>
                <a:lnTo>
                  <a:pt x="214" y="286"/>
                </a:lnTo>
                <a:lnTo>
                  <a:pt x="214" y="292"/>
                </a:lnTo>
                <a:lnTo>
                  <a:pt x="208" y="303"/>
                </a:lnTo>
                <a:lnTo>
                  <a:pt x="208" y="313"/>
                </a:lnTo>
                <a:lnTo>
                  <a:pt x="208" y="319"/>
                </a:lnTo>
                <a:lnTo>
                  <a:pt x="208" y="330"/>
                </a:lnTo>
                <a:lnTo>
                  <a:pt x="208" y="335"/>
                </a:lnTo>
                <a:lnTo>
                  <a:pt x="214" y="346"/>
                </a:lnTo>
                <a:lnTo>
                  <a:pt x="208" y="351"/>
                </a:lnTo>
                <a:lnTo>
                  <a:pt x="198" y="351"/>
                </a:lnTo>
                <a:lnTo>
                  <a:pt x="192" y="357"/>
                </a:lnTo>
                <a:lnTo>
                  <a:pt x="203" y="362"/>
                </a:lnTo>
                <a:lnTo>
                  <a:pt x="208" y="373"/>
                </a:lnTo>
                <a:lnTo>
                  <a:pt x="214" y="378"/>
                </a:lnTo>
                <a:lnTo>
                  <a:pt x="214" y="389"/>
                </a:lnTo>
                <a:lnTo>
                  <a:pt x="214" y="395"/>
                </a:lnTo>
                <a:lnTo>
                  <a:pt x="219" y="405"/>
                </a:lnTo>
                <a:lnTo>
                  <a:pt x="224" y="411"/>
                </a:lnTo>
                <a:lnTo>
                  <a:pt x="230" y="422"/>
                </a:lnTo>
                <a:lnTo>
                  <a:pt x="230" y="427"/>
                </a:lnTo>
                <a:lnTo>
                  <a:pt x="235" y="438"/>
                </a:lnTo>
                <a:lnTo>
                  <a:pt x="240" y="438"/>
                </a:lnTo>
                <a:lnTo>
                  <a:pt x="251" y="438"/>
                </a:lnTo>
                <a:lnTo>
                  <a:pt x="256" y="438"/>
                </a:lnTo>
                <a:lnTo>
                  <a:pt x="267" y="438"/>
                </a:lnTo>
                <a:lnTo>
                  <a:pt x="272" y="432"/>
                </a:lnTo>
                <a:lnTo>
                  <a:pt x="283" y="432"/>
                </a:lnTo>
                <a:lnTo>
                  <a:pt x="294" y="438"/>
                </a:lnTo>
                <a:lnTo>
                  <a:pt x="299" y="443"/>
                </a:lnTo>
                <a:lnTo>
                  <a:pt x="299" y="454"/>
                </a:lnTo>
                <a:lnTo>
                  <a:pt x="310" y="459"/>
                </a:lnTo>
                <a:lnTo>
                  <a:pt x="315" y="459"/>
                </a:lnTo>
                <a:lnTo>
                  <a:pt x="326" y="465"/>
                </a:lnTo>
                <a:lnTo>
                  <a:pt x="336" y="465"/>
                </a:lnTo>
                <a:lnTo>
                  <a:pt x="342" y="465"/>
                </a:lnTo>
                <a:lnTo>
                  <a:pt x="352" y="465"/>
                </a:lnTo>
                <a:lnTo>
                  <a:pt x="363" y="465"/>
                </a:lnTo>
                <a:lnTo>
                  <a:pt x="368" y="459"/>
                </a:lnTo>
                <a:lnTo>
                  <a:pt x="374" y="454"/>
                </a:lnTo>
                <a:lnTo>
                  <a:pt x="374" y="443"/>
                </a:lnTo>
                <a:lnTo>
                  <a:pt x="384" y="438"/>
                </a:lnTo>
                <a:lnTo>
                  <a:pt x="390" y="438"/>
                </a:lnTo>
                <a:lnTo>
                  <a:pt x="390" y="432"/>
                </a:lnTo>
                <a:lnTo>
                  <a:pt x="390" y="422"/>
                </a:lnTo>
                <a:lnTo>
                  <a:pt x="384" y="416"/>
                </a:lnTo>
                <a:lnTo>
                  <a:pt x="384" y="405"/>
                </a:lnTo>
                <a:lnTo>
                  <a:pt x="384" y="400"/>
                </a:lnTo>
                <a:lnTo>
                  <a:pt x="379" y="389"/>
                </a:lnTo>
                <a:lnTo>
                  <a:pt x="379" y="378"/>
                </a:lnTo>
                <a:lnTo>
                  <a:pt x="379" y="368"/>
                </a:lnTo>
                <a:lnTo>
                  <a:pt x="374" y="357"/>
                </a:lnTo>
                <a:lnTo>
                  <a:pt x="374" y="346"/>
                </a:lnTo>
                <a:lnTo>
                  <a:pt x="368" y="340"/>
                </a:lnTo>
                <a:lnTo>
                  <a:pt x="368" y="330"/>
                </a:lnTo>
                <a:lnTo>
                  <a:pt x="363" y="324"/>
                </a:lnTo>
                <a:lnTo>
                  <a:pt x="352" y="324"/>
                </a:lnTo>
                <a:lnTo>
                  <a:pt x="347" y="319"/>
                </a:lnTo>
                <a:lnTo>
                  <a:pt x="342" y="313"/>
                </a:lnTo>
                <a:lnTo>
                  <a:pt x="326" y="313"/>
                </a:lnTo>
                <a:lnTo>
                  <a:pt x="326" y="303"/>
                </a:lnTo>
                <a:lnTo>
                  <a:pt x="320" y="292"/>
                </a:lnTo>
                <a:lnTo>
                  <a:pt x="315" y="286"/>
                </a:lnTo>
                <a:lnTo>
                  <a:pt x="310" y="281"/>
                </a:lnTo>
                <a:lnTo>
                  <a:pt x="304" y="270"/>
                </a:lnTo>
                <a:lnTo>
                  <a:pt x="304" y="265"/>
                </a:lnTo>
                <a:lnTo>
                  <a:pt x="299" y="259"/>
                </a:lnTo>
                <a:lnTo>
                  <a:pt x="299" y="249"/>
                </a:lnTo>
                <a:lnTo>
                  <a:pt x="299" y="238"/>
                </a:lnTo>
                <a:lnTo>
                  <a:pt x="294" y="232"/>
                </a:lnTo>
                <a:lnTo>
                  <a:pt x="283" y="227"/>
                </a:lnTo>
                <a:lnTo>
                  <a:pt x="283" y="216"/>
                </a:lnTo>
                <a:lnTo>
                  <a:pt x="288" y="211"/>
                </a:lnTo>
                <a:lnTo>
                  <a:pt x="294" y="205"/>
                </a:lnTo>
                <a:lnTo>
                  <a:pt x="299" y="200"/>
                </a:lnTo>
                <a:lnTo>
                  <a:pt x="304" y="194"/>
                </a:lnTo>
                <a:lnTo>
                  <a:pt x="304" y="189"/>
                </a:lnTo>
                <a:lnTo>
                  <a:pt x="299" y="178"/>
                </a:lnTo>
                <a:lnTo>
                  <a:pt x="288" y="178"/>
                </a:lnTo>
                <a:lnTo>
                  <a:pt x="283" y="184"/>
                </a:lnTo>
                <a:lnTo>
                  <a:pt x="278" y="178"/>
                </a:lnTo>
                <a:lnTo>
                  <a:pt x="267" y="184"/>
                </a:lnTo>
                <a:lnTo>
                  <a:pt x="262" y="184"/>
                </a:lnTo>
                <a:lnTo>
                  <a:pt x="256" y="178"/>
                </a:lnTo>
                <a:lnTo>
                  <a:pt x="256" y="167"/>
                </a:lnTo>
                <a:lnTo>
                  <a:pt x="256" y="162"/>
                </a:lnTo>
                <a:lnTo>
                  <a:pt x="251" y="157"/>
                </a:lnTo>
                <a:lnTo>
                  <a:pt x="246" y="167"/>
                </a:lnTo>
                <a:lnTo>
                  <a:pt x="240" y="162"/>
                </a:lnTo>
                <a:lnTo>
                  <a:pt x="235" y="157"/>
                </a:lnTo>
                <a:lnTo>
                  <a:pt x="230" y="157"/>
                </a:lnTo>
                <a:lnTo>
                  <a:pt x="219" y="162"/>
                </a:lnTo>
                <a:lnTo>
                  <a:pt x="214" y="157"/>
                </a:lnTo>
                <a:lnTo>
                  <a:pt x="214" y="15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143"/>
          <p:cNvSpPr>
            <a:spLocks/>
          </p:cNvSpPr>
          <p:nvPr/>
        </p:nvSpPr>
        <p:spPr bwMode="auto">
          <a:xfrm>
            <a:off x="3852327" y="4986782"/>
            <a:ext cx="33338" cy="42849"/>
          </a:xfrm>
          <a:custGeom>
            <a:avLst/>
            <a:gdLst>
              <a:gd name="T0" fmla="*/ 0 w 21"/>
              <a:gd name="T1" fmla="*/ 0 h 27"/>
              <a:gd name="T2" fmla="*/ 0 w 21"/>
              <a:gd name="T3" fmla="*/ 5 h 27"/>
              <a:gd name="T4" fmla="*/ 5 w 21"/>
              <a:gd name="T5" fmla="*/ 11 h 27"/>
              <a:gd name="T6" fmla="*/ 11 w 21"/>
              <a:gd name="T7" fmla="*/ 16 h 27"/>
              <a:gd name="T8" fmla="*/ 16 w 21"/>
              <a:gd name="T9" fmla="*/ 27 h 27"/>
              <a:gd name="T10" fmla="*/ 21 w 21"/>
              <a:gd name="T11" fmla="*/ 27 h 27"/>
              <a:gd name="T12" fmla="*/ 21 w 21"/>
              <a:gd name="T13" fmla="*/ 21 h 27"/>
              <a:gd name="T14" fmla="*/ 16 w 21"/>
              <a:gd name="T15" fmla="*/ 16 h 27"/>
              <a:gd name="T16" fmla="*/ 5 w 21"/>
              <a:gd name="T17" fmla="*/ 5 h 27"/>
              <a:gd name="T18" fmla="*/ 0 w 21"/>
              <a:gd name="T19" fmla="*/ 0 h 27"/>
              <a:gd name="T20" fmla="*/ 0 w 21"/>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7">
                <a:moveTo>
                  <a:pt x="0" y="0"/>
                </a:moveTo>
                <a:lnTo>
                  <a:pt x="0" y="5"/>
                </a:lnTo>
                <a:lnTo>
                  <a:pt x="5" y="11"/>
                </a:lnTo>
                <a:lnTo>
                  <a:pt x="11" y="16"/>
                </a:lnTo>
                <a:lnTo>
                  <a:pt x="16" y="27"/>
                </a:lnTo>
                <a:lnTo>
                  <a:pt x="21" y="27"/>
                </a:lnTo>
                <a:lnTo>
                  <a:pt x="21" y="21"/>
                </a:lnTo>
                <a:lnTo>
                  <a:pt x="16" y="16"/>
                </a:lnTo>
                <a:lnTo>
                  <a:pt x="5"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144"/>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Freeform 145"/>
          <p:cNvSpPr>
            <a:spLocks/>
          </p:cNvSpPr>
          <p:nvPr/>
        </p:nvSpPr>
        <p:spPr bwMode="auto">
          <a:xfrm>
            <a:off x="3953927" y="4205981"/>
            <a:ext cx="84138" cy="76176"/>
          </a:xfrm>
          <a:custGeom>
            <a:avLst/>
            <a:gdLst>
              <a:gd name="T0" fmla="*/ 48 w 53"/>
              <a:gd name="T1" fmla="*/ 10 h 48"/>
              <a:gd name="T2" fmla="*/ 37 w 53"/>
              <a:gd name="T3" fmla="*/ 16 h 48"/>
              <a:gd name="T4" fmla="*/ 21 w 53"/>
              <a:gd name="T5" fmla="*/ 0 h 48"/>
              <a:gd name="T6" fmla="*/ 0 w 53"/>
              <a:gd name="T7" fmla="*/ 27 h 48"/>
              <a:gd name="T8" fmla="*/ 16 w 53"/>
              <a:gd name="T9" fmla="*/ 21 h 48"/>
              <a:gd name="T10" fmla="*/ 11 w 53"/>
              <a:gd name="T11" fmla="*/ 32 h 48"/>
              <a:gd name="T12" fmla="*/ 16 w 53"/>
              <a:gd name="T13" fmla="*/ 37 h 48"/>
              <a:gd name="T14" fmla="*/ 27 w 53"/>
              <a:gd name="T15" fmla="*/ 32 h 48"/>
              <a:gd name="T16" fmla="*/ 16 w 53"/>
              <a:gd name="T17" fmla="*/ 43 h 48"/>
              <a:gd name="T18" fmla="*/ 27 w 53"/>
              <a:gd name="T19" fmla="*/ 48 h 48"/>
              <a:gd name="T20" fmla="*/ 43 w 53"/>
              <a:gd name="T21" fmla="*/ 43 h 48"/>
              <a:gd name="T22" fmla="*/ 48 w 53"/>
              <a:gd name="T23" fmla="*/ 37 h 48"/>
              <a:gd name="T24" fmla="*/ 48 w 53"/>
              <a:gd name="T25" fmla="*/ 32 h 48"/>
              <a:gd name="T26" fmla="*/ 53 w 53"/>
              <a:gd name="T27" fmla="*/ 21 h 48"/>
              <a:gd name="T28" fmla="*/ 48 w 53"/>
              <a:gd name="T29" fmla="*/ 32 h 48"/>
              <a:gd name="T30" fmla="*/ 53 w 53"/>
              <a:gd name="T31" fmla="*/ 21 h 48"/>
              <a:gd name="T32" fmla="*/ 48 w 53"/>
              <a:gd name="T33" fmla="*/ 1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8">
                <a:moveTo>
                  <a:pt x="48" y="10"/>
                </a:moveTo>
                <a:lnTo>
                  <a:pt x="37" y="16"/>
                </a:lnTo>
                <a:lnTo>
                  <a:pt x="21" y="0"/>
                </a:lnTo>
                <a:lnTo>
                  <a:pt x="0" y="27"/>
                </a:lnTo>
                <a:lnTo>
                  <a:pt x="16" y="21"/>
                </a:lnTo>
                <a:lnTo>
                  <a:pt x="11" y="32"/>
                </a:lnTo>
                <a:lnTo>
                  <a:pt x="16" y="37"/>
                </a:lnTo>
                <a:lnTo>
                  <a:pt x="27" y="32"/>
                </a:lnTo>
                <a:lnTo>
                  <a:pt x="16" y="43"/>
                </a:lnTo>
                <a:lnTo>
                  <a:pt x="27" y="48"/>
                </a:lnTo>
                <a:lnTo>
                  <a:pt x="43" y="43"/>
                </a:lnTo>
                <a:lnTo>
                  <a:pt x="48" y="37"/>
                </a:lnTo>
                <a:lnTo>
                  <a:pt x="48" y="32"/>
                </a:lnTo>
                <a:lnTo>
                  <a:pt x="53" y="21"/>
                </a:lnTo>
                <a:lnTo>
                  <a:pt x="48" y="32"/>
                </a:lnTo>
                <a:lnTo>
                  <a:pt x="53" y="21"/>
                </a:lnTo>
                <a:lnTo>
                  <a:pt x="48" y="1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Freeform 146"/>
          <p:cNvSpPr>
            <a:spLocks/>
          </p:cNvSpPr>
          <p:nvPr/>
        </p:nvSpPr>
        <p:spPr bwMode="auto">
          <a:xfrm>
            <a:off x="3877727" y="4256764"/>
            <a:ext cx="355600" cy="249158"/>
          </a:xfrm>
          <a:custGeom>
            <a:avLst/>
            <a:gdLst>
              <a:gd name="T0" fmla="*/ 37 w 224"/>
              <a:gd name="T1" fmla="*/ 81 h 157"/>
              <a:gd name="T2" fmla="*/ 64 w 224"/>
              <a:gd name="T3" fmla="*/ 97 h 157"/>
              <a:gd name="T4" fmla="*/ 85 w 224"/>
              <a:gd name="T5" fmla="*/ 103 h 157"/>
              <a:gd name="T6" fmla="*/ 107 w 224"/>
              <a:gd name="T7" fmla="*/ 108 h 157"/>
              <a:gd name="T8" fmla="*/ 112 w 224"/>
              <a:gd name="T9" fmla="*/ 130 h 157"/>
              <a:gd name="T10" fmla="*/ 123 w 224"/>
              <a:gd name="T11" fmla="*/ 146 h 157"/>
              <a:gd name="T12" fmla="*/ 144 w 224"/>
              <a:gd name="T13" fmla="*/ 157 h 157"/>
              <a:gd name="T14" fmla="*/ 155 w 224"/>
              <a:gd name="T15" fmla="*/ 151 h 157"/>
              <a:gd name="T16" fmla="*/ 165 w 224"/>
              <a:gd name="T17" fmla="*/ 135 h 157"/>
              <a:gd name="T18" fmla="*/ 181 w 224"/>
              <a:gd name="T19" fmla="*/ 124 h 157"/>
              <a:gd name="T20" fmla="*/ 192 w 224"/>
              <a:gd name="T21" fmla="*/ 124 h 157"/>
              <a:gd name="T22" fmla="*/ 203 w 224"/>
              <a:gd name="T23" fmla="*/ 124 h 157"/>
              <a:gd name="T24" fmla="*/ 203 w 224"/>
              <a:gd name="T25" fmla="*/ 108 h 157"/>
              <a:gd name="T26" fmla="*/ 203 w 224"/>
              <a:gd name="T27" fmla="*/ 97 h 157"/>
              <a:gd name="T28" fmla="*/ 192 w 224"/>
              <a:gd name="T29" fmla="*/ 92 h 157"/>
              <a:gd name="T30" fmla="*/ 192 w 224"/>
              <a:gd name="T31" fmla="*/ 81 h 157"/>
              <a:gd name="T32" fmla="*/ 197 w 224"/>
              <a:gd name="T33" fmla="*/ 70 h 157"/>
              <a:gd name="T34" fmla="*/ 208 w 224"/>
              <a:gd name="T35" fmla="*/ 70 h 157"/>
              <a:gd name="T36" fmla="*/ 213 w 224"/>
              <a:gd name="T37" fmla="*/ 65 h 157"/>
              <a:gd name="T38" fmla="*/ 219 w 224"/>
              <a:gd name="T39" fmla="*/ 49 h 157"/>
              <a:gd name="T40" fmla="*/ 224 w 224"/>
              <a:gd name="T41" fmla="*/ 43 h 157"/>
              <a:gd name="T42" fmla="*/ 224 w 224"/>
              <a:gd name="T43" fmla="*/ 32 h 157"/>
              <a:gd name="T44" fmla="*/ 213 w 224"/>
              <a:gd name="T45" fmla="*/ 22 h 157"/>
              <a:gd name="T46" fmla="*/ 203 w 224"/>
              <a:gd name="T47" fmla="*/ 32 h 157"/>
              <a:gd name="T48" fmla="*/ 187 w 224"/>
              <a:gd name="T49" fmla="*/ 22 h 157"/>
              <a:gd name="T50" fmla="*/ 171 w 224"/>
              <a:gd name="T51" fmla="*/ 16 h 157"/>
              <a:gd name="T52" fmla="*/ 117 w 224"/>
              <a:gd name="T53" fmla="*/ 22 h 157"/>
              <a:gd name="T54" fmla="*/ 112 w 224"/>
              <a:gd name="T55" fmla="*/ 49 h 157"/>
              <a:gd name="T56" fmla="*/ 112 w 224"/>
              <a:gd name="T57" fmla="*/ 27 h 157"/>
              <a:gd name="T58" fmla="*/ 107 w 224"/>
              <a:gd name="T59" fmla="*/ 22 h 157"/>
              <a:gd name="T60" fmla="*/ 91 w 224"/>
              <a:gd name="T61" fmla="*/ 27 h 157"/>
              <a:gd name="T62" fmla="*/ 107 w 224"/>
              <a:gd name="T63" fmla="*/ 54 h 157"/>
              <a:gd name="T64" fmla="*/ 85 w 224"/>
              <a:gd name="T65" fmla="*/ 54 h 157"/>
              <a:gd name="T66" fmla="*/ 80 w 224"/>
              <a:gd name="T67" fmla="*/ 59 h 157"/>
              <a:gd name="T68" fmla="*/ 64 w 224"/>
              <a:gd name="T69" fmla="*/ 54 h 157"/>
              <a:gd name="T70" fmla="*/ 64 w 224"/>
              <a:gd name="T71" fmla="*/ 38 h 157"/>
              <a:gd name="T72" fmla="*/ 64 w 224"/>
              <a:gd name="T73" fmla="*/ 59 h 157"/>
              <a:gd name="T74" fmla="*/ 37 w 224"/>
              <a:gd name="T75" fmla="*/ 54 h 157"/>
              <a:gd name="T76" fmla="*/ 43 w 224"/>
              <a:gd name="T77" fmla="*/ 32 h 157"/>
              <a:gd name="T78" fmla="*/ 21 w 224"/>
              <a:gd name="T79" fmla="*/ 43 h 157"/>
              <a:gd name="T80" fmla="*/ 37 w 224"/>
              <a:gd name="T81" fmla="*/ 22 h 157"/>
              <a:gd name="T82" fmla="*/ 27 w 224"/>
              <a:gd name="T83" fmla="*/ 22 h 157"/>
              <a:gd name="T84" fmla="*/ 32 w 224"/>
              <a:gd name="T85" fmla="*/ 76 h 1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4" h="157">
                <a:moveTo>
                  <a:pt x="32" y="76"/>
                </a:moveTo>
                <a:lnTo>
                  <a:pt x="37" y="81"/>
                </a:lnTo>
                <a:lnTo>
                  <a:pt x="48" y="92"/>
                </a:lnTo>
                <a:lnTo>
                  <a:pt x="64" y="97"/>
                </a:lnTo>
                <a:lnTo>
                  <a:pt x="75" y="103"/>
                </a:lnTo>
                <a:lnTo>
                  <a:pt x="85" y="103"/>
                </a:lnTo>
                <a:lnTo>
                  <a:pt x="101" y="108"/>
                </a:lnTo>
                <a:lnTo>
                  <a:pt x="107" y="108"/>
                </a:lnTo>
                <a:lnTo>
                  <a:pt x="112" y="119"/>
                </a:lnTo>
                <a:lnTo>
                  <a:pt x="112" y="130"/>
                </a:lnTo>
                <a:lnTo>
                  <a:pt x="117" y="141"/>
                </a:lnTo>
                <a:lnTo>
                  <a:pt x="123" y="146"/>
                </a:lnTo>
                <a:lnTo>
                  <a:pt x="128" y="151"/>
                </a:lnTo>
                <a:lnTo>
                  <a:pt x="144" y="157"/>
                </a:lnTo>
                <a:lnTo>
                  <a:pt x="155" y="157"/>
                </a:lnTo>
                <a:lnTo>
                  <a:pt x="155" y="151"/>
                </a:lnTo>
                <a:lnTo>
                  <a:pt x="160" y="146"/>
                </a:lnTo>
                <a:lnTo>
                  <a:pt x="165" y="135"/>
                </a:lnTo>
                <a:lnTo>
                  <a:pt x="176" y="130"/>
                </a:lnTo>
                <a:lnTo>
                  <a:pt x="181" y="124"/>
                </a:lnTo>
                <a:lnTo>
                  <a:pt x="187" y="130"/>
                </a:lnTo>
                <a:lnTo>
                  <a:pt x="192" y="124"/>
                </a:lnTo>
                <a:lnTo>
                  <a:pt x="197" y="124"/>
                </a:lnTo>
                <a:lnTo>
                  <a:pt x="203" y="124"/>
                </a:lnTo>
                <a:lnTo>
                  <a:pt x="203" y="114"/>
                </a:lnTo>
                <a:lnTo>
                  <a:pt x="203" y="108"/>
                </a:lnTo>
                <a:lnTo>
                  <a:pt x="197" y="103"/>
                </a:lnTo>
                <a:lnTo>
                  <a:pt x="203" y="97"/>
                </a:lnTo>
                <a:lnTo>
                  <a:pt x="197" y="97"/>
                </a:lnTo>
                <a:lnTo>
                  <a:pt x="192" y="92"/>
                </a:lnTo>
                <a:lnTo>
                  <a:pt x="187" y="86"/>
                </a:lnTo>
                <a:lnTo>
                  <a:pt x="192" y="81"/>
                </a:lnTo>
                <a:lnTo>
                  <a:pt x="197" y="76"/>
                </a:lnTo>
                <a:lnTo>
                  <a:pt x="197" y="70"/>
                </a:lnTo>
                <a:lnTo>
                  <a:pt x="203" y="70"/>
                </a:lnTo>
                <a:lnTo>
                  <a:pt x="208" y="70"/>
                </a:lnTo>
                <a:lnTo>
                  <a:pt x="213" y="70"/>
                </a:lnTo>
                <a:lnTo>
                  <a:pt x="213" y="65"/>
                </a:lnTo>
                <a:lnTo>
                  <a:pt x="219" y="54"/>
                </a:lnTo>
                <a:lnTo>
                  <a:pt x="219" y="49"/>
                </a:lnTo>
                <a:lnTo>
                  <a:pt x="213" y="43"/>
                </a:lnTo>
                <a:lnTo>
                  <a:pt x="224" y="43"/>
                </a:lnTo>
                <a:lnTo>
                  <a:pt x="213" y="38"/>
                </a:lnTo>
                <a:lnTo>
                  <a:pt x="224" y="32"/>
                </a:lnTo>
                <a:lnTo>
                  <a:pt x="219" y="27"/>
                </a:lnTo>
                <a:lnTo>
                  <a:pt x="213" y="22"/>
                </a:lnTo>
                <a:lnTo>
                  <a:pt x="208" y="27"/>
                </a:lnTo>
                <a:lnTo>
                  <a:pt x="203" y="32"/>
                </a:lnTo>
                <a:lnTo>
                  <a:pt x="187" y="27"/>
                </a:lnTo>
                <a:lnTo>
                  <a:pt x="187" y="22"/>
                </a:lnTo>
                <a:lnTo>
                  <a:pt x="181" y="22"/>
                </a:lnTo>
                <a:lnTo>
                  <a:pt x="171" y="16"/>
                </a:lnTo>
                <a:lnTo>
                  <a:pt x="133" y="0"/>
                </a:lnTo>
                <a:lnTo>
                  <a:pt x="117" y="22"/>
                </a:lnTo>
                <a:lnTo>
                  <a:pt x="133" y="38"/>
                </a:lnTo>
                <a:lnTo>
                  <a:pt x="112" y="49"/>
                </a:lnTo>
                <a:lnTo>
                  <a:pt x="107" y="43"/>
                </a:lnTo>
                <a:lnTo>
                  <a:pt x="112" y="27"/>
                </a:lnTo>
                <a:lnTo>
                  <a:pt x="101" y="38"/>
                </a:lnTo>
                <a:lnTo>
                  <a:pt x="107" y="22"/>
                </a:lnTo>
                <a:lnTo>
                  <a:pt x="96" y="22"/>
                </a:lnTo>
                <a:lnTo>
                  <a:pt x="91" y="27"/>
                </a:lnTo>
                <a:lnTo>
                  <a:pt x="80" y="32"/>
                </a:lnTo>
                <a:lnTo>
                  <a:pt x="107" y="54"/>
                </a:lnTo>
                <a:lnTo>
                  <a:pt x="96" y="54"/>
                </a:lnTo>
                <a:lnTo>
                  <a:pt x="85" y="54"/>
                </a:lnTo>
                <a:lnTo>
                  <a:pt x="91" y="59"/>
                </a:lnTo>
                <a:lnTo>
                  <a:pt x="80" y="59"/>
                </a:lnTo>
                <a:lnTo>
                  <a:pt x="75" y="59"/>
                </a:lnTo>
                <a:lnTo>
                  <a:pt x="64" y="54"/>
                </a:lnTo>
                <a:lnTo>
                  <a:pt x="69" y="49"/>
                </a:lnTo>
                <a:lnTo>
                  <a:pt x="64" y="38"/>
                </a:lnTo>
                <a:lnTo>
                  <a:pt x="53" y="54"/>
                </a:lnTo>
                <a:lnTo>
                  <a:pt x="64" y="59"/>
                </a:lnTo>
                <a:lnTo>
                  <a:pt x="53" y="65"/>
                </a:lnTo>
                <a:lnTo>
                  <a:pt x="37" y="54"/>
                </a:lnTo>
                <a:lnTo>
                  <a:pt x="53" y="38"/>
                </a:lnTo>
                <a:lnTo>
                  <a:pt x="43" y="32"/>
                </a:lnTo>
                <a:lnTo>
                  <a:pt x="32" y="49"/>
                </a:lnTo>
                <a:lnTo>
                  <a:pt x="21" y="43"/>
                </a:lnTo>
                <a:lnTo>
                  <a:pt x="32" y="27"/>
                </a:lnTo>
                <a:lnTo>
                  <a:pt x="37" y="22"/>
                </a:lnTo>
                <a:lnTo>
                  <a:pt x="32" y="16"/>
                </a:lnTo>
                <a:lnTo>
                  <a:pt x="27" y="22"/>
                </a:lnTo>
                <a:lnTo>
                  <a:pt x="0" y="54"/>
                </a:lnTo>
                <a:lnTo>
                  <a:pt x="32"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Freeform 147"/>
          <p:cNvSpPr>
            <a:spLocks/>
          </p:cNvSpPr>
          <p:nvPr/>
        </p:nvSpPr>
        <p:spPr bwMode="auto">
          <a:xfrm>
            <a:off x="4276190" y="2376177"/>
            <a:ext cx="406400" cy="584014"/>
          </a:xfrm>
          <a:custGeom>
            <a:avLst/>
            <a:gdLst>
              <a:gd name="T0" fmla="*/ 69 w 256"/>
              <a:gd name="T1" fmla="*/ 287 h 368"/>
              <a:gd name="T2" fmla="*/ 74 w 256"/>
              <a:gd name="T3" fmla="*/ 314 h 368"/>
              <a:gd name="T4" fmla="*/ 69 w 256"/>
              <a:gd name="T5" fmla="*/ 347 h 368"/>
              <a:gd name="T6" fmla="*/ 85 w 256"/>
              <a:gd name="T7" fmla="*/ 363 h 368"/>
              <a:gd name="T8" fmla="*/ 112 w 256"/>
              <a:gd name="T9" fmla="*/ 363 h 368"/>
              <a:gd name="T10" fmla="*/ 138 w 256"/>
              <a:gd name="T11" fmla="*/ 347 h 368"/>
              <a:gd name="T12" fmla="*/ 160 w 256"/>
              <a:gd name="T13" fmla="*/ 330 h 368"/>
              <a:gd name="T14" fmla="*/ 170 w 256"/>
              <a:gd name="T15" fmla="*/ 303 h 368"/>
              <a:gd name="T16" fmla="*/ 176 w 256"/>
              <a:gd name="T17" fmla="*/ 282 h 368"/>
              <a:gd name="T18" fmla="*/ 181 w 256"/>
              <a:gd name="T19" fmla="*/ 249 h 368"/>
              <a:gd name="T20" fmla="*/ 186 w 256"/>
              <a:gd name="T21" fmla="*/ 222 h 368"/>
              <a:gd name="T22" fmla="*/ 213 w 256"/>
              <a:gd name="T23" fmla="*/ 211 h 368"/>
              <a:gd name="T24" fmla="*/ 224 w 256"/>
              <a:gd name="T25" fmla="*/ 190 h 368"/>
              <a:gd name="T26" fmla="*/ 202 w 256"/>
              <a:gd name="T27" fmla="*/ 174 h 368"/>
              <a:gd name="T28" fmla="*/ 202 w 256"/>
              <a:gd name="T29" fmla="*/ 147 h 368"/>
              <a:gd name="T30" fmla="*/ 208 w 256"/>
              <a:gd name="T31" fmla="*/ 130 h 368"/>
              <a:gd name="T32" fmla="*/ 213 w 256"/>
              <a:gd name="T33" fmla="*/ 109 h 368"/>
              <a:gd name="T34" fmla="*/ 240 w 256"/>
              <a:gd name="T35" fmla="*/ 98 h 368"/>
              <a:gd name="T36" fmla="*/ 245 w 256"/>
              <a:gd name="T37" fmla="*/ 71 h 368"/>
              <a:gd name="T38" fmla="*/ 256 w 256"/>
              <a:gd name="T39" fmla="*/ 55 h 368"/>
              <a:gd name="T40" fmla="*/ 245 w 256"/>
              <a:gd name="T41" fmla="*/ 28 h 368"/>
              <a:gd name="T42" fmla="*/ 224 w 256"/>
              <a:gd name="T43" fmla="*/ 6 h 368"/>
              <a:gd name="T44" fmla="*/ 208 w 256"/>
              <a:gd name="T45" fmla="*/ 11 h 368"/>
              <a:gd name="T46" fmla="*/ 192 w 256"/>
              <a:gd name="T47" fmla="*/ 33 h 368"/>
              <a:gd name="T48" fmla="*/ 165 w 256"/>
              <a:gd name="T49" fmla="*/ 28 h 368"/>
              <a:gd name="T50" fmla="*/ 138 w 256"/>
              <a:gd name="T51" fmla="*/ 17 h 368"/>
              <a:gd name="T52" fmla="*/ 112 w 256"/>
              <a:gd name="T53" fmla="*/ 28 h 368"/>
              <a:gd name="T54" fmla="*/ 85 w 256"/>
              <a:gd name="T55" fmla="*/ 44 h 368"/>
              <a:gd name="T56" fmla="*/ 64 w 256"/>
              <a:gd name="T57" fmla="*/ 60 h 368"/>
              <a:gd name="T58" fmla="*/ 37 w 256"/>
              <a:gd name="T59" fmla="*/ 65 h 368"/>
              <a:gd name="T60" fmla="*/ 37 w 256"/>
              <a:gd name="T61" fmla="*/ 71 h 368"/>
              <a:gd name="T62" fmla="*/ 26 w 256"/>
              <a:gd name="T63" fmla="*/ 82 h 368"/>
              <a:gd name="T64" fmla="*/ 21 w 256"/>
              <a:gd name="T65" fmla="*/ 98 h 368"/>
              <a:gd name="T66" fmla="*/ 10 w 256"/>
              <a:gd name="T67" fmla="*/ 109 h 368"/>
              <a:gd name="T68" fmla="*/ 0 w 256"/>
              <a:gd name="T69" fmla="*/ 130 h 368"/>
              <a:gd name="T70" fmla="*/ 5 w 256"/>
              <a:gd name="T71" fmla="*/ 141 h 368"/>
              <a:gd name="T72" fmla="*/ 10 w 256"/>
              <a:gd name="T73" fmla="*/ 163 h 368"/>
              <a:gd name="T74" fmla="*/ 21 w 256"/>
              <a:gd name="T75" fmla="*/ 190 h 368"/>
              <a:gd name="T76" fmla="*/ 16 w 256"/>
              <a:gd name="T77" fmla="*/ 217 h 368"/>
              <a:gd name="T78" fmla="*/ 37 w 256"/>
              <a:gd name="T79" fmla="*/ 233 h 368"/>
              <a:gd name="T80" fmla="*/ 42 w 256"/>
              <a:gd name="T81" fmla="*/ 260 h 368"/>
              <a:gd name="T82" fmla="*/ 58 w 256"/>
              <a:gd name="T83" fmla="*/ 260 h 3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68">
                <a:moveTo>
                  <a:pt x="58" y="282"/>
                </a:moveTo>
                <a:lnTo>
                  <a:pt x="64" y="287"/>
                </a:lnTo>
                <a:lnTo>
                  <a:pt x="69" y="287"/>
                </a:lnTo>
                <a:lnTo>
                  <a:pt x="69" y="293"/>
                </a:lnTo>
                <a:lnTo>
                  <a:pt x="74" y="303"/>
                </a:lnTo>
                <a:lnTo>
                  <a:pt x="74" y="314"/>
                </a:lnTo>
                <a:lnTo>
                  <a:pt x="69" y="325"/>
                </a:lnTo>
                <a:lnTo>
                  <a:pt x="69" y="336"/>
                </a:lnTo>
                <a:lnTo>
                  <a:pt x="69" y="347"/>
                </a:lnTo>
                <a:lnTo>
                  <a:pt x="69" y="352"/>
                </a:lnTo>
                <a:lnTo>
                  <a:pt x="80" y="357"/>
                </a:lnTo>
                <a:lnTo>
                  <a:pt x="85" y="363"/>
                </a:lnTo>
                <a:lnTo>
                  <a:pt x="96" y="368"/>
                </a:lnTo>
                <a:lnTo>
                  <a:pt x="106" y="368"/>
                </a:lnTo>
                <a:lnTo>
                  <a:pt x="112" y="363"/>
                </a:lnTo>
                <a:lnTo>
                  <a:pt x="122" y="357"/>
                </a:lnTo>
                <a:lnTo>
                  <a:pt x="128" y="352"/>
                </a:lnTo>
                <a:lnTo>
                  <a:pt x="138" y="347"/>
                </a:lnTo>
                <a:lnTo>
                  <a:pt x="149" y="341"/>
                </a:lnTo>
                <a:lnTo>
                  <a:pt x="154" y="336"/>
                </a:lnTo>
                <a:lnTo>
                  <a:pt x="160" y="330"/>
                </a:lnTo>
                <a:lnTo>
                  <a:pt x="165" y="320"/>
                </a:lnTo>
                <a:lnTo>
                  <a:pt x="170" y="314"/>
                </a:lnTo>
                <a:lnTo>
                  <a:pt x="170" y="303"/>
                </a:lnTo>
                <a:lnTo>
                  <a:pt x="176" y="298"/>
                </a:lnTo>
                <a:lnTo>
                  <a:pt x="176" y="293"/>
                </a:lnTo>
                <a:lnTo>
                  <a:pt x="176" y="282"/>
                </a:lnTo>
                <a:lnTo>
                  <a:pt x="176" y="271"/>
                </a:lnTo>
                <a:lnTo>
                  <a:pt x="181" y="260"/>
                </a:lnTo>
                <a:lnTo>
                  <a:pt x="181" y="249"/>
                </a:lnTo>
                <a:lnTo>
                  <a:pt x="181" y="238"/>
                </a:lnTo>
                <a:lnTo>
                  <a:pt x="181" y="228"/>
                </a:lnTo>
                <a:lnTo>
                  <a:pt x="186" y="222"/>
                </a:lnTo>
                <a:lnTo>
                  <a:pt x="192" y="217"/>
                </a:lnTo>
                <a:lnTo>
                  <a:pt x="202" y="211"/>
                </a:lnTo>
                <a:lnTo>
                  <a:pt x="213" y="211"/>
                </a:lnTo>
                <a:lnTo>
                  <a:pt x="213" y="206"/>
                </a:lnTo>
                <a:lnTo>
                  <a:pt x="218" y="195"/>
                </a:lnTo>
                <a:lnTo>
                  <a:pt x="224" y="190"/>
                </a:lnTo>
                <a:lnTo>
                  <a:pt x="213" y="184"/>
                </a:lnTo>
                <a:lnTo>
                  <a:pt x="208" y="179"/>
                </a:lnTo>
                <a:lnTo>
                  <a:pt x="202" y="174"/>
                </a:lnTo>
                <a:lnTo>
                  <a:pt x="197" y="168"/>
                </a:lnTo>
                <a:lnTo>
                  <a:pt x="197" y="157"/>
                </a:lnTo>
                <a:lnTo>
                  <a:pt x="202" y="147"/>
                </a:lnTo>
                <a:lnTo>
                  <a:pt x="197" y="141"/>
                </a:lnTo>
                <a:lnTo>
                  <a:pt x="197" y="136"/>
                </a:lnTo>
                <a:lnTo>
                  <a:pt x="208" y="130"/>
                </a:lnTo>
                <a:lnTo>
                  <a:pt x="213" y="125"/>
                </a:lnTo>
                <a:lnTo>
                  <a:pt x="213" y="114"/>
                </a:lnTo>
                <a:lnTo>
                  <a:pt x="213" y="109"/>
                </a:lnTo>
                <a:lnTo>
                  <a:pt x="224" y="109"/>
                </a:lnTo>
                <a:lnTo>
                  <a:pt x="234" y="103"/>
                </a:lnTo>
                <a:lnTo>
                  <a:pt x="240" y="98"/>
                </a:lnTo>
                <a:lnTo>
                  <a:pt x="245" y="92"/>
                </a:lnTo>
                <a:lnTo>
                  <a:pt x="245" y="82"/>
                </a:lnTo>
                <a:lnTo>
                  <a:pt x="245" y="71"/>
                </a:lnTo>
                <a:lnTo>
                  <a:pt x="245" y="65"/>
                </a:lnTo>
                <a:lnTo>
                  <a:pt x="256" y="60"/>
                </a:lnTo>
                <a:lnTo>
                  <a:pt x="256" y="55"/>
                </a:lnTo>
                <a:lnTo>
                  <a:pt x="256" y="44"/>
                </a:lnTo>
                <a:lnTo>
                  <a:pt x="250" y="38"/>
                </a:lnTo>
                <a:lnTo>
                  <a:pt x="245" y="28"/>
                </a:lnTo>
                <a:lnTo>
                  <a:pt x="240" y="22"/>
                </a:lnTo>
                <a:lnTo>
                  <a:pt x="229" y="17"/>
                </a:lnTo>
                <a:lnTo>
                  <a:pt x="224" y="6"/>
                </a:lnTo>
                <a:lnTo>
                  <a:pt x="218" y="0"/>
                </a:lnTo>
                <a:lnTo>
                  <a:pt x="213" y="6"/>
                </a:lnTo>
                <a:lnTo>
                  <a:pt x="208" y="11"/>
                </a:lnTo>
                <a:lnTo>
                  <a:pt x="197" y="17"/>
                </a:lnTo>
                <a:lnTo>
                  <a:pt x="202" y="28"/>
                </a:lnTo>
                <a:lnTo>
                  <a:pt x="192" y="33"/>
                </a:lnTo>
                <a:lnTo>
                  <a:pt x="186" y="33"/>
                </a:lnTo>
                <a:lnTo>
                  <a:pt x="176" y="33"/>
                </a:lnTo>
                <a:lnTo>
                  <a:pt x="165" y="28"/>
                </a:lnTo>
                <a:lnTo>
                  <a:pt x="154" y="22"/>
                </a:lnTo>
                <a:lnTo>
                  <a:pt x="144" y="22"/>
                </a:lnTo>
                <a:lnTo>
                  <a:pt x="138" y="17"/>
                </a:lnTo>
                <a:lnTo>
                  <a:pt x="128" y="17"/>
                </a:lnTo>
                <a:lnTo>
                  <a:pt x="122" y="22"/>
                </a:lnTo>
                <a:lnTo>
                  <a:pt x="112" y="28"/>
                </a:lnTo>
                <a:lnTo>
                  <a:pt x="101" y="33"/>
                </a:lnTo>
                <a:lnTo>
                  <a:pt x="96" y="38"/>
                </a:lnTo>
                <a:lnTo>
                  <a:pt x="85" y="44"/>
                </a:lnTo>
                <a:lnTo>
                  <a:pt x="80" y="49"/>
                </a:lnTo>
                <a:lnTo>
                  <a:pt x="69" y="55"/>
                </a:lnTo>
                <a:lnTo>
                  <a:pt x="64" y="60"/>
                </a:lnTo>
                <a:lnTo>
                  <a:pt x="53" y="65"/>
                </a:lnTo>
                <a:lnTo>
                  <a:pt x="48" y="71"/>
                </a:lnTo>
                <a:lnTo>
                  <a:pt x="37" y="65"/>
                </a:lnTo>
                <a:lnTo>
                  <a:pt x="26" y="65"/>
                </a:lnTo>
                <a:lnTo>
                  <a:pt x="26" y="71"/>
                </a:lnTo>
                <a:lnTo>
                  <a:pt x="37" y="71"/>
                </a:lnTo>
                <a:lnTo>
                  <a:pt x="42" y="76"/>
                </a:lnTo>
                <a:lnTo>
                  <a:pt x="32" y="76"/>
                </a:lnTo>
                <a:lnTo>
                  <a:pt x="26" y="82"/>
                </a:lnTo>
                <a:lnTo>
                  <a:pt x="21" y="87"/>
                </a:lnTo>
                <a:lnTo>
                  <a:pt x="26" y="92"/>
                </a:lnTo>
                <a:lnTo>
                  <a:pt x="21" y="98"/>
                </a:lnTo>
                <a:lnTo>
                  <a:pt x="10" y="98"/>
                </a:lnTo>
                <a:lnTo>
                  <a:pt x="5" y="98"/>
                </a:lnTo>
                <a:lnTo>
                  <a:pt x="10" y="109"/>
                </a:lnTo>
                <a:lnTo>
                  <a:pt x="5" y="119"/>
                </a:lnTo>
                <a:lnTo>
                  <a:pt x="0" y="125"/>
                </a:lnTo>
                <a:lnTo>
                  <a:pt x="0" y="130"/>
                </a:lnTo>
                <a:lnTo>
                  <a:pt x="5" y="130"/>
                </a:lnTo>
                <a:lnTo>
                  <a:pt x="5" y="136"/>
                </a:lnTo>
                <a:lnTo>
                  <a:pt x="5" y="141"/>
                </a:lnTo>
                <a:lnTo>
                  <a:pt x="5" y="152"/>
                </a:lnTo>
                <a:lnTo>
                  <a:pt x="5" y="157"/>
                </a:lnTo>
                <a:lnTo>
                  <a:pt x="10" y="163"/>
                </a:lnTo>
                <a:lnTo>
                  <a:pt x="16" y="174"/>
                </a:lnTo>
                <a:lnTo>
                  <a:pt x="16" y="184"/>
                </a:lnTo>
                <a:lnTo>
                  <a:pt x="21" y="190"/>
                </a:lnTo>
                <a:lnTo>
                  <a:pt x="16" y="201"/>
                </a:lnTo>
                <a:lnTo>
                  <a:pt x="16" y="211"/>
                </a:lnTo>
                <a:lnTo>
                  <a:pt x="16" y="217"/>
                </a:lnTo>
                <a:lnTo>
                  <a:pt x="21" y="222"/>
                </a:lnTo>
                <a:lnTo>
                  <a:pt x="32" y="222"/>
                </a:lnTo>
                <a:lnTo>
                  <a:pt x="37" y="233"/>
                </a:lnTo>
                <a:lnTo>
                  <a:pt x="37" y="244"/>
                </a:lnTo>
                <a:lnTo>
                  <a:pt x="37" y="255"/>
                </a:lnTo>
                <a:lnTo>
                  <a:pt x="42" y="260"/>
                </a:lnTo>
                <a:lnTo>
                  <a:pt x="48" y="260"/>
                </a:lnTo>
                <a:lnTo>
                  <a:pt x="58" y="255"/>
                </a:lnTo>
                <a:lnTo>
                  <a:pt x="58" y="260"/>
                </a:lnTo>
                <a:lnTo>
                  <a:pt x="58" y="271"/>
                </a:lnTo>
                <a:lnTo>
                  <a:pt x="58" y="28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Freeform 148"/>
          <p:cNvSpPr>
            <a:spLocks/>
          </p:cNvSpPr>
          <p:nvPr/>
        </p:nvSpPr>
        <p:spPr bwMode="auto">
          <a:xfrm>
            <a:off x="4317465" y="2463461"/>
            <a:ext cx="9525" cy="7935"/>
          </a:xfrm>
          <a:custGeom>
            <a:avLst/>
            <a:gdLst>
              <a:gd name="T0" fmla="*/ 6 w 6"/>
              <a:gd name="T1" fmla="*/ 0 h 5"/>
              <a:gd name="T2" fmla="*/ 0 w 6"/>
              <a:gd name="T3" fmla="*/ 0 h 5"/>
              <a:gd name="T4" fmla="*/ 0 w 6"/>
              <a:gd name="T5" fmla="*/ 5 h 5"/>
              <a:gd name="T6" fmla="*/ 6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lnTo>
                  <a:pt x="0" y="0"/>
                </a:lnTo>
                <a:lnTo>
                  <a:pt x="0" y="5"/>
                </a:lnTo>
                <a:lnTo>
                  <a:pt x="6"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Freeform 149"/>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150"/>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151"/>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152"/>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153"/>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Freeform 15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155"/>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156"/>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157"/>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158"/>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159"/>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160"/>
          <p:cNvSpPr>
            <a:spLocks/>
          </p:cNvSpPr>
          <p:nvPr/>
        </p:nvSpPr>
        <p:spPr bwMode="auto">
          <a:xfrm>
            <a:off x="5427127" y="1690595"/>
            <a:ext cx="320675" cy="403096"/>
          </a:xfrm>
          <a:custGeom>
            <a:avLst/>
            <a:gdLst>
              <a:gd name="T0" fmla="*/ 85 w 202"/>
              <a:gd name="T1" fmla="*/ 48 h 254"/>
              <a:gd name="T2" fmla="*/ 74 w 202"/>
              <a:gd name="T3" fmla="*/ 32 h 254"/>
              <a:gd name="T4" fmla="*/ 58 w 202"/>
              <a:gd name="T5" fmla="*/ 27 h 254"/>
              <a:gd name="T6" fmla="*/ 48 w 202"/>
              <a:gd name="T7" fmla="*/ 16 h 254"/>
              <a:gd name="T8" fmla="*/ 32 w 202"/>
              <a:gd name="T9" fmla="*/ 16 h 254"/>
              <a:gd name="T10" fmla="*/ 21 w 202"/>
              <a:gd name="T11" fmla="*/ 5 h 254"/>
              <a:gd name="T12" fmla="*/ 5 w 202"/>
              <a:gd name="T13" fmla="*/ 0 h 254"/>
              <a:gd name="T14" fmla="*/ 0 w 202"/>
              <a:gd name="T15" fmla="*/ 11 h 254"/>
              <a:gd name="T16" fmla="*/ 0 w 202"/>
              <a:gd name="T17" fmla="*/ 27 h 254"/>
              <a:gd name="T18" fmla="*/ 16 w 202"/>
              <a:gd name="T19" fmla="*/ 43 h 254"/>
              <a:gd name="T20" fmla="*/ 5 w 202"/>
              <a:gd name="T21" fmla="*/ 59 h 254"/>
              <a:gd name="T22" fmla="*/ 5 w 202"/>
              <a:gd name="T23" fmla="*/ 76 h 254"/>
              <a:gd name="T24" fmla="*/ 5 w 202"/>
              <a:gd name="T25" fmla="*/ 92 h 254"/>
              <a:gd name="T26" fmla="*/ 10 w 202"/>
              <a:gd name="T27" fmla="*/ 108 h 254"/>
              <a:gd name="T28" fmla="*/ 21 w 202"/>
              <a:gd name="T29" fmla="*/ 103 h 254"/>
              <a:gd name="T30" fmla="*/ 32 w 202"/>
              <a:gd name="T31" fmla="*/ 108 h 254"/>
              <a:gd name="T32" fmla="*/ 21 w 202"/>
              <a:gd name="T33" fmla="*/ 124 h 254"/>
              <a:gd name="T34" fmla="*/ 21 w 202"/>
              <a:gd name="T35" fmla="*/ 140 h 254"/>
              <a:gd name="T36" fmla="*/ 21 w 202"/>
              <a:gd name="T37" fmla="*/ 162 h 254"/>
              <a:gd name="T38" fmla="*/ 37 w 202"/>
              <a:gd name="T39" fmla="*/ 173 h 254"/>
              <a:gd name="T40" fmla="*/ 48 w 202"/>
              <a:gd name="T41" fmla="*/ 184 h 254"/>
              <a:gd name="T42" fmla="*/ 64 w 202"/>
              <a:gd name="T43" fmla="*/ 189 h 254"/>
              <a:gd name="T44" fmla="*/ 64 w 202"/>
              <a:gd name="T45" fmla="*/ 200 h 254"/>
              <a:gd name="T46" fmla="*/ 69 w 202"/>
              <a:gd name="T47" fmla="*/ 211 h 254"/>
              <a:gd name="T48" fmla="*/ 85 w 202"/>
              <a:gd name="T49" fmla="*/ 222 h 254"/>
              <a:gd name="T50" fmla="*/ 101 w 202"/>
              <a:gd name="T51" fmla="*/ 232 h 254"/>
              <a:gd name="T52" fmla="*/ 101 w 202"/>
              <a:gd name="T53" fmla="*/ 243 h 254"/>
              <a:gd name="T54" fmla="*/ 117 w 202"/>
              <a:gd name="T55" fmla="*/ 238 h 254"/>
              <a:gd name="T56" fmla="*/ 133 w 202"/>
              <a:gd name="T57" fmla="*/ 243 h 254"/>
              <a:gd name="T58" fmla="*/ 154 w 202"/>
              <a:gd name="T59" fmla="*/ 249 h 254"/>
              <a:gd name="T60" fmla="*/ 176 w 202"/>
              <a:gd name="T61" fmla="*/ 249 h 254"/>
              <a:gd name="T62" fmla="*/ 192 w 202"/>
              <a:gd name="T63" fmla="*/ 227 h 254"/>
              <a:gd name="T64" fmla="*/ 197 w 202"/>
              <a:gd name="T65" fmla="*/ 200 h 254"/>
              <a:gd name="T66" fmla="*/ 202 w 202"/>
              <a:gd name="T67" fmla="*/ 184 h 254"/>
              <a:gd name="T68" fmla="*/ 192 w 202"/>
              <a:gd name="T69" fmla="*/ 167 h 254"/>
              <a:gd name="T70" fmla="*/ 181 w 202"/>
              <a:gd name="T71" fmla="*/ 157 h 254"/>
              <a:gd name="T72" fmla="*/ 181 w 202"/>
              <a:gd name="T73" fmla="*/ 146 h 254"/>
              <a:gd name="T74" fmla="*/ 170 w 202"/>
              <a:gd name="T75" fmla="*/ 135 h 254"/>
              <a:gd name="T76" fmla="*/ 154 w 202"/>
              <a:gd name="T77" fmla="*/ 124 h 254"/>
              <a:gd name="T78" fmla="*/ 138 w 202"/>
              <a:gd name="T79" fmla="*/ 124 h 254"/>
              <a:gd name="T80" fmla="*/ 128 w 202"/>
              <a:gd name="T81" fmla="*/ 124 h 254"/>
              <a:gd name="T82" fmla="*/ 112 w 202"/>
              <a:gd name="T83" fmla="*/ 113 h 254"/>
              <a:gd name="T84" fmla="*/ 96 w 202"/>
              <a:gd name="T85" fmla="*/ 103 h 254"/>
              <a:gd name="T86" fmla="*/ 80 w 202"/>
              <a:gd name="T87" fmla="*/ 103 h 254"/>
              <a:gd name="T88" fmla="*/ 74 w 202"/>
              <a:gd name="T89" fmla="*/ 81 h 254"/>
              <a:gd name="T90" fmla="*/ 85 w 202"/>
              <a:gd name="T91" fmla="*/ 70 h 254"/>
              <a:gd name="T92" fmla="*/ 96 w 202"/>
              <a:gd name="T93" fmla="*/ 65 h 254"/>
              <a:gd name="T94" fmla="*/ 85 w 202"/>
              <a:gd name="T95" fmla="*/ 59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2" h="254">
                <a:moveTo>
                  <a:pt x="85" y="59"/>
                </a:moveTo>
                <a:lnTo>
                  <a:pt x="85" y="48"/>
                </a:lnTo>
                <a:lnTo>
                  <a:pt x="80" y="43"/>
                </a:lnTo>
                <a:lnTo>
                  <a:pt x="74" y="32"/>
                </a:lnTo>
                <a:lnTo>
                  <a:pt x="69" y="32"/>
                </a:lnTo>
                <a:lnTo>
                  <a:pt x="58" y="27"/>
                </a:lnTo>
                <a:lnTo>
                  <a:pt x="53" y="21"/>
                </a:lnTo>
                <a:lnTo>
                  <a:pt x="48" y="16"/>
                </a:lnTo>
                <a:lnTo>
                  <a:pt x="42" y="11"/>
                </a:lnTo>
                <a:lnTo>
                  <a:pt x="32" y="16"/>
                </a:lnTo>
                <a:lnTo>
                  <a:pt x="26" y="11"/>
                </a:lnTo>
                <a:lnTo>
                  <a:pt x="21" y="5"/>
                </a:lnTo>
                <a:lnTo>
                  <a:pt x="16" y="0"/>
                </a:lnTo>
                <a:lnTo>
                  <a:pt x="5" y="0"/>
                </a:lnTo>
                <a:lnTo>
                  <a:pt x="0" y="5"/>
                </a:lnTo>
                <a:lnTo>
                  <a:pt x="0" y="11"/>
                </a:lnTo>
                <a:lnTo>
                  <a:pt x="0" y="21"/>
                </a:lnTo>
                <a:lnTo>
                  <a:pt x="0" y="27"/>
                </a:lnTo>
                <a:lnTo>
                  <a:pt x="5" y="38"/>
                </a:lnTo>
                <a:lnTo>
                  <a:pt x="16" y="43"/>
                </a:lnTo>
                <a:lnTo>
                  <a:pt x="16" y="54"/>
                </a:lnTo>
                <a:lnTo>
                  <a:pt x="5" y="59"/>
                </a:lnTo>
                <a:lnTo>
                  <a:pt x="5" y="65"/>
                </a:lnTo>
                <a:lnTo>
                  <a:pt x="5" y="76"/>
                </a:lnTo>
                <a:lnTo>
                  <a:pt x="5" y="81"/>
                </a:lnTo>
                <a:lnTo>
                  <a:pt x="5" y="92"/>
                </a:lnTo>
                <a:lnTo>
                  <a:pt x="5" y="103"/>
                </a:lnTo>
                <a:lnTo>
                  <a:pt x="10" y="108"/>
                </a:lnTo>
                <a:lnTo>
                  <a:pt x="16" y="103"/>
                </a:lnTo>
                <a:lnTo>
                  <a:pt x="21" y="103"/>
                </a:lnTo>
                <a:lnTo>
                  <a:pt x="32" y="97"/>
                </a:lnTo>
                <a:lnTo>
                  <a:pt x="32" y="108"/>
                </a:lnTo>
                <a:lnTo>
                  <a:pt x="26" y="119"/>
                </a:lnTo>
                <a:lnTo>
                  <a:pt x="21" y="124"/>
                </a:lnTo>
                <a:lnTo>
                  <a:pt x="21" y="135"/>
                </a:lnTo>
                <a:lnTo>
                  <a:pt x="21" y="140"/>
                </a:lnTo>
                <a:lnTo>
                  <a:pt x="21" y="151"/>
                </a:lnTo>
                <a:lnTo>
                  <a:pt x="21" y="162"/>
                </a:lnTo>
                <a:lnTo>
                  <a:pt x="26" y="173"/>
                </a:lnTo>
                <a:lnTo>
                  <a:pt x="37" y="173"/>
                </a:lnTo>
                <a:lnTo>
                  <a:pt x="48" y="173"/>
                </a:lnTo>
                <a:lnTo>
                  <a:pt x="48" y="184"/>
                </a:lnTo>
                <a:lnTo>
                  <a:pt x="58" y="184"/>
                </a:lnTo>
                <a:lnTo>
                  <a:pt x="64" y="189"/>
                </a:lnTo>
                <a:lnTo>
                  <a:pt x="64" y="195"/>
                </a:lnTo>
                <a:lnTo>
                  <a:pt x="64" y="200"/>
                </a:lnTo>
                <a:lnTo>
                  <a:pt x="64" y="205"/>
                </a:lnTo>
                <a:lnTo>
                  <a:pt x="69" y="211"/>
                </a:lnTo>
                <a:lnTo>
                  <a:pt x="80" y="211"/>
                </a:lnTo>
                <a:lnTo>
                  <a:pt x="85" y="222"/>
                </a:lnTo>
                <a:lnTo>
                  <a:pt x="90" y="227"/>
                </a:lnTo>
                <a:lnTo>
                  <a:pt x="101" y="232"/>
                </a:lnTo>
                <a:lnTo>
                  <a:pt x="101" y="238"/>
                </a:lnTo>
                <a:lnTo>
                  <a:pt x="101" y="243"/>
                </a:lnTo>
                <a:lnTo>
                  <a:pt x="112" y="243"/>
                </a:lnTo>
                <a:lnTo>
                  <a:pt x="117" y="238"/>
                </a:lnTo>
                <a:lnTo>
                  <a:pt x="128" y="238"/>
                </a:lnTo>
                <a:lnTo>
                  <a:pt x="133" y="243"/>
                </a:lnTo>
                <a:lnTo>
                  <a:pt x="144" y="243"/>
                </a:lnTo>
                <a:lnTo>
                  <a:pt x="154" y="249"/>
                </a:lnTo>
                <a:lnTo>
                  <a:pt x="165" y="254"/>
                </a:lnTo>
                <a:lnTo>
                  <a:pt x="176" y="249"/>
                </a:lnTo>
                <a:lnTo>
                  <a:pt x="181" y="238"/>
                </a:lnTo>
                <a:lnTo>
                  <a:pt x="192" y="227"/>
                </a:lnTo>
                <a:lnTo>
                  <a:pt x="197" y="216"/>
                </a:lnTo>
                <a:lnTo>
                  <a:pt x="197" y="200"/>
                </a:lnTo>
                <a:lnTo>
                  <a:pt x="202" y="189"/>
                </a:lnTo>
                <a:lnTo>
                  <a:pt x="202" y="184"/>
                </a:lnTo>
                <a:lnTo>
                  <a:pt x="197" y="178"/>
                </a:lnTo>
                <a:lnTo>
                  <a:pt x="192" y="167"/>
                </a:lnTo>
                <a:lnTo>
                  <a:pt x="186" y="162"/>
                </a:lnTo>
                <a:lnTo>
                  <a:pt x="181" y="157"/>
                </a:lnTo>
                <a:lnTo>
                  <a:pt x="181" y="151"/>
                </a:lnTo>
                <a:lnTo>
                  <a:pt x="181" y="146"/>
                </a:lnTo>
                <a:lnTo>
                  <a:pt x="176" y="135"/>
                </a:lnTo>
                <a:lnTo>
                  <a:pt x="170" y="135"/>
                </a:lnTo>
                <a:lnTo>
                  <a:pt x="165" y="130"/>
                </a:lnTo>
                <a:lnTo>
                  <a:pt x="154" y="124"/>
                </a:lnTo>
                <a:lnTo>
                  <a:pt x="144" y="119"/>
                </a:lnTo>
                <a:lnTo>
                  <a:pt x="138" y="124"/>
                </a:lnTo>
                <a:lnTo>
                  <a:pt x="133" y="119"/>
                </a:lnTo>
                <a:lnTo>
                  <a:pt x="128" y="124"/>
                </a:lnTo>
                <a:lnTo>
                  <a:pt x="122" y="119"/>
                </a:lnTo>
                <a:lnTo>
                  <a:pt x="112" y="113"/>
                </a:lnTo>
                <a:lnTo>
                  <a:pt x="101" y="108"/>
                </a:lnTo>
                <a:lnTo>
                  <a:pt x="96" y="103"/>
                </a:lnTo>
                <a:lnTo>
                  <a:pt x="85" y="97"/>
                </a:lnTo>
                <a:lnTo>
                  <a:pt x="80" y="103"/>
                </a:lnTo>
                <a:lnTo>
                  <a:pt x="74" y="92"/>
                </a:lnTo>
                <a:lnTo>
                  <a:pt x="74" y="81"/>
                </a:lnTo>
                <a:lnTo>
                  <a:pt x="74" y="76"/>
                </a:lnTo>
                <a:lnTo>
                  <a:pt x="85" y="70"/>
                </a:lnTo>
                <a:lnTo>
                  <a:pt x="90" y="70"/>
                </a:lnTo>
                <a:lnTo>
                  <a:pt x="96" y="65"/>
                </a:lnTo>
                <a:lnTo>
                  <a:pt x="85" y="65"/>
                </a:lnTo>
                <a:lnTo>
                  <a:pt x="85" y="5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161"/>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162"/>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163"/>
          <p:cNvSpPr>
            <a:spLocks/>
          </p:cNvSpPr>
          <p:nvPr/>
        </p:nvSpPr>
        <p:spPr bwMode="auto">
          <a:xfrm>
            <a:off x="5604927" y="2506310"/>
            <a:ext cx="363538" cy="385640"/>
          </a:xfrm>
          <a:custGeom>
            <a:avLst/>
            <a:gdLst>
              <a:gd name="T0" fmla="*/ 202 w 229"/>
              <a:gd name="T1" fmla="*/ 184 h 243"/>
              <a:gd name="T2" fmla="*/ 197 w 229"/>
              <a:gd name="T3" fmla="*/ 162 h 243"/>
              <a:gd name="T4" fmla="*/ 197 w 229"/>
              <a:gd name="T5" fmla="*/ 140 h 243"/>
              <a:gd name="T6" fmla="*/ 192 w 229"/>
              <a:gd name="T7" fmla="*/ 124 h 243"/>
              <a:gd name="T8" fmla="*/ 197 w 229"/>
              <a:gd name="T9" fmla="*/ 113 h 243"/>
              <a:gd name="T10" fmla="*/ 202 w 229"/>
              <a:gd name="T11" fmla="*/ 92 h 243"/>
              <a:gd name="T12" fmla="*/ 224 w 229"/>
              <a:gd name="T13" fmla="*/ 81 h 243"/>
              <a:gd name="T14" fmla="*/ 229 w 229"/>
              <a:gd name="T15" fmla="*/ 59 h 243"/>
              <a:gd name="T16" fmla="*/ 218 w 229"/>
              <a:gd name="T17" fmla="*/ 43 h 243"/>
              <a:gd name="T18" fmla="*/ 202 w 229"/>
              <a:gd name="T19" fmla="*/ 32 h 243"/>
              <a:gd name="T20" fmla="*/ 186 w 229"/>
              <a:gd name="T21" fmla="*/ 21 h 243"/>
              <a:gd name="T22" fmla="*/ 165 w 229"/>
              <a:gd name="T23" fmla="*/ 16 h 243"/>
              <a:gd name="T24" fmla="*/ 144 w 229"/>
              <a:gd name="T25" fmla="*/ 16 h 243"/>
              <a:gd name="T26" fmla="*/ 122 w 229"/>
              <a:gd name="T27" fmla="*/ 16 h 243"/>
              <a:gd name="T28" fmla="*/ 101 w 229"/>
              <a:gd name="T29" fmla="*/ 16 h 243"/>
              <a:gd name="T30" fmla="*/ 80 w 229"/>
              <a:gd name="T31" fmla="*/ 5 h 243"/>
              <a:gd name="T32" fmla="*/ 69 w 229"/>
              <a:gd name="T33" fmla="*/ 10 h 243"/>
              <a:gd name="T34" fmla="*/ 53 w 229"/>
              <a:gd name="T35" fmla="*/ 16 h 243"/>
              <a:gd name="T36" fmla="*/ 32 w 229"/>
              <a:gd name="T37" fmla="*/ 27 h 243"/>
              <a:gd name="T38" fmla="*/ 32 w 229"/>
              <a:gd name="T39" fmla="*/ 37 h 243"/>
              <a:gd name="T40" fmla="*/ 48 w 229"/>
              <a:gd name="T41" fmla="*/ 54 h 243"/>
              <a:gd name="T42" fmla="*/ 48 w 229"/>
              <a:gd name="T43" fmla="*/ 70 h 243"/>
              <a:gd name="T44" fmla="*/ 53 w 229"/>
              <a:gd name="T45" fmla="*/ 92 h 243"/>
              <a:gd name="T46" fmla="*/ 37 w 229"/>
              <a:gd name="T47" fmla="*/ 108 h 243"/>
              <a:gd name="T48" fmla="*/ 16 w 229"/>
              <a:gd name="T49" fmla="*/ 108 h 243"/>
              <a:gd name="T50" fmla="*/ 10 w 229"/>
              <a:gd name="T51" fmla="*/ 124 h 243"/>
              <a:gd name="T52" fmla="*/ 16 w 229"/>
              <a:gd name="T53" fmla="*/ 146 h 243"/>
              <a:gd name="T54" fmla="*/ 5 w 229"/>
              <a:gd name="T55" fmla="*/ 167 h 243"/>
              <a:gd name="T56" fmla="*/ 0 w 229"/>
              <a:gd name="T57" fmla="*/ 184 h 243"/>
              <a:gd name="T58" fmla="*/ 10 w 229"/>
              <a:gd name="T59" fmla="*/ 205 h 243"/>
              <a:gd name="T60" fmla="*/ 16 w 229"/>
              <a:gd name="T61" fmla="*/ 216 h 243"/>
              <a:gd name="T62" fmla="*/ 32 w 229"/>
              <a:gd name="T63" fmla="*/ 227 h 243"/>
              <a:gd name="T64" fmla="*/ 48 w 229"/>
              <a:gd name="T65" fmla="*/ 232 h 243"/>
              <a:gd name="T66" fmla="*/ 64 w 229"/>
              <a:gd name="T67" fmla="*/ 232 h 243"/>
              <a:gd name="T68" fmla="*/ 80 w 229"/>
              <a:gd name="T69" fmla="*/ 238 h 243"/>
              <a:gd name="T70" fmla="*/ 96 w 229"/>
              <a:gd name="T71" fmla="*/ 232 h 243"/>
              <a:gd name="T72" fmla="*/ 112 w 229"/>
              <a:gd name="T73" fmla="*/ 238 h 243"/>
              <a:gd name="T74" fmla="*/ 133 w 229"/>
              <a:gd name="T75" fmla="*/ 238 h 243"/>
              <a:gd name="T76" fmla="*/ 149 w 229"/>
              <a:gd name="T77" fmla="*/ 238 h 243"/>
              <a:gd name="T78" fmla="*/ 154 w 229"/>
              <a:gd name="T79" fmla="*/ 221 h 243"/>
              <a:gd name="T80" fmla="*/ 170 w 229"/>
              <a:gd name="T81" fmla="*/ 211 h 243"/>
              <a:gd name="T82" fmla="*/ 192 w 229"/>
              <a:gd name="T83" fmla="*/ 216 h 243"/>
              <a:gd name="T84" fmla="*/ 202 w 229"/>
              <a:gd name="T85" fmla="*/ 20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9" h="243">
                <a:moveTo>
                  <a:pt x="202" y="200"/>
                </a:moveTo>
                <a:lnTo>
                  <a:pt x="202" y="189"/>
                </a:lnTo>
                <a:lnTo>
                  <a:pt x="202" y="184"/>
                </a:lnTo>
                <a:lnTo>
                  <a:pt x="197" y="178"/>
                </a:lnTo>
                <a:lnTo>
                  <a:pt x="202" y="167"/>
                </a:lnTo>
                <a:lnTo>
                  <a:pt x="197" y="162"/>
                </a:lnTo>
                <a:lnTo>
                  <a:pt x="197" y="156"/>
                </a:lnTo>
                <a:lnTo>
                  <a:pt x="197" y="151"/>
                </a:lnTo>
                <a:lnTo>
                  <a:pt x="197" y="140"/>
                </a:lnTo>
                <a:lnTo>
                  <a:pt x="197" y="135"/>
                </a:lnTo>
                <a:lnTo>
                  <a:pt x="202" y="129"/>
                </a:lnTo>
                <a:lnTo>
                  <a:pt x="192" y="124"/>
                </a:lnTo>
                <a:lnTo>
                  <a:pt x="186" y="124"/>
                </a:lnTo>
                <a:lnTo>
                  <a:pt x="192" y="119"/>
                </a:lnTo>
                <a:lnTo>
                  <a:pt x="197" y="113"/>
                </a:lnTo>
                <a:lnTo>
                  <a:pt x="202" y="102"/>
                </a:lnTo>
                <a:lnTo>
                  <a:pt x="202" y="97"/>
                </a:lnTo>
                <a:lnTo>
                  <a:pt x="202" y="92"/>
                </a:lnTo>
                <a:lnTo>
                  <a:pt x="208" y="86"/>
                </a:lnTo>
                <a:lnTo>
                  <a:pt x="213" y="81"/>
                </a:lnTo>
                <a:lnTo>
                  <a:pt x="224" y="81"/>
                </a:lnTo>
                <a:lnTo>
                  <a:pt x="224" y="75"/>
                </a:lnTo>
                <a:lnTo>
                  <a:pt x="229" y="65"/>
                </a:lnTo>
                <a:lnTo>
                  <a:pt x="229" y="59"/>
                </a:lnTo>
                <a:lnTo>
                  <a:pt x="218" y="54"/>
                </a:lnTo>
                <a:lnTo>
                  <a:pt x="218" y="48"/>
                </a:lnTo>
                <a:lnTo>
                  <a:pt x="218" y="43"/>
                </a:lnTo>
                <a:lnTo>
                  <a:pt x="213" y="37"/>
                </a:lnTo>
                <a:lnTo>
                  <a:pt x="208" y="37"/>
                </a:lnTo>
                <a:lnTo>
                  <a:pt x="202" y="32"/>
                </a:lnTo>
                <a:lnTo>
                  <a:pt x="197" y="27"/>
                </a:lnTo>
                <a:lnTo>
                  <a:pt x="197" y="21"/>
                </a:lnTo>
                <a:lnTo>
                  <a:pt x="186" y="21"/>
                </a:lnTo>
                <a:lnTo>
                  <a:pt x="181" y="21"/>
                </a:lnTo>
                <a:lnTo>
                  <a:pt x="170" y="16"/>
                </a:lnTo>
                <a:lnTo>
                  <a:pt x="165" y="16"/>
                </a:lnTo>
                <a:lnTo>
                  <a:pt x="160" y="16"/>
                </a:lnTo>
                <a:lnTo>
                  <a:pt x="149" y="16"/>
                </a:lnTo>
                <a:lnTo>
                  <a:pt x="144" y="16"/>
                </a:lnTo>
                <a:lnTo>
                  <a:pt x="138" y="16"/>
                </a:lnTo>
                <a:lnTo>
                  <a:pt x="128" y="16"/>
                </a:lnTo>
                <a:lnTo>
                  <a:pt x="122" y="16"/>
                </a:lnTo>
                <a:lnTo>
                  <a:pt x="112" y="16"/>
                </a:lnTo>
                <a:lnTo>
                  <a:pt x="106" y="16"/>
                </a:lnTo>
                <a:lnTo>
                  <a:pt x="101" y="16"/>
                </a:lnTo>
                <a:lnTo>
                  <a:pt x="90" y="16"/>
                </a:lnTo>
                <a:lnTo>
                  <a:pt x="85" y="10"/>
                </a:lnTo>
                <a:lnTo>
                  <a:pt x="80" y="5"/>
                </a:lnTo>
                <a:lnTo>
                  <a:pt x="74" y="5"/>
                </a:lnTo>
                <a:lnTo>
                  <a:pt x="69" y="0"/>
                </a:lnTo>
                <a:lnTo>
                  <a:pt x="69" y="10"/>
                </a:lnTo>
                <a:lnTo>
                  <a:pt x="64" y="10"/>
                </a:lnTo>
                <a:lnTo>
                  <a:pt x="58" y="16"/>
                </a:lnTo>
                <a:lnTo>
                  <a:pt x="53" y="16"/>
                </a:lnTo>
                <a:lnTo>
                  <a:pt x="42" y="21"/>
                </a:lnTo>
                <a:lnTo>
                  <a:pt x="37" y="21"/>
                </a:lnTo>
                <a:lnTo>
                  <a:pt x="32" y="27"/>
                </a:lnTo>
                <a:lnTo>
                  <a:pt x="32" y="32"/>
                </a:lnTo>
                <a:lnTo>
                  <a:pt x="26" y="32"/>
                </a:lnTo>
                <a:lnTo>
                  <a:pt x="32" y="37"/>
                </a:lnTo>
                <a:lnTo>
                  <a:pt x="37" y="43"/>
                </a:lnTo>
                <a:lnTo>
                  <a:pt x="42" y="48"/>
                </a:lnTo>
                <a:lnTo>
                  <a:pt x="48" y="54"/>
                </a:lnTo>
                <a:lnTo>
                  <a:pt x="48" y="65"/>
                </a:lnTo>
                <a:lnTo>
                  <a:pt x="53" y="70"/>
                </a:lnTo>
                <a:lnTo>
                  <a:pt x="48" y="70"/>
                </a:lnTo>
                <a:lnTo>
                  <a:pt x="48" y="81"/>
                </a:lnTo>
                <a:lnTo>
                  <a:pt x="48" y="86"/>
                </a:lnTo>
                <a:lnTo>
                  <a:pt x="53" y="92"/>
                </a:lnTo>
                <a:lnTo>
                  <a:pt x="53" y="97"/>
                </a:lnTo>
                <a:lnTo>
                  <a:pt x="42" y="102"/>
                </a:lnTo>
                <a:lnTo>
                  <a:pt x="37" y="108"/>
                </a:lnTo>
                <a:lnTo>
                  <a:pt x="32" y="108"/>
                </a:lnTo>
                <a:lnTo>
                  <a:pt x="26" y="108"/>
                </a:lnTo>
                <a:lnTo>
                  <a:pt x="16" y="108"/>
                </a:lnTo>
                <a:lnTo>
                  <a:pt x="10" y="113"/>
                </a:lnTo>
                <a:lnTo>
                  <a:pt x="10" y="119"/>
                </a:lnTo>
                <a:lnTo>
                  <a:pt x="10" y="124"/>
                </a:lnTo>
                <a:lnTo>
                  <a:pt x="16" y="129"/>
                </a:lnTo>
                <a:lnTo>
                  <a:pt x="16" y="140"/>
                </a:lnTo>
                <a:lnTo>
                  <a:pt x="16" y="146"/>
                </a:lnTo>
                <a:lnTo>
                  <a:pt x="16" y="151"/>
                </a:lnTo>
                <a:lnTo>
                  <a:pt x="10" y="162"/>
                </a:lnTo>
                <a:lnTo>
                  <a:pt x="5" y="167"/>
                </a:lnTo>
                <a:lnTo>
                  <a:pt x="5" y="173"/>
                </a:lnTo>
                <a:lnTo>
                  <a:pt x="5" y="184"/>
                </a:lnTo>
                <a:lnTo>
                  <a:pt x="0" y="184"/>
                </a:lnTo>
                <a:lnTo>
                  <a:pt x="5" y="189"/>
                </a:lnTo>
                <a:lnTo>
                  <a:pt x="5" y="200"/>
                </a:lnTo>
                <a:lnTo>
                  <a:pt x="10" y="205"/>
                </a:lnTo>
                <a:lnTo>
                  <a:pt x="5" y="205"/>
                </a:lnTo>
                <a:lnTo>
                  <a:pt x="10" y="211"/>
                </a:lnTo>
                <a:lnTo>
                  <a:pt x="16" y="216"/>
                </a:lnTo>
                <a:lnTo>
                  <a:pt x="21" y="216"/>
                </a:lnTo>
                <a:lnTo>
                  <a:pt x="26" y="221"/>
                </a:lnTo>
                <a:lnTo>
                  <a:pt x="32" y="227"/>
                </a:lnTo>
                <a:lnTo>
                  <a:pt x="37" y="227"/>
                </a:lnTo>
                <a:lnTo>
                  <a:pt x="42" y="232"/>
                </a:lnTo>
                <a:lnTo>
                  <a:pt x="48" y="232"/>
                </a:lnTo>
                <a:lnTo>
                  <a:pt x="53" y="227"/>
                </a:lnTo>
                <a:lnTo>
                  <a:pt x="58" y="232"/>
                </a:lnTo>
                <a:lnTo>
                  <a:pt x="64" y="232"/>
                </a:lnTo>
                <a:lnTo>
                  <a:pt x="69" y="232"/>
                </a:lnTo>
                <a:lnTo>
                  <a:pt x="74" y="232"/>
                </a:lnTo>
                <a:lnTo>
                  <a:pt x="80" y="238"/>
                </a:lnTo>
                <a:lnTo>
                  <a:pt x="85" y="238"/>
                </a:lnTo>
                <a:lnTo>
                  <a:pt x="90" y="232"/>
                </a:lnTo>
                <a:lnTo>
                  <a:pt x="96" y="232"/>
                </a:lnTo>
                <a:lnTo>
                  <a:pt x="101" y="243"/>
                </a:lnTo>
                <a:lnTo>
                  <a:pt x="106" y="243"/>
                </a:lnTo>
                <a:lnTo>
                  <a:pt x="112" y="238"/>
                </a:lnTo>
                <a:lnTo>
                  <a:pt x="117" y="238"/>
                </a:lnTo>
                <a:lnTo>
                  <a:pt x="122" y="232"/>
                </a:lnTo>
                <a:lnTo>
                  <a:pt x="133" y="238"/>
                </a:lnTo>
                <a:lnTo>
                  <a:pt x="138" y="238"/>
                </a:lnTo>
                <a:lnTo>
                  <a:pt x="144" y="238"/>
                </a:lnTo>
                <a:lnTo>
                  <a:pt x="149" y="238"/>
                </a:lnTo>
                <a:lnTo>
                  <a:pt x="154" y="232"/>
                </a:lnTo>
                <a:lnTo>
                  <a:pt x="160" y="227"/>
                </a:lnTo>
                <a:lnTo>
                  <a:pt x="154" y="221"/>
                </a:lnTo>
                <a:lnTo>
                  <a:pt x="154" y="211"/>
                </a:lnTo>
                <a:lnTo>
                  <a:pt x="165" y="211"/>
                </a:lnTo>
                <a:lnTo>
                  <a:pt x="170" y="211"/>
                </a:lnTo>
                <a:lnTo>
                  <a:pt x="176" y="211"/>
                </a:lnTo>
                <a:lnTo>
                  <a:pt x="181" y="216"/>
                </a:lnTo>
                <a:lnTo>
                  <a:pt x="192" y="216"/>
                </a:lnTo>
                <a:lnTo>
                  <a:pt x="192" y="211"/>
                </a:lnTo>
                <a:lnTo>
                  <a:pt x="197" y="200"/>
                </a:lnTo>
                <a:lnTo>
                  <a:pt x="202" y="20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164"/>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165"/>
          <p:cNvSpPr>
            <a:spLocks/>
          </p:cNvSpPr>
          <p:nvPr/>
        </p:nvSpPr>
        <p:spPr bwMode="auto">
          <a:xfrm>
            <a:off x="5079465" y="2841166"/>
            <a:ext cx="312738" cy="239636"/>
          </a:xfrm>
          <a:custGeom>
            <a:avLst/>
            <a:gdLst>
              <a:gd name="T0" fmla="*/ 187 w 197"/>
              <a:gd name="T1" fmla="*/ 32 h 151"/>
              <a:gd name="T2" fmla="*/ 176 w 197"/>
              <a:gd name="T3" fmla="*/ 21 h 151"/>
              <a:gd name="T4" fmla="*/ 155 w 197"/>
              <a:gd name="T5" fmla="*/ 21 h 151"/>
              <a:gd name="T6" fmla="*/ 139 w 197"/>
              <a:gd name="T7" fmla="*/ 10 h 151"/>
              <a:gd name="T8" fmla="*/ 133 w 197"/>
              <a:gd name="T9" fmla="*/ 0 h 151"/>
              <a:gd name="T10" fmla="*/ 123 w 197"/>
              <a:gd name="T11" fmla="*/ 21 h 151"/>
              <a:gd name="T12" fmla="*/ 101 w 197"/>
              <a:gd name="T13" fmla="*/ 21 h 151"/>
              <a:gd name="T14" fmla="*/ 80 w 197"/>
              <a:gd name="T15" fmla="*/ 16 h 151"/>
              <a:gd name="T16" fmla="*/ 64 w 197"/>
              <a:gd name="T17" fmla="*/ 10 h 151"/>
              <a:gd name="T18" fmla="*/ 43 w 197"/>
              <a:gd name="T19" fmla="*/ 10 h 151"/>
              <a:gd name="T20" fmla="*/ 32 w 197"/>
              <a:gd name="T21" fmla="*/ 16 h 151"/>
              <a:gd name="T22" fmla="*/ 16 w 197"/>
              <a:gd name="T23" fmla="*/ 32 h 151"/>
              <a:gd name="T24" fmla="*/ 0 w 197"/>
              <a:gd name="T25" fmla="*/ 37 h 151"/>
              <a:gd name="T26" fmla="*/ 0 w 197"/>
              <a:gd name="T27" fmla="*/ 48 h 151"/>
              <a:gd name="T28" fmla="*/ 16 w 197"/>
              <a:gd name="T29" fmla="*/ 59 h 151"/>
              <a:gd name="T30" fmla="*/ 27 w 197"/>
              <a:gd name="T31" fmla="*/ 70 h 151"/>
              <a:gd name="T32" fmla="*/ 37 w 197"/>
              <a:gd name="T33" fmla="*/ 86 h 151"/>
              <a:gd name="T34" fmla="*/ 48 w 197"/>
              <a:gd name="T35" fmla="*/ 108 h 151"/>
              <a:gd name="T36" fmla="*/ 59 w 197"/>
              <a:gd name="T37" fmla="*/ 124 h 151"/>
              <a:gd name="T38" fmla="*/ 53 w 197"/>
              <a:gd name="T39" fmla="*/ 146 h 151"/>
              <a:gd name="T40" fmla="*/ 64 w 197"/>
              <a:gd name="T41" fmla="*/ 146 h 151"/>
              <a:gd name="T42" fmla="*/ 80 w 197"/>
              <a:gd name="T43" fmla="*/ 146 h 151"/>
              <a:gd name="T44" fmla="*/ 101 w 197"/>
              <a:gd name="T45" fmla="*/ 140 h 151"/>
              <a:gd name="T46" fmla="*/ 123 w 197"/>
              <a:gd name="T47" fmla="*/ 129 h 151"/>
              <a:gd name="T48" fmla="*/ 133 w 197"/>
              <a:gd name="T49" fmla="*/ 119 h 151"/>
              <a:gd name="T50" fmla="*/ 149 w 197"/>
              <a:gd name="T51" fmla="*/ 113 h 151"/>
              <a:gd name="T52" fmla="*/ 171 w 197"/>
              <a:gd name="T53" fmla="*/ 113 h 151"/>
              <a:gd name="T54" fmla="*/ 187 w 197"/>
              <a:gd name="T55" fmla="*/ 119 h 151"/>
              <a:gd name="T56" fmla="*/ 197 w 197"/>
              <a:gd name="T57" fmla="*/ 108 h 151"/>
              <a:gd name="T58" fmla="*/ 192 w 197"/>
              <a:gd name="T59" fmla="*/ 91 h 151"/>
              <a:gd name="T60" fmla="*/ 192 w 197"/>
              <a:gd name="T61" fmla="*/ 70 h 151"/>
              <a:gd name="T62" fmla="*/ 197 w 197"/>
              <a:gd name="T63" fmla="*/ 5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7" h="151">
                <a:moveTo>
                  <a:pt x="192" y="43"/>
                </a:moveTo>
                <a:lnTo>
                  <a:pt x="187" y="32"/>
                </a:lnTo>
                <a:lnTo>
                  <a:pt x="181" y="27"/>
                </a:lnTo>
                <a:lnTo>
                  <a:pt x="176" y="21"/>
                </a:lnTo>
                <a:lnTo>
                  <a:pt x="165" y="21"/>
                </a:lnTo>
                <a:lnTo>
                  <a:pt x="155" y="21"/>
                </a:lnTo>
                <a:lnTo>
                  <a:pt x="149" y="10"/>
                </a:lnTo>
                <a:lnTo>
                  <a:pt x="139" y="10"/>
                </a:lnTo>
                <a:lnTo>
                  <a:pt x="139" y="5"/>
                </a:lnTo>
                <a:lnTo>
                  <a:pt x="133" y="0"/>
                </a:lnTo>
                <a:lnTo>
                  <a:pt x="128" y="10"/>
                </a:lnTo>
                <a:lnTo>
                  <a:pt x="123" y="21"/>
                </a:lnTo>
                <a:lnTo>
                  <a:pt x="112" y="21"/>
                </a:lnTo>
                <a:lnTo>
                  <a:pt x="101" y="21"/>
                </a:lnTo>
                <a:lnTo>
                  <a:pt x="91" y="16"/>
                </a:lnTo>
                <a:lnTo>
                  <a:pt x="80" y="16"/>
                </a:lnTo>
                <a:lnTo>
                  <a:pt x="75" y="10"/>
                </a:lnTo>
                <a:lnTo>
                  <a:pt x="64" y="10"/>
                </a:lnTo>
                <a:lnTo>
                  <a:pt x="53" y="10"/>
                </a:lnTo>
                <a:lnTo>
                  <a:pt x="43" y="10"/>
                </a:lnTo>
                <a:lnTo>
                  <a:pt x="37" y="10"/>
                </a:lnTo>
                <a:lnTo>
                  <a:pt x="32" y="16"/>
                </a:lnTo>
                <a:lnTo>
                  <a:pt x="27" y="27"/>
                </a:lnTo>
                <a:lnTo>
                  <a:pt x="16" y="32"/>
                </a:lnTo>
                <a:lnTo>
                  <a:pt x="11" y="37"/>
                </a:lnTo>
                <a:lnTo>
                  <a:pt x="0" y="37"/>
                </a:lnTo>
                <a:lnTo>
                  <a:pt x="0" y="43"/>
                </a:lnTo>
                <a:lnTo>
                  <a:pt x="0" y="48"/>
                </a:lnTo>
                <a:lnTo>
                  <a:pt x="11" y="48"/>
                </a:lnTo>
                <a:lnTo>
                  <a:pt x="16" y="59"/>
                </a:lnTo>
                <a:lnTo>
                  <a:pt x="21" y="64"/>
                </a:lnTo>
                <a:lnTo>
                  <a:pt x="27" y="70"/>
                </a:lnTo>
                <a:lnTo>
                  <a:pt x="32" y="81"/>
                </a:lnTo>
                <a:lnTo>
                  <a:pt x="37" y="86"/>
                </a:lnTo>
                <a:lnTo>
                  <a:pt x="43" y="97"/>
                </a:lnTo>
                <a:lnTo>
                  <a:pt x="48" y="108"/>
                </a:lnTo>
                <a:lnTo>
                  <a:pt x="53" y="113"/>
                </a:lnTo>
                <a:lnTo>
                  <a:pt x="59" y="124"/>
                </a:lnTo>
                <a:lnTo>
                  <a:pt x="59" y="135"/>
                </a:lnTo>
                <a:lnTo>
                  <a:pt x="53" y="146"/>
                </a:lnTo>
                <a:lnTo>
                  <a:pt x="59" y="151"/>
                </a:lnTo>
                <a:lnTo>
                  <a:pt x="64" y="146"/>
                </a:lnTo>
                <a:lnTo>
                  <a:pt x="69" y="140"/>
                </a:lnTo>
                <a:lnTo>
                  <a:pt x="80" y="146"/>
                </a:lnTo>
                <a:lnTo>
                  <a:pt x="91" y="140"/>
                </a:lnTo>
                <a:lnTo>
                  <a:pt x="101" y="140"/>
                </a:lnTo>
                <a:lnTo>
                  <a:pt x="112" y="135"/>
                </a:lnTo>
                <a:lnTo>
                  <a:pt x="123" y="129"/>
                </a:lnTo>
                <a:lnTo>
                  <a:pt x="128" y="124"/>
                </a:lnTo>
                <a:lnTo>
                  <a:pt x="133" y="119"/>
                </a:lnTo>
                <a:lnTo>
                  <a:pt x="139" y="113"/>
                </a:lnTo>
                <a:lnTo>
                  <a:pt x="149" y="113"/>
                </a:lnTo>
                <a:lnTo>
                  <a:pt x="160" y="119"/>
                </a:lnTo>
                <a:lnTo>
                  <a:pt x="171" y="113"/>
                </a:lnTo>
                <a:lnTo>
                  <a:pt x="176" y="119"/>
                </a:lnTo>
                <a:lnTo>
                  <a:pt x="187" y="119"/>
                </a:lnTo>
                <a:lnTo>
                  <a:pt x="192" y="113"/>
                </a:lnTo>
                <a:lnTo>
                  <a:pt x="197" y="108"/>
                </a:lnTo>
                <a:lnTo>
                  <a:pt x="197" y="97"/>
                </a:lnTo>
                <a:lnTo>
                  <a:pt x="192" y="91"/>
                </a:lnTo>
                <a:lnTo>
                  <a:pt x="187" y="81"/>
                </a:lnTo>
                <a:lnTo>
                  <a:pt x="192" y="70"/>
                </a:lnTo>
                <a:lnTo>
                  <a:pt x="192" y="59"/>
                </a:lnTo>
                <a:lnTo>
                  <a:pt x="197" y="54"/>
                </a:lnTo>
                <a:lnTo>
                  <a:pt x="192"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166"/>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167"/>
          <p:cNvSpPr>
            <a:spLocks/>
          </p:cNvSpPr>
          <p:nvPr/>
        </p:nvSpPr>
        <p:spPr bwMode="auto">
          <a:xfrm>
            <a:off x="4250790" y="1844534"/>
            <a:ext cx="549275" cy="644320"/>
          </a:xfrm>
          <a:custGeom>
            <a:avLst/>
            <a:gdLst>
              <a:gd name="T0" fmla="*/ 320 w 346"/>
              <a:gd name="T1" fmla="*/ 271 h 406"/>
              <a:gd name="T2" fmla="*/ 341 w 346"/>
              <a:gd name="T3" fmla="*/ 265 h 406"/>
              <a:gd name="T4" fmla="*/ 341 w 346"/>
              <a:gd name="T5" fmla="*/ 244 h 406"/>
              <a:gd name="T6" fmla="*/ 336 w 346"/>
              <a:gd name="T7" fmla="*/ 238 h 406"/>
              <a:gd name="T8" fmla="*/ 325 w 346"/>
              <a:gd name="T9" fmla="*/ 233 h 406"/>
              <a:gd name="T10" fmla="*/ 320 w 346"/>
              <a:gd name="T11" fmla="*/ 217 h 406"/>
              <a:gd name="T12" fmla="*/ 298 w 346"/>
              <a:gd name="T13" fmla="*/ 195 h 406"/>
              <a:gd name="T14" fmla="*/ 309 w 346"/>
              <a:gd name="T15" fmla="*/ 200 h 406"/>
              <a:gd name="T16" fmla="*/ 309 w 346"/>
              <a:gd name="T17" fmla="*/ 189 h 406"/>
              <a:gd name="T18" fmla="*/ 309 w 346"/>
              <a:gd name="T19" fmla="*/ 184 h 406"/>
              <a:gd name="T20" fmla="*/ 288 w 346"/>
              <a:gd name="T21" fmla="*/ 168 h 406"/>
              <a:gd name="T22" fmla="*/ 288 w 346"/>
              <a:gd name="T23" fmla="*/ 141 h 406"/>
              <a:gd name="T24" fmla="*/ 266 w 346"/>
              <a:gd name="T25" fmla="*/ 146 h 406"/>
              <a:gd name="T26" fmla="*/ 250 w 346"/>
              <a:gd name="T27" fmla="*/ 146 h 406"/>
              <a:gd name="T28" fmla="*/ 234 w 346"/>
              <a:gd name="T29" fmla="*/ 130 h 406"/>
              <a:gd name="T30" fmla="*/ 213 w 346"/>
              <a:gd name="T31" fmla="*/ 125 h 406"/>
              <a:gd name="T32" fmla="*/ 192 w 346"/>
              <a:gd name="T33" fmla="*/ 141 h 406"/>
              <a:gd name="T34" fmla="*/ 170 w 346"/>
              <a:gd name="T35" fmla="*/ 130 h 406"/>
              <a:gd name="T36" fmla="*/ 165 w 346"/>
              <a:gd name="T37" fmla="*/ 103 h 406"/>
              <a:gd name="T38" fmla="*/ 160 w 346"/>
              <a:gd name="T39" fmla="*/ 81 h 406"/>
              <a:gd name="T40" fmla="*/ 181 w 346"/>
              <a:gd name="T41" fmla="*/ 60 h 406"/>
              <a:gd name="T42" fmla="*/ 181 w 346"/>
              <a:gd name="T43" fmla="*/ 49 h 406"/>
              <a:gd name="T44" fmla="*/ 160 w 346"/>
              <a:gd name="T45" fmla="*/ 33 h 406"/>
              <a:gd name="T46" fmla="*/ 144 w 346"/>
              <a:gd name="T47" fmla="*/ 11 h 406"/>
              <a:gd name="T48" fmla="*/ 133 w 346"/>
              <a:gd name="T49" fmla="*/ 0 h 406"/>
              <a:gd name="T50" fmla="*/ 106 w 346"/>
              <a:gd name="T51" fmla="*/ 11 h 406"/>
              <a:gd name="T52" fmla="*/ 96 w 346"/>
              <a:gd name="T53" fmla="*/ 33 h 406"/>
              <a:gd name="T54" fmla="*/ 80 w 346"/>
              <a:gd name="T55" fmla="*/ 43 h 406"/>
              <a:gd name="T56" fmla="*/ 64 w 346"/>
              <a:gd name="T57" fmla="*/ 60 h 406"/>
              <a:gd name="T58" fmla="*/ 42 w 346"/>
              <a:gd name="T59" fmla="*/ 60 h 406"/>
              <a:gd name="T60" fmla="*/ 26 w 346"/>
              <a:gd name="T61" fmla="*/ 70 h 406"/>
              <a:gd name="T62" fmla="*/ 10 w 346"/>
              <a:gd name="T63" fmla="*/ 87 h 406"/>
              <a:gd name="T64" fmla="*/ 5 w 346"/>
              <a:gd name="T65" fmla="*/ 114 h 406"/>
              <a:gd name="T66" fmla="*/ 5 w 346"/>
              <a:gd name="T67" fmla="*/ 141 h 406"/>
              <a:gd name="T68" fmla="*/ 26 w 346"/>
              <a:gd name="T69" fmla="*/ 146 h 406"/>
              <a:gd name="T70" fmla="*/ 48 w 346"/>
              <a:gd name="T71" fmla="*/ 168 h 406"/>
              <a:gd name="T72" fmla="*/ 74 w 346"/>
              <a:gd name="T73" fmla="*/ 179 h 406"/>
              <a:gd name="T74" fmla="*/ 85 w 346"/>
              <a:gd name="T75" fmla="*/ 206 h 406"/>
              <a:gd name="T76" fmla="*/ 90 w 346"/>
              <a:gd name="T77" fmla="*/ 233 h 406"/>
              <a:gd name="T78" fmla="*/ 90 w 346"/>
              <a:gd name="T79" fmla="*/ 260 h 406"/>
              <a:gd name="T80" fmla="*/ 64 w 346"/>
              <a:gd name="T81" fmla="*/ 265 h 406"/>
              <a:gd name="T82" fmla="*/ 64 w 346"/>
              <a:gd name="T83" fmla="*/ 287 h 406"/>
              <a:gd name="T84" fmla="*/ 58 w 346"/>
              <a:gd name="T85" fmla="*/ 314 h 406"/>
              <a:gd name="T86" fmla="*/ 53 w 346"/>
              <a:gd name="T87" fmla="*/ 335 h 406"/>
              <a:gd name="T88" fmla="*/ 53 w 346"/>
              <a:gd name="T89" fmla="*/ 363 h 406"/>
              <a:gd name="T90" fmla="*/ 48 w 346"/>
              <a:gd name="T91" fmla="*/ 384 h 406"/>
              <a:gd name="T92" fmla="*/ 53 w 346"/>
              <a:gd name="T93" fmla="*/ 406 h 406"/>
              <a:gd name="T94" fmla="*/ 80 w 346"/>
              <a:gd name="T95" fmla="*/ 395 h 406"/>
              <a:gd name="T96" fmla="*/ 101 w 346"/>
              <a:gd name="T97" fmla="*/ 379 h 406"/>
              <a:gd name="T98" fmla="*/ 122 w 346"/>
              <a:gd name="T99" fmla="*/ 363 h 406"/>
              <a:gd name="T100" fmla="*/ 149 w 346"/>
              <a:gd name="T101" fmla="*/ 352 h 406"/>
              <a:gd name="T102" fmla="*/ 176 w 346"/>
              <a:gd name="T103" fmla="*/ 363 h 406"/>
              <a:gd name="T104" fmla="*/ 202 w 346"/>
              <a:gd name="T105" fmla="*/ 368 h 406"/>
              <a:gd name="T106" fmla="*/ 213 w 346"/>
              <a:gd name="T107" fmla="*/ 352 h 406"/>
              <a:gd name="T108" fmla="*/ 229 w 346"/>
              <a:gd name="T109" fmla="*/ 335 h 406"/>
              <a:gd name="T110" fmla="*/ 245 w 346"/>
              <a:gd name="T111" fmla="*/ 319 h 406"/>
              <a:gd name="T112" fmla="*/ 266 w 346"/>
              <a:gd name="T113" fmla="*/ 314 h 406"/>
              <a:gd name="T114" fmla="*/ 288 w 346"/>
              <a:gd name="T115" fmla="*/ 325 h 406"/>
              <a:gd name="T116" fmla="*/ 314 w 346"/>
              <a:gd name="T117" fmla="*/ 325 h 406"/>
              <a:gd name="T118" fmla="*/ 336 w 346"/>
              <a:gd name="T119" fmla="*/ 330 h 406"/>
              <a:gd name="T120" fmla="*/ 341 w 346"/>
              <a:gd name="T121" fmla="*/ 303 h 406"/>
              <a:gd name="T122" fmla="*/ 325 w 346"/>
              <a:gd name="T123" fmla="*/ 292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6" h="406">
                <a:moveTo>
                  <a:pt x="325" y="287"/>
                </a:moveTo>
                <a:lnTo>
                  <a:pt x="320" y="281"/>
                </a:lnTo>
                <a:lnTo>
                  <a:pt x="320" y="276"/>
                </a:lnTo>
                <a:lnTo>
                  <a:pt x="320" y="271"/>
                </a:lnTo>
                <a:lnTo>
                  <a:pt x="330" y="276"/>
                </a:lnTo>
                <a:lnTo>
                  <a:pt x="336" y="271"/>
                </a:lnTo>
                <a:lnTo>
                  <a:pt x="341" y="271"/>
                </a:lnTo>
                <a:lnTo>
                  <a:pt x="341" y="265"/>
                </a:lnTo>
                <a:lnTo>
                  <a:pt x="341" y="260"/>
                </a:lnTo>
                <a:lnTo>
                  <a:pt x="336" y="254"/>
                </a:lnTo>
                <a:lnTo>
                  <a:pt x="341" y="249"/>
                </a:lnTo>
                <a:lnTo>
                  <a:pt x="341" y="244"/>
                </a:lnTo>
                <a:lnTo>
                  <a:pt x="341" y="238"/>
                </a:lnTo>
                <a:lnTo>
                  <a:pt x="341" y="233"/>
                </a:lnTo>
                <a:lnTo>
                  <a:pt x="336" y="233"/>
                </a:lnTo>
                <a:lnTo>
                  <a:pt x="336" y="238"/>
                </a:lnTo>
                <a:lnTo>
                  <a:pt x="336" y="244"/>
                </a:lnTo>
                <a:lnTo>
                  <a:pt x="330" y="244"/>
                </a:lnTo>
                <a:lnTo>
                  <a:pt x="330" y="238"/>
                </a:lnTo>
                <a:lnTo>
                  <a:pt x="325" y="233"/>
                </a:lnTo>
                <a:lnTo>
                  <a:pt x="320" y="233"/>
                </a:lnTo>
                <a:lnTo>
                  <a:pt x="320" y="227"/>
                </a:lnTo>
                <a:lnTo>
                  <a:pt x="320" y="222"/>
                </a:lnTo>
                <a:lnTo>
                  <a:pt x="320" y="217"/>
                </a:lnTo>
                <a:lnTo>
                  <a:pt x="314" y="211"/>
                </a:lnTo>
                <a:lnTo>
                  <a:pt x="309" y="206"/>
                </a:lnTo>
                <a:lnTo>
                  <a:pt x="304" y="200"/>
                </a:lnTo>
                <a:lnTo>
                  <a:pt x="298" y="195"/>
                </a:lnTo>
                <a:lnTo>
                  <a:pt x="293" y="189"/>
                </a:lnTo>
                <a:lnTo>
                  <a:pt x="298" y="189"/>
                </a:lnTo>
                <a:lnTo>
                  <a:pt x="304" y="200"/>
                </a:lnTo>
                <a:lnTo>
                  <a:pt x="309" y="200"/>
                </a:lnTo>
                <a:lnTo>
                  <a:pt x="314" y="206"/>
                </a:lnTo>
                <a:lnTo>
                  <a:pt x="314" y="200"/>
                </a:lnTo>
                <a:lnTo>
                  <a:pt x="309" y="195"/>
                </a:lnTo>
                <a:lnTo>
                  <a:pt x="309" y="189"/>
                </a:lnTo>
                <a:lnTo>
                  <a:pt x="314" y="195"/>
                </a:lnTo>
                <a:lnTo>
                  <a:pt x="320" y="195"/>
                </a:lnTo>
                <a:lnTo>
                  <a:pt x="314" y="189"/>
                </a:lnTo>
                <a:lnTo>
                  <a:pt x="309" y="184"/>
                </a:lnTo>
                <a:lnTo>
                  <a:pt x="304" y="179"/>
                </a:lnTo>
                <a:lnTo>
                  <a:pt x="298" y="179"/>
                </a:lnTo>
                <a:lnTo>
                  <a:pt x="293" y="173"/>
                </a:lnTo>
                <a:lnTo>
                  <a:pt x="288" y="168"/>
                </a:lnTo>
                <a:lnTo>
                  <a:pt x="293" y="157"/>
                </a:lnTo>
                <a:lnTo>
                  <a:pt x="293" y="152"/>
                </a:lnTo>
                <a:lnTo>
                  <a:pt x="293" y="146"/>
                </a:lnTo>
                <a:lnTo>
                  <a:pt x="288" y="141"/>
                </a:lnTo>
                <a:lnTo>
                  <a:pt x="282" y="135"/>
                </a:lnTo>
                <a:lnTo>
                  <a:pt x="277" y="141"/>
                </a:lnTo>
                <a:lnTo>
                  <a:pt x="272" y="141"/>
                </a:lnTo>
                <a:lnTo>
                  <a:pt x="266" y="146"/>
                </a:lnTo>
                <a:lnTo>
                  <a:pt x="261" y="152"/>
                </a:lnTo>
                <a:lnTo>
                  <a:pt x="256" y="157"/>
                </a:lnTo>
                <a:lnTo>
                  <a:pt x="250" y="152"/>
                </a:lnTo>
                <a:lnTo>
                  <a:pt x="250" y="146"/>
                </a:lnTo>
                <a:lnTo>
                  <a:pt x="245" y="141"/>
                </a:lnTo>
                <a:lnTo>
                  <a:pt x="245" y="135"/>
                </a:lnTo>
                <a:lnTo>
                  <a:pt x="240" y="130"/>
                </a:lnTo>
                <a:lnTo>
                  <a:pt x="234" y="130"/>
                </a:lnTo>
                <a:lnTo>
                  <a:pt x="229" y="125"/>
                </a:lnTo>
                <a:lnTo>
                  <a:pt x="224" y="119"/>
                </a:lnTo>
                <a:lnTo>
                  <a:pt x="218" y="125"/>
                </a:lnTo>
                <a:lnTo>
                  <a:pt x="213" y="125"/>
                </a:lnTo>
                <a:lnTo>
                  <a:pt x="202" y="130"/>
                </a:lnTo>
                <a:lnTo>
                  <a:pt x="197" y="135"/>
                </a:lnTo>
                <a:lnTo>
                  <a:pt x="197" y="141"/>
                </a:lnTo>
                <a:lnTo>
                  <a:pt x="192" y="141"/>
                </a:lnTo>
                <a:lnTo>
                  <a:pt x="181" y="141"/>
                </a:lnTo>
                <a:lnTo>
                  <a:pt x="176" y="141"/>
                </a:lnTo>
                <a:lnTo>
                  <a:pt x="170" y="135"/>
                </a:lnTo>
                <a:lnTo>
                  <a:pt x="170" y="130"/>
                </a:lnTo>
                <a:lnTo>
                  <a:pt x="170" y="119"/>
                </a:lnTo>
                <a:lnTo>
                  <a:pt x="170" y="114"/>
                </a:lnTo>
                <a:lnTo>
                  <a:pt x="170" y="108"/>
                </a:lnTo>
                <a:lnTo>
                  <a:pt x="165" y="103"/>
                </a:lnTo>
                <a:lnTo>
                  <a:pt x="160" y="98"/>
                </a:lnTo>
                <a:lnTo>
                  <a:pt x="160" y="92"/>
                </a:lnTo>
                <a:lnTo>
                  <a:pt x="160" y="87"/>
                </a:lnTo>
                <a:lnTo>
                  <a:pt x="160" y="81"/>
                </a:lnTo>
                <a:lnTo>
                  <a:pt x="165" y="76"/>
                </a:lnTo>
                <a:lnTo>
                  <a:pt x="165" y="70"/>
                </a:lnTo>
                <a:lnTo>
                  <a:pt x="170" y="65"/>
                </a:lnTo>
                <a:lnTo>
                  <a:pt x="181" y="60"/>
                </a:lnTo>
                <a:lnTo>
                  <a:pt x="186" y="60"/>
                </a:lnTo>
                <a:lnTo>
                  <a:pt x="192" y="54"/>
                </a:lnTo>
                <a:lnTo>
                  <a:pt x="192" y="49"/>
                </a:lnTo>
                <a:lnTo>
                  <a:pt x="181" y="49"/>
                </a:lnTo>
                <a:lnTo>
                  <a:pt x="176" y="49"/>
                </a:lnTo>
                <a:lnTo>
                  <a:pt x="170" y="43"/>
                </a:lnTo>
                <a:lnTo>
                  <a:pt x="165" y="38"/>
                </a:lnTo>
                <a:lnTo>
                  <a:pt x="160" y="33"/>
                </a:lnTo>
                <a:lnTo>
                  <a:pt x="154" y="27"/>
                </a:lnTo>
                <a:lnTo>
                  <a:pt x="149" y="22"/>
                </a:lnTo>
                <a:lnTo>
                  <a:pt x="149" y="16"/>
                </a:lnTo>
                <a:lnTo>
                  <a:pt x="144" y="11"/>
                </a:lnTo>
                <a:lnTo>
                  <a:pt x="144" y="6"/>
                </a:lnTo>
                <a:lnTo>
                  <a:pt x="138" y="6"/>
                </a:lnTo>
                <a:lnTo>
                  <a:pt x="138" y="0"/>
                </a:lnTo>
                <a:lnTo>
                  <a:pt x="133" y="0"/>
                </a:lnTo>
                <a:lnTo>
                  <a:pt x="122" y="0"/>
                </a:lnTo>
                <a:lnTo>
                  <a:pt x="117" y="0"/>
                </a:lnTo>
                <a:lnTo>
                  <a:pt x="112" y="0"/>
                </a:lnTo>
                <a:lnTo>
                  <a:pt x="106" y="11"/>
                </a:lnTo>
                <a:lnTo>
                  <a:pt x="112" y="16"/>
                </a:lnTo>
                <a:lnTo>
                  <a:pt x="106" y="22"/>
                </a:lnTo>
                <a:lnTo>
                  <a:pt x="101" y="27"/>
                </a:lnTo>
                <a:lnTo>
                  <a:pt x="96" y="33"/>
                </a:lnTo>
                <a:lnTo>
                  <a:pt x="90" y="38"/>
                </a:lnTo>
                <a:lnTo>
                  <a:pt x="85" y="33"/>
                </a:lnTo>
                <a:lnTo>
                  <a:pt x="80" y="38"/>
                </a:lnTo>
                <a:lnTo>
                  <a:pt x="80" y="43"/>
                </a:lnTo>
                <a:lnTo>
                  <a:pt x="80" y="49"/>
                </a:lnTo>
                <a:lnTo>
                  <a:pt x="74" y="54"/>
                </a:lnTo>
                <a:lnTo>
                  <a:pt x="69" y="54"/>
                </a:lnTo>
                <a:lnTo>
                  <a:pt x="64" y="60"/>
                </a:lnTo>
                <a:lnTo>
                  <a:pt x="58" y="60"/>
                </a:lnTo>
                <a:lnTo>
                  <a:pt x="53" y="65"/>
                </a:lnTo>
                <a:lnTo>
                  <a:pt x="48" y="65"/>
                </a:lnTo>
                <a:lnTo>
                  <a:pt x="42" y="60"/>
                </a:lnTo>
                <a:lnTo>
                  <a:pt x="37" y="54"/>
                </a:lnTo>
                <a:lnTo>
                  <a:pt x="32" y="60"/>
                </a:lnTo>
                <a:lnTo>
                  <a:pt x="26" y="65"/>
                </a:lnTo>
                <a:lnTo>
                  <a:pt x="26" y="70"/>
                </a:lnTo>
                <a:lnTo>
                  <a:pt x="26" y="76"/>
                </a:lnTo>
                <a:lnTo>
                  <a:pt x="16" y="76"/>
                </a:lnTo>
                <a:lnTo>
                  <a:pt x="16" y="81"/>
                </a:lnTo>
                <a:lnTo>
                  <a:pt x="10" y="87"/>
                </a:lnTo>
                <a:lnTo>
                  <a:pt x="10" y="98"/>
                </a:lnTo>
                <a:lnTo>
                  <a:pt x="10" y="103"/>
                </a:lnTo>
                <a:lnTo>
                  <a:pt x="5" y="108"/>
                </a:lnTo>
                <a:lnTo>
                  <a:pt x="5" y="114"/>
                </a:lnTo>
                <a:lnTo>
                  <a:pt x="0" y="125"/>
                </a:lnTo>
                <a:lnTo>
                  <a:pt x="0" y="130"/>
                </a:lnTo>
                <a:lnTo>
                  <a:pt x="5" y="135"/>
                </a:lnTo>
                <a:lnTo>
                  <a:pt x="5" y="141"/>
                </a:lnTo>
                <a:lnTo>
                  <a:pt x="10" y="141"/>
                </a:lnTo>
                <a:lnTo>
                  <a:pt x="16" y="135"/>
                </a:lnTo>
                <a:lnTo>
                  <a:pt x="21" y="141"/>
                </a:lnTo>
                <a:lnTo>
                  <a:pt x="26" y="146"/>
                </a:lnTo>
                <a:lnTo>
                  <a:pt x="32" y="152"/>
                </a:lnTo>
                <a:lnTo>
                  <a:pt x="37" y="157"/>
                </a:lnTo>
                <a:lnTo>
                  <a:pt x="42" y="162"/>
                </a:lnTo>
                <a:lnTo>
                  <a:pt x="48" y="168"/>
                </a:lnTo>
                <a:lnTo>
                  <a:pt x="58" y="173"/>
                </a:lnTo>
                <a:lnTo>
                  <a:pt x="64" y="179"/>
                </a:lnTo>
                <a:lnTo>
                  <a:pt x="69" y="179"/>
                </a:lnTo>
                <a:lnTo>
                  <a:pt x="74" y="179"/>
                </a:lnTo>
                <a:lnTo>
                  <a:pt x="80" y="184"/>
                </a:lnTo>
                <a:lnTo>
                  <a:pt x="85" y="189"/>
                </a:lnTo>
                <a:lnTo>
                  <a:pt x="85" y="200"/>
                </a:lnTo>
                <a:lnTo>
                  <a:pt x="85" y="206"/>
                </a:lnTo>
                <a:lnTo>
                  <a:pt x="85" y="211"/>
                </a:lnTo>
                <a:lnTo>
                  <a:pt x="85" y="217"/>
                </a:lnTo>
                <a:lnTo>
                  <a:pt x="90" y="222"/>
                </a:lnTo>
                <a:lnTo>
                  <a:pt x="90" y="233"/>
                </a:lnTo>
                <a:lnTo>
                  <a:pt x="85" y="238"/>
                </a:lnTo>
                <a:lnTo>
                  <a:pt x="85" y="244"/>
                </a:lnTo>
                <a:lnTo>
                  <a:pt x="85" y="249"/>
                </a:lnTo>
                <a:lnTo>
                  <a:pt x="90" y="260"/>
                </a:lnTo>
                <a:lnTo>
                  <a:pt x="85" y="260"/>
                </a:lnTo>
                <a:lnTo>
                  <a:pt x="74" y="260"/>
                </a:lnTo>
                <a:lnTo>
                  <a:pt x="69" y="260"/>
                </a:lnTo>
                <a:lnTo>
                  <a:pt x="64" y="265"/>
                </a:lnTo>
                <a:lnTo>
                  <a:pt x="64" y="271"/>
                </a:lnTo>
                <a:lnTo>
                  <a:pt x="69" y="276"/>
                </a:lnTo>
                <a:lnTo>
                  <a:pt x="64" y="281"/>
                </a:lnTo>
                <a:lnTo>
                  <a:pt x="64" y="287"/>
                </a:lnTo>
                <a:lnTo>
                  <a:pt x="64" y="292"/>
                </a:lnTo>
                <a:lnTo>
                  <a:pt x="64" y="303"/>
                </a:lnTo>
                <a:lnTo>
                  <a:pt x="64" y="308"/>
                </a:lnTo>
                <a:lnTo>
                  <a:pt x="58" y="314"/>
                </a:lnTo>
                <a:lnTo>
                  <a:pt x="53" y="319"/>
                </a:lnTo>
                <a:lnTo>
                  <a:pt x="53" y="325"/>
                </a:lnTo>
                <a:lnTo>
                  <a:pt x="53" y="330"/>
                </a:lnTo>
                <a:lnTo>
                  <a:pt x="53" y="335"/>
                </a:lnTo>
                <a:lnTo>
                  <a:pt x="53" y="346"/>
                </a:lnTo>
                <a:lnTo>
                  <a:pt x="58" y="352"/>
                </a:lnTo>
                <a:lnTo>
                  <a:pt x="58" y="357"/>
                </a:lnTo>
                <a:lnTo>
                  <a:pt x="53" y="363"/>
                </a:lnTo>
                <a:lnTo>
                  <a:pt x="48" y="368"/>
                </a:lnTo>
                <a:lnTo>
                  <a:pt x="42" y="373"/>
                </a:lnTo>
                <a:lnTo>
                  <a:pt x="48" y="379"/>
                </a:lnTo>
                <a:lnTo>
                  <a:pt x="48" y="384"/>
                </a:lnTo>
                <a:lnTo>
                  <a:pt x="48" y="390"/>
                </a:lnTo>
                <a:lnTo>
                  <a:pt x="42" y="395"/>
                </a:lnTo>
                <a:lnTo>
                  <a:pt x="48" y="400"/>
                </a:lnTo>
                <a:lnTo>
                  <a:pt x="53" y="406"/>
                </a:lnTo>
                <a:lnTo>
                  <a:pt x="64" y="406"/>
                </a:lnTo>
                <a:lnTo>
                  <a:pt x="69" y="400"/>
                </a:lnTo>
                <a:lnTo>
                  <a:pt x="74" y="395"/>
                </a:lnTo>
                <a:lnTo>
                  <a:pt x="80" y="395"/>
                </a:lnTo>
                <a:lnTo>
                  <a:pt x="85" y="390"/>
                </a:lnTo>
                <a:lnTo>
                  <a:pt x="90" y="390"/>
                </a:lnTo>
                <a:lnTo>
                  <a:pt x="96" y="384"/>
                </a:lnTo>
                <a:lnTo>
                  <a:pt x="101" y="379"/>
                </a:lnTo>
                <a:lnTo>
                  <a:pt x="106" y="373"/>
                </a:lnTo>
                <a:lnTo>
                  <a:pt x="112" y="373"/>
                </a:lnTo>
                <a:lnTo>
                  <a:pt x="117" y="368"/>
                </a:lnTo>
                <a:lnTo>
                  <a:pt x="122" y="363"/>
                </a:lnTo>
                <a:lnTo>
                  <a:pt x="133" y="357"/>
                </a:lnTo>
                <a:lnTo>
                  <a:pt x="138" y="357"/>
                </a:lnTo>
                <a:lnTo>
                  <a:pt x="144" y="352"/>
                </a:lnTo>
                <a:lnTo>
                  <a:pt x="149" y="352"/>
                </a:lnTo>
                <a:lnTo>
                  <a:pt x="154" y="352"/>
                </a:lnTo>
                <a:lnTo>
                  <a:pt x="160" y="357"/>
                </a:lnTo>
                <a:lnTo>
                  <a:pt x="170" y="357"/>
                </a:lnTo>
                <a:lnTo>
                  <a:pt x="176" y="363"/>
                </a:lnTo>
                <a:lnTo>
                  <a:pt x="181" y="363"/>
                </a:lnTo>
                <a:lnTo>
                  <a:pt x="186" y="368"/>
                </a:lnTo>
                <a:lnTo>
                  <a:pt x="197" y="368"/>
                </a:lnTo>
                <a:lnTo>
                  <a:pt x="202" y="368"/>
                </a:lnTo>
                <a:lnTo>
                  <a:pt x="208" y="368"/>
                </a:lnTo>
                <a:lnTo>
                  <a:pt x="213" y="363"/>
                </a:lnTo>
                <a:lnTo>
                  <a:pt x="213" y="357"/>
                </a:lnTo>
                <a:lnTo>
                  <a:pt x="213" y="352"/>
                </a:lnTo>
                <a:lnTo>
                  <a:pt x="218" y="346"/>
                </a:lnTo>
                <a:lnTo>
                  <a:pt x="224" y="346"/>
                </a:lnTo>
                <a:lnTo>
                  <a:pt x="229" y="341"/>
                </a:lnTo>
                <a:lnTo>
                  <a:pt x="229" y="335"/>
                </a:lnTo>
                <a:lnTo>
                  <a:pt x="234" y="330"/>
                </a:lnTo>
                <a:lnTo>
                  <a:pt x="240" y="330"/>
                </a:lnTo>
                <a:lnTo>
                  <a:pt x="245" y="325"/>
                </a:lnTo>
                <a:lnTo>
                  <a:pt x="245" y="319"/>
                </a:lnTo>
                <a:lnTo>
                  <a:pt x="245" y="314"/>
                </a:lnTo>
                <a:lnTo>
                  <a:pt x="250" y="314"/>
                </a:lnTo>
                <a:lnTo>
                  <a:pt x="261" y="314"/>
                </a:lnTo>
                <a:lnTo>
                  <a:pt x="266" y="314"/>
                </a:lnTo>
                <a:lnTo>
                  <a:pt x="272" y="314"/>
                </a:lnTo>
                <a:lnTo>
                  <a:pt x="277" y="319"/>
                </a:lnTo>
                <a:lnTo>
                  <a:pt x="282" y="319"/>
                </a:lnTo>
                <a:lnTo>
                  <a:pt x="288" y="325"/>
                </a:lnTo>
                <a:lnTo>
                  <a:pt x="293" y="325"/>
                </a:lnTo>
                <a:lnTo>
                  <a:pt x="304" y="325"/>
                </a:lnTo>
                <a:lnTo>
                  <a:pt x="309" y="325"/>
                </a:lnTo>
                <a:lnTo>
                  <a:pt x="314" y="325"/>
                </a:lnTo>
                <a:lnTo>
                  <a:pt x="314" y="330"/>
                </a:lnTo>
                <a:lnTo>
                  <a:pt x="325" y="330"/>
                </a:lnTo>
                <a:lnTo>
                  <a:pt x="330" y="330"/>
                </a:lnTo>
                <a:lnTo>
                  <a:pt x="336" y="330"/>
                </a:lnTo>
                <a:lnTo>
                  <a:pt x="341" y="325"/>
                </a:lnTo>
                <a:lnTo>
                  <a:pt x="341" y="319"/>
                </a:lnTo>
                <a:lnTo>
                  <a:pt x="346" y="314"/>
                </a:lnTo>
                <a:lnTo>
                  <a:pt x="341" y="303"/>
                </a:lnTo>
                <a:lnTo>
                  <a:pt x="346" y="298"/>
                </a:lnTo>
                <a:lnTo>
                  <a:pt x="341" y="298"/>
                </a:lnTo>
                <a:lnTo>
                  <a:pt x="336" y="298"/>
                </a:lnTo>
                <a:lnTo>
                  <a:pt x="325" y="292"/>
                </a:lnTo>
                <a:lnTo>
                  <a:pt x="325" y="28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168"/>
          <p:cNvSpPr>
            <a:spLocks/>
          </p:cNvSpPr>
          <p:nvPr/>
        </p:nvSpPr>
        <p:spPr bwMode="auto">
          <a:xfrm>
            <a:off x="5198527" y="2952255"/>
            <a:ext cx="508000" cy="222179"/>
          </a:xfrm>
          <a:custGeom>
            <a:avLst/>
            <a:gdLst>
              <a:gd name="T0" fmla="*/ 112 w 320"/>
              <a:gd name="T1" fmla="*/ 49 h 140"/>
              <a:gd name="T2" fmla="*/ 96 w 320"/>
              <a:gd name="T3" fmla="*/ 43 h 140"/>
              <a:gd name="T4" fmla="*/ 74 w 320"/>
              <a:gd name="T5" fmla="*/ 43 h 140"/>
              <a:gd name="T6" fmla="*/ 64 w 320"/>
              <a:gd name="T7" fmla="*/ 49 h 140"/>
              <a:gd name="T8" fmla="*/ 48 w 320"/>
              <a:gd name="T9" fmla="*/ 59 h 140"/>
              <a:gd name="T10" fmla="*/ 32 w 320"/>
              <a:gd name="T11" fmla="*/ 70 h 140"/>
              <a:gd name="T12" fmla="*/ 21 w 320"/>
              <a:gd name="T13" fmla="*/ 97 h 140"/>
              <a:gd name="T14" fmla="*/ 0 w 320"/>
              <a:gd name="T15" fmla="*/ 97 h 140"/>
              <a:gd name="T16" fmla="*/ 10 w 320"/>
              <a:gd name="T17" fmla="*/ 108 h 140"/>
              <a:gd name="T18" fmla="*/ 21 w 320"/>
              <a:gd name="T19" fmla="*/ 124 h 140"/>
              <a:gd name="T20" fmla="*/ 42 w 320"/>
              <a:gd name="T21" fmla="*/ 119 h 140"/>
              <a:gd name="T22" fmla="*/ 58 w 320"/>
              <a:gd name="T23" fmla="*/ 124 h 140"/>
              <a:gd name="T24" fmla="*/ 69 w 320"/>
              <a:gd name="T25" fmla="*/ 130 h 140"/>
              <a:gd name="T26" fmla="*/ 85 w 320"/>
              <a:gd name="T27" fmla="*/ 130 h 140"/>
              <a:gd name="T28" fmla="*/ 101 w 320"/>
              <a:gd name="T29" fmla="*/ 140 h 140"/>
              <a:gd name="T30" fmla="*/ 101 w 320"/>
              <a:gd name="T31" fmla="*/ 130 h 140"/>
              <a:gd name="T32" fmla="*/ 117 w 320"/>
              <a:gd name="T33" fmla="*/ 119 h 140"/>
              <a:gd name="T34" fmla="*/ 138 w 320"/>
              <a:gd name="T35" fmla="*/ 119 h 140"/>
              <a:gd name="T36" fmla="*/ 144 w 320"/>
              <a:gd name="T37" fmla="*/ 113 h 140"/>
              <a:gd name="T38" fmla="*/ 165 w 320"/>
              <a:gd name="T39" fmla="*/ 124 h 140"/>
              <a:gd name="T40" fmla="*/ 176 w 320"/>
              <a:gd name="T41" fmla="*/ 130 h 140"/>
              <a:gd name="T42" fmla="*/ 181 w 320"/>
              <a:gd name="T43" fmla="*/ 119 h 140"/>
              <a:gd name="T44" fmla="*/ 208 w 320"/>
              <a:gd name="T45" fmla="*/ 119 h 140"/>
              <a:gd name="T46" fmla="*/ 229 w 320"/>
              <a:gd name="T47" fmla="*/ 119 h 140"/>
              <a:gd name="T48" fmla="*/ 250 w 320"/>
              <a:gd name="T49" fmla="*/ 119 h 140"/>
              <a:gd name="T50" fmla="*/ 272 w 320"/>
              <a:gd name="T51" fmla="*/ 124 h 140"/>
              <a:gd name="T52" fmla="*/ 282 w 320"/>
              <a:gd name="T53" fmla="*/ 130 h 140"/>
              <a:gd name="T54" fmla="*/ 304 w 320"/>
              <a:gd name="T55" fmla="*/ 124 h 140"/>
              <a:gd name="T56" fmla="*/ 314 w 320"/>
              <a:gd name="T57" fmla="*/ 124 h 140"/>
              <a:gd name="T58" fmla="*/ 314 w 320"/>
              <a:gd name="T59" fmla="*/ 113 h 140"/>
              <a:gd name="T60" fmla="*/ 320 w 320"/>
              <a:gd name="T61" fmla="*/ 92 h 140"/>
              <a:gd name="T62" fmla="*/ 320 w 320"/>
              <a:gd name="T63" fmla="*/ 81 h 140"/>
              <a:gd name="T64" fmla="*/ 314 w 320"/>
              <a:gd name="T65" fmla="*/ 65 h 140"/>
              <a:gd name="T66" fmla="*/ 298 w 320"/>
              <a:gd name="T67" fmla="*/ 59 h 140"/>
              <a:gd name="T68" fmla="*/ 282 w 320"/>
              <a:gd name="T69" fmla="*/ 54 h 140"/>
              <a:gd name="T70" fmla="*/ 266 w 320"/>
              <a:gd name="T71" fmla="*/ 49 h 140"/>
              <a:gd name="T72" fmla="*/ 250 w 320"/>
              <a:gd name="T73" fmla="*/ 38 h 140"/>
              <a:gd name="T74" fmla="*/ 250 w 320"/>
              <a:gd name="T75" fmla="*/ 16 h 140"/>
              <a:gd name="T76" fmla="*/ 234 w 320"/>
              <a:gd name="T77" fmla="*/ 16 h 140"/>
              <a:gd name="T78" fmla="*/ 218 w 320"/>
              <a:gd name="T79" fmla="*/ 5 h 140"/>
              <a:gd name="T80" fmla="*/ 192 w 320"/>
              <a:gd name="T81" fmla="*/ 0 h 140"/>
              <a:gd name="T82" fmla="*/ 165 w 320"/>
              <a:gd name="T83" fmla="*/ 0 h 140"/>
              <a:gd name="T84" fmla="*/ 165 w 320"/>
              <a:gd name="T85" fmla="*/ 11 h 140"/>
              <a:gd name="T86" fmla="*/ 149 w 320"/>
              <a:gd name="T87" fmla="*/ 16 h 140"/>
              <a:gd name="T88" fmla="*/ 122 w 320"/>
              <a:gd name="T89" fmla="*/ 11 h 140"/>
              <a:gd name="T90" fmla="*/ 117 w 320"/>
              <a:gd name="T91" fmla="*/ 21 h 140"/>
              <a:gd name="T92" fmla="*/ 122 w 320"/>
              <a:gd name="T93" fmla="*/ 38 h 140"/>
              <a:gd name="T94" fmla="*/ 117 w 320"/>
              <a:gd name="T95" fmla="*/ 4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140">
                <a:moveTo>
                  <a:pt x="117" y="43"/>
                </a:moveTo>
                <a:lnTo>
                  <a:pt x="112" y="49"/>
                </a:lnTo>
                <a:lnTo>
                  <a:pt x="101" y="49"/>
                </a:lnTo>
                <a:lnTo>
                  <a:pt x="96" y="43"/>
                </a:lnTo>
                <a:lnTo>
                  <a:pt x="85" y="49"/>
                </a:lnTo>
                <a:lnTo>
                  <a:pt x="74" y="43"/>
                </a:lnTo>
                <a:lnTo>
                  <a:pt x="69" y="38"/>
                </a:lnTo>
                <a:lnTo>
                  <a:pt x="64" y="49"/>
                </a:lnTo>
                <a:lnTo>
                  <a:pt x="58" y="54"/>
                </a:lnTo>
                <a:lnTo>
                  <a:pt x="48" y="59"/>
                </a:lnTo>
                <a:lnTo>
                  <a:pt x="42" y="65"/>
                </a:lnTo>
                <a:lnTo>
                  <a:pt x="32" y="70"/>
                </a:lnTo>
                <a:lnTo>
                  <a:pt x="26" y="81"/>
                </a:lnTo>
                <a:lnTo>
                  <a:pt x="21" y="97"/>
                </a:lnTo>
                <a:lnTo>
                  <a:pt x="10" y="97"/>
                </a:lnTo>
                <a:lnTo>
                  <a:pt x="0" y="97"/>
                </a:lnTo>
                <a:lnTo>
                  <a:pt x="5" y="103"/>
                </a:lnTo>
                <a:lnTo>
                  <a:pt x="10" y="108"/>
                </a:lnTo>
                <a:lnTo>
                  <a:pt x="16" y="119"/>
                </a:lnTo>
                <a:lnTo>
                  <a:pt x="21" y="124"/>
                </a:lnTo>
                <a:lnTo>
                  <a:pt x="37" y="124"/>
                </a:lnTo>
                <a:lnTo>
                  <a:pt x="42" y="119"/>
                </a:lnTo>
                <a:lnTo>
                  <a:pt x="48" y="124"/>
                </a:lnTo>
                <a:lnTo>
                  <a:pt x="58" y="124"/>
                </a:lnTo>
                <a:lnTo>
                  <a:pt x="64" y="130"/>
                </a:lnTo>
                <a:lnTo>
                  <a:pt x="69" y="130"/>
                </a:lnTo>
                <a:lnTo>
                  <a:pt x="80" y="135"/>
                </a:lnTo>
                <a:lnTo>
                  <a:pt x="85" y="130"/>
                </a:lnTo>
                <a:lnTo>
                  <a:pt x="90" y="135"/>
                </a:lnTo>
                <a:lnTo>
                  <a:pt x="101" y="140"/>
                </a:lnTo>
                <a:lnTo>
                  <a:pt x="106" y="135"/>
                </a:lnTo>
                <a:lnTo>
                  <a:pt x="101" y="130"/>
                </a:lnTo>
                <a:lnTo>
                  <a:pt x="101" y="124"/>
                </a:lnTo>
                <a:lnTo>
                  <a:pt x="117" y="119"/>
                </a:lnTo>
                <a:lnTo>
                  <a:pt x="128" y="124"/>
                </a:lnTo>
                <a:lnTo>
                  <a:pt x="138" y="119"/>
                </a:lnTo>
                <a:lnTo>
                  <a:pt x="138" y="108"/>
                </a:lnTo>
                <a:lnTo>
                  <a:pt x="144" y="113"/>
                </a:lnTo>
                <a:lnTo>
                  <a:pt x="154" y="119"/>
                </a:lnTo>
                <a:lnTo>
                  <a:pt x="165" y="124"/>
                </a:lnTo>
                <a:lnTo>
                  <a:pt x="165" y="130"/>
                </a:lnTo>
                <a:lnTo>
                  <a:pt x="176" y="130"/>
                </a:lnTo>
                <a:lnTo>
                  <a:pt x="181" y="124"/>
                </a:lnTo>
                <a:lnTo>
                  <a:pt x="181" y="119"/>
                </a:lnTo>
                <a:lnTo>
                  <a:pt x="192" y="119"/>
                </a:lnTo>
                <a:lnTo>
                  <a:pt x="208" y="119"/>
                </a:lnTo>
                <a:lnTo>
                  <a:pt x="218" y="119"/>
                </a:lnTo>
                <a:lnTo>
                  <a:pt x="229" y="119"/>
                </a:lnTo>
                <a:lnTo>
                  <a:pt x="240" y="119"/>
                </a:lnTo>
                <a:lnTo>
                  <a:pt x="250" y="119"/>
                </a:lnTo>
                <a:lnTo>
                  <a:pt x="261" y="119"/>
                </a:lnTo>
                <a:lnTo>
                  <a:pt x="272" y="124"/>
                </a:lnTo>
                <a:lnTo>
                  <a:pt x="277" y="130"/>
                </a:lnTo>
                <a:lnTo>
                  <a:pt x="282" y="130"/>
                </a:lnTo>
                <a:lnTo>
                  <a:pt x="293" y="130"/>
                </a:lnTo>
                <a:lnTo>
                  <a:pt x="304" y="124"/>
                </a:lnTo>
                <a:lnTo>
                  <a:pt x="309" y="124"/>
                </a:lnTo>
                <a:lnTo>
                  <a:pt x="314" y="124"/>
                </a:lnTo>
                <a:lnTo>
                  <a:pt x="314" y="119"/>
                </a:lnTo>
                <a:lnTo>
                  <a:pt x="314" y="113"/>
                </a:lnTo>
                <a:lnTo>
                  <a:pt x="314" y="103"/>
                </a:lnTo>
                <a:lnTo>
                  <a:pt x="320" y="92"/>
                </a:lnTo>
                <a:lnTo>
                  <a:pt x="320" y="86"/>
                </a:lnTo>
                <a:lnTo>
                  <a:pt x="320" y="81"/>
                </a:lnTo>
                <a:lnTo>
                  <a:pt x="314" y="70"/>
                </a:lnTo>
                <a:lnTo>
                  <a:pt x="314" y="65"/>
                </a:lnTo>
                <a:lnTo>
                  <a:pt x="304" y="65"/>
                </a:lnTo>
                <a:lnTo>
                  <a:pt x="298" y="59"/>
                </a:lnTo>
                <a:lnTo>
                  <a:pt x="293" y="54"/>
                </a:lnTo>
                <a:lnTo>
                  <a:pt x="282" y="54"/>
                </a:lnTo>
                <a:lnTo>
                  <a:pt x="277" y="49"/>
                </a:lnTo>
                <a:lnTo>
                  <a:pt x="266" y="49"/>
                </a:lnTo>
                <a:lnTo>
                  <a:pt x="261" y="43"/>
                </a:lnTo>
                <a:lnTo>
                  <a:pt x="250" y="38"/>
                </a:lnTo>
                <a:lnTo>
                  <a:pt x="250" y="27"/>
                </a:lnTo>
                <a:lnTo>
                  <a:pt x="250" y="16"/>
                </a:lnTo>
                <a:lnTo>
                  <a:pt x="240" y="21"/>
                </a:lnTo>
                <a:lnTo>
                  <a:pt x="234" y="16"/>
                </a:lnTo>
                <a:lnTo>
                  <a:pt x="229" y="11"/>
                </a:lnTo>
                <a:lnTo>
                  <a:pt x="218" y="5"/>
                </a:lnTo>
                <a:lnTo>
                  <a:pt x="208" y="0"/>
                </a:lnTo>
                <a:lnTo>
                  <a:pt x="192" y="0"/>
                </a:lnTo>
                <a:lnTo>
                  <a:pt x="181" y="0"/>
                </a:lnTo>
                <a:lnTo>
                  <a:pt x="165" y="0"/>
                </a:lnTo>
                <a:lnTo>
                  <a:pt x="154" y="5"/>
                </a:lnTo>
                <a:lnTo>
                  <a:pt x="165" y="11"/>
                </a:lnTo>
                <a:lnTo>
                  <a:pt x="160" y="16"/>
                </a:lnTo>
                <a:lnTo>
                  <a:pt x="149" y="16"/>
                </a:lnTo>
                <a:lnTo>
                  <a:pt x="133" y="11"/>
                </a:lnTo>
                <a:lnTo>
                  <a:pt x="122" y="11"/>
                </a:lnTo>
                <a:lnTo>
                  <a:pt x="112" y="11"/>
                </a:lnTo>
                <a:lnTo>
                  <a:pt x="117" y="21"/>
                </a:lnTo>
                <a:lnTo>
                  <a:pt x="117" y="27"/>
                </a:lnTo>
                <a:lnTo>
                  <a:pt x="122" y="38"/>
                </a:lnTo>
                <a:lnTo>
                  <a:pt x="122" y="43"/>
                </a:lnTo>
                <a:lnTo>
                  <a:pt x="117"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169"/>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170"/>
          <p:cNvSpPr>
            <a:spLocks/>
          </p:cNvSpPr>
          <p:nvPr/>
        </p:nvSpPr>
        <p:spPr bwMode="auto">
          <a:xfrm>
            <a:off x="5173127" y="2582486"/>
            <a:ext cx="457200" cy="395161"/>
          </a:xfrm>
          <a:custGeom>
            <a:avLst/>
            <a:gdLst>
              <a:gd name="T0" fmla="*/ 272 w 288"/>
              <a:gd name="T1" fmla="*/ 136 h 249"/>
              <a:gd name="T2" fmla="*/ 282 w 288"/>
              <a:gd name="T3" fmla="*/ 114 h 249"/>
              <a:gd name="T4" fmla="*/ 288 w 288"/>
              <a:gd name="T5" fmla="*/ 92 h 249"/>
              <a:gd name="T6" fmla="*/ 277 w 288"/>
              <a:gd name="T7" fmla="*/ 65 h 249"/>
              <a:gd name="T8" fmla="*/ 261 w 288"/>
              <a:gd name="T9" fmla="*/ 65 h 249"/>
              <a:gd name="T10" fmla="*/ 245 w 288"/>
              <a:gd name="T11" fmla="*/ 60 h 249"/>
              <a:gd name="T12" fmla="*/ 240 w 288"/>
              <a:gd name="T13" fmla="*/ 38 h 249"/>
              <a:gd name="T14" fmla="*/ 218 w 288"/>
              <a:gd name="T15" fmla="*/ 33 h 249"/>
              <a:gd name="T16" fmla="*/ 197 w 288"/>
              <a:gd name="T17" fmla="*/ 22 h 249"/>
              <a:gd name="T18" fmla="*/ 170 w 288"/>
              <a:gd name="T19" fmla="*/ 22 h 249"/>
              <a:gd name="T20" fmla="*/ 165 w 288"/>
              <a:gd name="T21" fmla="*/ 6 h 249"/>
              <a:gd name="T22" fmla="*/ 138 w 288"/>
              <a:gd name="T23" fmla="*/ 6 h 249"/>
              <a:gd name="T24" fmla="*/ 112 w 288"/>
              <a:gd name="T25" fmla="*/ 0 h 249"/>
              <a:gd name="T26" fmla="*/ 96 w 288"/>
              <a:gd name="T27" fmla="*/ 17 h 249"/>
              <a:gd name="T28" fmla="*/ 74 w 288"/>
              <a:gd name="T29" fmla="*/ 33 h 249"/>
              <a:gd name="T30" fmla="*/ 53 w 288"/>
              <a:gd name="T31" fmla="*/ 49 h 249"/>
              <a:gd name="T32" fmla="*/ 32 w 288"/>
              <a:gd name="T33" fmla="*/ 65 h 249"/>
              <a:gd name="T34" fmla="*/ 16 w 288"/>
              <a:gd name="T35" fmla="*/ 81 h 249"/>
              <a:gd name="T36" fmla="*/ 5 w 288"/>
              <a:gd name="T37" fmla="*/ 98 h 249"/>
              <a:gd name="T38" fmla="*/ 21 w 288"/>
              <a:gd name="T39" fmla="*/ 108 h 249"/>
              <a:gd name="T40" fmla="*/ 37 w 288"/>
              <a:gd name="T41" fmla="*/ 119 h 249"/>
              <a:gd name="T42" fmla="*/ 48 w 288"/>
              <a:gd name="T43" fmla="*/ 136 h 249"/>
              <a:gd name="T44" fmla="*/ 64 w 288"/>
              <a:gd name="T45" fmla="*/ 141 h 249"/>
              <a:gd name="T46" fmla="*/ 69 w 288"/>
              <a:gd name="T47" fmla="*/ 163 h 249"/>
              <a:gd name="T48" fmla="*/ 85 w 288"/>
              <a:gd name="T49" fmla="*/ 179 h 249"/>
              <a:gd name="T50" fmla="*/ 101 w 288"/>
              <a:gd name="T51" fmla="*/ 184 h 249"/>
              <a:gd name="T52" fmla="*/ 128 w 288"/>
              <a:gd name="T53" fmla="*/ 190 h 249"/>
              <a:gd name="T54" fmla="*/ 138 w 288"/>
              <a:gd name="T55" fmla="*/ 211 h 249"/>
              <a:gd name="T56" fmla="*/ 133 w 288"/>
              <a:gd name="T57" fmla="*/ 238 h 249"/>
              <a:gd name="T58" fmla="*/ 144 w 288"/>
              <a:gd name="T59" fmla="*/ 244 h 249"/>
              <a:gd name="T60" fmla="*/ 170 w 288"/>
              <a:gd name="T61" fmla="*/ 249 h 249"/>
              <a:gd name="T62" fmla="*/ 170 w 288"/>
              <a:gd name="T63" fmla="*/ 238 h 249"/>
              <a:gd name="T64" fmla="*/ 160 w 288"/>
              <a:gd name="T65" fmla="*/ 227 h 249"/>
              <a:gd name="T66" fmla="*/ 144 w 288"/>
              <a:gd name="T67" fmla="*/ 217 h 249"/>
              <a:gd name="T68" fmla="*/ 154 w 288"/>
              <a:gd name="T69" fmla="*/ 195 h 249"/>
              <a:gd name="T70" fmla="*/ 160 w 288"/>
              <a:gd name="T71" fmla="*/ 179 h 249"/>
              <a:gd name="T72" fmla="*/ 176 w 288"/>
              <a:gd name="T73" fmla="*/ 163 h 249"/>
              <a:gd name="T74" fmla="*/ 202 w 288"/>
              <a:gd name="T75" fmla="*/ 163 h 249"/>
              <a:gd name="T76" fmla="*/ 229 w 288"/>
              <a:gd name="T77" fmla="*/ 168 h 249"/>
              <a:gd name="T78" fmla="*/ 250 w 288"/>
              <a:gd name="T79" fmla="*/ 168 h 249"/>
              <a:gd name="T80" fmla="*/ 266 w 288"/>
              <a:gd name="T81" fmla="*/ 179 h 249"/>
              <a:gd name="T82" fmla="*/ 277 w 288"/>
              <a:gd name="T83" fmla="*/ 168 h 249"/>
              <a:gd name="T84" fmla="*/ 277 w 288"/>
              <a:gd name="T85" fmla="*/ 152 h 2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8" h="249">
                <a:moveTo>
                  <a:pt x="277" y="152"/>
                </a:moveTo>
                <a:lnTo>
                  <a:pt x="277" y="141"/>
                </a:lnTo>
                <a:lnTo>
                  <a:pt x="272" y="136"/>
                </a:lnTo>
                <a:lnTo>
                  <a:pt x="277" y="130"/>
                </a:lnTo>
                <a:lnTo>
                  <a:pt x="277" y="125"/>
                </a:lnTo>
                <a:lnTo>
                  <a:pt x="282" y="114"/>
                </a:lnTo>
                <a:lnTo>
                  <a:pt x="282" y="108"/>
                </a:lnTo>
                <a:lnTo>
                  <a:pt x="288" y="98"/>
                </a:lnTo>
                <a:lnTo>
                  <a:pt x="288" y="92"/>
                </a:lnTo>
                <a:lnTo>
                  <a:pt x="288" y="81"/>
                </a:lnTo>
                <a:lnTo>
                  <a:pt x="282" y="76"/>
                </a:lnTo>
                <a:lnTo>
                  <a:pt x="277" y="65"/>
                </a:lnTo>
                <a:lnTo>
                  <a:pt x="272" y="60"/>
                </a:lnTo>
                <a:lnTo>
                  <a:pt x="266" y="65"/>
                </a:lnTo>
                <a:lnTo>
                  <a:pt x="261" y="65"/>
                </a:lnTo>
                <a:lnTo>
                  <a:pt x="250" y="71"/>
                </a:lnTo>
                <a:lnTo>
                  <a:pt x="250" y="65"/>
                </a:lnTo>
                <a:lnTo>
                  <a:pt x="245" y="60"/>
                </a:lnTo>
                <a:lnTo>
                  <a:pt x="240" y="49"/>
                </a:lnTo>
                <a:lnTo>
                  <a:pt x="240" y="44"/>
                </a:lnTo>
                <a:lnTo>
                  <a:pt x="240" y="38"/>
                </a:lnTo>
                <a:lnTo>
                  <a:pt x="234" y="27"/>
                </a:lnTo>
                <a:lnTo>
                  <a:pt x="224" y="27"/>
                </a:lnTo>
                <a:lnTo>
                  <a:pt x="218" y="33"/>
                </a:lnTo>
                <a:lnTo>
                  <a:pt x="213" y="22"/>
                </a:lnTo>
                <a:lnTo>
                  <a:pt x="208" y="22"/>
                </a:lnTo>
                <a:lnTo>
                  <a:pt x="197" y="22"/>
                </a:lnTo>
                <a:lnTo>
                  <a:pt x="192" y="27"/>
                </a:lnTo>
                <a:lnTo>
                  <a:pt x="181" y="22"/>
                </a:lnTo>
                <a:lnTo>
                  <a:pt x="170" y="22"/>
                </a:lnTo>
                <a:lnTo>
                  <a:pt x="170" y="17"/>
                </a:lnTo>
                <a:lnTo>
                  <a:pt x="170" y="11"/>
                </a:lnTo>
                <a:lnTo>
                  <a:pt x="165" y="6"/>
                </a:lnTo>
                <a:lnTo>
                  <a:pt x="154" y="6"/>
                </a:lnTo>
                <a:lnTo>
                  <a:pt x="149" y="6"/>
                </a:lnTo>
                <a:lnTo>
                  <a:pt x="138" y="6"/>
                </a:lnTo>
                <a:lnTo>
                  <a:pt x="128" y="6"/>
                </a:lnTo>
                <a:lnTo>
                  <a:pt x="122" y="0"/>
                </a:lnTo>
                <a:lnTo>
                  <a:pt x="112" y="0"/>
                </a:lnTo>
                <a:lnTo>
                  <a:pt x="101" y="0"/>
                </a:lnTo>
                <a:lnTo>
                  <a:pt x="101" y="11"/>
                </a:lnTo>
                <a:lnTo>
                  <a:pt x="96" y="17"/>
                </a:lnTo>
                <a:lnTo>
                  <a:pt x="90" y="22"/>
                </a:lnTo>
                <a:lnTo>
                  <a:pt x="80" y="27"/>
                </a:lnTo>
                <a:lnTo>
                  <a:pt x="74" y="33"/>
                </a:lnTo>
                <a:lnTo>
                  <a:pt x="69" y="38"/>
                </a:lnTo>
                <a:lnTo>
                  <a:pt x="58" y="38"/>
                </a:lnTo>
                <a:lnTo>
                  <a:pt x="53" y="49"/>
                </a:lnTo>
                <a:lnTo>
                  <a:pt x="48" y="54"/>
                </a:lnTo>
                <a:lnTo>
                  <a:pt x="42" y="60"/>
                </a:lnTo>
                <a:lnTo>
                  <a:pt x="32" y="65"/>
                </a:lnTo>
                <a:lnTo>
                  <a:pt x="26" y="71"/>
                </a:lnTo>
                <a:lnTo>
                  <a:pt x="21" y="76"/>
                </a:lnTo>
                <a:lnTo>
                  <a:pt x="16" y="81"/>
                </a:lnTo>
                <a:lnTo>
                  <a:pt x="5" y="87"/>
                </a:lnTo>
                <a:lnTo>
                  <a:pt x="0" y="92"/>
                </a:lnTo>
                <a:lnTo>
                  <a:pt x="5" y="98"/>
                </a:lnTo>
                <a:lnTo>
                  <a:pt x="5" y="103"/>
                </a:lnTo>
                <a:lnTo>
                  <a:pt x="16" y="103"/>
                </a:lnTo>
                <a:lnTo>
                  <a:pt x="21" y="108"/>
                </a:lnTo>
                <a:lnTo>
                  <a:pt x="26" y="114"/>
                </a:lnTo>
                <a:lnTo>
                  <a:pt x="37" y="114"/>
                </a:lnTo>
                <a:lnTo>
                  <a:pt x="37" y="119"/>
                </a:lnTo>
                <a:lnTo>
                  <a:pt x="37" y="130"/>
                </a:lnTo>
                <a:lnTo>
                  <a:pt x="37" y="136"/>
                </a:lnTo>
                <a:lnTo>
                  <a:pt x="48" y="136"/>
                </a:lnTo>
                <a:lnTo>
                  <a:pt x="53" y="141"/>
                </a:lnTo>
                <a:lnTo>
                  <a:pt x="58" y="141"/>
                </a:lnTo>
                <a:lnTo>
                  <a:pt x="64" y="141"/>
                </a:lnTo>
                <a:lnTo>
                  <a:pt x="64" y="146"/>
                </a:lnTo>
                <a:lnTo>
                  <a:pt x="64" y="157"/>
                </a:lnTo>
                <a:lnTo>
                  <a:pt x="69" y="163"/>
                </a:lnTo>
                <a:lnTo>
                  <a:pt x="74" y="163"/>
                </a:lnTo>
                <a:lnTo>
                  <a:pt x="80" y="168"/>
                </a:lnTo>
                <a:lnTo>
                  <a:pt x="85" y="179"/>
                </a:lnTo>
                <a:lnTo>
                  <a:pt x="90" y="179"/>
                </a:lnTo>
                <a:lnTo>
                  <a:pt x="96" y="184"/>
                </a:lnTo>
                <a:lnTo>
                  <a:pt x="101" y="184"/>
                </a:lnTo>
                <a:lnTo>
                  <a:pt x="112" y="184"/>
                </a:lnTo>
                <a:lnTo>
                  <a:pt x="117" y="184"/>
                </a:lnTo>
                <a:lnTo>
                  <a:pt x="128" y="190"/>
                </a:lnTo>
                <a:lnTo>
                  <a:pt x="128" y="200"/>
                </a:lnTo>
                <a:lnTo>
                  <a:pt x="133" y="206"/>
                </a:lnTo>
                <a:lnTo>
                  <a:pt x="138" y="211"/>
                </a:lnTo>
                <a:lnTo>
                  <a:pt x="133" y="222"/>
                </a:lnTo>
                <a:lnTo>
                  <a:pt x="133" y="227"/>
                </a:lnTo>
                <a:lnTo>
                  <a:pt x="133" y="238"/>
                </a:lnTo>
                <a:lnTo>
                  <a:pt x="128" y="244"/>
                </a:lnTo>
                <a:lnTo>
                  <a:pt x="138" y="244"/>
                </a:lnTo>
                <a:lnTo>
                  <a:pt x="144" y="244"/>
                </a:lnTo>
                <a:lnTo>
                  <a:pt x="154" y="244"/>
                </a:lnTo>
                <a:lnTo>
                  <a:pt x="160" y="249"/>
                </a:lnTo>
                <a:lnTo>
                  <a:pt x="170" y="249"/>
                </a:lnTo>
                <a:lnTo>
                  <a:pt x="181" y="249"/>
                </a:lnTo>
                <a:lnTo>
                  <a:pt x="176" y="244"/>
                </a:lnTo>
                <a:lnTo>
                  <a:pt x="170" y="238"/>
                </a:lnTo>
                <a:lnTo>
                  <a:pt x="170" y="233"/>
                </a:lnTo>
                <a:lnTo>
                  <a:pt x="165" y="227"/>
                </a:lnTo>
                <a:lnTo>
                  <a:pt x="160" y="227"/>
                </a:lnTo>
                <a:lnTo>
                  <a:pt x="149" y="222"/>
                </a:lnTo>
                <a:lnTo>
                  <a:pt x="144" y="222"/>
                </a:lnTo>
                <a:lnTo>
                  <a:pt x="144" y="217"/>
                </a:lnTo>
                <a:lnTo>
                  <a:pt x="149" y="211"/>
                </a:lnTo>
                <a:lnTo>
                  <a:pt x="149" y="200"/>
                </a:lnTo>
                <a:lnTo>
                  <a:pt x="154" y="195"/>
                </a:lnTo>
                <a:lnTo>
                  <a:pt x="149" y="184"/>
                </a:lnTo>
                <a:lnTo>
                  <a:pt x="154" y="179"/>
                </a:lnTo>
                <a:lnTo>
                  <a:pt x="160" y="179"/>
                </a:lnTo>
                <a:lnTo>
                  <a:pt x="165" y="173"/>
                </a:lnTo>
                <a:lnTo>
                  <a:pt x="165" y="163"/>
                </a:lnTo>
                <a:lnTo>
                  <a:pt x="176" y="163"/>
                </a:lnTo>
                <a:lnTo>
                  <a:pt x="186" y="163"/>
                </a:lnTo>
                <a:lnTo>
                  <a:pt x="192" y="163"/>
                </a:lnTo>
                <a:lnTo>
                  <a:pt x="202" y="163"/>
                </a:lnTo>
                <a:lnTo>
                  <a:pt x="213" y="163"/>
                </a:lnTo>
                <a:lnTo>
                  <a:pt x="218" y="163"/>
                </a:lnTo>
                <a:lnTo>
                  <a:pt x="229" y="168"/>
                </a:lnTo>
                <a:lnTo>
                  <a:pt x="234" y="168"/>
                </a:lnTo>
                <a:lnTo>
                  <a:pt x="245" y="168"/>
                </a:lnTo>
                <a:lnTo>
                  <a:pt x="250" y="168"/>
                </a:lnTo>
                <a:lnTo>
                  <a:pt x="256" y="173"/>
                </a:lnTo>
                <a:lnTo>
                  <a:pt x="261" y="179"/>
                </a:lnTo>
                <a:lnTo>
                  <a:pt x="266" y="179"/>
                </a:lnTo>
                <a:lnTo>
                  <a:pt x="266" y="173"/>
                </a:lnTo>
                <a:lnTo>
                  <a:pt x="272" y="168"/>
                </a:lnTo>
                <a:lnTo>
                  <a:pt x="277" y="168"/>
                </a:lnTo>
                <a:lnTo>
                  <a:pt x="277" y="157"/>
                </a:lnTo>
                <a:lnTo>
                  <a:pt x="282" y="157"/>
                </a:lnTo>
                <a:lnTo>
                  <a:pt x="277"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171"/>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Freeform 172"/>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173"/>
          <p:cNvSpPr>
            <a:spLocks/>
          </p:cNvSpPr>
          <p:nvPr/>
        </p:nvSpPr>
        <p:spPr bwMode="auto">
          <a:xfrm>
            <a:off x="4969927" y="2738011"/>
            <a:ext cx="320675" cy="360248"/>
          </a:xfrm>
          <a:custGeom>
            <a:avLst/>
            <a:gdLst>
              <a:gd name="T0" fmla="*/ 10 w 202"/>
              <a:gd name="T1" fmla="*/ 59 h 227"/>
              <a:gd name="T2" fmla="*/ 16 w 202"/>
              <a:gd name="T3" fmla="*/ 86 h 227"/>
              <a:gd name="T4" fmla="*/ 26 w 202"/>
              <a:gd name="T5" fmla="*/ 102 h 227"/>
              <a:gd name="T6" fmla="*/ 16 w 202"/>
              <a:gd name="T7" fmla="*/ 119 h 227"/>
              <a:gd name="T8" fmla="*/ 0 w 202"/>
              <a:gd name="T9" fmla="*/ 129 h 227"/>
              <a:gd name="T10" fmla="*/ 0 w 202"/>
              <a:gd name="T11" fmla="*/ 151 h 227"/>
              <a:gd name="T12" fmla="*/ 16 w 202"/>
              <a:gd name="T13" fmla="*/ 162 h 227"/>
              <a:gd name="T14" fmla="*/ 32 w 202"/>
              <a:gd name="T15" fmla="*/ 162 h 227"/>
              <a:gd name="T16" fmla="*/ 42 w 202"/>
              <a:gd name="T17" fmla="*/ 178 h 227"/>
              <a:gd name="T18" fmla="*/ 53 w 202"/>
              <a:gd name="T19" fmla="*/ 194 h 227"/>
              <a:gd name="T20" fmla="*/ 58 w 202"/>
              <a:gd name="T21" fmla="*/ 211 h 227"/>
              <a:gd name="T22" fmla="*/ 69 w 202"/>
              <a:gd name="T23" fmla="*/ 227 h 227"/>
              <a:gd name="T24" fmla="*/ 85 w 202"/>
              <a:gd name="T25" fmla="*/ 211 h 227"/>
              <a:gd name="T26" fmla="*/ 80 w 202"/>
              <a:gd name="T27" fmla="*/ 194 h 227"/>
              <a:gd name="T28" fmla="*/ 101 w 202"/>
              <a:gd name="T29" fmla="*/ 194 h 227"/>
              <a:gd name="T30" fmla="*/ 112 w 202"/>
              <a:gd name="T31" fmla="*/ 189 h 227"/>
              <a:gd name="T32" fmla="*/ 112 w 202"/>
              <a:gd name="T33" fmla="*/ 178 h 227"/>
              <a:gd name="T34" fmla="*/ 112 w 202"/>
              <a:gd name="T35" fmla="*/ 173 h 227"/>
              <a:gd name="T36" fmla="*/ 112 w 202"/>
              <a:gd name="T37" fmla="*/ 156 h 227"/>
              <a:gd name="T38" fmla="*/ 101 w 202"/>
              <a:gd name="T39" fmla="*/ 146 h 227"/>
              <a:gd name="T40" fmla="*/ 90 w 202"/>
              <a:gd name="T41" fmla="*/ 129 h 227"/>
              <a:gd name="T42" fmla="*/ 85 w 202"/>
              <a:gd name="T43" fmla="*/ 119 h 227"/>
              <a:gd name="T44" fmla="*/ 64 w 202"/>
              <a:gd name="T45" fmla="*/ 108 h 227"/>
              <a:gd name="T46" fmla="*/ 74 w 202"/>
              <a:gd name="T47" fmla="*/ 102 h 227"/>
              <a:gd name="T48" fmla="*/ 90 w 202"/>
              <a:gd name="T49" fmla="*/ 92 h 227"/>
              <a:gd name="T50" fmla="*/ 101 w 202"/>
              <a:gd name="T51" fmla="*/ 81 h 227"/>
              <a:gd name="T52" fmla="*/ 122 w 202"/>
              <a:gd name="T53" fmla="*/ 75 h 227"/>
              <a:gd name="T54" fmla="*/ 138 w 202"/>
              <a:gd name="T55" fmla="*/ 75 h 227"/>
              <a:gd name="T56" fmla="*/ 160 w 202"/>
              <a:gd name="T57" fmla="*/ 81 h 227"/>
              <a:gd name="T58" fmla="*/ 176 w 202"/>
              <a:gd name="T59" fmla="*/ 86 h 227"/>
              <a:gd name="T60" fmla="*/ 197 w 202"/>
              <a:gd name="T61" fmla="*/ 81 h 227"/>
              <a:gd name="T62" fmla="*/ 197 w 202"/>
              <a:gd name="T63" fmla="*/ 65 h 227"/>
              <a:gd name="T64" fmla="*/ 192 w 202"/>
              <a:gd name="T65" fmla="*/ 48 h 227"/>
              <a:gd name="T66" fmla="*/ 186 w 202"/>
              <a:gd name="T67" fmla="*/ 43 h 227"/>
              <a:gd name="T68" fmla="*/ 176 w 202"/>
              <a:gd name="T69" fmla="*/ 38 h 227"/>
              <a:gd name="T70" fmla="*/ 165 w 202"/>
              <a:gd name="T71" fmla="*/ 27 h 227"/>
              <a:gd name="T72" fmla="*/ 154 w 202"/>
              <a:gd name="T73" fmla="*/ 16 h 227"/>
              <a:gd name="T74" fmla="*/ 133 w 202"/>
              <a:gd name="T75" fmla="*/ 5 h 227"/>
              <a:gd name="T76" fmla="*/ 117 w 202"/>
              <a:gd name="T77" fmla="*/ 0 h 227"/>
              <a:gd name="T78" fmla="*/ 101 w 202"/>
              <a:gd name="T79" fmla="*/ 16 h 227"/>
              <a:gd name="T80" fmla="*/ 85 w 202"/>
              <a:gd name="T81" fmla="*/ 32 h 227"/>
              <a:gd name="T82" fmla="*/ 58 w 202"/>
              <a:gd name="T83" fmla="*/ 38 h 227"/>
              <a:gd name="T84" fmla="*/ 37 w 202"/>
              <a:gd name="T85" fmla="*/ 43 h 227"/>
              <a:gd name="T86" fmla="*/ 21 w 202"/>
              <a:gd name="T87" fmla="*/ 54 h 2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227">
                <a:moveTo>
                  <a:pt x="21" y="54"/>
                </a:moveTo>
                <a:lnTo>
                  <a:pt x="10" y="59"/>
                </a:lnTo>
                <a:lnTo>
                  <a:pt x="10" y="70"/>
                </a:lnTo>
                <a:lnTo>
                  <a:pt x="16" y="86"/>
                </a:lnTo>
                <a:lnTo>
                  <a:pt x="21" y="97"/>
                </a:lnTo>
                <a:lnTo>
                  <a:pt x="26" y="102"/>
                </a:lnTo>
                <a:lnTo>
                  <a:pt x="26" y="113"/>
                </a:lnTo>
                <a:lnTo>
                  <a:pt x="16" y="119"/>
                </a:lnTo>
                <a:lnTo>
                  <a:pt x="5" y="124"/>
                </a:lnTo>
                <a:lnTo>
                  <a:pt x="0" y="129"/>
                </a:lnTo>
                <a:lnTo>
                  <a:pt x="0" y="140"/>
                </a:lnTo>
                <a:lnTo>
                  <a:pt x="0" y="151"/>
                </a:lnTo>
                <a:lnTo>
                  <a:pt x="5" y="162"/>
                </a:lnTo>
                <a:lnTo>
                  <a:pt x="16" y="162"/>
                </a:lnTo>
                <a:lnTo>
                  <a:pt x="26" y="162"/>
                </a:lnTo>
                <a:lnTo>
                  <a:pt x="32" y="162"/>
                </a:lnTo>
                <a:lnTo>
                  <a:pt x="42" y="167"/>
                </a:lnTo>
                <a:lnTo>
                  <a:pt x="42" y="178"/>
                </a:lnTo>
                <a:lnTo>
                  <a:pt x="48" y="184"/>
                </a:lnTo>
                <a:lnTo>
                  <a:pt x="53" y="194"/>
                </a:lnTo>
                <a:lnTo>
                  <a:pt x="53" y="200"/>
                </a:lnTo>
                <a:lnTo>
                  <a:pt x="58" y="211"/>
                </a:lnTo>
                <a:lnTo>
                  <a:pt x="58" y="221"/>
                </a:lnTo>
                <a:lnTo>
                  <a:pt x="69" y="227"/>
                </a:lnTo>
                <a:lnTo>
                  <a:pt x="80" y="211"/>
                </a:lnTo>
                <a:lnTo>
                  <a:pt x="85" y="211"/>
                </a:lnTo>
                <a:lnTo>
                  <a:pt x="85" y="205"/>
                </a:lnTo>
                <a:lnTo>
                  <a:pt x="80" y="194"/>
                </a:lnTo>
                <a:lnTo>
                  <a:pt x="90" y="194"/>
                </a:lnTo>
                <a:lnTo>
                  <a:pt x="101" y="194"/>
                </a:lnTo>
                <a:lnTo>
                  <a:pt x="112" y="194"/>
                </a:lnTo>
                <a:lnTo>
                  <a:pt x="112" y="189"/>
                </a:lnTo>
                <a:lnTo>
                  <a:pt x="112" y="184"/>
                </a:lnTo>
                <a:lnTo>
                  <a:pt x="112" y="178"/>
                </a:lnTo>
                <a:lnTo>
                  <a:pt x="106" y="173"/>
                </a:lnTo>
                <a:lnTo>
                  <a:pt x="112" y="173"/>
                </a:lnTo>
                <a:lnTo>
                  <a:pt x="112" y="167"/>
                </a:lnTo>
                <a:lnTo>
                  <a:pt x="112" y="156"/>
                </a:lnTo>
                <a:lnTo>
                  <a:pt x="106" y="151"/>
                </a:lnTo>
                <a:lnTo>
                  <a:pt x="101" y="146"/>
                </a:lnTo>
                <a:lnTo>
                  <a:pt x="96" y="135"/>
                </a:lnTo>
                <a:lnTo>
                  <a:pt x="90" y="129"/>
                </a:lnTo>
                <a:lnTo>
                  <a:pt x="85" y="124"/>
                </a:lnTo>
                <a:lnTo>
                  <a:pt x="85" y="119"/>
                </a:lnTo>
                <a:lnTo>
                  <a:pt x="69" y="113"/>
                </a:lnTo>
                <a:lnTo>
                  <a:pt x="64" y="108"/>
                </a:lnTo>
                <a:lnTo>
                  <a:pt x="69" y="102"/>
                </a:lnTo>
                <a:lnTo>
                  <a:pt x="74" y="102"/>
                </a:lnTo>
                <a:lnTo>
                  <a:pt x="85" y="102"/>
                </a:lnTo>
                <a:lnTo>
                  <a:pt x="90" y="92"/>
                </a:lnTo>
                <a:lnTo>
                  <a:pt x="96" y="86"/>
                </a:lnTo>
                <a:lnTo>
                  <a:pt x="101" y="81"/>
                </a:lnTo>
                <a:lnTo>
                  <a:pt x="106" y="75"/>
                </a:lnTo>
                <a:lnTo>
                  <a:pt x="122" y="75"/>
                </a:lnTo>
                <a:lnTo>
                  <a:pt x="128" y="75"/>
                </a:lnTo>
                <a:lnTo>
                  <a:pt x="138" y="75"/>
                </a:lnTo>
                <a:lnTo>
                  <a:pt x="149" y="75"/>
                </a:lnTo>
                <a:lnTo>
                  <a:pt x="160" y="81"/>
                </a:lnTo>
                <a:lnTo>
                  <a:pt x="165" y="86"/>
                </a:lnTo>
                <a:lnTo>
                  <a:pt x="176" y="86"/>
                </a:lnTo>
                <a:lnTo>
                  <a:pt x="186" y="81"/>
                </a:lnTo>
                <a:lnTo>
                  <a:pt x="197" y="81"/>
                </a:lnTo>
                <a:lnTo>
                  <a:pt x="202" y="70"/>
                </a:lnTo>
                <a:lnTo>
                  <a:pt x="197" y="65"/>
                </a:lnTo>
                <a:lnTo>
                  <a:pt x="192" y="59"/>
                </a:lnTo>
                <a:lnTo>
                  <a:pt x="192" y="48"/>
                </a:lnTo>
                <a:lnTo>
                  <a:pt x="192" y="43"/>
                </a:lnTo>
                <a:lnTo>
                  <a:pt x="186" y="43"/>
                </a:lnTo>
                <a:lnTo>
                  <a:pt x="181" y="43"/>
                </a:lnTo>
                <a:lnTo>
                  <a:pt x="176" y="38"/>
                </a:lnTo>
                <a:lnTo>
                  <a:pt x="165" y="38"/>
                </a:lnTo>
                <a:lnTo>
                  <a:pt x="165" y="27"/>
                </a:lnTo>
                <a:lnTo>
                  <a:pt x="165" y="16"/>
                </a:lnTo>
                <a:lnTo>
                  <a:pt x="154" y="16"/>
                </a:lnTo>
                <a:lnTo>
                  <a:pt x="149" y="5"/>
                </a:lnTo>
                <a:lnTo>
                  <a:pt x="133" y="5"/>
                </a:lnTo>
                <a:lnTo>
                  <a:pt x="128" y="0"/>
                </a:lnTo>
                <a:lnTo>
                  <a:pt x="117" y="0"/>
                </a:lnTo>
                <a:lnTo>
                  <a:pt x="112" y="10"/>
                </a:lnTo>
                <a:lnTo>
                  <a:pt x="101" y="16"/>
                </a:lnTo>
                <a:lnTo>
                  <a:pt x="96" y="27"/>
                </a:lnTo>
                <a:lnTo>
                  <a:pt x="85" y="32"/>
                </a:lnTo>
                <a:lnTo>
                  <a:pt x="74" y="32"/>
                </a:lnTo>
                <a:lnTo>
                  <a:pt x="58" y="38"/>
                </a:lnTo>
                <a:lnTo>
                  <a:pt x="53" y="38"/>
                </a:lnTo>
                <a:lnTo>
                  <a:pt x="37" y="43"/>
                </a:lnTo>
                <a:lnTo>
                  <a:pt x="26" y="48"/>
                </a:lnTo>
                <a:lnTo>
                  <a:pt x="21" y="5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174"/>
          <p:cNvSpPr>
            <a:spLocks/>
          </p:cNvSpPr>
          <p:nvPr/>
        </p:nvSpPr>
        <p:spPr bwMode="auto">
          <a:xfrm>
            <a:off x="4985802" y="1433502"/>
            <a:ext cx="703263" cy="1209289"/>
          </a:xfrm>
          <a:custGeom>
            <a:avLst/>
            <a:gdLst>
              <a:gd name="T0" fmla="*/ 358 w 443"/>
              <a:gd name="T1" fmla="*/ 508 h 762"/>
              <a:gd name="T2" fmla="*/ 406 w 443"/>
              <a:gd name="T3" fmla="*/ 481 h 762"/>
              <a:gd name="T4" fmla="*/ 438 w 443"/>
              <a:gd name="T5" fmla="*/ 443 h 762"/>
              <a:gd name="T6" fmla="*/ 422 w 443"/>
              <a:gd name="T7" fmla="*/ 405 h 762"/>
              <a:gd name="T8" fmla="*/ 390 w 443"/>
              <a:gd name="T9" fmla="*/ 405 h 762"/>
              <a:gd name="T10" fmla="*/ 363 w 443"/>
              <a:gd name="T11" fmla="*/ 378 h 762"/>
              <a:gd name="T12" fmla="*/ 342 w 443"/>
              <a:gd name="T13" fmla="*/ 351 h 762"/>
              <a:gd name="T14" fmla="*/ 310 w 443"/>
              <a:gd name="T15" fmla="*/ 335 h 762"/>
              <a:gd name="T16" fmla="*/ 294 w 443"/>
              <a:gd name="T17" fmla="*/ 292 h 762"/>
              <a:gd name="T18" fmla="*/ 299 w 443"/>
              <a:gd name="T19" fmla="*/ 265 h 762"/>
              <a:gd name="T20" fmla="*/ 278 w 443"/>
              <a:gd name="T21" fmla="*/ 243 h 762"/>
              <a:gd name="T22" fmla="*/ 288 w 443"/>
              <a:gd name="T23" fmla="*/ 205 h 762"/>
              <a:gd name="T24" fmla="*/ 272 w 443"/>
              <a:gd name="T25" fmla="*/ 167 h 762"/>
              <a:gd name="T26" fmla="*/ 235 w 443"/>
              <a:gd name="T27" fmla="*/ 178 h 762"/>
              <a:gd name="T28" fmla="*/ 187 w 443"/>
              <a:gd name="T29" fmla="*/ 189 h 762"/>
              <a:gd name="T30" fmla="*/ 176 w 443"/>
              <a:gd name="T31" fmla="*/ 167 h 762"/>
              <a:gd name="T32" fmla="*/ 192 w 443"/>
              <a:gd name="T33" fmla="*/ 151 h 762"/>
              <a:gd name="T34" fmla="*/ 214 w 443"/>
              <a:gd name="T35" fmla="*/ 129 h 762"/>
              <a:gd name="T36" fmla="*/ 224 w 443"/>
              <a:gd name="T37" fmla="*/ 97 h 762"/>
              <a:gd name="T38" fmla="*/ 240 w 443"/>
              <a:gd name="T39" fmla="*/ 70 h 762"/>
              <a:gd name="T40" fmla="*/ 219 w 443"/>
              <a:gd name="T41" fmla="*/ 27 h 762"/>
              <a:gd name="T42" fmla="*/ 187 w 443"/>
              <a:gd name="T43" fmla="*/ 27 h 762"/>
              <a:gd name="T44" fmla="*/ 150 w 443"/>
              <a:gd name="T45" fmla="*/ 27 h 762"/>
              <a:gd name="T46" fmla="*/ 118 w 443"/>
              <a:gd name="T47" fmla="*/ 27 h 762"/>
              <a:gd name="T48" fmla="*/ 91 w 443"/>
              <a:gd name="T49" fmla="*/ 5 h 762"/>
              <a:gd name="T50" fmla="*/ 59 w 443"/>
              <a:gd name="T51" fmla="*/ 27 h 762"/>
              <a:gd name="T52" fmla="*/ 80 w 443"/>
              <a:gd name="T53" fmla="*/ 59 h 762"/>
              <a:gd name="T54" fmla="*/ 59 w 443"/>
              <a:gd name="T55" fmla="*/ 86 h 762"/>
              <a:gd name="T56" fmla="*/ 22 w 443"/>
              <a:gd name="T57" fmla="*/ 97 h 762"/>
              <a:gd name="T58" fmla="*/ 16 w 443"/>
              <a:gd name="T59" fmla="*/ 129 h 762"/>
              <a:gd name="T60" fmla="*/ 6 w 443"/>
              <a:gd name="T61" fmla="*/ 167 h 762"/>
              <a:gd name="T62" fmla="*/ 22 w 443"/>
              <a:gd name="T63" fmla="*/ 140 h 762"/>
              <a:gd name="T64" fmla="*/ 22 w 443"/>
              <a:gd name="T65" fmla="*/ 167 h 762"/>
              <a:gd name="T66" fmla="*/ 54 w 443"/>
              <a:gd name="T67" fmla="*/ 151 h 762"/>
              <a:gd name="T68" fmla="*/ 96 w 443"/>
              <a:gd name="T69" fmla="*/ 167 h 762"/>
              <a:gd name="T70" fmla="*/ 96 w 443"/>
              <a:gd name="T71" fmla="*/ 210 h 762"/>
              <a:gd name="T72" fmla="*/ 64 w 443"/>
              <a:gd name="T73" fmla="*/ 238 h 762"/>
              <a:gd name="T74" fmla="*/ 64 w 443"/>
              <a:gd name="T75" fmla="*/ 270 h 762"/>
              <a:gd name="T76" fmla="*/ 43 w 443"/>
              <a:gd name="T77" fmla="*/ 292 h 762"/>
              <a:gd name="T78" fmla="*/ 48 w 443"/>
              <a:gd name="T79" fmla="*/ 319 h 762"/>
              <a:gd name="T80" fmla="*/ 38 w 443"/>
              <a:gd name="T81" fmla="*/ 357 h 762"/>
              <a:gd name="T82" fmla="*/ 54 w 443"/>
              <a:gd name="T83" fmla="*/ 373 h 762"/>
              <a:gd name="T84" fmla="*/ 32 w 443"/>
              <a:gd name="T85" fmla="*/ 389 h 762"/>
              <a:gd name="T86" fmla="*/ 38 w 443"/>
              <a:gd name="T87" fmla="*/ 421 h 762"/>
              <a:gd name="T88" fmla="*/ 43 w 443"/>
              <a:gd name="T89" fmla="*/ 459 h 762"/>
              <a:gd name="T90" fmla="*/ 59 w 443"/>
              <a:gd name="T91" fmla="*/ 503 h 762"/>
              <a:gd name="T92" fmla="*/ 102 w 443"/>
              <a:gd name="T93" fmla="*/ 519 h 762"/>
              <a:gd name="T94" fmla="*/ 102 w 443"/>
              <a:gd name="T95" fmla="*/ 557 h 762"/>
              <a:gd name="T96" fmla="*/ 112 w 443"/>
              <a:gd name="T97" fmla="*/ 594 h 762"/>
              <a:gd name="T98" fmla="*/ 160 w 443"/>
              <a:gd name="T99" fmla="*/ 611 h 762"/>
              <a:gd name="T100" fmla="*/ 171 w 443"/>
              <a:gd name="T101" fmla="*/ 638 h 762"/>
              <a:gd name="T102" fmla="*/ 160 w 443"/>
              <a:gd name="T103" fmla="*/ 686 h 762"/>
              <a:gd name="T104" fmla="*/ 160 w 443"/>
              <a:gd name="T105" fmla="*/ 730 h 762"/>
              <a:gd name="T106" fmla="*/ 176 w 443"/>
              <a:gd name="T107" fmla="*/ 762 h 762"/>
              <a:gd name="T108" fmla="*/ 219 w 443"/>
              <a:gd name="T109" fmla="*/ 730 h 762"/>
              <a:gd name="T110" fmla="*/ 235 w 443"/>
              <a:gd name="T111" fmla="*/ 686 h 762"/>
              <a:gd name="T112" fmla="*/ 272 w 443"/>
              <a:gd name="T113" fmla="*/ 649 h 762"/>
              <a:gd name="T114" fmla="*/ 320 w 443"/>
              <a:gd name="T115" fmla="*/ 632 h 762"/>
              <a:gd name="T116" fmla="*/ 342 w 443"/>
              <a:gd name="T117" fmla="*/ 584 h 7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43" h="762">
                <a:moveTo>
                  <a:pt x="347" y="546"/>
                </a:moveTo>
                <a:lnTo>
                  <a:pt x="347" y="540"/>
                </a:lnTo>
                <a:lnTo>
                  <a:pt x="352" y="524"/>
                </a:lnTo>
                <a:lnTo>
                  <a:pt x="352" y="513"/>
                </a:lnTo>
                <a:lnTo>
                  <a:pt x="358" y="508"/>
                </a:lnTo>
                <a:lnTo>
                  <a:pt x="363" y="497"/>
                </a:lnTo>
                <a:lnTo>
                  <a:pt x="374" y="492"/>
                </a:lnTo>
                <a:lnTo>
                  <a:pt x="384" y="492"/>
                </a:lnTo>
                <a:lnTo>
                  <a:pt x="400" y="486"/>
                </a:lnTo>
                <a:lnTo>
                  <a:pt x="406" y="481"/>
                </a:lnTo>
                <a:lnTo>
                  <a:pt x="416" y="476"/>
                </a:lnTo>
                <a:lnTo>
                  <a:pt x="422" y="470"/>
                </a:lnTo>
                <a:lnTo>
                  <a:pt x="427" y="459"/>
                </a:lnTo>
                <a:lnTo>
                  <a:pt x="432" y="448"/>
                </a:lnTo>
                <a:lnTo>
                  <a:pt x="438" y="443"/>
                </a:lnTo>
                <a:lnTo>
                  <a:pt x="443" y="432"/>
                </a:lnTo>
                <a:lnTo>
                  <a:pt x="443" y="421"/>
                </a:lnTo>
                <a:lnTo>
                  <a:pt x="443" y="416"/>
                </a:lnTo>
                <a:lnTo>
                  <a:pt x="432" y="411"/>
                </a:lnTo>
                <a:lnTo>
                  <a:pt x="422" y="405"/>
                </a:lnTo>
                <a:lnTo>
                  <a:pt x="411" y="405"/>
                </a:lnTo>
                <a:lnTo>
                  <a:pt x="411" y="400"/>
                </a:lnTo>
                <a:lnTo>
                  <a:pt x="400" y="394"/>
                </a:lnTo>
                <a:lnTo>
                  <a:pt x="395" y="400"/>
                </a:lnTo>
                <a:lnTo>
                  <a:pt x="390" y="405"/>
                </a:lnTo>
                <a:lnTo>
                  <a:pt x="379" y="405"/>
                </a:lnTo>
                <a:lnTo>
                  <a:pt x="384" y="400"/>
                </a:lnTo>
                <a:lnTo>
                  <a:pt x="379" y="394"/>
                </a:lnTo>
                <a:lnTo>
                  <a:pt x="368" y="389"/>
                </a:lnTo>
                <a:lnTo>
                  <a:pt x="363" y="378"/>
                </a:lnTo>
                <a:lnTo>
                  <a:pt x="358" y="373"/>
                </a:lnTo>
                <a:lnTo>
                  <a:pt x="347" y="373"/>
                </a:lnTo>
                <a:lnTo>
                  <a:pt x="342" y="367"/>
                </a:lnTo>
                <a:lnTo>
                  <a:pt x="342" y="362"/>
                </a:lnTo>
                <a:lnTo>
                  <a:pt x="342" y="351"/>
                </a:lnTo>
                <a:lnTo>
                  <a:pt x="336" y="351"/>
                </a:lnTo>
                <a:lnTo>
                  <a:pt x="331" y="346"/>
                </a:lnTo>
                <a:lnTo>
                  <a:pt x="326" y="340"/>
                </a:lnTo>
                <a:lnTo>
                  <a:pt x="320" y="335"/>
                </a:lnTo>
                <a:lnTo>
                  <a:pt x="310" y="335"/>
                </a:lnTo>
                <a:lnTo>
                  <a:pt x="299" y="329"/>
                </a:lnTo>
                <a:lnTo>
                  <a:pt x="299" y="319"/>
                </a:lnTo>
                <a:lnTo>
                  <a:pt x="299" y="308"/>
                </a:lnTo>
                <a:lnTo>
                  <a:pt x="299" y="302"/>
                </a:lnTo>
                <a:lnTo>
                  <a:pt x="294" y="292"/>
                </a:lnTo>
                <a:lnTo>
                  <a:pt x="304" y="286"/>
                </a:lnTo>
                <a:lnTo>
                  <a:pt x="304" y="275"/>
                </a:lnTo>
                <a:lnTo>
                  <a:pt x="310" y="270"/>
                </a:lnTo>
                <a:lnTo>
                  <a:pt x="310" y="259"/>
                </a:lnTo>
                <a:lnTo>
                  <a:pt x="299" y="265"/>
                </a:lnTo>
                <a:lnTo>
                  <a:pt x="294" y="270"/>
                </a:lnTo>
                <a:lnTo>
                  <a:pt x="283" y="275"/>
                </a:lnTo>
                <a:lnTo>
                  <a:pt x="283" y="265"/>
                </a:lnTo>
                <a:lnTo>
                  <a:pt x="283" y="248"/>
                </a:lnTo>
                <a:lnTo>
                  <a:pt x="278" y="243"/>
                </a:lnTo>
                <a:lnTo>
                  <a:pt x="278" y="232"/>
                </a:lnTo>
                <a:lnTo>
                  <a:pt x="283" y="221"/>
                </a:lnTo>
                <a:lnTo>
                  <a:pt x="288" y="216"/>
                </a:lnTo>
                <a:lnTo>
                  <a:pt x="294" y="210"/>
                </a:lnTo>
                <a:lnTo>
                  <a:pt x="288" y="205"/>
                </a:lnTo>
                <a:lnTo>
                  <a:pt x="278" y="200"/>
                </a:lnTo>
                <a:lnTo>
                  <a:pt x="278" y="189"/>
                </a:lnTo>
                <a:lnTo>
                  <a:pt x="278" y="183"/>
                </a:lnTo>
                <a:lnTo>
                  <a:pt x="278" y="167"/>
                </a:lnTo>
                <a:lnTo>
                  <a:pt x="272" y="167"/>
                </a:lnTo>
                <a:lnTo>
                  <a:pt x="262" y="162"/>
                </a:lnTo>
                <a:lnTo>
                  <a:pt x="256" y="167"/>
                </a:lnTo>
                <a:lnTo>
                  <a:pt x="246" y="167"/>
                </a:lnTo>
                <a:lnTo>
                  <a:pt x="240" y="173"/>
                </a:lnTo>
                <a:lnTo>
                  <a:pt x="235" y="178"/>
                </a:lnTo>
                <a:lnTo>
                  <a:pt x="230" y="189"/>
                </a:lnTo>
                <a:lnTo>
                  <a:pt x="219" y="189"/>
                </a:lnTo>
                <a:lnTo>
                  <a:pt x="208" y="189"/>
                </a:lnTo>
                <a:lnTo>
                  <a:pt x="198" y="189"/>
                </a:lnTo>
                <a:lnTo>
                  <a:pt x="187" y="189"/>
                </a:lnTo>
                <a:lnTo>
                  <a:pt x="176" y="194"/>
                </a:lnTo>
                <a:lnTo>
                  <a:pt x="166" y="189"/>
                </a:lnTo>
                <a:lnTo>
                  <a:pt x="171" y="183"/>
                </a:lnTo>
                <a:lnTo>
                  <a:pt x="171" y="178"/>
                </a:lnTo>
                <a:lnTo>
                  <a:pt x="176" y="167"/>
                </a:lnTo>
                <a:lnTo>
                  <a:pt x="176" y="162"/>
                </a:lnTo>
                <a:lnTo>
                  <a:pt x="182" y="156"/>
                </a:lnTo>
                <a:lnTo>
                  <a:pt x="187" y="156"/>
                </a:lnTo>
                <a:lnTo>
                  <a:pt x="192" y="156"/>
                </a:lnTo>
                <a:lnTo>
                  <a:pt x="192" y="151"/>
                </a:lnTo>
                <a:lnTo>
                  <a:pt x="198" y="146"/>
                </a:lnTo>
                <a:lnTo>
                  <a:pt x="203" y="146"/>
                </a:lnTo>
                <a:lnTo>
                  <a:pt x="208" y="135"/>
                </a:lnTo>
                <a:lnTo>
                  <a:pt x="214" y="135"/>
                </a:lnTo>
                <a:lnTo>
                  <a:pt x="214" y="129"/>
                </a:lnTo>
                <a:lnTo>
                  <a:pt x="214" y="119"/>
                </a:lnTo>
                <a:lnTo>
                  <a:pt x="219" y="119"/>
                </a:lnTo>
                <a:lnTo>
                  <a:pt x="219" y="113"/>
                </a:lnTo>
                <a:lnTo>
                  <a:pt x="224" y="102"/>
                </a:lnTo>
                <a:lnTo>
                  <a:pt x="224" y="97"/>
                </a:lnTo>
                <a:lnTo>
                  <a:pt x="230" y="91"/>
                </a:lnTo>
                <a:lnTo>
                  <a:pt x="224" y="86"/>
                </a:lnTo>
                <a:lnTo>
                  <a:pt x="235" y="81"/>
                </a:lnTo>
                <a:lnTo>
                  <a:pt x="230" y="75"/>
                </a:lnTo>
                <a:lnTo>
                  <a:pt x="240" y="70"/>
                </a:lnTo>
                <a:lnTo>
                  <a:pt x="235" y="64"/>
                </a:lnTo>
                <a:lnTo>
                  <a:pt x="230" y="54"/>
                </a:lnTo>
                <a:lnTo>
                  <a:pt x="224" y="43"/>
                </a:lnTo>
                <a:lnTo>
                  <a:pt x="224" y="37"/>
                </a:lnTo>
                <a:lnTo>
                  <a:pt x="219" y="27"/>
                </a:lnTo>
                <a:lnTo>
                  <a:pt x="219" y="21"/>
                </a:lnTo>
                <a:lnTo>
                  <a:pt x="208" y="21"/>
                </a:lnTo>
                <a:lnTo>
                  <a:pt x="203" y="27"/>
                </a:lnTo>
                <a:lnTo>
                  <a:pt x="192" y="21"/>
                </a:lnTo>
                <a:lnTo>
                  <a:pt x="187" y="27"/>
                </a:lnTo>
                <a:lnTo>
                  <a:pt x="182" y="21"/>
                </a:lnTo>
                <a:lnTo>
                  <a:pt x="171" y="21"/>
                </a:lnTo>
                <a:lnTo>
                  <a:pt x="166" y="27"/>
                </a:lnTo>
                <a:lnTo>
                  <a:pt x="155" y="27"/>
                </a:lnTo>
                <a:lnTo>
                  <a:pt x="150" y="27"/>
                </a:lnTo>
                <a:lnTo>
                  <a:pt x="139" y="32"/>
                </a:lnTo>
                <a:lnTo>
                  <a:pt x="139" y="37"/>
                </a:lnTo>
                <a:lnTo>
                  <a:pt x="128" y="37"/>
                </a:lnTo>
                <a:lnTo>
                  <a:pt x="123" y="32"/>
                </a:lnTo>
                <a:lnTo>
                  <a:pt x="118" y="27"/>
                </a:lnTo>
                <a:lnTo>
                  <a:pt x="112" y="21"/>
                </a:lnTo>
                <a:lnTo>
                  <a:pt x="112" y="10"/>
                </a:lnTo>
                <a:lnTo>
                  <a:pt x="107" y="5"/>
                </a:lnTo>
                <a:lnTo>
                  <a:pt x="102" y="0"/>
                </a:lnTo>
                <a:lnTo>
                  <a:pt x="91" y="5"/>
                </a:lnTo>
                <a:lnTo>
                  <a:pt x="86" y="10"/>
                </a:lnTo>
                <a:lnTo>
                  <a:pt x="75" y="10"/>
                </a:lnTo>
                <a:lnTo>
                  <a:pt x="70" y="16"/>
                </a:lnTo>
                <a:lnTo>
                  <a:pt x="59" y="21"/>
                </a:lnTo>
                <a:lnTo>
                  <a:pt x="59" y="27"/>
                </a:lnTo>
                <a:lnTo>
                  <a:pt x="54" y="32"/>
                </a:lnTo>
                <a:lnTo>
                  <a:pt x="54" y="43"/>
                </a:lnTo>
                <a:lnTo>
                  <a:pt x="54" y="48"/>
                </a:lnTo>
                <a:lnTo>
                  <a:pt x="64" y="59"/>
                </a:lnTo>
                <a:lnTo>
                  <a:pt x="80" y="59"/>
                </a:lnTo>
                <a:lnTo>
                  <a:pt x="86" y="64"/>
                </a:lnTo>
                <a:lnTo>
                  <a:pt x="86" y="75"/>
                </a:lnTo>
                <a:lnTo>
                  <a:pt x="80" y="81"/>
                </a:lnTo>
                <a:lnTo>
                  <a:pt x="70" y="81"/>
                </a:lnTo>
                <a:lnTo>
                  <a:pt x="59" y="86"/>
                </a:lnTo>
                <a:lnTo>
                  <a:pt x="54" y="86"/>
                </a:lnTo>
                <a:lnTo>
                  <a:pt x="43" y="86"/>
                </a:lnTo>
                <a:lnTo>
                  <a:pt x="38" y="91"/>
                </a:lnTo>
                <a:lnTo>
                  <a:pt x="27" y="91"/>
                </a:lnTo>
                <a:lnTo>
                  <a:pt x="22" y="97"/>
                </a:lnTo>
                <a:lnTo>
                  <a:pt x="22" y="102"/>
                </a:lnTo>
                <a:lnTo>
                  <a:pt x="22" y="108"/>
                </a:lnTo>
                <a:lnTo>
                  <a:pt x="16" y="119"/>
                </a:lnTo>
                <a:lnTo>
                  <a:pt x="22" y="124"/>
                </a:lnTo>
                <a:lnTo>
                  <a:pt x="16" y="129"/>
                </a:lnTo>
                <a:lnTo>
                  <a:pt x="11" y="140"/>
                </a:lnTo>
                <a:lnTo>
                  <a:pt x="0" y="146"/>
                </a:lnTo>
                <a:lnTo>
                  <a:pt x="6" y="151"/>
                </a:lnTo>
                <a:lnTo>
                  <a:pt x="0" y="162"/>
                </a:lnTo>
                <a:lnTo>
                  <a:pt x="6" y="167"/>
                </a:lnTo>
                <a:lnTo>
                  <a:pt x="11" y="167"/>
                </a:lnTo>
                <a:lnTo>
                  <a:pt x="6" y="162"/>
                </a:lnTo>
                <a:lnTo>
                  <a:pt x="11" y="156"/>
                </a:lnTo>
                <a:lnTo>
                  <a:pt x="16" y="151"/>
                </a:lnTo>
                <a:lnTo>
                  <a:pt x="22" y="140"/>
                </a:lnTo>
                <a:lnTo>
                  <a:pt x="27" y="135"/>
                </a:lnTo>
                <a:lnTo>
                  <a:pt x="32" y="140"/>
                </a:lnTo>
                <a:lnTo>
                  <a:pt x="32" y="151"/>
                </a:lnTo>
                <a:lnTo>
                  <a:pt x="27" y="162"/>
                </a:lnTo>
                <a:lnTo>
                  <a:pt x="22" y="167"/>
                </a:lnTo>
                <a:lnTo>
                  <a:pt x="27" y="167"/>
                </a:lnTo>
                <a:lnTo>
                  <a:pt x="32" y="162"/>
                </a:lnTo>
                <a:lnTo>
                  <a:pt x="38" y="156"/>
                </a:lnTo>
                <a:lnTo>
                  <a:pt x="48" y="156"/>
                </a:lnTo>
                <a:lnTo>
                  <a:pt x="54" y="151"/>
                </a:lnTo>
                <a:lnTo>
                  <a:pt x="64" y="146"/>
                </a:lnTo>
                <a:lnTo>
                  <a:pt x="75" y="146"/>
                </a:lnTo>
                <a:lnTo>
                  <a:pt x="80" y="151"/>
                </a:lnTo>
                <a:lnTo>
                  <a:pt x="91" y="156"/>
                </a:lnTo>
                <a:lnTo>
                  <a:pt x="96" y="167"/>
                </a:lnTo>
                <a:lnTo>
                  <a:pt x="91" y="178"/>
                </a:lnTo>
                <a:lnTo>
                  <a:pt x="96" y="189"/>
                </a:lnTo>
                <a:lnTo>
                  <a:pt x="96" y="194"/>
                </a:lnTo>
                <a:lnTo>
                  <a:pt x="91" y="200"/>
                </a:lnTo>
                <a:lnTo>
                  <a:pt x="96" y="210"/>
                </a:lnTo>
                <a:lnTo>
                  <a:pt x="86" y="216"/>
                </a:lnTo>
                <a:lnTo>
                  <a:pt x="80" y="221"/>
                </a:lnTo>
                <a:lnTo>
                  <a:pt x="70" y="227"/>
                </a:lnTo>
                <a:lnTo>
                  <a:pt x="64" y="232"/>
                </a:lnTo>
                <a:lnTo>
                  <a:pt x="64" y="238"/>
                </a:lnTo>
                <a:lnTo>
                  <a:pt x="70" y="243"/>
                </a:lnTo>
                <a:lnTo>
                  <a:pt x="75" y="248"/>
                </a:lnTo>
                <a:lnTo>
                  <a:pt x="75" y="259"/>
                </a:lnTo>
                <a:lnTo>
                  <a:pt x="70" y="265"/>
                </a:lnTo>
                <a:lnTo>
                  <a:pt x="64" y="270"/>
                </a:lnTo>
                <a:lnTo>
                  <a:pt x="75" y="275"/>
                </a:lnTo>
                <a:lnTo>
                  <a:pt x="64" y="281"/>
                </a:lnTo>
                <a:lnTo>
                  <a:pt x="59" y="286"/>
                </a:lnTo>
                <a:lnTo>
                  <a:pt x="48" y="286"/>
                </a:lnTo>
                <a:lnTo>
                  <a:pt x="43" y="292"/>
                </a:lnTo>
                <a:lnTo>
                  <a:pt x="38" y="297"/>
                </a:lnTo>
                <a:lnTo>
                  <a:pt x="38" y="302"/>
                </a:lnTo>
                <a:lnTo>
                  <a:pt x="48" y="302"/>
                </a:lnTo>
                <a:lnTo>
                  <a:pt x="54" y="313"/>
                </a:lnTo>
                <a:lnTo>
                  <a:pt x="48" y="319"/>
                </a:lnTo>
                <a:lnTo>
                  <a:pt x="48" y="329"/>
                </a:lnTo>
                <a:lnTo>
                  <a:pt x="48" y="340"/>
                </a:lnTo>
                <a:lnTo>
                  <a:pt x="43" y="346"/>
                </a:lnTo>
                <a:lnTo>
                  <a:pt x="38" y="346"/>
                </a:lnTo>
                <a:lnTo>
                  <a:pt x="38" y="357"/>
                </a:lnTo>
                <a:lnTo>
                  <a:pt x="43" y="362"/>
                </a:lnTo>
                <a:lnTo>
                  <a:pt x="54" y="367"/>
                </a:lnTo>
                <a:lnTo>
                  <a:pt x="59" y="373"/>
                </a:lnTo>
                <a:lnTo>
                  <a:pt x="64" y="373"/>
                </a:lnTo>
                <a:lnTo>
                  <a:pt x="54" y="373"/>
                </a:lnTo>
                <a:lnTo>
                  <a:pt x="48" y="378"/>
                </a:lnTo>
                <a:lnTo>
                  <a:pt x="43" y="384"/>
                </a:lnTo>
                <a:lnTo>
                  <a:pt x="43" y="389"/>
                </a:lnTo>
                <a:lnTo>
                  <a:pt x="38" y="384"/>
                </a:lnTo>
                <a:lnTo>
                  <a:pt x="32" y="389"/>
                </a:lnTo>
                <a:lnTo>
                  <a:pt x="38" y="400"/>
                </a:lnTo>
                <a:lnTo>
                  <a:pt x="27" y="405"/>
                </a:lnTo>
                <a:lnTo>
                  <a:pt x="22" y="411"/>
                </a:lnTo>
                <a:lnTo>
                  <a:pt x="27" y="416"/>
                </a:lnTo>
                <a:lnTo>
                  <a:pt x="38" y="421"/>
                </a:lnTo>
                <a:lnTo>
                  <a:pt x="43" y="421"/>
                </a:lnTo>
                <a:lnTo>
                  <a:pt x="48" y="432"/>
                </a:lnTo>
                <a:lnTo>
                  <a:pt x="48" y="443"/>
                </a:lnTo>
                <a:lnTo>
                  <a:pt x="48" y="454"/>
                </a:lnTo>
                <a:lnTo>
                  <a:pt x="43" y="459"/>
                </a:lnTo>
                <a:lnTo>
                  <a:pt x="38" y="470"/>
                </a:lnTo>
                <a:lnTo>
                  <a:pt x="43" y="476"/>
                </a:lnTo>
                <a:lnTo>
                  <a:pt x="48" y="486"/>
                </a:lnTo>
                <a:lnTo>
                  <a:pt x="54" y="497"/>
                </a:lnTo>
                <a:lnTo>
                  <a:pt x="59" y="503"/>
                </a:lnTo>
                <a:lnTo>
                  <a:pt x="70" y="503"/>
                </a:lnTo>
                <a:lnTo>
                  <a:pt x="80" y="503"/>
                </a:lnTo>
                <a:lnTo>
                  <a:pt x="91" y="508"/>
                </a:lnTo>
                <a:lnTo>
                  <a:pt x="102" y="513"/>
                </a:lnTo>
                <a:lnTo>
                  <a:pt x="102" y="519"/>
                </a:lnTo>
                <a:lnTo>
                  <a:pt x="107" y="530"/>
                </a:lnTo>
                <a:lnTo>
                  <a:pt x="112" y="535"/>
                </a:lnTo>
                <a:lnTo>
                  <a:pt x="102" y="535"/>
                </a:lnTo>
                <a:lnTo>
                  <a:pt x="102" y="546"/>
                </a:lnTo>
                <a:lnTo>
                  <a:pt x="102" y="557"/>
                </a:lnTo>
                <a:lnTo>
                  <a:pt x="107" y="567"/>
                </a:lnTo>
                <a:lnTo>
                  <a:pt x="112" y="567"/>
                </a:lnTo>
                <a:lnTo>
                  <a:pt x="118" y="578"/>
                </a:lnTo>
                <a:lnTo>
                  <a:pt x="112" y="584"/>
                </a:lnTo>
                <a:lnTo>
                  <a:pt x="112" y="594"/>
                </a:lnTo>
                <a:lnTo>
                  <a:pt x="118" y="600"/>
                </a:lnTo>
                <a:lnTo>
                  <a:pt x="128" y="605"/>
                </a:lnTo>
                <a:lnTo>
                  <a:pt x="144" y="605"/>
                </a:lnTo>
                <a:lnTo>
                  <a:pt x="150" y="611"/>
                </a:lnTo>
                <a:lnTo>
                  <a:pt x="160" y="611"/>
                </a:lnTo>
                <a:lnTo>
                  <a:pt x="171" y="616"/>
                </a:lnTo>
                <a:lnTo>
                  <a:pt x="187" y="616"/>
                </a:lnTo>
                <a:lnTo>
                  <a:pt x="187" y="627"/>
                </a:lnTo>
                <a:lnTo>
                  <a:pt x="182" y="632"/>
                </a:lnTo>
                <a:lnTo>
                  <a:pt x="171" y="638"/>
                </a:lnTo>
                <a:lnTo>
                  <a:pt x="166" y="638"/>
                </a:lnTo>
                <a:lnTo>
                  <a:pt x="160" y="654"/>
                </a:lnTo>
                <a:lnTo>
                  <a:pt x="160" y="665"/>
                </a:lnTo>
                <a:lnTo>
                  <a:pt x="160" y="676"/>
                </a:lnTo>
                <a:lnTo>
                  <a:pt x="160" y="686"/>
                </a:lnTo>
                <a:lnTo>
                  <a:pt x="155" y="697"/>
                </a:lnTo>
                <a:lnTo>
                  <a:pt x="160" y="703"/>
                </a:lnTo>
                <a:lnTo>
                  <a:pt x="160" y="713"/>
                </a:lnTo>
                <a:lnTo>
                  <a:pt x="160" y="724"/>
                </a:lnTo>
                <a:lnTo>
                  <a:pt x="160" y="730"/>
                </a:lnTo>
                <a:lnTo>
                  <a:pt x="160" y="746"/>
                </a:lnTo>
                <a:lnTo>
                  <a:pt x="160" y="751"/>
                </a:lnTo>
                <a:lnTo>
                  <a:pt x="166" y="751"/>
                </a:lnTo>
                <a:lnTo>
                  <a:pt x="171" y="762"/>
                </a:lnTo>
                <a:lnTo>
                  <a:pt x="176" y="762"/>
                </a:lnTo>
                <a:lnTo>
                  <a:pt x="187" y="762"/>
                </a:lnTo>
                <a:lnTo>
                  <a:pt x="192" y="757"/>
                </a:lnTo>
                <a:lnTo>
                  <a:pt x="208" y="746"/>
                </a:lnTo>
                <a:lnTo>
                  <a:pt x="214" y="741"/>
                </a:lnTo>
                <a:lnTo>
                  <a:pt x="219" y="730"/>
                </a:lnTo>
                <a:lnTo>
                  <a:pt x="224" y="719"/>
                </a:lnTo>
                <a:lnTo>
                  <a:pt x="224" y="708"/>
                </a:lnTo>
                <a:lnTo>
                  <a:pt x="224" y="697"/>
                </a:lnTo>
                <a:lnTo>
                  <a:pt x="230" y="692"/>
                </a:lnTo>
                <a:lnTo>
                  <a:pt x="235" y="686"/>
                </a:lnTo>
                <a:lnTo>
                  <a:pt x="240" y="676"/>
                </a:lnTo>
                <a:lnTo>
                  <a:pt x="246" y="665"/>
                </a:lnTo>
                <a:lnTo>
                  <a:pt x="256" y="659"/>
                </a:lnTo>
                <a:lnTo>
                  <a:pt x="267" y="654"/>
                </a:lnTo>
                <a:lnTo>
                  <a:pt x="272" y="649"/>
                </a:lnTo>
                <a:lnTo>
                  <a:pt x="283" y="643"/>
                </a:lnTo>
                <a:lnTo>
                  <a:pt x="294" y="643"/>
                </a:lnTo>
                <a:lnTo>
                  <a:pt x="304" y="643"/>
                </a:lnTo>
                <a:lnTo>
                  <a:pt x="315" y="638"/>
                </a:lnTo>
                <a:lnTo>
                  <a:pt x="320" y="632"/>
                </a:lnTo>
                <a:lnTo>
                  <a:pt x="326" y="622"/>
                </a:lnTo>
                <a:lnTo>
                  <a:pt x="326" y="611"/>
                </a:lnTo>
                <a:lnTo>
                  <a:pt x="331" y="594"/>
                </a:lnTo>
                <a:lnTo>
                  <a:pt x="336" y="589"/>
                </a:lnTo>
                <a:lnTo>
                  <a:pt x="342" y="584"/>
                </a:lnTo>
                <a:lnTo>
                  <a:pt x="347" y="573"/>
                </a:lnTo>
                <a:lnTo>
                  <a:pt x="347" y="562"/>
                </a:lnTo>
                <a:lnTo>
                  <a:pt x="347" y="551"/>
                </a:lnTo>
                <a:lnTo>
                  <a:pt x="347" y="54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Freeform 175"/>
          <p:cNvSpPr>
            <a:spLocks/>
          </p:cNvSpPr>
          <p:nvPr/>
        </p:nvSpPr>
        <p:spPr bwMode="auto">
          <a:xfrm>
            <a:off x="4555590" y="2342850"/>
            <a:ext cx="414338" cy="531643"/>
          </a:xfrm>
          <a:custGeom>
            <a:avLst/>
            <a:gdLst>
              <a:gd name="T0" fmla="*/ 0 w 261"/>
              <a:gd name="T1" fmla="*/ 314 h 335"/>
              <a:gd name="T2" fmla="*/ 21 w 261"/>
              <a:gd name="T3" fmla="*/ 308 h 335"/>
              <a:gd name="T4" fmla="*/ 37 w 261"/>
              <a:gd name="T5" fmla="*/ 314 h 335"/>
              <a:gd name="T6" fmla="*/ 48 w 261"/>
              <a:gd name="T7" fmla="*/ 319 h 335"/>
              <a:gd name="T8" fmla="*/ 69 w 261"/>
              <a:gd name="T9" fmla="*/ 330 h 335"/>
              <a:gd name="T10" fmla="*/ 85 w 261"/>
              <a:gd name="T11" fmla="*/ 335 h 335"/>
              <a:gd name="T12" fmla="*/ 101 w 261"/>
              <a:gd name="T13" fmla="*/ 319 h 335"/>
              <a:gd name="T14" fmla="*/ 122 w 261"/>
              <a:gd name="T15" fmla="*/ 314 h 335"/>
              <a:gd name="T16" fmla="*/ 138 w 261"/>
              <a:gd name="T17" fmla="*/ 319 h 335"/>
              <a:gd name="T18" fmla="*/ 159 w 261"/>
              <a:gd name="T19" fmla="*/ 319 h 335"/>
              <a:gd name="T20" fmla="*/ 175 w 261"/>
              <a:gd name="T21" fmla="*/ 308 h 335"/>
              <a:gd name="T22" fmla="*/ 165 w 261"/>
              <a:gd name="T23" fmla="*/ 292 h 335"/>
              <a:gd name="T24" fmla="*/ 181 w 261"/>
              <a:gd name="T25" fmla="*/ 276 h 335"/>
              <a:gd name="T26" fmla="*/ 197 w 261"/>
              <a:gd name="T27" fmla="*/ 270 h 335"/>
              <a:gd name="T28" fmla="*/ 213 w 261"/>
              <a:gd name="T29" fmla="*/ 254 h 335"/>
              <a:gd name="T30" fmla="*/ 223 w 261"/>
              <a:gd name="T31" fmla="*/ 243 h 335"/>
              <a:gd name="T32" fmla="*/ 245 w 261"/>
              <a:gd name="T33" fmla="*/ 238 h 335"/>
              <a:gd name="T34" fmla="*/ 234 w 261"/>
              <a:gd name="T35" fmla="*/ 222 h 335"/>
              <a:gd name="T36" fmla="*/ 223 w 261"/>
              <a:gd name="T37" fmla="*/ 205 h 335"/>
              <a:gd name="T38" fmla="*/ 207 w 261"/>
              <a:gd name="T39" fmla="*/ 189 h 335"/>
              <a:gd name="T40" fmla="*/ 191 w 261"/>
              <a:gd name="T41" fmla="*/ 173 h 335"/>
              <a:gd name="T42" fmla="*/ 202 w 261"/>
              <a:gd name="T43" fmla="*/ 162 h 335"/>
              <a:gd name="T44" fmla="*/ 218 w 261"/>
              <a:gd name="T45" fmla="*/ 162 h 335"/>
              <a:gd name="T46" fmla="*/ 234 w 261"/>
              <a:gd name="T47" fmla="*/ 151 h 335"/>
              <a:gd name="T48" fmla="*/ 250 w 261"/>
              <a:gd name="T49" fmla="*/ 140 h 335"/>
              <a:gd name="T50" fmla="*/ 261 w 261"/>
              <a:gd name="T51" fmla="*/ 124 h 335"/>
              <a:gd name="T52" fmla="*/ 255 w 261"/>
              <a:gd name="T53" fmla="*/ 108 h 335"/>
              <a:gd name="T54" fmla="*/ 261 w 261"/>
              <a:gd name="T55" fmla="*/ 92 h 335"/>
              <a:gd name="T56" fmla="*/ 250 w 261"/>
              <a:gd name="T57" fmla="*/ 81 h 335"/>
              <a:gd name="T58" fmla="*/ 234 w 261"/>
              <a:gd name="T59" fmla="*/ 76 h 335"/>
              <a:gd name="T60" fmla="*/ 213 w 261"/>
              <a:gd name="T61" fmla="*/ 70 h 335"/>
              <a:gd name="T62" fmla="*/ 202 w 261"/>
              <a:gd name="T63" fmla="*/ 65 h 335"/>
              <a:gd name="T64" fmla="*/ 186 w 261"/>
              <a:gd name="T65" fmla="*/ 59 h 335"/>
              <a:gd name="T66" fmla="*/ 170 w 261"/>
              <a:gd name="T67" fmla="*/ 54 h 335"/>
              <a:gd name="T68" fmla="*/ 165 w 261"/>
              <a:gd name="T69" fmla="*/ 38 h 335"/>
              <a:gd name="T70" fmla="*/ 149 w 261"/>
              <a:gd name="T71" fmla="*/ 27 h 335"/>
              <a:gd name="T72" fmla="*/ 144 w 261"/>
              <a:gd name="T73" fmla="*/ 16 h 335"/>
              <a:gd name="T74" fmla="*/ 122 w 261"/>
              <a:gd name="T75" fmla="*/ 16 h 335"/>
              <a:gd name="T76" fmla="*/ 112 w 261"/>
              <a:gd name="T77" fmla="*/ 11 h 335"/>
              <a:gd name="T78" fmla="*/ 96 w 261"/>
              <a:gd name="T79" fmla="*/ 5 h 335"/>
              <a:gd name="T80" fmla="*/ 74 w 261"/>
              <a:gd name="T81" fmla="*/ 0 h 335"/>
              <a:gd name="T82" fmla="*/ 58 w 261"/>
              <a:gd name="T83" fmla="*/ 0 h 335"/>
              <a:gd name="T84" fmla="*/ 53 w 261"/>
              <a:gd name="T85" fmla="*/ 11 h 335"/>
              <a:gd name="T86" fmla="*/ 48 w 261"/>
              <a:gd name="T87" fmla="*/ 27 h 335"/>
              <a:gd name="T88" fmla="*/ 58 w 261"/>
              <a:gd name="T89" fmla="*/ 43 h 335"/>
              <a:gd name="T90" fmla="*/ 69 w 261"/>
              <a:gd name="T91" fmla="*/ 59 h 335"/>
              <a:gd name="T92" fmla="*/ 80 w 261"/>
              <a:gd name="T93" fmla="*/ 76 h 335"/>
              <a:gd name="T94" fmla="*/ 74 w 261"/>
              <a:gd name="T95" fmla="*/ 86 h 335"/>
              <a:gd name="T96" fmla="*/ 69 w 261"/>
              <a:gd name="T97" fmla="*/ 103 h 335"/>
              <a:gd name="T98" fmla="*/ 69 w 261"/>
              <a:gd name="T99" fmla="*/ 119 h 335"/>
              <a:gd name="T100" fmla="*/ 48 w 261"/>
              <a:gd name="T101" fmla="*/ 130 h 335"/>
              <a:gd name="T102" fmla="*/ 37 w 261"/>
              <a:gd name="T103" fmla="*/ 135 h 335"/>
              <a:gd name="T104" fmla="*/ 32 w 261"/>
              <a:gd name="T105" fmla="*/ 151 h 335"/>
              <a:gd name="T106" fmla="*/ 21 w 261"/>
              <a:gd name="T107" fmla="*/ 162 h 335"/>
              <a:gd name="T108" fmla="*/ 21 w 261"/>
              <a:gd name="T109" fmla="*/ 173 h 335"/>
              <a:gd name="T110" fmla="*/ 26 w 261"/>
              <a:gd name="T111" fmla="*/ 195 h 335"/>
              <a:gd name="T112" fmla="*/ 37 w 261"/>
              <a:gd name="T113" fmla="*/ 205 h 335"/>
              <a:gd name="T114" fmla="*/ 42 w 261"/>
              <a:gd name="T115" fmla="*/ 216 h 335"/>
              <a:gd name="T116" fmla="*/ 37 w 261"/>
              <a:gd name="T117" fmla="*/ 232 h 335"/>
              <a:gd name="T118" fmla="*/ 16 w 261"/>
              <a:gd name="T119" fmla="*/ 238 h 335"/>
              <a:gd name="T120" fmla="*/ 5 w 261"/>
              <a:gd name="T121" fmla="*/ 249 h 335"/>
              <a:gd name="T122" fmla="*/ 5 w 261"/>
              <a:gd name="T123" fmla="*/ 270 h 335"/>
              <a:gd name="T124" fmla="*/ 0 w 261"/>
              <a:gd name="T125" fmla="*/ 292 h 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1" h="335">
                <a:moveTo>
                  <a:pt x="0" y="303"/>
                </a:moveTo>
                <a:lnTo>
                  <a:pt x="0" y="314"/>
                </a:lnTo>
                <a:lnTo>
                  <a:pt x="10" y="314"/>
                </a:lnTo>
                <a:lnTo>
                  <a:pt x="21" y="308"/>
                </a:lnTo>
                <a:lnTo>
                  <a:pt x="32" y="308"/>
                </a:lnTo>
                <a:lnTo>
                  <a:pt x="37" y="314"/>
                </a:lnTo>
                <a:lnTo>
                  <a:pt x="48" y="314"/>
                </a:lnTo>
                <a:lnTo>
                  <a:pt x="48" y="319"/>
                </a:lnTo>
                <a:lnTo>
                  <a:pt x="58" y="324"/>
                </a:lnTo>
                <a:lnTo>
                  <a:pt x="69" y="330"/>
                </a:lnTo>
                <a:lnTo>
                  <a:pt x="80" y="335"/>
                </a:lnTo>
                <a:lnTo>
                  <a:pt x="85" y="335"/>
                </a:lnTo>
                <a:lnTo>
                  <a:pt x="96" y="324"/>
                </a:lnTo>
                <a:lnTo>
                  <a:pt x="101" y="319"/>
                </a:lnTo>
                <a:lnTo>
                  <a:pt x="112" y="314"/>
                </a:lnTo>
                <a:lnTo>
                  <a:pt x="122" y="314"/>
                </a:lnTo>
                <a:lnTo>
                  <a:pt x="128" y="319"/>
                </a:lnTo>
                <a:lnTo>
                  <a:pt x="138" y="319"/>
                </a:lnTo>
                <a:lnTo>
                  <a:pt x="149" y="324"/>
                </a:lnTo>
                <a:lnTo>
                  <a:pt x="159" y="319"/>
                </a:lnTo>
                <a:lnTo>
                  <a:pt x="165" y="314"/>
                </a:lnTo>
                <a:lnTo>
                  <a:pt x="175" y="308"/>
                </a:lnTo>
                <a:lnTo>
                  <a:pt x="165" y="303"/>
                </a:lnTo>
                <a:lnTo>
                  <a:pt x="165" y="292"/>
                </a:lnTo>
                <a:lnTo>
                  <a:pt x="170" y="281"/>
                </a:lnTo>
                <a:lnTo>
                  <a:pt x="181" y="276"/>
                </a:lnTo>
                <a:lnTo>
                  <a:pt x="191" y="270"/>
                </a:lnTo>
                <a:lnTo>
                  <a:pt x="197" y="270"/>
                </a:lnTo>
                <a:lnTo>
                  <a:pt x="207" y="265"/>
                </a:lnTo>
                <a:lnTo>
                  <a:pt x="213" y="254"/>
                </a:lnTo>
                <a:lnTo>
                  <a:pt x="218" y="249"/>
                </a:lnTo>
                <a:lnTo>
                  <a:pt x="223" y="243"/>
                </a:lnTo>
                <a:lnTo>
                  <a:pt x="234" y="243"/>
                </a:lnTo>
                <a:lnTo>
                  <a:pt x="245" y="238"/>
                </a:lnTo>
                <a:lnTo>
                  <a:pt x="239" y="227"/>
                </a:lnTo>
                <a:lnTo>
                  <a:pt x="234" y="222"/>
                </a:lnTo>
                <a:lnTo>
                  <a:pt x="229" y="211"/>
                </a:lnTo>
                <a:lnTo>
                  <a:pt x="223" y="205"/>
                </a:lnTo>
                <a:lnTo>
                  <a:pt x="213" y="195"/>
                </a:lnTo>
                <a:lnTo>
                  <a:pt x="207" y="189"/>
                </a:lnTo>
                <a:lnTo>
                  <a:pt x="202" y="178"/>
                </a:lnTo>
                <a:lnTo>
                  <a:pt x="191" y="173"/>
                </a:lnTo>
                <a:lnTo>
                  <a:pt x="197" y="168"/>
                </a:lnTo>
                <a:lnTo>
                  <a:pt x="202" y="162"/>
                </a:lnTo>
                <a:lnTo>
                  <a:pt x="207" y="168"/>
                </a:lnTo>
                <a:lnTo>
                  <a:pt x="218" y="162"/>
                </a:lnTo>
                <a:lnTo>
                  <a:pt x="223" y="157"/>
                </a:lnTo>
                <a:lnTo>
                  <a:pt x="234" y="151"/>
                </a:lnTo>
                <a:lnTo>
                  <a:pt x="245" y="146"/>
                </a:lnTo>
                <a:lnTo>
                  <a:pt x="250" y="140"/>
                </a:lnTo>
                <a:lnTo>
                  <a:pt x="255" y="135"/>
                </a:lnTo>
                <a:lnTo>
                  <a:pt x="261" y="124"/>
                </a:lnTo>
                <a:lnTo>
                  <a:pt x="261" y="113"/>
                </a:lnTo>
                <a:lnTo>
                  <a:pt x="255" y="108"/>
                </a:lnTo>
                <a:lnTo>
                  <a:pt x="261" y="97"/>
                </a:lnTo>
                <a:lnTo>
                  <a:pt x="261" y="92"/>
                </a:lnTo>
                <a:lnTo>
                  <a:pt x="255" y="86"/>
                </a:lnTo>
                <a:lnTo>
                  <a:pt x="250" y="81"/>
                </a:lnTo>
                <a:lnTo>
                  <a:pt x="245" y="81"/>
                </a:lnTo>
                <a:lnTo>
                  <a:pt x="234" y="76"/>
                </a:lnTo>
                <a:lnTo>
                  <a:pt x="223" y="76"/>
                </a:lnTo>
                <a:lnTo>
                  <a:pt x="213" y="70"/>
                </a:lnTo>
                <a:lnTo>
                  <a:pt x="207" y="65"/>
                </a:lnTo>
                <a:lnTo>
                  <a:pt x="202" y="65"/>
                </a:lnTo>
                <a:lnTo>
                  <a:pt x="197" y="59"/>
                </a:lnTo>
                <a:lnTo>
                  <a:pt x="186" y="59"/>
                </a:lnTo>
                <a:lnTo>
                  <a:pt x="175" y="59"/>
                </a:lnTo>
                <a:lnTo>
                  <a:pt x="170" y="54"/>
                </a:lnTo>
                <a:lnTo>
                  <a:pt x="165" y="49"/>
                </a:lnTo>
                <a:lnTo>
                  <a:pt x="165" y="38"/>
                </a:lnTo>
                <a:lnTo>
                  <a:pt x="154" y="32"/>
                </a:lnTo>
                <a:lnTo>
                  <a:pt x="149" y="27"/>
                </a:lnTo>
                <a:lnTo>
                  <a:pt x="138" y="21"/>
                </a:lnTo>
                <a:lnTo>
                  <a:pt x="144" y="16"/>
                </a:lnTo>
                <a:lnTo>
                  <a:pt x="133" y="16"/>
                </a:lnTo>
                <a:lnTo>
                  <a:pt x="122" y="16"/>
                </a:lnTo>
                <a:lnTo>
                  <a:pt x="122" y="11"/>
                </a:lnTo>
                <a:lnTo>
                  <a:pt x="112" y="11"/>
                </a:lnTo>
                <a:lnTo>
                  <a:pt x="101" y="11"/>
                </a:lnTo>
                <a:lnTo>
                  <a:pt x="96" y="5"/>
                </a:lnTo>
                <a:lnTo>
                  <a:pt x="85" y="5"/>
                </a:lnTo>
                <a:lnTo>
                  <a:pt x="74" y="0"/>
                </a:lnTo>
                <a:lnTo>
                  <a:pt x="69" y="0"/>
                </a:lnTo>
                <a:lnTo>
                  <a:pt x="58" y="0"/>
                </a:lnTo>
                <a:lnTo>
                  <a:pt x="53" y="5"/>
                </a:lnTo>
                <a:lnTo>
                  <a:pt x="53" y="11"/>
                </a:lnTo>
                <a:lnTo>
                  <a:pt x="42" y="16"/>
                </a:lnTo>
                <a:lnTo>
                  <a:pt x="48" y="27"/>
                </a:lnTo>
                <a:lnTo>
                  <a:pt x="53" y="32"/>
                </a:lnTo>
                <a:lnTo>
                  <a:pt x="58" y="43"/>
                </a:lnTo>
                <a:lnTo>
                  <a:pt x="64" y="49"/>
                </a:lnTo>
                <a:lnTo>
                  <a:pt x="69" y="59"/>
                </a:lnTo>
                <a:lnTo>
                  <a:pt x="80" y="65"/>
                </a:lnTo>
                <a:lnTo>
                  <a:pt x="80" y="76"/>
                </a:lnTo>
                <a:lnTo>
                  <a:pt x="80" y="81"/>
                </a:lnTo>
                <a:lnTo>
                  <a:pt x="74" y="86"/>
                </a:lnTo>
                <a:lnTo>
                  <a:pt x="64" y="92"/>
                </a:lnTo>
                <a:lnTo>
                  <a:pt x="69" y="103"/>
                </a:lnTo>
                <a:lnTo>
                  <a:pt x="69" y="113"/>
                </a:lnTo>
                <a:lnTo>
                  <a:pt x="69" y="119"/>
                </a:lnTo>
                <a:lnTo>
                  <a:pt x="58" y="124"/>
                </a:lnTo>
                <a:lnTo>
                  <a:pt x="48" y="130"/>
                </a:lnTo>
                <a:lnTo>
                  <a:pt x="42" y="130"/>
                </a:lnTo>
                <a:lnTo>
                  <a:pt x="37" y="135"/>
                </a:lnTo>
                <a:lnTo>
                  <a:pt x="37" y="146"/>
                </a:lnTo>
                <a:lnTo>
                  <a:pt x="32" y="151"/>
                </a:lnTo>
                <a:lnTo>
                  <a:pt x="21" y="157"/>
                </a:lnTo>
                <a:lnTo>
                  <a:pt x="21" y="162"/>
                </a:lnTo>
                <a:lnTo>
                  <a:pt x="26" y="168"/>
                </a:lnTo>
                <a:lnTo>
                  <a:pt x="21" y="173"/>
                </a:lnTo>
                <a:lnTo>
                  <a:pt x="21" y="184"/>
                </a:lnTo>
                <a:lnTo>
                  <a:pt x="26" y="195"/>
                </a:lnTo>
                <a:lnTo>
                  <a:pt x="32" y="200"/>
                </a:lnTo>
                <a:lnTo>
                  <a:pt x="37" y="205"/>
                </a:lnTo>
                <a:lnTo>
                  <a:pt x="48" y="211"/>
                </a:lnTo>
                <a:lnTo>
                  <a:pt x="42" y="216"/>
                </a:lnTo>
                <a:lnTo>
                  <a:pt x="37" y="222"/>
                </a:lnTo>
                <a:lnTo>
                  <a:pt x="37" y="232"/>
                </a:lnTo>
                <a:lnTo>
                  <a:pt x="26" y="232"/>
                </a:lnTo>
                <a:lnTo>
                  <a:pt x="16" y="238"/>
                </a:lnTo>
                <a:lnTo>
                  <a:pt x="10" y="238"/>
                </a:lnTo>
                <a:lnTo>
                  <a:pt x="5" y="249"/>
                </a:lnTo>
                <a:lnTo>
                  <a:pt x="5" y="259"/>
                </a:lnTo>
                <a:lnTo>
                  <a:pt x="5" y="270"/>
                </a:lnTo>
                <a:lnTo>
                  <a:pt x="5" y="281"/>
                </a:lnTo>
                <a:lnTo>
                  <a:pt x="0" y="292"/>
                </a:lnTo>
                <a:lnTo>
                  <a:pt x="0" y="3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Freeform 176"/>
          <p:cNvSpPr>
            <a:spLocks/>
          </p:cNvSpPr>
          <p:nvPr/>
        </p:nvSpPr>
        <p:spPr bwMode="auto">
          <a:xfrm>
            <a:off x="4901665" y="2479331"/>
            <a:ext cx="17463" cy="17457"/>
          </a:xfrm>
          <a:custGeom>
            <a:avLst/>
            <a:gdLst>
              <a:gd name="T0" fmla="*/ 11 w 11"/>
              <a:gd name="T1" fmla="*/ 0 h 11"/>
              <a:gd name="T2" fmla="*/ 11 w 11"/>
              <a:gd name="T3" fmla="*/ 11 h 11"/>
              <a:gd name="T4" fmla="*/ 0 w 11"/>
              <a:gd name="T5" fmla="*/ 6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11" y="11"/>
                </a:lnTo>
                <a:lnTo>
                  <a:pt x="0" y="6"/>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Freeform 177"/>
          <p:cNvSpPr>
            <a:spLocks/>
          </p:cNvSpPr>
          <p:nvPr/>
        </p:nvSpPr>
        <p:spPr bwMode="auto">
          <a:xfrm>
            <a:off x="4123790" y="2050843"/>
            <a:ext cx="269875" cy="531643"/>
          </a:xfrm>
          <a:custGeom>
            <a:avLst/>
            <a:gdLst>
              <a:gd name="T0" fmla="*/ 144 w 170"/>
              <a:gd name="T1" fmla="*/ 151 h 335"/>
              <a:gd name="T2" fmla="*/ 144 w 170"/>
              <a:gd name="T3" fmla="*/ 135 h 335"/>
              <a:gd name="T4" fmla="*/ 160 w 170"/>
              <a:gd name="T5" fmla="*/ 130 h 335"/>
              <a:gd name="T6" fmla="*/ 165 w 170"/>
              <a:gd name="T7" fmla="*/ 119 h 335"/>
              <a:gd name="T8" fmla="*/ 170 w 170"/>
              <a:gd name="T9" fmla="*/ 103 h 335"/>
              <a:gd name="T10" fmla="*/ 165 w 170"/>
              <a:gd name="T11" fmla="*/ 92 h 335"/>
              <a:gd name="T12" fmla="*/ 165 w 170"/>
              <a:gd name="T13" fmla="*/ 70 h 335"/>
              <a:gd name="T14" fmla="*/ 160 w 170"/>
              <a:gd name="T15" fmla="*/ 54 h 335"/>
              <a:gd name="T16" fmla="*/ 144 w 170"/>
              <a:gd name="T17" fmla="*/ 49 h 335"/>
              <a:gd name="T18" fmla="*/ 128 w 170"/>
              <a:gd name="T19" fmla="*/ 38 h 335"/>
              <a:gd name="T20" fmla="*/ 117 w 170"/>
              <a:gd name="T21" fmla="*/ 22 h 335"/>
              <a:gd name="T22" fmla="*/ 101 w 170"/>
              <a:gd name="T23" fmla="*/ 11 h 335"/>
              <a:gd name="T24" fmla="*/ 90 w 170"/>
              <a:gd name="T25" fmla="*/ 11 h 335"/>
              <a:gd name="T26" fmla="*/ 80 w 170"/>
              <a:gd name="T27" fmla="*/ 0 h 335"/>
              <a:gd name="T28" fmla="*/ 74 w 170"/>
              <a:gd name="T29" fmla="*/ 11 h 335"/>
              <a:gd name="T30" fmla="*/ 69 w 170"/>
              <a:gd name="T31" fmla="*/ 27 h 335"/>
              <a:gd name="T32" fmla="*/ 64 w 170"/>
              <a:gd name="T33" fmla="*/ 43 h 335"/>
              <a:gd name="T34" fmla="*/ 53 w 170"/>
              <a:gd name="T35" fmla="*/ 59 h 335"/>
              <a:gd name="T36" fmla="*/ 58 w 170"/>
              <a:gd name="T37" fmla="*/ 81 h 335"/>
              <a:gd name="T38" fmla="*/ 42 w 170"/>
              <a:gd name="T39" fmla="*/ 92 h 335"/>
              <a:gd name="T40" fmla="*/ 26 w 170"/>
              <a:gd name="T41" fmla="*/ 97 h 335"/>
              <a:gd name="T42" fmla="*/ 5 w 170"/>
              <a:gd name="T43" fmla="*/ 97 h 335"/>
              <a:gd name="T44" fmla="*/ 10 w 170"/>
              <a:gd name="T45" fmla="*/ 108 h 335"/>
              <a:gd name="T46" fmla="*/ 21 w 170"/>
              <a:gd name="T47" fmla="*/ 124 h 335"/>
              <a:gd name="T48" fmla="*/ 32 w 170"/>
              <a:gd name="T49" fmla="*/ 151 h 335"/>
              <a:gd name="T50" fmla="*/ 26 w 170"/>
              <a:gd name="T51" fmla="*/ 178 h 335"/>
              <a:gd name="T52" fmla="*/ 21 w 170"/>
              <a:gd name="T53" fmla="*/ 200 h 335"/>
              <a:gd name="T54" fmla="*/ 5 w 170"/>
              <a:gd name="T55" fmla="*/ 216 h 335"/>
              <a:gd name="T56" fmla="*/ 0 w 170"/>
              <a:gd name="T57" fmla="*/ 233 h 335"/>
              <a:gd name="T58" fmla="*/ 5 w 170"/>
              <a:gd name="T59" fmla="*/ 254 h 335"/>
              <a:gd name="T60" fmla="*/ 16 w 170"/>
              <a:gd name="T61" fmla="*/ 270 h 335"/>
              <a:gd name="T62" fmla="*/ 26 w 170"/>
              <a:gd name="T63" fmla="*/ 292 h 335"/>
              <a:gd name="T64" fmla="*/ 42 w 170"/>
              <a:gd name="T65" fmla="*/ 292 h 335"/>
              <a:gd name="T66" fmla="*/ 53 w 170"/>
              <a:gd name="T67" fmla="*/ 297 h 335"/>
              <a:gd name="T68" fmla="*/ 64 w 170"/>
              <a:gd name="T69" fmla="*/ 308 h 335"/>
              <a:gd name="T70" fmla="*/ 74 w 170"/>
              <a:gd name="T71" fmla="*/ 319 h 335"/>
              <a:gd name="T72" fmla="*/ 96 w 170"/>
              <a:gd name="T73" fmla="*/ 335 h 335"/>
              <a:gd name="T74" fmla="*/ 106 w 170"/>
              <a:gd name="T75" fmla="*/ 319 h 335"/>
              <a:gd name="T76" fmla="*/ 101 w 170"/>
              <a:gd name="T77" fmla="*/ 303 h 335"/>
              <a:gd name="T78" fmla="*/ 117 w 170"/>
              <a:gd name="T79" fmla="*/ 303 h 335"/>
              <a:gd name="T80" fmla="*/ 117 w 170"/>
              <a:gd name="T81" fmla="*/ 292 h 335"/>
              <a:gd name="T82" fmla="*/ 128 w 170"/>
              <a:gd name="T83" fmla="*/ 287 h 335"/>
              <a:gd name="T84" fmla="*/ 138 w 170"/>
              <a:gd name="T85" fmla="*/ 276 h 335"/>
              <a:gd name="T86" fmla="*/ 122 w 170"/>
              <a:gd name="T87" fmla="*/ 276 h 335"/>
              <a:gd name="T88" fmla="*/ 122 w 170"/>
              <a:gd name="T89" fmla="*/ 260 h 335"/>
              <a:gd name="T90" fmla="*/ 122 w 170"/>
              <a:gd name="T91" fmla="*/ 249 h 335"/>
              <a:gd name="T92" fmla="*/ 133 w 170"/>
              <a:gd name="T93" fmla="*/ 233 h 335"/>
              <a:gd name="T94" fmla="*/ 138 w 170"/>
              <a:gd name="T95" fmla="*/ 222 h 335"/>
              <a:gd name="T96" fmla="*/ 133 w 170"/>
              <a:gd name="T97" fmla="*/ 205 h 335"/>
              <a:gd name="T98" fmla="*/ 133 w 170"/>
              <a:gd name="T99" fmla="*/ 184 h 335"/>
              <a:gd name="T100" fmla="*/ 144 w 170"/>
              <a:gd name="T101" fmla="*/ 173 h 335"/>
              <a:gd name="T102" fmla="*/ 144 w 170"/>
              <a:gd name="T103" fmla="*/ 157 h 3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0" h="335">
                <a:moveTo>
                  <a:pt x="144" y="157"/>
                </a:moveTo>
                <a:lnTo>
                  <a:pt x="144" y="151"/>
                </a:lnTo>
                <a:lnTo>
                  <a:pt x="149" y="141"/>
                </a:lnTo>
                <a:lnTo>
                  <a:pt x="144" y="135"/>
                </a:lnTo>
                <a:lnTo>
                  <a:pt x="149" y="130"/>
                </a:lnTo>
                <a:lnTo>
                  <a:pt x="160" y="130"/>
                </a:lnTo>
                <a:lnTo>
                  <a:pt x="170" y="130"/>
                </a:lnTo>
                <a:lnTo>
                  <a:pt x="165" y="119"/>
                </a:lnTo>
                <a:lnTo>
                  <a:pt x="165" y="114"/>
                </a:lnTo>
                <a:lnTo>
                  <a:pt x="170" y="103"/>
                </a:lnTo>
                <a:lnTo>
                  <a:pt x="170" y="97"/>
                </a:lnTo>
                <a:lnTo>
                  <a:pt x="165" y="92"/>
                </a:lnTo>
                <a:lnTo>
                  <a:pt x="165" y="81"/>
                </a:lnTo>
                <a:lnTo>
                  <a:pt x="165" y="70"/>
                </a:lnTo>
                <a:lnTo>
                  <a:pt x="165" y="65"/>
                </a:lnTo>
                <a:lnTo>
                  <a:pt x="160" y="54"/>
                </a:lnTo>
                <a:lnTo>
                  <a:pt x="154" y="49"/>
                </a:lnTo>
                <a:lnTo>
                  <a:pt x="144" y="49"/>
                </a:lnTo>
                <a:lnTo>
                  <a:pt x="133" y="43"/>
                </a:lnTo>
                <a:lnTo>
                  <a:pt x="128" y="38"/>
                </a:lnTo>
                <a:lnTo>
                  <a:pt x="122" y="32"/>
                </a:lnTo>
                <a:lnTo>
                  <a:pt x="117" y="22"/>
                </a:lnTo>
                <a:lnTo>
                  <a:pt x="106" y="16"/>
                </a:lnTo>
                <a:lnTo>
                  <a:pt x="101" y="11"/>
                </a:lnTo>
                <a:lnTo>
                  <a:pt x="96" y="11"/>
                </a:lnTo>
                <a:lnTo>
                  <a:pt x="90" y="11"/>
                </a:lnTo>
                <a:lnTo>
                  <a:pt x="85" y="5"/>
                </a:lnTo>
                <a:lnTo>
                  <a:pt x="80" y="0"/>
                </a:lnTo>
                <a:lnTo>
                  <a:pt x="80" y="5"/>
                </a:lnTo>
                <a:lnTo>
                  <a:pt x="74" y="11"/>
                </a:lnTo>
                <a:lnTo>
                  <a:pt x="69" y="22"/>
                </a:lnTo>
                <a:lnTo>
                  <a:pt x="69" y="27"/>
                </a:lnTo>
                <a:lnTo>
                  <a:pt x="69" y="32"/>
                </a:lnTo>
                <a:lnTo>
                  <a:pt x="64" y="43"/>
                </a:lnTo>
                <a:lnTo>
                  <a:pt x="64" y="54"/>
                </a:lnTo>
                <a:lnTo>
                  <a:pt x="53" y="59"/>
                </a:lnTo>
                <a:lnTo>
                  <a:pt x="58" y="70"/>
                </a:lnTo>
                <a:lnTo>
                  <a:pt x="58" y="81"/>
                </a:lnTo>
                <a:lnTo>
                  <a:pt x="53" y="87"/>
                </a:lnTo>
                <a:lnTo>
                  <a:pt x="42" y="92"/>
                </a:lnTo>
                <a:lnTo>
                  <a:pt x="37" y="97"/>
                </a:lnTo>
                <a:lnTo>
                  <a:pt x="26" y="97"/>
                </a:lnTo>
                <a:lnTo>
                  <a:pt x="16" y="103"/>
                </a:lnTo>
                <a:lnTo>
                  <a:pt x="5" y="97"/>
                </a:lnTo>
                <a:lnTo>
                  <a:pt x="5" y="103"/>
                </a:lnTo>
                <a:lnTo>
                  <a:pt x="10" y="108"/>
                </a:lnTo>
                <a:lnTo>
                  <a:pt x="16" y="119"/>
                </a:lnTo>
                <a:lnTo>
                  <a:pt x="21" y="124"/>
                </a:lnTo>
                <a:lnTo>
                  <a:pt x="21" y="135"/>
                </a:lnTo>
                <a:lnTo>
                  <a:pt x="32" y="151"/>
                </a:lnTo>
                <a:lnTo>
                  <a:pt x="32" y="168"/>
                </a:lnTo>
                <a:lnTo>
                  <a:pt x="26" y="178"/>
                </a:lnTo>
                <a:lnTo>
                  <a:pt x="26" y="189"/>
                </a:lnTo>
                <a:lnTo>
                  <a:pt x="21" y="200"/>
                </a:lnTo>
                <a:lnTo>
                  <a:pt x="16" y="205"/>
                </a:lnTo>
                <a:lnTo>
                  <a:pt x="5" y="216"/>
                </a:lnTo>
                <a:lnTo>
                  <a:pt x="0" y="222"/>
                </a:lnTo>
                <a:lnTo>
                  <a:pt x="0" y="233"/>
                </a:lnTo>
                <a:lnTo>
                  <a:pt x="5" y="243"/>
                </a:lnTo>
                <a:lnTo>
                  <a:pt x="5" y="254"/>
                </a:lnTo>
                <a:lnTo>
                  <a:pt x="10" y="265"/>
                </a:lnTo>
                <a:lnTo>
                  <a:pt x="16" y="270"/>
                </a:lnTo>
                <a:lnTo>
                  <a:pt x="21" y="281"/>
                </a:lnTo>
                <a:lnTo>
                  <a:pt x="26" y="292"/>
                </a:lnTo>
                <a:lnTo>
                  <a:pt x="32" y="292"/>
                </a:lnTo>
                <a:lnTo>
                  <a:pt x="42" y="292"/>
                </a:lnTo>
                <a:lnTo>
                  <a:pt x="48" y="292"/>
                </a:lnTo>
                <a:lnTo>
                  <a:pt x="53" y="297"/>
                </a:lnTo>
                <a:lnTo>
                  <a:pt x="58" y="303"/>
                </a:lnTo>
                <a:lnTo>
                  <a:pt x="64" y="308"/>
                </a:lnTo>
                <a:lnTo>
                  <a:pt x="69" y="308"/>
                </a:lnTo>
                <a:lnTo>
                  <a:pt x="74" y="319"/>
                </a:lnTo>
                <a:lnTo>
                  <a:pt x="85" y="335"/>
                </a:lnTo>
                <a:lnTo>
                  <a:pt x="96" y="335"/>
                </a:lnTo>
                <a:lnTo>
                  <a:pt x="101" y="330"/>
                </a:lnTo>
                <a:lnTo>
                  <a:pt x="106" y="319"/>
                </a:lnTo>
                <a:lnTo>
                  <a:pt x="106" y="308"/>
                </a:lnTo>
                <a:lnTo>
                  <a:pt x="101" y="303"/>
                </a:lnTo>
                <a:lnTo>
                  <a:pt x="112" y="303"/>
                </a:lnTo>
                <a:lnTo>
                  <a:pt x="117" y="303"/>
                </a:lnTo>
                <a:lnTo>
                  <a:pt x="122" y="297"/>
                </a:lnTo>
                <a:lnTo>
                  <a:pt x="117" y="292"/>
                </a:lnTo>
                <a:lnTo>
                  <a:pt x="117" y="287"/>
                </a:lnTo>
                <a:lnTo>
                  <a:pt x="128" y="287"/>
                </a:lnTo>
                <a:lnTo>
                  <a:pt x="133" y="281"/>
                </a:lnTo>
                <a:lnTo>
                  <a:pt x="138" y="276"/>
                </a:lnTo>
                <a:lnTo>
                  <a:pt x="128" y="281"/>
                </a:lnTo>
                <a:lnTo>
                  <a:pt x="122" y="276"/>
                </a:lnTo>
                <a:lnTo>
                  <a:pt x="122" y="265"/>
                </a:lnTo>
                <a:lnTo>
                  <a:pt x="122" y="260"/>
                </a:lnTo>
                <a:lnTo>
                  <a:pt x="128" y="260"/>
                </a:lnTo>
                <a:lnTo>
                  <a:pt x="122" y="249"/>
                </a:lnTo>
                <a:lnTo>
                  <a:pt x="122" y="238"/>
                </a:lnTo>
                <a:lnTo>
                  <a:pt x="133" y="233"/>
                </a:lnTo>
                <a:lnTo>
                  <a:pt x="133" y="227"/>
                </a:lnTo>
                <a:lnTo>
                  <a:pt x="138" y="222"/>
                </a:lnTo>
                <a:lnTo>
                  <a:pt x="133" y="216"/>
                </a:lnTo>
                <a:lnTo>
                  <a:pt x="133" y="205"/>
                </a:lnTo>
                <a:lnTo>
                  <a:pt x="133" y="195"/>
                </a:lnTo>
                <a:lnTo>
                  <a:pt x="133" y="184"/>
                </a:lnTo>
                <a:lnTo>
                  <a:pt x="138" y="184"/>
                </a:lnTo>
                <a:lnTo>
                  <a:pt x="144" y="173"/>
                </a:lnTo>
                <a:lnTo>
                  <a:pt x="144" y="168"/>
                </a:lnTo>
                <a:lnTo>
                  <a:pt x="144"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178"/>
          <p:cNvSpPr>
            <a:spLocks/>
          </p:cNvSpPr>
          <p:nvPr/>
        </p:nvSpPr>
        <p:spPr bwMode="auto">
          <a:xfrm>
            <a:off x="4055527" y="4059977"/>
            <a:ext cx="68263" cy="68241"/>
          </a:xfrm>
          <a:custGeom>
            <a:avLst/>
            <a:gdLst>
              <a:gd name="T0" fmla="*/ 0 w 43"/>
              <a:gd name="T1" fmla="*/ 27 h 43"/>
              <a:gd name="T2" fmla="*/ 16 w 43"/>
              <a:gd name="T3" fmla="*/ 0 h 43"/>
              <a:gd name="T4" fmla="*/ 43 w 43"/>
              <a:gd name="T5" fmla="*/ 16 h 43"/>
              <a:gd name="T6" fmla="*/ 27 w 43"/>
              <a:gd name="T7" fmla="*/ 43 h 43"/>
              <a:gd name="T8" fmla="*/ 16 w 43"/>
              <a:gd name="T9" fmla="*/ 37 h 43"/>
              <a:gd name="T10" fmla="*/ 0 w 43"/>
              <a:gd name="T11" fmla="*/ 27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43">
                <a:moveTo>
                  <a:pt x="0" y="27"/>
                </a:moveTo>
                <a:lnTo>
                  <a:pt x="16" y="0"/>
                </a:lnTo>
                <a:lnTo>
                  <a:pt x="43" y="16"/>
                </a:lnTo>
                <a:lnTo>
                  <a:pt x="27" y="43"/>
                </a:lnTo>
                <a:lnTo>
                  <a:pt x="16" y="37"/>
                </a:lnTo>
                <a:lnTo>
                  <a:pt x="0" y="2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179"/>
          <p:cNvSpPr>
            <a:spLocks/>
          </p:cNvSpPr>
          <p:nvPr/>
        </p:nvSpPr>
        <p:spPr bwMode="auto">
          <a:xfrm>
            <a:off x="4182527" y="4050455"/>
            <a:ext cx="93663" cy="77763"/>
          </a:xfrm>
          <a:custGeom>
            <a:avLst/>
            <a:gdLst>
              <a:gd name="T0" fmla="*/ 0 w 59"/>
              <a:gd name="T1" fmla="*/ 33 h 49"/>
              <a:gd name="T2" fmla="*/ 16 w 59"/>
              <a:gd name="T3" fmla="*/ 6 h 49"/>
              <a:gd name="T4" fmla="*/ 37 w 59"/>
              <a:gd name="T5" fmla="*/ 11 h 49"/>
              <a:gd name="T6" fmla="*/ 43 w 59"/>
              <a:gd name="T7" fmla="*/ 0 h 49"/>
              <a:gd name="T8" fmla="*/ 59 w 59"/>
              <a:gd name="T9" fmla="*/ 6 h 49"/>
              <a:gd name="T10" fmla="*/ 59 w 59"/>
              <a:gd name="T11" fmla="*/ 27 h 49"/>
              <a:gd name="T12" fmla="*/ 43 w 59"/>
              <a:gd name="T13" fmla="*/ 49 h 49"/>
              <a:gd name="T14" fmla="*/ 0 w 59"/>
              <a:gd name="T15" fmla="*/ 33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49">
                <a:moveTo>
                  <a:pt x="0" y="33"/>
                </a:moveTo>
                <a:lnTo>
                  <a:pt x="16" y="6"/>
                </a:lnTo>
                <a:lnTo>
                  <a:pt x="37" y="11"/>
                </a:lnTo>
                <a:lnTo>
                  <a:pt x="43" y="0"/>
                </a:lnTo>
                <a:lnTo>
                  <a:pt x="59" y="6"/>
                </a:lnTo>
                <a:lnTo>
                  <a:pt x="59" y="27"/>
                </a:lnTo>
                <a:lnTo>
                  <a:pt x="43" y="49"/>
                </a:lnTo>
                <a:lnTo>
                  <a:pt x="0"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180"/>
          <p:cNvSpPr>
            <a:spLocks/>
          </p:cNvSpPr>
          <p:nvPr/>
        </p:nvSpPr>
        <p:spPr bwMode="auto">
          <a:xfrm>
            <a:off x="4038065" y="3725121"/>
            <a:ext cx="1135063" cy="1106135"/>
          </a:xfrm>
          <a:custGeom>
            <a:avLst/>
            <a:gdLst>
              <a:gd name="T0" fmla="*/ 528 w 715"/>
              <a:gd name="T1" fmla="*/ 416 h 697"/>
              <a:gd name="T2" fmla="*/ 512 w 715"/>
              <a:gd name="T3" fmla="*/ 459 h 697"/>
              <a:gd name="T4" fmla="*/ 517 w 715"/>
              <a:gd name="T5" fmla="*/ 513 h 697"/>
              <a:gd name="T6" fmla="*/ 539 w 715"/>
              <a:gd name="T7" fmla="*/ 562 h 697"/>
              <a:gd name="T8" fmla="*/ 528 w 715"/>
              <a:gd name="T9" fmla="*/ 600 h 697"/>
              <a:gd name="T10" fmla="*/ 491 w 715"/>
              <a:gd name="T11" fmla="*/ 638 h 697"/>
              <a:gd name="T12" fmla="*/ 448 w 715"/>
              <a:gd name="T13" fmla="*/ 676 h 697"/>
              <a:gd name="T14" fmla="*/ 416 w 715"/>
              <a:gd name="T15" fmla="*/ 692 h 697"/>
              <a:gd name="T16" fmla="*/ 374 w 715"/>
              <a:gd name="T17" fmla="*/ 670 h 697"/>
              <a:gd name="T18" fmla="*/ 368 w 715"/>
              <a:gd name="T19" fmla="*/ 611 h 697"/>
              <a:gd name="T20" fmla="*/ 326 w 715"/>
              <a:gd name="T21" fmla="*/ 573 h 697"/>
              <a:gd name="T22" fmla="*/ 294 w 715"/>
              <a:gd name="T23" fmla="*/ 535 h 697"/>
              <a:gd name="T24" fmla="*/ 272 w 715"/>
              <a:gd name="T25" fmla="*/ 503 h 697"/>
              <a:gd name="T26" fmla="*/ 246 w 715"/>
              <a:gd name="T27" fmla="*/ 438 h 697"/>
              <a:gd name="T28" fmla="*/ 240 w 715"/>
              <a:gd name="T29" fmla="*/ 421 h 697"/>
              <a:gd name="T30" fmla="*/ 235 w 715"/>
              <a:gd name="T31" fmla="*/ 411 h 697"/>
              <a:gd name="T32" fmla="*/ 219 w 715"/>
              <a:gd name="T33" fmla="*/ 378 h 697"/>
              <a:gd name="T34" fmla="*/ 214 w 715"/>
              <a:gd name="T35" fmla="*/ 351 h 697"/>
              <a:gd name="T36" fmla="*/ 198 w 715"/>
              <a:gd name="T37" fmla="*/ 324 h 697"/>
              <a:gd name="T38" fmla="*/ 187 w 715"/>
              <a:gd name="T39" fmla="*/ 303 h 697"/>
              <a:gd name="T40" fmla="*/ 166 w 715"/>
              <a:gd name="T41" fmla="*/ 286 h 697"/>
              <a:gd name="T42" fmla="*/ 155 w 715"/>
              <a:gd name="T43" fmla="*/ 232 h 697"/>
              <a:gd name="T44" fmla="*/ 118 w 715"/>
              <a:gd name="T45" fmla="*/ 189 h 697"/>
              <a:gd name="T46" fmla="*/ 59 w 715"/>
              <a:gd name="T47" fmla="*/ 86 h 697"/>
              <a:gd name="T48" fmla="*/ 91 w 715"/>
              <a:gd name="T49" fmla="*/ 86 h 697"/>
              <a:gd name="T50" fmla="*/ 150 w 715"/>
              <a:gd name="T51" fmla="*/ 97 h 697"/>
              <a:gd name="T52" fmla="*/ 198 w 715"/>
              <a:gd name="T53" fmla="*/ 162 h 697"/>
              <a:gd name="T54" fmla="*/ 214 w 715"/>
              <a:gd name="T55" fmla="*/ 124 h 697"/>
              <a:gd name="T56" fmla="*/ 208 w 715"/>
              <a:gd name="T57" fmla="*/ 97 h 697"/>
              <a:gd name="T58" fmla="*/ 235 w 715"/>
              <a:gd name="T59" fmla="*/ 97 h 697"/>
              <a:gd name="T60" fmla="*/ 224 w 715"/>
              <a:gd name="T61" fmla="*/ 75 h 697"/>
              <a:gd name="T62" fmla="*/ 192 w 715"/>
              <a:gd name="T63" fmla="*/ 65 h 697"/>
              <a:gd name="T64" fmla="*/ 80 w 715"/>
              <a:gd name="T65" fmla="*/ 10 h 697"/>
              <a:gd name="T66" fmla="*/ 171 w 715"/>
              <a:gd name="T67" fmla="*/ 32 h 697"/>
              <a:gd name="T68" fmla="*/ 187 w 715"/>
              <a:gd name="T69" fmla="*/ 0 h 697"/>
              <a:gd name="T70" fmla="*/ 283 w 715"/>
              <a:gd name="T71" fmla="*/ 32 h 697"/>
              <a:gd name="T72" fmla="*/ 347 w 715"/>
              <a:gd name="T73" fmla="*/ 48 h 697"/>
              <a:gd name="T74" fmla="*/ 400 w 715"/>
              <a:gd name="T75" fmla="*/ 86 h 697"/>
              <a:gd name="T76" fmla="*/ 459 w 715"/>
              <a:gd name="T77" fmla="*/ 54 h 697"/>
              <a:gd name="T78" fmla="*/ 464 w 715"/>
              <a:gd name="T79" fmla="*/ 119 h 697"/>
              <a:gd name="T80" fmla="*/ 517 w 715"/>
              <a:gd name="T81" fmla="*/ 140 h 697"/>
              <a:gd name="T82" fmla="*/ 560 w 715"/>
              <a:gd name="T83" fmla="*/ 162 h 697"/>
              <a:gd name="T84" fmla="*/ 576 w 715"/>
              <a:gd name="T85" fmla="*/ 200 h 697"/>
              <a:gd name="T86" fmla="*/ 613 w 715"/>
              <a:gd name="T87" fmla="*/ 211 h 697"/>
              <a:gd name="T88" fmla="*/ 640 w 715"/>
              <a:gd name="T89" fmla="*/ 211 h 697"/>
              <a:gd name="T90" fmla="*/ 661 w 715"/>
              <a:gd name="T91" fmla="*/ 238 h 697"/>
              <a:gd name="T92" fmla="*/ 693 w 715"/>
              <a:gd name="T93" fmla="*/ 275 h 697"/>
              <a:gd name="T94" fmla="*/ 715 w 715"/>
              <a:gd name="T95" fmla="*/ 297 h 697"/>
              <a:gd name="T96" fmla="*/ 709 w 715"/>
              <a:gd name="T97" fmla="*/ 340 h 697"/>
              <a:gd name="T98" fmla="*/ 693 w 715"/>
              <a:gd name="T99" fmla="*/ 378 h 697"/>
              <a:gd name="T100" fmla="*/ 645 w 715"/>
              <a:gd name="T101" fmla="*/ 373 h 697"/>
              <a:gd name="T102" fmla="*/ 624 w 715"/>
              <a:gd name="T103" fmla="*/ 340 h 697"/>
              <a:gd name="T104" fmla="*/ 608 w 715"/>
              <a:gd name="T105" fmla="*/ 308 h 697"/>
              <a:gd name="T106" fmla="*/ 581 w 715"/>
              <a:gd name="T107" fmla="*/ 340 h 697"/>
              <a:gd name="T108" fmla="*/ 549 w 715"/>
              <a:gd name="T109" fmla="*/ 378 h 697"/>
              <a:gd name="T110" fmla="*/ 507 w 715"/>
              <a:gd name="T111" fmla="*/ 362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5" h="697">
                <a:moveTo>
                  <a:pt x="501" y="367"/>
                </a:moveTo>
                <a:lnTo>
                  <a:pt x="507" y="378"/>
                </a:lnTo>
                <a:lnTo>
                  <a:pt x="512" y="389"/>
                </a:lnTo>
                <a:lnTo>
                  <a:pt x="512" y="400"/>
                </a:lnTo>
                <a:lnTo>
                  <a:pt x="523" y="411"/>
                </a:lnTo>
                <a:lnTo>
                  <a:pt x="528" y="416"/>
                </a:lnTo>
                <a:lnTo>
                  <a:pt x="533" y="421"/>
                </a:lnTo>
                <a:lnTo>
                  <a:pt x="533" y="432"/>
                </a:lnTo>
                <a:lnTo>
                  <a:pt x="528" y="443"/>
                </a:lnTo>
                <a:lnTo>
                  <a:pt x="523" y="449"/>
                </a:lnTo>
                <a:lnTo>
                  <a:pt x="512" y="454"/>
                </a:lnTo>
                <a:lnTo>
                  <a:pt x="512" y="459"/>
                </a:lnTo>
                <a:lnTo>
                  <a:pt x="507" y="470"/>
                </a:lnTo>
                <a:lnTo>
                  <a:pt x="517" y="476"/>
                </a:lnTo>
                <a:lnTo>
                  <a:pt x="517" y="486"/>
                </a:lnTo>
                <a:lnTo>
                  <a:pt x="517" y="497"/>
                </a:lnTo>
                <a:lnTo>
                  <a:pt x="517" y="508"/>
                </a:lnTo>
                <a:lnTo>
                  <a:pt x="517" y="513"/>
                </a:lnTo>
                <a:lnTo>
                  <a:pt x="517" y="524"/>
                </a:lnTo>
                <a:lnTo>
                  <a:pt x="523" y="530"/>
                </a:lnTo>
                <a:lnTo>
                  <a:pt x="528" y="540"/>
                </a:lnTo>
                <a:lnTo>
                  <a:pt x="528" y="546"/>
                </a:lnTo>
                <a:lnTo>
                  <a:pt x="539" y="551"/>
                </a:lnTo>
                <a:lnTo>
                  <a:pt x="539" y="562"/>
                </a:lnTo>
                <a:lnTo>
                  <a:pt x="549" y="562"/>
                </a:lnTo>
                <a:lnTo>
                  <a:pt x="555" y="573"/>
                </a:lnTo>
                <a:lnTo>
                  <a:pt x="544" y="578"/>
                </a:lnTo>
                <a:lnTo>
                  <a:pt x="539" y="584"/>
                </a:lnTo>
                <a:lnTo>
                  <a:pt x="533" y="589"/>
                </a:lnTo>
                <a:lnTo>
                  <a:pt x="528" y="600"/>
                </a:lnTo>
                <a:lnTo>
                  <a:pt x="523" y="605"/>
                </a:lnTo>
                <a:lnTo>
                  <a:pt x="517" y="611"/>
                </a:lnTo>
                <a:lnTo>
                  <a:pt x="512" y="616"/>
                </a:lnTo>
                <a:lnTo>
                  <a:pt x="507" y="627"/>
                </a:lnTo>
                <a:lnTo>
                  <a:pt x="496" y="632"/>
                </a:lnTo>
                <a:lnTo>
                  <a:pt x="491" y="638"/>
                </a:lnTo>
                <a:lnTo>
                  <a:pt x="485" y="643"/>
                </a:lnTo>
                <a:lnTo>
                  <a:pt x="480" y="649"/>
                </a:lnTo>
                <a:lnTo>
                  <a:pt x="470" y="654"/>
                </a:lnTo>
                <a:lnTo>
                  <a:pt x="464" y="659"/>
                </a:lnTo>
                <a:lnTo>
                  <a:pt x="454" y="670"/>
                </a:lnTo>
                <a:lnTo>
                  <a:pt x="448" y="676"/>
                </a:lnTo>
                <a:lnTo>
                  <a:pt x="448" y="687"/>
                </a:lnTo>
                <a:lnTo>
                  <a:pt x="454" y="692"/>
                </a:lnTo>
                <a:lnTo>
                  <a:pt x="443" y="697"/>
                </a:lnTo>
                <a:lnTo>
                  <a:pt x="438" y="692"/>
                </a:lnTo>
                <a:lnTo>
                  <a:pt x="427" y="692"/>
                </a:lnTo>
                <a:lnTo>
                  <a:pt x="416" y="692"/>
                </a:lnTo>
                <a:lnTo>
                  <a:pt x="411" y="687"/>
                </a:lnTo>
                <a:lnTo>
                  <a:pt x="400" y="681"/>
                </a:lnTo>
                <a:lnTo>
                  <a:pt x="395" y="687"/>
                </a:lnTo>
                <a:lnTo>
                  <a:pt x="384" y="681"/>
                </a:lnTo>
                <a:lnTo>
                  <a:pt x="379" y="681"/>
                </a:lnTo>
                <a:lnTo>
                  <a:pt x="374" y="670"/>
                </a:lnTo>
                <a:lnTo>
                  <a:pt x="374" y="659"/>
                </a:lnTo>
                <a:lnTo>
                  <a:pt x="374" y="654"/>
                </a:lnTo>
                <a:lnTo>
                  <a:pt x="368" y="638"/>
                </a:lnTo>
                <a:lnTo>
                  <a:pt x="368" y="632"/>
                </a:lnTo>
                <a:lnTo>
                  <a:pt x="368" y="622"/>
                </a:lnTo>
                <a:lnTo>
                  <a:pt x="368" y="611"/>
                </a:lnTo>
                <a:lnTo>
                  <a:pt x="363" y="605"/>
                </a:lnTo>
                <a:lnTo>
                  <a:pt x="358" y="595"/>
                </a:lnTo>
                <a:lnTo>
                  <a:pt x="347" y="589"/>
                </a:lnTo>
                <a:lnTo>
                  <a:pt x="342" y="584"/>
                </a:lnTo>
                <a:lnTo>
                  <a:pt x="336" y="578"/>
                </a:lnTo>
                <a:lnTo>
                  <a:pt x="326" y="573"/>
                </a:lnTo>
                <a:lnTo>
                  <a:pt x="310" y="568"/>
                </a:lnTo>
                <a:lnTo>
                  <a:pt x="304" y="562"/>
                </a:lnTo>
                <a:lnTo>
                  <a:pt x="294" y="562"/>
                </a:lnTo>
                <a:lnTo>
                  <a:pt x="288" y="557"/>
                </a:lnTo>
                <a:lnTo>
                  <a:pt x="283" y="540"/>
                </a:lnTo>
                <a:lnTo>
                  <a:pt x="294" y="535"/>
                </a:lnTo>
                <a:lnTo>
                  <a:pt x="288" y="530"/>
                </a:lnTo>
                <a:lnTo>
                  <a:pt x="278" y="530"/>
                </a:lnTo>
                <a:lnTo>
                  <a:pt x="272" y="524"/>
                </a:lnTo>
                <a:lnTo>
                  <a:pt x="267" y="519"/>
                </a:lnTo>
                <a:lnTo>
                  <a:pt x="267" y="508"/>
                </a:lnTo>
                <a:lnTo>
                  <a:pt x="272" y="503"/>
                </a:lnTo>
                <a:lnTo>
                  <a:pt x="262" y="497"/>
                </a:lnTo>
                <a:lnTo>
                  <a:pt x="256" y="486"/>
                </a:lnTo>
                <a:lnTo>
                  <a:pt x="246" y="476"/>
                </a:lnTo>
                <a:lnTo>
                  <a:pt x="246" y="465"/>
                </a:lnTo>
                <a:lnTo>
                  <a:pt x="246" y="454"/>
                </a:lnTo>
                <a:lnTo>
                  <a:pt x="246" y="438"/>
                </a:lnTo>
                <a:lnTo>
                  <a:pt x="246" y="427"/>
                </a:lnTo>
                <a:lnTo>
                  <a:pt x="240" y="421"/>
                </a:lnTo>
                <a:lnTo>
                  <a:pt x="246" y="411"/>
                </a:lnTo>
                <a:lnTo>
                  <a:pt x="240" y="405"/>
                </a:lnTo>
                <a:lnTo>
                  <a:pt x="235" y="411"/>
                </a:lnTo>
                <a:lnTo>
                  <a:pt x="240" y="421"/>
                </a:lnTo>
                <a:lnTo>
                  <a:pt x="235" y="421"/>
                </a:lnTo>
                <a:lnTo>
                  <a:pt x="230" y="427"/>
                </a:lnTo>
                <a:lnTo>
                  <a:pt x="224" y="432"/>
                </a:lnTo>
                <a:lnTo>
                  <a:pt x="230" y="421"/>
                </a:lnTo>
                <a:lnTo>
                  <a:pt x="230" y="416"/>
                </a:lnTo>
                <a:lnTo>
                  <a:pt x="235" y="411"/>
                </a:lnTo>
                <a:lnTo>
                  <a:pt x="235" y="400"/>
                </a:lnTo>
                <a:lnTo>
                  <a:pt x="235" y="394"/>
                </a:lnTo>
                <a:lnTo>
                  <a:pt x="230" y="394"/>
                </a:lnTo>
                <a:lnTo>
                  <a:pt x="230" y="389"/>
                </a:lnTo>
                <a:lnTo>
                  <a:pt x="224" y="378"/>
                </a:lnTo>
                <a:lnTo>
                  <a:pt x="219" y="378"/>
                </a:lnTo>
                <a:lnTo>
                  <a:pt x="214" y="378"/>
                </a:lnTo>
                <a:lnTo>
                  <a:pt x="214" y="367"/>
                </a:lnTo>
                <a:lnTo>
                  <a:pt x="208" y="362"/>
                </a:lnTo>
                <a:lnTo>
                  <a:pt x="203" y="362"/>
                </a:lnTo>
                <a:lnTo>
                  <a:pt x="208" y="362"/>
                </a:lnTo>
                <a:lnTo>
                  <a:pt x="214" y="351"/>
                </a:lnTo>
                <a:lnTo>
                  <a:pt x="224" y="351"/>
                </a:lnTo>
                <a:lnTo>
                  <a:pt x="219" y="346"/>
                </a:lnTo>
                <a:lnTo>
                  <a:pt x="214" y="340"/>
                </a:lnTo>
                <a:lnTo>
                  <a:pt x="208" y="335"/>
                </a:lnTo>
                <a:lnTo>
                  <a:pt x="208" y="324"/>
                </a:lnTo>
                <a:lnTo>
                  <a:pt x="198" y="324"/>
                </a:lnTo>
                <a:lnTo>
                  <a:pt x="192" y="324"/>
                </a:lnTo>
                <a:lnTo>
                  <a:pt x="182" y="324"/>
                </a:lnTo>
                <a:lnTo>
                  <a:pt x="171" y="319"/>
                </a:lnTo>
                <a:lnTo>
                  <a:pt x="176" y="313"/>
                </a:lnTo>
                <a:lnTo>
                  <a:pt x="182" y="308"/>
                </a:lnTo>
                <a:lnTo>
                  <a:pt x="187" y="303"/>
                </a:lnTo>
                <a:lnTo>
                  <a:pt x="176" y="303"/>
                </a:lnTo>
                <a:lnTo>
                  <a:pt x="171" y="303"/>
                </a:lnTo>
                <a:lnTo>
                  <a:pt x="176" y="297"/>
                </a:lnTo>
                <a:lnTo>
                  <a:pt x="171" y="292"/>
                </a:lnTo>
                <a:lnTo>
                  <a:pt x="171" y="286"/>
                </a:lnTo>
                <a:lnTo>
                  <a:pt x="166" y="286"/>
                </a:lnTo>
                <a:lnTo>
                  <a:pt x="171" y="281"/>
                </a:lnTo>
                <a:lnTo>
                  <a:pt x="166" y="275"/>
                </a:lnTo>
                <a:lnTo>
                  <a:pt x="155" y="270"/>
                </a:lnTo>
                <a:lnTo>
                  <a:pt x="139" y="270"/>
                </a:lnTo>
                <a:lnTo>
                  <a:pt x="139" y="265"/>
                </a:lnTo>
                <a:lnTo>
                  <a:pt x="155" y="232"/>
                </a:lnTo>
                <a:lnTo>
                  <a:pt x="160" y="221"/>
                </a:lnTo>
                <a:lnTo>
                  <a:pt x="160" y="211"/>
                </a:lnTo>
                <a:lnTo>
                  <a:pt x="166" y="200"/>
                </a:lnTo>
                <a:lnTo>
                  <a:pt x="144" y="194"/>
                </a:lnTo>
                <a:lnTo>
                  <a:pt x="139" y="189"/>
                </a:lnTo>
                <a:lnTo>
                  <a:pt x="118" y="189"/>
                </a:lnTo>
                <a:lnTo>
                  <a:pt x="80" y="184"/>
                </a:lnTo>
                <a:lnTo>
                  <a:pt x="32" y="184"/>
                </a:lnTo>
                <a:lnTo>
                  <a:pt x="11" y="86"/>
                </a:lnTo>
                <a:lnTo>
                  <a:pt x="0" y="32"/>
                </a:lnTo>
                <a:lnTo>
                  <a:pt x="54" y="54"/>
                </a:lnTo>
                <a:lnTo>
                  <a:pt x="59" y="86"/>
                </a:lnTo>
                <a:lnTo>
                  <a:pt x="70" y="140"/>
                </a:lnTo>
                <a:lnTo>
                  <a:pt x="70" y="146"/>
                </a:lnTo>
                <a:lnTo>
                  <a:pt x="107" y="146"/>
                </a:lnTo>
                <a:lnTo>
                  <a:pt x="96" y="102"/>
                </a:lnTo>
                <a:lnTo>
                  <a:pt x="96" y="92"/>
                </a:lnTo>
                <a:lnTo>
                  <a:pt x="91" y="86"/>
                </a:lnTo>
                <a:lnTo>
                  <a:pt x="91" y="75"/>
                </a:lnTo>
                <a:lnTo>
                  <a:pt x="96" y="75"/>
                </a:lnTo>
                <a:lnTo>
                  <a:pt x="112" y="75"/>
                </a:lnTo>
                <a:lnTo>
                  <a:pt x="118" y="81"/>
                </a:lnTo>
                <a:lnTo>
                  <a:pt x="123" y="92"/>
                </a:lnTo>
                <a:lnTo>
                  <a:pt x="150" y="97"/>
                </a:lnTo>
                <a:lnTo>
                  <a:pt x="160" y="124"/>
                </a:lnTo>
                <a:lnTo>
                  <a:pt x="166" y="151"/>
                </a:lnTo>
                <a:lnTo>
                  <a:pt x="171" y="162"/>
                </a:lnTo>
                <a:lnTo>
                  <a:pt x="182" y="162"/>
                </a:lnTo>
                <a:lnTo>
                  <a:pt x="192" y="167"/>
                </a:lnTo>
                <a:lnTo>
                  <a:pt x="198" y="162"/>
                </a:lnTo>
                <a:lnTo>
                  <a:pt x="182" y="156"/>
                </a:lnTo>
                <a:lnTo>
                  <a:pt x="187" y="140"/>
                </a:lnTo>
                <a:lnTo>
                  <a:pt x="192" y="129"/>
                </a:lnTo>
                <a:lnTo>
                  <a:pt x="203" y="124"/>
                </a:lnTo>
                <a:lnTo>
                  <a:pt x="208" y="140"/>
                </a:lnTo>
                <a:lnTo>
                  <a:pt x="214" y="124"/>
                </a:lnTo>
                <a:lnTo>
                  <a:pt x="198" y="124"/>
                </a:lnTo>
                <a:lnTo>
                  <a:pt x="187" y="102"/>
                </a:lnTo>
                <a:lnTo>
                  <a:pt x="187" y="97"/>
                </a:lnTo>
                <a:lnTo>
                  <a:pt x="192" y="97"/>
                </a:lnTo>
                <a:lnTo>
                  <a:pt x="198" y="97"/>
                </a:lnTo>
                <a:lnTo>
                  <a:pt x="208" y="97"/>
                </a:lnTo>
                <a:lnTo>
                  <a:pt x="219" y="97"/>
                </a:lnTo>
                <a:lnTo>
                  <a:pt x="235" y="97"/>
                </a:lnTo>
                <a:lnTo>
                  <a:pt x="240" y="102"/>
                </a:lnTo>
                <a:lnTo>
                  <a:pt x="246" y="97"/>
                </a:lnTo>
                <a:lnTo>
                  <a:pt x="240" y="92"/>
                </a:lnTo>
                <a:lnTo>
                  <a:pt x="235" y="97"/>
                </a:lnTo>
                <a:lnTo>
                  <a:pt x="187" y="86"/>
                </a:lnTo>
                <a:lnTo>
                  <a:pt x="182" y="81"/>
                </a:lnTo>
                <a:lnTo>
                  <a:pt x="192" y="75"/>
                </a:lnTo>
                <a:lnTo>
                  <a:pt x="198" y="70"/>
                </a:lnTo>
                <a:lnTo>
                  <a:pt x="219" y="75"/>
                </a:lnTo>
                <a:lnTo>
                  <a:pt x="224" y="75"/>
                </a:lnTo>
                <a:lnTo>
                  <a:pt x="235" y="75"/>
                </a:lnTo>
                <a:lnTo>
                  <a:pt x="235" y="70"/>
                </a:lnTo>
                <a:lnTo>
                  <a:pt x="224" y="65"/>
                </a:lnTo>
                <a:lnTo>
                  <a:pt x="224" y="54"/>
                </a:lnTo>
                <a:lnTo>
                  <a:pt x="224" y="65"/>
                </a:lnTo>
                <a:lnTo>
                  <a:pt x="192" y="65"/>
                </a:lnTo>
                <a:lnTo>
                  <a:pt x="182" y="65"/>
                </a:lnTo>
                <a:lnTo>
                  <a:pt x="171" y="70"/>
                </a:lnTo>
                <a:lnTo>
                  <a:pt x="166" y="70"/>
                </a:lnTo>
                <a:lnTo>
                  <a:pt x="139" y="75"/>
                </a:lnTo>
                <a:lnTo>
                  <a:pt x="91" y="59"/>
                </a:lnTo>
                <a:lnTo>
                  <a:pt x="80" y="10"/>
                </a:lnTo>
                <a:lnTo>
                  <a:pt x="112" y="21"/>
                </a:lnTo>
                <a:lnTo>
                  <a:pt x="118" y="21"/>
                </a:lnTo>
                <a:lnTo>
                  <a:pt x="123" y="27"/>
                </a:lnTo>
                <a:lnTo>
                  <a:pt x="144" y="32"/>
                </a:lnTo>
                <a:lnTo>
                  <a:pt x="166" y="37"/>
                </a:lnTo>
                <a:lnTo>
                  <a:pt x="171" y="32"/>
                </a:lnTo>
                <a:lnTo>
                  <a:pt x="134" y="10"/>
                </a:lnTo>
                <a:lnTo>
                  <a:pt x="134" y="0"/>
                </a:lnTo>
                <a:lnTo>
                  <a:pt x="150" y="0"/>
                </a:lnTo>
                <a:lnTo>
                  <a:pt x="166" y="0"/>
                </a:lnTo>
                <a:lnTo>
                  <a:pt x="176" y="0"/>
                </a:lnTo>
                <a:lnTo>
                  <a:pt x="187" y="0"/>
                </a:lnTo>
                <a:lnTo>
                  <a:pt x="214" y="10"/>
                </a:lnTo>
                <a:lnTo>
                  <a:pt x="240" y="16"/>
                </a:lnTo>
                <a:lnTo>
                  <a:pt x="251" y="21"/>
                </a:lnTo>
                <a:lnTo>
                  <a:pt x="256" y="21"/>
                </a:lnTo>
                <a:lnTo>
                  <a:pt x="267" y="27"/>
                </a:lnTo>
                <a:lnTo>
                  <a:pt x="283" y="32"/>
                </a:lnTo>
                <a:lnTo>
                  <a:pt x="294" y="37"/>
                </a:lnTo>
                <a:lnTo>
                  <a:pt x="310" y="43"/>
                </a:lnTo>
                <a:lnTo>
                  <a:pt x="315" y="43"/>
                </a:lnTo>
                <a:lnTo>
                  <a:pt x="326" y="48"/>
                </a:lnTo>
                <a:lnTo>
                  <a:pt x="342" y="48"/>
                </a:lnTo>
                <a:lnTo>
                  <a:pt x="347" y="48"/>
                </a:lnTo>
                <a:lnTo>
                  <a:pt x="358" y="54"/>
                </a:lnTo>
                <a:lnTo>
                  <a:pt x="368" y="59"/>
                </a:lnTo>
                <a:lnTo>
                  <a:pt x="374" y="70"/>
                </a:lnTo>
                <a:lnTo>
                  <a:pt x="379" y="81"/>
                </a:lnTo>
                <a:lnTo>
                  <a:pt x="384" y="86"/>
                </a:lnTo>
                <a:lnTo>
                  <a:pt x="400" y="86"/>
                </a:lnTo>
                <a:lnTo>
                  <a:pt x="406" y="81"/>
                </a:lnTo>
                <a:lnTo>
                  <a:pt x="427" y="70"/>
                </a:lnTo>
                <a:lnTo>
                  <a:pt x="438" y="70"/>
                </a:lnTo>
                <a:lnTo>
                  <a:pt x="443" y="65"/>
                </a:lnTo>
                <a:lnTo>
                  <a:pt x="454" y="59"/>
                </a:lnTo>
                <a:lnTo>
                  <a:pt x="459" y="54"/>
                </a:lnTo>
                <a:lnTo>
                  <a:pt x="464" y="70"/>
                </a:lnTo>
                <a:lnTo>
                  <a:pt x="459" y="75"/>
                </a:lnTo>
                <a:lnTo>
                  <a:pt x="464" y="81"/>
                </a:lnTo>
                <a:lnTo>
                  <a:pt x="464" y="92"/>
                </a:lnTo>
                <a:lnTo>
                  <a:pt x="464" y="108"/>
                </a:lnTo>
                <a:lnTo>
                  <a:pt x="464" y="119"/>
                </a:lnTo>
                <a:lnTo>
                  <a:pt x="480" y="124"/>
                </a:lnTo>
                <a:lnTo>
                  <a:pt x="491" y="124"/>
                </a:lnTo>
                <a:lnTo>
                  <a:pt x="501" y="124"/>
                </a:lnTo>
                <a:lnTo>
                  <a:pt x="501" y="129"/>
                </a:lnTo>
                <a:lnTo>
                  <a:pt x="507" y="140"/>
                </a:lnTo>
                <a:lnTo>
                  <a:pt x="517" y="140"/>
                </a:lnTo>
                <a:lnTo>
                  <a:pt x="512" y="151"/>
                </a:lnTo>
                <a:lnTo>
                  <a:pt x="517" y="156"/>
                </a:lnTo>
                <a:lnTo>
                  <a:pt x="523" y="167"/>
                </a:lnTo>
                <a:lnTo>
                  <a:pt x="539" y="167"/>
                </a:lnTo>
                <a:lnTo>
                  <a:pt x="549" y="167"/>
                </a:lnTo>
                <a:lnTo>
                  <a:pt x="560" y="162"/>
                </a:lnTo>
                <a:lnTo>
                  <a:pt x="565" y="173"/>
                </a:lnTo>
                <a:lnTo>
                  <a:pt x="560" y="178"/>
                </a:lnTo>
                <a:lnTo>
                  <a:pt x="565" y="184"/>
                </a:lnTo>
                <a:lnTo>
                  <a:pt x="560" y="194"/>
                </a:lnTo>
                <a:lnTo>
                  <a:pt x="565" y="200"/>
                </a:lnTo>
                <a:lnTo>
                  <a:pt x="576" y="200"/>
                </a:lnTo>
                <a:lnTo>
                  <a:pt x="581" y="211"/>
                </a:lnTo>
                <a:lnTo>
                  <a:pt x="587" y="211"/>
                </a:lnTo>
                <a:lnTo>
                  <a:pt x="592" y="211"/>
                </a:lnTo>
                <a:lnTo>
                  <a:pt x="597" y="211"/>
                </a:lnTo>
                <a:lnTo>
                  <a:pt x="603" y="205"/>
                </a:lnTo>
                <a:lnTo>
                  <a:pt x="613" y="211"/>
                </a:lnTo>
                <a:lnTo>
                  <a:pt x="613" y="200"/>
                </a:lnTo>
                <a:lnTo>
                  <a:pt x="613" y="189"/>
                </a:lnTo>
                <a:lnTo>
                  <a:pt x="624" y="189"/>
                </a:lnTo>
                <a:lnTo>
                  <a:pt x="635" y="189"/>
                </a:lnTo>
                <a:lnTo>
                  <a:pt x="645" y="200"/>
                </a:lnTo>
                <a:lnTo>
                  <a:pt x="640" y="211"/>
                </a:lnTo>
                <a:lnTo>
                  <a:pt x="640" y="221"/>
                </a:lnTo>
                <a:lnTo>
                  <a:pt x="640" y="232"/>
                </a:lnTo>
                <a:lnTo>
                  <a:pt x="645" y="232"/>
                </a:lnTo>
                <a:lnTo>
                  <a:pt x="656" y="232"/>
                </a:lnTo>
                <a:lnTo>
                  <a:pt x="656" y="243"/>
                </a:lnTo>
                <a:lnTo>
                  <a:pt x="661" y="238"/>
                </a:lnTo>
                <a:lnTo>
                  <a:pt x="672" y="243"/>
                </a:lnTo>
                <a:lnTo>
                  <a:pt x="667" y="248"/>
                </a:lnTo>
                <a:lnTo>
                  <a:pt x="672" y="254"/>
                </a:lnTo>
                <a:lnTo>
                  <a:pt x="677" y="259"/>
                </a:lnTo>
                <a:lnTo>
                  <a:pt x="683" y="265"/>
                </a:lnTo>
                <a:lnTo>
                  <a:pt x="693" y="275"/>
                </a:lnTo>
                <a:lnTo>
                  <a:pt x="688" y="275"/>
                </a:lnTo>
                <a:lnTo>
                  <a:pt x="693" y="281"/>
                </a:lnTo>
                <a:lnTo>
                  <a:pt x="693" y="286"/>
                </a:lnTo>
                <a:lnTo>
                  <a:pt x="693" y="292"/>
                </a:lnTo>
                <a:lnTo>
                  <a:pt x="704" y="292"/>
                </a:lnTo>
                <a:lnTo>
                  <a:pt x="715" y="297"/>
                </a:lnTo>
                <a:lnTo>
                  <a:pt x="709" y="303"/>
                </a:lnTo>
                <a:lnTo>
                  <a:pt x="709" y="313"/>
                </a:lnTo>
                <a:lnTo>
                  <a:pt x="709" y="319"/>
                </a:lnTo>
                <a:lnTo>
                  <a:pt x="704" y="324"/>
                </a:lnTo>
                <a:lnTo>
                  <a:pt x="704" y="335"/>
                </a:lnTo>
                <a:lnTo>
                  <a:pt x="709" y="340"/>
                </a:lnTo>
                <a:lnTo>
                  <a:pt x="704" y="346"/>
                </a:lnTo>
                <a:lnTo>
                  <a:pt x="699" y="346"/>
                </a:lnTo>
                <a:lnTo>
                  <a:pt x="688" y="357"/>
                </a:lnTo>
                <a:lnTo>
                  <a:pt x="693" y="362"/>
                </a:lnTo>
                <a:lnTo>
                  <a:pt x="699" y="373"/>
                </a:lnTo>
                <a:lnTo>
                  <a:pt x="693" y="378"/>
                </a:lnTo>
                <a:lnTo>
                  <a:pt x="688" y="378"/>
                </a:lnTo>
                <a:lnTo>
                  <a:pt x="677" y="384"/>
                </a:lnTo>
                <a:lnTo>
                  <a:pt x="667" y="378"/>
                </a:lnTo>
                <a:lnTo>
                  <a:pt x="661" y="378"/>
                </a:lnTo>
                <a:lnTo>
                  <a:pt x="656" y="378"/>
                </a:lnTo>
                <a:lnTo>
                  <a:pt x="645" y="373"/>
                </a:lnTo>
                <a:lnTo>
                  <a:pt x="635" y="367"/>
                </a:lnTo>
                <a:lnTo>
                  <a:pt x="635" y="362"/>
                </a:lnTo>
                <a:lnTo>
                  <a:pt x="624" y="357"/>
                </a:lnTo>
                <a:lnTo>
                  <a:pt x="619" y="346"/>
                </a:lnTo>
                <a:lnTo>
                  <a:pt x="624" y="346"/>
                </a:lnTo>
                <a:lnTo>
                  <a:pt x="624" y="340"/>
                </a:lnTo>
                <a:lnTo>
                  <a:pt x="624" y="330"/>
                </a:lnTo>
                <a:lnTo>
                  <a:pt x="619" y="324"/>
                </a:lnTo>
                <a:lnTo>
                  <a:pt x="613" y="324"/>
                </a:lnTo>
                <a:lnTo>
                  <a:pt x="619" y="319"/>
                </a:lnTo>
                <a:lnTo>
                  <a:pt x="603" y="319"/>
                </a:lnTo>
                <a:lnTo>
                  <a:pt x="608" y="308"/>
                </a:lnTo>
                <a:lnTo>
                  <a:pt x="603" y="308"/>
                </a:lnTo>
                <a:lnTo>
                  <a:pt x="592" y="313"/>
                </a:lnTo>
                <a:lnTo>
                  <a:pt x="592" y="319"/>
                </a:lnTo>
                <a:lnTo>
                  <a:pt x="587" y="324"/>
                </a:lnTo>
                <a:lnTo>
                  <a:pt x="587" y="335"/>
                </a:lnTo>
                <a:lnTo>
                  <a:pt x="581" y="340"/>
                </a:lnTo>
                <a:lnTo>
                  <a:pt x="587" y="351"/>
                </a:lnTo>
                <a:lnTo>
                  <a:pt x="565" y="351"/>
                </a:lnTo>
                <a:lnTo>
                  <a:pt x="555" y="351"/>
                </a:lnTo>
                <a:lnTo>
                  <a:pt x="549" y="357"/>
                </a:lnTo>
                <a:lnTo>
                  <a:pt x="549" y="362"/>
                </a:lnTo>
                <a:lnTo>
                  <a:pt x="549" y="378"/>
                </a:lnTo>
                <a:lnTo>
                  <a:pt x="544" y="384"/>
                </a:lnTo>
                <a:lnTo>
                  <a:pt x="539" y="378"/>
                </a:lnTo>
                <a:lnTo>
                  <a:pt x="533" y="378"/>
                </a:lnTo>
                <a:lnTo>
                  <a:pt x="523" y="373"/>
                </a:lnTo>
                <a:lnTo>
                  <a:pt x="517" y="367"/>
                </a:lnTo>
                <a:lnTo>
                  <a:pt x="507" y="362"/>
                </a:lnTo>
                <a:lnTo>
                  <a:pt x="512" y="373"/>
                </a:lnTo>
                <a:lnTo>
                  <a:pt x="507" y="367"/>
                </a:lnTo>
                <a:lnTo>
                  <a:pt x="501" y="36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181"/>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182"/>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5" name="Freeform 183"/>
          <p:cNvSpPr>
            <a:spLocks/>
          </p:cNvSpPr>
          <p:nvPr/>
        </p:nvSpPr>
        <p:spPr bwMode="auto">
          <a:xfrm>
            <a:off x="3945990" y="3320438"/>
            <a:ext cx="142875" cy="87285"/>
          </a:xfrm>
          <a:custGeom>
            <a:avLst/>
            <a:gdLst>
              <a:gd name="T0" fmla="*/ 26 w 90"/>
              <a:gd name="T1" fmla="*/ 11 h 55"/>
              <a:gd name="T2" fmla="*/ 37 w 90"/>
              <a:gd name="T3" fmla="*/ 6 h 55"/>
              <a:gd name="T4" fmla="*/ 53 w 90"/>
              <a:gd name="T5" fmla="*/ 0 h 55"/>
              <a:gd name="T6" fmla="*/ 58 w 90"/>
              <a:gd name="T7" fmla="*/ 0 h 55"/>
              <a:gd name="T8" fmla="*/ 80 w 90"/>
              <a:gd name="T9" fmla="*/ 11 h 55"/>
              <a:gd name="T10" fmla="*/ 85 w 90"/>
              <a:gd name="T11" fmla="*/ 17 h 55"/>
              <a:gd name="T12" fmla="*/ 85 w 90"/>
              <a:gd name="T13" fmla="*/ 27 h 55"/>
              <a:gd name="T14" fmla="*/ 90 w 90"/>
              <a:gd name="T15" fmla="*/ 49 h 55"/>
              <a:gd name="T16" fmla="*/ 85 w 90"/>
              <a:gd name="T17" fmla="*/ 55 h 55"/>
              <a:gd name="T18" fmla="*/ 85 w 90"/>
              <a:gd name="T19" fmla="*/ 38 h 55"/>
              <a:gd name="T20" fmla="*/ 80 w 90"/>
              <a:gd name="T21" fmla="*/ 55 h 55"/>
              <a:gd name="T22" fmla="*/ 58 w 90"/>
              <a:gd name="T23" fmla="*/ 49 h 55"/>
              <a:gd name="T24" fmla="*/ 26 w 90"/>
              <a:gd name="T25" fmla="*/ 44 h 55"/>
              <a:gd name="T26" fmla="*/ 21 w 90"/>
              <a:gd name="T27" fmla="*/ 44 h 55"/>
              <a:gd name="T28" fmla="*/ 0 w 90"/>
              <a:gd name="T29" fmla="*/ 38 h 55"/>
              <a:gd name="T30" fmla="*/ 5 w 90"/>
              <a:gd name="T31" fmla="*/ 22 h 55"/>
              <a:gd name="T32" fmla="*/ 26 w 90"/>
              <a:gd name="T33" fmla="*/ 1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0" h="55">
                <a:moveTo>
                  <a:pt x="26" y="11"/>
                </a:moveTo>
                <a:lnTo>
                  <a:pt x="37" y="6"/>
                </a:lnTo>
                <a:lnTo>
                  <a:pt x="53" y="0"/>
                </a:lnTo>
                <a:lnTo>
                  <a:pt x="58" y="0"/>
                </a:lnTo>
                <a:lnTo>
                  <a:pt x="80" y="11"/>
                </a:lnTo>
                <a:lnTo>
                  <a:pt x="85" y="17"/>
                </a:lnTo>
                <a:lnTo>
                  <a:pt x="85" y="27"/>
                </a:lnTo>
                <a:lnTo>
                  <a:pt x="90" y="49"/>
                </a:lnTo>
                <a:lnTo>
                  <a:pt x="85" y="55"/>
                </a:lnTo>
                <a:lnTo>
                  <a:pt x="85" y="38"/>
                </a:lnTo>
                <a:lnTo>
                  <a:pt x="80" y="55"/>
                </a:lnTo>
                <a:lnTo>
                  <a:pt x="58" y="49"/>
                </a:lnTo>
                <a:lnTo>
                  <a:pt x="26" y="44"/>
                </a:lnTo>
                <a:lnTo>
                  <a:pt x="21" y="44"/>
                </a:lnTo>
                <a:lnTo>
                  <a:pt x="0" y="38"/>
                </a:lnTo>
                <a:lnTo>
                  <a:pt x="5" y="22"/>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184"/>
          <p:cNvSpPr>
            <a:spLocks/>
          </p:cNvSpPr>
          <p:nvPr/>
        </p:nvSpPr>
        <p:spPr bwMode="auto">
          <a:xfrm>
            <a:off x="3911065" y="3458506"/>
            <a:ext cx="34925" cy="7935"/>
          </a:xfrm>
          <a:custGeom>
            <a:avLst/>
            <a:gdLst>
              <a:gd name="T0" fmla="*/ 0 w 22"/>
              <a:gd name="T1" fmla="*/ 0 h 5"/>
              <a:gd name="T2" fmla="*/ 22 w 22"/>
              <a:gd name="T3" fmla="*/ 0 h 5"/>
              <a:gd name="T4" fmla="*/ 22 w 22"/>
              <a:gd name="T5" fmla="*/ 5 h 5"/>
              <a:gd name="T6" fmla="*/ 0 w 22"/>
              <a:gd name="T7" fmla="*/ 0 h 5"/>
              <a:gd name="T8" fmla="*/ 0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0"/>
                </a:moveTo>
                <a:lnTo>
                  <a:pt x="22" y="0"/>
                </a:lnTo>
                <a:lnTo>
                  <a:pt x="22"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185"/>
          <p:cNvSpPr>
            <a:spLocks/>
          </p:cNvSpPr>
          <p:nvPr/>
        </p:nvSpPr>
        <p:spPr bwMode="auto">
          <a:xfrm>
            <a:off x="3961865" y="3458506"/>
            <a:ext cx="17463" cy="50784"/>
          </a:xfrm>
          <a:custGeom>
            <a:avLst/>
            <a:gdLst>
              <a:gd name="T0" fmla="*/ 0 w 11"/>
              <a:gd name="T1" fmla="*/ 0 h 32"/>
              <a:gd name="T2" fmla="*/ 6 w 11"/>
              <a:gd name="T3" fmla="*/ 16 h 32"/>
              <a:gd name="T4" fmla="*/ 11 w 11"/>
              <a:gd name="T5" fmla="*/ 32 h 32"/>
              <a:gd name="T6" fmla="*/ 6 w 11"/>
              <a:gd name="T7" fmla="*/ 11 h 32"/>
              <a:gd name="T8" fmla="*/ 0 w 1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2">
                <a:moveTo>
                  <a:pt x="0" y="0"/>
                </a:moveTo>
                <a:lnTo>
                  <a:pt x="6" y="16"/>
                </a:lnTo>
                <a:lnTo>
                  <a:pt x="11" y="32"/>
                </a:lnTo>
                <a:lnTo>
                  <a:pt x="6" y="11"/>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Freeform 186"/>
          <p:cNvSpPr>
            <a:spLocks/>
          </p:cNvSpPr>
          <p:nvPr/>
        </p:nvSpPr>
        <p:spPr bwMode="auto">
          <a:xfrm>
            <a:off x="3860265" y="3398201"/>
            <a:ext cx="111125" cy="111090"/>
          </a:xfrm>
          <a:custGeom>
            <a:avLst/>
            <a:gdLst>
              <a:gd name="T0" fmla="*/ 22 w 70"/>
              <a:gd name="T1" fmla="*/ 0 h 70"/>
              <a:gd name="T2" fmla="*/ 54 w 70"/>
              <a:gd name="T3" fmla="*/ 6 h 70"/>
              <a:gd name="T4" fmla="*/ 22 w 70"/>
              <a:gd name="T5" fmla="*/ 38 h 70"/>
              <a:gd name="T6" fmla="*/ 11 w 70"/>
              <a:gd name="T7" fmla="*/ 54 h 70"/>
              <a:gd name="T8" fmla="*/ 22 w 70"/>
              <a:gd name="T9" fmla="*/ 65 h 70"/>
              <a:gd name="T10" fmla="*/ 54 w 70"/>
              <a:gd name="T11" fmla="*/ 70 h 70"/>
              <a:gd name="T12" fmla="*/ 70 w 70"/>
              <a:gd name="T13" fmla="*/ 70 h 70"/>
              <a:gd name="T14" fmla="*/ 22 w 70"/>
              <a:gd name="T15" fmla="*/ 70 h 70"/>
              <a:gd name="T16" fmla="*/ 0 w 70"/>
              <a:gd name="T17" fmla="*/ 33 h 70"/>
              <a:gd name="T18" fmla="*/ 22 w 70"/>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70">
                <a:moveTo>
                  <a:pt x="22" y="0"/>
                </a:moveTo>
                <a:lnTo>
                  <a:pt x="54" y="6"/>
                </a:lnTo>
                <a:lnTo>
                  <a:pt x="22" y="38"/>
                </a:lnTo>
                <a:lnTo>
                  <a:pt x="11" y="54"/>
                </a:lnTo>
                <a:lnTo>
                  <a:pt x="22" y="65"/>
                </a:lnTo>
                <a:lnTo>
                  <a:pt x="54" y="70"/>
                </a:lnTo>
                <a:lnTo>
                  <a:pt x="70" y="70"/>
                </a:lnTo>
                <a:lnTo>
                  <a:pt x="22" y="70"/>
                </a:lnTo>
                <a:lnTo>
                  <a:pt x="0" y="33"/>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Freeform 187"/>
          <p:cNvSpPr>
            <a:spLocks/>
          </p:cNvSpPr>
          <p:nvPr/>
        </p:nvSpPr>
        <p:spPr bwMode="auto">
          <a:xfrm>
            <a:off x="4004727" y="3501355"/>
            <a:ext cx="279400" cy="138068"/>
          </a:xfrm>
          <a:custGeom>
            <a:avLst/>
            <a:gdLst>
              <a:gd name="T0" fmla="*/ 5 w 176"/>
              <a:gd name="T1" fmla="*/ 22 h 87"/>
              <a:gd name="T2" fmla="*/ 21 w 176"/>
              <a:gd name="T3" fmla="*/ 22 h 87"/>
              <a:gd name="T4" fmla="*/ 112 w 176"/>
              <a:gd name="T5" fmla="*/ 5 h 87"/>
              <a:gd name="T6" fmla="*/ 139 w 176"/>
              <a:gd name="T7" fmla="*/ 0 h 87"/>
              <a:gd name="T8" fmla="*/ 144 w 176"/>
              <a:gd name="T9" fmla="*/ 0 h 87"/>
              <a:gd name="T10" fmla="*/ 155 w 176"/>
              <a:gd name="T11" fmla="*/ 5 h 87"/>
              <a:gd name="T12" fmla="*/ 165 w 176"/>
              <a:gd name="T13" fmla="*/ 11 h 87"/>
              <a:gd name="T14" fmla="*/ 176 w 176"/>
              <a:gd name="T15" fmla="*/ 60 h 87"/>
              <a:gd name="T16" fmla="*/ 171 w 176"/>
              <a:gd name="T17" fmla="*/ 60 h 87"/>
              <a:gd name="T18" fmla="*/ 165 w 176"/>
              <a:gd name="T19" fmla="*/ 65 h 87"/>
              <a:gd name="T20" fmla="*/ 149 w 176"/>
              <a:gd name="T21" fmla="*/ 70 h 87"/>
              <a:gd name="T22" fmla="*/ 144 w 176"/>
              <a:gd name="T23" fmla="*/ 76 h 87"/>
              <a:gd name="T24" fmla="*/ 133 w 176"/>
              <a:gd name="T25" fmla="*/ 76 h 87"/>
              <a:gd name="T26" fmla="*/ 96 w 176"/>
              <a:gd name="T27" fmla="*/ 87 h 87"/>
              <a:gd name="T28" fmla="*/ 91 w 176"/>
              <a:gd name="T29" fmla="*/ 70 h 87"/>
              <a:gd name="T30" fmla="*/ 75 w 176"/>
              <a:gd name="T31" fmla="*/ 70 h 87"/>
              <a:gd name="T32" fmla="*/ 53 w 176"/>
              <a:gd name="T33" fmla="*/ 70 h 87"/>
              <a:gd name="T34" fmla="*/ 43 w 176"/>
              <a:gd name="T35" fmla="*/ 54 h 87"/>
              <a:gd name="T36" fmla="*/ 69 w 176"/>
              <a:gd name="T37" fmla="*/ 38 h 87"/>
              <a:gd name="T38" fmla="*/ 59 w 176"/>
              <a:gd name="T39" fmla="*/ 27 h 87"/>
              <a:gd name="T40" fmla="*/ 32 w 176"/>
              <a:gd name="T41" fmla="*/ 49 h 87"/>
              <a:gd name="T42" fmla="*/ 5 w 176"/>
              <a:gd name="T43" fmla="*/ 49 h 87"/>
              <a:gd name="T44" fmla="*/ 0 w 176"/>
              <a:gd name="T45" fmla="*/ 60 h 87"/>
              <a:gd name="T46" fmla="*/ 5 w 176"/>
              <a:gd name="T47" fmla="*/ 49 h 87"/>
              <a:gd name="T48" fmla="*/ 5 w 176"/>
              <a:gd name="T49" fmla="*/ 22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6" h="87">
                <a:moveTo>
                  <a:pt x="5" y="22"/>
                </a:moveTo>
                <a:lnTo>
                  <a:pt x="21" y="22"/>
                </a:lnTo>
                <a:lnTo>
                  <a:pt x="112" y="5"/>
                </a:lnTo>
                <a:lnTo>
                  <a:pt x="139" y="0"/>
                </a:lnTo>
                <a:lnTo>
                  <a:pt x="144" y="0"/>
                </a:lnTo>
                <a:lnTo>
                  <a:pt x="155" y="5"/>
                </a:lnTo>
                <a:lnTo>
                  <a:pt x="165" y="11"/>
                </a:lnTo>
                <a:lnTo>
                  <a:pt x="176" y="60"/>
                </a:lnTo>
                <a:lnTo>
                  <a:pt x="171" y="60"/>
                </a:lnTo>
                <a:lnTo>
                  <a:pt x="165" y="65"/>
                </a:lnTo>
                <a:lnTo>
                  <a:pt x="149" y="70"/>
                </a:lnTo>
                <a:lnTo>
                  <a:pt x="144" y="76"/>
                </a:lnTo>
                <a:lnTo>
                  <a:pt x="133" y="76"/>
                </a:lnTo>
                <a:lnTo>
                  <a:pt x="96" y="87"/>
                </a:lnTo>
                <a:lnTo>
                  <a:pt x="91" y="70"/>
                </a:lnTo>
                <a:lnTo>
                  <a:pt x="75" y="70"/>
                </a:lnTo>
                <a:lnTo>
                  <a:pt x="53" y="70"/>
                </a:lnTo>
                <a:lnTo>
                  <a:pt x="43" y="54"/>
                </a:lnTo>
                <a:lnTo>
                  <a:pt x="69" y="38"/>
                </a:lnTo>
                <a:lnTo>
                  <a:pt x="59" y="27"/>
                </a:lnTo>
                <a:lnTo>
                  <a:pt x="32" y="49"/>
                </a:lnTo>
                <a:lnTo>
                  <a:pt x="5" y="49"/>
                </a:lnTo>
                <a:lnTo>
                  <a:pt x="0" y="60"/>
                </a:lnTo>
                <a:lnTo>
                  <a:pt x="5" y="49"/>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Freeform 188"/>
          <p:cNvSpPr>
            <a:spLocks/>
          </p:cNvSpPr>
          <p:nvPr/>
        </p:nvSpPr>
        <p:spPr bwMode="auto">
          <a:xfrm>
            <a:off x="4022190" y="3647359"/>
            <a:ext cx="127000" cy="60306"/>
          </a:xfrm>
          <a:custGeom>
            <a:avLst/>
            <a:gdLst>
              <a:gd name="T0" fmla="*/ 0 w 80"/>
              <a:gd name="T1" fmla="*/ 0 h 38"/>
              <a:gd name="T2" fmla="*/ 10 w 80"/>
              <a:gd name="T3" fmla="*/ 0 h 38"/>
              <a:gd name="T4" fmla="*/ 48 w 80"/>
              <a:gd name="T5" fmla="*/ 0 h 38"/>
              <a:gd name="T6" fmla="*/ 58 w 80"/>
              <a:gd name="T7" fmla="*/ 5 h 38"/>
              <a:gd name="T8" fmla="*/ 69 w 80"/>
              <a:gd name="T9" fmla="*/ 0 h 38"/>
              <a:gd name="T10" fmla="*/ 80 w 80"/>
              <a:gd name="T11" fmla="*/ 27 h 38"/>
              <a:gd name="T12" fmla="*/ 74 w 80"/>
              <a:gd name="T13" fmla="*/ 38 h 38"/>
              <a:gd name="T14" fmla="*/ 69 w 80"/>
              <a:gd name="T15" fmla="*/ 32 h 38"/>
              <a:gd name="T16" fmla="*/ 10 w 80"/>
              <a:gd name="T17" fmla="*/ 32 h 38"/>
              <a:gd name="T18" fmla="*/ 5 w 80"/>
              <a:gd name="T19" fmla="*/ 16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10" y="0"/>
                </a:lnTo>
                <a:lnTo>
                  <a:pt x="48" y="0"/>
                </a:lnTo>
                <a:lnTo>
                  <a:pt x="58" y="5"/>
                </a:lnTo>
                <a:lnTo>
                  <a:pt x="69" y="0"/>
                </a:lnTo>
                <a:lnTo>
                  <a:pt x="80" y="27"/>
                </a:lnTo>
                <a:lnTo>
                  <a:pt x="74" y="38"/>
                </a:lnTo>
                <a:lnTo>
                  <a:pt x="69" y="32"/>
                </a:lnTo>
                <a:lnTo>
                  <a:pt x="10" y="32"/>
                </a:lnTo>
                <a:lnTo>
                  <a:pt x="5" y="1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1" name="Freeform 189"/>
          <p:cNvSpPr>
            <a:spLocks/>
          </p:cNvSpPr>
          <p:nvPr/>
        </p:nvSpPr>
        <p:spPr bwMode="auto">
          <a:xfrm>
            <a:off x="4072990" y="2728489"/>
            <a:ext cx="1166813" cy="1133114"/>
          </a:xfrm>
          <a:custGeom>
            <a:avLst/>
            <a:gdLst>
              <a:gd name="T0" fmla="*/ 575 w 735"/>
              <a:gd name="T1" fmla="*/ 400 h 714"/>
              <a:gd name="T2" fmla="*/ 591 w 735"/>
              <a:gd name="T3" fmla="*/ 438 h 714"/>
              <a:gd name="T4" fmla="*/ 591 w 735"/>
              <a:gd name="T5" fmla="*/ 487 h 714"/>
              <a:gd name="T6" fmla="*/ 629 w 735"/>
              <a:gd name="T7" fmla="*/ 525 h 714"/>
              <a:gd name="T8" fmla="*/ 645 w 735"/>
              <a:gd name="T9" fmla="*/ 579 h 714"/>
              <a:gd name="T10" fmla="*/ 597 w 735"/>
              <a:gd name="T11" fmla="*/ 574 h 714"/>
              <a:gd name="T12" fmla="*/ 639 w 735"/>
              <a:gd name="T13" fmla="*/ 595 h 714"/>
              <a:gd name="T14" fmla="*/ 687 w 735"/>
              <a:gd name="T15" fmla="*/ 622 h 714"/>
              <a:gd name="T16" fmla="*/ 666 w 735"/>
              <a:gd name="T17" fmla="*/ 665 h 714"/>
              <a:gd name="T18" fmla="*/ 629 w 735"/>
              <a:gd name="T19" fmla="*/ 698 h 714"/>
              <a:gd name="T20" fmla="*/ 602 w 735"/>
              <a:gd name="T21" fmla="*/ 682 h 714"/>
              <a:gd name="T22" fmla="*/ 522 w 735"/>
              <a:gd name="T23" fmla="*/ 676 h 714"/>
              <a:gd name="T24" fmla="*/ 474 w 735"/>
              <a:gd name="T25" fmla="*/ 682 h 714"/>
              <a:gd name="T26" fmla="*/ 432 w 735"/>
              <a:gd name="T27" fmla="*/ 687 h 714"/>
              <a:gd name="T28" fmla="*/ 368 w 735"/>
              <a:gd name="T29" fmla="*/ 714 h 714"/>
              <a:gd name="T30" fmla="*/ 320 w 735"/>
              <a:gd name="T31" fmla="*/ 676 h 714"/>
              <a:gd name="T32" fmla="*/ 250 w 735"/>
              <a:gd name="T33" fmla="*/ 660 h 714"/>
              <a:gd name="T34" fmla="*/ 154 w 735"/>
              <a:gd name="T35" fmla="*/ 628 h 714"/>
              <a:gd name="T36" fmla="*/ 69 w 735"/>
              <a:gd name="T37" fmla="*/ 590 h 714"/>
              <a:gd name="T38" fmla="*/ 85 w 735"/>
              <a:gd name="T39" fmla="*/ 579 h 714"/>
              <a:gd name="T40" fmla="*/ 138 w 735"/>
              <a:gd name="T41" fmla="*/ 590 h 714"/>
              <a:gd name="T42" fmla="*/ 160 w 735"/>
              <a:gd name="T43" fmla="*/ 547 h 714"/>
              <a:gd name="T44" fmla="*/ 170 w 735"/>
              <a:gd name="T45" fmla="*/ 514 h 714"/>
              <a:gd name="T46" fmla="*/ 144 w 735"/>
              <a:gd name="T47" fmla="*/ 476 h 714"/>
              <a:gd name="T48" fmla="*/ 112 w 735"/>
              <a:gd name="T49" fmla="*/ 465 h 714"/>
              <a:gd name="T50" fmla="*/ 80 w 735"/>
              <a:gd name="T51" fmla="*/ 460 h 714"/>
              <a:gd name="T52" fmla="*/ 64 w 735"/>
              <a:gd name="T53" fmla="*/ 433 h 714"/>
              <a:gd name="T54" fmla="*/ 37 w 735"/>
              <a:gd name="T55" fmla="*/ 428 h 714"/>
              <a:gd name="T56" fmla="*/ 37 w 735"/>
              <a:gd name="T57" fmla="*/ 417 h 714"/>
              <a:gd name="T58" fmla="*/ 37 w 735"/>
              <a:gd name="T59" fmla="*/ 400 h 714"/>
              <a:gd name="T60" fmla="*/ 21 w 735"/>
              <a:gd name="T61" fmla="*/ 373 h 714"/>
              <a:gd name="T62" fmla="*/ 48 w 735"/>
              <a:gd name="T63" fmla="*/ 346 h 714"/>
              <a:gd name="T64" fmla="*/ 0 w 735"/>
              <a:gd name="T65" fmla="*/ 281 h 714"/>
              <a:gd name="T66" fmla="*/ 64 w 735"/>
              <a:gd name="T67" fmla="*/ 244 h 714"/>
              <a:gd name="T68" fmla="*/ 112 w 735"/>
              <a:gd name="T69" fmla="*/ 206 h 714"/>
              <a:gd name="T70" fmla="*/ 149 w 735"/>
              <a:gd name="T71" fmla="*/ 168 h 714"/>
              <a:gd name="T72" fmla="*/ 197 w 735"/>
              <a:gd name="T73" fmla="*/ 135 h 714"/>
              <a:gd name="T74" fmla="*/ 250 w 735"/>
              <a:gd name="T75" fmla="*/ 135 h 714"/>
              <a:gd name="T76" fmla="*/ 293 w 735"/>
              <a:gd name="T77" fmla="*/ 103 h 714"/>
              <a:gd name="T78" fmla="*/ 325 w 735"/>
              <a:gd name="T79" fmla="*/ 65 h 714"/>
              <a:gd name="T80" fmla="*/ 378 w 735"/>
              <a:gd name="T81" fmla="*/ 92 h 714"/>
              <a:gd name="T82" fmla="*/ 437 w 735"/>
              <a:gd name="T83" fmla="*/ 76 h 714"/>
              <a:gd name="T84" fmla="*/ 474 w 735"/>
              <a:gd name="T85" fmla="*/ 60 h 714"/>
              <a:gd name="T86" fmla="*/ 511 w 735"/>
              <a:gd name="T87" fmla="*/ 22 h 714"/>
              <a:gd name="T88" fmla="*/ 549 w 735"/>
              <a:gd name="T89" fmla="*/ 6 h 714"/>
              <a:gd name="T90" fmla="*/ 581 w 735"/>
              <a:gd name="T91" fmla="*/ 44 h 714"/>
              <a:gd name="T92" fmla="*/ 586 w 735"/>
              <a:gd name="T93" fmla="*/ 103 h 714"/>
              <a:gd name="T94" fmla="*/ 565 w 735"/>
              <a:gd name="T95" fmla="*/ 146 h 714"/>
              <a:gd name="T96" fmla="*/ 607 w 735"/>
              <a:gd name="T97" fmla="*/ 173 h 714"/>
              <a:gd name="T98" fmla="*/ 623 w 735"/>
              <a:gd name="T99" fmla="*/ 227 h 714"/>
              <a:gd name="T100" fmla="*/ 655 w 735"/>
              <a:gd name="T101" fmla="*/ 200 h 714"/>
              <a:gd name="T102" fmla="*/ 671 w 735"/>
              <a:gd name="T103" fmla="*/ 179 h 714"/>
              <a:gd name="T104" fmla="*/ 687 w 735"/>
              <a:gd name="T105" fmla="*/ 217 h 714"/>
              <a:gd name="T106" fmla="*/ 730 w 735"/>
              <a:gd name="T107" fmla="*/ 211 h 714"/>
              <a:gd name="T108" fmla="*/ 714 w 735"/>
              <a:gd name="T109" fmla="*/ 244 h 714"/>
              <a:gd name="T110" fmla="*/ 693 w 735"/>
              <a:gd name="T111" fmla="*/ 271 h 714"/>
              <a:gd name="T112" fmla="*/ 661 w 735"/>
              <a:gd name="T113" fmla="*/ 309 h 714"/>
              <a:gd name="T114" fmla="*/ 613 w 735"/>
              <a:gd name="T115" fmla="*/ 314 h 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35" h="714">
                <a:moveTo>
                  <a:pt x="602" y="352"/>
                </a:moveTo>
                <a:lnTo>
                  <a:pt x="597" y="368"/>
                </a:lnTo>
                <a:lnTo>
                  <a:pt x="597" y="384"/>
                </a:lnTo>
                <a:lnTo>
                  <a:pt x="597" y="390"/>
                </a:lnTo>
                <a:lnTo>
                  <a:pt x="581" y="390"/>
                </a:lnTo>
                <a:lnTo>
                  <a:pt x="575" y="400"/>
                </a:lnTo>
                <a:lnTo>
                  <a:pt x="581" y="411"/>
                </a:lnTo>
                <a:lnTo>
                  <a:pt x="591" y="411"/>
                </a:lnTo>
                <a:lnTo>
                  <a:pt x="591" y="428"/>
                </a:lnTo>
                <a:lnTo>
                  <a:pt x="602" y="433"/>
                </a:lnTo>
                <a:lnTo>
                  <a:pt x="597" y="438"/>
                </a:lnTo>
                <a:lnTo>
                  <a:pt x="591" y="438"/>
                </a:lnTo>
                <a:lnTo>
                  <a:pt x="581" y="444"/>
                </a:lnTo>
                <a:lnTo>
                  <a:pt x="586" y="449"/>
                </a:lnTo>
                <a:lnTo>
                  <a:pt x="597" y="455"/>
                </a:lnTo>
                <a:lnTo>
                  <a:pt x="591" y="460"/>
                </a:lnTo>
                <a:lnTo>
                  <a:pt x="591" y="476"/>
                </a:lnTo>
                <a:lnTo>
                  <a:pt x="591" y="487"/>
                </a:lnTo>
                <a:lnTo>
                  <a:pt x="591" y="498"/>
                </a:lnTo>
                <a:lnTo>
                  <a:pt x="607" y="498"/>
                </a:lnTo>
                <a:lnTo>
                  <a:pt x="607" y="509"/>
                </a:lnTo>
                <a:lnTo>
                  <a:pt x="618" y="509"/>
                </a:lnTo>
                <a:lnTo>
                  <a:pt x="618" y="519"/>
                </a:lnTo>
                <a:lnTo>
                  <a:pt x="629" y="525"/>
                </a:lnTo>
                <a:lnTo>
                  <a:pt x="639" y="525"/>
                </a:lnTo>
                <a:lnTo>
                  <a:pt x="645" y="536"/>
                </a:lnTo>
                <a:lnTo>
                  <a:pt x="650" y="547"/>
                </a:lnTo>
                <a:lnTo>
                  <a:pt x="650" y="563"/>
                </a:lnTo>
                <a:lnTo>
                  <a:pt x="645" y="568"/>
                </a:lnTo>
                <a:lnTo>
                  <a:pt x="645" y="579"/>
                </a:lnTo>
                <a:lnTo>
                  <a:pt x="639" y="584"/>
                </a:lnTo>
                <a:lnTo>
                  <a:pt x="629" y="584"/>
                </a:lnTo>
                <a:lnTo>
                  <a:pt x="618" y="579"/>
                </a:lnTo>
                <a:lnTo>
                  <a:pt x="607" y="574"/>
                </a:lnTo>
                <a:lnTo>
                  <a:pt x="602" y="574"/>
                </a:lnTo>
                <a:lnTo>
                  <a:pt x="597" y="574"/>
                </a:lnTo>
                <a:lnTo>
                  <a:pt x="597" y="590"/>
                </a:lnTo>
                <a:lnTo>
                  <a:pt x="602" y="595"/>
                </a:lnTo>
                <a:lnTo>
                  <a:pt x="613" y="595"/>
                </a:lnTo>
                <a:lnTo>
                  <a:pt x="618" y="601"/>
                </a:lnTo>
                <a:lnTo>
                  <a:pt x="639" y="606"/>
                </a:lnTo>
                <a:lnTo>
                  <a:pt x="639" y="595"/>
                </a:lnTo>
                <a:lnTo>
                  <a:pt x="645" y="601"/>
                </a:lnTo>
                <a:lnTo>
                  <a:pt x="650" y="606"/>
                </a:lnTo>
                <a:lnTo>
                  <a:pt x="655" y="611"/>
                </a:lnTo>
                <a:lnTo>
                  <a:pt x="671" y="611"/>
                </a:lnTo>
                <a:lnTo>
                  <a:pt x="677" y="617"/>
                </a:lnTo>
                <a:lnTo>
                  <a:pt x="687" y="622"/>
                </a:lnTo>
                <a:lnTo>
                  <a:pt x="693" y="628"/>
                </a:lnTo>
                <a:lnTo>
                  <a:pt x="693" y="638"/>
                </a:lnTo>
                <a:lnTo>
                  <a:pt x="687" y="644"/>
                </a:lnTo>
                <a:lnTo>
                  <a:pt x="677" y="649"/>
                </a:lnTo>
                <a:lnTo>
                  <a:pt x="671" y="655"/>
                </a:lnTo>
                <a:lnTo>
                  <a:pt x="666" y="665"/>
                </a:lnTo>
                <a:lnTo>
                  <a:pt x="666" y="682"/>
                </a:lnTo>
                <a:lnTo>
                  <a:pt x="655" y="682"/>
                </a:lnTo>
                <a:lnTo>
                  <a:pt x="639" y="682"/>
                </a:lnTo>
                <a:lnTo>
                  <a:pt x="634" y="682"/>
                </a:lnTo>
                <a:lnTo>
                  <a:pt x="634" y="687"/>
                </a:lnTo>
                <a:lnTo>
                  <a:pt x="629" y="698"/>
                </a:lnTo>
                <a:lnTo>
                  <a:pt x="629" y="709"/>
                </a:lnTo>
                <a:lnTo>
                  <a:pt x="623" y="703"/>
                </a:lnTo>
                <a:lnTo>
                  <a:pt x="623" y="693"/>
                </a:lnTo>
                <a:lnTo>
                  <a:pt x="618" y="682"/>
                </a:lnTo>
                <a:lnTo>
                  <a:pt x="613" y="676"/>
                </a:lnTo>
                <a:lnTo>
                  <a:pt x="602" y="682"/>
                </a:lnTo>
                <a:lnTo>
                  <a:pt x="581" y="676"/>
                </a:lnTo>
                <a:lnTo>
                  <a:pt x="570" y="676"/>
                </a:lnTo>
                <a:lnTo>
                  <a:pt x="554" y="676"/>
                </a:lnTo>
                <a:lnTo>
                  <a:pt x="549" y="676"/>
                </a:lnTo>
                <a:lnTo>
                  <a:pt x="538" y="676"/>
                </a:lnTo>
                <a:lnTo>
                  <a:pt x="522" y="676"/>
                </a:lnTo>
                <a:lnTo>
                  <a:pt x="522" y="665"/>
                </a:lnTo>
                <a:lnTo>
                  <a:pt x="506" y="660"/>
                </a:lnTo>
                <a:lnTo>
                  <a:pt x="490" y="660"/>
                </a:lnTo>
                <a:lnTo>
                  <a:pt x="479" y="665"/>
                </a:lnTo>
                <a:lnTo>
                  <a:pt x="479" y="671"/>
                </a:lnTo>
                <a:lnTo>
                  <a:pt x="474" y="682"/>
                </a:lnTo>
                <a:lnTo>
                  <a:pt x="474" y="693"/>
                </a:lnTo>
                <a:lnTo>
                  <a:pt x="469" y="682"/>
                </a:lnTo>
                <a:lnTo>
                  <a:pt x="458" y="682"/>
                </a:lnTo>
                <a:lnTo>
                  <a:pt x="448" y="676"/>
                </a:lnTo>
                <a:lnTo>
                  <a:pt x="442" y="682"/>
                </a:lnTo>
                <a:lnTo>
                  <a:pt x="432" y="687"/>
                </a:lnTo>
                <a:lnTo>
                  <a:pt x="421" y="693"/>
                </a:lnTo>
                <a:lnTo>
                  <a:pt x="416" y="698"/>
                </a:lnTo>
                <a:lnTo>
                  <a:pt x="405" y="698"/>
                </a:lnTo>
                <a:lnTo>
                  <a:pt x="389" y="709"/>
                </a:lnTo>
                <a:lnTo>
                  <a:pt x="378" y="709"/>
                </a:lnTo>
                <a:lnTo>
                  <a:pt x="368" y="714"/>
                </a:lnTo>
                <a:lnTo>
                  <a:pt x="357" y="709"/>
                </a:lnTo>
                <a:lnTo>
                  <a:pt x="352" y="698"/>
                </a:lnTo>
                <a:lnTo>
                  <a:pt x="346" y="687"/>
                </a:lnTo>
                <a:lnTo>
                  <a:pt x="341" y="682"/>
                </a:lnTo>
                <a:lnTo>
                  <a:pt x="330" y="682"/>
                </a:lnTo>
                <a:lnTo>
                  <a:pt x="320" y="676"/>
                </a:lnTo>
                <a:lnTo>
                  <a:pt x="309" y="676"/>
                </a:lnTo>
                <a:lnTo>
                  <a:pt x="293" y="671"/>
                </a:lnTo>
                <a:lnTo>
                  <a:pt x="288" y="671"/>
                </a:lnTo>
                <a:lnTo>
                  <a:pt x="272" y="665"/>
                </a:lnTo>
                <a:lnTo>
                  <a:pt x="261" y="660"/>
                </a:lnTo>
                <a:lnTo>
                  <a:pt x="250" y="660"/>
                </a:lnTo>
                <a:lnTo>
                  <a:pt x="245" y="655"/>
                </a:lnTo>
                <a:lnTo>
                  <a:pt x="229" y="649"/>
                </a:lnTo>
                <a:lnTo>
                  <a:pt x="218" y="644"/>
                </a:lnTo>
                <a:lnTo>
                  <a:pt x="197" y="638"/>
                </a:lnTo>
                <a:lnTo>
                  <a:pt x="170" y="633"/>
                </a:lnTo>
                <a:lnTo>
                  <a:pt x="154" y="628"/>
                </a:lnTo>
                <a:lnTo>
                  <a:pt x="144" y="628"/>
                </a:lnTo>
                <a:lnTo>
                  <a:pt x="128" y="628"/>
                </a:lnTo>
                <a:lnTo>
                  <a:pt x="112" y="628"/>
                </a:lnTo>
                <a:lnTo>
                  <a:pt x="58" y="617"/>
                </a:lnTo>
                <a:lnTo>
                  <a:pt x="58" y="584"/>
                </a:lnTo>
                <a:lnTo>
                  <a:pt x="69" y="590"/>
                </a:lnTo>
                <a:lnTo>
                  <a:pt x="74" y="606"/>
                </a:lnTo>
                <a:lnTo>
                  <a:pt x="96" y="606"/>
                </a:lnTo>
                <a:lnTo>
                  <a:pt x="85" y="595"/>
                </a:lnTo>
                <a:lnTo>
                  <a:pt x="90" y="590"/>
                </a:lnTo>
                <a:lnTo>
                  <a:pt x="90" y="584"/>
                </a:lnTo>
                <a:lnTo>
                  <a:pt x="85" y="579"/>
                </a:lnTo>
                <a:lnTo>
                  <a:pt x="90" y="574"/>
                </a:lnTo>
                <a:lnTo>
                  <a:pt x="96" y="568"/>
                </a:lnTo>
                <a:lnTo>
                  <a:pt x="106" y="568"/>
                </a:lnTo>
                <a:lnTo>
                  <a:pt x="128" y="557"/>
                </a:lnTo>
                <a:lnTo>
                  <a:pt x="128" y="563"/>
                </a:lnTo>
                <a:lnTo>
                  <a:pt x="138" y="590"/>
                </a:lnTo>
                <a:lnTo>
                  <a:pt x="149" y="601"/>
                </a:lnTo>
                <a:lnTo>
                  <a:pt x="154" y="595"/>
                </a:lnTo>
                <a:lnTo>
                  <a:pt x="154" y="584"/>
                </a:lnTo>
                <a:lnTo>
                  <a:pt x="154" y="574"/>
                </a:lnTo>
                <a:lnTo>
                  <a:pt x="154" y="563"/>
                </a:lnTo>
                <a:lnTo>
                  <a:pt x="160" y="547"/>
                </a:lnTo>
                <a:lnTo>
                  <a:pt x="154" y="541"/>
                </a:lnTo>
                <a:lnTo>
                  <a:pt x="165" y="541"/>
                </a:lnTo>
                <a:lnTo>
                  <a:pt x="176" y="547"/>
                </a:lnTo>
                <a:lnTo>
                  <a:pt x="176" y="536"/>
                </a:lnTo>
                <a:lnTo>
                  <a:pt x="170" y="519"/>
                </a:lnTo>
                <a:lnTo>
                  <a:pt x="170" y="514"/>
                </a:lnTo>
                <a:lnTo>
                  <a:pt x="165" y="487"/>
                </a:lnTo>
                <a:lnTo>
                  <a:pt x="165" y="476"/>
                </a:lnTo>
                <a:lnTo>
                  <a:pt x="154" y="476"/>
                </a:lnTo>
                <a:lnTo>
                  <a:pt x="144" y="482"/>
                </a:lnTo>
                <a:lnTo>
                  <a:pt x="133" y="482"/>
                </a:lnTo>
                <a:lnTo>
                  <a:pt x="144" y="476"/>
                </a:lnTo>
                <a:lnTo>
                  <a:pt x="149" y="476"/>
                </a:lnTo>
                <a:lnTo>
                  <a:pt x="144" y="471"/>
                </a:lnTo>
                <a:lnTo>
                  <a:pt x="128" y="476"/>
                </a:lnTo>
                <a:lnTo>
                  <a:pt x="117" y="476"/>
                </a:lnTo>
                <a:lnTo>
                  <a:pt x="106" y="471"/>
                </a:lnTo>
                <a:lnTo>
                  <a:pt x="112" y="465"/>
                </a:lnTo>
                <a:lnTo>
                  <a:pt x="122" y="465"/>
                </a:lnTo>
                <a:lnTo>
                  <a:pt x="117" y="460"/>
                </a:lnTo>
                <a:lnTo>
                  <a:pt x="112" y="460"/>
                </a:lnTo>
                <a:lnTo>
                  <a:pt x="96" y="465"/>
                </a:lnTo>
                <a:lnTo>
                  <a:pt x="85" y="460"/>
                </a:lnTo>
                <a:lnTo>
                  <a:pt x="80" y="460"/>
                </a:lnTo>
                <a:lnTo>
                  <a:pt x="69" y="460"/>
                </a:lnTo>
                <a:lnTo>
                  <a:pt x="74" y="455"/>
                </a:lnTo>
                <a:lnTo>
                  <a:pt x="80" y="455"/>
                </a:lnTo>
                <a:lnTo>
                  <a:pt x="80" y="444"/>
                </a:lnTo>
                <a:lnTo>
                  <a:pt x="69" y="438"/>
                </a:lnTo>
                <a:lnTo>
                  <a:pt x="64" y="433"/>
                </a:lnTo>
                <a:lnTo>
                  <a:pt x="58" y="438"/>
                </a:lnTo>
                <a:lnTo>
                  <a:pt x="53" y="444"/>
                </a:lnTo>
                <a:lnTo>
                  <a:pt x="48" y="449"/>
                </a:lnTo>
                <a:lnTo>
                  <a:pt x="48" y="444"/>
                </a:lnTo>
                <a:lnTo>
                  <a:pt x="48" y="428"/>
                </a:lnTo>
                <a:lnTo>
                  <a:pt x="37" y="428"/>
                </a:lnTo>
                <a:lnTo>
                  <a:pt x="37" y="444"/>
                </a:lnTo>
                <a:lnTo>
                  <a:pt x="32" y="455"/>
                </a:lnTo>
                <a:lnTo>
                  <a:pt x="26" y="455"/>
                </a:lnTo>
                <a:lnTo>
                  <a:pt x="26" y="449"/>
                </a:lnTo>
                <a:lnTo>
                  <a:pt x="32" y="422"/>
                </a:lnTo>
                <a:lnTo>
                  <a:pt x="37" y="417"/>
                </a:lnTo>
                <a:lnTo>
                  <a:pt x="53" y="411"/>
                </a:lnTo>
                <a:lnTo>
                  <a:pt x="69" y="395"/>
                </a:lnTo>
                <a:lnTo>
                  <a:pt x="64" y="400"/>
                </a:lnTo>
                <a:lnTo>
                  <a:pt x="42" y="406"/>
                </a:lnTo>
                <a:lnTo>
                  <a:pt x="37" y="411"/>
                </a:lnTo>
                <a:lnTo>
                  <a:pt x="37" y="400"/>
                </a:lnTo>
                <a:lnTo>
                  <a:pt x="37" y="390"/>
                </a:lnTo>
                <a:lnTo>
                  <a:pt x="42" y="384"/>
                </a:lnTo>
                <a:lnTo>
                  <a:pt x="64" y="373"/>
                </a:lnTo>
                <a:lnTo>
                  <a:pt x="64" y="363"/>
                </a:lnTo>
                <a:lnTo>
                  <a:pt x="37" y="368"/>
                </a:lnTo>
                <a:lnTo>
                  <a:pt x="21" y="373"/>
                </a:lnTo>
                <a:lnTo>
                  <a:pt x="16" y="379"/>
                </a:lnTo>
                <a:lnTo>
                  <a:pt x="5" y="384"/>
                </a:lnTo>
                <a:lnTo>
                  <a:pt x="0" y="379"/>
                </a:lnTo>
                <a:lnTo>
                  <a:pt x="5" y="368"/>
                </a:lnTo>
                <a:lnTo>
                  <a:pt x="16" y="357"/>
                </a:lnTo>
                <a:lnTo>
                  <a:pt x="48" y="346"/>
                </a:lnTo>
                <a:lnTo>
                  <a:pt x="42" y="336"/>
                </a:lnTo>
                <a:lnTo>
                  <a:pt x="37" y="319"/>
                </a:lnTo>
                <a:lnTo>
                  <a:pt x="26" y="309"/>
                </a:lnTo>
                <a:lnTo>
                  <a:pt x="16" y="303"/>
                </a:lnTo>
                <a:lnTo>
                  <a:pt x="5" y="298"/>
                </a:lnTo>
                <a:lnTo>
                  <a:pt x="0" y="281"/>
                </a:lnTo>
                <a:lnTo>
                  <a:pt x="0" y="276"/>
                </a:lnTo>
                <a:lnTo>
                  <a:pt x="10" y="265"/>
                </a:lnTo>
                <a:lnTo>
                  <a:pt x="16" y="260"/>
                </a:lnTo>
                <a:lnTo>
                  <a:pt x="37" y="254"/>
                </a:lnTo>
                <a:lnTo>
                  <a:pt x="53" y="249"/>
                </a:lnTo>
                <a:lnTo>
                  <a:pt x="64" y="244"/>
                </a:lnTo>
                <a:lnTo>
                  <a:pt x="69" y="238"/>
                </a:lnTo>
                <a:lnTo>
                  <a:pt x="80" y="227"/>
                </a:lnTo>
                <a:lnTo>
                  <a:pt x="85" y="222"/>
                </a:lnTo>
                <a:lnTo>
                  <a:pt x="96" y="217"/>
                </a:lnTo>
                <a:lnTo>
                  <a:pt x="101" y="211"/>
                </a:lnTo>
                <a:lnTo>
                  <a:pt x="112" y="206"/>
                </a:lnTo>
                <a:lnTo>
                  <a:pt x="128" y="200"/>
                </a:lnTo>
                <a:lnTo>
                  <a:pt x="138" y="200"/>
                </a:lnTo>
                <a:lnTo>
                  <a:pt x="149" y="195"/>
                </a:lnTo>
                <a:lnTo>
                  <a:pt x="154" y="190"/>
                </a:lnTo>
                <a:lnTo>
                  <a:pt x="154" y="179"/>
                </a:lnTo>
                <a:lnTo>
                  <a:pt x="149" y="168"/>
                </a:lnTo>
                <a:lnTo>
                  <a:pt x="144" y="157"/>
                </a:lnTo>
                <a:lnTo>
                  <a:pt x="149" y="141"/>
                </a:lnTo>
                <a:lnTo>
                  <a:pt x="154" y="135"/>
                </a:lnTo>
                <a:lnTo>
                  <a:pt x="165" y="135"/>
                </a:lnTo>
                <a:lnTo>
                  <a:pt x="186" y="130"/>
                </a:lnTo>
                <a:lnTo>
                  <a:pt x="197" y="135"/>
                </a:lnTo>
                <a:lnTo>
                  <a:pt x="202" y="135"/>
                </a:lnTo>
                <a:lnTo>
                  <a:pt x="213" y="141"/>
                </a:lnTo>
                <a:lnTo>
                  <a:pt x="229" y="146"/>
                </a:lnTo>
                <a:lnTo>
                  <a:pt x="240" y="146"/>
                </a:lnTo>
                <a:lnTo>
                  <a:pt x="245" y="141"/>
                </a:lnTo>
                <a:lnTo>
                  <a:pt x="250" y="135"/>
                </a:lnTo>
                <a:lnTo>
                  <a:pt x="256" y="130"/>
                </a:lnTo>
                <a:lnTo>
                  <a:pt x="266" y="125"/>
                </a:lnTo>
                <a:lnTo>
                  <a:pt x="277" y="119"/>
                </a:lnTo>
                <a:lnTo>
                  <a:pt x="282" y="114"/>
                </a:lnTo>
                <a:lnTo>
                  <a:pt x="288" y="108"/>
                </a:lnTo>
                <a:lnTo>
                  <a:pt x="293" y="103"/>
                </a:lnTo>
                <a:lnTo>
                  <a:pt x="293" y="92"/>
                </a:lnTo>
                <a:lnTo>
                  <a:pt x="298" y="81"/>
                </a:lnTo>
                <a:lnTo>
                  <a:pt x="304" y="76"/>
                </a:lnTo>
                <a:lnTo>
                  <a:pt x="309" y="71"/>
                </a:lnTo>
                <a:lnTo>
                  <a:pt x="314" y="65"/>
                </a:lnTo>
                <a:lnTo>
                  <a:pt x="325" y="65"/>
                </a:lnTo>
                <a:lnTo>
                  <a:pt x="336" y="65"/>
                </a:lnTo>
                <a:lnTo>
                  <a:pt x="346" y="71"/>
                </a:lnTo>
                <a:lnTo>
                  <a:pt x="352" y="71"/>
                </a:lnTo>
                <a:lnTo>
                  <a:pt x="352" y="76"/>
                </a:lnTo>
                <a:lnTo>
                  <a:pt x="362" y="81"/>
                </a:lnTo>
                <a:lnTo>
                  <a:pt x="378" y="92"/>
                </a:lnTo>
                <a:lnTo>
                  <a:pt x="389" y="92"/>
                </a:lnTo>
                <a:lnTo>
                  <a:pt x="400" y="87"/>
                </a:lnTo>
                <a:lnTo>
                  <a:pt x="410" y="76"/>
                </a:lnTo>
                <a:lnTo>
                  <a:pt x="416" y="71"/>
                </a:lnTo>
                <a:lnTo>
                  <a:pt x="426" y="71"/>
                </a:lnTo>
                <a:lnTo>
                  <a:pt x="437" y="76"/>
                </a:lnTo>
                <a:lnTo>
                  <a:pt x="448" y="76"/>
                </a:lnTo>
                <a:lnTo>
                  <a:pt x="453" y="81"/>
                </a:lnTo>
                <a:lnTo>
                  <a:pt x="463" y="76"/>
                </a:lnTo>
                <a:lnTo>
                  <a:pt x="469" y="71"/>
                </a:lnTo>
                <a:lnTo>
                  <a:pt x="474" y="65"/>
                </a:lnTo>
                <a:lnTo>
                  <a:pt x="474" y="60"/>
                </a:lnTo>
                <a:lnTo>
                  <a:pt x="469" y="54"/>
                </a:lnTo>
                <a:lnTo>
                  <a:pt x="479" y="38"/>
                </a:lnTo>
                <a:lnTo>
                  <a:pt x="485" y="33"/>
                </a:lnTo>
                <a:lnTo>
                  <a:pt x="495" y="27"/>
                </a:lnTo>
                <a:lnTo>
                  <a:pt x="506" y="27"/>
                </a:lnTo>
                <a:lnTo>
                  <a:pt x="511" y="22"/>
                </a:lnTo>
                <a:lnTo>
                  <a:pt x="517" y="11"/>
                </a:lnTo>
                <a:lnTo>
                  <a:pt x="517" y="6"/>
                </a:lnTo>
                <a:lnTo>
                  <a:pt x="527" y="0"/>
                </a:lnTo>
                <a:lnTo>
                  <a:pt x="533" y="0"/>
                </a:lnTo>
                <a:lnTo>
                  <a:pt x="543" y="0"/>
                </a:lnTo>
                <a:lnTo>
                  <a:pt x="549" y="6"/>
                </a:lnTo>
                <a:lnTo>
                  <a:pt x="554" y="16"/>
                </a:lnTo>
                <a:lnTo>
                  <a:pt x="549" y="16"/>
                </a:lnTo>
                <a:lnTo>
                  <a:pt x="549" y="22"/>
                </a:lnTo>
                <a:lnTo>
                  <a:pt x="549" y="33"/>
                </a:lnTo>
                <a:lnTo>
                  <a:pt x="565" y="44"/>
                </a:lnTo>
                <a:lnTo>
                  <a:pt x="581" y="44"/>
                </a:lnTo>
                <a:lnTo>
                  <a:pt x="586" y="49"/>
                </a:lnTo>
                <a:lnTo>
                  <a:pt x="586" y="60"/>
                </a:lnTo>
                <a:lnTo>
                  <a:pt x="575" y="65"/>
                </a:lnTo>
                <a:lnTo>
                  <a:pt x="575" y="76"/>
                </a:lnTo>
                <a:lnTo>
                  <a:pt x="581" y="92"/>
                </a:lnTo>
                <a:lnTo>
                  <a:pt x="586" y="103"/>
                </a:lnTo>
                <a:lnTo>
                  <a:pt x="591" y="108"/>
                </a:lnTo>
                <a:lnTo>
                  <a:pt x="591" y="119"/>
                </a:lnTo>
                <a:lnTo>
                  <a:pt x="581" y="125"/>
                </a:lnTo>
                <a:lnTo>
                  <a:pt x="570" y="130"/>
                </a:lnTo>
                <a:lnTo>
                  <a:pt x="565" y="135"/>
                </a:lnTo>
                <a:lnTo>
                  <a:pt x="565" y="146"/>
                </a:lnTo>
                <a:lnTo>
                  <a:pt x="565" y="157"/>
                </a:lnTo>
                <a:lnTo>
                  <a:pt x="570" y="168"/>
                </a:lnTo>
                <a:lnTo>
                  <a:pt x="581" y="168"/>
                </a:lnTo>
                <a:lnTo>
                  <a:pt x="591" y="168"/>
                </a:lnTo>
                <a:lnTo>
                  <a:pt x="597" y="168"/>
                </a:lnTo>
                <a:lnTo>
                  <a:pt x="607" y="173"/>
                </a:lnTo>
                <a:lnTo>
                  <a:pt x="607" y="184"/>
                </a:lnTo>
                <a:lnTo>
                  <a:pt x="613" y="190"/>
                </a:lnTo>
                <a:lnTo>
                  <a:pt x="618" y="200"/>
                </a:lnTo>
                <a:lnTo>
                  <a:pt x="618" y="206"/>
                </a:lnTo>
                <a:lnTo>
                  <a:pt x="623" y="217"/>
                </a:lnTo>
                <a:lnTo>
                  <a:pt x="623" y="227"/>
                </a:lnTo>
                <a:lnTo>
                  <a:pt x="634" y="233"/>
                </a:lnTo>
                <a:lnTo>
                  <a:pt x="645" y="217"/>
                </a:lnTo>
                <a:lnTo>
                  <a:pt x="650" y="217"/>
                </a:lnTo>
                <a:lnTo>
                  <a:pt x="650" y="211"/>
                </a:lnTo>
                <a:lnTo>
                  <a:pt x="645" y="200"/>
                </a:lnTo>
                <a:lnTo>
                  <a:pt x="655" y="200"/>
                </a:lnTo>
                <a:lnTo>
                  <a:pt x="666" y="200"/>
                </a:lnTo>
                <a:lnTo>
                  <a:pt x="677" y="200"/>
                </a:lnTo>
                <a:lnTo>
                  <a:pt x="677" y="195"/>
                </a:lnTo>
                <a:lnTo>
                  <a:pt x="677" y="190"/>
                </a:lnTo>
                <a:lnTo>
                  <a:pt x="677" y="184"/>
                </a:lnTo>
                <a:lnTo>
                  <a:pt x="671" y="179"/>
                </a:lnTo>
                <a:lnTo>
                  <a:pt x="677" y="179"/>
                </a:lnTo>
                <a:lnTo>
                  <a:pt x="682" y="179"/>
                </a:lnTo>
                <a:lnTo>
                  <a:pt x="687" y="190"/>
                </a:lnTo>
                <a:lnTo>
                  <a:pt x="693" y="200"/>
                </a:lnTo>
                <a:lnTo>
                  <a:pt x="693" y="211"/>
                </a:lnTo>
                <a:lnTo>
                  <a:pt x="687" y="217"/>
                </a:lnTo>
                <a:lnTo>
                  <a:pt x="687" y="222"/>
                </a:lnTo>
                <a:lnTo>
                  <a:pt x="693" y="222"/>
                </a:lnTo>
                <a:lnTo>
                  <a:pt x="703" y="217"/>
                </a:lnTo>
                <a:lnTo>
                  <a:pt x="709" y="211"/>
                </a:lnTo>
                <a:lnTo>
                  <a:pt x="719" y="211"/>
                </a:lnTo>
                <a:lnTo>
                  <a:pt x="730" y="211"/>
                </a:lnTo>
                <a:lnTo>
                  <a:pt x="735" y="217"/>
                </a:lnTo>
                <a:lnTo>
                  <a:pt x="735" y="222"/>
                </a:lnTo>
                <a:lnTo>
                  <a:pt x="730" y="238"/>
                </a:lnTo>
                <a:lnTo>
                  <a:pt x="719" y="238"/>
                </a:lnTo>
                <a:lnTo>
                  <a:pt x="709" y="238"/>
                </a:lnTo>
                <a:lnTo>
                  <a:pt x="714" y="244"/>
                </a:lnTo>
                <a:lnTo>
                  <a:pt x="719" y="249"/>
                </a:lnTo>
                <a:lnTo>
                  <a:pt x="719" y="254"/>
                </a:lnTo>
                <a:lnTo>
                  <a:pt x="709" y="260"/>
                </a:lnTo>
                <a:lnTo>
                  <a:pt x="703" y="260"/>
                </a:lnTo>
                <a:lnTo>
                  <a:pt x="698" y="265"/>
                </a:lnTo>
                <a:lnTo>
                  <a:pt x="693" y="271"/>
                </a:lnTo>
                <a:lnTo>
                  <a:pt x="682" y="276"/>
                </a:lnTo>
                <a:lnTo>
                  <a:pt x="677" y="276"/>
                </a:lnTo>
                <a:lnTo>
                  <a:pt x="677" y="281"/>
                </a:lnTo>
                <a:lnTo>
                  <a:pt x="671" y="292"/>
                </a:lnTo>
                <a:lnTo>
                  <a:pt x="666" y="298"/>
                </a:lnTo>
                <a:lnTo>
                  <a:pt x="661" y="309"/>
                </a:lnTo>
                <a:lnTo>
                  <a:pt x="655" y="314"/>
                </a:lnTo>
                <a:lnTo>
                  <a:pt x="645" y="314"/>
                </a:lnTo>
                <a:lnTo>
                  <a:pt x="634" y="314"/>
                </a:lnTo>
                <a:lnTo>
                  <a:pt x="629" y="314"/>
                </a:lnTo>
                <a:lnTo>
                  <a:pt x="623" y="314"/>
                </a:lnTo>
                <a:lnTo>
                  <a:pt x="613" y="314"/>
                </a:lnTo>
                <a:lnTo>
                  <a:pt x="602" y="319"/>
                </a:lnTo>
                <a:lnTo>
                  <a:pt x="602" y="330"/>
                </a:lnTo>
                <a:lnTo>
                  <a:pt x="602" y="336"/>
                </a:lnTo>
                <a:lnTo>
                  <a:pt x="602" y="3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2" name="Freeform 190"/>
          <p:cNvSpPr>
            <a:spLocks/>
          </p:cNvSpPr>
          <p:nvPr/>
        </p:nvSpPr>
        <p:spPr bwMode="auto">
          <a:xfrm>
            <a:off x="4868327" y="2539637"/>
            <a:ext cx="396875" cy="274550"/>
          </a:xfrm>
          <a:custGeom>
            <a:avLst/>
            <a:gdLst>
              <a:gd name="T0" fmla="*/ 240 w 250"/>
              <a:gd name="T1" fmla="*/ 60 h 173"/>
              <a:gd name="T2" fmla="*/ 234 w 250"/>
              <a:gd name="T3" fmla="*/ 49 h 173"/>
              <a:gd name="T4" fmla="*/ 234 w 250"/>
              <a:gd name="T5" fmla="*/ 33 h 173"/>
              <a:gd name="T6" fmla="*/ 234 w 250"/>
              <a:gd name="T7" fmla="*/ 11 h 173"/>
              <a:gd name="T8" fmla="*/ 224 w 250"/>
              <a:gd name="T9" fmla="*/ 0 h 173"/>
              <a:gd name="T10" fmla="*/ 213 w 250"/>
              <a:gd name="T11" fmla="*/ 11 h 173"/>
              <a:gd name="T12" fmla="*/ 192 w 250"/>
              <a:gd name="T13" fmla="*/ 22 h 173"/>
              <a:gd name="T14" fmla="*/ 181 w 250"/>
              <a:gd name="T15" fmla="*/ 38 h 173"/>
              <a:gd name="T16" fmla="*/ 160 w 250"/>
              <a:gd name="T17" fmla="*/ 54 h 173"/>
              <a:gd name="T18" fmla="*/ 149 w 250"/>
              <a:gd name="T19" fmla="*/ 65 h 173"/>
              <a:gd name="T20" fmla="*/ 128 w 250"/>
              <a:gd name="T21" fmla="*/ 81 h 173"/>
              <a:gd name="T22" fmla="*/ 112 w 250"/>
              <a:gd name="T23" fmla="*/ 92 h 173"/>
              <a:gd name="T24" fmla="*/ 117 w 250"/>
              <a:gd name="T25" fmla="*/ 76 h 173"/>
              <a:gd name="T26" fmla="*/ 117 w 250"/>
              <a:gd name="T27" fmla="*/ 60 h 173"/>
              <a:gd name="T28" fmla="*/ 101 w 250"/>
              <a:gd name="T29" fmla="*/ 60 h 173"/>
              <a:gd name="T30" fmla="*/ 101 w 250"/>
              <a:gd name="T31" fmla="*/ 49 h 173"/>
              <a:gd name="T32" fmla="*/ 96 w 250"/>
              <a:gd name="T33" fmla="*/ 33 h 173"/>
              <a:gd name="T34" fmla="*/ 85 w 250"/>
              <a:gd name="T35" fmla="*/ 22 h 173"/>
              <a:gd name="T36" fmla="*/ 69 w 250"/>
              <a:gd name="T37" fmla="*/ 27 h 173"/>
              <a:gd name="T38" fmla="*/ 58 w 250"/>
              <a:gd name="T39" fmla="*/ 22 h 173"/>
              <a:gd name="T40" fmla="*/ 37 w 250"/>
              <a:gd name="T41" fmla="*/ 27 h 173"/>
              <a:gd name="T42" fmla="*/ 21 w 250"/>
              <a:gd name="T43" fmla="*/ 38 h 173"/>
              <a:gd name="T44" fmla="*/ 10 w 250"/>
              <a:gd name="T45" fmla="*/ 38 h 173"/>
              <a:gd name="T46" fmla="*/ 0 w 250"/>
              <a:gd name="T47" fmla="*/ 49 h 173"/>
              <a:gd name="T48" fmla="*/ 5 w 250"/>
              <a:gd name="T49" fmla="*/ 60 h 173"/>
              <a:gd name="T50" fmla="*/ 16 w 250"/>
              <a:gd name="T51" fmla="*/ 76 h 173"/>
              <a:gd name="T52" fmla="*/ 32 w 250"/>
              <a:gd name="T53" fmla="*/ 87 h 173"/>
              <a:gd name="T54" fmla="*/ 42 w 250"/>
              <a:gd name="T55" fmla="*/ 103 h 173"/>
              <a:gd name="T56" fmla="*/ 53 w 250"/>
              <a:gd name="T57" fmla="*/ 114 h 173"/>
              <a:gd name="T58" fmla="*/ 48 w 250"/>
              <a:gd name="T59" fmla="*/ 125 h 173"/>
              <a:gd name="T60" fmla="*/ 48 w 250"/>
              <a:gd name="T61" fmla="*/ 135 h 173"/>
              <a:gd name="T62" fmla="*/ 48 w 250"/>
              <a:gd name="T63" fmla="*/ 152 h 173"/>
              <a:gd name="T64" fmla="*/ 80 w 250"/>
              <a:gd name="T65" fmla="*/ 163 h 173"/>
              <a:gd name="T66" fmla="*/ 90 w 250"/>
              <a:gd name="T67" fmla="*/ 173 h 173"/>
              <a:gd name="T68" fmla="*/ 106 w 250"/>
              <a:gd name="T69" fmla="*/ 168 h 173"/>
              <a:gd name="T70" fmla="*/ 133 w 250"/>
              <a:gd name="T71" fmla="*/ 163 h 173"/>
              <a:gd name="T72" fmla="*/ 154 w 250"/>
              <a:gd name="T73" fmla="*/ 152 h 173"/>
              <a:gd name="T74" fmla="*/ 170 w 250"/>
              <a:gd name="T75" fmla="*/ 141 h 173"/>
              <a:gd name="T76" fmla="*/ 186 w 250"/>
              <a:gd name="T77" fmla="*/ 125 h 173"/>
              <a:gd name="T78" fmla="*/ 202 w 250"/>
              <a:gd name="T79" fmla="*/ 108 h 173"/>
              <a:gd name="T80" fmla="*/ 218 w 250"/>
              <a:gd name="T81" fmla="*/ 98 h 173"/>
              <a:gd name="T82" fmla="*/ 234 w 250"/>
              <a:gd name="T83" fmla="*/ 87 h 173"/>
              <a:gd name="T84" fmla="*/ 250 w 250"/>
              <a:gd name="T85" fmla="*/ 71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0" h="173">
                <a:moveTo>
                  <a:pt x="250" y="71"/>
                </a:moveTo>
                <a:lnTo>
                  <a:pt x="240" y="60"/>
                </a:lnTo>
                <a:lnTo>
                  <a:pt x="240" y="54"/>
                </a:lnTo>
                <a:lnTo>
                  <a:pt x="234" y="49"/>
                </a:lnTo>
                <a:lnTo>
                  <a:pt x="234" y="44"/>
                </a:lnTo>
                <a:lnTo>
                  <a:pt x="234" y="33"/>
                </a:lnTo>
                <a:lnTo>
                  <a:pt x="234" y="22"/>
                </a:lnTo>
                <a:lnTo>
                  <a:pt x="234" y="11"/>
                </a:lnTo>
                <a:lnTo>
                  <a:pt x="229" y="0"/>
                </a:lnTo>
                <a:lnTo>
                  <a:pt x="224" y="0"/>
                </a:lnTo>
                <a:lnTo>
                  <a:pt x="218" y="6"/>
                </a:lnTo>
                <a:lnTo>
                  <a:pt x="213" y="11"/>
                </a:lnTo>
                <a:lnTo>
                  <a:pt x="202" y="16"/>
                </a:lnTo>
                <a:lnTo>
                  <a:pt x="192" y="22"/>
                </a:lnTo>
                <a:lnTo>
                  <a:pt x="192" y="27"/>
                </a:lnTo>
                <a:lnTo>
                  <a:pt x="181" y="38"/>
                </a:lnTo>
                <a:lnTo>
                  <a:pt x="176" y="44"/>
                </a:lnTo>
                <a:lnTo>
                  <a:pt x="160" y="54"/>
                </a:lnTo>
                <a:lnTo>
                  <a:pt x="154" y="54"/>
                </a:lnTo>
                <a:lnTo>
                  <a:pt x="149" y="65"/>
                </a:lnTo>
                <a:lnTo>
                  <a:pt x="138" y="71"/>
                </a:lnTo>
                <a:lnTo>
                  <a:pt x="128" y="81"/>
                </a:lnTo>
                <a:lnTo>
                  <a:pt x="122" y="87"/>
                </a:lnTo>
                <a:lnTo>
                  <a:pt x="112" y="92"/>
                </a:lnTo>
                <a:lnTo>
                  <a:pt x="112" y="87"/>
                </a:lnTo>
                <a:lnTo>
                  <a:pt x="117" y="76"/>
                </a:lnTo>
                <a:lnTo>
                  <a:pt x="117" y="65"/>
                </a:lnTo>
                <a:lnTo>
                  <a:pt x="117" y="60"/>
                </a:lnTo>
                <a:lnTo>
                  <a:pt x="112" y="54"/>
                </a:lnTo>
                <a:lnTo>
                  <a:pt x="101" y="60"/>
                </a:lnTo>
                <a:lnTo>
                  <a:pt x="96" y="60"/>
                </a:lnTo>
                <a:lnTo>
                  <a:pt x="101" y="49"/>
                </a:lnTo>
                <a:lnTo>
                  <a:pt x="96" y="44"/>
                </a:lnTo>
                <a:lnTo>
                  <a:pt x="96" y="33"/>
                </a:lnTo>
                <a:lnTo>
                  <a:pt x="96" y="22"/>
                </a:lnTo>
                <a:lnTo>
                  <a:pt x="85" y="22"/>
                </a:lnTo>
                <a:lnTo>
                  <a:pt x="80" y="27"/>
                </a:lnTo>
                <a:lnTo>
                  <a:pt x="69" y="27"/>
                </a:lnTo>
                <a:lnTo>
                  <a:pt x="64" y="22"/>
                </a:lnTo>
                <a:lnTo>
                  <a:pt x="58" y="22"/>
                </a:lnTo>
                <a:lnTo>
                  <a:pt x="48" y="22"/>
                </a:lnTo>
                <a:lnTo>
                  <a:pt x="37" y="27"/>
                </a:lnTo>
                <a:lnTo>
                  <a:pt x="26" y="33"/>
                </a:lnTo>
                <a:lnTo>
                  <a:pt x="21" y="38"/>
                </a:lnTo>
                <a:lnTo>
                  <a:pt x="16" y="44"/>
                </a:lnTo>
                <a:lnTo>
                  <a:pt x="10" y="38"/>
                </a:lnTo>
                <a:lnTo>
                  <a:pt x="5" y="38"/>
                </a:lnTo>
                <a:lnTo>
                  <a:pt x="0" y="49"/>
                </a:lnTo>
                <a:lnTo>
                  <a:pt x="0" y="54"/>
                </a:lnTo>
                <a:lnTo>
                  <a:pt x="5" y="60"/>
                </a:lnTo>
                <a:lnTo>
                  <a:pt x="10" y="65"/>
                </a:lnTo>
                <a:lnTo>
                  <a:pt x="16" y="76"/>
                </a:lnTo>
                <a:lnTo>
                  <a:pt x="26" y="81"/>
                </a:lnTo>
                <a:lnTo>
                  <a:pt x="32" y="87"/>
                </a:lnTo>
                <a:lnTo>
                  <a:pt x="37" y="92"/>
                </a:lnTo>
                <a:lnTo>
                  <a:pt x="42" y="103"/>
                </a:lnTo>
                <a:lnTo>
                  <a:pt x="48" y="108"/>
                </a:lnTo>
                <a:lnTo>
                  <a:pt x="53" y="114"/>
                </a:lnTo>
                <a:lnTo>
                  <a:pt x="42" y="119"/>
                </a:lnTo>
                <a:lnTo>
                  <a:pt x="48" y="125"/>
                </a:lnTo>
                <a:lnTo>
                  <a:pt x="53" y="135"/>
                </a:lnTo>
                <a:lnTo>
                  <a:pt x="48" y="135"/>
                </a:lnTo>
                <a:lnTo>
                  <a:pt x="48" y="141"/>
                </a:lnTo>
                <a:lnTo>
                  <a:pt x="48" y="152"/>
                </a:lnTo>
                <a:lnTo>
                  <a:pt x="64" y="163"/>
                </a:lnTo>
                <a:lnTo>
                  <a:pt x="80" y="163"/>
                </a:lnTo>
                <a:lnTo>
                  <a:pt x="85" y="168"/>
                </a:lnTo>
                <a:lnTo>
                  <a:pt x="90" y="173"/>
                </a:lnTo>
                <a:lnTo>
                  <a:pt x="96" y="168"/>
                </a:lnTo>
                <a:lnTo>
                  <a:pt x="106" y="168"/>
                </a:lnTo>
                <a:lnTo>
                  <a:pt x="122" y="163"/>
                </a:lnTo>
                <a:lnTo>
                  <a:pt x="133" y="163"/>
                </a:lnTo>
                <a:lnTo>
                  <a:pt x="144" y="157"/>
                </a:lnTo>
                <a:lnTo>
                  <a:pt x="154" y="152"/>
                </a:lnTo>
                <a:lnTo>
                  <a:pt x="160" y="146"/>
                </a:lnTo>
                <a:lnTo>
                  <a:pt x="170" y="141"/>
                </a:lnTo>
                <a:lnTo>
                  <a:pt x="181" y="130"/>
                </a:lnTo>
                <a:lnTo>
                  <a:pt x="186" y="125"/>
                </a:lnTo>
                <a:lnTo>
                  <a:pt x="197" y="114"/>
                </a:lnTo>
                <a:lnTo>
                  <a:pt x="202" y="108"/>
                </a:lnTo>
                <a:lnTo>
                  <a:pt x="213" y="103"/>
                </a:lnTo>
                <a:lnTo>
                  <a:pt x="218" y="98"/>
                </a:lnTo>
                <a:lnTo>
                  <a:pt x="224" y="92"/>
                </a:lnTo>
                <a:lnTo>
                  <a:pt x="234" y="87"/>
                </a:lnTo>
                <a:lnTo>
                  <a:pt x="245" y="76"/>
                </a:lnTo>
                <a:lnTo>
                  <a:pt x="250" y="7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Freeform 191"/>
          <p:cNvSpPr>
            <a:spLocks/>
          </p:cNvSpPr>
          <p:nvPr/>
        </p:nvSpPr>
        <p:spPr bwMode="auto">
          <a:xfrm>
            <a:off x="4766727" y="3775905"/>
            <a:ext cx="396875" cy="284072"/>
          </a:xfrm>
          <a:custGeom>
            <a:avLst/>
            <a:gdLst>
              <a:gd name="T0" fmla="*/ 240 w 250"/>
              <a:gd name="T1" fmla="*/ 49 h 179"/>
              <a:gd name="T2" fmla="*/ 234 w 250"/>
              <a:gd name="T3" fmla="*/ 33 h 179"/>
              <a:gd name="T4" fmla="*/ 213 w 250"/>
              <a:gd name="T5" fmla="*/ 27 h 179"/>
              <a:gd name="T6" fmla="*/ 197 w 250"/>
              <a:gd name="T7" fmla="*/ 22 h 179"/>
              <a:gd name="T8" fmla="*/ 192 w 250"/>
              <a:gd name="T9" fmla="*/ 38 h 179"/>
              <a:gd name="T10" fmla="*/ 186 w 250"/>
              <a:gd name="T11" fmla="*/ 43 h 179"/>
              <a:gd name="T12" fmla="*/ 181 w 250"/>
              <a:gd name="T13" fmla="*/ 22 h 179"/>
              <a:gd name="T14" fmla="*/ 165 w 250"/>
              <a:gd name="T15" fmla="*/ 22 h 179"/>
              <a:gd name="T16" fmla="*/ 133 w 250"/>
              <a:gd name="T17" fmla="*/ 16 h 179"/>
              <a:gd name="T18" fmla="*/ 112 w 250"/>
              <a:gd name="T19" fmla="*/ 16 h 179"/>
              <a:gd name="T20" fmla="*/ 85 w 250"/>
              <a:gd name="T21" fmla="*/ 16 h 179"/>
              <a:gd name="T22" fmla="*/ 69 w 250"/>
              <a:gd name="T23" fmla="*/ 0 h 179"/>
              <a:gd name="T24" fmla="*/ 42 w 250"/>
              <a:gd name="T25" fmla="*/ 5 h 179"/>
              <a:gd name="T26" fmla="*/ 37 w 250"/>
              <a:gd name="T27" fmla="*/ 22 h 179"/>
              <a:gd name="T28" fmla="*/ 32 w 250"/>
              <a:gd name="T29" fmla="*/ 22 h 179"/>
              <a:gd name="T30" fmla="*/ 11 w 250"/>
              <a:gd name="T31" fmla="*/ 16 h 179"/>
              <a:gd name="T32" fmla="*/ 5 w 250"/>
              <a:gd name="T33" fmla="*/ 27 h 179"/>
              <a:gd name="T34" fmla="*/ 5 w 250"/>
              <a:gd name="T35" fmla="*/ 49 h 179"/>
              <a:gd name="T36" fmla="*/ 5 w 250"/>
              <a:gd name="T37" fmla="*/ 76 h 179"/>
              <a:gd name="T38" fmla="*/ 21 w 250"/>
              <a:gd name="T39" fmla="*/ 92 h 179"/>
              <a:gd name="T40" fmla="*/ 42 w 250"/>
              <a:gd name="T41" fmla="*/ 92 h 179"/>
              <a:gd name="T42" fmla="*/ 48 w 250"/>
              <a:gd name="T43" fmla="*/ 108 h 179"/>
              <a:gd name="T44" fmla="*/ 53 w 250"/>
              <a:gd name="T45" fmla="*/ 119 h 179"/>
              <a:gd name="T46" fmla="*/ 64 w 250"/>
              <a:gd name="T47" fmla="*/ 135 h 179"/>
              <a:gd name="T48" fmla="*/ 90 w 250"/>
              <a:gd name="T49" fmla="*/ 135 h 179"/>
              <a:gd name="T50" fmla="*/ 106 w 250"/>
              <a:gd name="T51" fmla="*/ 141 h 179"/>
              <a:gd name="T52" fmla="*/ 106 w 250"/>
              <a:gd name="T53" fmla="*/ 152 h 179"/>
              <a:gd name="T54" fmla="*/ 106 w 250"/>
              <a:gd name="T55" fmla="*/ 168 h 179"/>
              <a:gd name="T56" fmla="*/ 122 w 250"/>
              <a:gd name="T57" fmla="*/ 179 h 179"/>
              <a:gd name="T58" fmla="*/ 133 w 250"/>
              <a:gd name="T59" fmla="*/ 179 h 179"/>
              <a:gd name="T60" fmla="*/ 144 w 250"/>
              <a:gd name="T61" fmla="*/ 173 h 179"/>
              <a:gd name="T62" fmla="*/ 154 w 250"/>
              <a:gd name="T63" fmla="*/ 168 h 179"/>
              <a:gd name="T64" fmla="*/ 165 w 250"/>
              <a:gd name="T65" fmla="*/ 157 h 179"/>
              <a:gd name="T66" fmla="*/ 176 w 250"/>
              <a:gd name="T67" fmla="*/ 146 h 179"/>
              <a:gd name="T68" fmla="*/ 186 w 250"/>
              <a:gd name="T69" fmla="*/ 135 h 179"/>
              <a:gd name="T70" fmla="*/ 181 w 250"/>
              <a:gd name="T71" fmla="*/ 108 h 179"/>
              <a:gd name="T72" fmla="*/ 176 w 250"/>
              <a:gd name="T73" fmla="*/ 92 h 179"/>
              <a:gd name="T74" fmla="*/ 208 w 250"/>
              <a:gd name="T75" fmla="*/ 87 h 179"/>
              <a:gd name="T76" fmla="*/ 218 w 250"/>
              <a:gd name="T77" fmla="*/ 76 h 179"/>
              <a:gd name="T78" fmla="*/ 234 w 250"/>
              <a:gd name="T79" fmla="*/ 65 h 179"/>
              <a:gd name="T80" fmla="*/ 234 w 250"/>
              <a:gd name="T81" fmla="*/ 54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0" h="179">
                <a:moveTo>
                  <a:pt x="234" y="49"/>
                </a:moveTo>
                <a:lnTo>
                  <a:pt x="240" y="49"/>
                </a:lnTo>
                <a:lnTo>
                  <a:pt x="250" y="38"/>
                </a:lnTo>
                <a:lnTo>
                  <a:pt x="234" y="33"/>
                </a:lnTo>
                <a:lnTo>
                  <a:pt x="224" y="27"/>
                </a:lnTo>
                <a:lnTo>
                  <a:pt x="213" y="27"/>
                </a:lnTo>
                <a:lnTo>
                  <a:pt x="202" y="22"/>
                </a:lnTo>
                <a:lnTo>
                  <a:pt x="197" y="22"/>
                </a:lnTo>
                <a:lnTo>
                  <a:pt x="197" y="27"/>
                </a:lnTo>
                <a:lnTo>
                  <a:pt x="192" y="38"/>
                </a:lnTo>
                <a:lnTo>
                  <a:pt x="192" y="49"/>
                </a:lnTo>
                <a:lnTo>
                  <a:pt x="186" y="43"/>
                </a:lnTo>
                <a:lnTo>
                  <a:pt x="186" y="33"/>
                </a:lnTo>
                <a:lnTo>
                  <a:pt x="181" y="22"/>
                </a:lnTo>
                <a:lnTo>
                  <a:pt x="176" y="16"/>
                </a:lnTo>
                <a:lnTo>
                  <a:pt x="165" y="22"/>
                </a:lnTo>
                <a:lnTo>
                  <a:pt x="144" y="16"/>
                </a:lnTo>
                <a:lnTo>
                  <a:pt x="133" y="16"/>
                </a:lnTo>
                <a:lnTo>
                  <a:pt x="117" y="16"/>
                </a:lnTo>
                <a:lnTo>
                  <a:pt x="112" y="16"/>
                </a:lnTo>
                <a:lnTo>
                  <a:pt x="101" y="16"/>
                </a:lnTo>
                <a:lnTo>
                  <a:pt x="85" y="16"/>
                </a:lnTo>
                <a:lnTo>
                  <a:pt x="85" y="5"/>
                </a:lnTo>
                <a:lnTo>
                  <a:pt x="69" y="0"/>
                </a:lnTo>
                <a:lnTo>
                  <a:pt x="53" y="0"/>
                </a:lnTo>
                <a:lnTo>
                  <a:pt x="42" y="5"/>
                </a:lnTo>
                <a:lnTo>
                  <a:pt x="42" y="11"/>
                </a:lnTo>
                <a:lnTo>
                  <a:pt x="37" y="22"/>
                </a:lnTo>
                <a:lnTo>
                  <a:pt x="37" y="33"/>
                </a:lnTo>
                <a:lnTo>
                  <a:pt x="32" y="22"/>
                </a:lnTo>
                <a:lnTo>
                  <a:pt x="21" y="22"/>
                </a:lnTo>
                <a:lnTo>
                  <a:pt x="11" y="16"/>
                </a:lnTo>
                <a:lnTo>
                  <a:pt x="5" y="22"/>
                </a:lnTo>
                <a:lnTo>
                  <a:pt x="5" y="27"/>
                </a:lnTo>
                <a:lnTo>
                  <a:pt x="0" y="38"/>
                </a:lnTo>
                <a:lnTo>
                  <a:pt x="5" y="49"/>
                </a:lnTo>
                <a:lnTo>
                  <a:pt x="5" y="60"/>
                </a:lnTo>
                <a:lnTo>
                  <a:pt x="5" y="76"/>
                </a:lnTo>
                <a:lnTo>
                  <a:pt x="5" y="87"/>
                </a:lnTo>
                <a:lnTo>
                  <a:pt x="21" y="92"/>
                </a:lnTo>
                <a:lnTo>
                  <a:pt x="32" y="92"/>
                </a:lnTo>
                <a:lnTo>
                  <a:pt x="42" y="92"/>
                </a:lnTo>
                <a:lnTo>
                  <a:pt x="42" y="97"/>
                </a:lnTo>
                <a:lnTo>
                  <a:pt x="48" y="108"/>
                </a:lnTo>
                <a:lnTo>
                  <a:pt x="58" y="108"/>
                </a:lnTo>
                <a:lnTo>
                  <a:pt x="53" y="119"/>
                </a:lnTo>
                <a:lnTo>
                  <a:pt x="58" y="124"/>
                </a:lnTo>
                <a:lnTo>
                  <a:pt x="64" y="135"/>
                </a:lnTo>
                <a:lnTo>
                  <a:pt x="80" y="135"/>
                </a:lnTo>
                <a:lnTo>
                  <a:pt x="90" y="135"/>
                </a:lnTo>
                <a:lnTo>
                  <a:pt x="101" y="130"/>
                </a:lnTo>
                <a:lnTo>
                  <a:pt x="106" y="141"/>
                </a:lnTo>
                <a:lnTo>
                  <a:pt x="101" y="146"/>
                </a:lnTo>
                <a:lnTo>
                  <a:pt x="106" y="152"/>
                </a:lnTo>
                <a:lnTo>
                  <a:pt x="101" y="162"/>
                </a:lnTo>
                <a:lnTo>
                  <a:pt x="106" y="168"/>
                </a:lnTo>
                <a:lnTo>
                  <a:pt x="117" y="168"/>
                </a:lnTo>
                <a:lnTo>
                  <a:pt x="122" y="179"/>
                </a:lnTo>
                <a:lnTo>
                  <a:pt x="128" y="179"/>
                </a:lnTo>
                <a:lnTo>
                  <a:pt x="133" y="179"/>
                </a:lnTo>
                <a:lnTo>
                  <a:pt x="138" y="179"/>
                </a:lnTo>
                <a:lnTo>
                  <a:pt x="144" y="173"/>
                </a:lnTo>
                <a:lnTo>
                  <a:pt x="154" y="179"/>
                </a:lnTo>
                <a:lnTo>
                  <a:pt x="154" y="168"/>
                </a:lnTo>
                <a:lnTo>
                  <a:pt x="154" y="157"/>
                </a:lnTo>
                <a:lnTo>
                  <a:pt x="165" y="157"/>
                </a:lnTo>
                <a:lnTo>
                  <a:pt x="176" y="157"/>
                </a:lnTo>
                <a:lnTo>
                  <a:pt x="176" y="146"/>
                </a:lnTo>
                <a:lnTo>
                  <a:pt x="181" y="141"/>
                </a:lnTo>
                <a:lnTo>
                  <a:pt x="186" y="135"/>
                </a:lnTo>
                <a:lnTo>
                  <a:pt x="181" y="119"/>
                </a:lnTo>
                <a:lnTo>
                  <a:pt x="181" y="108"/>
                </a:lnTo>
                <a:lnTo>
                  <a:pt x="181" y="97"/>
                </a:lnTo>
                <a:lnTo>
                  <a:pt x="176" y="92"/>
                </a:lnTo>
                <a:lnTo>
                  <a:pt x="192" y="92"/>
                </a:lnTo>
                <a:lnTo>
                  <a:pt x="208" y="87"/>
                </a:lnTo>
                <a:lnTo>
                  <a:pt x="213" y="87"/>
                </a:lnTo>
                <a:lnTo>
                  <a:pt x="218" y="76"/>
                </a:lnTo>
                <a:lnTo>
                  <a:pt x="224" y="70"/>
                </a:lnTo>
                <a:lnTo>
                  <a:pt x="234" y="65"/>
                </a:lnTo>
                <a:lnTo>
                  <a:pt x="240" y="60"/>
                </a:lnTo>
                <a:lnTo>
                  <a:pt x="234" y="54"/>
                </a:lnTo>
                <a:lnTo>
                  <a:pt x="234"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194"/>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7" name="Freeform 195"/>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8" name="Freeform 196"/>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9" name="Freeform 197"/>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199"/>
          <p:cNvSpPr>
            <a:spLocks/>
          </p:cNvSpPr>
          <p:nvPr/>
        </p:nvSpPr>
        <p:spPr bwMode="auto">
          <a:xfrm>
            <a:off x="5031840"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close/>
              </a:path>
            </a:pathLst>
          </a:custGeom>
          <a:solidFill>
            <a:srgbClr val="FFFFFF"/>
          </a:solidFill>
          <a:ln w="8001" cap="flat">
            <a:solidFill>
              <a:srgbClr val="808080"/>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00"/>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02"/>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03"/>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04"/>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205"/>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06"/>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07"/>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8" name="Freeform 208"/>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209"/>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210"/>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211"/>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212"/>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213"/>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w="8001"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214"/>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Freeform 215"/>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Freeform 216"/>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217"/>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218"/>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Freeform 219"/>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108"/>
          <p:cNvSpPr>
            <a:spLocks/>
          </p:cNvSpPr>
          <p:nvPr/>
        </p:nvSpPr>
        <p:spPr bwMode="auto">
          <a:xfrm>
            <a:off x="5120740"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close/>
              </a:path>
            </a:pathLst>
          </a:custGeom>
          <a:solidFill>
            <a:srgbClr val="B0D8FF"/>
          </a:solidFill>
          <a:ln w="9525">
            <a:solidFill>
              <a:srgbClr val="80808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7" name="グループ化 57">
            <a:extLst>
              <a:ext uri="{FF2B5EF4-FFF2-40B4-BE49-F238E27FC236}">
                <a16:creationId xmlns:a16="http://schemas.microsoft.com/office/drawing/2014/main" id="{0F92A181-EF34-4DBC-B157-9074061BAC9A}"/>
              </a:ext>
            </a:extLst>
          </p:cNvPr>
          <p:cNvGrpSpPr>
            <a:grpSpLocks/>
          </p:cNvGrpSpPr>
          <p:nvPr/>
        </p:nvGrpSpPr>
        <p:grpSpPr bwMode="auto">
          <a:xfrm>
            <a:off x="3970596" y="5564471"/>
            <a:ext cx="2011528" cy="266474"/>
            <a:chOff x="5581222" y="5499061"/>
            <a:chExt cx="2682726" cy="356327"/>
          </a:xfrm>
        </p:grpSpPr>
        <p:sp>
          <p:nvSpPr>
            <p:cNvPr id="68" name="テキスト ボックス 67">
              <a:extLst>
                <a:ext uri="{FF2B5EF4-FFF2-40B4-BE49-F238E27FC236}">
                  <a16:creationId xmlns:a16="http://schemas.microsoft.com/office/drawing/2014/main" id="{749384B5-E1E9-40DD-A060-F14101864E86}"/>
                </a:ext>
              </a:extLst>
            </p:cNvPr>
            <p:cNvSpPr txBox="1"/>
            <p:nvPr/>
          </p:nvSpPr>
          <p:spPr>
            <a:xfrm>
              <a:off x="5862509" y="5502094"/>
              <a:ext cx="1035921"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検討団体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69" name="正方形/長方形 68">
              <a:extLst>
                <a:ext uri="{FF2B5EF4-FFF2-40B4-BE49-F238E27FC236}">
                  <a16:creationId xmlns:a16="http://schemas.microsoft.com/office/drawing/2014/main" id="{E4A0706C-12C8-4D39-B158-5ADB31D4D8D5}"/>
                </a:ext>
              </a:extLst>
            </p:cNvPr>
            <p:cNvSpPr/>
            <p:nvPr/>
          </p:nvSpPr>
          <p:spPr>
            <a:xfrm>
              <a:off x="5581222" y="5503609"/>
              <a:ext cx="314557" cy="191052"/>
            </a:xfrm>
            <a:prstGeom prst="rect">
              <a:avLst/>
            </a:prstGeom>
            <a:solidFill>
              <a:srgbClr val="FF71B8"/>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0" name="正方形/長方形 69">
              <a:extLst>
                <a:ext uri="{FF2B5EF4-FFF2-40B4-BE49-F238E27FC236}">
                  <a16:creationId xmlns:a16="http://schemas.microsoft.com/office/drawing/2014/main" id="{50B6DAA0-6F52-4946-871B-72C979F172C6}"/>
                </a:ext>
              </a:extLst>
            </p:cNvPr>
            <p:cNvSpPr/>
            <p:nvPr/>
          </p:nvSpPr>
          <p:spPr>
            <a:xfrm>
              <a:off x="6905909" y="5499061"/>
              <a:ext cx="314557" cy="191052"/>
            </a:xfrm>
            <a:prstGeom prst="rect">
              <a:avLst/>
            </a:prstGeom>
            <a:solidFill>
              <a:srgbClr val="99CCFF"/>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1" name="テキスト ボックス 70">
              <a:extLst>
                <a:ext uri="{FF2B5EF4-FFF2-40B4-BE49-F238E27FC236}">
                  <a16:creationId xmlns:a16="http://schemas.microsoft.com/office/drawing/2014/main" id="{51F15F0B-088D-4A00-9386-2EE18A2938B7}"/>
                </a:ext>
              </a:extLst>
            </p:cNvPr>
            <p:cNvSpPr txBox="1"/>
            <p:nvPr/>
          </p:nvSpPr>
          <p:spPr>
            <a:xfrm>
              <a:off x="7225002" y="5499061"/>
              <a:ext cx="1038946"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既統合団体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28" name="グループ化 6266"/>
          <p:cNvGrpSpPr>
            <a:grpSpLocks/>
          </p:cNvGrpSpPr>
          <p:nvPr/>
        </p:nvGrpSpPr>
        <p:grpSpPr bwMode="auto">
          <a:xfrm>
            <a:off x="2360900" y="1384979"/>
            <a:ext cx="3706812" cy="4394200"/>
            <a:chOff x="4981574" y="1395412"/>
            <a:chExt cx="3706021" cy="4394994"/>
          </a:xfrm>
        </p:grpSpPr>
        <p:sp>
          <p:nvSpPr>
            <p:cNvPr id="29" name="テキスト ボックス 3">
              <a:extLst>
                <a:ext uri="{FF2B5EF4-FFF2-40B4-BE49-F238E27FC236}">
                  <a16:creationId xmlns:a16="http://schemas.microsoft.com/office/drawing/2014/main" id="{B537BEC3-8BBE-465B-B641-2176E22EFF87}"/>
                </a:ext>
              </a:extLst>
            </p:cNvPr>
            <p:cNvSpPr txBox="1">
              <a:spLocks noChangeArrowheads="1"/>
            </p:cNvSpPr>
            <p:nvPr/>
          </p:nvSpPr>
          <p:spPr bwMode="auto">
            <a:xfrm>
              <a:off x="6611588" y="1395412"/>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能勢町</a:t>
              </a:r>
            </a:p>
          </p:txBody>
        </p:sp>
        <p:sp>
          <p:nvSpPr>
            <p:cNvPr id="30" name="テキスト ボックス 4">
              <a:extLst>
                <a:ext uri="{FF2B5EF4-FFF2-40B4-BE49-F238E27FC236}">
                  <a16:creationId xmlns:a16="http://schemas.microsoft.com/office/drawing/2014/main" id="{6950BEF9-37FE-4386-853A-2192C778E03A}"/>
                </a:ext>
              </a:extLst>
            </p:cNvPr>
            <p:cNvSpPr txBox="1">
              <a:spLocks noChangeArrowheads="1"/>
            </p:cNvSpPr>
            <p:nvPr/>
          </p:nvSpPr>
          <p:spPr bwMode="auto">
            <a:xfrm>
              <a:off x="7024250" y="1744725"/>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豊能町</a:t>
              </a:r>
            </a:p>
          </p:txBody>
        </p:sp>
        <p:sp>
          <p:nvSpPr>
            <p:cNvPr id="32" name="テキスト ボックス 5">
              <a:extLst>
                <a:ext uri="{FF2B5EF4-FFF2-40B4-BE49-F238E27FC236}">
                  <a16:creationId xmlns:a16="http://schemas.microsoft.com/office/drawing/2014/main" id="{77DDC104-4A12-4D37-8A8A-E8811DA6A3B5}"/>
                </a:ext>
              </a:extLst>
            </p:cNvPr>
            <p:cNvSpPr txBox="1">
              <a:spLocks noChangeArrowheads="1"/>
            </p:cNvSpPr>
            <p:nvPr/>
          </p:nvSpPr>
          <p:spPr bwMode="auto">
            <a:xfrm>
              <a:off x="6730626" y="2187718"/>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池田市</a:t>
              </a:r>
            </a:p>
          </p:txBody>
        </p:sp>
        <p:sp>
          <p:nvSpPr>
            <p:cNvPr id="39" name="テキスト ボックス 6">
              <a:extLst>
                <a:ext uri="{FF2B5EF4-FFF2-40B4-BE49-F238E27FC236}">
                  <a16:creationId xmlns:a16="http://schemas.microsoft.com/office/drawing/2014/main" id="{BD17E6F9-5978-424B-A7AC-55D7CF0C5B0C}"/>
                </a:ext>
              </a:extLst>
            </p:cNvPr>
            <p:cNvSpPr txBox="1">
              <a:spLocks noChangeArrowheads="1"/>
            </p:cNvSpPr>
            <p:nvPr/>
          </p:nvSpPr>
          <p:spPr bwMode="auto">
            <a:xfrm>
              <a:off x="6998855" y="2190894"/>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箕面市</a:t>
              </a:r>
            </a:p>
          </p:txBody>
        </p:sp>
        <p:sp>
          <p:nvSpPr>
            <p:cNvPr id="40" name="テキスト ボックス 39">
              <a:extLst>
                <a:ext uri="{FF2B5EF4-FFF2-40B4-BE49-F238E27FC236}">
                  <a16:creationId xmlns:a16="http://schemas.microsoft.com/office/drawing/2014/main" id="{9B4CD9A9-1782-4200-98F7-9077B35E8A13}"/>
                </a:ext>
              </a:extLst>
            </p:cNvPr>
            <p:cNvSpPr txBox="1">
              <a:spLocks noChangeArrowheads="1"/>
            </p:cNvSpPr>
            <p:nvPr/>
          </p:nvSpPr>
          <p:spPr bwMode="auto">
            <a:xfrm>
              <a:off x="6895690" y="255290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豊中市</a:t>
              </a:r>
            </a:p>
          </p:txBody>
        </p:sp>
        <p:sp>
          <p:nvSpPr>
            <p:cNvPr id="41" name="テキスト ボックス 8">
              <a:extLst>
                <a:ext uri="{FF2B5EF4-FFF2-40B4-BE49-F238E27FC236}">
                  <a16:creationId xmlns:a16="http://schemas.microsoft.com/office/drawing/2014/main" id="{863CFD21-B69D-49EC-A147-408E162E31B6}"/>
                </a:ext>
              </a:extLst>
            </p:cNvPr>
            <p:cNvSpPr txBox="1">
              <a:spLocks noChangeArrowheads="1"/>
            </p:cNvSpPr>
            <p:nvPr/>
          </p:nvSpPr>
          <p:spPr bwMode="auto">
            <a:xfrm>
              <a:off x="7195663" y="2549734"/>
              <a:ext cx="426947"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吹田市</a:t>
              </a:r>
            </a:p>
          </p:txBody>
        </p:sp>
        <p:sp>
          <p:nvSpPr>
            <p:cNvPr id="42" name="テキスト ボックス 9">
              <a:extLst>
                <a:ext uri="{FF2B5EF4-FFF2-40B4-BE49-F238E27FC236}">
                  <a16:creationId xmlns:a16="http://schemas.microsoft.com/office/drawing/2014/main" id="{1DD08159-B730-4A05-8047-BB5E80D7B042}"/>
                </a:ext>
              </a:extLst>
            </p:cNvPr>
            <p:cNvSpPr txBox="1">
              <a:spLocks noChangeArrowheads="1"/>
            </p:cNvSpPr>
            <p:nvPr/>
          </p:nvSpPr>
          <p:spPr bwMode="auto">
            <a:xfrm>
              <a:off x="7392471" y="2181367"/>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茨木市</a:t>
              </a:r>
            </a:p>
          </p:txBody>
        </p:sp>
        <p:sp>
          <p:nvSpPr>
            <p:cNvPr id="43" name="テキスト ボックス 10">
              <a:extLst>
                <a:ext uri="{FF2B5EF4-FFF2-40B4-BE49-F238E27FC236}">
                  <a16:creationId xmlns:a16="http://schemas.microsoft.com/office/drawing/2014/main" id="{EC7CF7E5-6059-4138-8F0E-4D75B3667C91}"/>
                </a:ext>
              </a:extLst>
            </p:cNvPr>
            <p:cNvSpPr txBox="1">
              <a:spLocks noChangeArrowheads="1"/>
            </p:cNvSpPr>
            <p:nvPr/>
          </p:nvSpPr>
          <p:spPr bwMode="auto">
            <a:xfrm>
              <a:off x="7521032" y="266087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摂津市</a:t>
              </a:r>
            </a:p>
          </p:txBody>
        </p:sp>
        <p:sp>
          <p:nvSpPr>
            <p:cNvPr id="44" name="テキスト ボックス 11">
              <a:extLst>
                <a:ext uri="{FF2B5EF4-FFF2-40B4-BE49-F238E27FC236}">
                  <a16:creationId xmlns:a16="http://schemas.microsoft.com/office/drawing/2014/main" id="{46BA6658-4F9E-40F4-92F8-75552350B8F6}"/>
                </a:ext>
              </a:extLst>
            </p:cNvPr>
            <p:cNvSpPr txBox="1">
              <a:spLocks noChangeArrowheads="1"/>
            </p:cNvSpPr>
            <p:nvPr/>
          </p:nvSpPr>
          <p:spPr bwMode="auto">
            <a:xfrm>
              <a:off x="7778152" y="2090863"/>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高槻市</a:t>
              </a:r>
            </a:p>
          </p:txBody>
        </p:sp>
        <p:sp>
          <p:nvSpPr>
            <p:cNvPr id="45" name="テキスト ボックス 12">
              <a:extLst>
                <a:ext uri="{FF2B5EF4-FFF2-40B4-BE49-F238E27FC236}">
                  <a16:creationId xmlns:a16="http://schemas.microsoft.com/office/drawing/2014/main" id="{AAC7C653-C619-4BF4-9923-8F9884A2BF1D}"/>
                </a:ext>
              </a:extLst>
            </p:cNvPr>
            <p:cNvSpPr txBox="1">
              <a:spLocks noChangeArrowheads="1"/>
            </p:cNvSpPr>
            <p:nvPr/>
          </p:nvSpPr>
          <p:spPr bwMode="auto">
            <a:xfrm>
              <a:off x="8087648" y="1909855"/>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島本町</a:t>
              </a:r>
            </a:p>
          </p:txBody>
        </p:sp>
        <p:sp>
          <p:nvSpPr>
            <p:cNvPr id="46" name="テキスト ボックス 13">
              <a:extLst>
                <a:ext uri="{FF2B5EF4-FFF2-40B4-BE49-F238E27FC236}">
                  <a16:creationId xmlns:a16="http://schemas.microsoft.com/office/drawing/2014/main" id="{44D60708-8F62-47B7-AE93-54FC527DCF7E}"/>
                </a:ext>
              </a:extLst>
            </p:cNvPr>
            <p:cNvSpPr txBox="1">
              <a:spLocks noChangeArrowheads="1"/>
            </p:cNvSpPr>
            <p:nvPr/>
          </p:nvSpPr>
          <p:spPr bwMode="auto">
            <a:xfrm>
              <a:off x="8165419" y="230362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枚方市</a:t>
              </a:r>
            </a:p>
          </p:txBody>
        </p:sp>
        <p:sp>
          <p:nvSpPr>
            <p:cNvPr id="47" name="テキスト ボックス 14">
              <a:extLst>
                <a:ext uri="{FF2B5EF4-FFF2-40B4-BE49-F238E27FC236}">
                  <a16:creationId xmlns:a16="http://schemas.microsoft.com/office/drawing/2014/main" id="{F8A35B58-6C29-4DF8-8ADF-1AD83D23411E}"/>
                </a:ext>
              </a:extLst>
            </p:cNvPr>
            <p:cNvSpPr txBox="1">
              <a:spLocks noChangeArrowheads="1"/>
            </p:cNvSpPr>
            <p:nvPr/>
          </p:nvSpPr>
          <p:spPr bwMode="auto">
            <a:xfrm>
              <a:off x="8260649" y="2652939"/>
              <a:ext cx="426946"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交野市</a:t>
              </a:r>
            </a:p>
          </p:txBody>
        </p:sp>
        <p:sp>
          <p:nvSpPr>
            <p:cNvPr id="48" name="テキスト ボックス 15">
              <a:extLst>
                <a:ext uri="{FF2B5EF4-FFF2-40B4-BE49-F238E27FC236}">
                  <a16:creationId xmlns:a16="http://schemas.microsoft.com/office/drawing/2014/main" id="{94FDC726-AA31-4F36-98BA-521E1225DCC1}"/>
                </a:ext>
              </a:extLst>
            </p:cNvPr>
            <p:cNvSpPr txBox="1">
              <a:spLocks noChangeArrowheads="1"/>
            </p:cNvSpPr>
            <p:nvPr/>
          </p:nvSpPr>
          <p:spPr bwMode="auto">
            <a:xfrm>
              <a:off x="7841639" y="2667230"/>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寝屋川市</a:t>
              </a:r>
            </a:p>
          </p:txBody>
        </p:sp>
        <p:sp>
          <p:nvSpPr>
            <p:cNvPr id="49" name="テキスト ボックス 16">
              <a:extLst>
                <a:ext uri="{FF2B5EF4-FFF2-40B4-BE49-F238E27FC236}">
                  <a16:creationId xmlns:a16="http://schemas.microsoft.com/office/drawing/2014/main" id="{F5C49129-ECA5-43D6-B860-ACFA72636250}"/>
                </a:ext>
              </a:extLst>
            </p:cNvPr>
            <p:cNvSpPr txBox="1">
              <a:spLocks noChangeArrowheads="1"/>
            </p:cNvSpPr>
            <p:nvPr/>
          </p:nvSpPr>
          <p:spPr bwMode="auto">
            <a:xfrm>
              <a:off x="7571821" y="2791077"/>
              <a:ext cx="426946"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守口市</a:t>
              </a:r>
            </a:p>
          </p:txBody>
        </p:sp>
        <p:sp>
          <p:nvSpPr>
            <p:cNvPr id="50" name="テキスト ボックス 17">
              <a:extLst>
                <a:ext uri="{FF2B5EF4-FFF2-40B4-BE49-F238E27FC236}">
                  <a16:creationId xmlns:a16="http://schemas.microsoft.com/office/drawing/2014/main" id="{EEE58CA9-65CF-4767-B2A5-5B0A5BC098CB}"/>
                </a:ext>
              </a:extLst>
            </p:cNvPr>
            <p:cNvSpPr txBox="1">
              <a:spLocks noChangeArrowheads="1"/>
            </p:cNvSpPr>
            <p:nvPr/>
          </p:nvSpPr>
          <p:spPr bwMode="auto">
            <a:xfrm>
              <a:off x="7708317" y="2889520"/>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門真市</a:t>
              </a:r>
            </a:p>
          </p:txBody>
        </p:sp>
        <p:sp>
          <p:nvSpPr>
            <p:cNvPr id="51" name="テキスト ボックス 18">
              <a:extLst>
                <a:ext uri="{FF2B5EF4-FFF2-40B4-BE49-F238E27FC236}">
                  <a16:creationId xmlns:a16="http://schemas.microsoft.com/office/drawing/2014/main" id="{6B486BB1-8572-4BF8-B8E6-66434C849B60}"/>
                </a:ext>
              </a:extLst>
            </p:cNvPr>
            <p:cNvSpPr txBox="1">
              <a:spLocks noChangeArrowheads="1"/>
            </p:cNvSpPr>
            <p:nvPr/>
          </p:nvSpPr>
          <p:spPr bwMode="auto">
            <a:xfrm>
              <a:off x="7054407" y="324359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p>
          </p:txBody>
        </p:sp>
        <p:sp>
          <p:nvSpPr>
            <p:cNvPr id="52" name="テキスト ボックス 19">
              <a:extLst>
                <a:ext uri="{FF2B5EF4-FFF2-40B4-BE49-F238E27FC236}">
                  <a16:creationId xmlns:a16="http://schemas.microsoft.com/office/drawing/2014/main" id="{C2AC5FCA-62CA-4712-93C3-E793CB444659}"/>
                </a:ext>
              </a:extLst>
            </p:cNvPr>
            <p:cNvSpPr txBox="1">
              <a:spLocks noChangeArrowheads="1"/>
            </p:cNvSpPr>
            <p:nvPr/>
          </p:nvSpPr>
          <p:spPr bwMode="auto">
            <a:xfrm>
              <a:off x="7411517" y="3842192"/>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松原市</a:t>
              </a:r>
            </a:p>
          </p:txBody>
        </p:sp>
        <p:sp>
          <p:nvSpPr>
            <p:cNvPr id="53" name="テキスト ボックス 20">
              <a:extLst>
                <a:ext uri="{FF2B5EF4-FFF2-40B4-BE49-F238E27FC236}">
                  <a16:creationId xmlns:a16="http://schemas.microsoft.com/office/drawing/2014/main" id="{308A8C7C-39E1-49A6-BCEF-7588AC58C674}"/>
                </a:ext>
              </a:extLst>
            </p:cNvPr>
            <p:cNvSpPr txBox="1">
              <a:spLocks noChangeArrowheads="1"/>
            </p:cNvSpPr>
            <p:nvPr/>
          </p:nvSpPr>
          <p:spPr bwMode="auto">
            <a:xfrm>
              <a:off x="7054407" y="4054955"/>
              <a:ext cx="358698"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堺市</a:t>
              </a:r>
            </a:p>
          </p:txBody>
        </p:sp>
        <p:sp>
          <p:nvSpPr>
            <p:cNvPr id="54" name="テキスト ボックス 28">
              <a:extLst>
                <a:ext uri="{FF2B5EF4-FFF2-40B4-BE49-F238E27FC236}">
                  <a16:creationId xmlns:a16="http://schemas.microsoft.com/office/drawing/2014/main" id="{C1451122-21AB-4D91-B785-49E3FFEB7018}"/>
                </a:ext>
              </a:extLst>
            </p:cNvPr>
            <p:cNvSpPr txBox="1">
              <a:spLocks noChangeArrowheads="1"/>
            </p:cNvSpPr>
            <p:nvPr/>
          </p:nvSpPr>
          <p:spPr bwMode="auto">
            <a:xfrm>
              <a:off x="6533818" y="4316940"/>
              <a:ext cx="492020"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泉大津市</a:t>
              </a:r>
            </a:p>
          </p:txBody>
        </p:sp>
        <p:sp>
          <p:nvSpPr>
            <p:cNvPr id="56" name="テキスト ボックス 29">
              <a:extLst>
                <a:ext uri="{FF2B5EF4-FFF2-40B4-BE49-F238E27FC236}">
                  <a16:creationId xmlns:a16="http://schemas.microsoft.com/office/drawing/2014/main" id="{BA5F4A7B-C577-43B3-8D91-56631BCE14F2}"/>
                </a:ext>
              </a:extLst>
            </p:cNvPr>
            <p:cNvSpPr txBox="1">
              <a:spLocks noChangeArrowheads="1"/>
            </p:cNvSpPr>
            <p:nvPr/>
          </p:nvSpPr>
          <p:spPr bwMode="auto">
            <a:xfrm>
              <a:off x="6373514" y="4353459"/>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忠岡町</a:t>
              </a:r>
            </a:p>
          </p:txBody>
        </p:sp>
        <p:sp>
          <p:nvSpPr>
            <p:cNvPr id="57" name="テキスト ボックス 30">
              <a:extLst>
                <a:ext uri="{FF2B5EF4-FFF2-40B4-BE49-F238E27FC236}">
                  <a16:creationId xmlns:a16="http://schemas.microsoft.com/office/drawing/2014/main" id="{108CB1B1-0D2C-45A7-88F5-8988D2FBF14B}"/>
                </a:ext>
              </a:extLst>
            </p:cNvPr>
            <p:cNvSpPr txBox="1">
              <a:spLocks noChangeArrowheads="1"/>
            </p:cNvSpPr>
            <p:nvPr/>
          </p:nvSpPr>
          <p:spPr bwMode="auto">
            <a:xfrm>
              <a:off x="7217884" y="4331230"/>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大阪狭山市</a:t>
              </a:r>
            </a:p>
          </p:txBody>
        </p:sp>
        <p:sp>
          <p:nvSpPr>
            <p:cNvPr id="5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589279" y="3893001"/>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藤井寺市</a:t>
              </a:r>
            </a:p>
          </p:txBody>
        </p:sp>
        <p:sp>
          <p:nvSpPr>
            <p:cNvPr id="59"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8065428" y="2887932"/>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四條畷市</a:t>
              </a:r>
            </a:p>
          </p:txBody>
        </p:sp>
        <p:sp>
          <p:nvSpPr>
            <p:cNvPr id="60" name="テキスト ボックス 40">
              <a:extLst>
                <a:ext uri="{FF2B5EF4-FFF2-40B4-BE49-F238E27FC236}">
                  <a16:creationId xmlns:a16="http://schemas.microsoft.com/office/drawing/2014/main" id="{E91F15C1-F660-46E6-A207-2B9D8B4E286A}"/>
                </a:ext>
              </a:extLst>
            </p:cNvPr>
            <p:cNvSpPr txBox="1">
              <a:spLocks noChangeArrowheads="1"/>
            </p:cNvSpPr>
            <p:nvPr/>
          </p:nvSpPr>
          <p:spPr bwMode="auto">
            <a:xfrm>
              <a:off x="8035272" y="4228024"/>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太子町</a:t>
              </a:r>
            </a:p>
          </p:txBody>
        </p:sp>
        <p:sp>
          <p:nvSpPr>
            <p:cNvPr id="61" name="テキスト ボックス 41">
              <a:extLst>
                <a:ext uri="{FF2B5EF4-FFF2-40B4-BE49-F238E27FC236}">
                  <a16:creationId xmlns:a16="http://schemas.microsoft.com/office/drawing/2014/main" id="{CBE09326-2743-4FA1-8A0B-1C6B4364763B}"/>
                </a:ext>
              </a:extLst>
            </p:cNvPr>
            <p:cNvSpPr txBox="1">
              <a:spLocks noChangeArrowheads="1"/>
            </p:cNvSpPr>
            <p:nvPr/>
          </p:nvSpPr>
          <p:spPr bwMode="auto">
            <a:xfrm>
              <a:off x="8036859" y="4451902"/>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河南町</a:t>
              </a:r>
            </a:p>
          </p:txBody>
        </p:sp>
        <p:sp>
          <p:nvSpPr>
            <p:cNvPr id="62" name="テキスト ボックス 42">
              <a:extLst>
                <a:ext uri="{FF2B5EF4-FFF2-40B4-BE49-F238E27FC236}">
                  <a16:creationId xmlns:a16="http://schemas.microsoft.com/office/drawing/2014/main" id="{28D18338-1412-472C-A4B0-DC4C9411F838}"/>
                </a:ext>
              </a:extLst>
            </p:cNvPr>
            <p:cNvSpPr txBox="1">
              <a:spLocks noChangeArrowheads="1"/>
            </p:cNvSpPr>
            <p:nvPr/>
          </p:nvSpPr>
          <p:spPr bwMode="auto">
            <a:xfrm>
              <a:off x="7928932" y="4726589"/>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千早赤阪村</a:t>
              </a:r>
            </a:p>
          </p:txBody>
        </p:sp>
        <p:sp>
          <p:nvSpPr>
            <p:cNvPr id="63" name="テキスト ボックス 43">
              <a:extLst>
                <a:ext uri="{FF2B5EF4-FFF2-40B4-BE49-F238E27FC236}">
                  <a16:creationId xmlns:a16="http://schemas.microsoft.com/office/drawing/2014/main" id="{3DDBFE6F-0201-4719-8494-B653280645EE}"/>
                </a:ext>
              </a:extLst>
            </p:cNvPr>
            <p:cNvSpPr txBox="1">
              <a:spLocks noChangeArrowheads="1"/>
            </p:cNvSpPr>
            <p:nvPr/>
          </p:nvSpPr>
          <p:spPr bwMode="auto">
            <a:xfrm>
              <a:off x="4981574" y="5576055"/>
              <a:ext cx="390442"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岬町</a:t>
              </a:r>
            </a:p>
          </p:txBody>
        </p:sp>
        <p:sp>
          <p:nvSpPr>
            <p:cNvPr id="64" name="テキスト ボックス 44">
              <a:extLst>
                <a:ext uri="{FF2B5EF4-FFF2-40B4-BE49-F238E27FC236}">
                  <a16:creationId xmlns:a16="http://schemas.microsoft.com/office/drawing/2014/main" id="{50CA74F5-4AA3-4900-9F9B-B4D46AD3EC45}"/>
                </a:ext>
              </a:extLst>
            </p:cNvPr>
            <p:cNvSpPr txBox="1">
              <a:spLocks noChangeArrowheads="1"/>
            </p:cNvSpPr>
            <p:nvPr/>
          </p:nvSpPr>
          <p:spPr bwMode="auto">
            <a:xfrm>
              <a:off x="6211623" y="4739291"/>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貝塚市</a:t>
              </a:r>
            </a:p>
          </p:txBody>
        </p:sp>
        <p:sp>
          <p:nvSpPr>
            <p:cNvPr id="65" name="テキスト ボックス 45">
              <a:extLst>
                <a:ext uri="{FF2B5EF4-FFF2-40B4-BE49-F238E27FC236}">
                  <a16:creationId xmlns:a16="http://schemas.microsoft.com/office/drawing/2014/main" id="{ED1DA203-EA2F-4A5A-A96F-1DD4E6BF1B56}"/>
                </a:ext>
              </a:extLst>
            </p:cNvPr>
            <p:cNvSpPr txBox="1">
              <a:spLocks noChangeArrowheads="1"/>
            </p:cNvSpPr>
            <p:nvPr/>
          </p:nvSpPr>
          <p:spPr bwMode="auto">
            <a:xfrm>
              <a:off x="6167183" y="5245796"/>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泉佐野市</a:t>
              </a:r>
            </a:p>
          </p:txBody>
        </p:sp>
        <p:sp>
          <p:nvSpPr>
            <p:cNvPr id="66" name="テキスト ボックス 46">
              <a:extLst>
                <a:ext uri="{FF2B5EF4-FFF2-40B4-BE49-F238E27FC236}">
                  <a16:creationId xmlns:a16="http://schemas.microsoft.com/office/drawing/2014/main" id="{EE83EC58-E0C5-43E4-B58C-7F35E5677B8C}"/>
                </a:ext>
              </a:extLst>
            </p:cNvPr>
            <p:cNvSpPr txBox="1">
              <a:spLocks noChangeArrowheads="1"/>
            </p:cNvSpPr>
            <p:nvPr/>
          </p:nvSpPr>
          <p:spPr bwMode="auto">
            <a:xfrm>
              <a:off x="6230669" y="5006039"/>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熊取町</a:t>
              </a:r>
            </a:p>
          </p:txBody>
        </p:sp>
        <p:sp>
          <p:nvSpPr>
            <p:cNvPr id="73" name="テキスト ボックス 47">
              <a:extLst>
                <a:ext uri="{FF2B5EF4-FFF2-40B4-BE49-F238E27FC236}">
                  <a16:creationId xmlns:a16="http://schemas.microsoft.com/office/drawing/2014/main" id="{5A5724EF-BBA2-451C-9441-5D5550C28DA8}"/>
                </a:ext>
              </a:extLst>
            </p:cNvPr>
            <p:cNvSpPr txBox="1">
              <a:spLocks noChangeArrowheads="1"/>
            </p:cNvSpPr>
            <p:nvPr/>
          </p:nvSpPr>
          <p:spPr bwMode="auto">
            <a:xfrm>
              <a:off x="5749760" y="4982223"/>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田尻町</a:t>
              </a:r>
            </a:p>
          </p:txBody>
        </p:sp>
        <p:sp>
          <p:nvSpPr>
            <p:cNvPr id="75" name="テキスト ボックス 48">
              <a:extLst>
                <a:ext uri="{FF2B5EF4-FFF2-40B4-BE49-F238E27FC236}">
                  <a16:creationId xmlns:a16="http://schemas.microsoft.com/office/drawing/2014/main" id="{94422DD9-3E89-4CE8-959F-8B99BC9EC11D}"/>
                </a:ext>
              </a:extLst>
            </p:cNvPr>
            <p:cNvSpPr txBox="1">
              <a:spLocks noChangeArrowheads="1"/>
            </p:cNvSpPr>
            <p:nvPr/>
          </p:nvSpPr>
          <p:spPr bwMode="auto">
            <a:xfrm>
              <a:off x="5783090" y="5252147"/>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泉南市</a:t>
              </a:r>
            </a:p>
          </p:txBody>
        </p:sp>
        <p:sp>
          <p:nvSpPr>
            <p:cNvPr id="76" name="テキスト ボックス 49">
              <a:extLst>
                <a:ext uri="{FF2B5EF4-FFF2-40B4-BE49-F238E27FC236}">
                  <a16:creationId xmlns:a16="http://schemas.microsoft.com/office/drawing/2014/main" id="{9E24AF90-EED0-47E5-B1CF-53FD79E741C8}"/>
                </a:ext>
              </a:extLst>
            </p:cNvPr>
            <p:cNvSpPr txBox="1">
              <a:spLocks noChangeArrowheads="1"/>
            </p:cNvSpPr>
            <p:nvPr/>
          </p:nvSpPr>
          <p:spPr bwMode="auto">
            <a:xfrm>
              <a:off x="5470420" y="5385521"/>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阪南市</a:t>
              </a:r>
            </a:p>
          </p:txBody>
        </p:sp>
        <p:sp>
          <p:nvSpPr>
            <p:cNvPr id="77"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689271" y="4064482"/>
              <a:ext cx="453928"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羽曳野</a:t>
              </a: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459132" y="4902834"/>
              <a:ext cx="520589"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河内長野市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32"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1509" y="3246304"/>
            <a:ext cx="452437"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東大阪市</a:t>
            </a:r>
          </a:p>
        </p:txBody>
      </p:sp>
      <p:sp>
        <p:nvSpPr>
          <p:cNvPr id="233"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8075" y="3580508"/>
            <a:ext cx="385763"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八尾市</a:t>
            </a:r>
          </a:p>
        </p:txBody>
      </p:sp>
      <p:sp>
        <p:nvSpPr>
          <p:cNvPr id="234"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358013" y="3839267"/>
            <a:ext cx="385763"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柏原市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5"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000731" y="4386532"/>
            <a:ext cx="454025"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富田林市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4274731" y="4698234"/>
            <a:ext cx="387350"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和泉市</a:t>
            </a:r>
          </a:p>
        </p:txBody>
      </p:sp>
      <p:sp>
        <p:nvSpPr>
          <p:cNvPr id="237"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55503" y="4723068"/>
            <a:ext cx="454025"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岸和田市</a:t>
            </a:r>
          </a:p>
        </p:txBody>
      </p:sp>
      <p:sp>
        <p:nvSpPr>
          <p:cNvPr id="238"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18722" y="4035944"/>
            <a:ext cx="385762"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高石市</a:t>
            </a:r>
          </a:p>
        </p:txBody>
      </p:sp>
      <p:sp>
        <p:nvSpPr>
          <p:cNvPr id="231"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289557" y="2995104"/>
            <a:ext cx="348172" cy="153504"/>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大東市</a:t>
            </a:r>
          </a:p>
        </p:txBody>
      </p:sp>
      <p:graphicFrame>
        <p:nvGraphicFramePr>
          <p:cNvPr id="3" name="表 2"/>
          <p:cNvGraphicFramePr>
            <a:graphicFrameLocks noGrp="1"/>
          </p:cNvGraphicFramePr>
          <p:nvPr>
            <p:extLst/>
          </p:nvPr>
        </p:nvGraphicFramePr>
        <p:xfrm>
          <a:off x="158475" y="941699"/>
          <a:ext cx="1921020" cy="4525968"/>
        </p:xfrm>
        <a:graphic>
          <a:graphicData uri="http://schemas.openxmlformats.org/drawingml/2006/table">
            <a:tbl>
              <a:tblPr>
                <a:tableStyleId>{5C22544A-7EE6-4342-B048-85BDC9FD1C3A}</a:tableStyleId>
              </a:tblPr>
              <a:tblGrid>
                <a:gridCol w="553173">
                  <a:extLst>
                    <a:ext uri="{9D8B030D-6E8A-4147-A177-3AD203B41FA5}">
                      <a16:colId xmlns:a16="http://schemas.microsoft.com/office/drawing/2014/main" val="2032995687"/>
                    </a:ext>
                  </a:extLst>
                </a:gridCol>
                <a:gridCol w="764385">
                  <a:extLst>
                    <a:ext uri="{9D8B030D-6E8A-4147-A177-3AD203B41FA5}">
                      <a16:colId xmlns:a16="http://schemas.microsoft.com/office/drawing/2014/main" val="3228435403"/>
                    </a:ext>
                  </a:extLst>
                </a:gridCol>
                <a:gridCol w="603462">
                  <a:extLst>
                    <a:ext uri="{9D8B030D-6E8A-4147-A177-3AD203B41FA5}">
                      <a16:colId xmlns:a16="http://schemas.microsoft.com/office/drawing/2014/main" val="3471722626"/>
                    </a:ext>
                  </a:extLst>
                </a:gridCol>
              </a:tblGrid>
              <a:tr h="377164">
                <a:tc>
                  <a:txBody>
                    <a:bodyPr/>
                    <a:lstStyle/>
                    <a:p>
                      <a:pPr algn="ctr" fontAlgn="ctr"/>
                      <a:r>
                        <a:rPr lang="ja-JP" altLang="en-US" sz="900" u="none" strike="noStrike">
                          <a:effectLst/>
                        </a:rPr>
                        <a:t>統合年度</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市町村名</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zh-TW" altLang="en-US" sz="900" u="none" strike="noStrike">
                          <a:effectLst/>
                        </a:rPr>
                        <a:t>給水人口</a:t>
                      </a:r>
                      <a:br>
                        <a:rPr lang="zh-TW" altLang="en-US" sz="900" u="none" strike="noStrike">
                          <a:effectLst/>
                        </a:rPr>
                      </a:br>
                      <a:r>
                        <a:rPr lang="zh-TW" altLang="en-US" sz="900" u="none" strike="noStrike">
                          <a:effectLst/>
                        </a:rPr>
                        <a:t>（人）</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15827607"/>
                  </a:ext>
                </a:extLst>
              </a:tr>
              <a:tr h="188582">
                <a:tc rowSpan="3">
                  <a:txBody>
                    <a:bodyPr/>
                    <a:lstStyle/>
                    <a:p>
                      <a:pPr algn="ctr" fontAlgn="ctr"/>
                      <a:r>
                        <a:rPr lang="ja-JP" altLang="en-US" sz="900" u="none" strike="noStrike">
                          <a:effectLst/>
                        </a:rPr>
                        <a:t>平成</a:t>
                      </a:r>
                      <a:r>
                        <a:rPr lang="en-US" altLang="ja-JP" sz="900" u="none" strike="noStrike">
                          <a:effectLst/>
                        </a:rPr>
                        <a:t>29</a:t>
                      </a:r>
                      <a:r>
                        <a:rPr lang="ja-JP" altLang="en-US" sz="900" u="none" strike="noStrike">
                          <a:effectLst/>
                        </a:rPr>
                        <a:t>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四條畷市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55,079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62006913"/>
                  </a:ext>
                </a:extLst>
              </a:tr>
              <a:tr h="188582">
                <a:tc vMerge="1">
                  <a:txBody>
                    <a:bodyPr/>
                    <a:lstStyle/>
                    <a:p>
                      <a:endParaRPr kumimoji="1" lang="ja-JP" altLang="en-US"/>
                    </a:p>
                  </a:txBody>
                  <a:tcPr/>
                </a:tc>
                <a:tc>
                  <a:txBody>
                    <a:bodyPr/>
                    <a:lstStyle/>
                    <a:p>
                      <a:pPr algn="ctr" fontAlgn="ctr"/>
                      <a:r>
                        <a:rPr lang="ja-JP" altLang="en-US" sz="900" u="none" strike="noStrike">
                          <a:effectLst/>
                        </a:rPr>
                        <a:t>太子町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13,025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59378250"/>
                  </a:ext>
                </a:extLst>
              </a:tr>
              <a:tr h="188582">
                <a:tc vMerge="1">
                  <a:txBody>
                    <a:bodyPr/>
                    <a:lstStyle/>
                    <a:p>
                      <a:endParaRPr kumimoji="1" lang="ja-JP" altLang="en-US"/>
                    </a:p>
                  </a:txBody>
                  <a:tcPr/>
                </a:tc>
                <a:tc>
                  <a:txBody>
                    <a:bodyPr/>
                    <a:lstStyle/>
                    <a:p>
                      <a:pPr algn="ctr" fontAlgn="ctr"/>
                      <a:r>
                        <a:rPr lang="ja-JP" altLang="en-US" sz="900" u="none" strike="noStrike">
                          <a:effectLst/>
                        </a:rPr>
                        <a:t>千早赤阪村</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4,779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706822335"/>
                  </a:ext>
                </a:extLst>
              </a:tr>
              <a:tr h="188582">
                <a:tc rowSpan="6">
                  <a:txBody>
                    <a:bodyPr/>
                    <a:lstStyle/>
                    <a:p>
                      <a:pPr algn="ctr" fontAlgn="ctr"/>
                      <a:r>
                        <a:rPr lang="ja-JP" altLang="en-US" sz="900" u="none" strike="noStrike" dirty="0">
                          <a:effectLst/>
                        </a:rPr>
                        <a:t>令和元年</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泉南市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59,135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057242250"/>
                  </a:ext>
                </a:extLst>
              </a:tr>
              <a:tr h="188582">
                <a:tc vMerge="1">
                  <a:txBody>
                    <a:bodyPr/>
                    <a:lstStyle/>
                    <a:p>
                      <a:endParaRPr kumimoji="1" lang="ja-JP" altLang="en-US"/>
                    </a:p>
                  </a:txBody>
                  <a:tcPr/>
                </a:tc>
                <a:tc>
                  <a:txBody>
                    <a:bodyPr/>
                    <a:lstStyle/>
                    <a:p>
                      <a:pPr algn="ctr" fontAlgn="ctr"/>
                      <a:r>
                        <a:rPr lang="ja-JP" altLang="en-US" sz="900" u="none" strike="noStrike">
                          <a:effectLst/>
                        </a:rPr>
                        <a:t>阪南市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50,542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640715342"/>
                  </a:ext>
                </a:extLst>
              </a:tr>
              <a:tr h="188582">
                <a:tc vMerge="1">
                  <a:txBody>
                    <a:bodyPr/>
                    <a:lstStyle/>
                    <a:p>
                      <a:endParaRPr kumimoji="1" lang="ja-JP" altLang="en-US"/>
                    </a:p>
                  </a:txBody>
                  <a:tcPr/>
                </a:tc>
                <a:tc>
                  <a:txBody>
                    <a:bodyPr/>
                    <a:lstStyle/>
                    <a:p>
                      <a:pPr algn="ctr" fontAlgn="ctr"/>
                      <a:r>
                        <a:rPr lang="ja-JP" altLang="en-US" sz="900" u="none" strike="noStrike">
                          <a:effectLst/>
                        </a:rPr>
                        <a:t>豊能町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17,967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699268831"/>
                  </a:ext>
                </a:extLst>
              </a:tr>
              <a:tr h="188582">
                <a:tc vMerge="1">
                  <a:txBody>
                    <a:bodyPr/>
                    <a:lstStyle/>
                    <a:p>
                      <a:endParaRPr kumimoji="1" lang="ja-JP" altLang="en-US"/>
                    </a:p>
                  </a:txBody>
                  <a:tcPr/>
                </a:tc>
                <a:tc>
                  <a:txBody>
                    <a:bodyPr/>
                    <a:lstStyle/>
                    <a:p>
                      <a:pPr algn="ctr" fontAlgn="ctr"/>
                      <a:r>
                        <a:rPr lang="ja-JP" altLang="en-US" sz="900" u="none" strike="noStrike">
                          <a:effectLst/>
                        </a:rPr>
                        <a:t>忠岡町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16,620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570430823"/>
                  </a:ext>
                </a:extLst>
              </a:tr>
              <a:tr h="188582">
                <a:tc vMerge="1">
                  <a:txBody>
                    <a:bodyPr/>
                    <a:lstStyle/>
                    <a:p>
                      <a:endParaRPr kumimoji="1" lang="ja-JP" altLang="en-US"/>
                    </a:p>
                  </a:txBody>
                  <a:tcPr/>
                </a:tc>
                <a:tc>
                  <a:txBody>
                    <a:bodyPr/>
                    <a:lstStyle/>
                    <a:p>
                      <a:pPr algn="ctr" fontAlgn="ctr"/>
                      <a:r>
                        <a:rPr lang="ja-JP" altLang="en-US" sz="900" u="none" strike="noStrike">
                          <a:effectLst/>
                        </a:rPr>
                        <a:t>田尻町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8,496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90600176"/>
                  </a:ext>
                </a:extLst>
              </a:tr>
              <a:tr h="188582">
                <a:tc vMerge="1">
                  <a:txBody>
                    <a:bodyPr/>
                    <a:lstStyle/>
                    <a:p>
                      <a:endParaRPr kumimoji="1" lang="ja-JP" altLang="en-US"/>
                    </a:p>
                  </a:txBody>
                  <a:tcPr/>
                </a:tc>
                <a:tc>
                  <a:txBody>
                    <a:bodyPr/>
                    <a:lstStyle/>
                    <a:p>
                      <a:pPr algn="ctr" fontAlgn="ctr"/>
                      <a:r>
                        <a:rPr lang="ja-JP" altLang="en-US" sz="900" u="none" strike="noStrike">
                          <a:effectLst/>
                        </a:rPr>
                        <a:t>岬町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14,572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930598509"/>
                  </a:ext>
                </a:extLst>
              </a:tr>
              <a:tr h="188582">
                <a:tc rowSpan="4">
                  <a:txBody>
                    <a:bodyPr/>
                    <a:lstStyle/>
                    <a:p>
                      <a:pPr algn="ctr" fontAlgn="ctr"/>
                      <a:r>
                        <a:rPr lang="ja-JP" altLang="en-US" sz="900" u="none" strike="noStrike">
                          <a:effectLst/>
                        </a:rPr>
                        <a:t>令和３年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藤井寺市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64,262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985245285"/>
                  </a:ext>
                </a:extLst>
              </a:tr>
              <a:tr h="188582">
                <a:tc vMerge="1">
                  <a:txBody>
                    <a:bodyPr/>
                    <a:lstStyle/>
                    <a:p>
                      <a:endParaRPr kumimoji="1" lang="ja-JP" altLang="en-US"/>
                    </a:p>
                  </a:txBody>
                  <a:tcPr/>
                </a:tc>
                <a:tc>
                  <a:txBody>
                    <a:bodyPr/>
                    <a:lstStyle/>
                    <a:p>
                      <a:pPr algn="ctr" fontAlgn="ctr"/>
                      <a:r>
                        <a:rPr lang="ja-JP" altLang="en-US" sz="900" u="none" strike="noStrike">
                          <a:effectLst/>
                        </a:rPr>
                        <a:t>大阪狭山市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58,499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896286678"/>
                  </a:ext>
                </a:extLst>
              </a:tr>
              <a:tr h="188582">
                <a:tc vMerge="1">
                  <a:txBody>
                    <a:bodyPr/>
                    <a:lstStyle/>
                    <a:p>
                      <a:endParaRPr kumimoji="1" lang="ja-JP" altLang="en-US"/>
                    </a:p>
                  </a:txBody>
                  <a:tcPr/>
                </a:tc>
                <a:tc>
                  <a:txBody>
                    <a:bodyPr/>
                    <a:lstStyle/>
                    <a:p>
                      <a:pPr algn="ctr" fontAlgn="ctr"/>
                      <a:r>
                        <a:rPr lang="ja-JP" altLang="en-US" sz="900" u="none" strike="noStrike">
                          <a:effectLst/>
                        </a:rPr>
                        <a:t>熊取町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43,253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16361847"/>
                  </a:ext>
                </a:extLst>
              </a:tr>
              <a:tr h="188582">
                <a:tc vMerge="1">
                  <a:txBody>
                    <a:bodyPr/>
                    <a:lstStyle/>
                    <a:p>
                      <a:endParaRPr kumimoji="1" lang="ja-JP" altLang="en-US"/>
                    </a:p>
                  </a:txBody>
                  <a:tcPr/>
                </a:tc>
                <a:tc>
                  <a:txBody>
                    <a:bodyPr/>
                    <a:lstStyle/>
                    <a:p>
                      <a:pPr algn="ctr" fontAlgn="ctr"/>
                      <a:r>
                        <a:rPr lang="ja-JP" altLang="en-US" sz="900" u="none" strike="noStrike">
                          <a:effectLst/>
                        </a:rPr>
                        <a:t>河南町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15,494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15193045"/>
                  </a:ext>
                </a:extLst>
              </a:tr>
              <a:tr h="188582">
                <a:tc>
                  <a:txBody>
                    <a:bodyPr/>
                    <a:lstStyle/>
                    <a:p>
                      <a:pPr algn="ctr" fontAlgn="ctr"/>
                      <a:r>
                        <a:rPr lang="ja-JP" altLang="en-US" sz="900" u="none" strike="noStrike">
                          <a:effectLst/>
                        </a:rPr>
                        <a:t>令和６年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能勢町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8,785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161497266"/>
                  </a:ext>
                </a:extLst>
              </a:tr>
              <a:tr h="188582">
                <a:tc rowSpan="7">
                  <a:txBody>
                    <a:bodyPr/>
                    <a:lstStyle/>
                    <a:p>
                      <a:pPr algn="ctr" fontAlgn="ctr"/>
                      <a:r>
                        <a:rPr lang="zh-TW" altLang="en-US" sz="900" u="none" strike="noStrike">
                          <a:effectLst/>
                        </a:rPr>
                        <a:t>令和６年</a:t>
                      </a:r>
                      <a:br>
                        <a:rPr lang="zh-TW" altLang="en-US" sz="900" u="none" strike="noStrike">
                          <a:effectLst/>
                        </a:rPr>
                      </a:br>
                      <a:r>
                        <a:rPr lang="zh-TW" altLang="en-US" sz="900" u="none" strike="noStrike">
                          <a:effectLst/>
                        </a:rPr>
                        <a:t>統合検討</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岸和田市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187,399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460228530"/>
                  </a:ext>
                </a:extLst>
              </a:tr>
              <a:tr h="188582">
                <a:tc vMerge="1">
                  <a:txBody>
                    <a:bodyPr/>
                    <a:lstStyle/>
                    <a:p>
                      <a:endParaRPr kumimoji="1" lang="ja-JP" altLang="en-US"/>
                    </a:p>
                  </a:txBody>
                  <a:tcPr/>
                </a:tc>
                <a:tc>
                  <a:txBody>
                    <a:bodyPr/>
                    <a:lstStyle/>
                    <a:p>
                      <a:pPr algn="ctr" fontAlgn="ctr"/>
                      <a:r>
                        <a:rPr lang="ja-JP" altLang="en-US" sz="900" u="none" strike="noStrike">
                          <a:effectLst/>
                        </a:rPr>
                        <a:t>八尾市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265,097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891966900"/>
                  </a:ext>
                </a:extLst>
              </a:tr>
              <a:tr h="188582">
                <a:tc vMerge="1">
                  <a:txBody>
                    <a:bodyPr/>
                    <a:lstStyle/>
                    <a:p>
                      <a:endParaRPr kumimoji="1" lang="ja-JP" altLang="en-US"/>
                    </a:p>
                  </a:txBody>
                  <a:tcPr/>
                </a:tc>
                <a:tc>
                  <a:txBody>
                    <a:bodyPr/>
                    <a:lstStyle/>
                    <a:p>
                      <a:pPr algn="ctr" fontAlgn="ctr"/>
                      <a:r>
                        <a:rPr lang="ja-JP" altLang="en-US" sz="900" u="none" strike="noStrike">
                          <a:effectLst/>
                        </a:rPr>
                        <a:t>富田林市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108,504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68826996"/>
                  </a:ext>
                </a:extLst>
              </a:tr>
              <a:tr h="188582">
                <a:tc vMerge="1">
                  <a:txBody>
                    <a:bodyPr/>
                    <a:lstStyle/>
                    <a:p>
                      <a:endParaRPr kumimoji="1" lang="ja-JP" altLang="en-US"/>
                    </a:p>
                  </a:txBody>
                  <a:tcPr/>
                </a:tc>
                <a:tc>
                  <a:txBody>
                    <a:bodyPr/>
                    <a:lstStyle/>
                    <a:p>
                      <a:pPr algn="ctr" fontAlgn="ctr"/>
                      <a:r>
                        <a:rPr lang="ja-JP" altLang="en-US" sz="900" u="none" strike="noStrike">
                          <a:effectLst/>
                        </a:rPr>
                        <a:t>和泉市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181,073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57986436"/>
                  </a:ext>
                </a:extLst>
              </a:tr>
              <a:tr h="188582">
                <a:tc vMerge="1">
                  <a:txBody>
                    <a:bodyPr/>
                    <a:lstStyle/>
                    <a:p>
                      <a:endParaRPr kumimoji="1" lang="ja-JP" altLang="en-US"/>
                    </a:p>
                  </a:txBody>
                  <a:tcPr/>
                </a:tc>
                <a:tc>
                  <a:txBody>
                    <a:bodyPr/>
                    <a:lstStyle/>
                    <a:p>
                      <a:pPr algn="ctr" fontAlgn="ctr"/>
                      <a:r>
                        <a:rPr lang="ja-JP" altLang="en-US" sz="900" u="none" strike="noStrike">
                          <a:effectLst/>
                        </a:rPr>
                        <a:t>柏原市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68,573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773864962"/>
                  </a:ext>
                </a:extLst>
              </a:tr>
              <a:tr h="188582">
                <a:tc vMerge="1">
                  <a:txBody>
                    <a:bodyPr/>
                    <a:lstStyle/>
                    <a:p>
                      <a:endParaRPr kumimoji="1" lang="ja-JP" altLang="en-US"/>
                    </a:p>
                  </a:txBody>
                  <a:tcPr/>
                </a:tc>
                <a:tc>
                  <a:txBody>
                    <a:bodyPr/>
                    <a:lstStyle/>
                    <a:p>
                      <a:pPr algn="ctr" fontAlgn="ctr"/>
                      <a:r>
                        <a:rPr lang="ja-JP" altLang="en-US" sz="900" u="none" strike="noStrike">
                          <a:effectLst/>
                        </a:rPr>
                        <a:t>高石市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55,883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46421785"/>
                  </a:ext>
                </a:extLst>
              </a:tr>
              <a:tr h="188582">
                <a:tc vMerge="1">
                  <a:txBody>
                    <a:bodyPr/>
                    <a:lstStyle/>
                    <a:p>
                      <a:endParaRPr kumimoji="1" lang="ja-JP" altLang="en-US"/>
                    </a:p>
                  </a:txBody>
                  <a:tcPr/>
                </a:tc>
                <a:tc>
                  <a:txBody>
                    <a:bodyPr/>
                    <a:lstStyle/>
                    <a:p>
                      <a:pPr algn="ctr" fontAlgn="ctr"/>
                      <a:r>
                        <a:rPr lang="ja-JP" altLang="en-US" sz="900" u="none" strike="noStrike" dirty="0">
                          <a:effectLst/>
                        </a:rPr>
                        <a:t>東大阪市</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490,043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714951234"/>
                  </a:ext>
                </a:extLst>
              </a:tr>
              <a:tr h="188582">
                <a:tc>
                  <a:txBody>
                    <a:bodyPr/>
                    <a:lstStyle/>
                    <a:p>
                      <a:pPr algn="l" fontAlgn="ctr"/>
                      <a:r>
                        <a:rPr lang="ja-JP" altLang="en-US" sz="900" u="none" strike="noStrike" dirty="0">
                          <a:effectLst/>
                        </a:rPr>
                        <a:t>　</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ctr" fontAlgn="ctr"/>
                      <a:r>
                        <a:rPr lang="ja-JP" altLang="en-US" sz="900" u="none" strike="noStrike" dirty="0">
                          <a:effectLst/>
                        </a:rPr>
                        <a:t>合計</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r" fontAlgn="ctr"/>
                      <a:r>
                        <a:rPr lang="en-US" altLang="ja-JP" sz="900" u="none" strike="noStrike" dirty="0">
                          <a:effectLst/>
                        </a:rPr>
                        <a:t>1,787,080 </a:t>
                      </a:r>
                      <a:endPar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extLst>
                  <a:ext uri="{0D108BD9-81ED-4DB2-BD59-A6C34878D82A}">
                    <a16:rowId xmlns:a16="http://schemas.microsoft.com/office/drawing/2014/main" val="91480484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330</a:t>
            </a:fld>
            <a:endParaRPr lang="ja-JP" altLang="en-US"/>
          </a:p>
        </p:txBody>
      </p:sp>
    </p:spTree>
    <p:extLst>
      <p:ext uri="{BB962C8B-B14F-4D97-AF65-F5344CB8AC3E}">
        <p14:creationId xmlns:p14="http://schemas.microsoft.com/office/powerpoint/2010/main" val="369445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764704"/>
          <a:ext cx="8712968" cy="46177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5544">
                <a:tc>
                  <a:txBody>
                    <a:bodyPr/>
                    <a:lstStyle/>
                    <a:p>
                      <a:r>
                        <a:rPr kumimoji="1" lang="ja-JP" altLang="en-US" sz="1400" dirty="0">
                          <a:solidFill>
                            <a:schemeClr val="tx1"/>
                          </a:solidFill>
                        </a:rPr>
                        <a:t>　市町村固有の事務である下水道のうち、根幹となる幹線管渠や処理場を整備する流域下水道を府は</a:t>
                      </a:r>
                      <a:r>
                        <a:rPr kumimoji="1" lang="en-US" altLang="ja-JP" sz="1400" dirty="0">
                          <a:solidFill>
                            <a:schemeClr val="tx1"/>
                          </a:solidFill>
                        </a:rPr>
                        <a:t>1965</a:t>
                      </a:r>
                      <a:r>
                        <a:rPr kumimoji="1" lang="ja-JP" altLang="en-US" sz="1400" dirty="0">
                          <a:solidFill>
                            <a:schemeClr val="tx1"/>
                          </a:solidFill>
                        </a:rPr>
                        <a:t>年に全国に先駆け事業開始。</a:t>
                      </a:r>
                      <a:endParaRPr kumimoji="1" lang="en-US" altLang="ja-JP" sz="1400" dirty="0">
                        <a:solidFill>
                          <a:schemeClr val="tx1"/>
                        </a:solidFill>
                      </a:endParaRPr>
                    </a:p>
                    <a:p>
                      <a:r>
                        <a:rPr kumimoji="1" lang="ja-JP" altLang="en-US" sz="1400" dirty="0">
                          <a:solidFill>
                            <a:schemeClr val="tx1"/>
                          </a:solidFill>
                        </a:rPr>
                        <a:t>　下水道の普及に伴い建設から改築時代へ。市町村は人口減少に伴う収入減など、厳しい経営環境に直面していた。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多発する局所的短時間豪雨への対応など強まる府民ニーズや、施設老朽化に伴う維持管理経費の増嵩、人口減少による減収などに対応できる経営体制の構築。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持続的・安定的な下水道サービスを提供するために、資産等の状況を的確に把握し、経営基盤の計画的な強化と財務マネジメントの向上に取り組むため、地方公営企業法を適用するとともに、経営戦略を策定することとした。</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月から地方公営企業法</a:t>
                      </a:r>
                      <a:r>
                        <a:rPr kumimoji="1" lang="en-US" altLang="ja-JP" sz="1400" dirty="0">
                          <a:solidFill>
                            <a:schemeClr val="tx1"/>
                          </a:solidFill>
                        </a:rPr>
                        <a:t>(</a:t>
                      </a:r>
                      <a:r>
                        <a:rPr kumimoji="1" lang="ja-JP" altLang="en-US" sz="1400" dirty="0">
                          <a:solidFill>
                            <a:schemeClr val="tx1"/>
                          </a:solidFill>
                        </a:rPr>
                        <a:t>財務規定のみ</a:t>
                      </a:r>
                      <a:r>
                        <a:rPr kumimoji="1" lang="en-US" altLang="ja-JP" sz="1400" dirty="0">
                          <a:solidFill>
                            <a:schemeClr val="tx1"/>
                          </a:solidFill>
                        </a:rPr>
                        <a:t>)</a:t>
                      </a:r>
                      <a:r>
                        <a:rPr kumimoji="1" lang="ja-JP" altLang="en-US" sz="1400" dirty="0">
                          <a:solidFill>
                            <a:schemeClr val="tx1"/>
                          </a:solidFill>
                        </a:rPr>
                        <a:t>を適用し、公営企業会計を導入。</a:t>
                      </a:r>
                      <a:endParaRPr kumimoji="1" lang="en-US" altLang="ja-JP" sz="1400" dirty="0">
                        <a:solidFill>
                          <a:schemeClr val="tx1"/>
                        </a:solidFill>
                      </a:endParaRPr>
                    </a:p>
                    <a:p>
                      <a:r>
                        <a:rPr kumimoji="1" lang="ja-JP" altLang="en-US" sz="1400" dirty="0">
                          <a:solidFill>
                            <a:schemeClr val="tx1"/>
                          </a:solidFill>
                        </a:rPr>
                        <a:t>　また、社会経済情勢の変化や諸課題に対応するため、</a:t>
                      </a:r>
                      <a:r>
                        <a:rPr kumimoji="1" lang="en-US" altLang="ja-JP" sz="1400" dirty="0">
                          <a:solidFill>
                            <a:schemeClr val="tx1"/>
                          </a:solidFill>
                        </a:rPr>
                        <a:t>2018</a:t>
                      </a:r>
                      <a:r>
                        <a:rPr kumimoji="1" lang="ja-JP" altLang="en-US" sz="1400" dirty="0">
                          <a:solidFill>
                            <a:schemeClr val="tx1"/>
                          </a:solidFill>
                        </a:rPr>
                        <a:t>年度からの</a:t>
                      </a:r>
                      <a:r>
                        <a:rPr kumimoji="1" lang="en-US" altLang="ja-JP" sz="1400" dirty="0">
                          <a:solidFill>
                            <a:schemeClr val="tx1"/>
                          </a:solidFill>
                        </a:rPr>
                        <a:t>10</a:t>
                      </a:r>
                      <a:r>
                        <a:rPr kumimoji="1" lang="ja-JP" altLang="en-US" sz="1400" dirty="0">
                          <a:solidFill>
                            <a:schemeClr val="tx1"/>
                          </a:solidFill>
                        </a:rPr>
                        <a:t>カ年を対象とする「大阪府流域下水道事業経営戦略」を策定（</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rgbClr val="FF0000"/>
                          </a:solidFill>
                        </a:rPr>
                        <a:t>　</a:t>
                      </a:r>
                      <a:r>
                        <a:rPr kumimoji="1" lang="ja-JP" altLang="en-US" sz="1400" dirty="0">
                          <a:solidFill>
                            <a:schemeClr val="tx1"/>
                          </a:solidFill>
                        </a:rPr>
                        <a:t>策定以降、毎年度進捗管理を実施。また、</a:t>
                      </a:r>
                      <a:r>
                        <a:rPr kumimoji="1" lang="en-US" altLang="ja-JP" sz="1400" dirty="0">
                          <a:solidFill>
                            <a:schemeClr val="tx1"/>
                          </a:solidFill>
                        </a:rPr>
                        <a:t>2023</a:t>
                      </a:r>
                      <a:r>
                        <a:rPr kumimoji="1" lang="ja-JP" altLang="en-US" sz="1400" dirty="0">
                          <a:solidFill>
                            <a:schemeClr val="tx1"/>
                          </a:solidFill>
                        </a:rPr>
                        <a:t>年度には中間見直しを行うべく作業を進めているところ。</a:t>
                      </a: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741680">
                <a:tc>
                  <a:txBody>
                    <a:bodyPr/>
                    <a:lstStyle/>
                    <a:p>
                      <a:endParaRPr kumimoji="1" lang="ja-JP" altLang="en-US" sz="1400" dirty="0">
                        <a:solidFill>
                          <a:srgbClr val="0070C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6" name="正方形/長方形 5"/>
          <p:cNvSpPr/>
          <p:nvPr/>
        </p:nvSpPr>
        <p:spPr>
          <a:xfrm>
            <a:off x="251520" y="373772"/>
            <a:ext cx="207645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●下水道事業の見直し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331</a:t>
            </a:fld>
            <a:endParaRPr lang="ja-JP" altLang="en-US"/>
          </a:p>
        </p:txBody>
      </p:sp>
    </p:spTree>
    <p:extLst>
      <p:ext uri="{BB962C8B-B14F-4D97-AF65-F5344CB8AC3E}">
        <p14:creationId xmlns:p14="http://schemas.microsoft.com/office/powerpoint/2010/main" val="22091762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8903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9454">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44000">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・大阪府内の下水道事業は、市町村と協力しながら広域的・効果的に事業展開を進めてきた結果、下水道普及率は</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96.9%</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（令和３年度末）に達しており、住民の安全で快適な暮らしを支えている。</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と大阪市（以下、府市）が連携し、府市それぞれの強みを生かすことにより、「府市の下水道事業の更なる発展」と「府内市町村の下水道事業の持続性確保への貢献」により、府域全体の下水道事業の発展をめざす。</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月に、府市が連携して行う府内市町村への支援を含めた今後</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年の下水道事業実施の方向性を定めた「大阪府市下水道ビジョン」を策定。</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・令和４年２月に、ビジョンに掲げた取組を着実に推進するとともに、必要に応じてビジョンの内容を見直すため、「大阪府市下水道ビジョン推進会議」を設置。同推進会議には、</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のテーマ別のＷＧを設け、府市連携して取り組んでいる。</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0"/>
                        </a:spcBef>
                        <a:spcAft>
                          <a:spcPts val="0"/>
                        </a:spcAft>
                        <a:buFont typeface="Arial" panose="020B0604020202020204" pitchFamily="34" charset="0"/>
                        <a:buNone/>
                      </a:pPr>
                      <a:endParaRPr lang="en-US" altLang="ja-JP" sz="13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r>
                        <a:rPr lang="ja-JP" altLang="en-US"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今後、ビジョンに定めた</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のテーマについて議論し、取り組んでいく。</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（めざすアウトカム）</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・民間活用の推進</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・広域化・共同化の推進（事務の共同発注等）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・職員技術力向上（府・市町村）</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・施設の強靭化（浸水、地震）</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477751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●市町村支援（下水道（下水道ビジョン、市町村支援））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Tree>
    <p:extLst>
      <p:ext uri="{BB962C8B-B14F-4D97-AF65-F5344CB8AC3E}">
        <p14:creationId xmlns:p14="http://schemas.microsoft.com/office/powerpoint/2010/main" val="3418095512"/>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■流域下水道事業の経営形態見直し・経営戦略策定の経緯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179968" y="476672"/>
            <a:ext cx="4104000"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3851920" y="1055255"/>
            <a:ext cx="3986012" cy="1492679"/>
            <a:chOff x="3781512" y="1367000"/>
            <a:chExt cx="3026104" cy="1492679"/>
          </a:xfrm>
        </p:grpSpPr>
        <p:grpSp>
          <p:nvGrpSpPr>
            <p:cNvPr id="13" name="グループ化 12"/>
            <p:cNvGrpSpPr/>
            <p:nvPr/>
          </p:nvGrpSpPr>
          <p:grpSpPr>
            <a:xfrm>
              <a:off x="3781512" y="1367000"/>
              <a:ext cx="3026104" cy="1492679"/>
              <a:chOff x="4245104" y="1126866"/>
              <a:chExt cx="3026104" cy="1492679"/>
            </a:xfrm>
          </p:grpSpPr>
          <p:sp>
            <p:nvSpPr>
              <p:cNvPr id="16" name="正方形/長方形 15"/>
              <p:cNvSpPr/>
              <p:nvPr/>
            </p:nvSpPr>
            <p:spPr>
              <a:xfrm>
                <a:off x="4245104" y="1143545"/>
                <a:ext cx="59381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・流域下水道事業の経営戦略検討懇話会を開催（計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p>
            </p:txBody>
          </p:sp>
          <p:sp>
            <p:nvSpPr>
              <p:cNvPr id="17" name="正方形/長方形 16"/>
              <p:cNvSpPr/>
              <p:nvPr/>
            </p:nvSpPr>
            <p:spPr>
              <a:xfrm>
                <a:off x="6645729" y="1126866"/>
                <a:ext cx="625479"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・流域下水道事業に公営企業法（財務規定）適用</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1" name="正方形/長方形 20"/>
            <p:cNvSpPr/>
            <p:nvPr/>
          </p:nvSpPr>
          <p:spPr>
            <a:xfrm>
              <a:off x="4970303" y="1376936"/>
              <a:ext cx="66989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・流域下水道事業経営戦略審議会を開催</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23" name="表 22"/>
          <p:cNvGraphicFramePr>
            <a:graphicFrameLocks noGrp="1"/>
          </p:cNvGraphicFramePr>
          <p:nvPr/>
        </p:nvGraphicFramePr>
        <p:xfrm>
          <a:off x="467544" y="764704"/>
          <a:ext cx="8028552" cy="254614"/>
        </p:xfrm>
        <a:graphic>
          <a:graphicData uri="http://schemas.openxmlformats.org/drawingml/2006/table">
            <a:tbl>
              <a:tblPr firstRow="1" bandRow="1">
                <a:tableStyleId>{7DF18680-E054-41AD-8BC1-D1AEF772440D}</a:tableStyleId>
              </a:tblPr>
              <a:tblGrid>
                <a:gridCol w="1728192">
                  <a:extLst>
                    <a:ext uri="{9D8B030D-6E8A-4147-A177-3AD203B41FA5}">
                      <a16:colId xmlns:a16="http://schemas.microsoft.com/office/drawing/2014/main" val="20000"/>
                    </a:ext>
                  </a:extLst>
                </a:gridCol>
                <a:gridCol w="1575090">
                  <a:extLst>
                    <a:ext uri="{9D8B030D-6E8A-4147-A177-3AD203B41FA5}">
                      <a16:colId xmlns:a16="http://schemas.microsoft.com/office/drawing/2014/main" val="20001"/>
                    </a:ext>
                  </a:extLst>
                </a:gridCol>
                <a:gridCol w="1575090">
                  <a:extLst>
                    <a:ext uri="{9D8B030D-6E8A-4147-A177-3AD203B41FA5}">
                      <a16:colId xmlns:a16="http://schemas.microsoft.com/office/drawing/2014/main" val="2827120096"/>
                    </a:ext>
                  </a:extLst>
                </a:gridCol>
                <a:gridCol w="1575090">
                  <a:extLst>
                    <a:ext uri="{9D8B030D-6E8A-4147-A177-3AD203B41FA5}">
                      <a16:colId xmlns:a16="http://schemas.microsoft.com/office/drawing/2014/main" val="20002"/>
                    </a:ext>
                  </a:extLst>
                </a:gridCol>
                <a:gridCol w="1575090">
                  <a:extLst>
                    <a:ext uri="{9D8B030D-6E8A-4147-A177-3AD203B41FA5}">
                      <a16:colId xmlns:a16="http://schemas.microsoft.com/office/drawing/2014/main" val="20003"/>
                    </a:ext>
                  </a:extLst>
                </a:gridCol>
              </a:tblGrid>
              <a:tr h="254614">
                <a:tc>
                  <a:txBody>
                    <a:bodyPr/>
                    <a:lstStyle/>
                    <a:p>
                      <a:r>
                        <a:rPr kumimoji="1" lang="en-US" altLang="ja-JP" sz="1050" dirty="0"/>
                        <a:t>1965</a:t>
                      </a:r>
                      <a:r>
                        <a:rPr kumimoji="1" lang="ja-JP" altLang="en-US" sz="1050" dirty="0"/>
                        <a:t>年～</a:t>
                      </a:r>
                    </a:p>
                  </a:txBody>
                  <a:tcPr/>
                </a:tc>
                <a:tc>
                  <a:txBody>
                    <a:bodyPr/>
                    <a:lstStyle/>
                    <a:p>
                      <a:r>
                        <a:rPr kumimoji="1" lang="en-US" altLang="ja-JP" sz="1050" dirty="0">
                          <a:solidFill>
                            <a:schemeClr val="bg1"/>
                          </a:solidFill>
                        </a:rPr>
                        <a:t>2008</a:t>
                      </a:r>
                      <a:r>
                        <a:rPr kumimoji="1" lang="ja-JP" altLang="en-US" sz="1050" dirty="0">
                          <a:solidFill>
                            <a:schemeClr val="bg1"/>
                          </a:solidFill>
                        </a:rPr>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24" name="テキスト ボックス 23"/>
          <p:cNvSpPr txBox="1"/>
          <p:nvPr/>
        </p:nvSpPr>
        <p:spPr>
          <a:xfrm>
            <a:off x="179968" y="2852246"/>
            <a:ext cx="84400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＜経営戦略の概要＞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流域下水道事業をとりまく諸課題に的確に対応し、安定したサービスを持続的に提供するため「大阪府流域下水道事業経営戦略」（計画期間：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年間）を策定し、計画的・合理的な事業運営を進める。</a:t>
            </a:r>
          </a:p>
        </p:txBody>
      </p:sp>
      <p:pic>
        <p:nvPicPr>
          <p:cNvPr id="25" name="Picture 3" descr="経営戦略の全体構成の概略図です。" title="全体構成"/>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7623" y="3645024"/>
            <a:ext cx="6624735" cy="2811972"/>
          </a:xfrm>
          <a:prstGeom prst="rect">
            <a:avLst/>
          </a:prstGeom>
          <a:noFill/>
          <a:ln>
            <a:noFill/>
          </a:ln>
          <a:effectLst/>
        </p:spPr>
      </p:pic>
      <p:sp>
        <p:nvSpPr>
          <p:cNvPr id="26" name="正方形/長方形 25"/>
          <p:cNvSpPr/>
          <p:nvPr/>
        </p:nvSpPr>
        <p:spPr>
          <a:xfrm>
            <a:off x="539552" y="1088904"/>
            <a:ext cx="76143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・全国に先駆け</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流域下水道事業開始</a:t>
            </a:r>
            <a:endPar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237085" y="1074191"/>
            <a:ext cx="67873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・特別会計を設置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333</a:t>
            </a:fld>
            <a:endParaRPr lang="ja-JP" altLang="en-US"/>
          </a:p>
        </p:txBody>
      </p:sp>
    </p:spTree>
    <p:extLst>
      <p:ext uri="{BB962C8B-B14F-4D97-AF65-F5344CB8AC3E}">
        <p14:creationId xmlns:p14="http://schemas.microsoft.com/office/powerpoint/2010/main" val="149604218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■大阪府市下水道ビジョンについて</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179967" y="415820"/>
            <a:ext cx="8440069"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＜ビジョンの目的＞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1"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府域全体の下水道事業の発展をめざす。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・職員の技術力向上に向けた人材育成　　　　　　　　　　　　　　　　　等</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334</a:t>
            </a:fld>
            <a:endParaRPr lang="ja-JP" altLang="en-US"/>
          </a:p>
        </p:txBody>
      </p:sp>
    </p:spTree>
    <p:extLst>
      <p:ext uri="{BB962C8B-B14F-4D97-AF65-F5344CB8AC3E}">
        <p14:creationId xmlns:p14="http://schemas.microsoft.com/office/powerpoint/2010/main" val="346855858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（７）健康・医療（依存症対策）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200" dirty="0" smtClean="0">
                          <a:solidFill>
                            <a:schemeClr val="tx1"/>
                          </a:solidFill>
                        </a:rPr>
                        <a:t>・</a:t>
                      </a:r>
                      <a:r>
                        <a:rPr kumimoji="1" lang="ja-JP" altLang="en-US" sz="1050" dirty="0" smtClean="0">
                          <a:solidFill>
                            <a:schemeClr val="tx1"/>
                          </a:solidFill>
                        </a:rPr>
                        <a:t>依存症は、本人だけでなく家族の日常生活や社会生活に問題を生じさせる可能性が高い。依存症は、病気であり、早期の支援や適切な治療により回復可能といわれている。しかし、依存症についての正しい知識の不足や、相談機関や治療を行っている医療機関、事情グループの情報の不足等により、依存症の本人や家族等が必要な相談・治療及び支援を受けれていない現状があ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26</a:t>
                      </a:r>
                      <a:r>
                        <a:rPr kumimoji="1" lang="ja-JP" altLang="en-US" sz="1050" dirty="0" smtClean="0">
                          <a:solidFill>
                            <a:schemeClr val="tx1"/>
                          </a:solidFill>
                        </a:rPr>
                        <a:t>年</a:t>
                      </a:r>
                      <a:r>
                        <a:rPr kumimoji="1" lang="en-US" altLang="ja-JP" sz="1050" dirty="0" smtClean="0">
                          <a:solidFill>
                            <a:schemeClr val="tx1"/>
                          </a:solidFill>
                        </a:rPr>
                        <a:t>6</a:t>
                      </a:r>
                      <a:r>
                        <a:rPr kumimoji="1" lang="ja-JP" altLang="en-US" sz="1050" dirty="0" smtClean="0">
                          <a:solidFill>
                            <a:schemeClr val="tx1"/>
                          </a:solidFill>
                        </a:rPr>
                        <a:t>月にアルコール</a:t>
                      </a:r>
                      <a:r>
                        <a:rPr kumimoji="1" lang="ja-JP" altLang="en-US" sz="1050" dirty="0" err="1" smtClean="0">
                          <a:solidFill>
                            <a:schemeClr val="tx1"/>
                          </a:solidFill>
                        </a:rPr>
                        <a:t>健康障がい</a:t>
                      </a:r>
                      <a:r>
                        <a:rPr kumimoji="1" lang="ja-JP" altLang="en-US" sz="1050" dirty="0" smtClean="0">
                          <a:solidFill>
                            <a:schemeClr val="tx1"/>
                          </a:solidFill>
                        </a:rPr>
                        <a:t>対策基本法施行、平成</a:t>
                      </a:r>
                      <a:r>
                        <a:rPr kumimoji="1" lang="en-US" altLang="ja-JP" sz="1050" dirty="0" smtClean="0">
                          <a:solidFill>
                            <a:schemeClr val="tx1"/>
                          </a:solidFill>
                        </a:rPr>
                        <a:t>28</a:t>
                      </a:r>
                      <a:r>
                        <a:rPr kumimoji="1" lang="ja-JP" altLang="en-US" sz="1050" dirty="0" smtClean="0">
                          <a:solidFill>
                            <a:schemeClr val="tx1"/>
                          </a:solidFill>
                        </a:rPr>
                        <a:t>年</a:t>
                      </a:r>
                      <a:r>
                        <a:rPr kumimoji="1" lang="en-US" altLang="ja-JP" sz="1050" dirty="0" smtClean="0">
                          <a:solidFill>
                            <a:schemeClr val="tx1"/>
                          </a:solidFill>
                        </a:rPr>
                        <a:t>5</a:t>
                      </a:r>
                      <a:r>
                        <a:rPr kumimoji="1" lang="ja-JP" altLang="en-US" sz="1050" dirty="0" smtClean="0">
                          <a:solidFill>
                            <a:schemeClr val="tx1"/>
                          </a:solidFill>
                        </a:rPr>
                        <a:t>月に国の計画「アルコール</a:t>
                      </a:r>
                      <a:r>
                        <a:rPr kumimoji="1" lang="ja-JP" altLang="en-US" sz="1050" dirty="0" err="1" smtClean="0">
                          <a:solidFill>
                            <a:schemeClr val="tx1"/>
                          </a:solidFill>
                        </a:rPr>
                        <a:t>健康障がい</a:t>
                      </a:r>
                      <a:r>
                        <a:rPr kumimoji="1" lang="ja-JP" altLang="en-US" sz="1050" dirty="0" smtClean="0">
                          <a:solidFill>
                            <a:schemeClr val="tx1"/>
                          </a:solidFill>
                        </a:rPr>
                        <a:t>対策推進基本計画」が定められる。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30</a:t>
                      </a:r>
                      <a:r>
                        <a:rPr kumimoji="1" lang="ja-JP" altLang="en-US" sz="1050" dirty="0" smtClean="0">
                          <a:solidFill>
                            <a:schemeClr val="tx1"/>
                          </a:solidFill>
                        </a:rPr>
                        <a:t>年</a:t>
                      </a:r>
                      <a:r>
                        <a:rPr kumimoji="1" lang="en-US" altLang="ja-JP" sz="1050" dirty="0" smtClean="0">
                          <a:solidFill>
                            <a:schemeClr val="tx1"/>
                          </a:solidFill>
                        </a:rPr>
                        <a:t>10</a:t>
                      </a:r>
                      <a:r>
                        <a:rPr kumimoji="1" lang="ja-JP" altLang="en-US" sz="1050" dirty="0" smtClean="0">
                          <a:solidFill>
                            <a:schemeClr val="tx1"/>
                          </a:solidFill>
                        </a:rPr>
                        <a:t>月にギャンブル等依存症対策基本法施行。平成</a:t>
                      </a:r>
                      <a:r>
                        <a:rPr kumimoji="1" lang="en-US" altLang="ja-JP" sz="1050" dirty="0" smtClean="0">
                          <a:solidFill>
                            <a:schemeClr val="tx1"/>
                          </a:solidFill>
                        </a:rPr>
                        <a:t>31</a:t>
                      </a:r>
                      <a:r>
                        <a:rPr kumimoji="1" lang="ja-JP" altLang="en-US" sz="1050" dirty="0" smtClean="0">
                          <a:solidFill>
                            <a:schemeClr val="tx1"/>
                          </a:solidFill>
                        </a:rPr>
                        <a:t>年に国の計画「ギャンブル等依存症対策推進基本計画」が定められる</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依存症対策を総合的に推進し、依存症の予防と早期発見・早期介入により、依存症の本人や家族等に対する支援の充実を図り、府民が安心して暮らすことのできる社会の実現をめざす。</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・「大阪府アルコール</a:t>
                      </a:r>
                      <a:r>
                        <a:rPr kumimoji="1" lang="ja-JP" altLang="en-US" sz="1400" u="none" dirty="0" err="1" smtClean="0">
                          <a:solidFill>
                            <a:schemeClr val="tx1"/>
                          </a:solidFill>
                        </a:rPr>
                        <a:t>健康障がい</a:t>
                      </a:r>
                      <a:r>
                        <a:rPr kumimoji="1" lang="ja-JP" altLang="en-US" sz="1400" u="none" dirty="0" smtClean="0">
                          <a:solidFill>
                            <a:schemeClr val="tx1"/>
                          </a:solidFill>
                        </a:rPr>
                        <a:t>対策推進計画」平成</a:t>
                      </a:r>
                      <a:r>
                        <a:rPr kumimoji="1" lang="en-US" altLang="ja-JP" sz="1400" u="none" dirty="0" smtClean="0">
                          <a:solidFill>
                            <a:schemeClr val="tx1"/>
                          </a:solidFill>
                        </a:rPr>
                        <a:t>29</a:t>
                      </a:r>
                      <a:r>
                        <a:rPr kumimoji="1" lang="ja-JP" altLang="en-US" sz="1400" u="none" dirty="0" smtClean="0">
                          <a:solidFill>
                            <a:schemeClr val="tx1"/>
                          </a:solidFill>
                        </a:rPr>
                        <a:t>年</a:t>
                      </a:r>
                      <a:r>
                        <a:rPr kumimoji="1" lang="en-US" altLang="ja-JP" sz="1400" u="none" dirty="0" smtClean="0">
                          <a:solidFill>
                            <a:schemeClr val="tx1"/>
                          </a:solidFill>
                        </a:rPr>
                        <a:t>9</a:t>
                      </a:r>
                      <a:r>
                        <a:rPr kumimoji="1" lang="ja-JP" altLang="en-US" sz="1400" u="none" dirty="0" smtClean="0">
                          <a:solidFill>
                            <a:schemeClr val="tx1"/>
                          </a:solidFill>
                        </a:rPr>
                        <a:t>月策定・令和</a:t>
                      </a:r>
                      <a:r>
                        <a:rPr kumimoji="1" lang="en-US" altLang="ja-JP" sz="1400" u="none" dirty="0" smtClean="0">
                          <a:solidFill>
                            <a:schemeClr val="tx1"/>
                          </a:solidFill>
                        </a:rPr>
                        <a:t>3</a:t>
                      </a:r>
                      <a:r>
                        <a:rPr kumimoji="1" lang="ja-JP" altLang="en-US" sz="1400" u="none" dirty="0" smtClean="0">
                          <a:solidFill>
                            <a:schemeClr val="tx1"/>
                          </a:solidFill>
                        </a:rPr>
                        <a:t>年度見直し</a:t>
                      </a:r>
                      <a:r>
                        <a:rPr kumimoji="1" lang="en-US" altLang="ja-JP" sz="1400" u="none" dirty="0" smtClean="0">
                          <a:solidFill>
                            <a:schemeClr val="tx1"/>
                          </a:solidFill>
                        </a:rPr>
                        <a:t>(</a:t>
                      </a:r>
                      <a:r>
                        <a:rPr kumimoji="1" lang="ja-JP" altLang="en-US" sz="1400" u="none" dirty="0" smtClean="0">
                          <a:solidFill>
                            <a:schemeClr val="tx1"/>
                          </a:solidFill>
                        </a:rPr>
                        <a:t>計画期間：平成</a:t>
                      </a:r>
                      <a:r>
                        <a:rPr kumimoji="1" lang="en-US" altLang="ja-JP" sz="1400" u="none" dirty="0" smtClean="0">
                          <a:solidFill>
                            <a:schemeClr val="tx1"/>
                          </a:solidFill>
                        </a:rPr>
                        <a:t>29</a:t>
                      </a:r>
                      <a:r>
                        <a:rPr kumimoji="1" lang="ja-JP" altLang="en-US" sz="1400" u="none" dirty="0" smtClean="0">
                          <a:solidFill>
                            <a:schemeClr val="tx1"/>
                          </a:solidFill>
                        </a:rPr>
                        <a:t>年度から</a:t>
                      </a:r>
                      <a:r>
                        <a:rPr kumimoji="1" lang="en-US" altLang="ja-JP" sz="1400" u="none" dirty="0" smtClean="0">
                          <a:solidFill>
                            <a:schemeClr val="tx1"/>
                          </a:solidFill>
                        </a:rPr>
                        <a:t>7</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・「大阪府ギャンブル等依存症対策推進計画」令和２年３月に策定（計画期間：令和２年度から</a:t>
                      </a:r>
                      <a:r>
                        <a:rPr kumimoji="1" lang="en-US" altLang="ja-JP" sz="1400" u="none" dirty="0" smtClean="0">
                          <a:solidFill>
                            <a:schemeClr val="tx1"/>
                          </a:solidFill>
                        </a:rPr>
                        <a:t>3</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・府内における依存症の医療体制の強化を図るために、「依存症専門医療機関」と「依存症治療拠点機関」を選定。</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アルコール・薬物・ギャンブル等といった依存症の当事者・家族などに対する治療体制や相談支援体制及び回復支援体制の強化を図るとともに、依存症問題に対する関心と理解を深めるための普及啓発活動を実施。</a:t>
                      </a: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依存症治療拠点医療機関　１か所</a:t>
                      </a:r>
                    </a:p>
                    <a:p>
                      <a:pPr marL="0" indent="0"/>
                      <a:r>
                        <a:rPr kumimoji="1" lang="ja-JP" altLang="en-US" sz="1400" dirty="0" smtClean="0">
                          <a:solidFill>
                            <a:schemeClr val="tx1"/>
                          </a:solidFill>
                        </a:rPr>
                        <a:t>依存症専門医療機関　　</a:t>
                      </a:r>
                    </a:p>
                    <a:p>
                      <a:pPr marL="0" indent="0"/>
                      <a:r>
                        <a:rPr kumimoji="1" lang="ja-JP" altLang="en-US" sz="1400" dirty="0" smtClean="0">
                          <a:solidFill>
                            <a:schemeClr val="tx1"/>
                          </a:solidFill>
                        </a:rPr>
                        <a:t>　アルコール　</a:t>
                      </a:r>
                      <a:r>
                        <a:rPr kumimoji="1" lang="en-US" altLang="ja-JP" sz="1400" dirty="0" smtClean="0">
                          <a:solidFill>
                            <a:schemeClr val="tx1"/>
                          </a:solidFill>
                        </a:rPr>
                        <a:t>16</a:t>
                      </a:r>
                      <a:r>
                        <a:rPr kumimoji="1" lang="ja-JP" altLang="en-US" sz="1400" dirty="0" smtClean="0">
                          <a:solidFill>
                            <a:schemeClr val="tx1"/>
                          </a:solidFill>
                        </a:rPr>
                        <a:t>か所</a:t>
                      </a:r>
                    </a:p>
                    <a:p>
                      <a:pPr marL="0" indent="0"/>
                      <a:r>
                        <a:rPr kumimoji="1" lang="ja-JP" altLang="en-US" sz="1400" dirty="0" smtClean="0">
                          <a:solidFill>
                            <a:schemeClr val="tx1"/>
                          </a:solidFill>
                        </a:rPr>
                        <a:t>　薬物　　　　５か所</a:t>
                      </a:r>
                    </a:p>
                    <a:p>
                      <a:pPr marL="0" indent="0"/>
                      <a:r>
                        <a:rPr kumimoji="1" lang="ja-JP" altLang="en-US" sz="1400" dirty="0" smtClean="0">
                          <a:solidFill>
                            <a:schemeClr val="tx1"/>
                          </a:solidFill>
                        </a:rPr>
                        <a:t>　ギャンブル　６か所</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3696278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補助金等の見直し</a:t>
            </a:r>
          </a:p>
        </p:txBody>
      </p:sp>
      <p:graphicFrame>
        <p:nvGraphicFramePr>
          <p:cNvPr id="8" name="表 7"/>
          <p:cNvGraphicFramePr>
            <a:graphicFrameLocks noGrp="1"/>
          </p:cNvGraphicFramePr>
          <p:nvPr/>
        </p:nvGraphicFramePr>
        <p:xfrm>
          <a:off x="251520" y="476672"/>
          <a:ext cx="8712968" cy="6101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b="1" dirty="0">
                          <a:solidFill>
                            <a:schemeClr val="tx1"/>
                          </a:solidFill>
                        </a:rPr>
                        <a:t>①～⑤</a:t>
                      </a:r>
                      <a:endParaRPr kumimoji="1" lang="en-US" altLang="ja-JP" sz="1400" b="1" dirty="0">
                        <a:solidFill>
                          <a:schemeClr val="tx1"/>
                        </a:solidFill>
                      </a:endParaRPr>
                    </a:p>
                    <a:p>
                      <a:pPr marL="0" indent="0"/>
                      <a:r>
                        <a:rPr kumimoji="1" lang="ja-JP" altLang="en-US" sz="1400" b="1" dirty="0">
                          <a:solidFill>
                            <a:schemeClr val="tx1"/>
                          </a:solidFill>
                        </a:rPr>
                        <a:t>　補助金等の見直し</a:t>
                      </a:r>
                      <a:endParaRPr kumimoji="1" lang="en-US" altLang="ja-JP" sz="1400" b="1" dirty="0">
                        <a:solidFill>
                          <a:schemeClr val="tx1"/>
                        </a:solidFill>
                      </a:endParaRPr>
                    </a:p>
                    <a:p>
                      <a:pPr marL="0" indent="0"/>
                      <a:r>
                        <a:rPr kumimoji="1" lang="ja-JP" altLang="en-US" sz="1400" dirty="0">
                          <a:solidFill>
                            <a:schemeClr val="tx1"/>
                          </a:solidFill>
                        </a:rPr>
                        <a:t>・府補助金の使途が不明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であり、団体の運営（役員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の報酬等）に使われるな</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ど、府民に還元されて</a:t>
                      </a:r>
                      <a:r>
                        <a:rPr kumimoji="1" lang="ja-JP" altLang="en-US" sz="1400" dirty="0" err="1">
                          <a:solidFill>
                            <a:schemeClr val="tx1"/>
                          </a:solidFill>
                        </a:rPr>
                        <a:t>い</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ない可能性。</a:t>
                      </a:r>
                      <a:endParaRPr kumimoji="1" lang="en-US" altLang="ja-JP" sz="1400" dirty="0">
                        <a:solidFill>
                          <a:schemeClr val="tx1"/>
                        </a:solidFill>
                      </a:endParaRPr>
                    </a:p>
                    <a:p>
                      <a:pPr marL="0" indent="0"/>
                      <a:r>
                        <a:rPr kumimoji="1" lang="ja-JP" altLang="en-US" sz="1400" dirty="0">
                          <a:solidFill>
                            <a:schemeClr val="tx1"/>
                          </a:solidFill>
                        </a:rPr>
                        <a:t>・相談事業等において、一</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件あたりの補助単価が極</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err="1">
                          <a:solidFill>
                            <a:schemeClr val="tx1"/>
                          </a:solidFill>
                        </a:rPr>
                        <a:t>めて</a:t>
                      </a:r>
                      <a:r>
                        <a:rPr kumimoji="1" lang="ja-JP" altLang="en-US" sz="1400" dirty="0">
                          <a:solidFill>
                            <a:schemeClr val="tx1"/>
                          </a:solidFill>
                        </a:rPr>
                        <a:t>高い補助金が存在。</a:t>
                      </a:r>
                      <a:endParaRPr kumimoji="1" lang="en-US" altLang="ja-JP" sz="1400" dirty="0">
                        <a:solidFill>
                          <a:schemeClr val="tx1"/>
                        </a:solidFill>
                      </a:endParaRPr>
                    </a:p>
                    <a:p>
                      <a:pPr marL="0" indent="0"/>
                      <a:r>
                        <a:rPr kumimoji="1" lang="ja-JP" altLang="en-US" sz="1400" dirty="0">
                          <a:solidFill>
                            <a:schemeClr val="tx1"/>
                          </a:solidFill>
                        </a:rPr>
                        <a:t>・従来から補助金を出して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いるという理由で、必要性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を十分検討せずに補助している団体の存在。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補助金の予算額</a:t>
                      </a:r>
                      <a:endParaRPr kumimoji="1" lang="en-US" altLang="ja-JP" sz="1400" dirty="0">
                        <a:solidFill>
                          <a:schemeClr val="tx1"/>
                        </a:solidFill>
                      </a:endParaRPr>
                    </a:p>
                    <a:p>
                      <a:pPr marL="0" indent="0"/>
                      <a:r>
                        <a:rPr kumimoji="1" lang="en-US" altLang="ja-JP" sz="1400" dirty="0">
                          <a:solidFill>
                            <a:schemeClr val="tx1"/>
                          </a:solidFill>
                        </a:rPr>
                        <a:t>2007</a:t>
                      </a:r>
                      <a:r>
                        <a:rPr kumimoji="1" lang="ja-JP" altLang="en-US" sz="1400" dirty="0">
                          <a:solidFill>
                            <a:schemeClr val="tx1"/>
                          </a:solidFill>
                        </a:rPr>
                        <a:t>年度　　</a:t>
                      </a:r>
                      <a:r>
                        <a:rPr kumimoji="1" lang="en-US" altLang="ja-JP" sz="1400" dirty="0">
                          <a:solidFill>
                            <a:schemeClr val="tx1"/>
                          </a:solidFill>
                        </a:rPr>
                        <a:t>1,583</a:t>
                      </a:r>
                      <a:r>
                        <a:rPr kumimoji="1" lang="ja-JP" altLang="en-US" sz="1400" dirty="0">
                          <a:solidFill>
                            <a:schemeClr val="tx1"/>
                          </a:solidFill>
                        </a:rPr>
                        <a:t>億円</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エンドユーザーである府民の視点から有効性・妥当性・特定の団体の既得権になっていないかを検証。</a:t>
                      </a:r>
                    </a:p>
                    <a:p>
                      <a:pPr marL="0" indent="0"/>
                      <a:r>
                        <a:rPr kumimoji="1" lang="ja-JP" altLang="en-US" sz="1400" dirty="0">
                          <a:solidFill>
                            <a:schemeClr val="tx1"/>
                          </a:solidFill>
                        </a:rPr>
                        <a:t>　そのうえで、補助対象、費用対効果等観点から補助手法を見直し。</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①透明性の低い</a:t>
                      </a:r>
                      <a:r>
                        <a:rPr lang="ja-JP" altLang="en-US" sz="1400" dirty="0">
                          <a:solidFill>
                            <a:schemeClr val="tx1"/>
                          </a:solidFill>
                          <a:latin typeface="+mn-ea"/>
                          <a:cs typeface="メイリオ" panose="020B0604030504040204" pitchFamily="50" charset="-128"/>
                        </a:rPr>
                        <a:t>団体運営費補助から施策対象に確実に効果のある事業費補助に転換。</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②一件あたりのコスト（費用対効果）に着目した補助形態の見直し。</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③</a:t>
                      </a:r>
                      <a:r>
                        <a:rPr lang="ja-JP" altLang="en-US" sz="1400" dirty="0">
                          <a:solidFill>
                            <a:schemeClr val="tx1"/>
                          </a:solidFill>
                          <a:latin typeface="+mn-ea"/>
                          <a:cs typeface="メイリオ" panose="020B0604030504040204" pitchFamily="50" charset="-128"/>
                        </a:rPr>
                        <a:t>これまで府の補助金により運営してきた団体等について、補助を打ち切ることにより自立化など法人のあり方の見直しを促す。</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④広域自治体として必要な補助の範囲を精査。</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⑤府の厳しい財政事情に鑑み、経費を精査。</a:t>
                      </a:r>
                      <a:endParaRPr kumimoji="1" lang="en-US" altLang="ja-JP" sz="1400" dirty="0">
                        <a:solidFill>
                          <a:schemeClr val="tx1"/>
                        </a:solidFill>
                        <a:latin typeface="+mn-ea"/>
                        <a:cs typeface="メイリオ"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latin typeface="+mn-ea"/>
                          <a:cs typeface="メイリオ" panose="020B0604030504040204" pitchFamily="50" charset="-128"/>
                        </a:rPr>
                        <a:t>【</a:t>
                      </a:r>
                      <a:r>
                        <a:rPr kumimoji="1" lang="ja-JP" altLang="en-US" sz="1400" dirty="0">
                          <a:solidFill>
                            <a:schemeClr val="tx1"/>
                          </a:solidFill>
                          <a:latin typeface="+mn-ea"/>
                          <a:cs typeface="メイリオ" panose="020B0604030504040204" pitchFamily="50" charset="-128"/>
                        </a:rPr>
                        <a:t>削減（効果）額</a:t>
                      </a:r>
                      <a:r>
                        <a:rPr kumimoji="1" lang="en-US" altLang="ja-JP" sz="1400" dirty="0">
                          <a:solidFill>
                            <a:schemeClr val="tx1"/>
                          </a:solidFill>
                          <a:latin typeface="+mn-ea"/>
                          <a:cs typeface="メイリオ" panose="020B0604030504040204" pitchFamily="50" charset="-128"/>
                        </a:rPr>
                        <a:t>】</a:t>
                      </a:r>
                    </a:p>
                    <a:p>
                      <a:pPr marL="0" indent="0"/>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2010</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706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93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13.2</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en-US" altLang="ja-JP" sz="1400" dirty="0">
                          <a:solidFill>
                            <a:schemeClr val="tx1"/>
                          </a:solidFill>
                          <a:latin typeface="+mn-ea"/>
                          <a:cs typeface="メイリオ" panose="020B0604030504040204" pitchFamily="50" charset="-128"/>
                        </a:rPr>
                        <a:t>2011</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66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23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34.9</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a:t>
                      </a:r>
                      <a:r>
                        <a:rPr kumimoji="1" lang="en-US" altLang="ja-JP" sz="1400" dirty="0">
                          <a:solidFill>
                            <a:schemeClr val="tx1"/>
                          </a:solidFill>
                          <a:latin typeface="+mn-ea"/>
                          <a:cs typeface="メイリオ" panose="020B0604030504040204" pitchFamily="50" charset="-128"/>
                        </a:rPr>
                        <a:t>6</a:t>
                      </a:r>
                      <a:r>
                        <a:rPr kumimoji="1" lang="ja-JP" altLang="en-US" sz="1400" dirty="0">
                          <a:solidFill>
                            <a:schemeClr val="tx1"/>
                          </a:solidFill>
                          <a:latin typeface="+mn-ea"/>
                          <a:cs typeface="メイリオ" panose="020B0604030504040204" pitchFamily="50" charset="-128"/>
                        </a:rPr>
                        <a:t>年間（</a:t>
                      </a:r>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年）の削減（効果）額合計</a:t>
                      </a:r>
                      <a:r>
                        <a:rPr kumimoji="1" lang="en-US" altLang="ja-JP" sz="1400" dirty="0">
                          <a:solidFill>
                            <a:schemeClr val="tx1"/>
                          </a:solidFill>
                          <a:latin typeface="+mn-ea"/>
                          <a:cs typeface="メイリオ" panose="020B0604030504040204" pitchFamily="50" charset="-128"/>
                        </a:rPr>
                        <a:t>348</a:t>
                      </a:r>
                      <a:r>
                        <a:rPr kumimoji="1" lang="ja-JP" altLang="en-US" sz="1400" dirty="0">
                          <a:solidFill>
                            <a:schemeClr val="tx1"/>
                          </a:solidFill>
                          <a:latin typeface="+mn-ea"/>
                          <a:cs typeface="メイリオ" panose="020B0604030504040204" pitchFamily="50" charset="-128"/>
                        </a:rPr>
                        <a:t>億円</a:t>
                      </a:r>
                      <a:endParaRPr kumimoji="1" lang="en-US" altLang="ja-JP" sz="14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a:t>
                      </a:r>
                      <a:r>
                        <a:rPr kumimoji="1" lang="en-US" altLang="ja-JP" sz="900" dirty="0">
                          <a:solidFill>
                            <a:schemeClr val="tx1"/>
                          </a:solidFill>
                          <a:latin typeface="+mn-ea"/>
                          <a:cs typeface="メイリオ" panose="020B0604030504040204" pitchFamily="50" charset="-128"/>
                        </a:rPr>
                        <a:t>※</a:t>
                      </a:r>
                      <a:r>
                        <a:rPr kumimoji="1" lang="ja-JP" altLang="en-US" sz="900" dirty="0">
                          <a:solidFill>
                            <a:schemeClr val="tx1"/>
                          </a:solidFill>
                          <a:latin typeface="+mn-ea"/>
                          <a:cs typeface="メイリオ" panose="020B0604030504040204" pitchFamily="50" charset="-128"/>
                        </a:rPr>
                        <a:t>見直し対象：実績一覧のとおり</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対象額は基準年度の予算額</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実績は単年度平均</a:t>
                      </a:r>
                      <a:endParaRPr kumimoji="1" lang="ja-JP" altLang="en-US" sz="900" dirty="0">
                        <a:solidFill>
                          <a:schemeClr val="tx1"/>
                        </a:solidFill>
                      </a:endParaRPr>
                    </a:p>
                    <a:p>
                      <a:pPr marL="92075" indent="-92075"/>
                      <a:endParaRPr kumimoji="1" lang="en-US" altLang="ja-JP" sz="1400" dirty="0">
                        <a:solidFill>
                          <a:srgbClr val="0070C0"/>
                        </a:solidFill>
                        <a:latin typeface="+mn-ea"/>
                        <a:ea typeface="+mn-ea"/>
                      </a:endParaRPr>
                    </a:p>
                    <a:p>
                      <a:pPr marL="92075" indent="-92075"/>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補助金等の更なる見直し</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約</a:t>
                      </a:r>
                      <a:r>
                        <a:rPr kumimoji="1" lang="en-US" altLang="ja-JP" sz="1400" dirty="0">
                          <a:solidFill>
                            <a:schemeClr val="tx1"/>
                          </a:solidFill>
                          <a:latin typeface="+mn-ea"/>
                          <a:ea typeface="+mn-ea"/>
                        </a:rPr>
                        <a:t>34</a:t>
                      </a:r>
                      <a:r>
                        <a:rPr kumimoji="1" lang="ja-JP" altLang="en-US" sz="1400" dirty="0">
                          <a:solidFill>
                            <a:schemeClr val="tx1"/>
                          </a:solidFill>
                          <a:latin typeface="+mn-ea"/>
                          <a:ea typeface="+mn-ea"/>
                        </a:rPr>
                        <a:t>億円</a:t>
                      </a:r>
                      <a:endParaRPr kumimoji="1" lang="en-US" altLang="ja-JP" sz="1400"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r>
                        <a:rPr kumimoji="1" lang="ja-JP" altLang="en-US" sz="1400" b="1" dirty="0">
                          <a:solidFill>
                            <a:schemeClr val="tx1"/>
                          </a:solidFill>
                        </a:rPr>
                        <a:t>⑥　分担金等の見直し</a:t>
                      </a:r>
                      <a:endParaRPr kumimoji="1" lang="en-US" altLang="ja-JP" sz="1400" b="1" dirty="0">
                        <a:solidFill>
                          <a:schemeClr val="tx1"/>
                        </a:solidFill>
                      </a:endParaRPr>
                    </a:p>
                    <a:p>
                      <a:r>
                        <a:rPr kumimoji="1" lang="ja-JP" altLang="en-US" sz="1400" dirty="0">
                          <a:solidFill>
                            <a:schemeClr val="tx1"/>
                          </a:solidFill>
                        </a:rPr>
                        <a:t>・　地方の側から額や使途がコントロールできず、一方的に住民の税金を支出するルールが出来上がっており、それが国から「天下り」した役員の報酬に充当されているｹｰｽが存在。</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　分担金等の支出の必要性を厳しく精査。</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以下の点について確認のうえ、支出の是非を判断。</a:t>
                      </a:r>
                      <a:endParaRPr kumimoji="1" lang="en-US" altLang="ja-JP" sz="1400" dirty="0">
                        <a:solidFill>
                          <a:schemeClr val="tx1"/>
                        </a:solidFill>
                      </a:endParaRPr>
                    </a:p>
                    <a:p>
                      <a:pPr marL="92075" indent="-92075"/>
                      <a:r>
                        <a:rPr kumimoji="1" lang="ja-JP" altLang="en-US" sz="1400" dirty="0">
                          <a:solidFill>
                            <a:schemeClr val="tx1"/>
                          </a:solidFill>
                        </a:rPr>
                        <a:t>・府として分担金を支出する必要があるか。</a:t>
                      </a:r>
                      <a:endParaRPr kumimoji="1" lang="en-US" altLang="ja-JP" sz="1400" dirty="0">
                        <a:solidFill>
                          <a:schemeClr val="tx1"/>
                        </a:solidFill>
                      </a:endParaRPr>
                    </a:p>
                    <a:p>
                      <a:pPr marL="92075" indent="-92075"/>
                      <a:r>
                        <a:rPr kumimoji="1" lang="ja-JP" altLang="en-US" sz="1400" dirty="0">
                          <a:solidFill>
                            <a:schemeClr val="tx1"/>
                          </a:solidFill>
                        </a:rPr>
                        <a:t>・国の</a:t>
                      </a:r>
                      <a:r>
                        <a:rPr kumimoji="1" lang="en-US" altLang="ja-JP" sz="1400" dirty="0">
                          <a:solidFill>
                            <a:schemeClr val="tx1"/>
                          </a:solidFill>
                        </a:rPr>
                        <a:t>OB</a:t>
                      </a:r>
                      <a:r>
                        <a:rPr kumimoji="1" lang="ja-JP" altLang="en-US" sz="1400" dirty="0">
                          <a:solidFill>
                            <a:schemeClr val="tx1"/>
                          </a:solidFill>
                        </a:rPr>
                        <a:t>職員が役員等に就任していないか</a:t>
                      </a:r>
                      <a:endParaRPr kumimoji="1" lang="en-US" altLang="ja-JP" sz="1400" dirty="0">
                        <a:solidFill>
                          <a:schemeClr val="tx1"/>
                        </a:solidFill>
                      </a:endParaRPr>
                    </a:p>
                    <a:p>
                      <a:pPr marL="92075" indent="-92075"/>
                      <a:r>
                        <a:rPr kumimoji="1" lang="ja-JP" altLang="en-US" sz="1400" dirty="0">
                          <a:solidFill>
                            <a:schemeClr val="tx1"/>
                          </a:solidFill>
                        </a:rPr>
                        <a:t>・分担金の使途が明確か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0" indent="0"/>
                      <a:r>
                        <a:rPr kumimoji="1" lang="en-US" altLang="ja-JP" sz="1400" dirty="0">
                          <a:solidFill>
                            <a:schemeClr val="tx1"/>
                          </a:solidFill>
                        </a:rPr>
                        <a:t>2011</a:t>
                      </a:r>
                      <a:r>
                        <a:rPr kumimoji="1" lang="ja-JP" altLang="en-US" sz="1400" dirty="0">
                          <a:solidFill>
                            <a:schemeClr val="tx1"/>
                          </a:solidFill>
                        </a:rPr>
                        <a:t>年度当初予算において</a:t>
                      </a:r>
                      <a:r>
                        <a:rPr kumimoji="1" lang="en-US" altLang="ja-JP" sz="1400" dirty="0">
                          <a:solidFill>
                            <a:schemeClr val="tx1"/>
                          </a:solidFill>
                        </a:rPr>
                        <a:t>51</a:t>
                      </a:r>
                      <a:r>
                        <a:rPr kumimoji="1" lang="ja-JP" altLang="en-US" sz="1400" dirty="0">
                          <a:solidFill>
                            <a:schemeClr val="tx1"/>
                          </a:solidFill>
                        </a:rPr>
                        <a:t>項目約</a:t>
                      </a:r>
                      <a:r>
                        <a:rPr kumimoji="1" lang="en-US" altLang="ja-JP" sz="1400" dirty="0">
                          <a:solidFill>
                            <a:schemeClr val="tx1"/>
                          </a:solidFill>
                        </a:rPr>
                        <a:t>2</a:t>
                      </a:r>
                      <a:r>
                        <a:rPr kumimoji="1" lang="ja-JP" altLang="en-US" sz="1400" dirty="0">
                          <a:solidFill>
                            <a:schemeClr val="tx1"/>
                          </a:solidFill>
                        </a:rPr>
                        <a:t>億</a:t>
                      </a:r>
                      <a:r>
                        <a:rPr kumimoji="1" lang="en-US" altLang="ja-JP" sz="1400" dirty="0">
                          <a:solidFill>
                            <a:schemeClr val="tx1"/>
                          </a:solidFill>
                        </a:rPr>
                        <a:t>1,000</a:t>
                      </a:r>
                      <a:r>
                        <a:rPr kumimoji="1" lang="ja-JP" altLang="en-US" sz="1400" dirty="0">
                          <a:solidFill>
                            <a:schemeClr val="tx1"/>
                          </a:solidFill>
                        </a:rPr>
                        <a:t>万円の支出を取りやめ。</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335</a:t>
            </a:fld>
            <a:endParaRPr lang="ja-JP" altLang="en-US"/>
          </a:p>
        </p:txBody>
      </p:sp>
    </p:spTree>
    <p:extLst>
      <p:ext uri="{BB962C8B-B14F-4D97-AF65-F5344CB8AC3E}">
        <p14:creationId xmlns:p14="http://schemas.microsoft.com/office/powerpoint/2010/main" val="55961161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5500" y="188640"/>
            <a:ext cx="77048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■補助金等見直し（総括）　</a:t>
            </a:r>
          </a:p>
        </p:txBody>
      </p:sp>
      <p:graphicFrame>
        <p:nvGraphicFramePr>
          <p:cNvPr id="2" name="表 1"/>
          <p:cNvGraphicFramePr>
            <a:graphicFrameLocks noGrp="1"/>
          </p:cNvGraphicFramePr>
          <p:nvPr/>
        </p:nvGraphicFramePr>
        <p:xfrm>
          <a:off x="611560" y="908720"/>
          <a:ext cx="8280920" cy="3093720"/>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533372">
                  <a:extLst>
                    <a:ext uri="{9D8B030D-6E8A-4147-A177-3AD203B41FA5}">
                      <a16:colId xmlns:a16="http://schemas.microsoft.com/office/drawing/2014/main" val="20001"/>
                    </a:ext>
                  </a:extLst>
                </a:gridCol>
                <a:gridCol w="1268650">
                  <a:extLst>
                    <a:ext uri="{9D8B030D-6E8A-4147-A177-3AD203B41FA5}">
                      <a16:colId xmlns:a16="http://schemas.microsoft.com/office/drawing/2014/main" val="20002"/>
                    </a:ext>
                  </a:extLst>
                </a:gridCol>
                <a:gridCol w="87849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a:solidFill>
                            <a:schemeClr val="tx1"/>
                          </a:solidFill>
                        </a:rPr>
                        <a:t>①運営費補助から事業費補助への転換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競争性の導入</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18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19.4</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a:r>
                        <a:rPr kumimoji="1" lang="ja-JP" altLang="en-US" sz="1400" dirty="0">
                          <a:solidFill>
                            <a:schemeClr val="tx1"/>
                          </a:solidFill>
                        </a:rPr>
                        <a:t>②一件当たりの補助コストの見直し</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廃止・再構築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a:r>
                        <a:rPr kumimoji="1" lang="ja-JP" altLang="en-US" sz="1400" dirty="0">
                          <a:solidFill>
                            <a:schemeClr val="tx1"/>
                          </a:solidFill>
                        </a:rPr>
                        <a:t>③補助金廃止による団体の自立化促進</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寄附や収益事業等による自律的運営への転換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56.8</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a:r>
                        <a:rPr kumimoji="1" lang="ja-JP" altLang="en-US" sz="1400" dirty="0">
                          <a:solidFill>
                            <a:schemeClr val="tx1"/>
                          </a:solidFill>
                        </a:rPr>
                        <a:t>④役割分担の整理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府の役割分担の再整理等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37</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22.2</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a:r>
                        <a:rPr kumimoji="1" lang="ja-JP" altLang="en-US" sz="1400" dirty="0">
                          <a:solidFill>
                            <a:schemeClr val="tx1"/>
                          </a:solidFill>
                        </a:rPr>
                        <a:t>⑤経費削減等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財政状況に鑑み規模の縮小等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266</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13.1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370840">
                <a:tc gridSpan="2">
                  <a:txBody>
                    <a:bodyPr/>
                    <a:lstStyle/>
                    <a:p>
                      <a:pPr algn="ctr"/>
                      <a:r>
                        <a:rPr kumimoji="1" lang="ja-JP" altLang="en-US" sz="1600" dirty="0">
                          <a:solidFill>
                            <a:schemeClr val="tx1"/>
                          </a:solidFill>
                        </a:rPr>
                        <a:t>合　　　　計</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dirty="0"/>
                    </a:p>
                  </a:txBody>
                  <a:tcPr/>
                </a:tc>
                <a:tc>
                  <a:txBody>
                    <a:bodyPr/>
                    <a:lstStyle/>
                    <a:p>
                      <a:pPr algn="r"/>
                      <a:r>
                        <a:rPr kumimoji="1" lang="en-US" altLang="ja-JP" sz="1600" dirty="0">
                          <a:solidFill>
                            <a:schemeClr val="tx1"/>
                          </a:solidFill>
                        </a:rPr>
                        <a:t>348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15.1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rPr>
                        <a:t>合計は端数処理により①～⑤の合計と異なる</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 name="表 2"/>
          <p:cNvGraphicFramePr>
            <a:graphicFrameLocks noGrp="1"/>
          </p:cNvGraphicFramePr>
          <p:nvPr/>
        </p:nvGraphicFramePr>
        <p:xfrm>
          <a:off x="623000" y="5503376"/>
          <a:ext cx="8269480" cy="949960"/>
        </p:xfrm>
        <a:graphic>
          <a:graphicData uri="http://schemas.openxmlformats.org/drawingml/2006/table">
            <a:tbl>
              <a:tblPr firstRow="1" bandRow="1">
                <a:tableStyleId>{5C22544A-7EE6-4342-B048-85BDC9FD1C3A}</a:tableStyleId>
              </a:tblPr>
              <a:tblGrid>
                <a:gridCol w="2148800">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kumimoji="1" lang="ja-JP" altLang="en-US" sz="1600" dirty="0">
                          <a:solidFill>
                            <a:schemeClr val="tx1"/>
                          </a:solidFill>
                        </a:rPr>
                        <a:t>⑥国関係法人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運営費的な分担金等の廃止</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a:t>
                      </a:r>
                      <a:r>
                        <a:rPr kumimoji="1" lang="ja-JP" altLang="en-US" sz="1600" dirty="0">
                          <a:solidFill>
                            <a:schemeClr val="tx1"/>
                          </a:solidFill>
                        </a:rPr>
                        <a:t>億円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rPr>
                        <a:t>2010</a:t>
                      </a:r>
                      <a:r>
                        <a:rPr kumimoji="1" lang="ja-JP" altLang="en-US" sz="1100" dirty="0">
                          <a:solidFill>
                            <a:schemeClr val="tx1"/>
                          </a:solidFill>
                        </a:rPr>
                        <a:t>年度</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正方形/長方形 3"/>
          <p:cNvSpPr/>
          <p:nvPr/>
        </p:nvSpPr>
        <p:spPr>
          <a:xfrm>
            <a:off x="611560" y="557972"/>
            <a:ext cx="3902030"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年度の見直し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5" name="正方形/長方形 4"/>
          <p:cNvSpPr/>
          <p:nvPr/>
        </p:nvSpPr>
        <p:spPr>
          <a:xfrm>
            <a:off x="623000" y="5156076"/>
            <a:ext cx="169309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　分担金等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aphicFrame>
        <p:nvGraphicFramePr>
          <p:cNvPr id="9" name="表 8"/>
          <p:cNvGraphicFramePr>
            <a:graphicFrameLocks noGrp="1"/>
          </p:cNvGraphicFramePr>
          <p:nvPr/>
        </p:nvGraphicFramePr>
        <p:xfrm>
          <a:off x="611560" y="4077072"/>
          <a:ext cx="8280920" cy="797560"/>
        </p:xfrm>
        <a:graphic>
          <a:graphicData uri="http://schemas.openxmlformats.org/drawingml/2006/table">
            <a:tbl>
              <a:tblPr firstRow="1" bandRow="1">
                <a:tableStyleId>{5C22544A-7EE6-4342-B048-85BDC9FD1C3A}</a:tableStyleId>
              </a:tblPr>
              <a:tblGrid>
                <a:gridCol w="4536504">
                  <a:extLst>
                    <a:ext uri="{9D8B030D-6E8A-4147-A177-3AD203B41FA5}">
                      <a16:colId xmlns:a16="http://schemas.microsoft.com/office/drawing/2014/main" val="20000"/>
                    </a:ext>
                  </a:extLst>
                </a:gridCol>
                <a:gridCol w="128470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1595616">
                  <a:extLst>
                    <a:ext uri="{9D8B030D-6E8A-4147-A177-3AD203B41FA5}">
                      <a16:colId xmlns:a16="http://schemas.microsoft.com/office/drawing/2014/main" val="20003"/>
                    </a:ext>
                  </a:extLst>
                </a:gridCol>
              </a:tblGrid>
              <a:tr h="370840">
                <a:tc>
                  <a:txBody>
                    <a:bodyPr/>
                    <a:lstStyle/>
                    <a:p>
                      <a:pPr algn="l"/>
                      <a:r>
                        <a:rPr kumimoji="1" lang="ja-JP" altLang="en-US" sz="1600" b="0" dirty="0">
                          <a:solidFill>
                            <a:schemeClr val="tx1"/>
                          </a:solidFill>
                          <a:latin typeface="+mn-ea"/>
                          <a:ea typeface="+mn-ea"/>
                        </a:rPr>
                        <a:t>　　　　　補助金（</a:t>
                      </a:r>
                      <a:r>
                        <a:rPr kumimoji="1" lang="en-US" altLang="ja-JP" sz="1600" b="0" dirty="0">
                          <a:solidFill>
                            <a:schemeClr val="tx1"/>
                          </a:solidFill>
                          <a:latin typeface="+mn-ea"/>
                          <a:ea typeface="+mn-ea"/>
                        </a:rPr>
                        <a:t>2014</a:t>
                      </a:r>
                      <a:r>
                        <a:rPr kumimoji="1" lang="ja-JP" altLang="en-US" sz="1600" b="0" dirty="0">
                          <a:solidFill>
                            <a:schemeClr val="tx1"/>
                          </a:solidFill>
                          <a:latin typeface="+mn-ea"/>
                          <a:ea typeface="+mn-ea"/>
                        </a:rPr>
                        <a:t>年度の見直し）</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年度行財政改革の取組み」による補助金等の見直し</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r"/>
                      <a:r>
                        <a:rPr kumimoji="1" lang="en-US" altLang="ja-JP" sz="1600" dirty="0">
                          <a:solidFill>
                            <a:schemeClr val="tx1"/>
                          </a:solidFill>
                        </a:rPr>
                        <a:t>34</a:t>
                      </a:r>
                      <a:r>
                        <a:rPr kumimoji="1" lang="ja-JP" altLang="en-US" sz="1600" dirty="0">
                          <a:solidFill>
                            <a:schemeClr val="tx1"/>
                          </a:solidFill>
                        </a:rPr>
                        <a:t>億円</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ctr"/>
                      <a:r>
                        <a:rPr kumimoji="1" lang="en-US" altLang="ja-JP" sz="1600" dirty="0">
                          <a:solidFill>
                            <a:schemeClr val="tx1"/>
                          </a:solidFill>
                        </a:rPr>
                        <a:t>8.9</a:t>
                      </a:r>
                      <a:r>
                        <a:rPr kumimoji="1" lang="ja-JP" altLang="en-US" sz="1600" dirty="0">
                          <a:solidFill>
                            <a:schemeClr val="tx1"/>
                          </a:solidFill>
                        </a:rPr>
                        <a:t>％</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r>
                        <a:rPr kumimoji="1" lang="en-US" altLang="ja-JP" sz="1100" dirty="0">
                          <a:solidFill>
                            <a:schemeClr val="tx1"/>
                          </a:solidFill>
                        </a:rPr>
                        <a:t>2014</a:t>
                      </a:r>
                      <a:r>
                        <a:rPr kumimoji="1" lang="ja-JP" altLang="en-US" sz="1100" dirty="0">
                          <a:solidFill>
                            <a:schemeClr val="tx1"/>
                          </a:solidFill>
                        </a:rPr>
                        <a:t>年度単年度の</a:t>
                      </a:r>
                      <a:endParaRPr kumimoji="1" lang="en-US" altLang="ja-JP" sz="1100" dirty="0">
                        <a:solidFill>
                          <a:schemeClr val="tx1"/>
                        </a:solidFill>
                      </a:endParaRPr>
                    </a:p>
                    <a:p>
                      <a:r>
                        <a:rPr kumimoji="1" lang="ja-JP" altLang="en-US" sz="1100" dirty="0">
                          <a:solidFill>
                            <a:schemeClr val="tx1"/>
                          </a:solidFill>
                        </a:rPr>
                        <a:t>取組み</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336</a:t>
            </a:fld>
            <a:endParaRPr lang="ja-JP" altLang="en-US"/>
          </a:p>
        </p:txBody>
      </p:sp>
    </p:spTree>
    <p:extLst>
      <p:ext uri="{BB962C8B-B14F-4D97-AF65-F5344CB8AC3E}">
        <p14:creationId xmlns:p14="http://schemas.microsoft.com/office/powerpoint/2010/main" val="209538355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190524" y="988654"/>
          <a:ext cx="8773963" cy="1569720"/>
        </p:xfrm>
        <a:graphic>
          <a:graphicData uri="http://schemas.openxmlformats.org/drawingml/2006/table">
            <a:tbl>
              <a:tblPr firstRow="1" bandRow="1">
                <a:tableStyleId>{B301B821-A1FF-4177-AEE7-76D212191A09}</a:tableStyleId>
              </a:tblPr>
              <a:tblGrid>
                <a:gridCol w="2116361">
                  <a:extLst>
                    <a:ext uri="{9D8B030D-6E8A-4147-A177-3AD203B41FA5}">
                      <a16:colId xmlns:a16="http://schemas.microsoft.com/office/drawing/2014/main" val="20000"/>
                    </a:ext>
                  </a:extLst>
                </a:gridCol>
                <a:gridCol w="660284">
                  <a:extLst>
                    <a:ext uri="{9D8B030D-6E8A-4147-A177-3AD203B41FA5}">
                      <a16:colId xmlns:a16="http://schemas.microsoft.com/office/drawing/2014/main" val="20001"/>
                    </a:ext>
                  </a:extLst>
                </a:gridCol>
                <a:gridCol w="660284">
                  <a:extLst>
                    <a:ext uri="{9D8B030D-6E8A-4147-A177-3AD203B41FA5}">
                      <a16:colId xmlns:a16="http://schemas.microsoft.com/office/drawing/2014/main" val="20002"/>
                    </a:ext>
                  </a:extLst>
                </a:gridCol>
                <a:gridCol w="953743">
                  <a:extLst>
                    <a:ext uri="{9D8B030D-6E8A-4147-A177-3AD203B41FA5}">
                      <a16:colId xmlns:a16="http://schemas.microsoft.com/office/drawing/2014/main" val="20003"/>
                    </a:ext>
                  </a:extLst>
                </a:gridCol>
                <a:gridCol w="4383291">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大阪府人権協会補助金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（（財）府人権協会）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運営補助を事業費補助に転換。人権協会を活用するメリットが明確な事業に絞り込み（</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年度より実施主体を公募により選定）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補助金（府内商工会議所等）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人件費補助中心となっている状況等を踏まえ、小規模事業者等のニーズを踏まえた事業として再構築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476989">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運輸事業振興助成補助金</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府トラック協会、大阪バス協会</a:t>
                      </a: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年度補助金廃止</a:t>
                      </a:r>
                    </a:p>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2012.9</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補正から施策目的（交通安全・環境等）に沿った事業補助に再構築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テキスト ボックス 12"/>
          <p:cNvSpPr txBox="1"/>
          <p:nvPr/>
        </p:nvSpPr>
        <p:spPr>
          <a:xfrm>
            <a:off x="126554" y="495016"/>
            <a:ext cx="763284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①運営費補助から事業費補助に変更したもの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（透明性の低い団体運営費補助から施策対象に確実に効果のある事業費補助に転換）</a:t>
            </a:r>
          </a:p>
        </p:txBody>
      </p:sp>
      <p:graphicFrame>
        <p:nvGraphicFramePr>
          <p:cNvPr id="14" name="表 13"/>
          <p:cNvGraphicFramePr>
            <a:graphicFrameLocks noGrp="1"/>
          </p:cNvGraphicFramePr>
          <p:nvPr/>
        </p:nvGraphicFramePr>
        <p:xfrm>
          <a:off x="179512" y="5687782"/>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地域見守り・コーディネーター関係事業（府内市町村等）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地域における相談支援体制を強化する事業については、</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年度末で府の役割は終了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観光振興事業（（財）大阪観光コンベンション協会）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各主体（府・市・民間）の役割分担を整理するとともに、より高い効果が見込める事業に重点化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5" name="テキスト ボックス 14"/>
          <p:cNvSpPr txBox="1"/>
          <p:nvPr/>
        </p:nvSpPr>
        <p:spPr>
          <a:xfrm>
            <a:off x="125518" y="2564904"/>
            <a:ext cx="673267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②一件あたりの補助コストが極めて高いため廃止・再構築したもの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（費用対効果の観点から、施策効果を高める）</a:t>
            </a:r>
          </a:p>
        </p:txBody>
      </p:sp>
      <p:graphicFrame>
        <p:nvGraphicFramePr>
          <p:cNvPr id="16" name="表 15"/>
          <p:cNvGraphicFramePr>
            <a:graphicFrameLocks noGrp="1"/>
          </p:cNvGraphicFramePr>
          <p:nvPr/>
        </p:nvGraphicFramePr>
        <p:xfrm>
          <a:off x="179512" y="3061550"/>
          <a:ext cx="8784976" cy="685800"/>
        </p:xfrm>
        <a:graphic>
          <a:graphicData uri="http://schemas.openxmlformats.org/drawingml/2006/table">
            <a:tbl>
              <a:tblPr firstRow="1" bandRow="1">
                <a:tableStyleId>{B301B821-A1FF-4177-AEE7-76D212191A09}</a:tableStyleId>
              </a:tblPr>
              <a:tblGrid>
                <a:gridCol w="216024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2270">
                  <a:extLst>
                    <a:ext uri="{9D8B030D-6E8A-4147-A177-3AD203B41FA5}">
                      <a16:colId xmlns:a16="http://schemas.microsoft.com/office/drawing/2014/main" val="20002"/>
                    </a:ext>
                  </a:extLst>
                </a:gridCol>
                <a:gridCol w="1071784">
                  <a:extLst>
                    <a:ext uri="{9D8B030D-6E8A-4147-A177-3AD203B41FA5}">
                      <a16:colId xmlns:a16="http://schemas.microsoft.com/office/drawing/2014/main" val="20003"/>
                    </a:ext>
                  </a:extLst>
                </a:gridCol>
                <a:gridCol w="4182610">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補助金を廃止し、他の市町村に対する相談事業補助金と併せて交付金制度を創設</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7" name="テキスト ボックス 16"/>
          <p:cNvSpPr txBox="1"/>
          <p:nvPr/>
        </p:nvSpPr>
        <p:spPr>
          <a:xfrm>
            <a:off x="107504" y="5412405"/>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④府の役割分担の再整理によるもの</a:t>
            </a:r>
          </a:p>
        </p:txBody>
      </p:sp>
      <p:graphicFrame>
        <p:nvGraphicFramePr>
          <p:cNvPr id="18" name="表 17"/>
          <p:cNvGraphicFramePr>
            <a:graphicFrameLocks noGrp="1"/>
          </p:cNvGraphicFramePr>
          <p:nvPr/>
        </p:nvGraphicFramePr>
        <p:xfrm>
          <a:off x="174292" y="4258482"/>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42.0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から順次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大阪センチュリー交響楽団に対する補助金の段階的廃止等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大阪府青少年活動財団運営補助金（（財）府青少年活動財団）</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年度末に法人自立化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3739885"/>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③補助金廃止による団体の自立化を促進するもの</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（これまで府の補助金により運営してきた団体等について、自立化・法人のあり方の見直しを促す）</a:t>
            </a:r>
          </a:p>
        </p:txBody>
      </p:sp>
      <p:sp>
        <p:nvSpPr>
          <p:cNvPr id="2" name="テキスト ボックス 1"/>
          <p:cNvSpPr txBox="1"/>
          <p:nvPr/>
        </p:nvSpPr>
        <p:spPr>
          <a:xfrm>
            <a:off x="5111939" y="3758843"/>
            <a:ext cx="34925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見直し前の相談件数に対する補助コスト約</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万円／件</a:t>
            </a:r>
          </a:p>
        </p:txBody>
      </p:sp>
      <p:sp>
        <p:nvSpPr>
          <p:cNvPr id="22" name="テキスト ボックス 21"/>
          <p:cNvSpPr txBox="1"/>
          <p:nvPr/>
        </p:nvSpPr>
        <p:spPr>
          <a:xfrm>
            <a:off x="7504080" y="6763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125518" y="-862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■改革の視点と主な事例</a:t>
            </a:r>
          </a:p>
        </p:txBody>
      </p:sp>
      <p:sp>
        <p:nvSpPr>
          <p:cNvPr id="23" name="テキスト ボックス 22"/>
          <p:cNvSpPr txBox="1"/>
          <p:nvPr/>
        </p:nvSpPr>
        <p:spPr>
          <a:xfrm>
            <a:off x="85533" y="219846"/>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＜１＞補助金等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337</a:t>
            </a:fld>
            <a:endParaRPr lang="ja-JP" altLang="en-US"/>
          </a:p>
        </p:txBody>
      </p:sp>
    </p:spTree>
    <p:extLst>
      <p:ext uri="{BB962C8B-B14F-4D97-AF65-F5344CB8AC3E}">
        <p14:creationId xmlns:p14="http://schemas.microsoft.com/office/powerpoint/2010/main" val="3391892138"/>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nvGraphicFramePr>
        <p:xfrm>
          <a:off x="179512" y="608033"/>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幼稚園振興助成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国標準額どおりに変更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小中高及び専修学校経常費</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経常費助成（運営補助金）小中：</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％カット、高・専修：</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　</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当初から高：</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％、小・中</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％カットに変更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7" name="テキスト ボックス 16"/>
          <p:cNvSpPr txBox="1"/>
          <p:nvPr/>
        </p:nvSpPr>
        <p:spPr>
          <a:xfrm>
            <a:off x="107504" y="332656"/>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⑤府施策全体の経費削減・見直しによるもの</a:t>
            </a:r>
          </a:p>
        </p:txBody>
      </p:sp>
      <p:graphicFrame>
        <p:nvGraphicFramePr>
          <p:cNvPr id="18" name="表 17"/>
          <p:cNvGraphicFramePr>
            <a:graphicFrameLocks noGrp="1"/>
          </p:cNvGraphicFramePr>
          <p:nvPr>
            <p:extLst>
              <p:ext uri="{D42A27DB-BD31-4B8C-83A1-F6EECF244321}">
                <p14:modId xmlns:p14="http://schemas.microsoft.com/office/powerpoint/2010/main" val="628859885"/>
              </p:ext>
            </p:extLst>
          </p:nvPr>
        </p:nvGraphicFramePr>
        <p:xfrm>
          <a:off x="174292" y="2696661"/>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170</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2187589"/>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⑥国関係法人等への支出の見直しによるもの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（賛助会費等（団体への運営費的なもの）について、廃止）</a:t>
            </a:r>
          </a:p>
        </p:txBody>
      </p:sp>
      <p:sp>
        <p:nvSpPr>
          <p:cNvPr id="20" name="テキスト ボックス 19"/>
          <p:cNvSpPr txBox="1"/>
          <p:nvPr/>
        </p:nvSpPr>
        <p:spPr>
          <a:xfrm>
            <a:off x="7504080" y="2420888"/>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9" name="テキスト ボックス 8"/>
          <p:cNvSpPr txBox="1"/>
          <p:nvPr/>
        </p:nvSpPr>
        <p:spPr>
          <a:xfrm>
            <a:off x="76007" y="1908387"/>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＜２＞分担金</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338</a:t>
            </a:fld>
            <a:endParaRPr lang="ja-JP" altLang="en-US"/>
          </a:p>
        </p:txBody>
      </p:sp>
    </p:spTree>
    <p:extLst>
      <p:ext uri="{BB962C8B-B14F-4D97-AF65-F5344CB8AC3E}">
        <p14:creationId xmlns:p14="http://schemas.microsoft.com/office/powerpoint/2010/main" val="244302515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672617"/>
            <a:ext cx="763284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①　運営費補助から事業費補助に変更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19304" y="1268760"/>
          <a:ext cx="7920880" cy="131519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府内商工会議所・商工会・商工会連合会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運輸事業振興費補助金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（一社）府トラック協会</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バス協会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35.4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7504080" y="1052736"/>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4" name="テキスト ボックス 13"/>
          <p:cNvSpPr txBox="1"/>
          <p:nvPr/>
        </p:nvSpPr>
        <p:spPr>
          <a:xfrm>
            <a:off x="251520" y="2617167"/>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②　一件あたりの補助コストが極めて高いため廃止・再構築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5" name="表 14"/>
          <p:cNvGraphicFramePr>
            <a:graphicFrameLocks noGrp="1"/>
          </p:cNvGraphicFramePr>
          <p:nvPr/>
        </p:nvGraphicFramePr>
        <p:xfrm>
          <a:off x="539552" y="2924944"/>
          <a:ext cx="7920880" cy="104621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地域就労支援事業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251520" y="4091228"/>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③　補助金廃止による団体の自立化を促進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7" name="表 16"/>
          <p:cNvGraphicFramePr>
            <a:graphicFrameLocks noGrp="1"/>
          </p:cNvGraphicFramePr>
          <p:nvPr/>
        </p:nvGraphicFramePr>
        <p:xfrm>
          <a:off x="539552" y="4399005"/>
          <a:ext cx="7920880" cy="147293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（財）大阪人権博物館事業助成費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46.9%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（財）大阪府青少年活動財団運営補助金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7496587" y="2708920"/>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9" name="テキスト ボックス 18"/>
          <p:cNvSpPr txBox="1"/>
          <p:nvPr/>
        </p:nvSpPr>
        <p:spPr>
          <a:xfrm>
            <a:off x="7496587" y="41908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467544" y="6021288"/>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備考欄　再：財政再建プログラム　構：財政構造改革プラン</a:t>
            </a:r>
          </a:p>
        </p:txBody>
      </p:sp>
      <p:sp>
        <p:nvSpPr>
          <p:cNvPr id="22" name="テキスト ボックス 21"/>
          <p:cNvSpPr txBox="1"/>
          <p:nvPr/>
        </p:nvSpPr>
        <p:spPr>
          <a:xfrm>
            <a:off x="155861" y="26905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補助金等見直しの実績一覧</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09453372"/>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④　府の役割分担を再整理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39552" y="692696"/>
          <a:ext cx="7920880" cy="303731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市町村振興補助金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0.6</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（財）大阪観光コンベンション協会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府内市町村、市社会福祉協議会等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密集住宅市街地整備促進補助金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37.0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老人地域活動促進費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府老人クラブ連合会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看護職員養成所運営費補助事業費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看護師等養成所等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産休等代替職員費補助金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児童福祉施設等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78.7%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学校支援人材バンク活用事業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市街地整備総合補助</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32.7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8" name="テキスト ボックス 7"/>
          <p:cNvSpPr txBox="1"/>
          <p:nvPr/>
        </p:nvSpPr>
        <p:spPr>
          <a:xfrm>
            <a:off x="7504080" y="47667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7543221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539552" y="332656"/>
          <a:ext cx="8208912" cy="6464752"/>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私学助成（授業料軽減助成）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私学助成（小中高及び専修学校経常費）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私学助成（幼稚園振興助成）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私立学校教職員共済事業補助金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（独行）日本私立学校振興・共済事業団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私立学校退職財団補助金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大阪府私立学校退職金財団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子育て支援関係事業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67.7%(</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救命救急センター運営関係事業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7.4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高齢者の生きがい・地域生活支援事業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企業立地促進補助金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民間企業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空港周辺整備機構助成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（独法）空港周辺整備機構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老人福祉施設等整備助成事業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27.8%</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児・者施設等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者福祉作業所運営助成費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86.5%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重度障がい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者等住宅改造助成事業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技能尊重対策費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（財）職業能力開発協会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精神障がい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者社会復帰施設運営助成事業費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NPO</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74.9%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者小規模通所授産施設運営等助成費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89.8%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小規模通所授産施設機能強化支援事業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小規模通所授産施設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地域生活支援事業市町村推進補助金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石畳と淡い街灯まちづくり支援事業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269.7</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8" name="テキスト ボックス 7"/>
          <p:cNvSpPr txBox="1"/>
          <p:nvPr/>
        </p:nvSpPr>
        <p:spPr>
          <a:xfrm>
            <a:off x="7020272" y="11663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9" name="テキスト ボックス 8"/>
          <p:cNvSpPr txBox="1"/>
          <p:nvPr/>
        </p:nvSpPr>
        <p:spPr>
          <a:xfrm>
            <a:off x="323528" y="44624"/>
            <a:ext cx="67687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⑤　府施策全体の経費削減・見直し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4274776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835292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＜２＞　分担金等（国関係法人等への支出）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⑥国関係法人等への支出の見直し（賛助会費等（団体への運営費的なもの）について、廃止　（５１項目）</a:t>
            </a:r>
          </a:p>
        </p:txBody>
      </p:sp>
      <p:graphicFrame>
        <p:nvGraphicFramePr>
          <p:cNvPr id="7" name="表 6"/>
          <p:cNvGraphicFramePr>
            <a:graphicFrameLocks noGrp="1"/>
          </p:cNvGraphicFramePr>
          <p:nvPr/>
        </p:nvGraphicFramePr>
        <p:xfrm>
          <a:off x="611560" y="1164213"/>
          <a:ext cx="7920880" cy="5460478"/>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（社）日本観光協会分担金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170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350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2,848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（医）りんどう会補助金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（医）</a:t>
                      </a:r>
                      <a:r>
                        <a:rPr lang="ja-JP" altLang="en-US" sz="1100" b="0" i="0" u="none" strike="noStrike" dirty="0" err="1">
                          <a:effectLst/>
                          <a:latin typeface="メイリオ" panose="020B0604030504040204" pitchFamily="50" charset="-128"/>
                          <a:ea typeface="メイリオ" panose="020B0604030504040204" pitchFamily="50" charset="-128"/>
                          <a:cs typeface="メイリオ" panose="020B0604030504040204" pitchFamily="50" charset="-128"/>
                        </a:rPr>
                        <a:t>りん</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どう会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全国都市清掃会議負担金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全国都市清掃会議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委託料</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431094" y="935705"/>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4" name="テキスト ボックス 13"/>
          <p:cNvSpPr txBox="1"/>
          <p:nvPr/>
        </p:nvSpPr>
        <p:spPr>
          <a:xfrm>
            <a:off x="467544" y="6591235"/>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削減額は単年度（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896098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545057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812336">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13,900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195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21663898"/>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3377939"/>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1,800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ct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21,204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テキスト ボックス 1"/>
          <p:cNvSpPr txBox="1"/>
          <p:nvPr/>
        </p:nvSpPr>
        <p:spPr>
          <a:xfrm>
            <a:off x="627672" y="4077072"/>
            <a:ext cx="84969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　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79732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6137"/>
          </a:xfrm>
          <a:prstGeom prst="rect">
            <a:avLst/>
          </a:prstGeom>
        </p:spPr>
      </p:pic>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219</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6578817"/>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府民利用施設の廃止・改革</a:t>
            </a:r>
          </a:p>
        </p:txBody>
      </p:sp>
      <p:graphicFrame>
        <p:nvGraphicFramePr>
          <p:cNvPr id="9" name="表 8"/>
          <p:cNvGraphicFramePr>
            <a:graphicFrameLocks noGrp="1"/>
          </p:cNvGraphicFramePr>
          <p:nvPr/>
        </p:nvGraphicFramePr>
        <p:xfrm>
          <a:off x="251520" y="476672"/>
          <a:ext cx="8712968" cy="5849119"/>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4928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83359">
                <a:tc>
                  <a:txBody>
                    <a:bodyPr/>
                    <a:lstStyle/>
                    <a:p>
                      <a:pPr marL="0" indent="0"/>
                      <a:r>
                        <a:rPr kumimoji="1" lang="ja-JP" altLang="en-US" sz="1400" dirty="0"/>
                        <a:t>　公の施設については、</a:t>
                      </a:r>
                      <a:r>
                        <a:rPr kumimoji="1" lang="en-US" altLang="ja-JP" sz="1400" dirty="0"/>
                        <a:t>2007</a:t>
                      </a:r>
                      <a:r>
                        <a:rPr kumimoji="1" lang="ja-JP" altLang="en-US" sz="1400" dirty="0"/>
                        <a:t>年度以前も、「公の施設改革プログラム（案）」等により、施設のあり方や運営改善等にかかる改革を実施してきたが、</a:t>
                      </a:r>
                      <a:r>
                        <a:rPr kumimoji="1" lang="en-US" altLang="ja-JP" sz="1400" dirty="0"/>
                        <a:t>2008</a:t>
                      </a:r>
                      <a:r>
                        <a:rPr kumimoji="1" lang="ja-JP" altLang="en-US" sz="1400" dirty="0"/>
                        <a:t>年度の「財政再建プログラム（案）」において、財政構造改革を行うため、全ての公の施設についてゼロベースで、さらなる抜本的な見直しを行うこととなった。</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「財政再建プログラム（案）」や「大阪府財政構造改革プラン（案）」等において、</a:t>
                      </a:r>
                    </a:p>
                    <a:p>
                      <a:pPr marL="182563" indent="-90488"/>
                      <a:r>
                        <a:rPr kumimoji="1" lang="ja-JP" altLang="en-US" sz="1400" dirty="0">
                          <a:solidFill>
                            <a:schemeClr val="tx1"/>
                          </a:solidFill>
                        </a:rPr>
                        <a:t>・今日的意義に照らして必要な施設か</a:t>
                      </a:r>
                    </a:p>
                    <a:p>
                      <a:pPr marL="182563" indent="-90488"/>
                      <a:r>
                        <a:rPr kumimoji="1" lang="ja-JP" altLang="en-US" sz="1400" dirty="0">
                          <a:solidFill>
                            <a:schemeClr val="tx1"/>
                          </a:solidFill>
                        </a:rPr>
                        <a:t>・府立施設であることが最も有効か</a:t>
                      </a:r>
                    </a:p>
                    <a:p>
                      <a:pPr marL="182563" indent="-90488"/>
                      <a:r>
                        <a:rPr kumimoji="1" lang="ja-JP" altLang="en-US" sz="1400" dirty="0">
                          <a:solidFill>
                            <a:schemeClr val="tx1"/>
                          </a:solidFill>
                        </a:rPr>
                        <a:t>・施設やサービスの廃止も含めた徹底したコスト縮減</a:t>
                      </a:r>
                    </a:p>
                    <a:p>
                      <a:pPr marL="0" indent="0"/>
                      <a:r>
                        <a:rPr kumimoji="1" lang="ja-JP" altLang="en-US" sz="1400" dirty="0">
                          <a:solidFill>
                            <a:schemeClr val="tx1"/>
                          </a:solidFill>
                        </a:rPr>
                        <a:t>　という３つの基本的視点により、ゼロベースで見直しを実施。</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a:t>
                      </a:r>
                      <a:r>
                        <a:rPr kumimoji="1" lang="ja-JP" altLang="en-US" sz="1400" dirty="0">
                          <a:solidFill>
                            <a:schemeClr val="tx1"/>
                          </a:solidFill>
                        </a:rPr>
                        <a:t>３つの</a:t>
                      </a:r>
                      <a:r>
                        <a:rPr kumimoji="1" lang="ja-JP" altLang="en-US" sz="1400" dirty="0"/>
                        <a:t>視点に基づき、施設の廃止、市町村や民間への移管、市町村・</a:t>
                      </a:r>
                      <a:r>
                        <a:rPr kumimoji="1" lang="en-US" altLang="ja-JP" sz="1400" dirty="0"/>
                        <a:t>NPO</a:t>
                      </a:r>
                      <a:r>
                        <a:rPr kumimoji="1" lang="ja-JP" altLang="en-US" sz="1400" dirty="0"/>
                        <a:t>等との協働による新たな管理形態への転換等を行うとともに、存続する施設についても、運営の抜本的見直しや徹底したコスト縮減、一定の収益が見込める施設では府への利益還元を高めるといった取組みを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200" dirty="0">
                          <a:solidFill>
                            <a:schemeClr val="tx1"/>
                          </a:solidFill>
                        </a:rPr>
                        <a:t>【</a:t>
                      </a:r>
                      <a:r>
                        <a:rPr kumimoji="1" lang="ja-JP" altLang="en-US" sz="1200" dirty="0">
                          <a:solidFill>
                            <a:schemeClr val="tx1"/>
                          </a:solidFill>
                        </a:rPr>
                        <a:t>公の施設数（府営住宅除く）</a:t>
                      </a:r>
                      <a:r>
                        <a:rPr kumimoji="1" lang="en-US" altLang="ja-JP" sz="1200" dirty="0">
                          <a:solidFill>
                            <a:schemeClr val="tx1"/>
                          </a:solidFill>
                        </a:rPr>
                        <a:t>】</a:t>
                      </a:r>
                    </a:p>
                    <a:p>
                      <a:pPr marL="0" indent="0"/>
                      <a:r>
                        <a:rPr kumimoji="1" lang="en-US" altLang="ja-JP" sz="1400" dirty="0">
                          <a:solidFill>
                            <a:schemeClr val="tx1"/>
                          </a:solidFill>
                        </a:rPr>
                        <a:t>81</a:t>
                      </a:r>
                      <a:r>
                        <a:rPr kumimoji="1" lang="ja-JP" altLang="en-US" sz="1400" dirty="0">
                          <a:solidFill>
                            <a:schemeClr val="tx1"/>
                          </a:solidFill>
                        </a:rPr>
                        <a:t>施設（</a:t>
                      </a:r>
                      <a:r>
                        <a:rPr kumimoji="1" lang="en-US" altLang="ja-JP" sz="1400" dirty="0">
                          <a:solidFill>
                            <a:schemeClr val="tx1"/>
                          </a:solidFill>
                        </a:rPr>
                        <a:t>2008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　</a:t>
                      </a:r>
                      <a:r>
                        <a:rPr kumimoji="1" lang="en-US" altLang="ja-JP" sz="1400" dirty="0">
                          <a:solidFill>
                            <a:schemeClr val="tx1"/>
                          </a:solidFill>
                        </a:rPr>
                        <a:t>70</a:t>
                      </a:r>
                      <a:r>
                        <a:rPr kumimoji="1" lang="ja-JP" altLang="en-US" sz="1400" dirty="0">
                          <a:solidFill>
                            <a:schemeClr val="tx1"/>
                          </a:solidFill>
                        </a:rPr>
                        <a:t>施設（</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年度以降の見直し</a:t>
                      </a:r>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年度</a:t>
                      </a:r>
                    </a:p>
                    <a:p>
                      <a:pPr marL="92075" indent="-92075"/>
                      <a:r>
                        <a:rPr kumimoji="1" lang="ja-JP" altLang="en-US" sz="1400" dirty="0">
                          <a:solidFill>
                            <a:schemeClr val="tx1"/>
                          </a:solidFill>
                        </a:rPr>
                        <a:t>　・　</a:t>
                      </a:r>
                      <a:r>
                        <a:rPr kumimoji="1" lang="en-US" altLang="ja-JP" sz="1400" dirty="0">
                          <a:solidFill>
                            <a:schemeClr val="tx1"/>
                          </a:solidFill>
                        </a:rPr>
                        <a:t>13</a:t>
                      </a:r>
                      <a:r>
                        <a:rPr kumimoji="1" lang="ja-JP" altLang="en-US" sz="1400" dirty="0">
                          <a:solidFill>
                            <a:schemeClr val="tx1"/>
                          </a:solidFill>
                        </a:rPr>
                        <a:t>施設廃止　</a:t>
                      </a:r>
                    </a:p>
                    <a:p>
                      <a:pPr marL="92075" indent="-92075"/>
                      <a:r>
                        <a:rPr kumimoji="1" lang="ja-JP" altLang="en-US" sz="1400" dirty="0">
                          <a:solidFill>
                            <a:schemeClr val="tx1"/>
                          </a:solidFill>
                        </a:rPr>
                        <a:t>　・　</a:t>
                      </a:r>
                      <a:r>
                        <a:rPr kumimoji="1" lang="en-US" altLang="ja-JP" sz="1400" b="0" dirty="0">
                          <a:solidFill>
                            <a:schemeClr val="tx1"/>
                          </a:solidFill>
                        </a:rPr>
                        <a:t>5</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2</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3</a:t>
                      </a:r>
                      <a:r>
                        <a:rPr kumimoji="1" lang="ja-JP" altLang="en-US" sz="1400" dirty="0">
                          <a:solidFill>
                            <a:schemeClr val="tx1"/>
                          </a:solidFill>
                        </a:rPr>
                        <a:t>施設廃止　</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1</a:t>
                      </a:r>
                      <a:r>
                        <a:rPr kumimoji="1" lang="ja-JP" altLang="en-US" sz="1400" dirty="0">
                          <a:solidFill>
                            <a:schemeClr val="tx1"/>
                          </a:solidFill>
                        </a:rPr>
                        <a:t>施設</a:t>
                      </a:r>
                      <a:r>
                        <a:rPr kumimoji="1" lang="ja-JP" altLang="en-US" sz="1400" strike="noStrike" dirty="0">
                          <a:solidFill>
                            <a:schemeClr val="tx1"/>
                          </a:solidFill>
                        </a:rPr>
                        <a:t>民営化等</a:t>
                      </a:r>
                      <a:endParaRPr kumimoji="1" lang="en-US" altLang="ja-JP" sz="1400" dirty="0">
                        <a:solidFill>
                          <a:schemeClr val="tx1"/>
                        </a:solidFill>
                      </a:endParaRPr>
                    </a:p>
                    <a:p>
                      <a:pPr marL="92075" indent="-92075"/>
                      <a:r>
                        <a:rPr kumimoji="1" lang="ja-JP" altLang="en-US" sz="1400" dirty="0">
                          <a:solidFill>
                            <a:schemeClr val="tx1"/>
                          </a:solidFill>
                        </a:rPr>
                        <a:t>　</a:t>
                      </a:r>
                      <a:endParaRPr kumimoji="1" lang="en-US" altLang="ja-JP" sz="1400" dirty="0">
                        <a:solidFill>
                          <a:schemeClr val="tx1"/>
                        </a:solidFill>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2008</a:t>
                      </a:r>
                      <a:r>
                        <a:rPr kumimoji="1" lang="ja-JP" altLang="en-US" sz="1000" dirty="0">
                          <a:solidFill>
                            <a:schemeClr val="tx1"/>
                          </a:solidFill>
                          <a:latin typeface="+mj-ea"/>
                          <a:ea typeface="+mj-ea"/>
                        </a:rPr>
                        <a:t>年度以降、新規に</a:t>
                      </a:r>
                      <a:r>
                        <a:rPr kumimoji="1" lang="en-US" altLang="ja-JP" sz="1000" dirty="0">
                          <a:solidFill>
                            <a:schemeClr val="tx1"/>
                          </a:solidFill>
                          <a:latin typeface="+mj-ea"/>
                          <a:ea typeface="+mj-ea"/>
                        </a:rPr>
                        <a:t>11</a:t>
                      </a:r>
                      <a:r>
                        <a:rPr kumimoji="1" lang="ja-JP" altLang="en-US" sz="1000" dirty="0">
                          <a:solidFill>
                            <a:schemeClr val="tx1"/>
                          </a:solidFill>
                          <a:latin typeface="+mj-ea"/>
                          <a:ea typeface="+mj-ea"/>
                        </a:rPr>
                        <a:t>の公の施設が開設したため、廃止・民営化の数と施設数の推移は一致しない。</a:t>
                      </a:r>
                      <a:endParaRPr kumimoji="1" lang="en-US" altLang="ja-JP" sz="1000" dirty="0">
                        <a:solidFill>
                          <a:schemeClr val="tx1"/>
                        </a:solidFill>
                        <a:latin typeface="+mj-ea"/>
                        <a:ea typeface="+mj-ea"/>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府営住宅については、上記の施設数にはカウントしていないが、</a:t>
                      </a:r>
                      <a:endParaRPr kumimoji="1" lang="en-US" altLang="ja-JP" sz="1000" dirty="0">
                        <a:solidFill>
                          <a:schemeClr val="tx1"/>
                        </a:solidFill>
                        <a:latin typeface="+mj-ea"/>
                        <a:ea typeface="+mj-ea"/>
                      </a:endParaRPr>
                    </a:p>
                    <a:p>
                      <a:pPr marL="92075" indent="-92075"/>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2015</a:t>
                      </a:r>
                      <a:r>
                        <a:rPr kumimoji="1" lang="ja-JP" altLang="en-US" sz="1000" dirty="0">
                          <a:solidFill>
                            <a:schemeClr val="tx1"/>
                          </a:solidFill>
                          <a:latin typeface="+mj-ea"/>
                          <a:ea typeface="+mj-ea"/>
                        </a:rPr>
                        <a:t>年度以降、</a:t>
                      </a:r>
                      <a:r>
                        <a:rPr kumimoji="1" lang="en-US" altLang="ja-JP" sz="1000" kern="1200" dirty="0">
                          <a:solidFill>
                            <a:schemeClr val="tx1"/>
                          </a:solidFill>
                          <a:latin typeface="+mj-ea"/>
                          <a:ea typeface="+mn-ea"/>
                          <a:cs typeface="+mn-cs"/>
                        </a:rPr>
                        <a:t>69</a:t>
                      </a:r>
                      <a:r>
                        <a:rPr kumimoji="1" lang="ja-JP" altLang="en-US" sz="1000" dirty="0">
                          <a:solidFill>
                            <a:schemeClr val="tx1"/>
                          </a:solidFill>
                          <a:latin typeface="+mj-ea"/>
                          <a:ea typeface="+mj-ea"/>
                        </a:rPr>
                        <a:t>団地を大阪市</a:t>
                      </a:r>
                      <a:r>
                        <a:rPr kumimoji="1" lang="ja-JP" altLang="en-US" sz="1000" kern="1200" dirty="0">
                          <a:solidFill>
                            <a:schemeClr val="tx1"/>
                          </a:solidFill>
                          <a:latin typeface="+mj-ea"/>
                          <a:ea typeface="+mn-ea"/>
                          <a:cs typeface="+mn-cs"/>
                        </a:rPr>
                        <a:t>・大東市・門真市・池田市</a:t>
                      </a:r>
                      <a:r>
                        <a:rPr kumimoji="1" lang="ja-JP" altLang="en-US" sz="1000" dirty="0">
                          <a:solidFill>
                            <a:schemeClr val="tx1"/>
                          </a:solidFill>
                          <a:latin typeface="+mj-ea"/>
                          <a:ea typeface="+mj-ea"/>
                        </a:rPr>
                        <a:t>へ移管している。</a:t>
                      </a:r>
                      <a:endParaRPr kumimoji="1" lang="en-US" altLang="ja-JP" sz="1000" dirty="0">
                        <a:solidFill>
                          <a:schemeClr val="tx1"/>
                        </a:solidFill>
                        <a:latin typeface="+mj-ea"/>
                        <a:ea typeface="+mj-ea"/>
                      </a:endParaRPr>
                    </a:p>
                    <a:p>
                      <a:pPr marL="92075" indent="-92075"/>
                      <a:r>
                        <a:rPr kumimoji="1" lang="ja-JP" altLang="en-US" sz="1000" dirty="0">
                          <a:solidFill>
                            <a:schemeClr val="tx1"/>
                          </a:solidFill>
                        </a:rPr>
                        <a:t>　大阪市 </a:t>
                      </a:r>
                      <a:r>
                        <a:rPr kumimoji="1" lang="en-US" altLang="ja-JP" sz="1000" dirty="0">
                          <a:solidFill>
                            <a:schemeClr val="tx1"/>
                          </a:solidFill>
                        </a:rPr>
                        <a:t>61</a:t>
                      </a:r>
                      <a:r>
                        <a:rPr kumimoji="1" lang="ja-JP" altLang="en-US" sz="1000" dirty="0">
                          <a:solidFill>
                            <a:schemeClr val="tx1"/>
                          </a:solidFill>
                        </a:rPr>
                        <a:t>団地 </a:t>
                      </a:r>
                      <a:r>
                        <a:rPr kumimoji="1" lang="en-US" altLang="ja-JP" sz="1000" dirty="0">
                          <a:solidFill>
                            <a:schemeClr val="tx1"/>
                          </a:solidFill>
                        </a:rPr>
                        <a:t>12,311</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大東市　</a:t>
                      </a:r>
                      <a:r>
                        <a:rPr kumimoji="1" lang="en-US" altLang="ja-JP" sz="1000" dirty="0">
                          <a:solidFill>
                            <a:schemeClr val="tx1"/>
                          </a:solidFill>
                        </a:rPr>
                        <a:t>4</a:t>
                      </a:r>
                      <a:r>
                        <a:rPr kumimoji="1" lang="ja-JP" altLang="en-US" sz="1000" dirty="0">
                          <a:solidFill>
                            <a:schemeClr val="tx1"/>
                          </a:solidFill>
                        </a:rPr>
                        <a:t>団地　</a:t>
                      </a:r>
                      <a:r>
                        <a:rPr kumimoji="1" lang="en-US" altLang="ja-JP" sz="1000" dirty="0">
                          <a:solidFill>
                            <a:schemeClr val="tx1"/>
                          </a:solidFill>
                        </a:rPr>
                        <a:t>1,454</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門真市　</a:t>
                      </a:r>
                      <a:r>
                        <a:rPr kumimoji="1" lang="en-US" altLang="ja-JP" sz="1000" dirty="0">
                          <a:solidFill>
                            <a:schemeClr val="tx1"/>
                          </a:solidFill>
                        </a:rPr>
                        <a:t>3</a:t>
                      </a:r>
                      <a:r>
                        <a:rPr kumimoji="1" lang="ja-JP" altLang="en-US" sz="1000" dirty="0">
                          <a:solidFill>
                            <a:schemeClr val="tx1"/>
                          </a:solidFill>
                        </a:rPr>
                        <a:t>団地　</a:t>
                      </a:r>
                      <a:r>
                        <a:rPr kumimoji="1" lang="en-US" altLang="ja-JP" sz="1000" dirty="0">
                          <a:solidFill>
                            <a:schemeClr val="tx1"/>
                          </a:solidFill>
                        </a:rPr>
                        <a:t>2,492</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池田市　</a:t>
                      </a:r>
                      <a:r>
                        <a:rPr kumimoji="1" lang="en-US" altLang="ja-JP" sz="1000" dirty="0">
                          <a:solidFill>
                            <a:schemeClr val="tx1"/>
                          </a:solidFill>
                        </a:rPr>
                        <a:t>1</a:t>
                      </a:r>
                      <a:r>
                        <a:rPr kumimoji="1" lang="ja-JP" altLang="en-US" sz="1000" dirty="0">
                          <a:solidFill>
                            <a:schemeClr val="tx1"/>
                          </a:solidFill>
                        </a:rPr>
                        <a:t>団地　　　</a:t>
                      </a:r>
                      <a:r>
                        <a:rPr kumimoji="1" lang="en-US" altLang="ja-JP" sz="1000" dirty="0">
                          <a:solidFill>
                            <a:schemeClr val="tx1"/>
                          </a:solidFill>
                        </a:rPr>
                        <a:t>60</a:t>
                      </a:r>
                      <a:r>
                        <a:rPr kumimoji="1" lang="ja-JP" altLang="en-US" sz="1000" dirty="0">
                          <a:solidFill>
                            <a:schemeClr val="tx1"/>
                          </a:solidFill>
                        </a:rPr>
                        <a:t>戸</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345</a:t>
            </a:fld>
            <a:endParaRPr lang="ja-JP" altLang="en-US"/>
          </a:p>
        </p:txBody>
      </p:sp>
    </p:spTree>
    <p:extLst>
      <p:ext uri="{BB962C8B-B14F-4D97-AF65-F5344CB8AC3E}">
        <p14:creationId xmlns:p14="http://schemas.microsoft.com/office/powerpoint/2010/main" val="249958946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7976578" y="961220"/>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6012160" y="954127"/>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610423" y="2417400"/>
          <a:ext cx="7992888" cy="4251960"/>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12286141"/>
                    </a:ext>
                  </a:extLst>
                </a:gridCol>
              </a:tblGrid>
              <a:tr h="135077">
                <a:tc>
                  <a:txBody>
                    <a:bodyPr/>
                    <a:lstStyle/>
                    <a:p>
                      <a:endParaRPr kumimoji="1" lang="ja-JP" altLang="en-US" sz="1600" dirty="0">
                        <a:latin typeface="MS UI Gothic" panose="020B0600070205080204" pitchFamily="50" charset="-128"/>
                        <a:ea typeface="MS UI Gothic" panose="020B0600070205080204" pitchFamily="50" charset="-128"/>
                      </a:endParaRPr>
                    </a:p>
                  </a:txBody>
                  <a:tcPr/>
                </a:tc>
                <a:tc gridSpan="2">
                  <a:txBody>
                    <a:bodyPr/>
                    <a:lstStyle/>
                    <a:p>
                      <a:pPr algn="ctr"/>
                      <a:r>
                        <a:rPr kumimoji="1" lang="ja-JP" altLang="en-US" sz="1400" dirty="0">
                          <a:latin typeface="MS UI Gothic" panose="020B0600070205080204" pitchFamily="50" charset="-128"/>
                          <a:ea typeface="MS UI Gothic" panose="020B0600070205080204" pitchFamily="50" charset="-128"/>
                        </a:rPr>
                        <a:t>公の施設</a:t>
                      </a:r>
                    </a:p>
                  </a:txBody>
                  <a:tcPr/>
                </a:tc>
                <a:tc hMerge="1">
                  <a:txBody>
                    <a:bodyPr/>
                    <a:lstStyle/>
                    <a:p>
                      <a:endParaRPr kumimoji="1" lang="ja-JP" altLang="en-US"/>
                    </a:p>
                  </a:txBody>
                  <a:tcPr/>
                </a:tc>
                <a:extLst>
                  <a:ext uri="{0D108BD9-81ED-4DB2-BD59-A6C34878D82A}">
                    <a16:rowId xmlns:a16="http://schemas.microsoft.com/office/drawing/2014/main" val="10000"/>
                  </a:ext>
                </a:extLst>
              </a:tr>
              <a:tr h="462690">
                <a:tc>
                  <a:txBody>
                    <a:bodyPr/>
                    <a:lstStyle/>
                    <a:p>
                      <a:r>
                        <a:rPr kumimoji="1" lang="en-US" altLang="ja-JP" sz="1400" dirty="0">
                          <a:latin typeface="MS UI Gothic" panose="020B0600070205080204" pitchFamily="50" charset="-128"/>
                          <a:ea typeface="MS UI Gothic" panose="020B0600070205080204" pitchFamily="50" charset="-128"/>
                        </a:rPr>
                        <a:t>2007</a:t>
                      </a:r>
                      <a:r>
                        <a:rPr kumimoji="1" lang="ja-JP" altLang="en-US" sz="1400" dirty="0">
                          <a:latin typeface="MS UI Gothic" panose="020B0600070205080204" pitchFamily="50" charset="-128"/>
                          <a:ea typeface="MS UI Gothic" panose="020B0600070205080204" pitchFamily="50" charset="-128"/>
                        </a:rPr>
                        <a:t>年度以前</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17</a:t>
                      </a:r>
                      <a:r>
                        <a:rPr kumimoji="1" lang="ja-JP" altLang="en-US" sz="1400" dirty="0">
                          <a:latin typeface="MS UI Gothic" panose="020B0600070205080204" pitchFamily="50" charset="-128"/>
                          <a:ea typeface="MS UI Gothic" panose="020B0600070205080204" pitchFamily="50" charset="-128"/>
                        </a:rPr>
                        <a:t>施設　　　　　　　　　　　　　　　　</a:t>
                      </a:r>
                      <a:r>
                        <a:rPr kumimoji="1" lang="ja-JP" altLang="en-US" sz="120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endParaRPr kumimoji="1" lang="en-US" altLang="ja-JP" sz="1100" dirty="0">
                        <a:latin typeface="MS UI Gothic" panose="020B0600070205080204" pitchFamily="50" charset="-128"/>
                        <a:ea typeface="MS UI Gothic"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大手前整肢</a:t>
                      </a:r>
                      <a:r>
                        <a:rPr kumimoji="1" lang="ja-JP" altLang="en-US" sz="1100" dirty="0">
                          <a:solidFill>
                            <a:schemeClr val="tx1"/>
                          </a:solidFill>
                          <a:latin typeface="MS UI Gothic" panose="020B0600070205080204" pitchFamily="50" charset="-128"/>
                          <a:ea typeface="MS UI Gothic" panose="020B0600070205080204" pitchFamily="50" charset="-128"/>
                        </a:rPr>
                        <a:t>学園</a:t>
                      </a:r>
                      <a:r>
                        <a:rPr kumimoji="1" lang="ja-JP" altLang="en-US" sz="1100" b="0" dirty="0">
                          <a:solidFill>
                            <a:schemeClr val="tx1"/>
                          </a:solidFill>
                          <a:latin typeface="MS UI Gothic" panose="020B0600070205080204" pitchFamily="50" charset="-128"/>
                          <a:ea typeface="MS UI Gothic" panose="020B0600070205080204" pitchFamily="50" charset="-128"/>
                        </a:rPr>
                        <a:t>、身体障害者福祉センター</a:t>
                      </a:r>
                      <a:r>
                        <a:rPr kumimoji="1" lang="ja-JP" altLang="en-US" sz="1100" dirty="0">
                          <a:latin typeface="MS UI Gothic" panose="020B0600070205080204" pitchFamily="50" charset="-128"/>
                          <a:ea typeface="MS UI Gothic" panose="020B0600070205080204" pitchFamily="50" charset="-128"/>
                        </a:rPr>
                        <a:t>　等</a:t>
                      </a:r>
                      <a:r>
                        <a:rPr kumimoji="1" lang="ja-JP" altLang="en-US" sz="1200" dirty="0">
                          <a:latin typeface="MS UI Gothic" panose="020B0600070205080204" pitchFamily="50" charset="-128"/>
                          <a:ea typeface="MS UI Gothic" panose="020B0600070205080204" pitchFamily="50" charset="-128"/>
                        </a:rPr>
                        <a:t>　　</a:t>
                      </a:r>
                      <a:endParaRPr kumimoji="1" lang="en-US" altLang="ja-JP" sz="1200" dirty="0">
                        <a:latin typeface="MS UI Gothic" panose="020B0600070205080204" pitchFamily="50" charset="-128"/>
                        <a:ea typeface="MS UI Gothic"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施設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いずみ学園、老人総合ｾﾝﾀｰ　等</a:t>
                      </a:r>
                      <a:endParaRPr kumimoji="1" lang="ja-JP" altLang="en-US" sz="1100" b="1"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1"/>
                  </a:ext>
                </a:extLst>
              </a:tr>
              <a:tr h="1694818">
                <a:tc>
                  <a:txBody>
                    <a:bodyPr/>
                    <a:lstStyle/>
                    <a:p>
                      <a:r>
                        <a:rPr kumimoji="1" lang="en-US" altLang="ja-JP" sz="1400" dirty="0">
                          <a:latin typeface="MS UI Gothic" panose="020B0600070205080204" pitchFamily="50" charset="-128"/>
                          <a:ea typeface="MS UI Gothic" panose="020B0600070205080204" pitchFamily="50" charset="-128"/>
                        </a:rPr>
                        <a:t>2008</a:t>
                      </a:r>
                      <a:r>
                        <a:rPr kumimoji="1" lang="ja-JP" altLang="en-US" sz="1400" dirty="0">
                          <a:latin typeface="MS UI Gothic" panose="020B0600070205080204" pitchFamily="50" charset="-128"/>
                          <a:ea typeface="MS UI Gothic" panose="020B0600070205080204" pitchFamily="50" charset="-128"/>
                        </a:rPr>
                        <a:t>～</a:t>
                      </a:r>
                      <a:r>
                        <a:rPr kumimoji="1" lang="en-US" altLang="ja-JP" sz="1400" dirty="0">
                          <a:latin typeface="MS UI Gothic" panose="020B0600070205080204" pitchFamily="50" charset="-128"/>
                          <a:ea typeface="MS UI Gothic" panose="020B0600070205080204" pitchFamily="50" charset="-128"/>
                        </a:rPr>
                        <a:t>2013</a:t>
                      </a:r>
                      <a:r>
                        <a:rPr kumimoji="1" lang="ja-JP" altLang="en-US" sz="1400" dirty="0">
                          <a:latin typeface="MS UI Gothic" panose="020B0600070205080204" pitchFamily="50" charset="-128"/>
                          <a:ea typeface="MS UI Gothic" panose="020B0600070205080204" pitchFamily="50" charset="-128"/>
                        </a:rPr>
                        <a:t>年度</a:t>
                      </a:r>
                    </a:p>
                  </a:txBody>
                  <a:tcPr/>
                </a:tc>
                <a:tc>
                  <a:txBody>
                    <a:bodyPr/>
                    <a:lstStyle/>
                    <a:p>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13</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baseline="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2008</a:t>
                      </a:r>
                      <a:r>
                        <a:rPr kumimoji="1" lang="ja-JP" altLang="en-US" sz="1100" dirty="0">
                          <a:latin typeface="MS UI Gothic" panose="020B0600070205080204" pitchFamily="50" charset="-128"/>
                          <a:ea typeface="MS UI Gothic" panose="020B0600070205080204" pitchFamily="50" charset="-128"/>
                        </a:rPr>
                        <a:t>年度：青少年会館、文化情報センター、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ja-JP" altLang="en-US" sz="1100" baseline="0" dirty="0">
                          <a:solidFill>
                            <a:schemeClr val="tx1"/>
                          </a:solidFill>
                          <a:latin typeface="MS UI Gothic" panose="020B0600070205080204" pitchFamily="50" charset="-128"/>
                          <a:ea typeface="MS UI Gothic" panose="020B0600070205080204" pitchFamily="50" charset="-128"/>
                        </a:rPr>
                        <a:t> </a:t>
                      </a:r>
                      <a:r>
                        <a:rPr kumimoji="1" lang="ja-JP" altLang="en-US" sz="1100" dirty="0">
                          <a:solidFill>
                            <a:schemeClr val="tx1"/>
                          </a:solidFill>
                          <a:latin typeface="MS UI Gothic" panose="020B0600070205080204" pitchFamily="50" charset="-128"/>
                          <a:ea typeface="MS UI Gothic" panose="020B0600070205080204" pitchFamily="50" charset="-128"/>
                        </a:rPr>
                        <a:t>東淀川高等職業技術専門校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2009</a:t>
                      </a:r>
                      <a:r>
                        <a:rPr kumimoji="1" lang="ja-JP" altLang="en-US" sz="1100" dirty="0">
                          <a:latin typeface="MS UI Gothic" panose="020B0600070205080204" pitchFamily="50" charset="-128"/>
                          <a:ea typeface="MS UI Gothic" panose="020B0600070205080204" pitchFamily="50" charset="-128"/>
                        </a:rPr>
                        <a:t>年度：国際児童文学館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年度：総合青少年野外活動ｾﾝﾀｰ、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介護情報・研修ｾﾝﾀｰ、特許情報ｾﾝﾀｰ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年度：現代美術センター、府民牧場、</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箕面通勤寮、健康科学センター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a:t>
                      </a:r>
                      <a:r>
                        <a:rPr kumimoji="1" lang="ja-JP" altLang="en-US" sz="1100" dirty="0">
                          <a:solidFill>
                            <a:schemeClr val="tx1"/>
                          </a:solidFill>
                          <a:latin typeface="MS UI Gothic" panose="020B0600070205080204" pitchFamily="50" charset="-128"/>
                          <a:ea typeface="MS UI Gothic" panose="020B0600070205080204" pitchFamily="50" charset="-128"/>
                        </a:rPr>
                        <a:t>守口高等職業技術専門校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年度：女性自立支援センター（よしみ寮）</a:t>
                      </a:r>
                    </a:p>
                  </a:txBody>
                  <a:tcPr/>
                </a:tc>
                <a:tc>
                  <a:txBody>
                    <a:bodyPr/>
                    <a:lstStyle/>
                    <a:p>
                      <a:r>
                        <a:rPr kumimoji="1" lang="ja-JP" altLang="en-US" sz="1400" dirty="0">
                          <a:latin typeface="MS UI Gothic" panose="020B0600070205080204" pitchFamily="50" charset="-128"/>
                          <a:ea typeface="MS UI Gothic" panose="020B0600070205080204" pitchFamily="50" charset="-128"/>
                        </a:rPr>
                        <a:t>○民営化等　</a:t>
                      </a:r>
                      <a:r>
                        <a:rPr kumimoji="1" lang="en-US" altLang="ja-JP" sz="1400" dirty="0">
                          <a:latin typeface="MS UI Gothic" panose="020B0600070205080204" pitchFamily="50" charset="-128"/>
                          <a:ea typeface="MS UI Gothic" panose="020B0600070205080204" pitchFamily="50" charset="-128"/>
                        </a:rPr>
                        <a:t>5</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dirty="0">
                          <a:latin typeface="MS UI Gothic" panose="020B0600070205080204" pitchFamily="50" charset="-128"/>
                          <a:ea typeface="MS UI Gothic" panose="020B0600070205080204" pitchFamily="50" charset="-128"/>
                        </a:rPr>
                        <a:t>　　</a:t>
                      </a:r>
                      <a:r>
                        <a:rPr kumimoji="1" lang="en-US" altLang="ja-JP" sz="1100" b="0" dirty="0">
                          <a:solidFill>
                            <a:schemeClr val="tx1"/>
                          </a:solidFill>
                          <a:latin typeface="MS UI Gothic" panose="020B0600070205080204" pitchFamily="50" charset="-128"/>
                          <a:ea typeface="MS UI Gothic" panose="020B0600070205080204" pitchFamily="50" charset="-128"/>
                        </a:rPr>
                        <a:t>2008</a:t>
                      </a:r>
                      <a:r>
                        <a:rPr kumimoji="1" lang="ja-JP" altLang="en-US" sz="1100" b="0" dirty="0">
                          <a:solidFill>
                            <a:schemeClr val="tx1"/>
                          </a:solidFill>
                          <a:latin typeface="MS UI Gothic" panose="020B0600070205080204" pitchFamily="50" charset="-128"/>
                          <a:ea typeface="MS UI Gothic" panose="020B0600070205080204" pitchFamily="50" charset="-128"/>
                        </a:rPr>
                        <a:t>年度：明光ワークス </a:t>
                      </a:r>
                      <a:endParaRPr kumimoji="1" lang="en-US" altLang="ja-JP" sz="1100" b="0" dirty="0">
                        <a:solidFill>
                          <a:schemeClr val="tx1"/>
                        </a:solidFill>
                        <a:latin typeface="MS UI Gothic" panose="020B0600070205080204" pitchFamily="50" charset="-128"/>
                        <a:ea typeface="MS UI Gothic" panose="020B0600070205080204" pitchFamily="50" charset="-128"/>
                      </a:endParaRPr>
                    </a:p>
                    <a:p>
                      <a:r>
                        <a:rPr kumimoji="1" lang="ja-JP" altLang="en-US" sz="1100" b="1"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年度：泉北考古資料館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年度：羽衣青少年センター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年度：ｲﾝﾀｰﾈｯﾄﾃﾞｰﾀｾﾝﾀｰ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年度：泉州救命救急センター</a:t>
                      </a:r>
                    </a:p>
                    <a:p>
                      <a:endParaRPr kumimoji="1" lang="ja-JP" altLang="en-US" sz="1100"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2"/>
                  </a:ext>
                </a:extLst>
              </a:tr>
              <a:tr h="720080">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2014</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2017</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endParaRPr kumimoji="1" lang="ja-JP" altLang="en-US" sz="1100" dirty="0">
                        <a:solidFill>
                          <a:schemeClr val="tx1"/>
                        </a:solidFill>
                        <a:latin typeface="MS UI Gothic" panose="020B0600070205080204" pitchFamily="50" charset="-128"/>
                        <a:ea typeface="MS UI Gothic" panose="020B0600070205080204" pitchFamily="50" charset="-128"/>
                      </a:endParaRPr>
                    </a:p>
                  </a:txBody>
                  <a:tcPr/>
                </a:tc>
                <a:tc>
                  <a:txBody>
                    <a:bodyPr/>
                    <a:lstStyle/>
                    <a:p>
                      <a:r>
                        <a:rPr kumimoji="1" lang="ja-JP" altLang="en-US" sz="1400" dirty="0">
                          <a:solidFill>
                            <a:schemeClr val="tx1"/>
                          </a:solidFill>
                          <a:latin typeface="MS UI Gothic" panose="020B0600070205080204" pitchFamily="50" charset="-128"/>
                          <a:ea typeface="MS UI Gothic" panose="020B0600070205080204" pitchFamily="50" charset="-128"/>
                        </a:rPr>
                        <a:t>○民営化等　</a:t>
                      </a:r>
                      <a:r>
                        <a:rPr kumimoji="1" lang="en-US" altLang="ja-JP" sz="1400" dirty="0">
                          <a:solidFill>
                            <a:schemeClr val="tx1"/>
                          </a:solidFill>
                          <a:latin typeface="MS UI Gothic" panose="020B0600070205080204" pitchFamily="50" charset="-128"/>
                          <a:ea typeface="MS UI Gothic" panose="020B0600070205080204" pitchFamily="50" charset="-128"/>
                        </a:rPr>
                        <a:t>2</a:t>
                      </a:r>
                      <a:r>
                        <a:rPr kumimoji="1" lang="ja-JP" altLang="en-US" sz="1400" dirty="0">
                          <a:solidFill>
                            <a:schemeClr val="tx1"/>
                          </a:solidFill>
                          <a:latin typeface="MS UI Gothic" panose="020B0600070205080204" pitchFamily="50" charset="-128"/>
                          <a:ea typeface="MS UI Gothic" panose="020B0600070205080204" pitchFamily="50" charset="-128"/>
                        </a:rPr>
                        <a:t>施設</a:t>
                      </a:r>
                      <a:endParaRPr kumimoji="1" lang="en-US" altLang="ja-JP" sz="14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2015</a:t>
                      </a:r>
                      <a:r>
                        <a:rPr kumimoji="1" lang="ja-JP" altLang="en-US" sz="1100" dirty="0">
                          <a:solidFill>
                            <a:schemeClr val="tx1"/>
                          </a:solidFill>
                          <a:latin typeface="MS UI Gothic" panose="020B0600070205080204" pitchFamily="50" charset="-128"/>
                          <a:ea typeface="MS UI Gothic" panose="020B0600070205080204" pitchFamily="50" charset="-128"/>
                        </a:rPr>
                        <a:t>年度：整肢学院</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2017</a:t>
                      </a:r>
                      <a:r>
                        <a:rPr kumimoji="1" lang="ja-JP" altLang="en-US" sz="1100" dirty="0">
                          <a:solidFill>
                            <a:schemeClr val="tx1"/>
                          </a:solidFill>
                          <a:latin typeface="MS UI Gothic" panose="020B0600070205080204" pitchFamily="50" charset="-128"/>
                          <a:ea typeface="MS UI Gothic" panose="020B0600070205080204" pitchFamily="50" charset="-128"/>
                        </a:rPr>
                        <a:t>年度：金剛コロニー（ただし</a:t>
                      </a:r>
                      <a:r>
                        <a:rPr kumimoji="1" lang="ja-JP" altLang="en-US" sz="1100" dirty="0" err="1">
                          <a:solidFill>
                            <a:schemeClr val="tx1"/>
                          </a:solidFill>
                          <a:latin typeface="MS UI Gothic" panose="020B0600070205080204" pitchFamily="50" charset="-128"/>
                          <a:ea typeface="MS UI Gothic" panose="020B0600070205080204" pitchFamily="50" charset="-128"/>
                        </a:rPr>
                        <a:t>府立障がい</a:t>
                      </a:r>
                      <a:r>
                        <a:rPr kumimoji="1" lang="ja-JP" altLang="en-US" sz="1100" dirty="0">
                          <a:solidFill>
                            <a:schemeClr val="tx1"/>
                          </a:solidFill>
                          <a:latin typeface="MS UI Gothic" panose="020B0600070205080204" pitchFamily="50" charset="-128"/>
                          <a:ea typeface="MS UI Gothic" panose="020B0600070205080204" pitchFamily="50" charset="-128"/>
                        </a:rPr>
                        <a:t>児施設と</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しての機能は存続）</a:t>
                      </a:r>
                    </a:p>
                  </a:txBody>
                  <a:tcPr/>
                </a:tc>
                <a:extLst>
                  <a:ext uri="{0D108BD9-81ED-4DB2-BD59-A6C34878D82A}">
                    <a16:rowId xmlns:a16="http://schemas.microsoft.com/office/drawing/2014/main" val="10003"/>
                  </a:ext>
                </a:extLst>
              </a:tr>
              <a:tr h="662168">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2018</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2022</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○廃止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3</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2019</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年度：芦原高等職業技術専門校</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2020</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年度：堺泉北港の緑地</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2022</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年度：新石切立体駐車場</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1</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2021</a:t>
                      </a:r>
                      <a:r>
                        <a:rPr kumimoji="1" lang="ja-JP" altLang="en-US" sz="1100" dirty="0">
                          <a:solidFill>
                            <a:schemeClr val="tx1"/>
                          </a:solidFill>
                          <a:latin typeface="MS UI Gothic" panose="020B0600070205080204" pitchFamily="50" charset="-128"/>
                          <a:ea typeface="MS UI Gothic" panose="020B0600070205080204" pitchFamily="50" charset="-128"/>
                        </a:rPr>
                        <a:t>年度：大型児童館ビッグバン</a:t>
                      </a:r>
                      <a:endParaRPr kumimoji="1" lang="en-US" altLang="ja-JP" sz="1100" dirty="0">
                        <a:solidFill>
                          <a:schemeClr val="tx1"/>
                        </a:solidFill>
                        <a:latin typeface="MS UI Gothic" panose="020B0600070205080204" pitchFamily="50" charset="-128"/>
                        <a:ea typeface="MS UI Gothic" panose="020B0600070205080204" pitchFamily="50" charset="-128"/>
                      </a:endParaRPr>
                    </a:p>
                    <a:p>
                      <a:endParaRPr kumimoji="1" lang="en-US" altLang="ja-JP" sz="1100" dirty="0">
                        <a:solidFill>
                          <a:schemeClr val="tx1"/>
                        </a:solidFill>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526389751"/>
                  </a:ext>
                </a:extLst>
              </a:tr>
            </a:tbl>
          </a:graphicData>
        </a:graphic>
      </p:graphicFrame>
      <p:sp>
        <p:nvSpPr>
          <p:cNvPr id="11" name="正方形/長方形 10"/>
          <p:cNvSpPr/>
          <p:nvPr/>
        </p:nvSpPr>
        <p:spPr>
          <a:xfrm>
            <a:off x="311594" y="980728"/>
            <a:ext cx="779490" cy="73216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080420" y="948839"/>
            <a:ext cx="792088" cy="7595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491880" y="971618"/>
            <a:ext cx="797166"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07594" y="18864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■府が保有する公の施設の数 （府営住宅を除く）</a:t>
            </a:r>
          </a:p>
        </p:txBody>
      </p:sp>
      <p:sp>
        <p:nvSpPr>
          <p:cNvPr id="23" name="テキスト ボックス 22"/>
          <p:cNvSpPr txBox="1"/>
          <p:nvPr/>
        </p:nvSpPr>
        <p:spPr>
          <a:xfrm>
            <a:off x="192391" y="208667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■公の施設の廃止・民営化の状況</a:t>
            </a:r>
          </a:p>
        </p:txBody>
      </p:sp>
      <p:graphicFrame>
        <p:nvGraphicFramePr>
          <p:cNvPr id="17" name="表 16"/>
          <p:cNvGraphicFramePr>
            <a:graphicFrameLocks noGrp="1"/>
          </p:cNvGraphicFramePr>
          <p:nvPr>
            <p:extLst/>
          </p:nvPr>
        </p:nvGraphicFramePr>
        <p:xfrm>
          <a:off x="611560" y="494115"/>
          <a:ext cx="8064896" cy="540000"/>
        </p:xfrm>
        <a:graphic>
          <a:graphicData uri="http://schemas.openxmlformats.org/drawingml/2006/table">
            <a:tbl>
              <a:tblPr firstRow="1" bandRow="1">
                <a:tableStyleId>{7DF18680-E054-41AD-8BC1-D1AEF772440D}</a:tableStyleId>
              </a:tblPr>
              <a:tblGrid>
                <a:gridCol w="50405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504056">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504056">
                  <a:extLst>
                    <a:ext uri="{9D8B030D-6E8A-4147-A177-3AD203B41FA5}">
                      <a16:colId xmlns:a16="http://schemas.microsoft.com/office/drawing/2014/main" val="20004"/>
                    </a:ext>
                  </a:extLst>
                </a:gridCol>
                <a:gridCol w="504056">
                  <a:extLst>
                    <a:ext uri="{9D8B030D-6E8A-4147-A177-3AD203B41FA5}">
                      <a16:colId xmlns:a16="http://schemas.microsoft.com/office/drawing/2014/main" val="20005"/>
                    </a:ext>
                  </a:extLst>
                </a:gridCol>
                <a:gridCol w="504056">
                  <a:extLst>
                    <a:ext uri="{9D8B030D-6E8A-4147-A177-3AD203B41FA5}">
                      <a16:colId xmlns:a16="http://schemas.microsoft.com/office/drawing/2014/main" val="20006"/>
                    </a:ext>
                  </a:extLst>
                </a:gridCol>
                <a:gridCol w="504056">
                  <a:extLst>
                    <a:ext uri="{9D8B030D-6E8A-4147-A177-3AD203B41FA5}">
                      <a16:colId xmlns:a16="http://schemas.microsoft.com/office/drawing/2014/main" val="20007"/>
                    </a:ext>
                  </a:extLst>
                </a:gridCol>
                <a:gridCol w="504056">
                  <a:extLst>
                    <a:ext uri="{9D8B030D-6E8A-4147-A177-3AD203B41FA5}">
                      <a16:colId xmlns:a16="http://schemas.microsoft.com/office/drawing/2014/main" val="20008"/>
                    </a:ext>
                  </a:extLst>
                </a:gridCol>
                <a:gridCol w="504056">
                  <a:extLst>
                    <a:ext uri="{9D8B030D-6E8A-4147-A177-3AD203B41FA5}">
                      <a16:colId xmlns:a16="http://schemas.microsoft.com/office/drawing/2014/main" val="20009"/>
                    </a:ext>
                  </a:extLst>
                </a:gridCol>
                <a:gridCol w="504056">
                  <a:extLst>
                    <a:ext uri="{9D8B030D-6E8A-4147-A177-3AD203B41FA5}">
                      <a16:colId xmlns:a16="http://schemas.microsoft.com/office/drawing/2014/main" val="20010"/>
                    </a:ext>
                  </a:extLst>
                </a:gridCol>
                <a:gridCol w="504056">
                  <a:extLst>
                    <a:ext uri="{9D8B030D-6E8A-4147-A177-3AD203B41FA5}">
                      <a16:colId xmlns:a16="http://schemas.microsoft.com/office/drawing/2014/main" val="20011"/>
                    </a:ext>
                  </a:extLst>
                </a:gridCol>
                <a:gridCol w="504056">
                  <a:extLst>
                    <a:ext uri="{9D8B030D-6E8A-4147-A177-3AD203B41FA5}">
                      <a16:colId xmlns:a16="http://schemas.microsoft.com/office/drawing/2014/main" val="1518848144"/>
                    </a:ext>
                  </a:extLst>
                </a:gridCol>
                <a:gridCol w="504056">
                  <a:extLst>
                    <a:ext uri="{9D8B030D-6E8A-4147-A177-3AD203B41FA5}">
                      <a16:colId xmlns:a16="http://schemas.microsoft.com/office/drawing/2014/main" val="180511760"/>
                    </a:ext>
                  </a:extLst>
                </a:gridCol>
                <a:gridCol w="504056">
                  <a:extLst>
                    <a:ext uri="{9D8B030D-6E8A-4147-A177-3AD203B41FA5}">
                      <a16:colId xmlns:a16="http://schemas.microsoft.com/office/drawing/2014/main" val="611905969"/>
                    </a:ext>
                  </a:extLst>
                </a:gridCol>
                <a:gridCol w="504056">
                  <a:extLst>
                    <a:ext uri="{9D8B030D-6E8A-4147-A177-3AD203B41FA5}">
                      <a16:colId xmlns:a16="http://schemas.microsoft.com/office/drawing/2014/main" val="2700282467"/>
                    </a:ext>
                  </a:extLst>
                </a:gridCol>
              </a:tblGrid>
              <a:tr h="540000">
                <a:tc>
                  <a:txBody>
                    <a:bodyPr/>
                    <a:lstStyle/>
                    <a:p>
                      <a:endParaRPr kumimoji="1" lang="ja-JP" altLang="en-US" sz="1050" dirty="0"/>
                    </a:p>
                  </a:txBody>
                  <a:tcPr/>
                </a:tc>
                <a:tc>
                  <a:txBody>
                    <a:bodyPr/>
                    <a:lstStyle/>
                    <a:p>
                      <a:pPr algn="ctr"/>
                      <a:r>
                        <a:rPr kumimoji="1" lang="en-US" altLang="ja-JP" sz="1050" dirty="0"/>
                        <a:t>2008</a:t>
                      </a:r>
                      <a:r>
                        <a:rPr kumimoji="1" lang="ja-JP" altLang="en-US" sz="1050" dirty="0"/>
                        <a:t>年</a:t>
                      </a:r>
                    </a:p>
                  </a:txBody>
                  <a:tcPr marL="0" marR="0"/>
                </a:tc>
                <a:tc>
                  <a:txBody>
                    <a:bodyPr/>
                    <a:lstStyle/>
                    <a:p>
                      <a:pPr algn="ctr"/>
                      <a:r>
                        <a:rPr kumimoji="1" lang="en-US" altLang="ja-JP" sz="1050" dirty="0"/>
                        <a:t>2009</a:t>
                      </a:r>
                      <a:r>
                        <a:rPr kumimoji="1" lang="ja-JP" altLang="en-US" sz="1050" dirty="0"/>
                        <a:t>年</a:t>
                      </a:r>
                    </a:p>
                  </a:txBody>
                  <a:tcPr marL="0" marR="0"/>
                </a:tc>
                <a:tc>
                  <a:txBody>
                    <a:bodyPr/>
                    <a:lstStyle/>
                    <a:p>
                      <a:pPr algn="ctr"/>
                      <a:r>
                        <a:rPr kumimoji="1" lang="en-US" altLang="ja-JP" sz="1050" dirty="0"/>
                        <a:t>2010</a:t>
                      </a:r>
                      <a:r>
                        <a:rPr kumimoji="1" lang="ja-JP" altLang="en-US" sz="1050" dirty="0"/>
                        <a:t>年</a:t>
                      </a:r>
                    </a:p>
                  </a:txBody>
                  <a:tcPr marL="0" marR="0"/>
                </a:tc>
                <a:tc>
                  <a:txBody>
                    <a:bodyPr/>
                    <a:lstStyle/>
                    <a:p>
                      <a:pPr algn="ctr"/>
                      <a:r>
                        <a:rPr kumimoji="1" lang="en-US" altLang="ja-JP" sz="1050" dirty="0"/>
                        <a:t>2011</a:t>
                      </a:r>
                      <a:r>
                        <a:rPr kumimoji="1" lang="ja-JP" altLang="en-US" sz="1050" dirty="0"/>
                        <a:t>年</a:t>
                      </a:r>
                    </a:p>
                  </a:txBody>
                  <a:tcPr marL="0" marR="0"/>
                </a:tc>
                <a:tc>
                  <a:txBody>
                    <a:bodyPr/>
                    <a:lstStyle/>
                    <a:p>
                      <a:pPr algn="ctr"/>
                      <a:r>
                        <a:rPr kumimoji="1" lang="en-US" altLang="ja-JP" sz="1050" dirty="0"/>
                        <a:t>2012</a:t>
                      </a:r>
                      <a:r>
                        <a:rPr kumimoji="1" lang="ja-JP" altLang="en-US" sz="1050" dirty="0"/>
                        <a:t>年</a:t>
                      </a:r>
                    </a:p>
                  </a:txBody>
                  <a:tcPr marL="0" marR="0"/>
                </a:tc>
                <a:tc>
                  <a:txBody>
                    <a:bodyPr/>
                    <a:lstStyle/>
                    <a:p>
                      <a:pPr algn="ctr"/>
                      <a:r>
                        <a:rPr kumimoji="1" lang="en-US" altLang="ja-JP" sz="1050" dirty="0"/>
                        <a:t>2013</a:t>
                      </a:r>
                      <a:r>
                        <a:rPr kumimoji="1" lang="ja-JP" altLang="en-US" sz="1050" dirty="0"/>
                        <a:t>年</a:t>
                      </a:r>
                    </a:p>
                  </a:txBody>
                  <a:tcPr marL="0" marR="0"/>
                </a:tc>
                <a:tc>
                  <a:txBody>
                    <a:bodyPr/>
                    <a:lstStyle/>
                    <a:p>
                      <a:pPr algn="ctr"/>
                      <a:r>
                        <a:rPr kumimoji="1" lang="en-US" altLang="ja-JP" sz="1050" dirty="0"/>
                        <a:t>2014</a:t>
                      </a:r>
                      <a:r>
                        <a:rPr kumimoji="1" lang="ja-JP" altLang="en-US" sz="1050" dirty="0"/>
                        <a:t>年</a:t>
                      </a:r>
                    </a:p>
                  </a:txBody>
                  <a:tcPr marL="0" marR="0"/>
                </a:tc>
                <a:tc>
                  <a:txBody>
                    <a:bodyPr/>
                    <a:lstStyle/>
                    <a:p>
                      <a:pPr algn="ctr"/>
                      <a:r>
                        <a:rPr kumimoji="1" lang="en-US" altLang="ja-JP" sz="1050" dirty="0"/>
                        <a:t>2015</a:t>
                      </a:r>
                      <a:r>
                        <a:rPr kumimoji="1" lang="ja-JP" altLang="en-US" sz="1050" dirty="0"/>
                        <a:t>年</a:t>
                      </a:r>
                    </a:p>
                  </a:txBody>
                  <a:tcPr marL="0" marR="0"/>
                </a:tc>
                <a:tc>
                  <a:txBody>
                    <a:bodyPr/>
                    <a:lstStyle/>
                    <a:p>
                      <a:pPr algn="ctr"/>
                      <a:r>
                        <a:rPr kumimoji="1" lang="en-US" altLang="ja-JP" sz="1050" dirty="0"/>
                        <a:t>2016</a:t>
                      </a:r>
                      <a:r>
                        <a:rPr kumimoji="1" lang="ja-JP" altLang="en-US" sz="1050" dirty="0"/>
                        <a:t>年</a:t>
                      </a:r>
                    </a:p>
                  </a:txBody>
                  <a:tcPr marL="0" marR="0"/>
                </a:tc>
                <a:tc>
                  <a:txBody>
                    <a:bodyPr/>
                    <a:lstStyle/>
                    <a:p>
                      <a:pPr algn="ctr"/>
                      <a:r>
                        <a:rPr kumimoji="1" lang="en-US" altLang="ja-JP" sz="1050" dirty="0"/>
                        <a:t>2017</a:t>
                      </a:r>
                      <a:r>
                        <a:rPr kumimoji="1" lang="ja-JP" altLang="en-US" sz="1050" dirty="0"/>
                        <a:t>年</a:t>
                      </a:r>
                    </a:p>
                  </a:txBody>
                  <a:tcPr marL="0" marR="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t>2018</a:t>
                      </a:r>
                      <a:r>
                        <a:rPr kumimoji="1" lang="ja-JP" altLang="en-US" sz="1050" dirty="0"/>
                        <a:t>年</a:t>
                      </a:r>
                    </a:p>
                    <a:p>
                      <a:pPr algn="ctr"/>
                      <a:endParaRPr kumimoji="1" lang="ja-JP" altLang="en-US" sz="1050" dirty="0"/>
                    </a:p>
                  </a:txBody>
                  <a:tcPr marL="0" marR="0"/>
                </a:tc>
                <a:tc>
                  <a:txBody>
                    <a:bodyPr/>
                    <a:lstStyle/>
                    <a:p>
                      <a:pPr algn="ctr"/>
                      <a:r>
                        <a:rPr kumimoji="1" lang="en-US" altLang="ja-JP" sz="1050" dirty="0">
                          <a:solidFill>
                            <a:schemeClr val="bg1"/>
                          </a:solidFill>
                        </a:rPr>
                        <a:t>2019</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2020</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2021</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2022</a:t>
                      </a:r>
                      <a:r>
                        <a:rPr kumimoji="1" lang="ja-JP" altLang="en-US" sz="1050" dirty="0">
                          <a:solidFill>
                            <a:schemeClr val="bg1"/>
                          </a:solidFill>
                        </a:rPr>
                        <a:t>年</a:t>
                      </a:r>
                    </a:p>
                  </a:txBody>
                  <a:tcPr marL="0" marR="0"/>
                </a:tc>
                <a:extLst>
                  <a:ext uri="{0D108BD9-81ED-4DB2-BD59-A6C34878D82A}">
                    <a16:rowId xmlns:a16="http://schemas.microsoft.com/office/drawing/2014/main" val="1000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346</a:t>
            </a:fld>
            <a:endParaRPr lang="ja-JP" altLang="en-US"/>
          </a:p>
        </p:txBody>
      </p:sp>
    </p:spTree>
    <p:extLst>
      <p:ext uri="{BB962C8B-B14F-4D97-AF65-F5344CB8AC3E}">
        <p14:creationId xmlns:p14="http://schemas.microsoft.com/office/powerpoint/2010/main" val="1223723615"/>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en-US" altLang="ja-JP" dirty="0" smtClean="0">
                <a:latin typeface="BIZ UDゴシック" panose="020B0400000000000000" pitchFamily="49" charset="-128"/>
                <a:ea typeface="BIZ UDゴシック" panose="020B0400000000000000" pitchFamily="49" charset="-128"/>
              </a:rPr>
              <a:t>Ⅳ</a:t>
            </a:r>
            <a:r>
              <a:rPr kumimoji="1" lang="ja-JP" altLang="en-US" dirty="0" smtClean="0">
                <a:latin typeface="BIZ UDゴシック" panose="020B0400000000000000" pitchFamily="49" charset="-128"/>
                <a:ea typeface="BIZ UDゴシック" panose="020B0400000000000000" pitchFamily="49" charset="-128"/>
              </a:rPr>
              <a:t>　その他</a:t>
            </a:r>
            <a:endParaRPr kumimoji="1" lang="ja-JP" altLang="en-US" dirty="0">
              <a:latin typeface="BIZ UDゴシック" panose="020B0400000000000000" pitchFamily="49" charset="-128"/>
              <a:ea typeface="BIZ UDゴシック" panose="020B0400000000000000" pitchFamily="49" charset="-128"/>
            </a:endParaRPr>
          </a:p>
        </p:txBody>
      </p:sp>
      <p:sp>
        <p:nvSpPr>
          <p:cNvPr id="5" name="スライド番号プレースホルダ 56"/>
          <p:cNvSpPr>
            <a:spLocks noGrp="1"/>
          </p:cNvSpPr>
          <p:nvPr>
            <p:ph type="sldNum" sz="quarter" idx="12"/>
          </p:nvPr>
        </p:nvSpPr>
        <p:spPr>
          <a:xfrm>
            <a:off x="8407474" y="6597352"/>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644660019"/>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政策立案手法の刷新／データに基づく府民ニーズの分析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48768"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政策ﾏｰｹﾃｨﾝｸ･ﾞﾘｻｰﾁﾁｰﾑ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746536">
                <a:tc>
                  <a:txBody>
                    <a:bodyPr/>
                    <a:lstStyle/>
                    <a:p>
                      <a:pPr algn="l"/>
                      <a:r>
                        <a:rPr kumimoji="1" lang="ja-JP" altLang="en-US" sz="1200" dirty="0" smtClean="0"/>
                        <a:t>・施策立案やサービス提供が、一部住民や関係団体等の声、府職員の経験則に頼りがち。</a:t>
                      </a:r>
                    </a:p>
                    <a:p>
                      <a:pPr algn="l"/>
                      <a:endParaRPr kumimoji="1" lang="en-US" altLang="ja-JP" sz="1200" dirty="0" smtClean="0"/>
                    </a:p>
                    <a:p>
                      <a:pPr algn="l"/>
                      <a:r>
                        <a:rPr kumimoji="1" lang="ja-JP" altLang="en-US" sz="1200" dirty="0" smtClean="0"/>
                        <a:t>・既存施策の進捗管理や撤退ﾙｰﾙなどのチェック機能が不十分。</a:t>
                      </a:r>
                      <a:endParaRPr kumimoji="1" lang="en-US" altLang="ja-JP" sz="1200" dirty="0" smtClean="0"/>
                    </a:p>
                    <a:p>
                      <a:pPr algn="l"/>
                      <a:endParaRPr kumimoji="1" lang="en-US" altLang="ja-JP" sz="1200" dirty="0" smtClean="0"/>
                    </a:p>
                    <a:p>
                      <a:pPr algn="l"/>
                      <a:r>
                        <a:rPr kumimoji="1" lang="ja-JP" altLang="en-US" sz="1200" dirty="0" smtClean="0"/>
                        <a:t>・施策目標の進捗管理などは各部局が案件ごとに独自調査を実施するなど非効率。</a:t>
                      </a:r>
                    </a:p>
                    <a:p>
                      <a:pPr algn="l"/>
                      <a:endParaRPr kumimoji="1" lang="ja-JP" altLang="en-US"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t>・府民目線での施策構築を目的にＰＤＣＡサイクルに「民意」の視点を導入する。</a:t>
                      </a:r>
                      <a:endParaRPr kumimoji="1" lang="en-US" altLang="ja-JP" sz="1200" dirty="0" smtClean="0"/>
                    </a:p>
                    <a:p>
                      <a:pPr algn="l"/>
                      <a:endParaRPr kumimoji="1" lang="en-US" altLang="ja-JP" sz="1200" dirty="0" smtClean="0"/>
                    </a:p>
                    <a:p>
                      <a:pPr algn="l"/>
                      <a:r>
                        <a:rPr kumimoji="1" lang="ja-JP" altLang="en-US" sz="1200" dirty="0" smtClean="0"/>
                        <a:t>・</a:t>
                      </a:r>
                      <a:r>
                        <a:rPr kumimoji="1" lang="ja-JP" altLang="en-US" sz="1200" dirty="0" smtClean="0">
                          <a:solidFill>
                            <a:schemeClr val="tx1"/>
                          </a:solidFill>
                        </a:rPr>
                        <a:t>府民のニーズを迅速かつ的確に把握できるようなマーケティング</a:t>
                      </a:r>
                      <a:r>
                        <a:rPr kumimoji="1" lang="ja-JP" altLang="en-US" sz="1200" dirty="0" smtClean="0"/>
                        <a:t>・リサーチ手法を企業マーケティングを参考にしながら開発し導入する。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・これにより、府民目線の施策構築と施策のチェック機能の強化及び業務の効率化を図る。</a:t>
                      </a:r>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・大阪府独自の「政策マーケティング・リサーチ」手法を開発するとともに、インターネットによるスピーディーなアンケート調査の仕組みを構築し導入。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MR</a:t>
                      </a:r>
                      <a:r>
                        <a:rPr kumimoji="1" lang="ja-JP" altLang="en-US" sz="1200" dirty="0" smtClean="0">
                          <a:solidFill>
                            <a:schemeClr val="tx1"/>
                          </a:solidFill>
                        </a:rPr>
                        <a:t>手法による調査実績（</a:t>
                      </a:r>
                      <a:r>
                        <a:rPr kumimoji="1" lang="en-US" altLang="ja-JP" sz="1200" dirty="0" smtClean="0">
                          <a:solidFill>
                            <a:schemeClr val="tx1"/>
                          </a:solidFill>
                        </a:rPr>
                        <a:t>Q</a:t>
                      </a:r>
                      <a:r>
                        <a:rPr kumimoji="1" lang="ja-JP" altLang="en-US" sz="1200" dirty="0" smtClean="0">
                          <a:solidFill>
                            <a:schemeClr val="tx1"/>
                          </a:solidFill>
                        </a:rPr>
                        <a:t>ネット分）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年度２９件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年度３３件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年度２８件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年度３８件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年度４６件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年度４４件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年度３９件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・専属のＭＲＴ（ﾏｰｹﾃｨﾝｸﾞ・ﾘｻｰﾁ・ﾁｰﾑ）を設置し、リサーチプランや調査票作り、結果分析までを一貫して実施し、事業部局へフィードバック。</a:t>
                      </a: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solidFill>
                            <a:schemeClr val="tx1"/>
                          </a:solidFill>
                        </a:rPr>
                        <a:t>・府民ニーズをきめ細かくスピーディーに把握し、確度の高い分析に基づき、施策の立案や事業の効果検証が可能になった。</a:t>
                      </a:r>
                      <a:endParaRPr kumimoji="1" lang="en-US" altLang="ja-JP" sz="1200" dirty="0" smtClean="0">
                        <a:solidFill>
                          <a:schemeClr val="tx1"/>
                        </a:solidFill>
                      </a:endParaRPr>
                    </a:p>
                    <a:p>
                      <a:pPr algn="l"/>
                      <a:r>
                        <a:rPr kumimoji="1" lang="ja-JP" altLang="en-US" sz="1200" dirty="0" smtClean="0">
                          <a:solidFill>
                            <a:schemeClr val="tx1"/>
                          </a:solidFill>
                        </a:rPr>
                        <a:t>・各部局の施策目標の達成状況等をまとめてＭＲＴがリサーチすることで業務の効率化が図れた。</a:t>
                      </a: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調査事例</a:t>
                      </a:r>
                      <a:r>
                        <a:rPr kumimoji="1" lang="en-US" altLang="ja-JP" sz="1200" dirty="0" smtClean="0">
                          <a:solidFill>
                            <a:schemeClr val="tx1"/>
                          </a:solidFill>
                        </a:rPr>
                        <a:t>】</a:t>
                      </a:r>
                    </a:p>
                    <a:p>
                      <a:pPr algn="l"/>
                      <a:r>
                        <a:rPr kumimoji="1" lang="ja-JP" altLang="en-US" sz="1200" dirty="0" smtClean="0">
                          <a:solidFill>
                            <a:schemeClr val="tx1"/>
                          </a:solidFill>
                        </a:rPr>
                        <a:t>・「防災意識」、「大阪</a:t>
                      </a:r>
                      <a:r>
                        <a:rPr kumimoji="1" lang="en-US" altLang="ja-JP" sz="1200" dirty="0" smtClean="0">
                          <a:solidFill>
                            <a:schemeClr val="tx1"/>
                          </a:solidFill>
                        </a:rPr>
                        <a:t>880</a:t>
                      </a:r>
                      <a:r>
                        <a:rPr kumimoji="1" lang="ja-JP" altLang="en-US" sz="1200" dirty="0" smtClean="0">
                          <a:solidFill>
                            <a:schemeClr val="tx1"/>
                          </a:solidFill>
                        </a:rPr>
                        <a:t>万人訓練」、「歩きスマホ」、「マイボトル」、「ＳＤＧｓ」他。</a:t>
                      </a:r>
                      <a:endParaRPr kumimoji="1" lang="en-US" altLang="ja-JP" sz="1200" dirty="0" smtClean="0">
                        <a:solidFill>
                          <a:schemeClr val="tx1"/>
                        </a:solidFill>
                      </a:endParaRPr>
                    </a:p>
                    <a:p>
                      <a:pPr algn="l"/>
                      <a:r>
                        <a:rPr kumimoji="1" lang="ja-JP" altLang="en-US" sz="1200" dirty="0" smtClean="0">
                          <a:solidFill>
                            <a:schemeClr val="tx1"/>
                          </a:solidFill>
                        </a:rPr>
                        <a:t>・各事業の推進のための調査や各部局における行政計画等の策定のための基礎データとして活用。</a:t>
                      </a: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5333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10294947"/>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全庁的な意思決定のあり方の見直し（戦略本部会議の設置・運営）</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経営企画会議設置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戦略本部会議設置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411760" y="311048"/>
          <a:ext cx="6696744" cy="6472474"/>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88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879838">
                <a:tc>
                  <a:txBody>
                    <a:bodyPr/>
                    <a:lstStyle/>
                    <a:p>
                      <a:pPr algn="l"/>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年に過去のプロジェクトの検証を行ったところ、当初の需要見通しや採算面、関係者間のリスク負担などの課題について、十分な検討が行われずに意思決定がされていたのではないかとの分析がなされた。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また、知事、副知事に口頭で報告・判断を仰ぎ決定した事項について、その記録するルールがないなど、意思決定の過程等が不明瞭であった（誰が、いつ、どのような判断・決定をしたかの事後検証が困難）。</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・重要な施策・制度等の方針決定に際しては、</a:t>
                      </a:r>
                      <a:endParaRPr kumimoji="1" lang="en-US" altLang="ja-JP" sz="1200" dirty="0" smtClean="0">
                        <a:solidFill>
                          <a:schemeClr val="tx1"/>
                        </a:solidFill>
                      </a:endParaRPr>
                    </a:p>
                    <a:p>
                      <a:pPr algn="l"/>
                      <a:r>
                        <a:rPr kumimoji="1" lang="ja-JP" altLang="en-US" sz="1200" dirty="0" smtClean="0">
                          <a:solidFill>
                            <a:schemeClr val="tx1"/>
                          </a:solidFill>
                        </a:rPr>
                        <a:t>①知事の意思決定をサポートするための合議機関を設立する。</a:t>
                      </a:r>
                      <a:endParaRPr kumimoji="1" lang="en-US" altLang="ja-JP" sz="1200" dirty="0" smtClean="0">
                        <a:solidFill>
                          <a:schemeClr val="tx1"/>
                        </a:solidFill>
                      </a:endParaRPr>
                    </a:p>
                    <a:p>
                      <a:pPr algn="l"/>
                      <a:r>
                        <a:rPr kumimoji="1" lang="ja-JP" altLang="en-US" sz="1200" dirty="0" smtClean="0">
                          <a:solidFill>
                            <a:schemeClr val="tx1"/>
                          </a:solidFill>
                        </a:rPr>
                        <a:t>②オープンな場で議論し、当該事業の課題等を府民等に明らかにする、といった観点から府の意思決定のあり方を見直す。</a:t>
                      </a:r>
                      <a:endParaRPr kumimoji="1" lang="en-US" altLang="ja-JP" sz="1200" dirty="0" smtClean="0">
                        <a:solidFill>
                          <a:schemeClr val="tx1"/>
                        </a:solidFill>
                      </a:endParaRPr>
                    </a:p>
                    <a:p>
                      <a:pPr algn="l"/>
                      <a:endParaRPr kumimoji="1" lang="en-US" altLang="ja-JP" sz="1200"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・大阪府経営企画会議を設置（</a:t>
                      </a:r>
                      <a:r>
                        <a:rPr kumimoji="1" lang="en-US" altLang="ja-JP" sz="1200" dirty="0" smtClean="0">
                          <a:solidFill>
                            <a:schemeClr val="tx1"/>
                          </a:solidFill>
                        </a:rPr>
                        <a:t>2008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知事の意思決定をサポート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特に重要な施策・制度等に関することについて議論</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会議終了後、資料や議事録をＨＰにアップするなど意思決定プロセスの見える化を推進。</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・大阪府戦略本部会議を設置（経営企画会議を発展的に解消）。（</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85725" indent="0" algn="l"/>
                      <a:r>
                        <a:rPr kumimoji="1" lang="en-US" altLang="ja-JP" sz="1200" dirty="0" smtClean="0">
                          <a:solidFill>
                            <a:schemeClr val="tx1"/>
                          </a:solidFill>
                        </a:rPr>
                        <a:t>-</a:t>
                      </a:r>
                      <a:r>
                        <a:rPr kumimoji="1" lang="ja-JP" altLang="en-US" sz="1200" dirty="0" smtClean="0">
                          <a:solidFill>
                            <a:schemeClr val="tx1"/>
                          </a:solidFill>
                        </a:rPr>
                        <a:t>個別施策に加えて、次年度の予算編成･重点事業などの基本となる「府政運営の基本方針」をはじめ、府政の戦略的推進を図るための方針を議論し策定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en-US" altLang="ja-JP" sz="1200" dirty="0" smtClean="0">
                          <a:solidFill>
                            <a:schemeClr val="tx1"/>
                          </a:solidFill>
                        </a:rPr>
                        <a:t>A</a:t>
                      </a:r>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a:t>
                      </a:r>
                      <a:r>
                        <a:rPr kumimoji="1" lang="en-US" altLang="ja-JP" sz="1200" dirty="0" smtClean="0">
                          <a:solidFill>
                            <a:schemeClr val="tx1"/>
                          </a:solidFill>
                        </a:rPr>
                        <a:t>2017</a:t>
                      </a:r>
                    </a:p>
                    <a:p>
                      <a:pPr algn="l"/>
                      <a:r>
                        <a:rPr kumimoji="1" lang="en-US" altLang="ja-JP" sz="1200" dirty="0" smtClean="0">
                          <a:solidFill>
                            <a:schemeClr val="tx1"/>
                          </a:solidFill>
                        </a:rPr>
                        <a:t>B</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a:t>
                      </a:r>
                      <a:r>
                        <a:rPr kumimoji="1" lang="en-US" altLang="ja-JP" sz="1200" dirty="0" smtClean="0">
                          <a:solidFill>
                            <a:schemeClr val="tx1"/>
                          </a:solidFill>
                        </a:rPr>
                        <a:t>2022</a:t>
                      </a:r>
                    </a:p>
                    <a:p>
                      <a:pPr algn="l"/>
                      <a:r>
                        <a:rPr kumimoji="1" lang="ja-JP" altLang="en-US" sz="1200" dirty="0" smtClean="0">
                          <a:solidFill>
                            <a:schemeClr val="tx1"/>
                          </a:solidFill>
                        </a:rPr>
                        <a:t>・合議制の議論により、課題や確認すべき論点の認識共有が徹底された。</a:t>
                      </a:r>
                    </a:p>
                    <a:p>
                      <a:pPr algn="l"/>
                      <a:r>
                        <a:rPr kumimoji="1" lang="en-US" altLang="ja-JP" sz="1200" dirty="0" smtClean="0">
                          <a:solidFill>
                            <a:schemeClr val="tx1"/>
                          </a:solidFill>
                        </a:rPr>
                        <a:t>A</a:t>
                      </a:r>
                      <a:r>
                        <a:rPr kumimoji="1" lang="ja-JP" altLang="en-US" sz="1200" dirty="0" smtClean="0">
                          <a:solidFill>
                            <a:schemeClr val="tx1"/>
                          </a:solidFill>
                        </a:rPr>
                        <a:t>：部長マニフェスト、槇</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尾川ダム、ＯＴＫ民営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化、債権放棄案件、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彩都まちづくり　等</a:t>
                      </a:r>
                    </a:p>
                    <a:p>
                      <a:pPr algn="l"/>
                      <a:r>
                        <a:rPr kumimoji="1" lang="en-US" altLang="ja-JP" sz="1200" dirty="0" smtClean="0">
                          <a:solidFill>
                            <a:schemeClr val="tx1"/>
                          </a:solidFill>
                        </a:rPr>
                        <a:t>B</a:t>
                      </a:r>
                      <a:r>
                        <a:rPr kumimoji="1" lang="ja-JP" altLang="en-US" sz="1200" dirty="0" smtClean="0">
                          <a:solidFill>
                            <a:schemeClr val="tx1"/>
                          </a:solidFill>
                        </a:rPr>
                        <a:t>：</a:t>
                      </a:r>
                      <a:r>
                        <a:rPr kumimoji="1" lang="ja-JP" altLang="en-US" sz="1200" baseline="0" dirty="0" smtClean="0">
                          <a:solidFill>
                            <a:schemeClr val="tx1"/>
                          </a:solidFill>
                        </a:rPr>
                        <a:t> </a:t>
                      </a:r>
                      <a:r>
                        <a:rPr kumimoji="1" lang="ja-JP" altLang="en-US" sz="1200" dirty="0" smtClean="0">
                          <a:solidFill>
                            <a:schemeClr val="tx1"/>
                          </a:solidFill>
                        </a:rPr>
                        <a:t>新大学構想、成長・</a:t>
                      </a:r>
                      <a:endParaRPr kumimoji="1" lang="en-US" altLang="ja-JP" sz="1200" dirty="0" smtClean="0">
                        <a:solidFill>
                          <a:schemeClr val="tx1"/>
                        </a:solidFill>
                      </a:endParaRPr>
                    </a:p>
                    <a:p>
                      <a:pPr algn="l"/>
                      <a:r>
                        <a:rPr kumimoji="1" lang="ja-JP" altLang="en-US" sz="1200" dirty="0" smtClean="0">
                          <a:solidFill>
                            <a:schemeClr val="tx1"/>
                          </a:solidFill>
                        </a:rPr>
                        <a:t>　　再生に向けた新戦</a:t>
                      </a:r>
                      <a:endParaRPr kumimoji="1" lang="en-US" altLang="ja-JP" sz="1200" dirty="0" smtClean="0">
                        <a:solidFill>
                          <a:schemeClr val="tx1"/>
                        </a:solidFill>
                      </a:endParaRPr>
                    </a:p>
                    <a:p>
                      <a:pPr algn="l"/>
                      <a:r>
                        <a:rPr kumimoji="1" lang="ja-JP" altLang="en-US" sz="1200" dirty="0" smtClean="0">
                          <a:solidFill>
                            <a:schemeClr val="tx1"/>
                          </a:solidFill>
                        </a:rPr>
                        <a:t>　　略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・公開の議論により、施策の方向性について住民への情報発信が充実した。</a:t>
                      </a:r>
                    </a:p>
                    <a:p>
                      <a:pPr algn="l"/>
                      <a:r>
                        <a:rPr kumimoji="1" lang="en-US" altLang="ja-JP" sz="1200" dirty="0" smtClean="0">
                          <a:solidFill>
                            <a:schemeClr val="tx1"/>
                          </a:solidFill>
                        </a:rPr>
                        <a:t>A</a:t>
                      </a:r>
                      <a:r>
                        <a:rPr kumimoji="1" lang="ja-JP" altLang="en-US" sz="1200" dirty="0" smtClean="0">
                          <a:solidFill>
                            <a:schemeClr val="tx1"/>
                          </a:solidFill>
                        </a:rPr>
                        <a:t>：槇尾川ダム、公共交</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通戦略、府立大学の  </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大学改革、病院統合、</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大阪健康安全基盤</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研究所のあり方、森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林環境税・宿泊税の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創設　等</a:t>
                      </a:r>
                    </a:p>
                    <a:p>
                      <a:pPr algn="l"/>
                      <a:r>
                        <a:rPr kumimoji="1" lang="en-US" altLang="ja-JP" sz="1200" dirty="0" smtClean="0">
                          <a:solidFill>
                            <a:schemeClr val="tx1"/>
                          </a:solidFill>
                        </a:rPr>
                        <a:t>B</a:t>
                      </a:r>
                      <a:r>
                        <a:rPr kumimoji="1" lang="ja-JP" altLang="en-US" sz="1200" dirty="0" smtClean="0">
                          <a:solidFill>
                            <a:schemeClr val="tx1"/>
                          </a:solidFill>
                        </a:rPr>
                        <a:t>： 受動喫煙防止条例、</a:t>
                      </a:r>
                      <a:endParaRPr kumimoji="1" lang="en-US" altLang="ja-JP" sz="1200" dirty="0" smtClean="0">
                        <a:solidFill>
                          <a:schemeClr val="tx1"/>
                        </a:solidFill>
                      </a:endParaRPr>
                    </a:p>
                    <a:p>
                      <a:pPr algn="l"/>
                      <a:r>
                        <a:rPr kumimoji="1" lang="ja-JP" altLang="en-US" sz="1200" dirty="0" smtClean="0">
                          <a:solidFill>
                            <a:schemeClr val="tx1"/>
                          </a:solidFill>
                        </a:rPr>
                        <a:t>　　府大・市大の授業</a:t>
                      </a:r>
                      <a:endParaRPr kumimoji="1" lang="en-US" altLang="ja-JP" sz="1200" dirty="0" smtClean="0">
                        <a:solidFill>
                          <a:schemeClr val="tx1"/>
                        </a:solidFill>
                      </a:endParaRPr>
                    </a:p>
                    <a:p>
                      <a:pPr algn="l"/>
                      <a:r>
                        <a:rPr kumimoji="1" lang="ja-JP" altLang="en-US" sz="1200" dirty="0" smtClean="0">
                          <a:solidFill>
                            <a:schemeClr val="tx1"/>
                          </a:solidFill>
                        </a:rPr>
                        <a:t>　　料無償化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・訴訟リスク等に備えたリーガルチェックの実施が定着した。</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1065990"/>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国と地方の関係再構築（関西広域連合の設立・運営等）（１）</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a:t>
                      </a:r>
                      <a:r>
                        <a:rPr kumimoji="1" lang="ja-JP" altLang="en-US" sz="1200" baseline="0" dirty="0" smtClean="0">
                          <a:solidFill>
                            <a:schemeClr val="tx1"/>
                          </a:solidFill>
                        </a:rPr>
                        <a:t>広域的な連携体制構築</a:t>
                      </a:r>
                      <a:r>
                        <a:rPr kumimoji="1" lang="en-US" altLang="ja-JP" sz="1200" baseline="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・従来から、自治体間の広域的な連携のあり方について、議論・検討が行われていたが、具体的な体制構築までには到らなかった</a:t>
                      </a:r>
                      <a:endParaRPr kumimoji="1" lang="en-US" altLang="ja-JP" sz="1200" dirty="0" smtClean="0">
                        <a:solidFill>
                          <a:schemeClr val="tx1"/>
                        </a:solidFill>
                      </a:endParaRPr>
                    </a:p>
                    <a:p>
                      <a:pPr algn="l"/>
                      <a:r>
                        <a:rPr kumimoji="1" lang="ja-JP" altLang="en-US" sz="1200" dirty="0" smtClean="0">
                          <a:solidFill>
                            <a:schemeClr val="tx1"/>
                          </a:solidFill>
                        </a:rPr>
                        <a:t>・地方を取り巻く次のような課題に対応し、大阪からの分権改革に取り組んでいく必要</a:t>
                      </a:r>
                      <a:endParaRPr kumimoji="1" lang="en-US" altLang="ja-JP" sz="1200" dirty="0" smtClean="0">
                        <a:solidFill>
                          <a:schemeClr val="tx1"/>
                        </a:solidFill>
                      </a:endParaRPr>
                    </a:p>
                    <a:p>
                      <a:pPr algn="l"/>
                      <a:r>
                        <a:rPr kumimoji="1" lang="ja-JP" altLang="en-US" sz="1200" dirty="0" smtClean="0">
                          <a:solidFill>
                            <a:schemeClr val="tx1"/>
                          </a:solidFill>
                        </a:rPr>
                        <a:t>①霞が関・官僚主導の</a:t>
                      </a:r>
                      <a:endParaRPr kumimoji="1" lang="en-US" altLang="ja-JP" sz="1200" dirty="0" smtClean="0">
                        <a:solidFill>
                          <a:schemeClr val="tx1"/>
                        </a:solidFill>
                      </a:endParaRPr>
                    </a:p>
                    <a:p>
                      <a:pPr algn="l"/>
                      <a:r>
                        <a:rPr kumimoji="1" lang="ja-JP" altLang="en-US" sz="1200" dirty="0" smtClean="0">
                          <a:solidFill>
                            <a:schemeClr val="tx1"/>
                          </a:solidFill>
                        </a:rPr>
                        <a:t> 　中央集権型システム</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の限界　</a:t>
                      </a:r>
                      <a:endParaRPr kumimoji="1" lang="en-US" altLang="ja-JP" sz="1200" dirty="0" smtClean="0">
                        <a:solidFill>
                          <a:schemeClr val="tx1"/>
                        </a:solidFill>
                      </a:endParaRPr>
                    </a:p>
                    <a:p>
                      <a:pPr algn="l"/>
                      <a:r>
                        <a:rPr kumimoji="1" lang="ja-JP" altLang="en-US" sz="1200" dirty="0" smtClean="0">
                          <a:solidFill>
                            <a:schemeClr val="tx1"/>
                          </a:solidFill>
                        </a:rPr>
                        <a:t>②国と都道府県、市町</a:t>
                      </a:r>
                      <a:endParaRPr kumimoji="1" lang="en-US" altLang="ja-JP" sz="1200" dirty="0" smtClean="0">
                        <a:solidFill>
                          <a:schemeClr val="tx1"/>
                        </a:solidFill>
                      </a:endParaRPr>
                    </a:p>
                    <a:p>
                      <a:pPr algn="l"/>
                      <a:r>
                        <a:rPr kumimoji="1" lang="ja-JP" altLang="en-US" sz="1200" dirty="0" smtClean="0">
                          <a:solidFill>
                            <a:schemeClr val="tx1"/>
                          </a:solidFill>
                        </a:rPr>
                        <a:t>　 村が輻輳し、二重行</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政、三重行政の無駄</a:t>
                      </a:r>
                      <a:endParaRPr kumimoji="1" lang="en-US" altLang="ja-JP" sz="1200" dirty="0" smtClean="0">
                        <a:solidFill>
                          <a:schemeClr val="tx1"/>
                        </a:solidFill>
                      </a:endParaRPr>
                    </a:p>
                    <a:p>
                      <a:pPr algn="l"/>
                      <a:r>
                        <a:rPr kumimoji="1" lang="ja-JP" altLang="en-US" sz="1200" dirty="0" smtClean="0">
                          <a:solidFill>
                            <a:schemeClr val="tx1"/>
                          </a:solidFill>
                        </a:rPr>
                        <a:t>③地域のことが住民の</a:t>
                      </a:r>
                      <a:endParaRPr kumimoji="1" lang="en-US" altLang="ja-JP" sz="1200" dirty="0" smtClean="0">
                        <a:solidFill>
                          <a:schemeClr val="tx1"/>
                        </a:solidFill>
                      </a:endParaRPr>
                    </a:p>
                    <a:p>
                      <a:pPr algn="l"/>
                      <a:r>
                        <a:rPr kumimoji="1" lang="ja-JP" altLang="en-US" sz="1200" dirty="0" smtClean="0">
                          <a:solidFill>
                            <a:schemeClr val="tx1"/>
                          </a:solidFill>
                        </a:rPr>
                        <a:t>　 意思から遠いところ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（国）で決定</a:t>
                      </a:r>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lang="en-US" altLang="ja-JP" sz="1200" dirty="0" smtClean="0">
                          <a:solidFill>
                            <a:schemeClr val="tx1"/>
                          </a:solidFill>
                          <a:effectLst/>
                        </a:rPr>
                        <a:t>【</a:t>
                      </a:r>
                      <a:r>
                        <a:rPr lang="ja-JP" altLang="en-US" sz="1200" dirty="0" smtClean="0">
                          <a:solidFill>
                            <a:schemeClr val="tx1"/>
                          </a:solidFill>
                          <a:effectLst/>
                        </a:rPr>
                        <a:t>関西広域連合の設立・運営</a:t>
                      </a:r>
                      <a:r>
                        <a:rPr lang="en-US" altLang="ja-JP" sz="1200" dirty="0" smtClean="0">
                          <a:solidFill>
                            <a:schemeClr val="tx1"/>
                          </a:solidFill>
                          <a:effectLst/>
                        </a:rPr>
                        <a:t>】</a:t>
                      </a:r>
                    </a:p>
                    <a:p>
                      <a:pPr algn="l"/>
                      <a:r>
                        <a:rPr lang="ja-JP" altLang="en-US" sz="1200" dirty="0" smtClean="0">
                          <a:solidFill>
                            <a:schemeClr val="tx1"/>
                          </a:solidFill>
                          <a:effectLst/>
                        </a:rPr>
                        <a:t>・国の地方分権改革を待つのではなく、広域課題に地域が主体的に対応できる現実的な仕組みづくり</a:t>
                      </a:r>
                      <a:endParaRPr lang="en-US" altLang="ja-JP" sz="1200" dirty="0" smtClean="0">
                        <a:solidFill>
                          <a:schemeClr val="tx1"/>
                        </a:solidFill>
                        <a:effectLst/>
                      </a:endParaRPr>
                    </a:p>
                    <a:p>
                      <a:pPr algn="l"/>
                      <a:r>
                        <a:rPr lang="ja-JP" altLang="en-US" sz="1200" dirty="0" smtClean="0">
                          <a:solidFill>
                            <a:schemeClr val="tx1"/>
                          </a:solidFill>
                          <a:effectLst/>
                        </a:rPr>
                        <a:t>・既存の広域連携の取組みとは異なる、執行機関と議会を有する新たな行政主体の設立と一体的な運営管理</a:t>
                      </a:r>
                      <a:endParaRPr lang="en-US" altLang="ja-JP" sz="120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国出先機関の事務・権限の受け皿</a:t>
                      </a:r>
                      <a:r>
                        <a:rPr kumimoji="1" lang="ja-JP" altLang="en-US" sz="1200" kern="1200" baseline="0" dirty="0" smtClean="0">
                          <a:solidFill>
                            <a:schemeClr val="tx1"/>
                          </a:solidFill>
                          <a:effectLst/>
                          <a:latin typeface="+mn-lt"/>
                          <a:ea typeface="+mn-ea"/>
                          <a:cs typeface="+mn-cs"/>
                        </a:rPr>
                        <a:t>づくり</a:t>
                      </a:r>
                      <a:r>
                        <a:rPr kumimoji="1" lang="ja-JP" altLang="ja-JP" sz="1200" kern="1200" baseline="0" dirty="0" smtClean="0">
                          <a:solidFill>
                            <a:schemeClr val="tx1"/>
                          </a:solidFill>
                          <a:effectLst/>
                          <a:latin typeface="+mn-lt"/>
                          <a:ea typeface="+mn-ea"/>
                          <a:cs typeface="+mn-cs"/>
                        </a:rPr>
                        <a:t>（丸ごと移管</a:t>
                      </a:r>
                      <a:r>
                        <a:rPr kumimoji="1" lang="ja-JP" altLang="en-US" sz="1200" kern="1200" baseline="0" dirty="0" smtClean="0">
                          <a:solidFill>
                            <a:schemeClr val="tx1"/>
                          </a:solidFill>
                          <a:effectLst/>
                          <a:latin typeface="+mn-lt"/>
                          <a:ea typeface="+mn-ea"/>
                          <a:cs typeface="+mn-cs"/>
                        </a:rPr>
                        <a:t>による国と地方の二重行政の解消</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⇒関西州実現へのステップへ</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2007</a:t>
                      </a:r>
                      <a:r>
                        <a:rPr kumimoji="1" lang="ja-JP" altLang="en-US" sz="1200" kern="1200" baseline="0" dirty="0" smtClean="0">
                          <a:solidFill>
                            <a:schemeClr val="tx1"/>
                          </a:solidFill>
                          <a:effectLst/>
                          <a:latin typeface="+mn-lt"/>
                          <a:ea typeface="+mn-ea"/>
                          <a:cs typeface="+mn-cs"/>
                        </a:rPr>
                        <a:t>年から本格的に関西広域連合の検討を開始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2010</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ja-JP" sz="1200" kern="1200" baseline="0" dirty="0" smtClean="0">
                          <a:solidFill>
                            <a:schemeClr val="tx1"/>
                          </a:solidFill>
                          <a:effectLst/>
                          <a:latin typeface="+mn-lt"/>
                          <a:ea typeface="+mn-ea"/>
                          <a:cs typeface="+mn-cs"/>
                        </a:rPr>
                        <a:t>月、全国で初めて</a:t>
                      </a:r>
                      <a:r>
                        <a:rPr kumimoji="1" lang="ja-JP" altLang="en-US" sz="1200" kern="1200" baseline="0" dirty="0" smtClean="0">
                          <a:solidFill>
                            <a:schemeClr val="tx1"/>
                          </a:solidFill>
                          <a:effectLst/>
                          <a:latin typeface="+mn-lt"/>
                          <a:ea typeface="+mn-ea"/>
                          <a:cs typeface="+mn-cs"/>
                        </a:rPr>
                        <a:t>７</a:t>
                      </a:r>
                      <a:r>
                        <a:rPr kumimoji="1" lang="ja-JP" altLang="ja-JP" sz="1200" kern="1200" baseline="0" dirty="0" smtClean="0">
                          <a:solidFill>
                            <a:schemeClr val="tx1"/>
                          </a:solidFill>
                          <a:effectLst/>
                          <a:latin typeface="+mn-lt"/>
                          <a:ea typeface="+mn-ea"/>
                          <a:cs typeface="+mn-cs"/>
                        </a:rPr>
                        <a:t>府県（滋賀県、京都府、大阪府、兵庫県、和歌山県、鳥取県、徳島県）で構成される関西広域連合を設立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2012</a:t>
                      </a:r>
                      <a:r>
                        <a:rPr kumimoji="1" lang="ja-JP" altLang="ja-JP" sz="1200" kern="1200" baseline="0" dirty="0" smtClean="0">
                          <a:solidFill>
                            <a:schemeClr val="tx1"/>
                          </a:solidFill>
                          <a:effectLst/>
                          <a:latin typeface="+mn-lt"/>
                          <a:ea typeface="+mn-ea"/>
                          <a:cs typeface="+mn-cs"/>
                        </a:rPr>
                        <a:t>年度には</a:t>
                      </a:r>
                      <a:r>
                        <a:rPr kumimoji="1" lang="ja-JP" altLang="en-US" sz="1200" kern="1200" baseline="0" dirty="0" smtClean="0">
                          <a:solidFill>
                            <a:schemeClr val="tx1"/>
                          </a:solidFill>
                          <a:effectLst/>
                          <a:latin typeface="+mn-lt"/>
                          <a:ea typeface="+mn-ea"/>
                          <a:cs typeface="+mn-cs"/>
                        </a:rPr>
                        <a:t>４</a:t>
                      </a:r>
                      <a:r>
                        <a:rPr kumimoji="1" lang="ja-JP" altLang="ja-JP" sz="1200" kern="1200" baseline="0" dirty="0" smtClean="0">
                          <a:solidFill>
                            <a:schemeClr val="tx1"/>
                          </a:solidFill>
                          <a:effectLst/>
                          <a:latin typeface="+mn-lt"/>
                          <a:ea typeface="+mn-ea"/>
                          <a:cs typeface="+mn-cs"/>
                        </a:rPr>
                        <a:t>政令市（大阪市、堺市、京都市、神戸市）が参画</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2015</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月に奈良県が加入</a:t>
                      </a:r>
                      <a:endParaRPr kumimoji="1" lang="en-US" altLang="ja-JP" sz="1200" kern="1200" baseline="0" dirty="0" smtClean="0">
                        <a:solidFill>
                          <a:schemeClr val="tx1"/>
                        </a:solidFill>
                        <a:effectLst/>
                        <a:latin typeface="+mn-lt"/>
                        <a:ea typeface="+mn-ea"/>
                        <a:cs typeface="+mn-cs"/>
                      </a:endParaRPr>
                    </a:p>
                    <a:p>
                      <a:r>
                        <a:rPr kumimoji="1" lang="ja-JP" altLang="ja-JP"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7</a:t>
                      </a:r>
                      <a:r>
                        <a:rPr kumimoji="1" lang="ja-JP" altLang="ja-JP" sz="1200" kern="1200" baseline="0" dirty="0" err="1" smtClean="0">
                          <a:solidFill>
                            <a:schemeClr val="tx1"/>
                          </a:solidFill>
                          <a:effectLst/>
                          <a:latin typeface="+mn-lt"/>
                          <a:ea typeface="+mn-ea"/>
                          <a:cs typeface="+mn-cs"/>
                        </a:rPr>
                        <a:t>つの</a:t>
                      </a:r>
                      <a:r>
                        <a:rPr kumimoji="1" lang="ja-JP" altLang="ja-JP" sz="1200" kern="1200" baseline="0" dirty="0" smtClean="0">
                          <a:solidFill>
                            <a:schemeClr val="tx1"/>
                          </a:solidFill>
                          <a:effectLst/>
                          <a:latin typeface="+mn-lt"/>
                          <a:ea typeface="+mn-ea"/>
                          <a:cs typeface="+mn-cs"/>
                        </a:rPr>
                        <a:t>広域事務（防災、観光・文化</a:t>
                      </a:r>
                      <a:r>
                        <a:rPr kumimoji="1" lang="ja-JP" altLang="en-US" sz="1200" kern="1200" baseline="0" dirty="0" smtClean="0">
                          <a:solidFill>
                            <a:schemeClr val="tx1"/>
                          </a:solidFill>
                          <a:effectLst/>
                          <a:latin typeface="+mn-lt"/>
                          <a:ea typeface="+mn-ea"/>
                          <a:cs typeface="+mn-cs"/>
                        </a:rPr>
                        <a:t>・</a:t>
                      </a:r>
                      <a:r>
                        <a:rPr kumimoji="1" lang="ja-JP" altLang="en-US" sz="1200" u="none" kern="1200" baseline="0" dirty="0" smtClean="0">
                          <a:solidFill>
                            <a:schemeClr val="tx1"/>
                          </a:solidFill>
                          <a:effectLst/>
                          <a:latin typeface="+mn-lt"/>
                          <a:ea typeface="+mn-ea"/>
                          <a:cs typeface="+mn-cs"/>
                        </a:rPr>
                        <a:t>スポーツ振興</a:t>
                      </a:r>
                      <a:r>
                        <a:rPr kumimoji="1" lang="ja-JP" altLang="ja-JP" sz="1200" u="none"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産業、医療、環境、資格試験・免許等、職員研修）</a:t>
                      </a:r>
                      <a:r>
                        <a:rPr kumimoji="1" lang="ja-JP" altLang="en-US" sz="1200" kern="1200" baseline="0" dirty="0" smtClean="0">
                          <a:solidFill>
                            <a:schemeClr val="tx1"/>
                          </a:solidFill>
                          <a:effectLst/>
                          <a:latin typeface="+mn-lt"/>
                          <a:ea typeface="+mn-ea"/>
                          <a:cs typeface="+mn-cs"/>
                        </a:rPr>
                        <a:t>等</a:t>
                      </a:r>
                      <a:r>
                        <a:rPr kumimoji="1" lang="ja-JP" altLang="ja-JP" sz="1200" kern="1200" baseline="0" dirty="0" smtClean="0">
                          <a:solidFill>
                            <a:schemeClr val="tx1"/>
                          </a:solidFill>
                          <a:effectLst/>
                          <a:latin typeface="+mn-lt"/>
                          <a:ea typeface="+mn-ea"/>
                          <a:cs typeface="+mn-cs"/>
                        </a:rPr>
                        <a:t>を実施</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2014</a:t>
                      </a:r>
                      <a:r>
                        <a:rPr kumimoji="1" lang="ja-JP" altLang="en-US" sz="1200" kern="1200" baseline="0" dirty="0" smtClean="0">
                          <a:solidFill>
                            <a:schemeClr val="tx1"/>
                          </a:solidFill>
                          <a:effectLst/>
                          <a:latin typeface="+mn-lt"/>
                          <a:ea typeface="+mn-ea"/>
                          <a:cs typeface="+mn-cs"/>
                        </a:rPr>
                        <a:t>年度当初予算総額 </a:t>
                      </a:r>
                      <a:r>
                        <a:rPr kumimoji="1" lang="en-US" altLang="ja-JP" sz="1200" kern="1200" baseline="0" dirty="0" smtClean="0">
                          <a:solidFill>
                            <a:schemeClr val="tx1"/>
                          </a:solidFill>
                          <a:effectLst/>
                          <a:latin typeface="+mn-lt"/>
                          <a:ea typeface="+mn-ea"/>
                          <a:cs typeface="+mn-cs"/>
                        </a:rPr>
                        <a:t>14.8</a:t>
                      </a:r>
                      <a:r>
                        <a:rPr kumimoji="1" lang="ja-JP" altLang="en-US" sz="1200" kern="1200" baseline="0" dirty="0" smtClean="0">
                          <a:solidFill>
                            <a:schemeClr val="tx1"/>
                          </a:solidFill>
                          <a:effectLst/>
                          <a:latin typeface="+mn-lt"/>
                          <a:ea typeface="+mn-ea"/>
                          <a:cs typeface="+mn-cs"/>
                        </a:rPr>
                        <a:t>億円（うち府負担 </a:t>
                      </a:r>
                      <a:r>
                        <a:rPr kumimoji="1" lang="en-US" altLang="ja-JP" sz="1200" kern="1200" baseline="0" dirty="0" smtClean="0">
                          <a:solidFill>
                            <a:schemeClr val="tx1"/>
                          </a:solidFill>
                          <a:effectLst/>
                          <a:latin typeface="+mn-lt"/>
                          <a:ea typeface="+mn-ea"/>
                          <a:cs typeface="+mn-cs"/>
                        </a:rPr>
                        <a:t>1.5</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a:t>
                      </a:r>
                      <a:r>
                        <a:rPr kumimoji="1" lang="en-US" altLang="ja-JP" sz="1200" strike="noStrike"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年度当初予算総額</a:t>
                      </a:r>
                      <a:r>
                        <a:rPr kumimoji="1" lang="en-US" altLang="ja-JP" sz="1200" strike="noStrike" kern="1200" baseline="0" dirty="0" smtClean="0">
                          <a:solidFill>
                            <a:schemeClr val="tx1"/>
                          </a:solidFill>
                          <a:effectLst/>
                          <a:latin typeface="+mn-lt"/>
                          <a:ea typeface="+mn-ea"/>
                          <a:cs typeface="+mn-cs"/>
                        </a:rPr>
                        <a:t>23.3</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1.7</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2022</a:t>
                      </a:r>
                      <a:r>
                        <a:rPr kumimoji="1" lang="ja-JP" altLang="en-US" sz="1200" kern="1200" baseline="0" dirty="0" smtClean="0">
                          <a:solidFill>
                            <a:schemeClr val="tx1"/>
                          </a:solidFill>
                          <a:effectLst/>
                          <a:latin typeface="+mn-lt"/>
                          <a:ea typeface="+mn-ea"/>
                          <a:cs typeface="+mn-cs"/>
                        </a:rPr>
                        <a:t>年度当初予算総額</a:t>
                      </a:r>
                      <a:r>
                        <a:rPr kumimoji="1" lang="en-US" altLang="ja-JP" sz="1200" kern="1200" baseline="0" dirty="0" smtClean="0">
                          <a:solidFill>
                            <a:schemeClr val="tx1"/>
                          </a:solidFill>
                          <a:effectLst/>
                          <a:latin typeface="+mn-lt"/>
                          <a:ea typeface="+mn-ea"/>
                          <a:cs typeface="+mn-cs"/>
                        </a:rPr>
                        <a:t>27.2</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strike="noStrike" kern="1200" baseline="0" dirty="0" smtClean="0">
                          <a:solidFill>
                            <a:schemeClr val="tx1"/>
                          </a:solidFill>
                          <a:effectLst/>
                          <a:latin typeface="+mn-lt"/>
                          <a:ea typeface="+mn-ea"/>
                          <a:cs typeface="+mn-cs"/>
                        </a:rPr>
                        <a:t>○７つの広域事務等の取組を本格化させ、以下のとおり成果を挙げてきた</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東日本大震災</a:t>
                      </a:r>
                      <a:r>
                        <a:rPr kumimoji="1" lang="ja-JP" altLang="en-US" sz="1200" kern="1200" baseline="0" dirty="0" smtClean="0">
                          <a:solidFill>
                            <a:schemeClr val="tx1"/>
                          </a:solidFill>
                          <a:effectLst/>
                          <a:latin typeface="+mn-lt"/>
                          <a:ea typeface="+mn-ea"/>
                          <a:cs typeface="+mn-cs"/>
                        </a:rPr>
                        <a:t>、熊本地震、鳥取県中部地震</a:t>
                      </a:r>
                      <a:r>
                        <a:rPr kumimoji="1" lang="ja-JP" altLang="ja-JP" sz="1200" kern="1200" baseline="0" dirty="0" smtClean="0">
                          <a:solidFill>
                            <a:schemeClr val="tx1"/>
                          </a:solidFill>
                          <a:effectLst/>
                          <a:latin typeface="+mn-lt"/>
                          <a:ea typeface="+mn-ea"/>
                          <a:cs typeface="+mn-cs"/>
                        </a:rPr>
                        <a:t>における</a:t>
                      </a:r>
                      <a:r>
                        <a:rPr kumimoji="1" lang="ja-JP" altLang="en-US" sz="1200" kern="1200" baseline="0" dirty="0" smtClean="0">
                          <a:solidFill>
                            <a:schemeClr val="tx1"/>
                          </a:solidFill>
                          <a:effectLst/>
                          <a:latin typeface="+mn-lt"/>
                          <a:ea typeface="+mn-ea"/>
                          <a:cs typeface="+mn-cs"/>
                        </a:rPr>
                        <a:t>カウンターパート</a:t>
                      </a:r>
                      <a:r>
                        <a:rPr kumimoji="1" lang="ja-JP" altLang="ja-JP" sz="1200" kern="1200" baseline="0" dirty="0" smtClean="0">
                          <a:solidFill>
                            <a:schemeClr val="tx1"/>
                          </a:solidFill>
                          <a:effectLst/>
                          <a:latin typeface="+mn-lt"/>
                          <a:ea typeface="+mn-ea"/>
                          <a:cs typeface="+mn-cs"/>
                        </a:rPr>
                        <a:t>方</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式による支援や台風災害等への対</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応</a:t>
                      </a:r>
                      <a:r>
                        <a:rPr kumimoji="1" lang="en-US" altLang="ja-JP" sz="1100" kern="1200" baseline="0" dirty="0" smtClean="0">
                          <a:solidFill>
                            <a:schemeClr val="tx1"/>
                          </a:solidFill>
                          <a:effectLst/>
                          <a:latin typeface="+mn-lt"/>
                          <a:ea typeface="+mn-ea"/>
                          <a:cs typeface="+mn-cs"/>
                        </a:rPr>
                        <a:t>(2011</a:t>
                      </a:r>
                      <a:r>
                        <a:rPr kumimoji="1" lang="ja-JP" altLang="ja-JP" sz="1100" kern="1200" baseline="0" dirty="0" smtClean="0">
                          <a:solidFill>
                            <a:schemeClr val="tx1"/>
                          </a:solidFill>
                          <a:effectLst/>
                          <a:latin typeface="+mn-lt"/>
                          <a:ea typeface="+mn-ea"/>
                          <a:cs typeface="+mn-cs"/>
                        </a:rPr>
                        <a:t>年</a:t>
                      </a:r>
                      <a:r>
                        <a:rPr kumimoji="1" lang="ja-JP" altLang="en-US" sz="1100" kern="1200" baseline="0" dirty="0" smtClean="0">
                          <a:solidFill>
                            <a:schemeClr val="tx1"/>
                          </a:solidFill>
                          <a:effectLst/>
                          <a:latin typeface="+mn-lt"/>
                          <a:ea typeface="+mn-ea"/>
                          <a:cs typeface="+mn-cs"/>
                        </a:rPr>
                        <a:t>３</a:t>
                      </a:r>
                      <a:r>
                        <a:rPr kumimoji="1" lang="ja-JP" altLang="ja-JP" sz="1100" kern="1200" baseline="0" dirty="0" smtClean="0">
                          <a:solidFill>
                            <a:schemeClr val="tx1"/>
                          </a:solidFill>
                          <a:effectLst/>
                          <a:latin typeface="+mn-lt"/>
                          <a:ea typeface="+mn-ea"/>
                          <a:cs typeface="+mn-cs"/>
                        </a:rPr>
                        <a:t>月</a:t>
                      </a:r>
                      <a:r>
                        <a:rPr kumimoji="1" lang="ja-JP" altLang="en-US" sz="1100" kern="1200" baseline="0" dirty="0" smtClean="0">
                          <a:solidFill>
                            <a:schemeClr val="tx1"/>
                          </a:solidFill>
                          <a:effectLst/>
                          <a:latin typeface="+mn-lt"/>
                          <a:ea typeface="+mn-ea"/>
                          <a:cs typeface="+mn-cs"/>
                        </a:rPr>
                        <a:t>～</a:t>
                      </a:r>
                      <a:r>
                        <a:rPr kumimoji="1" lang="en-US" altLang="ja-JP" sz="11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ドクターヘリ運航事業による救急医療体制の充実（</a:t>
                      </a:r>
                      <a:r>
                        <a:rPr kumimoji="1" lang="en-US" altLang="ja-JP" sz="1200" kern="1200" baseline="0" dirty="0" smtClean="0">
                          <a:solidFill>
                            <a:schemeClr val="tx1"/>
                          </a:solidFill>
                          <a:effectLst/>
                          <a:latin typeface="+mn-lt"/>
                          <a:ea typeface="+mn-ea"/>
                          <a:cs typeface="+mn-cs"/>
                        </a:rPr>
                        <a:t>2011</a:t>
                      </a:r>
                      <a:r>
                        <a:rPr kumimoji="1" lang="ja-JP" altLang="ja-JP" sz="1200" kern="1200" baseline="0" dirty="0" smtClean="0">
                          <a:solidFill>
                            <a:schemeClr val="tx1"/>
                          </a:solidFill>
                          <a:effectLst/>
                          <a:latin typeface="+mn-lt"/>
                          <a:ea typeface="+mn-ea"/>
                          <a:cs typeface="+mn-cs"/>
                        </a:rPr>
                        <a:t>年４月～）</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a:t>
                      </a:r>
                      <a:r>
                        <a:rPr kumimoji="1" lang="ja-JP" altLang="ja-JP" sz="1200" strike="noStrike" kern="1200" baseline="0" dirty="0" smtClean="0">
                          <a:solidFill>
                            <a:schemeClr val="tx1"/>
                          </a:solidFill>
                          <a:effectLst/>
                          <a:latin typeface="+mn-lt"/>
                          <a:ea typeface="+mn-ea"/>
                          <a:cs typeface="+mn-cs"/>
                        </a:rPr>
                        <a:t>電力不足に対応した関西地域の節電対策の実施</a:t>
                      </a:r>
                      <a:r>
                        <a:rPr kumimoji="1" lang="en-US" altLang="ja-JP" sz="1200" strike="noStrike" kern="1200" baseline="0" dirty="0" smtClean="0">
                          <a:solidFill>
                            <a:schemeClr val="tx1"/>
                          </a:solidFill>
                          <a:effectLst/>
                          <a:latin typeface="+mn-lt"/>
                          <a:ea typeface="+mn-ea"/>
                          <a:cs typeface="+mn-cs"/>
                        </a:rPr>
                        <a:t>(2011</a:t>
                      </a:r>
                      <a:r>
                        <a:rPr kumimoji="1" lang="ja-JP" altLang="ja-JP"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 </a:t>
                      </a:r>
                      <a:r>
                        <a:rPr kumimoji="1" lang="ja-JP" altLang="ja-JP" sz="1200" strike="noStrike" kern="1200" baseline="0" dirty="0" smtClean="0">
                          <a:solidFill>
                            <a:schemeClr val="tx1"/>
                          </a:solidFill>
                          <a:effectLst/>
                          <a:latin typeface="+mn-lt"/>
                          <a:ea typeface="+mn-ea"/>
                          <a:cs typeface="+mn-cs"/>
                        </a:rPr>
                        <a:t>月</a:t>
                      </a:r>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a:t>
                      </a:r>
                    </a:p>
                    <a:p>
                      <a:pPr marL="0" indent="0"/>
                      <a:r>
                        <a:rPr kumimoji="1" lang="ja-JP" altLang="en-US" sz="1200" strike="noStrike" kern="1200" baseline="0" dirty="0" smtClean="0">
                          <a:solidFill>
                            <a:schemeClr val="tx1"/>
                          </a:solidFill>
                          <a:effectLst/>
                          <a:latin typeface="+mn-lt"/>
                          <a:ea typeface="+mn-ea"/>
                          <a:cs typeface="+mn-cs"/>
                        </a:rPr>
                        <a:t>・官民連携による広域連携</a:t>
                      </a:r>
                      <a:r>
                        <a:rPr kumimoji="1" lang="en-US" altLang="ja-JP" sz="1200" strike="noStrike" kern="1200" baseline="0" dirty="0" smtClean="0">
                          <a:solidFill>
                            <a:schemeClr val="tx1"/>
                          </a:solidFill>
                          <a:effectLst/>
                          <a:latin typeface="+mn-lt"/>
                          <a:ea typeface="+mn-ea"/>
                          <a:cs typeface="+mn-cs"/>
                        </a:rPr>
                        <a:t>DMO</a:t>
                      </a:r>
                      <a:r>
                        <a:rPr kumimoji="1" lang="ja-JP" altLang="en-US" sz="1200" strike="noStrike" kern="1200" baseline="0" dirty="0" smtClean="0">
                          <a:solidFill>
                            <a:schemeClr val="tx1"/>
                          </a:solidFill>
                          <a:effectLst/>
                          <a:latin typeface="+mn-lt"/>
                          <a:ea typeface="+mn-ea"/>
                          <a:cs typeface="+mn-cs"/>
                        </a:rPr>
                        <a:t>として、一般財団法人「関西観光本部」設立（</a:t>
                      </a:r>
                      <a:r>
                        <a:rPr kumimoji="1" lang="en-US" altLang="ja-JP" sz="1200" strike="noStrike" kern="1200" baseline="0" dirty="0" smtClean="0">
                          <a:solidFill>
                            <a:schemeClr val="tx1"/>
                          </a:solidFill>
                          <a:effectLst/>
                          <a:latin typeface="+mn-lt"/>
                          <a:ea typeface="+mn-ea"/>
                          <a:cs typeface="+mn-cs"/>
                        </a:rPr>
                        <a:t>2017</a:t>
                      </a:r>
                      <a:r>
                        <a:rPr kumimoji="1" lang="ja-JP" altLang="en-US" sz="1200" strike="noStrike" kern="1200" baseline="0" dirty="0" smtClean="0">
                          <a:solidFill>
                            <a:schemeClr val="tx1"/>
                          </a:solidFill>
                          <a:effectLst/>
                          <a:latin typeface="+mn-lt"/>
                          <a:ea typeface="+mn-ea"/>
                          <a:cs typeface="+mn-cs"/>
                        </a:rPr>
                        <a:t>年４月）</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・広域的な医療連携等による新型コロナウイルス感染症への対応</a:t>
                      </a:r>
                      <a:r>
                        <a:rPr kumimoji="1" lang="en-US" altLang="ja-JP" sz="1200" strike="noStrike" kern="1200" baseline="0" dirty="0" smtClean="0">
                          <a:solidFill>
                            <a:schemeClr val="tx1"/>
                          </a:solidFill>
                          <a:effectLst/>
                          <a:latin typeface="+mn-lt"/>
                          <a:ea typeface="+mn-ea"/>
                          <a:cs typeface="+mn-cs"/>
                        </a:rPr>
                        <a:t>(2020</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3</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kern="1200" baseline="0" dirty="0" smtClean="0">
                        <a:solidFill>
                          <a:schemeClr val="tx1"/>
                        </a:solidFill>
                        <a:effectLst/>
                        <a:latin typeface="+mn-lt"/>
                        <a:ea typeface="+mn-ea"/>
                        <a:cs typeface="+mn-cs"/>
                      </a:endParaRPr>
                    </a:p>
                    <a:p>
                      <a:pPr marL="88900" indent="-88900"/>
                      <a:endParaRPr kumimoji="1" lang="en-US" altLang="ja-JP" sz="1200" kern="1200" baseline="0" dirty="0" smtClean="0">
                        <a:solidFill>
                          <a:schemeClr val="tx1"/>
                        </a:solidFill>
                        <a:effectLst/>
                        <a:latin typeface="+mn-lt"/>
                        <a:ea typeface="+mn-ea"/>
                        <a:cs typeface="+mn-cs"/>
                      </a:endParaRPr>
                    </a:p>
                  </a:txBody>
                  <a:tcPr marR="7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350</a:t>
            </a:fld>
            <a:endParaRPr lang="ja-JP" altLang="en-US"/>
          </a:p>
        </p:txBody>
      </p:sp>
    </p:spTree>
    <p:extLst>
      <p:ext uri="{BB962C8B-B14F-4D97-AF65-F5344CB8AC3E}">
        <p14:creationId xmlns:p14="http://schemas.microsoft.com/office/powerpoint/2010/main" val="2132328821"/>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国と地方の関係再構築（関西広域連合の設立・運営等）（２）</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104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kern="1200" baseline="0" dirty="0" smtClean="0">
                          <a:solidFill>
                            <a:schemeClr val="tx1"/>
                          </a:solidFill>
                          <a:effectLst/>
                          <a:latin typeface="+mn-lt"/>
                          <a:ea typeface="+mn-ea"/>
                          <a:cs typeface="+mn-cs"/>
                        </a:rPr>
                        <a:t>・国への提案・意見申し入れ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原子力防災に関する申入れ（</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4</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北陸新幹線</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敦賀以西</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整備促進等要請</a:t>
                      </a:r>
                      <a:r>
                        <a:rPr kumimoji="1" lang="en-US" altLang="ja-JP" sz="1200" kern="1200" baseline="0" dirty="0" smtClean="0">
                          <a:solidFill>
                            <a:schemeClr val="tx1"/>
                          </a:solidFill>
                          <a:effectLst/>
                          <a:latin typeface="+mn-lt"/>
                          <a:ea typeface="+mn-ea"/>
                          <a:cs typeface="+mn-cs"/>
                        </a:rPr>
                        <a:t>(2016</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-2025</a:t>
                      </a:r>
                      <a:r>
                        <a:rPr kumimoji="1" lang="ja-JP" altLang="en-US" sz="1200" kern="1200" baseline="0" dirty="0" smtClean="0">
                          <a:solidFill>
                            <a:schemeClr val="tx1"/>
                          </a:solidFill>
                          <a:effectLst/>
                          <a:latin typeface="+mn-lt"/>
                          <a:ea typeface="+mn-ea"/>
                          <a:cs typeface="+mn-cs"/>
                        </a:rPr>
                        <a:t>年大阪・関西万博関連事業に関する要望</a:t>
                      </a:r>
                      <a:r>
                        <a:rPr kumimoji="1" lang="en-US" altLang="ja-JP" sz="1200" kern="1200" baseline="0" dirty="0" smtClean="0">
                          <a:solidFill>
                            <a:schemeClr val="tx1"/>
                          </a:solidFill>
                          <a:effectLst/>
                          <a:latin typeface="+mn-lt"/>
                          <a:ea typeface="+mn-ea"/>
                          <a:cs typeface="+mn-cs"/>
                        </a:rPr>
                        <a:t>(2021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7</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新型コロナウイルス感染症に関する要望</a:t>
                      </a:r>
                      <a:r>
                        <a:rPr kumimoji="1" lang="en-US" altLang="ja-JP" sz="1200" kern="1200" baseline="0" dirty="0" smtClean="0">
                          <a:solidFill>
                            <a:schemeClr val="tx1"/>
                          </a:solidFill>
                          <a:effectLst/>
                          <a:latin typeface="+mn-lt"/>
                          <a:ea typeface="+mn-ea"/>
                          <a:cs typeface="+mn-cs"/>
                        </a:rPr>
                        <a:t>(2020</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3</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ja-JP" altLang="en-US" sz="1200" kern="1200" baseline="0" dirty="0" smtClean="0">
                          <a:solidFill>
                            <a:schemeClr val="tx1"/>
                          </a:solidFill>
                          <a:effectLst/>
                          <a:latin typeface="+mn-lt"/>
                          <a:ea typeface="+mn-ea"/>
                          <a:cs typeface="+mn-cs"/>
                        </a:rPr>
                        <a:t>・政府機関等の移転推進</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文化庁（京都府・市）</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消費者庁（徳島県）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総務省統計局（和歌山県）</a:t>
                      </a:r>
                      <a:endParaRPr kumimoji="1" lang="en-US" altLang="ja-JP" sz="1200" kern="1200" baseline="0" dirty="0" smtClean="0">
                        <a:solidFill>
                          <a:schemeClr val="tx1"/>
                        </a:solidFill>
                        <a:effectLst/>
                        <a:latin typeface="+mn-lt"/>
                        <a:ea typeface="+mn-ea"/>
                        <a:cs typeface="+mn-cs"/>
                      </a:endParaRPr>
                    </a:p>
                    <a:p>
                      <a:pPr marL="88900" indent="-88900"/>
                      <a:r>
                        <a:rPr kumimoji="1" lang="ja-JP" altLang="en-US" sz="1200" strike="noStrike" kern="1200" baseline="0" dirty="0" smtClean="0">
                          <a:solidFill>
                            <a:schemeClr val="tx1"/>
                          </a:solidFill>
                          <a:effectLst/>
                          <a:latin typeface="+mn-lt"/>
                          <a:ea typeface="+mn-ea"/>
                          <a:cs typeface="+mn-cs"/>
                        </a:rPr>
                        <a:t>・ワールドマスターズゲームズ</a:t>
                      </a:r>
                      <a:r>
                        <a:rPr kumimoji="1" lang="en-US" altLang="ja-JP" sz="1200" strike="noStrike" kern="1200" baseline="0" dirty="0" smtClean="0">
                          <a:solidFill>
                            <a:schemeClr val="tx1"/>
                          </a:solidFill>
                          <a:effectLst/>
                          <a:latin typeface="+mn-lt"/>
                          <a:ea typeface="+mn-ea"/>
                          <a:cs typeface="+mn-cs"/>
                        </a:rPr>
                        <a:t>2021</a:t>
                      </a:r>
                      <a:r>
                        <a:rPr kumimoji="1" lang="ja-JP" altLang="en-US" sz="1200" strike="noStrike" kern="1200" baseline="0" dirty="0" smtClean="0">
                          <a:solidFill>
                            <a:schemeClr val="tx1"/>
                          </a:solidFill>
                          <a:effectLst/>
                          <a:latin typeface="+mn-lt"/>
                          <a:ea typeface="+mn-ea"/>
                          <a:cs typeface="+mn-cs"/>
                        </a:rPr>
                        <a:t>関西の開催にむけて、国際マスターズゲームズ協会と開催の基本同意書を締結（</a:t>
                      </a:r>
                      <a:r>
                        <a:rPr kumimoji="1" lang="en-US" altLang="ja-JP" sz="1200" strike="noStrike" kern="1200" baseline="0" dirty="0" smtClean="0">
                          <a:solidFill>
                            <a:schemeClr val="tx1"/>
                          </a:solidFill>
                          <a:effectLst/>
                          <a:latin typeface="+mn-lt"/>
                          <a:ea typeface="+mn-ea"/>
                          <a:cs typeface="+mn-cs"/>
                        </a:rPr>
                        <a:t>2013</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月）、新型コロナウイルス感染症の影響により延期され、</a:t>
                      </a:r>
                      <a:r>
                        <a:rPr kumimoji="1" lang="en-US" altLang="ja-JP" sz="1200" strike="noStrike" kern="1200" baseline="0" dirty="0" smtClean="0">
                          <a:solidFill>
                            <a:schemeClr val="tx1"/>
                          </a:solidFill>
                          <a:effectLst/>
                          <a:latin typeface="+mn-lt"/>
                          <a:ea typeface="+mn-ea"/>
                          <a:cs typeface="+mn-cs"/>
                        </a:rPr>
                        <a:t>2027</a:t>
                      </a:r>
                      <a:r>
                        <a:rPr kumimoji="1" lang="ja-JP" altLang="en-US" sz="1200" strike="noStrike" kern="1200" baseline="0" dirty="0" smtClean="0">
                          <a:solidFill>
                            <a:schemeClr val="tx1"/>
                          </a:solidFill>
                          <a:effectLst/>
                          <a:latin typeface="+mn-lt"/>
                          <a:ea typeface="+mn-ea"/>
                          <a:cs typeface="+mn-cs"/>
                        </a:rPr>
                        <a:t>年に開催決定</a:t>
                      </a:r>
                      <a:r>
                        <a:rPr kumimoji="1" lang="en-US" altLang="ja-JP" sz="1200" strike="noStrike" kern="1200" baseline="0" dirty="0" smtClean="0">
                          <a:solidFill>
                            <a:schemeClr val="tx1"/>
                          </a:solidFill>
                          <a:effectLst/>
                          <a:latin typeface="+mn-lt"/>
                          <a:ea typeface="+mn-ea"/>
                          <a:cs typeface="+mn-cs"/>
                        </a:rPr>
                        <a:t>(2022</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7</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351</a:t>
            </a:fld>
            <a:endParaRPr lang="ja-JP" altLang="en-US"/>
          </a:p>
        </p:txBody>
      </p:sp>
    </p:spTree>
    <p:extLst>
      <p:ext uri="{BB962C8B-B14F-4D97-AF65-F5344CB8AC3E}">
        <p14:creationId xmlns:p14="http://schemas.microsoft.com/office/powerpoint/2010/main" val="1713241255"/>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国と地方の関係再構築（関西広域連合の設立・運営等）（３）</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ダム事業に係る国と地方の検討の場</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・ダム事業は地方も事業費の一部を負担するが、国主導であり、「地域のことは地域で決める」ための検討の場すら未設置</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strike="noStrike" dirty="0" smtClean="0">
                          <a:solidFill>
                            <a:schemeClr val="tx1"/>
                          </a:solidFill>
                          <a:effectLst/>
                        </a:rPr>
                        <a:t>・広域的な課題について、府県が連携して国へ働きかけるなど取組みを進める</a:t>
                      </a: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・淀川水系河川整備に関する検討、関係４知事による国への意見申し入れ</a:t>
                      </a:r>
                      <a:r>
                        <a:rPr kumimoji="1" lang="en-US" altLang="ja-JP" sz="1200" kern="1200" baseline="0" dirty="0" smtClean="0">
                          <a:solidFill>
                            <a:schemeClr val="tx1"/>
                          </a:solidFill>
                          <a:effectLst/>
                          <a:latin typeface="+mn-lt"/>
                          <a:ea typeface="+mn-ea"/>
                          <a:cs typeface="+mn-cs"/>
                        </a:rPr>
                        <a:t>(2008</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r>
                        <a:rPr kumimoji="1" lang="ja-JP" altLang="en-US" sz="1200" kern="1200" baseline="0" dirty="0" smtClean="0">
                          <a:solidFill>
                            <a:schemeClr val="tx1"/>
                          </a:solidFill>
                          <a:effectLst/>
                          <a:latin typeface="+mn-lt"/>
                          <a:ea typeface="+mn-ea"/>
                          <a:cs typeface="+mn-cs"/>
                        </a:rPr>
                        <a:t>・淀川水系５ダムに関する要望を民主党、国土交通大臣へ提出（</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年１月）</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2025</a:t>
                      </a:r>
                      <a:r>
                        <a:rPr kumimoji="1" lang="ja-JP" altLang="en-US" sz="1200" strike="noStrike" kern="1200" baseline="0" dirty="0" smtClean="0">
                          <a:solidFill>
                            <a:schemeClr val="tx1"/>
                          </a:solidFill>
                          <a:effectLst/>
                          <a:latin typeface="+mn-lt"/>
                          <a:ea typeface="+mn-ea"/>
                          <a:cs typeface="+mn-cs"/>
                        </a:rPr>
                        <a:t>年国際博覧会の大阪・関西への誘致を関西全体で推進（</a:t>
                      </a:r>
                      <a:r>
                        <a:rPr kumimoji="1" lang="en-US" altLang="ja-JP" sz="1200" strike="noStrike" kern="1200" baseline="0" dirty="0" smtClean="0">
                          <a:solidFill>
                            <a:schemeClr val="tx1"/>
                          </a:solidFill>
                          <a:effectLst/>
                          <a:latin typeface="+mn-lt"/>
                          <a:ea typeface="+mn-ea"/>
                          <a:cs typeface="+mn-cs"/>
                        </a:rPr>
                        <a:t>2018</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月開催決定）</a:t>
                      </a:r>
                      <a:endParaRPr kumimoji="1" lang="en-US" altLang="ja-JP" sz="1200" strike="noStrike" kern="1200" baseline="0" dirty="0" smtClean="0">
                        <a:solidFill>
                          <a:schemeClr val="tx1"/>
                        </a:solidFill>
                        <a:effectLst/>
                        <a:latin typeface="+mn-lt"/>
                        <a:ea typeface="+mn-ea"/>
                        <a:cs typeface="+mn-cs"/>
                      </a:endParaRPr>
                    </a:p>
                    <a:p>
                      <a:r>
                        <a:rPr kumimoji="1" lang="ja-JP" altLang="en-US" sz="1200" baseline="0" dirty="0" smtClean="0">
                          <a:solidFill>
                            <a:schemeClr val="tx1"/>
                          </a:solidFill>
                        </a:rPr>
                        <a:t>・</a:t>
                      </a:r>
                      <a:r>
                        <a:rPr kumimoji="1" lang="en-US" altLang="ja-JP" sz="1200" baseline="0" dirty="0" smtClean="0">
                          <a:solidFill>
                            <a:schemeClr val="tx1"/>
                          </a:solidFill>
                        </a:rPr>
                        <a:t>2025</a:t>
                      </a:r>
                      <a:r>
                        <a:rPr kumimoji="1" lang="ja-JP" altLang="en-US" sz="1200" baseline="0" dirty="0" smtClean="0">
                          <a:solidFill>
                            <a:schemeClr val="tx1"/>
                          </a:solidFill>
                        </a:rPr>
                        <a:t>年大阪・関西万博へのパビリオン出展等に向けた取組を推進</a:t>
                      </a:r>
                      <a:endParaRPr kumimoji="1" lang="en-US" altLang="ja-JP" sz="1200" baseline="0" dirty="0" smtClean="0">
                        <a:solidFill>
                          <a:schemeClr val="tx1"/>
                        </a:solidFill>
                      </a:endParaRPr>
                    </a:p>
                    <a:p>
                      <a:r>
                        <a:rPr kumimoji="1" lang="ja-JP" altLang="en-US" sz="1200" baseline="0" dirty="0" smtClean="0">
                          <a:solidFill>
                            <a:schemeClr val="tx1"/>
                          </a:solidFill>
                        </a:rPr>
                        <a:t>・広域的な様式・基準の統一・共通化</a:t>
                      </a:r>
                      <a:endParaRPr kumimoji="1" lang="en-US" altLang="ja-JP" sz="1200" baseline="0" dirty="0" smtClean="0">
                        <a:solidFill>
                          <a:schemeClr val="tx1"/>
                        </a:solidFill>
                      </a:endParaRPr>
                    </a:p>
                    <a:p>
                      <a:r>
                        <a:rPr kumimoji="1" lang="en-US" altLang="ja-JP" sz="1200" baseline="0" dirty="0" smtClean="0">
                          <a:solidFill>
                            <a:schemeClr val="tx1"/>
                          </a:solidFill>
                        </a:rPr>
                        <a:t>-</a:t>
                      </a:r>
                      <a:r>
                        <a:rPr kumimoji="1" lang="ja-JP" altLang="en-US" sz="1200" baseline="0" dirty="0" smtClean="0">
                          <a:solidFill>
                            <a:schemeClr val="tx1"/>
                          </a:solidFill>
                        </a:rPr>
                        <a:t>高圧ガス保安法の販売事業届</a:t>
                      </a:r>
                      <a:endParaRPr kumimoji="1" lang="en-US" altLang="ja-JP" sz="1200" baseline="0" dirty="0" smtClean="0">
                        <a:solidFill>
                          <a:schemeClr val="tx1"/>
                        </a:solidFill>
                      </a:endParaRPr>
                    </a:p>
                    <a:p>
                      <a:endParaRPr kumimoji="1" lang="en-US" altLang="ja-JP" sz="1200" baseline="0" dirty="0" smtClean="0">
                        <a:solidFill>
                          <a:schemeClr val="tx1"/>
                        </a:solidFill>
                      </a:endParaRPr>
                    </a:p>
                    <a:p>
                      <a:r>
                        <a:rPr kumimoji="1" lang="ja-JP" altLang="en-US" sz="1200" baseline="0" dirty="0" smtClean="0">
                          <a:solidFill>
                            <a:schemeClr val="tx1"/>
                          </a:solidFill>
                        </a:rPr>
                        <a:t>・水需要予測の下方修正に伴う既存ダムの利水容量活用について検討を行う「淀川水系水利用検討会」が発足（</a:t>
                      </a:r>
                      <a:r>
                        <a:rPr kumimoji="1" lang="en-US" altLang="ja-JP" sz="1200" baseline="0" dirty="0" smtClean="0">
                          <a:solidFill>
                            <a:schemeClr val="tx1"/>
                          </a:solidFill>
                        </a:rPr>
                        <a:t>2014</a:t>
                      </a:r>
                      <a:r>
                        <a:rPr kumimoji="1" lang="ja-JP" altLang="en-US" sz="1200" baseline="0" dirty="0" smtClean="0">
                          <a:solidFill>
                            <a:schemeClr val="tx1"/>
                          </a:solidFill>
                        </a:rPr>
                        <a:t>年４月）</a:t>
                      </a:r>
                      <a:endParaRPr kumimoji="1" lang="en-US" altLang="ja-JP" sz="1200" baseline="0" dirty="0" smtClean="0">
                        <a:solidFill>
                          <a:schemeClr val="tx1"/>
                        </a:solidFill>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第１回検討会開催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2014</a:t>
                      </a:r>
                      <a:r>
                        <a:rPr kumimoji="1" lang="ja-JP" altLang="en-US" sz="1200" baseline="0" dirty="0" smtClean="0">
                          <a:solidFill>
                            <a:schemeClr val="tx1"/>
                          </a:solidFill>
                        </a:rPr>
                        <a:t>年</a:t>
                      </a:r>
                      <a:r>
                        <a:rPr kumimoji="1" lang="en-US" altLang="ja-JP" sz="1200" baseline="0" dirty="0" smtClean="0">
                          <a:solidFill>
                            <a:schemeClr val="tx1"/>
                          </a:solidFill>
                        </a:rPr>
                        <a:t>6</a:t>
                      </a:r>
                      <a:r>
                        <a:rPr kumimoji="1" lang="ja-JP" altLang="en-US" sz="1200" baseline="0" dirty="0" smtClean="0">
                          <a:solidFill>
                            <a:schemeClr val="tx1"/>
                          </a:solidFill>
                        </a:rPr>
                        <a:t>月）</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第２回検討会開催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2015</a:t>
                      </a:r>
                      <a:r>
                        <a:rPr kumimoji="1" lang="ja-JP" altLang="en-US" sz="1200" baseline="0" dirty="0" smtClean="0">
                          <a:solidFill>
                            <a:schemeClr val="tx1"/>
                          </a:solidFill>
                        </a:rPr>
                        <a:t>年</a:t>
                      </a:r>
                      <a:r>
                        <a:rPr kumimoji="1" lang="en-US" altLang="ja-JP" sz="1200" baseline="0" dirty="0" smtClean="0">
                          <a:solidFill>
                            <a:schemeClr val="tx1"/>
                          </a:solidFill>
                        </a:rPr>
                        <a:t>2</a:t>
                      </a:r>
                      <a:r>
                        <a:rPr kumimoji="1" lang="ja-JP" altLang="en-US" sz="1200" baseline="0" dirty="0" smtClean="0">
                          <a:solidFill>
                            <a:schemeClr val="tx1"/>
                          </a:solidFill>
                        </a:rPr>
                        <a:t>月）　</a:t>
                      </a:r>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352</a:t>
            </a:fld>
            <a:endParaRPr lang="ja-JP" altLang="en-US"/>
          </a:p>
        </p:txBody>
      </p:sp>
    </p:spTree>
    <p:extLst>
      <p:ext uri="{BB962C8B-B14F-4D97-AF65-F5344CB8AC3E}">
        <p14:creationId xmlns:p14="http://schemas.microsoft.com/office/powerpoint/2010/main" val="312840178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860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・条例制定当初は妥当であった規制が、年月を経て見直しがなされないまま、現在の社会経済情勢にそぐわなくなってしまうことがある。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・大阪が再び力強く成長する都市となるためには、民間の活動がしやすい環境を整備していくことが求められる。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・府民・事業者の権利を制限し、または義務を課する条例（規制条例）を全庁一斉に総点検を実施する。</a:t>
                      </a:r>
                      <a:endParaRPr kumimoji="1" lang="en-US" altLang="ja-JP" sz="1200" dirty="0" smtClean="0"/>
                    </a:p>
                    <a:p>
                      <a:pPr algn="l"/>
                      <a:r>
                        <a:rPr kumimoji="1" lang="ja-JP" altLang="en-US" sz="1200" dirty="0" smtClean="0"/>
                        <a:t>・府民への説明責任を果たす観点から、国ガイドラインや他府県条例の規制内容とも比較する。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規制の必要性、有効性、効率性、基本計画適合性、適法性の</a:t>
                      </a:r>
                      <a:r>
                        <a:rPr kumimoji="1" lang="en-US" altLang="ja-JP" sz="1200" dirty="0" smtClean="0">
                          <a:solidFill>
                            <a:schemeClr val="tx1"/>
                          </a:solidFill>
                        </a:rPr>
                        <a:t>5</a:t>
                      </a:r>
                      <a:r>
                        <a:rPr kumimoji="1" lang="ja-JP" altLang="en-US" sz="1200" dirty="0" err="1" smtClean="0">
                          <a:solidFill>
                            <a:schemeClr val="tx1"/>
                          </a:solidFill>
                        </a:rPr>
                        <a:t>つの</a:t>
                      </a:r>
                      <a:r>
                        <a:rPr kumimoji="1" lang="ja-JP" altLang="en-US" sz="1200" dirty="0" smtClean="0">
                          <a:solidFill>
                            <a:schemeClr val="tx1"/>
                          </a:solidFill>
                        </a:rPr>
                        <a:t>視点で点検。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a:t>
                      </a:r>
                      <a:r>
                        <a:rPr kumimoji="1" lang="en-US" altLang="ja-JP" sz="1200" dirty="0" smtClean="0">
                          <a:solidFill>
                            <a:schemeClr val="tx1"/>
                          </a:solidFill>
                        </a:rPr>
                        <a:t>61</a:t>
                      </a:r>
                      <a:r>
                        <a:rPr kumimoji="1" lang="ja-JP" altLang="en-US" sz="1200" dirty="0" smtClean="0">
                          <a:solidFill>
                            <a:schemeClr val="tx1"/>
                          </a:solidFill>
                        </a:rPr>
                        <a:t>件）を対象に点検。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規制条例のうち特定の業種の業務等を規制する業規制条例（</a:t>
                      </a:r>
                      <a:r>
                        <a:rPr kumimoji="1" lang="en-US" altLang="ja-JP" sz="1200" dirty="0" smtClean="0">
                          <a:solidFill>
                            <a:schemeClr val="tx1"/>
                          </a:solidFill>
                        </a:rPr>
                        <a:t>26</a:t>
                      </a:r>
                      <a:r>
                        <a:rPr kumimoji="1" lang="ja-JP" altLang="en-US" sz="1200" dirty="0" smtClean="0">
                          <a:solidFill>
                            <a:schemeClr val="tx1"/>
                          </a:solidFill>
                        </a:rPr>
                        <a:t>件）を対象に、さらに見直し検討。</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定期的に実施している規制条例（</a:t>
                      </a:r>
                      <a:r>
                        <a:rPr kumimoji="1" lang="en-US" altLang="ja-JP" sz="1200" dirty="0" smtClean="0">
                          <a:solidFill>
                            <a:schemeClr val="tx1"/>
                          </a:solidFill>
                        </a:rPr>
                        <a:t>69</a:t>
                      </a:r>
                      <a:r>
                        <a:rPr kumimoji="1" lang="ja-JP" altLang="en-US" sz="1200" dirty="0" smtClean="0">
                          <a:solidFill>
                            <a:schemeClr val="tx1"/>
                          </a:solidFill>
                        </a:rPr>
                        <a:t>件）の点検の際に、府市統合本部のもとに設置した「規制・サービス改革部会」において、規制改革の観点も含めて取り組む。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審査基準（</a:t>
                      </a:r>
                      <a:r>
                        <a:rPr kumimoji="1" lang="en-US" altLang="ja-JP" sz="1200" dirty="0" smtClean="0">
                          <a:solidFill>
                            <a:schemeClr val="tx1"/>
                          </a:solidFill>
                        </a:rPr>
                        <a:t>637</a:t>
                      </a:r>
                      <a:r>
                        <a:rPr kumimoji="1" lang="ja-JP" altLang="en-US" sz="1200" dirty="0" smtClean="0">
                          <a:solidFill>
                            <a:schemeClr val="tx1"/>
                          </a:solidFill>
                        </a:rPr>
                        <a:t>件）についても点検。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規制条例等（</a:t>
                      </a:r>
                      <a:r>
                        <a:rPr kumimoji="1" lang="en-US" altLang="ja-JP" sz="1200" dirty="0" smtClean="0">
                          <a:solidFill>
                            <a:schemeClr val="tx1"/>
                          </a:solidFill>
                        </a:rPr>
                        <a:t>90</a:t>
                      </a:r>
                      <a:r>
                        <a:rPr kumimoji="1" lang="ja-JP" altLang="en-US" sz="1200" dirty="0" smtClean="0">
                          <a:solidFill>
                            <a:schemeClr val="tx1"/>
                          </a:solidFill>
                        </a:rPr>
                        <a:t>件）の点検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各条例所管室課において毎年度、規制条例の自主点検を実施。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青少年健全育成条例などを改正（</a:t>
                      </a:r>
                      <a:r>
                        <a:rPr kumimoji="1" lang="en-US" altLang="ja-JP" sz="1200" dirty="0" smtClean="0">
                          <a:solidFill>
                            <a:schemeClr val="tx1"/>
                          </a:solidFill>
                        </a:rPr>
                        <a:t>6</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理容師法施行条例などを改正（</a:t>
                      </a:r>
                      <a:r>
                        <a:rPr kumimoji="1" lang="en-US" altLang="ja-JP" sz="1200" dirty="0" smtClean="0">
                          <a:solidFill>
                            <a:schemeClr val="tx1"/>
                          </a:solidFill>
                        </a:rPr>
                        <a:t>7</a:t>
                      </a:r>
                      <a:r>
                        <a:rPr kumimoji="1" lang="ja-JP" altLang="en-US" sz="1200" dirty="0" smtClean="0">
                          <a:solidFill>
                            <a:schemeClr val="tx1"/>
                          </a:solidFill>
                        </a:rPr>
                        <a:t>件）。また、認定こども園の認定の基準に関する条例など国に改正要望（</a:t>
                      </a:r>
                      <a:r>
                        <a:rPr kumimoji="1" lang="en-US" altLang="ja-JP" sz="1200" dirty="0" smtClean="0">
                          <a:solidFill>
                            <a:schemeClr val="tx1"/>
                          </a:solidFill>
                        </a:rPr>
                        <a:t>3</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自然環境保全条例など条例・規則を改正（</a:t>
                      </a:r>
                      <a:r>
                        <a:rPr kumimoji="1" lang="en-US" altLang="ja-JP" sz="1200" dirty="0" smtClean="0">
                          <a:solidFill>
                            <a:schemeClr val="tx1"/>
                          </a:solidFill>
                        </a:rPr>
                        <a:t>10</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件）。審査基準を見直し（</a:t>
                      </a:r>
                      <a:r>
                        <a:rPr kumimoji="1" lang="en-US" altLang="ja-JP" sz="1200" dirty="0" smtClean="0">
                          <a:solidFill>
                            <a:schemeClr val="tx1"/>
                          </a:solidFill>
                        </a:rPr>
                        <a:t>6</a:t>
                      </a:r>
                      <a:r>
                        <a:rPr kumimoji="1" lang="ja-JP" altLang="en-US" sz="1200" dirty="0" smtClean="0">
                          <a:solidFill>
                            <a:schemeClr val="tx1"/>
                          </a:solidFill>
                        </a:rPr>
                        <a:t>件）。</a:t>
                      </a:r>
                      <a:r>
                        <a:rPr kumimoji="1" lang="en-US" altLang="ja-JP" sz="1200" dirty="0" smtClean="0">
                          <a:solidFill>
                            <a:schemeClr val="tx1"/>
                          </a:solidFill>
                        </a:rPr>
                        <a:t>※</a:t>
                      </a:r>
                      <a:r>
                        <a:rPr kumimoji="1" lang="ja-JP" altLang="en-US" sz="1200" dirty="0" smtClean="0">
                          <a:solidFill>
                            <a:schemeClr val="tx1"/>
                          </a:solidFill>
                        </a:rPr>
                        <a:t>予定含む。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ふぐ販売営業等の規制に関する条例など条例・規則を改正等（</a:t>
                      </a:r>
                      <a:r>
                        <a:rPr kumimoji="1" lang="en-US" altLang="ja-JP" sz="1200" dirty="0" smtClean="0">
                          <a:solidFill>
                            <a:schemeClr val="tx1"/>
                          </a:solidFill>
                        </a:rPr>
                        <a:t>6</a:t>
                      </a:r>
                      <a:r>
                        <a:rPr kumimoji="1" lang="ja-JP" altLang="en-US" sz="1200" dirty="0" smtClean="0">
                          <a:solidFill>
                            <a:schemeClr val="tx1"/>
                          </a:solidFill>
                        </a:rPr>
                        <a:t>件）。</a:t>
                      </a:r>
                      <a:endParaRPr kumimoji="1" lang="en-US" altLang="ja-JP" sz="1200" strike="dblStrike"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a:t>
                      </a:r>
                      <a:r>
                        <a:rPr kumimoji="1" lang="ja-JP" altLang="en-US" sz="1200" dirty="0" smtClean="0">
                          <a:solidFill>
                            <a:schemeClr val="tx1"/>
                          </a:solidFill>
                        </a:rPr>
                        <a:t>回の点検により、現在の社会経済情勢にそぐわない規制条例の見直しは一定達成。</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条例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・審査基準の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24384"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（規制・サービス改革部会）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規制条例の総点検実施</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業規制条例の見直し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規制・サービス改革部会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の取組として規制条例・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審査基準を点検</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規制条例等の点検</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269933748"/>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3704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財務部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財政構造改革プラン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p>
        </p:txBody>
      </p:sp>
      <p:graphicFrame>
        <p:nvGraphicFramePr>
          <p:cNvPr id="6" name="表 5"/>
          <p:cNvGraphicFramePr>
            <a:graphicFrameLocks noGrp="1"/>
          </p:cNvGraphicFramePr>
          <p:nvPr>
            <p:extLst/>
          </p:nvPr>
        </p:nvGraphicFramePr>
        <p:xfrm>
          <a:off x="2267744" y="305343"/>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220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0484">
                <a:tc>
                  <a:txBody>
                    <a:bodyPr/>
                    <a:lstStyle/>
                    <a:p>
                      <a:r>
                        <a:rPr kumimoji="1" lang="ja-JP" altLang="ja-JP" sz="1200" kern="1200" dirty="0">
                          <a:solidFill>
                            <a:schemeClr val="dk1"/>
                          </a:solidFill>
                          <a:effectLst/>
                          <a:latin typeface="+mn-lt"/>
                          <a:ea typeface="+mn-ea"/>
                          <a:cs typeface="+mn-cs"/>
                        </a:rPr>
                        <a:t>・法人が実施している事業について、必要性や効果の検証が、未だ不十分</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・類似する事業を実施する出資法人が複数存在</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・民間・</a:t>
                      </a:r>
                      <a:r>
                        <a:rPr kumimoji="1" lang="en-US" altLang="ja-JP" sz="1200" kern="1200" dirty="0">
                          <a:solidFill>
                            <a:schemeClr val="dk1"/>
                          </a:solidFill>
                          <a:effectLst/>
                          <a:latin typeface="+mn-lt"/>
                          <a:ea typeface="+mn-ea"/>
                          <a:cs typeface="+mn-cs"/>
                        </a:rPr>
                        <a:t>NPO</a:t>
                      </a:r>
                      <a:r>
                        <a:rPr kumimoji="1" lang="ja-JP" altLang="ja-JP" sz="1200" kern="1200" dirty="0">
                          <a:solidFill>
                            <a:schemeClr val="dk1"/>
                          </a:solidFill>
                          <a:effectLst/>
                          <a:latin typeface="+mn-lt"/>
                          <a:ea typeface="+mn-ea"/>
                          <a:cs typeface="+mn-cs"/>
                        </a:rPr>
                        <a:t>等の活動領域が広がるなかで、出資法人の役割・あり方を見直す必要性あり</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・出資法人の</a:t>
                      </a:r>
                      <a:r>
                        <a:rPr kumimoji="1" lang="ja-JP" altLang="en-US" sz="1200" u="none" dirty="0">
                          <a:latin typeface="+mn-ea"/>
                          <a:ea typeface="+mn-ea"/>
                        </a:rPr>
                        <a:t>すべての事業をゼロベースで見直すとともに、府と出資法人の関係（財政的・人的関与など）を見直し</a:t>
                      </a:r>
                      <a:endParaRPr kumimoji="1" lang="en-US" altLang="ja-JP" sz="1200" u="none" dirty="0">
                        <a:latin typeface="+mn-ea"/>
                        <a:ea typeface="+mn-ea"/>
                      </a:endParaRPr>
                    </a:p>
                    <a:p>
                      <a:pPr algn="l"/>
                      <a:endParaRPr kumimoji="1" lang="ja-JP" altLang="en-US" sz="120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・類似する法人の統廃合、法人の自立化・民営化を促進</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・財政的援助の原則廃止</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・出資法人役員ポストに府関係者（</a:t>
                      </a:r>
                      <a:r>
                        <a:rPr kumimoji="1" lang="en-US" altLang="ja-JP" sz="1200" dirty="0">
                          <a:solidFill>
                            <a:schemeClr val="tx1"/>
                          </a:solidFill>
                          <a:latin typeface="+mn-ea"/>
                          <a:ea typeface="+mn-ea"/>
                        </a:rPr>
                        <a:t>OB</a:t>
                      </a:r>
                      <a:r>
                        <a:rPr kumimoji="1" lang="ja-JP" altLang="en-US" sz="1200" dirty="0">
                          <a:solidFill>
                            <a:schemeClr val="tx1"/>
                          </a:solidFill>
                          <a:latin typeface="+mn-ea"/>
                          <a:ea typeface="+mn-ea"/>
                        </a:rPr>
                        <a:t>職員、派遣職員）が就任する必要性を府指定出資法人評価等審議会等で点検（</a:t>
                      </a:r>
                      <a:r>
                        <a:rPr kumimoji="1" lang="en-US" altLang="ja-JP" sz="1200" dirty="0">
                          <a:solidFill>
                            <a:schemeClr val="tx1"/>
                          </a:solidFill>
                          <a:latin typeface="+mn-ea"/>
                          <a:ea typeface="+mn-ea"/>
                        </a:rPr>
                        <a:t>2009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,2016</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r>
                        <a:rPr lang="ja-JP" altLang="en-US" sz="1200" b="0" dirty="0">
                          <a:solidFill>
                            <a:schemeClr val="tx1"/>
                          </a:solidFill>
                          <a:latin typeface="+mn-ea"/>
                          <a:ea typeface="+mn-ea"/>
                        </a:rPr>
                        <a:t>・府</a:t>
                      </a:r>
                      <a:r>
                        <a:rPr lang="en-US" altLang="ja-JP" sz="1200" b="0" dirty="0">
                          <a:solidFill>
                            <a:schemeClr val="tx1"/>
                          </a:solidFill>
                          <a:latin typeface="+mn-ea"/>
                          <a:ea typeface="+mn-ea"/>
                        </a:rPr>
                        <a:t>OB</a:t>
                      </a:r>
                      <a:r>
                        <a:rPr lang="ja-JP" altLang="en-US" sz="1200" b="0" dirty="0">
                          <a:solidFill>
                            <a:schemeClr val="tx1"/>
                          </a:solidFill>
                          <a:latin typeface="+mn-ea"/>
                          <a:ea typeface="+mn-ea"/>
                        </a:rPr>
                        <a:t>役員報酬制度について、</a:t>
                      </a:r>
                      <a:r>
                        <a:rPr kumimoji="1" lang="ja-JP" altLang="en-US" sz="1200" b="0" dirty="0">
                          <a:solidFill>
                            <a:schemeClr val="tx1"/>
                          </a:solidFill>
                          <a:latin typeface="+mn-ea"/>
                          <a:ea typeface="+mn-ea"/>
                        </a:rPr>
                        <a:t>同審議会等で報酬基準を点検・見直し（</a:t>
                      </a:r>
                      <a:r>
                        <a:rPr kumimoji="1" lang="en-US" altLang="ja-JP" sz="1200" b="0" dirty="0">
                          <a:solidFill>
                            <a:schemeClr val="tx1"/>
                          </a:solidFill>
                          <a:latin typeface="+mn-ea"/>
                          <a:ea typeface="+mn-ea"/>
                        </a:rPr>
                        <a:t>2010</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,2013</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,2019</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,2022</a:t>
                      </a:r>
                      <a:r>
                        <a:rPr kumimoji="1" lang="ja-JP" altLang="en-US" sz="1200" b="0" dirty="0">
                          <a:solidFill>
                            <a:schemeClr val="tx1"/>
                          </a:solidFill>
                          <a:latin typeface="+mn-ea"/>
                          <a:ea typeface="+mn-ea"/>
                        </a:rPr>
                        <a:t>年）</a:t>
                      </a:r>
                      <a:endParaRPr kumimoji="1" lang="en-US" altLang="ja-JP" sz="1200" b="0" dirty="0">
                        <a:solidFill>
                          <a:schemeClr val="tx1"/>
                        </a:solidFill>
                        <a:latin typeface="+mn-ea"/>
                        <a:ea typeface="+mn-ea"/>
                      </a:endParaRPr>
                    </a:p>
                    <a:p>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・指定出資法人数の削減</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４４法人（</a:t>
                      </a:r>
                      <a:r>
                        <a:rPr kumimoji="1" lang="en-US" altLang="ja-JP" sz="1200" dirty="0">
                          <a:solidFill>
                            <a:schemeClr val="tx1"/>
                          </a:solidFill>
                          <a:latin typeface="+mn-ea"/>
                          <a:ea typeface="+mn-ea"/>
                        </a:rPr>
                        <a:t>2008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２３法人（</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２１法人（</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２０法人（</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a:t>
                      </a:r>
                      <a:r>
                        <a:rPr lang="ja-JP" altLang="en-US" sz="1200" dirty="0">
                          <a:solidFill>
                            <a:schemeClr val="tx1"/>
                          </a:solidFill>
                          <a:latin typeface="+mn-ea"/>
                          <a:ea typeface="+mn-ea"/>
                        </a:rPr>
                        <a:t>府関係者が就任する必要がある役員ポスト数の削減　</a:t>
                      </a:r>
                      <a:endParaRPr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　５９（</a:t>
                      </a:r>
                      <a:r>
                        <a:rPr lang="en-US" altLang="ja-JP" sz="1200" dirty="0">
                          <a:solidFill>
                            <a:schemeClr val="tx1"/>
                          </a:solidFill>
                          <a:latin typeface="+mn-ea"/>
                          <a:ea typeface="+mn-ea"/>
                        </a:rPr>
                        <a:t>2009</a:t>
                      </a:r>
                      <a:r>
                        <a:rPr lang="ja-JP" altLang="en-US" sz="1200"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２５（</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２３（</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２０（</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u="sng" dirty="0">
                        <a:solidFill>
                          <a:schemeClr val="tx1"/>
                        </a:solidFill>
                        <a:latin typeface="+mn-ea"/>
                        <a:ea typeface="+mn-ea"/>
                      </a:endParaRPr>
                    </a:p>
                    <a:p>
                      <a:r>
                        <a:rPr kumimoji="1" lang="ja-JP" altLang="en-US" sz="1200" b="0" u="none" dirty="0">
                          <a:solidFill>
                            <a:schemeClr val="tx1"/>
                          </a:solidFill>
                          <a:latin typeface="+mn-ea"/>
                          <a:ea typeface="+mn-ea"/>
                        </a:rPr>
                        <a:t>・</a:t>
                      </a:r>
                      <a:r>
                        <a:rPr lang="ja-JP" altLang="en-US" sz="1200" b="0" dirty="0">
                          <a:solidFill>
                            <a:schemeClr val="tx1"/>
                          </a:solidFill>
                          <a:latin typeface="+mn-ea"/>
                          <a:ea typeface="+mn-ea"/>
                        </a:rPr>
                        <a:t>派遣職員引き上げ　　</a:t>
                      </a:r>
                      <a:endParaRPr lang="en-US" altLang="ja-JP" sz="1200" b="0" dirty="0">
                        <a:solidFill>
                          <a:schemeClr val="tx1"/>
                        </a:solidFill>
                        <a:latin typeface="+mn-ea"/>
                        <a:ea typeface="+mn-ea"/>
                      </a:endParaRPr>
                    </a:p>
                    <a:p>
                      <a:r>
                        <a:rPr lang="ja-JP" altLang="en-US" sz="1200" b="0" dirty="0">
                          <a:solidFill>
                            <a:schemeClr val="tx1"/>
                          </a:solidFill>
                          <a:latin typeface="+mn-ea"/>
                          <a:ea typeface="+mn-ea"/>
                        </a:rPr>
                        <a:t>　（指定出資法人）</a:t>
                      </a:r>
                      <a:endParaRPr lang="en-US" altLang="ja-JP" sz="1200" b="0" dirty="0">
                        <a:solidFill>
                          <a:schemeClr val="tx1"/>
                        </a:solidFill>
                        <a:latin typeface="+mn-ea"/>
                        <a:ea typeface="+mn-ea"/>
                      </a:endParaRPr>
                    </a:p>
                    <a:p>
                      <a:r>
                        <a:rPr lang="ja-JP" altLang="en-US" sz="1200" b="0" u="none" dirty="0">
                          <a:solidFill>
                            <a:schemeClr val="tx1"/>
                          </a:solidFill>
                          <a:latin typeface="+mn-ea"/>
                          <a:ea typeface="+mn-ea"/>
                        </a:rPr>
                        <a:t>　４１法人５７２人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2008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１７法人８６人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１５法人９６人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１４法人８９人</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出資法人等の改革</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424409058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サブタイトル 2"/>
          <p:cNvSpPr txBox="1">
            <a:spLocks/>
          </p:cNvSpPr>
          <p:nvPr/>
        </p:nvSpPr>
        <p:spPr>
          <a:xfrm>
            <a:off x="189" y="142"/>
            <a:ext cx="9143624" cy="272001"/>
          </a:xfrm>
          <a:prstGeom prst="rect">
            <a:avLst/>
          </a:prstGeom>
          <a:solidFill>
            <a:srgbClr val="000099"/>
          </a:solidFill>
        </p:spPr>
        <p:txBody>
          <a:bodyPr vert="horz" lIns="61713" tIns="30856" rIns="61713" bIns="30856"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2927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第２期大阪府ギャンブル等依存症対策推進計画」（</a:t>
            </a: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案）の概要</a:t>
            </a:r>
            <a:endPar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 name="表 1"/>
          <p:cNvGraphicFramePr>
            <a:graphicFrameLocks noGrp="1"/>
          </p:cNvGraphicFramePr>
          <p:nvPr>
            <p:extLst/>
          </p:nvPr>
        </p:nvGraphicFramePr>
        <p:xfrm>
          <a:off x="0" y="535619"/>
          <a:ext cx="4705715" cy="770980"/>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800" b="1" dirty="0" smtClean="0">
                          <a:solidFill>
                            <a:schemeClr val="bg1"/>
                          </a:solidFill>
                          <a:latin typeface="Meiryo UI" panose="020B0604030504040204" pitchFamily="50" charset="-128"/>
                          <a:ea typeface="Meiryo UI" panose="020B0604030504040204" pitchFamily="50" charset="-128"/>
                        </a:rPr>
                        <a:t>基本理念</a:t>
                      </a:r>
                      <a:endParaRPr kumimoji="1" lang="ja-JP" altLang="en-US" sz="8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4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アルコール、薬物等に対する依存に関する施策等との有機的な連携を図りつつ、防止及び回復に必要な対策を講ずるとともに、ギャンブル等依存症の本人及びその家族等が日常生活及び社会生活を円滑に営むことができるように支援する。</a:t>
                      </a:r>
                      <a:r>
                        <a:rPr kumimoji="1" lang="en-US" altLang="ja-JP" sz="700" b="0" dirty="0" smtClean="0">
                          <a:latin typeface="Meiryo UI" panose="020B0604030504040204" pitchFamily="50" charset="-128"/>
                          <a:ea typeface="Meiryo UI" panose="020B0604030504040204" pitchFamily="50" charset="-128"/>
                        </a:rPr>
                        <a:t/>
                      </a:r>
                      <a:br>
                        <a:rPr kumimoji="1" lang="en-US" altLang="ja-JP" sz="700" b="0" dirty="0" smtClean="0">
                          <a:latin typeface="Meiryo UI" panose="020B0604030504040204" pitchFamily="50" charset="-128"/>
                          <a:ea typeface="Meiryo UI" panose="020B0604030504040204" pitchFamily="50" charset="-128"/>
                        </a:rPr>
                      </a:br>
                      <a:r>
                        <a:rPr kumimoji="1" lang="ja-JP" altLang="en-US" sz="700" b="0" dirty="0" smtClean="0">
                          <a:latin typeface="Meiryo UI" panose="020B0604030504040204" pitchFamily="50" charset="-128"/>
                          <a:ea typeface="Meiryo UI" panose="020B0604030504040204" pitchFamily="50" charset="-128"/>
                        </a:rPr>
                        <a:t>（基本法第３条・第４条、基本条例第３条）</a:t>
                      </a: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aphicFrame>
        <p:nvGraphicFramePr>
          <p:cNvPr id="53" name="表 52"/>
          <p:cNvGraphicFramePr>
            <a:graphicFrameLocks noGrp="1"/>
          </p:cNvGraphicFramePr>
          <p:nvPr>
            <p:extLst>
              <p:ext uri="{D42A27DB-BD31-4B8C-83A1-F6EECF244321}">
                <p14:modId xmlns:p14="http://schemas.microsoft.com/office/powerpoint/2010/main" val="2368163271"/>
              </p:ext>
            </p:extLst>
          </p:nvPr>
        </p:nvGraphicFramePr>
        <p:xfrm>
          <a:off x="4777737" y="1540873"/>
          <a:ext cx="4371429" cy="5346857"/>
        </p:xfrm>
        <a:graphic>
          <a:graphicData uri="http://schemas.openxmlformats.org/drawingml/2006/table">
            <a:tbl>
              <a:tblPr>
                <a:tableStyleId>{073A0DAA-6AF3-43AB-8588-CEC1D06C72B9}</a:tableStyleId>
              </a:tblPr>
              <a:tblGrid>
                <a:gridCol w="86391">
                  <a:extLst>
                    <a:ext uri="{9D8B030D-6E8A-4147-A177-3AD203B41FA5}">
                      <a16:colId xmlns:a16="http://schemas.microsoft.com/office/drawing/2014/main" val="2375738016"/>
                    </a:ext>
                  </a:extLst>
                </a:gridCol>
                <a:gridCol w="4285038">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⑵"/>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ギャンブル等依存が疑われる人の推計</a:t>
                      </a:r>
                      <a:r>
                        <a:rPr kumimoji="1" lang="ja-JP" altLang="en-US" sz="800" b="1" spc="-40" baseline="0" dirty="0" smtClean="0">
                          <a:solidFill>
                            <a:schemeClr val="bg1"/>
                          </a:solidFill>
                          <a:latin typeface="Meiryo UI" panose="020B0604030504040204" pitchFamily="50" charset="-128"/>
                          <a:ea typeface="Meiryo UI" panose="020B0604030504040204" pitchFamily="50" charset="-128"/>
                        </a:rPr>
                        <a:t>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Ｒ</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4.11</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月時点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今後、</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R4</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年度大阪府実施予定の実態調査結果を反映予定</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p>
                  </a:txBody>
                  <a:tcPr marL="65314" marR="65314" marT="32657" marB="32657">
                    <a:lnL w="12700" cap="flat" cmpd="sng" algn="ctr">
                      <a:solidFill>
                        <a:schemeClr val="tx2">
                          <a:lumMod val="60000"/>
                          <a:lumOff val="40000"/>
                        </a:schemeClr>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911429">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lvl="1" indent="-95250" algn="l" defTabSz="1280146" rtl="0" eaLnBrk="1" latinLnBrk="0" hangingPunct="1">
                        <a:lnSpc>
                          <a:spcPts val="13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国及び府が実施した調査における割合を府の成人人口（令和３年</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12</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月現在：</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750</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万人）にあてはめると、過去１年以内の「ギャンブル等依存が疑われる人」の数</a:t>
                      </a:r>
                      <a:r>
                        <a:rPr kumimoji="1" lang="en-US" altLang="ja-JP" sz="400" kern="1200" dirty="0" smtClean="0">
                          <a:solidFill>
                            <a:schemeClr val="dk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は、約９万８千人から</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千人と推計され、そのうちギャンブル障害に該当する人は約半数と推定される。</a:t>
                      </a: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800" kern="1200" dirty="0" smtClean="0">
                        <a:solidFill>
                          <a:srgbClr val="002060"/>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txBody>
                  <a:tcPr marL="0" marR="0" marT="0" marB="0">
                    <a:lnL w="12700" cmpd="sng">
                      <a:noFill/>
                    </a:lnL>
                    <a:lnR w="28575"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noFill/>
                  </a:tcPr>
                </a:tc>
                <a:extLst>
                  <a:ext uri="{0D108BD9-81ED-4DB2-BD59-A6C34878D82A}">
                    <a16:rowId xmlns:a16="http://schemas.microsoft.com/office/drawing/2014/main" val="2305717086"/>
                  </a:ext>
                </a:extLst>
              </a:tr>
              <a:tr h="2394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bg1"/>
                    </a:solidFill>
                  </a:tcPr>
                </a:tc>
                <a:extLst>
                  <a:ext uri="{0D108BD9-81ED-4DB2-BD59-A6C34878D82A}">
                    <a16:rowId xmlns:a16="http://schemas.microsoft.com/office/drawing/2014/main" val="98828972"/>
                  </a:ext>
                </a:extLst>
              </a:tr>
            </a:tbl>
          </a:graphicData>
        </a:graphic>
      </p:graphicFrame>
      <p:graphicFrame>
        <p:nvGraphicFramePr>
          <p:cNvPr id="172" name="表 171"/>
          <p:cNvGraphicFramePr>
            <a:graphicFrameLocks noGrp="1"/>
          </p:cNvGraphicFramePr>
          <p:nvPr>
            <p:extLst/>
          </p:nvPr>
        </p:nvGraphicFramePr>
        <p:xfrm>
          <a:off x="4906292" y="2246012"/>
          <a:ext cx="4244802" cy="2075339"/>
        </p:xfrm>
        <a:graphic>
          <a:graphicData uri="http://schemas.openxmlformats.org/drawingml/2006/table">
            <a:tbl>
              <a:tblPr bandRow="1"/>
              <a:tblGrid>
                <a:gridCol w="153588">
                  <a:extLst>
                    <a:ext uri="{9D8B030D-6E8A-4147-A177-3AD203B41FA5}">
                      <a16:colId xmlns:a16="http://schemas.microsoft.com/office/drawing/2014/main" val="4024171942"/>
                    </a:ext>
                  </a:extLst>
                </a:gridCol>
                <a:gridCol w="611255">
                  <a:extLst>
                    <a:ext uri="{9D8B030D-6E8A-4147-A177-3AD203B41FA5}">
                      <a16:colId xmlns:a16="http://schemas.microsoft.com/office/drawing/2014/main" val="1514483698"/>
                    </a:ext>
                  </a:extLst>
                </a:gridCol>
                <a:gridCol w="2037516">
                  <a:extLst>
                    <a:ext uri="{9D8B030D-6E8A-4147-A177-3AD203B41FA5}">
                      <a16:colId xmlns:a16="http://schemas.microsoft.com/office/drawing/2014/main" val="3533719708"/>
                    </a:ext>
                  </a:extLst>
                </a:gridCol>
                <a:gridCol w="770961">
                  <a:extLst>
                    <a:ext uri="{9D8B030D-6E8A-4147-A177-3AD203B41FA5}">
                      <a16:colId xmlns:a16="http://schemas.microsoft.com/office/drawing/2014/main" val="2867014325"/>
                    </a:ext>
                  </a:extLst>
                </a:gridCol>
                <a:gridCol w="671482">
                  <a:extLst>
                    <a:ext uri="{9D8B030D-6E8A-4147-A177-3AD203B41FA5}">
                      <a16:colId xmlns:a16="http://schemas.microsoft.com/office/drawing/2014/main" val="3069363958"/>
                    </a:ext>
                  </a:extLst>
                </a:gridCol>
              </a:tblGrid>
              <a:tr h="162066">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r>
                        <a:rPr kumimoji="1" lang="ja-JP" altLang="en-US" sz="600" b="1" dirty="0" smtClean="0">
                          <a:solidFill>
                            <a:schemeClr val="bg1"/>
                          </a:solidFill>
                          <a:latin typeface="メイリオ" panose="020B0604030504040204" pitchFamily="50" charset="-128"/>
                          <a:ea typeface="メイリオ" panose="020B0604030504040204" pitchFamily="50" charset="-128"/>
                        </a:rPr>
                        <a:t>＜推 計＞</a:t>
                      </a:r>
                      <a:endParaRPr kumimoji="1" lang="en-US" altLang="ja-JP" sz="600" b="1" dirty="0" smtClean="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3245630909"/>
                  </a:ext>
                </a:extLst>
              </a:tr>
              <a:tr h="162066">
                <a:tc rowSpan="2">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lnSpc>
                          <a:spcPts val="1000"/>
                        </a:lnSpc>
                      </a:pP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❶</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調査名</a:t>
                      </a: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割合</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b="1" dirty="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府推計値</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extLst>
                  <a:ext uri="{0D108BD9-81ED-4DB2-BD59-A6C34878D82A}">
                    <a16:rowId xmlns:a16="http://schemas.microsoft.com/office/drawing/2014/main" val="2402416326"/>
                  </a:ext>
                </a:extLst>
              </a:tr>
              <a:tr h="287251">
                <a:tc vMerge="1">
                  <a:txBody>
                    <a:bodyPr/>
                    <a:lstStyle/>
                    <a:p>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a:solidFill>
                      <a:srgbClr val="0070C0"/>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baseline="0" dirty="0" smtClean="0">
                          <a:solidFill>
                            <a:schemeClr val="tx1"/>
                          </a:solidFill>
                          <a:effectLst/>
                          <a:latin typeface="メイリオ" panose="020B0604030504040204" pitchFamily="50" charset="-128"/>
                          <a:ea typeface="メイリオ" panose="020B0604030504040204" pitchFamily="50" charset="-128"/>
                        </a:rPr>
                        <a:t>国実態調査</a:t>
                      </a:r>
                      <a: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t/>
                      </a:r>
                      <a:b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b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（Ｒ</a:t>
                      </a:r>
                      <a:r>
                        <a:rPr kumimoji="1" lang="en-US" altLang="zh-TW" sz="600" b="1" baseline="0" dirty="0" smtClean="0">
                          <a:solidFill>
                            <a:schemeClr val="tx1"/>
                          </a:solidFill>
                          <a:effectLst/>
                          <a:latin typeface="メイリオ" panose="020B0604030504040204" pitchFamily="50" charset="-128"/>
                          <a:ea typeface="メイリオ" panose="020B0604030504040204" pitchFamily="50" charset="-128"/>
                        </a:rPr>
                        <a:t>3.8</a:t>
                      </a: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公表）</a:t>
                      </a:r>
                      <a:endParaRPr kumimoji="1" lang="ja-JP" altLang="en-US" sz="600" b="1" baseline="0"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2.2</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16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87334456"/>
                  </a:ext>
                </a:extLst>
              </a:tr>
              <a:tr h="287251">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❷</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nchor="ctr">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algn="l" defTabSz="914400" rtl="0" eaLnBrk="1" latinLnBrk="0" hangingPunct="1"/>
                      <a:r>
                        <a:rPr kumimoji="1" lang="zh-TW" altLang="en-US" sz="700" b="1" kern="1200" baseline="0" dirty="0" smtClean="0">
                          <a:solidFill>
                            <a:schemeClr val="tx1"/>
                          </a:solidFill>
                          <a:effectLst/>
                          <a:latin typeface="メイリオ" panose="020B0604030504040204" pitchFamily="50" charset="-128"/>
                          <a:ea typeface="メイリオ" panose="020B0604030504040204" pitchFamily="50" charset="-128"/>
                          <a:cs typeface="+mn-cs"/>
                        </a:rPr>
                        <a:t>府実態調査</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
                      </a:r>
                      <a:b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b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（Ｒ</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4.3</a:t>
                      </a: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公表）</a:t>
                      </a:r>
                      <a:endParaRPr kumimoji="1" lang="ja-JP"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1.3</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9</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8</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509277821"/>
                  </a:ext>
                </a:extLst>
              </a:tr>
              <a:tr h="862380">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171450" indent="-171450">
                        <a:lnSpc>
                          <a:spcPts val="1100"/>
                        </a:lnSpc>
                        <a:spcBef>
                          <a:spcPts val="0"/>
                        </a:spcBef>
                        <a:buClr>
                          <a:schemeClr val="accent1"/>
                        </a:buClr>
                        <a:buFont typeface="Arial" panose="020B0604020202020204" pitchFamily="34" charset="0"/>
                        <a:buChar char="♦"/>
                      </a:pPr>
                      <a:endParaRPr kumimoji="1" lang="en-US" altLang="ja-JP" sz="500" b="1" dirty="0" smtClean="0">
                        <a:solidFill>
                          <a:schemeClr val="tx1"/>
                        </a:solidFill>
                        <a:latin typeface="メイリオ" panose="020B0604030504040204" pitchFamily="50" charset="-128"/>
                        <a:ea typeface="メイリオ" panose="020B0604030504040204" pitchFamily="50" charset="-128"/>
                      </a:endParaRP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国実態調査の報告書では、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を用いた推計値は、国際的診断基準である</a:t>
                      </a:r>
                      <a:r>
                        <a:rPr kumimoji="1" lang="en-US" altLang="ja-JP" sz="500" b="1" dirty="0" smtClean="0">
                          <a:solidFill>
                            <a:schemeClr val="tx1"/>
                          </a:solidFill>
                          <a:latin typeface="メイリオ" panose="020B0604030504040204" pitchFamily="50" charset="-128"/>
                          <a:ea typeface="メイリオ" panose="020B0604030504040204" pitchFamily="50" charset="-128"/>
                        </a:rPr>
                        <a:t>DSM</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を用いた割合より高くなることが報告されていることや、</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と</a:t>
                      </a:r>
                      <a:r>
                        <a:rPr kumimoji="1" lang="en-US" altLang="ja-JP" sz="500" b="1" dirty="0" smtClean="0">
                          <a:solidFill>
                            <a:schemeClr val="tx1"/>
                          </a:solidFill>
                          <a:latin typeface="メイリオ" panose="020B0604030504040204" pitchFamily="50" charset="-128"/>
                          <a:ea typeface="メイリオ" panose="020B0604030504040204" pitchFamily="50" charset="-128"/>
                        </a:rPr>
                        <a:t>DSM-5</a:t>
                      </a:r>
                      <a:r>
                        <a:rPr kumimoji="1" lang="ja-JP" altLang="en-US" sz="500" b="1" dirty="0" smtClean="0">
                          <a:solidFill>
                            <a:schemeClr val="tx1"/>
                          </a:solidFill>
                          <a:latin typeface="メイリオ" panose="020B0604030504040204" pitchFamily="50" charset="-128"/>
                          <a:ea typeface="メイリオ" panose="020B0604030504040204" pitchFamily="50" charset="-128"/>
                        </a:rPr>
                        <a:t>の基準による診断結果を比較すると、「</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でギャンブル障害が疑われた者の</a:t>
                      </a:r>
                      <a:r>
                        <a:rPr kumimoji="1" lang="en-US" altLang="ja-JP" sz="500" b="1" dirty="0" smtClean="0">
                          <a:solidFill>
                            <a:schemeClr val="tx1"/>
                          </a:solidFill>
                          <a:latin typeface="メイリオ" panose="020B0604030504040204" pitchFamily="50" charset="-128"/>
                          <a:ea typeface="メイリオ" panose="020B0604030504040204" pitchFamily="50" charset="-128"/>
                        </a:rPr>
                        <a:t>53%</a:t>
                      </a:r>
                      <a:r>
                        <a:rPr kumimoji="1" lang="ja-JP" altLang="en-US" sz="500" b="1" dirty="0" smtClean="0">
                          <a:solidFill>
                            <a:schemeClr val="tx1"/>
                          </a:solidFill>
                          <a:latin typeface="メイリオ" panose="020B0604030504040204" pitchFamily="50" charset="-128"/>
                          <a:ea typeface="メイリオ" panose="020B0604030504040204" pitchFamily="50" charset="-128"/>
                        </a:rPr>
                        <a:t>は、</a:t>
                      </a:r>
                      <a:r>
                        <a:rPr kumimoji="1" lang="en-US" altLang="ja-JP" sz="500" b="1" dirty="0" smtClean="0">
                          <a:solidFill>
                            <a:schemeClr val="tx1"/>
                          </a:solidFill>
                          <a:latin typeface="メイリオ" panose="020B0604030504040204" pitchFamily="50" charset="-128"/>
                          <a:ea typeface="メイリオ" panose="020B0604030504040204" pitchFamily="50" charset="-128"/>
                        </a:rPr>
                        <a:t>DSM-5 </a:t>
                      </a:r>
                      <a:r>
                        <a:rPr kumimoji="1" lang="ja-JP" altLang="en-US" sz="500" b="1" dirty="0" smtClean="0">
                          <a:solidFill>
                            <a:schemeClr val="tx1"/>
                          </a:solidFill>
                          <a:latin typeface="メイリオ" panose="020B0604030504040204" pitchFamily="50" charset="-128"/>
                          <a:ea typeface="メイリオ" panose="020B0604030504040204" pitchFamily="50" charset="-128"/>
                        </a:rPr>
                        <a:t>のギャンブル障害には該当しない」とする研究を紹介している。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上記割合は、</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％信頼区間（同じ調査を</a:t>
                      </a:r>
                      <a:r>
                        <a:rPr kumimoji="1" lang="en-US" altLang="ja-JP" sz="500" b="1" dirty="0" smtClean="0">
                          <a:solidFill>
                            <a:schemeClr val="tx1"/>
                          </a:solidFill>
                          <a:latin typeface="メイリオ" panose="020B0604030504040204" pitchFamily="50" charset="-128"/>
                          <a:ea typeface="メイリオ" panose="020B0604030504040204" pitchFamily="50" charset="-128"/>
                        </a:rPr>
                        <a:t>100</a:t>
                      </a:r>
                      <a:r>
                        <a:rPr kumimoji="1" lang="ja-JP" altLang="en-US" sz="500" b="1" dirty="0" smtClean="0">
                          <a:solidFill>
                            <a:schemeClr val="tx1"/>
                          </a:solidFill>
                          <a:latin typeface="メイリオ" panose="020B0604030504040204" pitchFamily="50" charset="-128"/>
                          <a:ea typeface="メイリオ" panose="020B0604030504040204" pitchFamily="50" charset="-128"/>
                        </a:rPr>
                        <a:t>回実施した場合、</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回はその区間内になることを意味する。府実態調査では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0.8-2.0</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1.9-2.5</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）の間で変動する可能性がある。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府実態調査の割合については、回収率及び有効回答率が低く（回収率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31.7</a:t>
                      </a:r>
                      <a:r>
                        <a:rPr kumimoji="1" lang="ja-JP" altLang="en-US" sz="500" b="1" dirty="0" smtClean="0">
                          <a:solidFill>
                            <a:schemeClr val="tx1"/>
                          </a:solidFill>
                          <a:latin typeface="メイリオ" panose="020B0604030504040204" pitchFamily="50" charset="-128"/>
                          <a:ea typeface="メイリオ" panose="020B0604030504040204" pitchFamily="50" charset="-128"/>
                        </a:rPr>
                        <a:t>％・有効回答率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31.0</a:t>
                      </a:r>
                      <a:r>
                        <a:rPr kumimoji="1" lang="ja-JP" altLang="en-US" sz="500" b="1" dirty="0" smtClean="0">
                          <a:solidFill>
                            <a:schemeClr val="tx1"/>
                          </a:solidFill>
                          <a:latin typeface="メイリオ" panose="020B0604030504040204" pitchFamily="50" charset="-128"/>
                          <a:ea typeface="メイリオ" panose="020B0604030504040204" pitchFamily="50" charset="-128"/>
                        </a:rPr>
                        <a:t>％）、</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５点以上に該当する回答数が少ないため参考値とする。</a:t>
                      </a:r>
                    </a:p>
                  </a:txBody>
                  <a:tcPr marL="64094" marR="64094" marT="32047" marB="32047" anchor="ctr">
                    <a:lnL w="28575" cap="flat" cmpd="sng" algn="ctr">
                      <a:solidFill>
                        <a:schemeClr val="bg1"/>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pPr marL="171450" indent="-171450">
                        <a:buClr>
                          <a:schemeClr val="accent1"/>
                        </a:buClr>
                        <a:buFont typeface="Wingdings" panose="05000000000000000000" pitchFamily="2" charset="2"/>
                        <a:buChar char="l"/>
                      </a:pPr>
                      <a:endParaRPr kumimoji="1" lang="ja-JP" altLang="en-US" sz="900" b="0" baseline="3000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marL="92075" indent="-92075"/>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marL="89732" marR="89732" marT="44866" marB="44866"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extLst>
                  <a:ext uri="{0D108BD9-81ED-4DB2-BD59-A6C34878D82A}">
                    <a16:rowId xmlns:a16="http://schemas.microsoft.com/office/drawing/2014/main" val="2993230408"/>
                  </a:ext>
                </a:extLst>
              </a:tr>
            </a:tbl>
          </a:graphicData>
        </a:graphic>
      </p:graphicFrame>
      <p:sp>
        <p:nvSpPr>
          <p:cNvPr id="241" name="正方形/長方形 240"/>
          <p:cNvSpPr/>
          <p:nvPr/>
        </p:nvSpPr>
        <p:spPr>
          <a:xfrm>
            <a:off x="7457494" y="291509"/>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5" name="表 64"/>
          <p:cNvGraphicFramePr>
            <a:graphicFrameLocks noGrp="1"/>
          </p:cNvGraphicFramePr>
          <p:nvPr>
            <p:extLst/>
          </p:nvPr>
        </p:nvGraphicFramePr>
        <p:xfrm>
          <a:off x="0" y="1525932"/>
          <a:ext cx="4705715" cy="5330091"/>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⑴"/>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ギャンブル等依存症を巡る状況 </a:t>
                      </a:r>
                      <a:r>
                        <a:rPr kumimoji="1" lang="en-US" altLang="ja-JP" sz="600" b="1" dirty="0" smtClean="0">
                          <a:solidFill>
                            <a:schemeClr val="bg1"/>
                          </a:solidFill>
                          <a:latin typeface="Meiryo UI" panose="020B0604030504040204" pitchFamily="50" charset="-128"/>
                          <a:ea typeface="Meiryo UI" panose="020B0604030504040204" pitchFamily="50" charset="-128"/>
                        </a:rPr>
                        <a:t>【</a:t>
                      </a:r>
                      <a:r>
                        <a:rPr kumimoji="1" lang="ja-JP" altLang="en-US" sz="600" b="1" dirty="0" smtClean="0">
                          <a:solidFill>
                            <a:schemeClr val="bg1"/>
                          </a:solidFill>
                          <a:latin typeface="Meiryo UI" panose="020B0604030504040204" pitchFamily="50" charset="-128"/>
                          <a:ea typeface="Meiryo UI" panose="020B0604030504040204" pitchFamily="50" charset="-128"/>
                        </a:rPr>
                        <a:t>「ギャンブル等と健康に関する調査」（令和３年２月実施）等より</a:t>
                      </a:r>
                      <a:r>
                        <a:rPr kumimoji="1" lang="en-US" altLang="ja-JP" sz="600" b="1" dirty="0" smtClean="0">
                          <a:solidFill>
                            <a:schemeClr val="bg1"/>
                          </a:solidFill>
                          <a:latin typeface="Meiryo UI" panose="020B0604030504040204" pitchFamily="50" charset="-128"/>
                          <a:ea typeface="Meiryo UI" panose="020B0604030504040204" pitchFamily="50" charset="-128"/>
                        </a:rPr>
                        <a:t>】</a:t>
                      </a:r>
                      <a:endParaRPr kumimoji="1" lang="ja-JP" altLang="en-US" sz="6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57">
                <a:tc>
                  <a:txBody>
                    <a:bodyPr/>
                    <a:lstStyle/>
                    <a:p>
                      <a:r>
                        <a:rPr kumimoji="1" lang="ja-JP" altLang="en-US" sz="100" dirty="0" smtClean="0">
                          <a:latin typeface="Meiryo UI" panose="020B0604030504040204" pitchFamily="50" charset="-128"/>
                          <a:ea typeface="Meiryo UI" panose="020B0604030504040204" pitchFamily="50" charset="-128"/>
                        </a:rPr>
                        <a:t>　</a:t>
                      </a: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pSp>
        <p:nvGrpSpPr>
          <p:cNvPr id="175" name="グループ化 174"/>
          <p:cNvGrpSpPr/>
          <p:nvPr/>
        </p:nvGrpSpPr>
        <p:grpSpPr>
          <a:xfrm>
            <a:off x="7720103" y="2657487"/>
            <a:ext cx="763351" cy="419238"/>
            <a:chOff x="10721280" y="2624588"/>
            <a:chExt cx="1112922" cy="586933"/>
          </a:xfrm>
        </p:grpSpPr>
        <p:grpSp>
          <p:nvGrpSpPr>
            <p:cNvPr id="176" name="グループ化 175"/>
            <p:cNvGrpSpPr/>
            <p:nvPr/>
          </p:nvGrpSpPr>
          <p:grpSpPr>
            <a:xfrm>
              <a:off x="10721280" y="2624588"/>
              <a:ext cx="1112922" cy="488288"/>
              <a:chOff x="10673654" y="2615950"/>
              <a:chExt cx="1112922" cy="349864"/>
            </a:xfrm>
          </p:grpSpPr>
          <p:sp>
            <p:nvSpPr>
              <p:cNvPr id="178" name="ホームベース 177"/>
              <p:cNvSpPr/>
              <p:nvPr/>
            </p:nvSpPr>
            <p:spPr>
              <a:xfrm>
                <a:off x="10693692" y="2615952"/>
                <a:ext cx="1063999" cy="349862"/>
              </a:xfrm>
              <a:prstGeom prst="homePlate">
                <a:avLst/>
              </a:prstGeom>
              <a:gradFill flip="none" rotWithShape="1">
                <a:gsLst>
                  <a:gs pos="0">
                    <a:schemeClr val="accent5">
                      <a:lumMod val="20000"/>
                      <a:lumOff val="80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9" name="テキスト ボックス 178"/>
              <p:cNvSpPr txBox="1"/>
              <p:nvPr/>
            </p:nvSpPr>
            <p:spPr>
              <a:xfrm>
                <a:off x="10673654" y="2615950"/>
                <a:ext cx="1112922" cy="324172"/>
              </a:xfrm>
              <a:prstGeom prst="rect">
                <a:avLst/>
              </a:prstGeom>
              <a:noFill/>
            </p:spPr>
            <p:txBody>
              <a:bodyPr wrap="none" rtlCol="0">
                <a:spAutoFit/>
              </a:bodyPr>
              <a:lstStyle/>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府成人人口</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約</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750</a:t>
                </a: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万人から換算</a:t>
                </a:r>
              </a:p>
            </p:txBody>
          </p:sp>
        </p:grpSp>
        <p:sp>
          <p:nvSpPr>
            <p:cNvPr id="177" name="テキスト ボックス 176"/>
            <p:cNvSpPr txBox="1"/>
            <p:nvPr/>
          </p:nvSpPr>
          <p:spPr>
            <a:xfrm>
              <a:off x="10721280" y="2928392"/>
              <a:ext cx="668110" cy="2831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※R3.12.1</a:t>
              </a:r>
              <a:r>
                <a:rPr kumimoji="1" lang="ja-JP" altLang="en-US"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時点</a:t>
              </a:r>
            </a:p>
          </p:txBody>
        </p:sp>
      </p:grpSp>
      <p:sp>
        <p:nvSpPr>
          <p:cNvPr id="66" name="正方形/長方形 65"/>
          <p:cNvSpPr/>
          <p:nvPr/>
        </p:nvSpPr>
        <p:spPr>
          <a:xfrm>
            <a:off x="4955991" y="3147516"/>
            <a:ext cx="257171"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&lt;</a:t>
            </a:r>
            <a:r>
              <a:rPr kumimoji="1" lang="ja-JP" altLang="en-US"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注釈</a:t>
            </a: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&gt;</a:t>
            </a:r>
          </a:p>
        </p:txBody>
      </p:sp>
      <p:sp>
        <p:nvSpPr>
          <p:cNvPr id="62" name="正方形/長方形 61"/>
          <p:cNvSpPr/>
          <p:nvPr/>
        </p:nvSpPr>
        <p:spPr>
          <a:xfrm>
            <a:off x="113546" y="3106777"/>
            <a:ext cx="3343229" cy="3959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ギャンブル等の種類</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図２</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72.7%</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（最もお金を使用：「パチンコ」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「パチスロ」</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31.8%</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4" name="正方形/長方形 63"/>
          <p:cNvSpPr/>
          <p:nvPr/>
        </p:nvSpPr>
        <p:spPr>
          <a:xfrm>
            <a:off x="203353" y="3469007"/>
            <a:ext cx="2740716"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South Oaks Gambling Screen</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とは、アメリカのサウスオークス財団が</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開発したギャンブル等依存症の診断のための質問票。</a:t>
            </a:r>
          </a:p>
        </p:txBody>
      </p:sp>
      <p:sp>
        <p:nvSpPr>
          <p:cNvPr id="73" name="対角する 2 つの角を切り取った四角形 72"/>
          <p:cNvSpPr/>
          <p:nvPr/>
        </p:nvSpPr>
        <p:spPr>
          <a:xfrm>
            <a:off x="148651" y="1783103"/>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⓵経験したギャンブル等の種類</a:t>
            </a:r>
            <a:endPar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4" name="対角する 2 つの角を切り取った四角形 73"/>
          <p:cNvSpPr/>
          <p:nvPr/>
        </p:nvSpPr>
        <p:spPr>
          <a:xfrm>
            <a:off x="148651" y="2451749"/>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②初めてギャンブル等をするようになった年齢</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図１</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77" name="正方形/長方形 76"/>
          <p:cNvSpPr/>
          <p:nvPr/>
        </p:nvSpPr>
        <p:spPr>
          <a:xfrm>
            <a:off x="75173" y="1961899"/>
            <a:ext cx="2748061" cy="48985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生涯での経験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51.2%</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33.2%</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47.6%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14.7%</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正方形/長方形 83"/>
          <p:cNvSpPr/>
          <p:nvPr/>
        </p:nvSpPr>
        <p:spPr>
          <a:xfrm>
            <a:off x="59688" y="2598167"/>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31.9%</a:t>
            </a:r>
          </a:p>
        </p:txBody>
      </p:sp>
      <p:sp>
        <p:nvSpPr>
          <p:cNvPr id="85" name="対角する 2 つの角を切り取った四角形 84"/>
          <p:cNvSpPr/>
          <p:nvPr/>
        </p:nvSpPr>
        <p:spPr>
          <a:xfrm>
            <a:off x="140487" y="291465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③ギャンブル等依存が疑われる人（</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SOGS</a:t>
            </a:r>
            <a:r>
              <a:rPr kumimoji="1" lang="en-US" altLang="ja-JP" sz="429"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5</a:t>
            </a: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点以上 ）のギャンブル等行動</a:t>
            </a:r>
          </a:p>
        </p:txBody>
      </p:sp>
      <p:sp>
        <p:nvSpPr>
          <p:cNvPr id="91" name="正方形/長方形 90"/>
          <p:cNvSpPr/>
          <p:nvPr/>
        </p:nvSpPr>
        <p:spPr>
          <a:xfrm>
            <a:off x="2782413" y="175591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図１</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97" name="正方形/長方形 96"/>
          <p:cNvSpPr/>
          <p:nvPr/>
        </p:nvSpPr>
        <p:spPr>
          <a:xfrm>
            <a:off x="2806906" y="2941844"/>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図２</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6" name="図 5"/>
          <p:cNvPicPr>
            <a:picLocks noChangeAspect="1"/>
          </p:cNvPicPr>
          <p:nvPr/>
        </p:nvPicPr>
        <p:blipFill>
          <a:blip r:embed="rId2"/>
          <a:stretch>
            <a:fillRect/>
          </a:stretch>
        </p:blipFill>
        <p:spPr>
          <a:xfrm>
            <a:off x="2986520" y="2966091"/>
            <a:ext cx="1748766" cy="1141229"/>
          </a:xfrm>
          <a:prstGeom prst="rect">
            <a:avLst/>
          </a:prstGeom>
        </p:spPr>
      </p:pic>
      <p:sp>
        <p:nvSpPr>
          <p:cNvPr id="100" name="対角する 2 つの角を切り取った四角形 99"/>
          <p:cNvSpPr/>
          <p:nvPr/>
        </p:nvSpPr>
        <p:spPr>
          <a:xfrm>
            <a:off x="131568" y="42609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5"/>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ギャンブル等依存の相談者の借金額</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図４</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101" name="正方形/長方形 100"/>
          <p:cNvSpPr/>
          <p:nvPr/>
        </p:nvSpPr>
        <p:spPr>
          <a:xfrm>
            <a:off x="97216" y="4449521"/>
            <a:ext cx="1810487"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「１００万円以上」：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7" name="図 6"/>
          <p:cNvPicPr>
            <a:picLocks noChangeAspect="1"/>
          </p:cNvPicPr>
          <p:nvPr/>
        </p:nvPicPr>
        <p:blipFill>
          <a:blip r:embed="rId3"/>
          <a:stretch>
            <a:fillRect/>
          </a:stretch>
        </p:blipFill>
        <p:spPr>
          <a:xfrm>
            <a:off x="97217" y="5640674"/>
            <a:ext cx="1491594" cy="1131554"/>
          </a:xfrm>
          <a:prstGeom prst="rect">
            <a:avLst/>
          </a:prstGeom>
        </p:spPr>
      </p:pic>
      <p:sp>
        <p:nvSpPr>
          <p:cNvPr id="102" name="正方形/長方形 101"/>
          <p:cNvSpPr/>
          <p:nvPr/>
        </p:nvSpPr>
        <p:spPr>
          <a:xfrm>
            <a:off x="2823235" y="4108013"/>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図３</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8" name="図 7"/>
          <p:cNvPicPr>
            <a:picLocks noChangeAspect="1"/>
          </p:cNvPicPr>
          <p:nvPr/>
        </p:nvPicPr>
        <p:blipFill>
          <a:blip r:embed="rId4"/>
          <a:stretch>
            <a:fillRect/>
          </a:stretch>
        </p:blipFill>
        <p:spPr>
          <a:xfrm>
            <a:off x="3037954" y="4149080"/>
            <a:ext cx="1683304" cy="1234423"/>
          </a:xfrm>
          <a:prstGeom prst="rect">
            <a:avLst/>
          </a:prstGeom>
        </p:spPr>
      </p:pic>
      <p:sp>
        <p:nvSpPr>
          <p:cNvPr id="108" name="正方形/長方形 107"/>
          <p:cNvSpPr/>
          <p:nvPr/>
        </p:nvSpPr>
        <p:spPr>
          <a:xfrm>
            <a:off x="97217" y="3952868"/>
            <a:ext cx="2160240"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「浪費、借金による経済的困難」：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37</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「借金の肩代わり」：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9" name="対角する 2 つの角を切り取った四角形 108"/>
          <p:cNvSpPr/>
          <p:nvPr/>
        </p:nvSpPr>
        <p:spPr>
          <a:xfrm>
            <a:off x="140487" y="37471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④家族等がギャンブル問題から受けた影響</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図３</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2" name="正方形/長方形 111"/>
          <p:cNvSpPr/>
          <p:nvPr/>
        </p:nvSpPr>
        <p:spPr>
          <a:xfrm>
            <a:off x="1691681" y="5544822"/>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図５</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117" name="正方形/長方形 116"/>
          <p:cNvSpPr/>
          <p:nvPr/>
        </p:nvSpPr>
        <p:spPr>
          <a:xfrm>
            <a:off x="97217" y="4855784"/>
            <a:ext cx="2623149" cy="15430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「精神科の受診・治療・病気に関するもの」：</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 name="図 8"/>
          <p:cNvPicPr>
            <a:picLocks noChangeAspect="1"/>
          </p:cNvPicPr>
          <p:nvPr/>
        </p:nvPicPr>
        <p:blipFill>
          <a:blip r:embed="rId5"/>
          <a:stretch>
            <a:fillRect/>
          </a:stretch>
        </p:blipFill>
        <p:spPr>
          <a:xfrm>
            <a:off x="1588812" y="5640674"/>
            <a:ext cx="1594464" cy="1099696"/>
          </a:xfrm>
          <a:prstGeom prst="rect">
            <a:avLst/>
          </a:prstGeom>
        </p:spPr>
      </p:pic>
      <p:sp>
        <p:nvSpPr>
          <p:cNvPr id="119" name="対角する 2 つの角を切り取った四角形 118"/>
          <p:cNvSpPr/>
          <p:nvPr/>
        </p:nvSpPr>
        <p:spPr>
          <a:xfrm>
            <a:off x="126650" y="505691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7"/>
              <a:tabLst/>
              <a:defRPr/>
            </a:pP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OAC</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加盟機関・団体への補助実績</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図６</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148651" y="5238183"/>
            <a:ext cx="2623149"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早期介入・回復継続支援事業参画団体数</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R1-R3</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団体数」：４団体（横這い）</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図 9"/>
          <p:cNvPicPr>
            <a:picLocks noChangeAspect="1"/>
          </p:cNvPicPr>
          <p:nvPr/>
        </p:nvPicPr>
        <p:blipFill>
          <a:blip r:embed="rId6"/>
          <a:stretch>
            <a:fillRect/>
          </a:stretch>
        </p:blipFill>
        <p:spPr>
          <a:xfrm>
            <a:off x="3080406" y="5708437"/>
            <a:ext cx="1680569" cy="1099759"/>
          </a:xfrm>
          <a:prstGeom prst="rect">
            <a:avLst/>
          </a:prstGeom>
        </p:spPr>
      </p:pic>
      <p:sp>
        <p:nvSpPr>
          <p:cNvPr id="121" name="正方形/長方形 120"/>
          <p:cNvSpPr/>
          <p:nvPr/>
        </p:nvSpPr>
        <p:spPr>
          <a:xfrm>
            <a:off x="83611" y="5544609"/>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図４</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4" name="表 53"/>
          <p:cNvGraphicFramePr>
            <a:graphicFrameLocks noGrp="1"/>
          </p:cNvGraphicFramePr>
          <p:nvPr>
            <p:extLst/>
          </p:nvPr>
        </p:nvGraphicFramePr>
        <p:xfrm>
          <a:off x="4774201" y="535619"/>
          <a:ext cx="4371428" cy="792107"/>
        </p:xfrm>
        <a:graphic>
          <a:graphicData uri="http://schemas.openxmlformats.org/drawingml/2006/table">
            <a:tbl>
              <a:tblPr>
                <a:tableStyleId>{073A0DAA-6AF3-43AB-8588-CEC1D06C72B9}</a:tableStyleId>
              </a:tblPr>
              <a:tblGrid>
                <a:gridCol w="92052">
                  <a:extLst>
                    <a:ext uri="{9D8B030D-6E8A-4147-A177-3AD203B41FA5}">
                      <a16:colId xmlns:a16="http://schemas.microsoft.com/office/drawing/2014/main" val="2375738016"/>
                    </a:ext>
                  </a:extLst>
                </a:gridCol>
                <a:gridCol w="4279376">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rgbClr val="558ED5"/>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lgn="l" defTabSz="1280146" rtl="0" eaLnBrk="1" latinLnBrk="0" hangingPunct="1">
                        <a:lnSpc>
                          <a:spcPts val="1200"/>
                        </a:lnSpc>
                        <a:buFont typeface="Wingdings" panose="05000000000000000000" pitchFamily="2" charset="2"/>
                        <a:buChar char="l"/>
                      </a:pPr>
                      <a:r>
                        <a:rPr kumimoji="1" lang="ja-JP" altLang="en-US" sz="800" b="1" kern="1200" dirty="0" smtClean="0">
                          <a:solidFill>
                            <a:schemeClr val="bg1"/>
                          </a:solidFill>
                          <a:latin typeface="Meiryo UI" panose="020B0604030504040204" pitchFamily="50" charset="-128"/>
                          <a:ea typeface="Meiryo UI" panose="020B0604030504040204" pitchFamily="50" charset="-128"/>
                          <a:cs typeface="+mn-cs"/>
                        </a:rPr>
                        <a:t>計画の位置付け</a:t>
                      </a:r>
                      <a:endParaRPr kumimoji="1" lang="ja-JP" altLang="en-US" sz="800" b="1" kern="1200" dirty="0">
                        <a:solidFill>
                          <a:schemeClr val="bg1"/>
                        </a:solidFill>
                        <a:latin typeface="Meiryo UI" panose="020B0604030504040204" pitchFamily="50" charset="-128"/>
                        <a:ea typeface="Meiryo UI" panose="020B0604030504040204" pitchFamily="50" charset="-128"/>
                        <a:cs typeface="+mn-cs"/>
                      </a:endParaRPr>
                    </a:p>
                  </a:txBody>
                  <a:tcPr marL="65314" marR="65314" marT="32657" marB="32657">
                    <a:lnL w="12700" cap="flat" cmpd="sng" algn="ctr">
                      <a:solidFill>
                        <a:srgbClr val="558ED5"/>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558ED5"/>
                    </a:solidFill>
                  </a:tcPr>
                </a:tc>
                <a:extLst>
                  <a:ext uri="{0D108BD9-81ED-4DB2-BD59-A6C34878D82A}">
                    <a16:rowId xmlns:a16="http://schemas.microsoft.com/office/drawing/2014/main" val="1260485754"/>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gn="l" defTabSz="1280146" rtl="0" eaLnBrk="1" latinLnBrk="0" hangingPunct="1">
                        <a:lnSpc>
                          <a:spcPts val="12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基本法第</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13</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条第１項 及び基本条例第７条第１項に定める「ギャンブル等依存症対策推進計画」として策定。</a:t>
                      </a:r>
                    </a:p>
                  </a:txBody>
                  <a:tcPr marL="0" marR="0" marT="25714" marB="51429">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891530302"/>
                  </a:ext>
                </a:extLst>
              </a:tr>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en-US" altLang="ja-JP" sz="700" b="1" dirty="0" smtClean="0">
                          <a:solidFill>
                            <a:schemeClr val="bg1"/>
                          </a:solidFill>
                          <a:latin typeface="Meiryo UI" panose="020B0604030504040204" pitchFamily="50" charset="-128"/>
                          <a:ea typeface="Meiryo UI" panose="020B0604030504040204" pitchFamily="50" charset="-128"/>
                        </a:rPr>
                        <a:t>2</a:t>
                      </a:r>
                      <a:r>
                        <a:rPr kumimoji="1" lang="ja-JP" altLang="en-US" sz="700" b="1" dirty="0" smtClean="0">
                          <a:solidFill>
                            <a:schemeClr val="bg1"/>
                          </a:solidFill>
                          <a:latin typeface="Meiryo UI" panose="020B0604030504040204" pitchFamily="50" charset="-128"/>
                          <a:ea typeface="Meiryo UI" panose="020B0604030504040204" pitchFamily="50" charset="-128"/>
                        </a:rPr>
                        <a:t>期計画の期間</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2070405657"/>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bg1"/>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r>
                        <a:rPr kumimoji="1" lang="ja-JP" altLang="en-US" sz="700" dirty="0" smtClean="0">
                          <a:latin typeface="Meiryo UI" panose="020B0604030504040204" pitchFamily="50" charset="-128"/>
                          <a:ea typeface="Meiryo UI" panose="020B0604030504040204" pitchFamily="50" charset="-128"/>
                        </a:rPr>
                        <a:t>令和５年度から令和７年度までの３年間</a:t>
                      </a:r>
                    </a:p>
                  </a:txBody>
                  <a:tcPr marL="0" marR="0" marT="25714" marB="51429">
                    <a:lnL w="1270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189515527"/>
                  </a:ext>
                </a:extLst>
              </a:tr>
            </a:tbl>
          </a:graphicData>
        </a:graphic>
      </p:graphicFrame>
      <p:sp>
        <p:nvSpPr>
          <p:cNvPr id="55" name="正方形/長方形 54"/>
          <p:cNvSpPr/>
          <p:nvPr/>
        </p:nvSpPr>
        <p:spPr>
          <a:xfrm>
            <a:off x="-13069" y="316547"/>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基本的事項</a:t>
            </a:r>
          </a:p>
        </p:txBody>
      </p:sp>
      <p:sp>
        <p:nvSpPr>
          <p:cNvPr id="56" name="正方形/長方形 55"/>
          <p:cNvSpPr/>
          <p:nvPr/>
        </p:nvSpPr>
        <p:spPr>
          <a:xfrm flipV="1">
            <a:off x="13873" y="476024"/>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p:cNvSpPr/>
          <p:nvPr/>
        </p:nvSpPr>
        <p:spPr>
          <a:xfrm>
            <a:off x="4880606" y="414908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flipV="1">
            <a:off x="13873" y="1423063"/>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817563" y="1988840"/>
            <a:ext cx="1440160" cy="10286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ロト・ナンバーズ等を含む</a:t>
            </a:r>
            <a:endPar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7" name="対角する 2 つの角を切り取った四角形 66"/>
          <p:cNvSpPr/>
          <p:nvPr/>
        </p:nvSpPr>
        <p:spPr>
          <a:xfrm>
            <a:off x="131568" y="465004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6"/>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専門相談における主訴の内容</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図５</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68" name="正方形/長方形 67"/>
          <p:cNvSpPr/>
          <p:nvPr/>
        </p:nvSpPr>
        <p:spPr>
          <a:xfrm>
            <a:off x="3183275" y="553780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a:t>
            </a:r>
            <a:r>
              <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6</a:t>
            </a:r>
          </a:p>
        </p:txBody>
      </p:sp>
      <p:sp>
        <p:nvSpPr>
          <p:cNvPr id="61" name="正方形/長方形 60"/>
          <p:cNvSpPr/>
          <p:nvPr/>
        </p:nvSpPr>
        <p:spPr>
          <a:xfrm>
            <a:off x="7173038" y="2074121"/>
            <a:ext cx="2026925" cy="1367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質問票を用いた得点が５点以上の回答者をいう。</a:t>
            </a:r>
          </a:p>
        </p:txBody>
      </p:sp>
      <p:sp>
        <p:nvSpPr>
          <p:cNvPr id="63" name="正方形/長方形 62"/>
          <p:cNvSpPr/>
          <p:nvPr/>
        </p:nvSpPr>
        <p:spPr>
          <a:xfrm>
            <a:off x="-13069" y="126876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現状と課題</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9" name="正方形/長方形 68"/>
          <p:cNvSpPr/>
          <p:nvPr/>
        </p:nvSpPr>
        <p:spPr>
          <a:xfrm>
            <a:off x="59688" y="2725249"/>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56.1%</a:t>
            </a:r>
          </a:p>
        </p:txBody>
      </p:sp>
      <p:pic>
        <p:nvPicPr>
          <p:cNvPr id="3" name="図 2"/>
          <p:cNvPicPr>
            <a:picLocks noChangeAspect="1"/>
          </p:cNvPicPr>
          <p:nvPr/>
        </p:nvPicPr>
        <p:blipFill>
          <a:blip r:embed="rId7"/>
          <a:stretch>
            <a:fillRect/>
          </a:stretch>
        </p:blipFill>
        <p:spPr>
          <a:xfrm>
            <a:off x="3028972" y="1834537"/>
            <a:ext cx="1697968" cy="1131554"/>
          </a:xfrm>
          <a:prstGeom prst="rect">
            <a:avLst/>
          </a:prstGeom>
        </p:spPr>
      </p:pic>
      <p:pic>
        <p:nvPicPr>
          <p:cNvPr id="4" name="図 3"/>
          <p:cNvPicPr>
            <a:picLocks noChangeAspect="1"/>
          </p:cNvPicPr>
          <p:nvPr/>
        </p:nvPicPr>
        <p:blipFill>
          <a:blip r:embed="rId8"/>
          <a:stretch>
            <a:fillRect/>
          </a:stretch>
        </p:blipFill>
        <p:spPr>
          <a:xfrm>
            <a:off x="4930536" y="4239351"/>
            <a:ext cx="3909006" cy="2601128"/>
          </a:xfrm>
          <a:prstGeom prst="rect">
            <a:avLst/>
          </a:prstGeom>
        </p:spPr>
      </p:pic>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220</a:t>
            </a:fld>
            <a:endParaRPr kumimoji="1" lang="ja-JP" altLang="en-US" dirty="0">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4479419" y="5118861"/>
            <a:ext cx="2828885" cy="14092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altLang="ja-JP" sz="800" b="1" dirty="0">
                <a:solidFill>
                  <a:srgbClr val="002060"/>
                </a:solidFill>
                <a:latin typeface="Meiryo UI" panose="020B0604030504040204" pitchFamily="50" charset="-128"/>
                <a:ea typeface="Meiryo UI" panose="020B0604030504040204" pitchFamily="50" charset="-128"/>
              </a:rPr>
              <a:t>【 </a:t>
            </a:r>
            <a:r>
              <a:rPr lang="ja-JP" altLang="en-US" sz="800" b="1" dirty="0">
                <a:solidFill>
                  <a:srgbClr val="002060"/>
                </a:solidFill>
                <a:latin typeface="Meiryo UI" panose="020B0604030504040204" pitchFamily="50" charset="-128"/>
                <a:ea typeface="Meiryo UI" panose="020B0604030504040204" pitchFamily="50" charset="-128"/>
              </a:rPr>
              <a:t>ギャンブル等依存が疑われる人のイメージ </a:t>
            </a:r>
            <a:r>
              <a:rPr lang="en-US" altLang="ja-JP" sz="800" b="1" dirty="0" smtClean="0">
                <a:solidFill>
                  <a:srgbClr val="002060"/>
                </a:solidFill>
                <a:latin typeface="Meiryo UI" panose="020B0604030504040204" pitchFamily="50" charset="-128"/>
                <a:ea typeface="Meiryo UI" panose="020B0604030504040204" pitchFamily="50" charset="-128"/>
              </a:rPr>
              <a:t>】</a:t>
            </a:r>
            <a:endParaRPr lang="en-US" altLang="ja-JP" sz="800" dirty="0">
              <a:solidFill>
                <a:srgbClr val="002060"/>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45319853"/>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徹底したプロセスの見える化、仕事の内容にも踏み込んだ透明化（オープン府庁）</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693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予算編成過程の公表開始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府民の声の見える化開始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施策プロセスの見える化</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公金支出情報公表開始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1712309476"/>
              </p:ext>
            </p:extLst>
          </p:nvPr>
        </p:nvGraphicFramePr>
        <p:xfrm>
          <a:off x="2411760" y="476672"/>
          <a:ext cx="6606558" cy="61569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350150">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854030">
                  <a:extLst>
                    <a:ext uri="{9D8B030D-6E8A-4147-A177-3AD203B41FA5}">
                      <a16:colId xmlns:a16="http://schemas.microsoft.com/office/drawing/2014/main" val="20003"/>
                    </a:ext>
                  </a:extLst>
                </a:gridCol>
              </a:tblGrid>
              <a:tr h="508578">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従来から、会議の公開や知事に関する情報をはじめ府政情報の公開に努めてきたが、一層府政の透明性を高め、府民の求める情報をわかりやすく公開していくため、「施策プロセスの見える化」などの「オープン府庁」の取り組みを推進していくこととな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府政の透明性をより高め、ガバナンスの向上を図る。</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ja-JP" sz="1200" kern="1200" dirty="0">
                          <a:solidFill>
                            <a:schemeClr val="tx1"/>
                          </a:solidFill>
                          <a:effectLst/>
                          <a:latin typeface="+mn-lt"/>
                          <a:ea typeface="+mn-ea"/>
                          <a:cs typeface="+mn-cs"/>
                        </a:rPr>
                        <a:t>・府民の関心が高い事</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項の意思形成プロセ</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ス情報をホームページ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・予算の編成から執行</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に至るまで、予算編成</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過程及び公金支出情</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報としてホームページ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・府民からの声を業務</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改善や施策に活かし</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ていくことを目的に、府</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民の声システムを運用</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し、回答した府民の声</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をホームページで公表</a:t>
                      </a:r>
                    </a:p>
                    <a:p>
                      <a:pPr algn="l"/>
                      <a:endParaRPr kumimoji="1" lang="ja-JP" altLang="en-US"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全国初の取組みである「施策プロセスの見える化」などにより、府民が知りたい情報を分かりやすく迅速に公表することで、全国トップクラスの透明性を実現</a:t>
                      </a:r>
                    </a:p>
                    <a:p>
                      <a:pPr algn="l"/>
                      <a:endParaRPr kumimoji="1" lang="en-US" altLang="ja-JP" sz="1000" dirty="0">
                        <a:solidFill>
                          <a:schemeClr val="tx1"/>
                        </a:solidFill>
                      </a:endParaRPr>
                    </a:p>
                    <a:p>
                      <a:pPr algn="l"/>
                      <a:r>
                        <a:rPr kumimoji="1" lang="ja-JP" altLang="en-US" sz="1000" dirty="0">
                          <a:solidFill>
                            <a:schemeClr val="tx1"/>
                          </a:solidFill>
                        </a:rPr>
                        <a:t>（公表実績）</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予算編成過程の公表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algn="l"/>
                      <a:r>
                        <a:rPr kumimoji="1" lang="ja-JP" altLang="en-US" sz="1000" dirty="0">
                          <a:solidFill>
                            <a:schemeClr val="tx1"/>
                          </a:solidFill>
                        </a:rPr>
                        <a:t>～公表延べ事業数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　</a:t>
                      </a:r>
                      <a:r>
                        <a:rPr kumimoji="1" lang="en-US" altLang="ja-JP" sz="1000" dirty="0">
                          <a:solidFill>
                            <a:schemeClr val="tx1"/>
                          </a:solidFill>
                        </a:rPr>
                        <a:t>2,982</a:t>
                      </a:r>
                      <a:r>
                        <a:rPr kumimoji="1" lang="ja-JP" altLang="en-US" sz="1000" dirty="0">
                          <a:solidFill>
                            <a:schemeClr val="tx1"/>
                          </a:solidFill>
                        </a:rPr>
                        <a:t>事業</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　</a:t>
                      </a:r>
                      <a:r>
                        <a:rPr kumimoji="1" lang="en-US" altLang="ja-JP" sz="1000" dirty="0">
                          <a:solidFill>
                            <a:schemeClr val="tx1"/>
                          </a:solidFill>
                        </a:rPr>
                        <a:t>3,205</a:t>
                      </a:r>
                      <a:r>
                        <a:rPr kumimoji="1" lang="ja-JP" altLang="en-US" sz="1000" dirty="0">
                          <a:solidFill>
                            <a:schemeClr val="tx1"/>
                          </a:solidFill>
                        </a:rPr>
                        <a:t>事業</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　</a:t>
                      </a:r>
                      <a:r>
                        <a:rPr kumimoji="1" lang="en-US" altLang="ja-JP" sz="1000" dirty="0">
                          <a:solidFill>
                            <a:schemeClr val="tx1"/>
                          </a:solidFill>
                        </a:rPr>
                        <a:t>3,518</a:t>
                      </a:r>
                      <a:r>
                        <a:rPr kumimoji="1" lang="ja-JP" altLang="en-US" sz="1000" dirty="0">
                          <a:solidFill>
                            <a:schemeClr val="tx1"/>
                          </a:solidFill>
                        </a:rPr>
                        <a:t>事業</a:t>
                      </a:r>
                      <a:endParaRPr kumimoji="1" lang="en-US" altLang="ja-JP" sz="1000" dirty="0">
                        <a:solidFill>
                          <a:schemeClr val="tx1"/>
                        </a:solidFill>
                      </a:endParaRPr>
                    </a:p>
                    <a:p>
                      <a:pPr algn="l"/>
                      <a:r>
                        <a:rPr kumimoji="1" lang="en-US" altLang="ja-JP" sz="100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3,406</a:t>
                      </a:r>
                      <a:r>
                        <a:rPr kumimoji="1" lang="ja-JP" altLang="en-US" sz="1000" dirty="0">
                          <a:solidFill>
                            <a:schemeClr val="tx1"/>
                          </a:solidFill>
                        </a:rPr>
                        <a:t>事業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府民の声の見える化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～頂いたご意見等に</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回答・公表した件数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117</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110</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130</a:t>
                      </a:r>
                      <a:r>
                        <a:rPr kumimoji="1" lang="ja-JP" altLang="en-US" sz="1000" dirty="0">
                          <a:solidFill>
                            <a:schemeClr val="tx1"/>
                          </a:solidFill>
                        </a:rPr>
                        <a:t>件</a:t>
                      </a:r>
                    </a:p>
                    <a:p>
                      <a:pPr algn="l"/>
                      <a:r>
                        <a:rPr kumimoji="1" lang="ja-JP" altLang="en-US" sz="1000" baseline="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109</a:t>
                      </a:r>
                      <a:r>
                        <a:rPr kumimoji="1" lang="ja-JP" altLang="en-US" sz="1000" dirty="0">
                          <a:solidFill>
                            <a:schemeClr val="tx1"/>
                          </a:solidFill>
                        </a:rPr>
                        <a:t>件</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施策ﾌﾟﾛｾｽの見える化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～各年度末時点の公表</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項目数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202</a:t>
                      </a:r>
                      <a:r>
                        <a:rPr kumimoji="1" lang="ja-JP" altLang="en-US" sz="1000" dirty="0">
                          <a:solidFill>
                            <a:schemeClr val="tx1"/>
                          </a:solidFill>
                        </a:rPr>
                        <a:t>項目</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186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176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177</a:t>
                      </a:r>
                      <a:r>
                        <a:rPr kumimoji="1" lang="ja-JP" altLang="en-US" sz="1000" dirty="0">
                          <a:solidFill>
                            <a:schemeClr val="tx1"/>
                          </a:solidFill>
                        </a:rPr>
                        <a:t>項目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公金支出情報の公表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～公表件数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240,418</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236,756</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235,321</a:t>
                      </a:r>
                      <a:r>
                        <a:rPr kumimoji="1" lang="ja-JP" altLang="en-US" sz="1000" dirty="0">
                          <a:solidFill>
                            <a:schemeClr val="tx1"/>
                          </a:solidFill>
                        </a:rPr>
                        <a:t>件</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236,737</a:t>
                      </a:r>
                      <a:r>
                        <a:rPr kumimoji="1" lang="ja-JP" altLang="en-US" sz="1000" dirty="0">
                          <a:solidFill>
                            <a:schemeClr val="tx1"/>
                          </a:solidFill>
                        </a:rPr>
                        <a:t>件</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86757758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5652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新公会計制度の導入</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会計局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新公会計制度導入</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31740" y="281675"/>
          <a:ext cx="6841072" cy="6100699"/>
        </p:xfrm>
        <a:graphic>
          <a:graphicData uri="http://schemas.openxmlformats.org/drawingml/2006/table">
            <a:tbl>
              <a:tblPr firstRow="1">
                <a:tableStyleId>{5C22544A-7EE6-4342-B048-85BDC9FD1C3A}</a:tableStyleId>
              </a:tblPr>
              <a:tblGrid>
                <a:gridCol w="1644724">
                  <a:extLst>
                    <a:ext uri="{9D8B030D-6E8A-4147-A177-3AD203B41FA5}">
                      <a16:colId xmlns:a16="http://schemas.microsoft.com/office/drawing/2014/main" val="20000"/>
                    </a:ext>
                  </a:extLst>
                </a:gridCol>
                <a:gridCol w="1495203">
                  <a:extLst>
                    <a:ext uri="{9D8B030D-6E8A-4147-A177-3AD203B41FA5}">
                      <a16:colId xmlns:a16="http://schemas.microsoft.com/office/drawing/2014/main" val="20001"/>
                    </a:ext>
                  </a:extLst>
                </a:gridCol>
                <a:gridCol w="1721145">
                  <a:extLst>
                    <a:ext uri="{9D8B030D-6E8A-4147-A177-3AD203B41FA5}">
                      <a16:colId xmlns:a16="http://schemas.microsoft.com/office/drawing/2014/main" val="20002"/>
                    </a:ext>
                  </a:extLst>
                </a:gridCol>
                <a:gridCol w="1980000">
                  <a:extLst>
                    <a:ext uri="{9D8B030D-6E8A-4147-A177-3AD203B41FA5}">
                      <a16:colId xmlns:a16="http://schemas.microsoft.com/office/drawing/2014/main" val="20003"/>
                    </a:ext>
                  </a:extLst>
                </a:gridCol>
              </a:tblGrid>
              <a:tr h="5760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24699">
                <a:tc>
                  <a:txBody>
                    <a:bodyPr/>
                    <a:lstStyle/>
                    <a:p>
                      <a:pPr algn="l"/>
                      <a:endParaRPr lang="en-US" altLang="ja-JP" sz="1200" b="0" dirty="0">
                        <a:latin typeface="+mn-ea"/>
                        <a:ea typeface="+mn-ea"/>
                      </a:endParaRPr>
                    </a:p>
                    <a:p>
                      <a:pPr algn="l"/>
                      <a:r>
                        <a:rPr lang="ja-JP" altLang="en-US" sz="1200" b="0" dirty="0">
                          <a:latin typeface="+mn-ea"/>
                          <a:ea typeface="+mn-ea"/>
                        </a:rPr>
                        <a:t>・これまでの官庁会計</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では、資産がどれ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くらいあって、ひとつ</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の事業に人件費など</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を含めて、トータルで</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どれくらい コストが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かかっているのか、</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見えない状況。</a:t>
                      </a:r>
                      <a:endParaRPr lang="en-US" altLang="ja-JP" sz="1200" b="0" dirty="0">
                        <a:latin typeface="+mn-ea"/>
                        <a:ea typeface="+mn-ea"/>
                      </a:endParaRPr>
                    </a:p>
                    <a:p>
                      <a:pPr algn="l"/>
                      <a:endParaRPr kumimoji="1" lang="en-US" altLang="ja-JP" sz="1200" b="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・資産の状況や各</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事業のフルコストの</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情報など、必要な</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財務情報が分かる </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ようにする。</a:t>
                      </a:r>
                      <a:endParaRPr lang="en-US" altLang="ja-JP"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・既存の財務会計シス</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テムの改修、府が保</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有する資産の調査・評</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価、会計基準の策定</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等を行った。</a:t>
                      </a:r>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a:t>
                      </a:r>
                      <a:r>
                        <a:rPr lang="en-US" altLang="ja-JP" sz="1200" b="0" dirty="0">
                          <a:solidFill>
                            <a:schemeClr val="tx1"/>
                          </a:solidFill>
                          <a:latin typeface="+mn-ea"/>
                          <a:ea typeface="+mn-ea"/>
                        </a:rPr>
                        <a:t>2010</a:t>
                      </a:r>
                      <a:r>
                        <a:rPr lang="ja-JP" altLang="en-US" sz="1200" b="0" dirty="0">
                          <a:solidFill>
                            <a:schemeClr val="tx1"/>
                          </a:solidFill>
                          <a:latin typeface="+mn-ea"/>
                          <a:ea typeface="+mn-ea"/>
                        </a:rPr>
                        <a:t>年度）</a:t>
                      </a:r>
                      <a:endParaRPr lang="en-US" altLang="ja-JP" sz="1200" b="0" dirty="0">
                        <a:solidFill>
                          <a:schemeClr val="tx1"/>
                        </a:solidFill>
                        <a:latin typeface="+mn-ea"/>
                        <a:ea typeface="+mn-ea"/>
                      </a:endParaRPr>
                    </a:p>
                    <a:p>
                      <a:pPr algn="l"/>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・東京都に次いで全国</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２番目に、企業会計に</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近い新公会計制度を</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導入し</a:t>
                      </a:r>
                      <a:r>
                        <a:rPr lang="ja-JP" altLang="en-US" sz="1200" b="0" u="none" dirty="0">
                          <a:solidFill>
                            <a:schemeClr val="tx1"/>
                          </a:solidFill>
                          <a:latin typeface="+mn-ea"/>
                          <a:ea typeface="+mn-ea"/>
                        </a:rPr>
                        <a:t>、財務諸表を</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 作成・公表。</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a:t>
                      </a:r>
                      <a:r>
                        <a:rPr lang="en-US" altLang="ja-JP" sz="1200" b="0" u="none" dirty="0">
                          <a:solidFill>
                            <a:schemeClr val="tx1"/>
                          </a:solidFill>
                          <a:latin typeface="+mn-ea"/>
                          <a:ea typeface="+mn-ea"/>
                        </a:rPr>
                        <a:t>2011</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algn="l"/>
                      <a:endParaRPr lang="en-US" altLang="ja-JP" sz="1200" b="0" u="sng" dirty="0">
                        <a:solidFill>
                          <a:srgbClr val="FF0000"/>
                        </a:solidFill>
                        <a:latin typeface="+mn-ea"/>
                        <a:ea typeface="+mn-ea"/>
                      </a:endParaRPr>
                    </a:p>
                    <a:p>
                      <a:pPr algn="l"/>
                      <a:endParaRPr lang="en-US" altLang="ja-JP" sz="1200" b="0" dirty="0">
                        <a:solidFill>
                          <a:schemeClr val="tx1"/>
                        </a:solidFill>
                        <a:latin typeface="+mn-ea"/>
                        <a:ea typeface="+mn-ea"/>
                      </a:endParaRPr>
                    </a:p>
                    <a:p>
                      <a:pPr algn="l"/>
                      <a:endParaRPr kumimoji="1" lang="en-US" altLang="ja-JP" sz="1200" b="0" dirty="0">
                        <a:solidFill>
                          <a:schemeClr val="tx1"/>
                        </a:solidFill>
                        <a:latin typeface="+mn-ea"/>
                        <a:ea typeface="+mn-ea"/>
                      </a:endParaRPr>
                    </a:p>
                    <a:p>
                      <a:pPr algn="l"/>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000" b="0" kern="1200" dirty="0">
                        <a:solidFill>
                          <a:schemeClr val="dk1"/>
                        </a:solidFill>
                        <a:latin typeface="+mn-ea"/>
                        <a:ea typeface="+mn-ea"/>
                        <a:cs typeface="+mn-cs"/>
                      </a:endParaRPr>
                    </a:p>
                    <a:p>
                      <a:pPr algn="l"/>
                      <a:r>
                        <a:rPr kumimoji="1" lang="ja-JP" altLang="en-US" sz="1000" b="0" u="none" kern="1200" dirty="0">
                          <a:solidFill>
                            <a:schemeClr val="tx1"/>
                          </a:solidFill>
                          <a:latin typeface="+mn-ea"/>
                          <a:ea typeface="+mn-ea"/>
                          <a:cs typeface="+mn-cs"/>
                        </a:rPr>
                        <a:t>・</a:t>
                      </a:r>
                      <a:r>
                        <a:rPr lang="ja-JP" altLang="en-US" sz="1050" b="0" u="none" dirty="0">
                          <a:solidFill>
                            <a:schemeClr val="tx1"/>
                          </a:solidFill>
                          <a:latin typeface="+mn-ea"/>
                          <a:ea typeface="+mn-ea"/>
                        </a:rPr>
                        <a:t>新公会計制度（複式）による</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決算状況　</a:t>
                      </a:r>
                      <a:endParaRPr lang="en-US" altLang="ja-JP" sz="1050" b="0" u="none" dirty="0">
                        <a:solidFill>
                          <a:schemeClr val="tx1"/>
                        </a:solidFill>
                        <a:latin typeface="+mn-ea"/>
                        <a:ea typeface="+mn-ea"/>
                      </a:endParaRPr>
                    </a:p>
                    <a:p>
                      <a:pPr algn="l"/>
                      <a:r>
                        <a:rPr lang="ja-JP" altLang="en-US" sz="1050" b="0" u="none" dirty="0">
                          <a:solidFill>
                            <a:srgbClr val="FF0000"/>
                          </a:solidFill>
                          <a:latin typeface="+mn-ea"/>
                          <a:ea typeface="+mn-ea"/>
                        </a:rPr>
                        <a:t>　</a:t>
                      </a:r>
                      <a:r>
                        <a:rPr lang="en-US" altLang="ja-JP" sz="1050" b="0" u="none" dirty="0">
                          <a:solidFill>
                            <a:schemeClr val="tx1"/>
                          </a:solidFill>
                          <a:latin typeface="+mn-ea"/>
                          <a:ea typeface="+mn-ea"/>
                        </a:rPr>
                        <a:t>[2021</a:t>
                      </a:r>
                      <a:r>
                        <a:rPr lang="ja-JP" altLang="en-US" sz="1050" b="0" u="none" dirty="0">
                          <a:solidFill>
                            <a:schemeClr val="tx1"/>
                          </a:solidFill>
                          <a:latin typeface="+mn-ea"/>
                          <a:ea typeface="+mn-ea"/>
                        </a:rPr>
                        <a:t>年度</a:t>
                      </a:r>
                      <a:r>
                        <a:rPr lang="en-US" altLang="ja-JP" sz="1050" b="0" u="none" dirty="0">
                          <a:solidFill>
                            <a:schemeClr val="tx1"/>
                          </a:solidFill>
                          <a:latin typeface="+mn-ea"/>
                          <a:ea typeface="+mn-ea"/>
                        </a:rPr>
                        <a:t>]</a:t>
                      </a:r>
                    </a:p>
                    <a:p>
                      <a:pPr algn="l"/>
                      <a:r>
                        <a:rPr lang="ja-JP" altLang="en-US" sz="1050" b="0" u="none" dirty="0">
                          <a:solidFill>
                            <a:schemeClr val="tx1"/>
                          </a:solidFill>
                          <a:latin typeface="+mn-ea"/>
                          <a:ea typeface="+mn-ea"/>
                        </a:rPr>
                        <a:t>　貸借対照表（ＢＳ）</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資産</a:t>
                      </a:r>
                      <a:r>
                        <a:rPr lang="en-US" altLang="ja-JP" sz="1050" b="0" u="none" dirty="0">
                          <a:solidFill>
                            <a:schemeClr val="tx1"/>
                          </a:solidFill>
                          <a:latin typeface="+mn-ea"/>
                          <a:ea typeface="+mn-ea"/>
                        </a:rPr>
                        <a:t>7</a:t>
                      </a:r>
                      <a:r>
                        <a:rPr lang="ja-JP" altLang="en-US" sz="1050" b="0" u="none" dirty="0">
                          <a:solidFill>
                            <a:schemeClr val="tx1"/>
                          </a:solidFill>
                          <a:latin typeface="+mn-ea"/>
                          <a:ea typeface="+mn-ea"/>
                        </a:rPr>
                        <a:t>兆</a:t>
                      </a:r>
                      <a:r>
                        <a:rPr lang="en-US" altLang="ja-JP" sz="1050" b="0" u="none" dirty="0">
                          <a:solidFill>
                            <a:schemeClr val="tx1"/>
                          </a:solidFill>
                          <a:latin typeface="+mn-ea"/>
                          <a:ea typeface="+mn-ea"/>
                        </a:rPr>
                        <a:t>7,273</a:t>
                      </a:r>
                      <a:r>
                        <a:rPr lang="ja-JP" altLang="en-US" sz="1050" b="0" u="none" dirty="0">
                          <a:solidFill>
                            <a:schemeClr val="tx1"/>
                          </a:solidFill>
                          <a:latin typeface="+mn-ea"/>
                          <a:ea typeface="+mn-ea"/>
                        </a:rPr>
                        <a:t>億円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行政コスト計算書（ＰＬ）</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減価償却費、退職手当引当</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金繰入額等の非現金収支</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含め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当期収支差額＋</a:t>
                      </a:r>
                      <a:r>
                        <a:rPr lang="en-US" altLang="ja-JP" sz="1050" b="0" u="none" dirty="0">
                          <a:solidFill>
                            <a:schemeClr val="tx1"/>
                          </a:solidFill>
                          <a:latin typeface="+mn-ea"/>
                          <a:ea typeface="+mn-ea"/>
                        </a:rPr>
                        <a:t>1,740</a:t>
                      </a:r>
                      <a:r>
                        <a:rPr lang="ja-JP" altLang="en-US" sz="1050" b="0" u="none" dirty="0">
                          <a:solidFill>
                            <a:schemeClr val="tx1"/>
                          </a:solidFill>
                          <a:latin typeface="+mn-ea"/>
                          <a:ea typeface="+mn-ea"/>
                        </a:rPr>
                        <a:t>億円</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a:t>
                      </a:r>
                      <a:r>
                        <a:rPr lang="ja-JP" altLang="en-US" sz="900" b="0" u="none" dirty="0">
                          <a:solidFill>
                            <a:schemeClr val="tx1"/>
                          </a:solidFill>
                          <a:latin typeface="+mn-ea"/>
                          <a:ea typeface="+mn-ea"/>
                        </a:rPr>
                        <a:t>（主な要因：</a:t>
                      </a:r>
                      <a:endParaRPr lang="en-US" altLang="ja-JP" sz="900" b="0" u="none" dirty="0">
                        <a:solidFill>
                          <a:schemeClr val="tx1"/>
                        </a:solidFill>
                        <a:latin typeface="+mn-ea"/>
                        <a:ea typeface="+mn-ea"/>
                      </a:endParaRPr>
                    </a:p>
                    <a:p>
                      <a:pPr algn="l"/>
                      <a:r>
                        <a:rPr lang="ja-JP" altLang="en-US" sz="900" b="0" u="none" dirty="0">
                          <a:solidFill>
                            <a:schemeClr val="tx1"/>
                          </a:solidFill>
                          <a:latin typeface="+mn-ea"/>
                          <a:ea typeface="+mn-ea"/>
                        </a:rPr>
                        <a:t>　地方税の増、地方交付税の増、等）</a:t>
                      </a:r>
                      <a:endParaRPr lang="ja-JP" altLang="en-US" sz="1050" b="0" u="none" dirty="0">
                        <a:solidFill>
                          <a:schemeClr val="tx1"/>
                        </a:solidFill>
                        <a:latin typeface="+mn-ea"/>
                        <a:ea typeface="+mn-ea"/>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・財務諸表を分かりやすく</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解説した報道発表資料、</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パンフレット</a:t>
                      </a:r>
                      <a:r>
                        <a:rPr kumimoji="1" lang="en-US" altLang="ja-JP" sz="1050" b="0" u="none" kern="1200" dirty="0">
                          <a:solidFill>
                            <a:schemeClr val="tx1"/>
                          </a:solidFill>
                          <a:latin typeface="+mn-ea"/>
                          <a:ea typeface="+mn-ea"/>
                          <a:cs typeface="+mn-cs"/>
                        </a:rPr>
                        <a:t>〔2011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r>
                        <a:rPr kumimoji="1" lang="ja-JP" altLang="en-US" sz="1050" b="0" u="none" kern="1200" dirty="0" err="1">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　</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新公会計</a:t>
                      </a:r>
                      <a:r>
                        <a:rPr kumimoji="1" lang="en-US" altLang="ja-JP" sz="1050" b="0" u="none" kern="1200" dirty="0">
                          <a:solidFill>
                            <a:schemeClr val="tx1"/>
                          </a:solidFill>
                          <a:latin typeface="+mn-ea"/>
                          <a:ea typeface="+mn-ea"/>
                          <a:cs typeface="+mn-cs"/>
                        </a:rPr>
                        <a:t>NEWS〔2014</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en-US" altLang="ja-JP" sz="1050" b="0" u="none" kern="120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等の公表</a:t>
                      </a:r>
                      <a:endParaRPr kumimoji="1" lang="en-US" altLang="ja-JP" sz="1050" b="0" u="none" kern="1200" dirty="0">
                        <a:solidFill>
                          <a:schemeClr val="tx1"/>
                        </a:solidFill>
                        <a:latin typeface="+mn-ea"/>
                        <a:ea typeface="+mn-ea"/>
                        <a:cs typeface="+mn-cs"/>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・職員向け新公会計制度</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研修の実施</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rgbClr val="FF0000"/>
                          </a:solidFill>
                          <a:latin typeface="+mn-ea"/>
                          <a:ea typeface="+mn-ea"/>
                          <a:cs typeface="+mn-cs"/>
                        </a:rPr>
                        <a:t>　</a:t>
                      </a:r>
                      <a:r>
                        <a:rPr kumimoji="1" lang="en-US" altLang="ja-JP" sz="1050" b="0" u="none" kern="1200" dirty="0">
                          <a:solidFill>
                            <a:schemeClr val="tx1"/>
                          </a:solidFill>
                          <a:latin typeface="+mn-ea"/>
                          <a:ea typeface="+mn-ea"/>
                          <a:cs typeface="+mn-cs"/>
                        </a:rPr>
                        <a:t>〔2021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　　計</a:t>
                      </a:r>
                      <a:r>
                        <a:rPr kumimoji="1" lang="en-US" altLang="ja-JP" sz="1050" b="0" u="none" kern="1200" dirty="0">
                          <a:solidFill>
                            <a:schemeClr val="tx1"/>
                          </a:solidFill>
                          <a:latin typeface="+mn-ea"/>
                          <a:ea typeface="+mn-ea"/>
                          <a:cs typeface="+mn-cs"/>
                        </a:rPr>
                        <a:t>22</a:t>
                      </a:r>
                      <a:r>
                        <a:rPr kumimoji="1" lang="ja-JP" altLang="en-US" sz="1050" b="0" u="none" kern="1200" dirty="0">
                          <a:solidFill>
                            <a:schemeClr val="tx1"/>
                          </a:solidFill>
                          <a:latin typeface="+mn-ea"/>
                          <a:ea typeface="+mn-ea"/>
                          <a:cs typeface="+mn-cs"/>
                        </a:rPr>
                        <a:t>回（延</a:t>
                      </a:r>
                      <a:r>
                        <a:rPr kumimoji="1" lang="en-US" altLang="ja-JP" sz="1050" b="0" u="none" kern="1200" dirty="0">
                          <a:solidFill>
                            <a:schemeClr val="tx1"/>
                          </a:solidFill>
                          <a:latin typeface="+mn-ea"/>
                          <a:ea typeface="+mn-ea"/>
                          <a:cs typeface="+mn-cs"/>
                        </a:rPr>
                        <a:t>2,660</a:t>
                      </a:r>
                      <a:r>
                        <a:rPr kumimoji="1" lang="ja-JP" altLang="en-US" sz="1050" b="0" u="none" kern="1200" dirty="0">
                          <a:solidFill>
                            <a:schemeClr val="tx1"/>
                          </a:solidFill>
                          <a:latin typeface="+mn-ea"/>
                          <a:ea typeface="+mn-ea"/>
                          <a:cs typeface="+mn-cs"/>
                        </a:rPr>
                        <a:t>名参加</a:t>
                      </a:r>
                      <a:r>
                        <a:rPr kumimoji="1" lang="en-US" altLang="ja-JP" sz="1050" b="0" u="none" kern="1200" dirty="0">
                          <a:solidFill>
                            <a:schemeClr val="tx1"/>
                          </a:solidFill>
                          <a:latin typeface="+mn-ea"/>
                          <a:ea typeface="+mn-ea"/>
                          <a:cs typeface="+mn-cs"/>
                        </a:rPr>
                        <a:t>〕</a:t>
                      </a:r>
                    </a:p>
                    <a:p>
                      <a:pPr algn="l"/>
                      <a:endParaRPr kumimoji="1" lang="en-US" altLang="ja-JP" sz="1050" b="0" u="none" kern="1200" dirty="0">
                        <a:solidFill>
                          <a:schemeClr val="tx1"/>
                        </a:solidFill>
                        <a:latin typeface="+mn-ea"/>
                        <a:ea typeface="+mn-ea"/>
                        <a:cs typeface="+mn-cs"/>
                      </a:endParaRPr>
                    </a:p>
                    <a:p>
                      <a:pPr algn="l"/>
                      <a:r>
                        <a:rPr kumimoji="1" lang="en-US" altLang="ja-JP" sz="1050" b="0" u="none" kern="1200" dirty="0">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参考</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・総務大臣より原則として</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年度までに全ての地方公共団体に対して「統一的な基準」に基づく財務書類を作成するよう要請があり、</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年度決算から「統一的な基準」に基づく財務書類等も作成。</a:t>
                      </a:r>
                      <a:endParaRPr kumimoji="1" lang="en-US" altLang="ja-JP" sz="1050" b="0" u="none" kern="1200" dirty="0">
                        <a:solidFill>
                          <a:schemeClr val="tx1"/>
                        </a:solidFill>
                        <a:latin typeface="+mn-ea"/>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1843698644"/>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監査事務局業務の民間への委託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監査委員事務局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業務の民間開放を決定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監査法人への業務委託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dbl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339752" y="476672"/>
          <a:ext cx="6624736" cy="603675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76419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r>
                        <a:rPr kumimoji="1" lang="en-US" altLang="ja-JP" sz="1400" dirty="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r>
                        <a:rPr kumimoji="1" lang="ja-JP" altLang="en-US" sz="1200" dirty="0">
                          <a:solidFill>
                            <a:srgbClr val="FF0000"/>
                          </a:solidFill>
                        </a:rPr>
                        <a:t>　</a:t>
                      </a:r>
                      <a:r>
                        <a:rPr kumimoji="1" lang="ja-JP" altLang="en-US" sz="1200" dirty="0"/>
                        <a:t>民間委託の拡大のための大阪版市場化テストの実施</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　専門性・外部性の発揮</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人員の削減</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a:solidFill>
                            <a:schemeClr val="tx1"/>
                          </a:solidFill>
                        </a:rPr>
                        <a:t>　監査業務等の一部の監査法人への委託</a:t>
                      </a:r>
                      <a:endParaRPr kumimoji="1" lang="en-US" altLang="ja-JP" sz="1200" dirty="0">
                        <a:solidFill>
                          <a:schemeClr val="tx1"/>
                        </a:solidFill>
                      </a:endParaRPr>
                    </a:p>
                    <a:p>
                      <a:pPr algn="just"/>
                      <a:endParaRPr kumimoji="1" lang="en-US" altLang="ja-JP" sz="1200" dirty="0">
                        <a:solidFill>
                          <a:schemeClr val="tx1"/>
                        </a:solidFill>
                      </a:endParaRPr>
                    </a:p>
                    <a:p>
                      <a:pPr algn="just"/>
                      <a:r>
                        <a:rPr kumimoji="1" lang="ja-JP" altLang="en-US" sz="1200" u="none" dirty="0">
                          <a:solidFill>
                            <a:schemeClr val="tx1"/>
                          </a:solidFill>
                        </a:rPr>
                        <a:t>　・公営企業会計に係</a:t>
                      </a:r>
                      <a:endParaRPr kumimoji="1" lang="en-US" altLang="ja-JP" sz="1200" u="none" dirty="0">
                        <a:solidFill>
                          <a:schemeClr val="tx1"/>
                        </a:solidFill>
                      </a:endParaRPr>
                    </a:p>
                    <a:p>
                      <a:pPr algn="just"/>
                      <a:r>
                        <a:rPr kumimoji="1" lang="ja-JP" altLang="en-US" sz="1200" u="none" dirty="0">
                          <a:solidFill>
                            <a:schemeClr val="tx1"/>
                          </a:solidFill>
                        </a:rPr>
                        <a:t>　　</a:t>
                      </a:r>
                      <a:r>
                        <a:rPr kumimoji="1" lang="ja-JP" altLang="en-US" sz="1200" u="none" dirty="0" err="1">
                          <a:solidFill>
                            <a:schemeClr val="tx1"/>
                          </a:solidFill>
                        </a:rPr>
                        <a:t>る</a:t>
                      </a:r>
                      <a:r>
                        <a:rPr kumimoji="1" lang="ja-JP" altLang="en-US" sz="1200" u="none" dirty="0">
                          <a:solidFill>
                            <a:schemeClr val="tx1"/>
                          </a:solidFill>
                        </a:rPr>
                        <a:t>監査</a:t>
                      </a:r>
                      <a:r>
                        <a:rPr kumimoji="1" lang="ja-JP" altLang="en-US" sz="1200" dirty="0">
                          <a:solidFill>
                            <a:schemeClr val="tx1"/>
                          </a:solidFill>
                        </a:rPr>
                        <a:t>　</a:t>
                      </a:r>
                      <a:endParaRPr kumimoji="1" lang="en-US" altLang="ja-JP" sz="1200" dirty="0">
                        <a:solidFill>
                          <a:schemeClr val="tx1"/>
                        </a:solidFill>
                      </a:endParaRPr>
                    </a:p>
                    <a:p>
                      <a:pPr algn="just"/>
                      <a:r>
                        <a:rPr kumimoji="1" lang="ja-JP" altLang="en-US" sz="1200" dirty="0">
                          <a:solidFill>
                            <a:schemeClr val="tx1"/>
                          </a:solidFill>
                        </a:rPr>
                        <a:t>　・大阪府の機関に</a:t>
                      </a:r>
                      <a:r>
                        <a:rPr kumimoji="1" lang="ja-JP" altLang="en-US" sz="1200" dirty="0" err="1">
                          <a:solidFill>
                            <a:schemeClr val="tx1"/>
                          </a:solidFill>
                        </a:rPr>
                        <a:t>お</a:t>
                      </a:r>
                      <a:endParaRPr kumimoji="1" lang="en-US" altLang="ja-JP" sz="1200" dirty="0">
                        <a:solidFill>
                          <a:schemeClr val="tx1"/>
                        </a:solidFill>
                      </a:endParaRPr>
                    </a:p>
                    <a:p>
                      <a:pPr algn="just"/>
                      <a:r>
                        <a:rPr kumimoji="1" lang="ja-JP" altLang="en-US" sz="1200" dirty="0">
                          <a:solidFill>
                            <a:schemeClr val="tx1"/>
                          </a:solidFill>
                        </a:rPr>
                        <a:t>　　ける新公会計に係</a:t>
                      </a:r>
                      <a:endParaRPr kumimoji="1" lang="en-US" altLang="ja-JP" sz="1200" dirty="0">
                        <a:solidFill>
                          <a:schemeClr val="tx1"/>
                        </a:solidFill>
                      </a:endParaRPr>
                    </a:p>
                    <a:p>
                      <a:pPr algn="just"/>
                      <a:r>
                        <a:rPr kumimoji="1" lang="ja-JP" altLang="en-US" sz="1200" dirty="0">
                          <a:solidFill>
                            <a:schemeClr val="tx1"/>
                          </a:solidFill>
                        </a:rPr>
                        <a:t>　　</a:t>
                      </a:r>
                      <a:r>
                        <a:rPr kumimoji="1" lang="ja-JP" altLang="en-US" sz="1200" dirty="0" err="1">
                          <a:solidFill>
                            <a:schemeClr val="tx1"/>
                          </a:solidFill>
                        </a:rPr>
                        <a:t>る</a:t>
                      </a:r>
                      <a:r>
                        <a:rPr kumimoji="1" lang="ja-JP" altLang="en-US" sz="1200" dirty="0">
                          <a:solidFill>
                            <a:schemeClr val="tx1"/>
                          </a:solidFill>
                        </a:rPr>
                        <a:t>監査</a:t>
                      </a:r>
                      <a:endParaRPr kumimoji="1" lang="en-US" altLang="ja-JP" sz="1200" dirty="0">
                        <a:solidFill>
                          <a:schemeClr val="tx1"/>
                        </a:solidFill>
                      </a:endParaRPr>
                    </a:p>
                    <a:p>
                      <a:pPr algn="just"/>
                      <a:r>
                        <a:rPr kumimoji="1" lang="ja-JP" altLang="en-US" sz="1200" dirty="0">
                          <a:solidFill>
                            <a:schemeClr val="tx1"/>
                          </a:solidFill>
                        </a:rPr>
                        <a:t>　・財政的援助団体等</a:t>
                      </a:r>
                      <a:endParaRPr kumimoji="1" lang="en-US" altLang="ja-JP" sz="1200" dirty="0">
                        <a:solidFill>
                          <a:schemeClr val="tx1"/>
                        </a:solidFill>
                      </a:endParaRPr>
                    </a:p>
                    <a:p>
                      <a:pPr algn="just"/>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に対する監査</a:t>
                      </a:r>
                      <a:endParaRPr kumimoji="1" lang="en-US" altLang="ja-JP" sz="1200" dirty="0">
                        <a:solidFill>
                          <a:schemeClr val="tx1"/>
                        </a:solidFill>
                      </a:endParaRPr>
                    </a:p>
                    <a:p>
                      <a:pPr algn="just"/>
                      <a:r>
                        <a:rPr kumimoji="1" lang="ja-JP" altLang="en-US" sz="1200" dirty="0">
                          <a:solidFill>
                            <a:schemeClr val="tx1"/>
                          </a:solidFill>
                        </a:rPr>
                        <a:t>　・例月現金出納検査</a:t>
                      </a:r>
                      <a:endParaRPr kumimoji="1" lang="en-US" altLang="ja-JP" sz="1200" dirty="0">
                        <a:solidFill>
                          <a:schemeClr val="tx1"/>
                        </a:solidFill>
                      </a:endParaRPr>
                    </a:p>
                    <a:p>
                      <a:pPr algn="just"/>
                      <a:r>
                        <a:rPr kumimoji="1" lang="ja-JP" altLang="en-US" sz="1200" baseline="0" dirty="0">
                          <a:solidFill>
                            <a:schemeClr val="tx1"/>
                          </a:solidFill>
                        </a:rPr>
                        <a:t>　・</a:t>
                      </a:r>
                      <a:r>
                        <a:rPr kumimoji="1" lang="ja-JP" altLang="en-US" sz="1200" dirty="0">
                          <a:solidFill>
                            <a:schemeClr val="tx1"/>
                          </a:solidFill>
                        </a:rPr>
                        <a:t>決算審査</a:t>
                      </a:r>
                      <a:endParaRPr kumimoji="1" lang="en-US" altLang="ja-JP" sz="1200" dirty="0">
                        <a:solidFill>
                          <a:schemeClr val="tx1"/>
                        </a:solidFill>
                      </a:endParaRPr>
                    </a:p>
                    <a:p>
                      <a:pPr algn="just"/>
                      <a:r>
                        <a:rPr kumimoji="1" lang="ja-JP" altLang="en-US" sz="1200" dirty="0">
                          <a:solidFill>
                            <a:schemeClr val="tx1"/>
                          </a:solidFill>
                        </a:rPr>
                        <a:t>　・基金運用状況審査</a:t>
                      </a:r>
                      <a:endParaRPr kumimoji="1" lang="en-US" altLang="ja-JP" sz="1200" dirty="0">
                        <a:solidFill>
                          <a:schemeClr val="tx1"/>
                        </a:solidFill>
                      </a:endParaRPr>
                    </a:p>
                    <a:p>
                      <a:pPr algn="just"/>
                      <a:r>
                        <a:rPr kumimoji="1" lang="ja-JP" altLang="en-US" sz="1200" dirty="0">
                          <a:solidFill>
                            <a:schemeClr val="tx1"/>
                          </a:solidFill>
                        </a:rPr>
                        <a:t>　・健全化判断比率の</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審査及び資金不足</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比率の審査</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監査法人の専門性を活かした業務委託による監査の充実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dirty="0">
                        <a:solidFill>
                          <a:schemeClr val="tx1"/>
                        </a:solidFill>
                      </a:endParaRPr>
                    </a:p>
                    <a:p>
                      <a:pPr algn="l"/>
                      <a:r>
                        <a:rPr kumimoji="1" lang="ja-JP" altLang="en-US" sz="1200" dirty="0">
                          <a:solidFill>
                            <a:schemeClr val="tx1"/>
                          </a:solidFill>
                        </a:rPr>
                        <a:t>　監査法人に監査業務等を委託することによる府職員６名の削減</a:t>
                      </a:r>
                      <a:endParaRPr kumimoji="1" lang="en-US" altLang="ja-JP" sz="1200" strike="dblStrike" baseline="0" dirty="0">
                        <a:solidFill>
                          <a:schemeClr val="tx1"/>
                        </a:solidFill>
                      </a:endParaRPr>
                    </a:p>
                    <a:p>
                      <a:pPr algn="l"/>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（民間委託契約）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a:t>
                      </a:r>
                      <a:r>
                        <a:rPr kumimoji="1" lang="en-US" altLang="ja-JP" sz="1200" dirty="0">
                          <a:solidFill>
                            <a:schemeClr val="tx1"/>
                          </a:solidFill>
                        </a:rPr>
                        <a:t>12</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（第１期契約）</a:t>
                      </a:r>
                      <a:endParaRPr kumimoji="1" lang="en-US" altLang="ja-JP" sz="1200" dirty="0">
                        <a:solidFill>
                          <a:schemeClr val="tx1"/>
                        </a:solidFill>
                      </a:endParaRPr>
                    </a:p>
                    <a:p>
                      <a:pPr algn="l"/>
                      <a:r>
                        <a:rPr kumimoji="1" lang="ja-JP" altLang="en-US" sz="1200" baseline="0" dirty="0">
                          <a:solidFill>
                            <a:schemeClr val="tx1"/>
                          </a:solidFill>
                        </a:rPr>
                        <a:t>　 </a:t>
                      </a:r>
                      <a:r>
                        <a:rPr kumimoji="1" lang="ja-JP" altLang="en-US" sz="1200" dirty="0">
                          <a:solidFill>
                            <a:schemeClr val="tx1"/>
                          </a:solidFill>
                        </a:rPr>
                        <a:t>・</a:t>
                      </a:r>
                      <a:r>
                        <a:rPr kumimoji="1" lang="en-US" altLang="ja-JP" sz="1200" dirty="0">
                          <a:solidFill>
                            <a:schemeClr val="tx1"/>
                          </a:solidFill>
                        </a:rPr>
                        <a:t>2013</a:t>
                      </a:r>
                      <a:r>
                        <a:rPr kumimoji="1" lang="ja-JP" altLang="en-US" sz="1200" dirty="0">
                          <a:solidFill>
                            <a:schemeClr val="tx1"/>
                          </a:solidFill>
                        </a:rPr>
                        <a:t>～</a:t>
                      </a:r>
                      <a:r>
                        <a:rPr kumimoji="1" lang="en-US" altLang="ja-JP" sz="1200" dirty="0">
                          <a:solidFill>
                            <a:schemeClr val="tx1"/>
                          </a:solidFill>
                        </a:rPr>
                        <a:t>15</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（第２期契約）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a:t>
                      </a:r>
                      <a:r>
                        <a:rPr kumimoji="1" lang="en-US" altLang="ja-JP" sz="1200" dirty="0">
                          <a:solidFill>
                            <a:schemeClr val="tx1"/>
                          </a:solidFill>
                        </a:rPr>
                        <a:t>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（第３期契約）</a:t>
                      </a:r>
                      <a:endParaRPr kumimoji="1" lang="en-US" altLang="ja-JP" sz="1200" dirty="0">
                        <a:solidFill>
                          <a:schemeClr val="tx1"/>
                        </a:solidFill>
                      </a:endParaRPr>
                    </a:p>
                    <a:p>
                      <a:pPr algn="l"/>
                      <a:r>
                        <a:rPr kumimoji="1" lang="ja-JP" altLang="en-US" sz="1200" u="none" baseline="0" dirty="0">
                          <a:solidFill>
                            <a:schemeClr val="tx1"/>
                          </a:solidFill>
                        </a:rPr>
                        <a:t>    </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（第４期契約）</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22</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（第５期契約）</a:t>
                      </a:r>
                      <a:endParaRPr kumimoji="1" lang="en-US" altLang="ja-JP" sz="1200" u="none" dirty="0">
                        <a:solidFill>
                          <a:schemeClr val="tx1"/>
                        </a:solidFill>
                      </a:endParaRPr>
                    </a:p>
                    <a:p>
                      <a:pPr algn="l">
                        <a:lnSpc>
                          <a:spcPts val="500"/>
                        </a:lnSpc>
                      </a:pPr>
                      <a:endParaRPr kumimoji="1" lang="en-US" altLang="ja-JP" sz="1200" dirty="0">
                        <a:solidFill>
                          <a:schemeClr val="tx1"/>
                        </a:solidFill>
                      </a:endParaRPr>
                    </a:p>
                    <a:p>
                      <a:pPr algn="l">
                        <a:lnSpc>
                          <a:spcPts val="500"/>
                        </a:lnSpc>
                      </a:pP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601235693"/>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府営住宅の運営見直し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555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9632" y="188640"/>
          <a:ext cx="6696744" cy="662561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6550">
                <a:tc>
                  <a:txBody>
                    <a:bodyPr/>
                    <a:lstStyle/>
                    <a:p>
                      <a:pPr algn="ctr"/>
                      <a:r>
                        <a:rPr kumimoji="1" lang="ja-JP" altLang="en-US" sz="1400" u="none" dirty="0" smtClean="0"/>
                        <a:t>改革前の課題</a:t>
                      </a:r>
                      <a:endParaRPr kumimoji="1" lang="en-US" altLang="ja-JP" sz="1400" u="none" dirty="0" smtClean="0"/>
                    </a:p>
                    <a:p>
                      <a:pPr algn="ctr"/>
                      <a:r>
                        <a:rPr kumimoji="1" lang="ja-JP" altLang="en-US" sz="1400" u="none" dirty="0" smtClean="0"/>
                        <a:t>（</a:t>
                      </a:r>
                      <a:r>
                        <a:rPr kumimoji="1" lang="en-US" altLang="ja-JP" sz="1400" u="none" dirty="0" smtClean="0"/>
                        <a:t>Why</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改革の方向性</a:t>
                      </a:r>
                      <a:endParaRPr kumimoji="1" lang="en-US" altLang="ja-JP" sz="1400" u="none" dirty="0" smtClean="0"/>
                    </a:p>
                    <a:p>
                      <a:pPr algn="ctr"/>
                      <a:r>
                        <a:rPr kumimoji="1" lang="ja-JP" altLang="en-US" sz="1400" u="none" dirty="0" smtClean="0"/>
                        <a:t>（</a:t>
                      </a:r>
                      <a:r>
                        <a:rPr kumimoji="1" lang="en-US" altLang="ja-JP" sz="1400" u="none" dirty="0" smtClean="0"/>
                        <a:t>Vision)</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何をどう改革したか</a:t>
                      </a:r>
                      <a:endParaRPr kumimoji="1" lang="en-US" altLang="ja-JP" sz="1400" u="none" dirty="0" smtClean="0"/>
                    </a:p>
                    <a:p>
                      <a:pPr algn="ctr"/>
                      <a:r>
                        <a:rPr kumimoji="1" lang="ja-JP" altLang="en-US" sz="1400" u="none" dirty="0" smtClean="0"/>
                        <a:t>（</a:t>
                      </a:r>
                      <a:r>
                        <a:rPr kumimoji="1" lang="en-US" altLang="ja-JP" sz="1400" u="none" dirty="0" smtClean="0"/>
                        <a:t>What</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主な成果</a:t>
                      </a:r>
                      <a:endParaRPr kumimoji="1" lang="en-US" altLang="ja-JP" sz="1400" u="none" dirty="0" smtClean="0"/>
                    </a:p>
                    <a:p>
                      <a:pPr algn="ctr"/>
                      <a:r>
                        <a:rPr kumimoji="1" lang="ja-JP" altLang="en-US" sz="1400" u="none" dirty="0" smtClean="0"/>
                        <a:t>（</a:t>
                      </a:r>
                      <a:r>
                        <a:rPr kumimoji="1" lang="en-US" altLang="ja-JP" sz="1400" u="none" dirty="0" smtClean="0"/>
                        <a:t>Outcome</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6107450">
                <a:tc>
                  <a:txBody>
                    <a:bodyPr/>
                    <a:lstStyle/>
                    <a:p>
                      <a:pPr algn="l"/>
                      <a:r>
                        <a:rPr kumimoji="1" lang="ja-JP" altLang="en-US" sz="1200" u="none" dirty="0" smtClean="0">
                          <a:solidFill>
                            <a:schemeClr val="tx1"/>
                          </a:solidFill>
                        </a:rPr>
                        <a:t>・高度経済成長期の流入人口への対応として大量に整備し、一挙に老朽化が進み、更新・耐震性確保の需要が高まっている</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・住民の高齢化に対応するバリアフリーなどの改良のニーズも増加</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・あわせて、効率的・効果的な経営も求められてきた</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・地域経営の主体である基礎自治体が、魅力ある地域づくりとまちの活力の創出に活用する。</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・将来的に量的な縮小を図る。</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良質なものは可能な限り活用することを基本</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・地域の福祉ニーズ等に対応した多様な住宅等への転換など、府営住宅の地域資源化を推進。</a:t>
                      </a:r>
                      <a:endParaRPr kumimoji="1" lang="en-US" altLang="ja-JP" sz="1200" u="none" dirty="0" smtClean="0">
                        <a:solidFill>
                          <a:schemeClr val="tx1"/>
                        </a:solidFill>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グループホームへの活用</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・公営住宅のまちづくりへの活用等の観点から、市町への移管を推進。</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・耐震化の推進</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耐震改修事業</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建替事業</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・高齢化への対応</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バリアフリー化の推進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中層住宅へのエレベーター設置</a:t>
                      </a:r>
                      <a:endParaRPr kumimoji="1" lang="en-US" altLang="ja-JP" sz="1200" u="none" strike="sngStrike" baseline="0" dirty="0" smtClean="0">
                        <a:solidFill>
                          <a:schemeClr val="tx1"/>
                        </a:solidFill>
                      </a:endParaRPr>
                    </a:p>
                    <a:p>
                      <a:pPr marL="88900" indent="-88900"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・ファシリティマネジメントの推進</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・自律的な住宅経営</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指定管理者制度の導入（</a:t>
                      </a:r>
                      <a:r>
                        <a:rPr kumimoji="1" lang="en-US" altLang="ja-JP" sz="1200" u="none" dirty="0" smtClean="0">
                          <a:solidFill>
                            <a:schemeClr val="tx1"/>
                          </a:solidFill>
                        </a:rPr>
                        <a:t>2012</a:t>
                      </a:r>
                      <a:r>
                        <a:rPr kumimoji="1" lang="ja-JP" altLang="en-US" sz="1200" u="none" dirty="0" smtClean="0">
                          <a:solidFill>
                            <a:schemeClr val="tx1"/>
                          </a:solidFill>
                        </a:rPr>
                        <a:t>年度～本格実施）</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特別会計の導入（</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・府営住宅の空室活用</a:t>
                      </a:r>
                      <a:r>
                        <a:rPr kumimoji="1" lang="en-US" altLang="ja-JP" sz="1200" u="none" dirty="0" smtClean="0">
                          <a:solidFill>
                            <a:schemeClr val="tx1"/>
                          </a:solidFill>
                        </a:rPr>
                        <a:t>65</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子育て支援</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高齢者支援　など</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・グループホームへの活用</a:t>
                      </a:r>
                      <a:r>
                        <a:rPr kumimoji="1" lang="en-US" altLang="ja-JP" sz="1200" u="none" dirty="0" smtClean="0">
                          <a:solidFill>
                            <a:schemeClr val="tx1"/>
                          </a:solidFill>
                        </a:rPr>
                        <a:t>543</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・府営住宅の所在する</a:t>
                      </a:r>
                      <a:r>
                        <a:rPr kumimoji="1" lang="en-US" altLang="ja-JP" sz="1200" u="none" dirty="0" smtClean="0">
                          <a:solidFill>
                            <a:schemeClr val="tx1"/>
                          </a:solidFill>
                        </a:rPr>
                        <a:t>38</a:t>
                      </a:r>
                      <a:r>
                        <a:rPr kumimoji="1" lang="ja-JP" altLang="en-US" sz="1200" u="none" dirty="0" smtClean="0">
                          <a:solidFill>
                            <a:schemeClr val="tx1"/>
                          </a:solidFill>
                        </a:rPr>
                        <a:t>市町とまちづくり協議の場を設置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strike="noStrike" baseline="0" dirty="0" smtClean="0">
                          <a:solidFill>
                            <a:schemeClr val="tx1"/>
                          </a:solidFill>
                        </a:rPr>
                        <a:t>・市町への移管</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大阪市：約</a:t>
                      </a:r>
                      <a:r>
                        <a:rPr kumimoji="1" lang="en-US" altLang="ja-JP" sz="1200" u="none" strike="noStrike" baseline="0" dirty="0" smtClean="0">
                          <a:solidFill>
                            <a:schemeClr val="tx1"/>
                          </a:solidFill>
                        </a:rPr>
                        <a:t>1.2</a:t>
                      </a:r>
                      <a:r>
                        <a:rPr kumimoji="1" lang="ja-JP" altLang="en-US" sz="1200" u="none" strike="noStrike" baseline="0" dirty="0" smtClean="0">
                          <a:solidFill>
                            <a:schemeClr val="tx1"/>
                          </a:solidFill>
                        </a:rPr>
                        <a:t>万戸（</a:t>
                      </a:r>
                      <a:r>
                        <a:rPr kumimoji="1" lang="en-US" altLang="ja-JP" sz="1200" u="none" strike="noStrike" baseline="0" dirty="0" smtClean="0">
                          <a:solidFill>
                            <a:schemeClr val="tx1"/>
                          </a:solidFill>
                        </a:rPr>
                        <a:t>2015</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大東市：</a:t>
                      </a:r>
                      <a:r>
                        <a:rPr kumimoji="1" lang="en-US" altLang="ja-JP" sz="1200" u="none" strike="noStrike" baseline="0" dirty="0" smtClean="0">
                          <a:solidFill>
                            <a:schemeClr val="tx1"/>
                          </a:solidFill>
                        </a:rPr>
                        <a:t>1,454</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2018</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門真市：</a:t>
                      </a:r>
                      <a:r>
                        <a:rPr kumimoji="1" lang="en-US" altLang="ja-JP" sz="1200" u="none" strike="noStrike" baseline="0" dirty="0" smtClean="0">
                          <a:solidFill>
                            <a:schemeClr val="tx1"/>
                          </a:solidFill>
                        </a:rPr>
                        <a:t>2,492</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2019</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池田市：　　</a:t>
                      </a:r>
                      <a:r>
                        <a:rPr kumimoji="1" lang="en-US" altLang="ja-JP" sz="1200" u="none" strike="noStrike" baseline="0" dirty="0" smtClean="0">
                          <a:solidFill>
                            <a:schemeClr val="tx1"/>
                          </a:solidFill>
                        </a:rPr>
                        <a:t>60</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2020</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・耐震化率</a:t>
                      </a:r>
                      <a:r>
                        <a:rPr kumimoji="1" lang="en-US" altLang="ja-JP" sz="1200" u="none" dirty="0" smtClean="0">
                          <a:solidFill>
                            <a:schemeClr val="tx1"/>
                          </a:solidFill>
                        </a:rPr>
                        <a:t>96%</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・指定管理者制度の導入による縮減効果約</a:t>
                      </a:r>
                      <a:r>
                        <a:rPr kumimoji="1" lang="en-US" altLang="ja-JP" sz="1200" u="none" dirty="0" smtClean="0">
                          <a:solidFill>
                            <a:schemeClr val="tx1"/>
                          </a:solidFill>
                        </a:rPr>
                        <a:t>136</a:t>
                      </a:r>
                      <a:r>
                        <a:rPr kumimoji="1" lang="ja-JP" altLang="en-US" sz="1200" u="none" dirty="0" smtClean="0">
                          <a:solidFill>
                            <a:schemeClr val="tx1"/>
                          </a:solidFill>
                        </a:rPr>
                        <a:t>億円（</a:t>
                      </a:r>
                      <a:r>
                        <a:rPr kumimoji="1" lang="en-US" altLang="ja-JP" sz="1200" u="none" dirty="0" smtClean="0">
                          <a:solidFill>
                            <a:schemeClr val="tx1"/>
                          </a:solidFill>
                        </a:rPr>
                        <a:t>2009</a:t>
                      </a:r>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年度）</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・売却・貸付等による歳入確保約</a:t>
                      </a:r>
                      <a:r>
                        <a:rPr kumimoji="1" lang="en-US" altLang="ja-JP" sz="1200" u="none" dirty="0" smtClean="0">
                          <a:solidFill>
                            <a:schemeClr val="tx1"/>
                          </a:solidFill>
                        </a:rPr>
                        <a:t>709</a:t>
                      </a:r>
                      <a:r>
                        <a:rPr kumimoji="1" lang="ja-JP" altLang="en-US" sz="1200" u="none" dirty="0" smtClean="0">
                          <a:solidFill>
                            <a:schemeClr val="tx1"/>
                          </a:solidFill>
                        </a:rPr>
                        <a:t>億円（</a:t>
                      </a:r>
                      <a:r>
                        <a:rPr kumimoji="1" lang="en-US" altLang="ja-JP" sz="1200" u="none" dirty="0" smtClean="0">
                          <a:solidFill>
                            <a:schemeClr val="tx1"/>
                          </a:solidFill>
                        </a:rPr>
                        <a:t>2008</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36000" marB="36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4117778016"/>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市町村国保の累積赤字の削減に向けた府の特別調整交付金の配分基準の見直し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健康医療部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特別調整交付金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交付方法変更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「大阪府市町村国民健康保険赤字解消計画基準」策定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国保制度改革に伴い大阪府国民健康</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保険保険</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給付費等交付金（府２号繰入金）による交付に変更</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339812" y="418830"/>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marL="39688" indent="-39688" algn="l">
                        <a:lnSpc>
                          <a:spcPts val="1600"/>
                        </a:lnSpc>
                      </a:pPr>
                      <a:r>
                        <a:rPr kumimoji="1" lang="ja-JP" altLang="en-US" sz="1200" dirty="0"/>
                        <a:t>・府内市町村の国民健康保険会計の累積赤字額は、</a:t>
                      </a:r>
                      <a:r>
                        <a:rPr kumimoji="1" lang="en-US" altLang="ja-JP" sz="1200" dirty="0"/>
                        <a:t>2008</a:t>
                      </a:r>
                      <a:r>
                        <a:rPr kumimoji="1" lang="ja-JP" altLang="en-US" sz="1200" dirty="0"/>
                        <a:t>年度決算において過去最高額となる約８３０億円の赤字を計上。</a:t>
                      </a:r>
                      <a:endParaRPr kumimoji="1" lang="en-US" altLang="ja-JP" sz="1200" dirty="0"/>
                    </a:p>
                    <a:p>
                      <a:pPr marL="39688" indent="-39688" algn="l">
                        <a:lnSpc>
                          <a:spcPts val="1600"/>
                        </a:lnSpc>
                      </a:pPr>
                      <a:r>
                        <a:rPr kumimoji="1" lang="ja-JP" altLang="en-US" sz="1200" dirty="0"/>
                        <a:t>  これは、全国市町村国保の累積赤字の</a:t>
                      </a:r>
                      <a:endParaRPr kumimoji="1" lang="en-US" altLang="ja-JP" sz="1200" dirty="0"/>
                    </a:p>
                    <a:p>
                      <a:pPr marL="39688" indent="-39688" algn="l">
                        <a:lnSpc>
                          <a:spcPts val="1600"/>
                        </a:lnSpc>
                      </a:pPr>
                      <a:r>
                        <a:rPr kumimoji="1" lang="en-US" altLang="ja-JP" sz="1200" dirty="0"/>
                        <a:t> </a:t>
                      </a:r>
                      <a:r>
                        <a:rPr kumimoji="1" lang="ja-JP" altLang="en-US" sz="1200" dirty="0"/>
                        <a:t>約４５％を</a:t>
                      </a:r>
                      <a:r>
                        <a:rPr kumimoji="1" lang="ja-JP" altLang="en-US" sz="1200" dirty="0">
                          <a:solidFill>
                            <a:schemeClr val="tx1"/>
                          </a:solidFill>
                        </a:rPr>
                        <a:t>占める状況</a:t>
                      </a:r>
                      <a:endParaRPr kumimoji="1" lang="en-US" altLang="ja-JP" sz="1200" dirty="0">
                        <a:solidFill>
                          <a:schemeClr val="tx1"/>
                        </a:solidFill>
                      </a:endParaRPr>
                    </a:p>
                    <a:p>
                      <a:pPr marL="52388" indent="-52388" algn="l">
                        <a:lnSpc>
                          <a:spcPts val="1600"/>
                        </a:lnSpc>
                      </a:pPr>
                      <a:r>
                        <a:rPr kumimoji="1" lang="ja-JP" altLang="en-US" sz="1200" dirty="0">
                          <a:solidFill>
                            <a:schemeClr val="tx1"/>
                          </a:solidFill>
                        </a:rPr>
                        <a:t>・今後の国保の広域化を見据え、累積赤字の解消を急ぐ必要がある。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t>・累積赤字の主な要因である</a:t>
                      </a:r>
                      <a:endParaRPr kumimoji="1" lang="en-US" altLang="ja-JP" sz="1200" dirty="0"/>
                    </a:p>
                    <a:p>
                      <a:pPr algn="l">
                        <a:lnSpc>
                          <a:spcPts val="1600"/>
                        </a:lnSpc>
                      </a:pPr>
                      <a:r>
                        <a:rPr kumimoji="1" lang="ja-JP" altLang="en-US" sz="1200" dirty="0"/>
                        <a:t>　</a:t>
                      </a:r>
                      <a:r>
                        <a:rPr kumimoji="1" lang="en-US" altLang="ja-JP" sz="1200" dirty="0"/>
                        <a:t>-</a:t>
                      </a:r>
                      <a:r>
                        <a:rPr kumimoji="1" lang="ja-JP" altLang="en-US" sz="1200" dirty="0"/>
                        <a:t>収納率</a:t>
                      </a:r>
                      <a:r>
                        <a:rPr kumimoji="1" lang="ja-JP" altLang="en-US" sz="1200" dirty="0">
                          <a:solidFill>
                            <a:schemeClr val="tx1"/>
                          </a:solidFill>
                        </a:rPr>
                        <a:t>の低さ、</a:t>
                      </a:r>
                      <a:endParaRPr kumimoji="1" lang="en-US" altLang="ja-JP" sz="1200" dirty="0">
                        <a:solidFill>
                          <a:schemeClr val="tx1"/>
                        </a:solidFill>
                      </a:endParaRPr>
                    </a:p>
                    <a:p>
                      <a:pPr marL="177800" indent="-177800" algn="l">
                        <a:lnSpc>
                          <a:spcPts val="1600"/>
                        </a:lnSpc>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保険財政</a:t>
                      </a:r>
                      <a:r>
                        <a:rPr kumimoji="1" lang="ja-JP" altLang="en-US" sz="1200" u="none" dirty="0">
                          <a:solidFill>
                            <a:schemeClr val="tx1"/>
                          </a:solidFill>
                        </a:rPr>
                        <a:t>運営の基本的事項が適切に</a:t>
                      </a:r>
                      <a:r>
                        <a:rPr kumimoji="1" lang="ja-JP" altLang="en-US" sz="1200" dirty="0">
                          <a:solidFill>
                            <a:schemeClr val="tx1"/>
                          </a:solidFill>
                        </a:rPr>
                        <a:t>行われていないこと</a:t>
                      </a:r>
                      <a:endParaRPr kumimoji="1" lang="en-US" altLang="ja-JP" sz="1200" dirty="0">
                        <a:solidFill>
                          <a:schemeClr val="tx1"/>
                        </a:solidFill>
                      </a:endParaRPr>
                    </a:p>
                    <a:p>
                      <a:pPr algn="l">
                        <a:lnSpc>
                          <a:spcPts val="1600"/>
                        </a:lnSpc>
                      </a:pPr>
                      <a:r>
                        <a:rPr kumimoji="1" lang="ja-JP" altLang="en-US" sz="1200" dirty="0">
                          <a:solidFill>
                            <a:schemeClr val="tx1"/>
                          </a:solidFill>
                        </a:rPr>
                        <a:t>の２点の改善</a:t>
                      </a:r>
                      <a:r>
                        <a:rPr kumimoji="1" lang="ja-JP" altLang="en-US" sz="1200" dirty="0"/>
                        <a:t>に取り組む。</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・市町村が積極的に収</a:t>
                      </a:r>
                      <a:endParaRPr kumimoji="1" lang="en-US" altLang="ja-JP" sz="1200" dirty="0"/>
                    </a:p>
                    <a:p>
                      <a:pPr algn="l">
                        <a:lnSpc>
                          <a:spcPts val="1600"/>
                        </a:lnSpc>
                      </a:pPr>
                      <a:r>
                        <a:rPr kumimoji="1" lang="en-US" altLang="ja-JP" sz="1200" dirty="0"/>
                        <a:t> </a:t>
                      </a:r>
                      <a:r>
                        <a:rPr kumimoji="1" lang="ja-JP" altLang="en-US" sz="1200" dirty="0"/>
                        <a:t>納率の改善などに取</a:t>
                      </a:r>
                      <a:endParaRPr kumimoji="1" lang="en-US" altLang="ja-JP" sz="1200" dirty="0"/>
                    </a:p>
                    <a:p>
                      <a:pPr algn="l">
                        <a:lnSpc>
                          <a:spcPts val="1600"/>
                        </a:lnSpc>
                      </a:pPr>
                      <a:r>
                        <a:rPr kumimoji="1" lang="en-US" altLang="ja-JP" sz="1200" dirty="0"/>
                        <a:t> </a:t>
                      </a:r>
                      <a:r>
                        <a:rPr kumimoji="1" lang="ja-JP" altLang="en-US" sz="1200" dirty="0"/>
                        <a:t>組み、計画的に累積赤字の解消を図る仕組みを導入する。</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・府から市町村へ交付</a:t>
                      </a:r>
                      <a:endParaRPr kumimoji="1" lang="en-US" altLang="ja-JP" sz="1200" dirty="0"/>
                    </a:p>
                    <a:p>
                      <a:pPr algn="l">
                        <a:lnSpc>
                          <a:spcPts val="1600"/>
                        </a:lnSpc>
                      </a:pPr>
                      <a:r>
                        <a:rPr kumimoji="1" lang="en-US" altLang="ja-JP" sz="1200" dirty="0"/>
                        <a:t> </a:t>
                      </a:r>
                      <a:r>
                        <a:rPr kumimoji="1" lang="ja-JP" altLang="en-US" sz="1200" dirty="0"/>
                        <a:t>する調整交付金などを</a:t>
                      </a:r>
                      <a:endParaRPr kumimoji="1" lang="en-US" altLang="ja-JP" sz="1200" dirty="0"/>
                    </a:p>
                    <a:p>
                      <a:pPr algn="l">
                        <a:lnSpc>
                          <a:spcPts val="1600"/>
                        </a:lnSpc>
                      </a:pPr>
                      <a:r>
                        <a:rPr kumimoji="1" lang="en-US" altLang="ja-JP" sz="1200" dirty="0"/>
                        <a:t> </a:t>
                      </a:r>
                      <a:r>
                        <a:rPr kumimoji="1" lang="ja-JP" altLang="en-US" sz="1200" dirty="0"/>
                        <a:t>活用し、市町村の国保</a:t>
                      </a:r>
                      <a:endParaRPr kumimoji="1" lang="en-US" altLang="ja-JP" sz="1200" dirty="0"/>
                    </a:p>
                    <a:p>
                      <a:pPr algn="l">
                        <a:lnSpc>
                          <a:spcPts val="1600"/>
                        </a:lnSpc>
                      </a:pPr>
                      <a:r>
                        <a:rPr kumimoji="1" lang="en-US" altLang="ja-JP" sz="1200" dirty="0"/>
                        <a:t> </a:t>
                      </a:r>
                      <a:r>
                        <a:rPr kumimoji="1" lang="ja-JP" altLang="en-US" sz="1200" dirty="0"/>
                        <a:t>財政運営の改善を促す。</a:t>
                      </a:r>
                      <a:endParaRPr kumimoji="1" lang="en-US" altLang="ja-JP" sz="1200" dirty="0"/>
                    </a:p>
                    <a:p>
                      <a:pPr algn="l">
                        <a:lnSpc>
                          <a:spcPts val="1600"/>
                        </a:lnSpc>
                      </a:pP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solidFill>
                            <a:schemeClr val="tx1"/>
                          </a:solidFill>
                        </a:rPr>
                        <a:t>・</a:t>
                      </a:r>
                      <a:r>
                        <a:rPr kumimoji="1" lang="en-US" altLang="ja-JP" sz="1200" dirty="0">
                          <a:solidFill>
                            <a:schemeClr val="tx1"/>
                          </a:solidFill>
                        </a:rPr>
                        <a:t>2012</a:t>
                      </a:r>
                      <a:r>
                        <a:rPr kumimoji="1" lang="ja-JP" altLang="en-US" sz="1200" dirty="0">
                          <a:solidFill>
                            <a:schemeClr val="tx1"/>
                          </a:solidFill>
                        </a:rPr>
                        <a:t>年度に、</a:t>
                      </a:r>
                      <a:endParaRPr kumimoji="1" lang="en-US" altLang="ja-JP" sz="1200" dirty="0">
                        <a:solidFill>
                          <a:schemeClr val="tx1"/>
                        </a:solidFill>
                      </a:endParaRPr>
                    </a:p>
                    <a:p>
                      <a:pPr algn="l">
                        <a:lnSpc>
                          <a:spcPts val="1600"/>
                        </a:lnSpc>
                      </a:pPr>
                      <a:r>
                        <a:rPr kumimoji="1" lang="ja-JP" altLang="en-US" sz="1200" dirty="0">
                          <a:solidFill>
                            <a:schemeClr val="tx1"/>
                          </a:solidFill>
                        </a:rPr>
                        <a:t> 「大阪府市町村国民健</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康保険赤字解消計画</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基準」を定め、累積赤</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字率の特に高い団体</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に対して、赤字解消計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画の策定を求め、累積</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赤字の計画的な解消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を促している。</a:t>
                      </a:r>
                      <a:endParaRPr kumimoji="1" lang="en-US" altLang="ja-JP" sz="1200" dirty="0">
                        <a:solidFill>
                          <a:schemeClr val="tx1"/>
                        </a:solidFill>
                      </a:endParaRPr>
                    </a:p>
                    <a:p>
                      <a:pPr algn="l">
                        <a:lnSpc>
                          <a:spcPts val="1600"/>
                        </a:lnSpc>
                      </a:pPr>
                      <a:endParaRPr kumimoji="1" lang="en-US" altLang="ja-JP" sz="1200" dirty="0">
                        <a:solidFill>
                          <a:schemeClr val="tx1"/>
                        </a:solidFill>
                      </a:endParaRPr>
                    </a:p>
                    <a:p>
                      <a:pPr algn="l">
                        <a:lnSpc>
                          <a:spcPts val="1600"/>
                        </a:lnSpc>
                      </a:pPr>
                      <a:r>
                        <a:rPr kumimoji="1" lang="ja-JP" altLang="en-US" sz="1200" dirty="0">
                          <a:solidFill>
                            <a:schemeClr val="tx1"/>
                          </a:solidFill>
                        </a:rPr>
                        <a:t>・</a:t>
                      </a:r>
                      <a:r>
                        <a:rPr kumimoji="1" lang="en-US" altLang="ja-JP" sz="1200" dirty="0">
                          <a:solidFill>
                            <a:schemeClr val="tx1"/>
                          </a:solidFill>
                        </a:rPr>
                        <a:t>2011</a:t>
                      </a:r>
                      <a:r>
                        <a:rPr kumimoji="1" lang="ja-JP" altLang="en-US" sz="1200" dirty="0">
                          <a:solidFill>
                            <a:schemeClr val="tx1"/>
                          </a:solidFill>
                        </a:rPr>
                        <a:t>年度から、府特</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別調整交付金の交付</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方法を、「事業実績に</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応じた交付」</a:t>
                      </a:r>
                      <a:r>
                        <a:rPr kumimoji="1" lang="en-US" altLang="ja-JP" sz="1200" dirty="0">
                          <a:solidFill>
                            <a:schemeClr val="tx1"/>
                          </a:solidFill>
                        </a:rPr>
                        <a:t>(</a:t>
                      </a:r>
                      <a:r>
                        <a:rPr kumimoji="1" lang="ja-JP" altLang="en-US" sz="1200" dirty="0">
                          <a:solidFill>
                            <a:schemeClr val="tx1"/>
                          </a:solidFill>
                        </a:rPr>
                        <a:t>アウト プット評価）から、「基本的プロセスと成果を重視した交付」（アウトカム評価）に変更した</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年度からは、国保制度改革に伴い、府２号繰入金に財源を変更。</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b="0" dirty="0">
                          <a:solidFill>
                            <a:schemeClr val="tx1"/>
                          </a:solidFill>
                        </a:rPr>
                        <a:t>・累積赤字について、</a:t>
                      </a:r>
                      <a:endParaRPr kumimoji="1" lang="en-US" altLang="ja-JP" sz="1200" b="0" dirty="0">
                        <a:solidFill>
                          <a:schemeClr val="tx1"/>
                        </a:solidFill>
                      </a:endParaRPr>
                    </a:p>
                    <a:p>
                      <a:pPr algn="l">
                        <a:lnSpc>
                          <a:spcPts val="1600"/>
                        </a:lnSpc>
                      </a:pPr>
                      <a:r>
                        <a:rPr kumimoji="1" lang="en-US" altLang="ja-JP" sz="1200" b="0" u="none" dirty="0">
                          <a:solidFill>
                            <a:schemeClr val="tx1"/>
                          </a:solidFill>
                        </a:rPr>
                        <a:t> 2016</a:t>
                      </a:r>
                      <a:r>
                        <a:rPr kumimoji="1" lang="ja-JP" altLang="en-US" sz="1200" b="0" u="none" dirty="0">
                          <a:solidFill>
                            <a:schemeClr val="tx1"/>
                          </a:solidFill>
                        </a:rPr>
                        <a:t>年度決算では約</a:t>
                      </a:r>
                      <a:endParaRPr kumimoji="1" lang="en-US" altLang="ja-JP" sz="1200" b="0" u="none" dirty="0">
                        <a:solidFill>
                          <a:schemeClr val="tx1"/>
                        </a:solidFill>
                      </a:endParaRPr>
                    </a:p>
                    <a:p>
                      <a:pPr algn="l">
                        <a:lnSpc>
                          <a:spcPts val="1600"/>
                        </a:lnSpc>
                      </a:pPr>
                      <a:r>
                        <a:rPr kumimoji="1" lang="en-US" altLang="ja-JP" sz="1200" b="0" u="none" strike="noStrike" dirty="0">
                          <a:solidFill>
                            <a:schemeClr val="tx1"/>
                          </a:solidFill>
                        </a:rPr>
                        <a:t> 194</a:t>
                      </a:r>
                      <a:r>
                        <a:rPr kumimoji="1" lang="ja-JP" altLang="en-US" sz="1200" b="0" u="none" dirty="0">
                          <a:solidFill>
                            <a:schemeClr val="tx1"/>
                          </a:solidFill>
                        </a:rPr>
                        <a:t>億円まで減少</a:t>
                      </a:r>
                      <a:endParaRPr kumimoji="1" lang="en-US" altLang="ja-JP" sz="1200" b="0" u="none" dirty="0">
                        <a:solidFill>
                          <a:schemeClr val="tx1"/>
                        </a:solidFill>
                      </a:endParaRPr>
                    </a:p>
                    <a:p>
                      <a:pPr algn="l">
                        <a:lnSpc>
                          <a:spcPts val="1600"/>
                        </a:lnSpc>
                      </a:pPr>
                      <a:r>
                        <a:rPr kumimoji="1" lang="en-US" altLang="ja-JP" sz="1200" b="0" u="none" dirty="0">
                          <a:solidFill>
                            <a:schemeClr val="tx1"/>
                          </a:solidFill>
                        </a:rPr>
                        <a:t>※2008</a:t>
                      </a:r>
                      <a:r>
                        <a:rPr kumimoji="1" lang="ja-JP" altLang="en-US" sz="1200" b="0" u="none" dirty="0">
                          <a:solidFill>
                            <a:schemeClr val="tx1"/>
                          </a:solidFill>
                        </a:rPr>
                        <a:t>年度比</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・削減額６３６億円</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・削減率約７６．６％</a:t>
                      </a:r>
                      <a:endParaRPr kumimoji="1" lang="en-US" altLang="ja-JP" sz="1200" b="0" u="none" dirty="0">
                        <a:solidFill>
                          <a:schemeClr val="tx1"/>
                        </a:solidFill>
                      </a:endParaRPr>
                    </a:p>
                    <a:p>
                      <a:r>
                        <a:rPr kumimoji="1" lang="en-US" altLang="ja-JP" sz="1200" dirty="0">
                          <a:solidFill>
                            <a:schemeClr val="tx1"/>
                          </a:solidFill>
                          <a:latin typeface="+mn-ea"/>
                        </a:rPr>
                        <a:t>2021</a:t>
                      </a:r>
                      <a:r>
                        <a:rPr kumimoji="1" lang="ja-JP" altLang="en-US" sz="1200" dirty="0">
                          <a:solidFill>
                            <a:schemeClr val="tx1"/>
                          </a:solidFill>
                          <a:latin typeface="+mn-ea"/>
                        </a:rPr>
                        <a:t>年度決算では約１４億円にまで減少</a:t>
                      </a:r>
                      <a:endParaRPr kumimoji="1" lang="en-US" altLang="ja-JP" sz="1200" dirty="0">
                        <a:solidFill>
                          <a:schemeClr val="tx1"/>
                        </a:solidFill>
                        <a:latin typeface="+mn-ea"/>
                      </a:endParaRPr>
                    </a:p>
                    <a:p>
                      <a:r>
                        <a:rPr lang="en-US" altLang="ja-JP" sz="1200" dirty="0">
                          <a:solidFill>
                            <a:schemeClr val="tx1"/>
                          </a:solidFill>
                          <a:latin typeface="+mn-ea"/>
                        </a:rPr>
                        <a:t>※2008</a:t>
                      </a:r>
                      <a:r>
                        <a:rPr lang="ja-JP" altLang="en-US" sz="1200" dirty="0">
                          <a:solidFill>
                            <a:schemeClr val="tx1"/>
                          </a:solidFill>
                          <a:latin typeface="+mn-ea"/>
                        </a:rPr>
                        <a:t>年度比</a:t>
                      </a:r>
                      <a:endParaRPr lang="en-US" altLang="ja-JP" sz="1200" dirty="0">
                        <a:solidFill>
                          <a:schemeClr val="tx1"/>
                        </a:solidFill>
                        <a:latin typeface="+mn-ea"/>
                      </a:endParaRPr>
                    </a:p>
                    <a:p>
                      <a:r>
                        <a:rPr kumimoji="1" lang="ja-JP" altLang="en-US" sz="1200" dirty="0">
                          <a:solidFill>
                            <a:schemeClr val="tx1"/>
                          </a:solidFill>
                          <a:latin typeface="+mn-ea"/>
                        </a:rPr>
                        <a:t>　・削減額約８１６億円</a:t>
                      </a:r>
                      <a:endParaRPr kumimoji="1" lang="en-US" altLang="ja-JP" sz="1200" dirty="0">
                        <a:solidFill>
                          <a:schemeClr val="tx1"/>
                        </a:solidFill>
                        <a:latin typeface="+mn-ea"/>
                      </a:endParaRPr>
                    </a:p>
                    <a:p>
                      <a:r>
                        <a:rPr lang="ja-JP" altLang="en-US" sz="1200" dirty="0">
                          <a:solidFill>
                            <a:schemeClr val="tx1"/>
                          </a:solidFill>
                          <a:latin typeface="+mn-ea"/>
                        </a:rPr>
                        <a:t>　・削減率約９８．３％</a:t>
                      </a:r>
                      <a:endParaRPr kumimoji="1" lang="ja-JP" altLang="en-US" sz="1400" dirty="0">
                        <a:solidFill>
                          <a:schemeClr val="tx1"/>
                        </a:solidFill>
                        <a:latin typeface="+mn-ea"/>
                      </a:endParaRPr>
                    </a:p>
                    <a:p>
                      <a:pPr algn="l">
                        <a:lnSpc>
                          <a:spcPts val="1600"/>
                        </a:lnSpc>
                      </a:pPr>
                      <a:endParaRPr kumimoji="1" lang="en-US" altLang="ja-JP" sz="1200" b="0" u="none" dirty="0">
                        <a:solidFill>
                          <a:schemeClr val="tx1"/>
                        </a:solidFill>
                      </a:endParaRPr>
                    </a:p>
                    <a:p>
                      <a:pPr algn="l">
                        <a:lnSpc>
                          <a:spcPts val="1600"/>
                        </a:lnSpc>
                      </a:pP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・収納率の改善</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2009</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８５．７８％</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2016</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９０．９４％</a:t>
                      </a:r>
                      <a:endParaRPr kumimoji="1" lang="en-US" altLang="ja-JP" sz="1200" b="0" u="none" dirty="0">
                        <a:solidFill>
                          <a:schemeClr val="tx1"/>
                        </a:solidFill>
                      </a:endParaRPr>
                    </a:p>
                    <a:p>
                      <a:pPr marL="0" algn="l" defTabSz="914400" rtl="0" eaLnBrk="1" latinLnBrk="0" hangingPunct="1">
                        <a:lnSpc>
                          <a:spcPts val="1600"/>
                        </a:lnSpc>
                      </a:pPr>
                      <a:r>
                        <a:rPr kumimoji="1" lang="ja-JP" altLang="en-US" sz="1200" b="0" u="none" dirty="0">
                          <a:solidFill>
                            <a:schemeClr val="tx1"/>
                          </a:solidFill>
                        </a:rPr>
                        <a:t>　　（＋５．１６ポイント</a:t>
                      </a:r>
                      <a:r>
                        <a:rPr kumimoji="1" lang="ja-JP" altLang="en-US" sz="1200" b="0" u="none" kern="1200" dirty="0">
                          <a:solidFill>
                            <a:schemeClr val="tx1"/>
                          </a:solidFill>
                          <a:latin typeface="+mn-lt"/>
                          <a:ea typeface="+mn-ea"/>
                          <a:cs typeface="+mn-cs"/>
                        </a:rPr>
                        <a:t>）</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2020</a:t>
                      </a:r>
                      <a:r>
                        <a:rPr kumimoji="1" lang="ja-JP" altLang="en-US" sz="1200" b="0" u="none" kern="1200" dirty="0">
                          <a:solidFill>
                            <a:schemeClr val="tx1"/>
                          </a:solidFill>
                          <a:latin typeface="+mn-lt"/>
                          <a:ea typeface="+mn-ea"/>
                          <a:cs typeface="+mn-cs"/>
                        </a:rPr>
                        <a:t>年度</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９２．９３％</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a:t>
                      </a:r>
                      <a:r>
                        <a:rPr kumimoji="1" lang="ja-JP" altLang="en-US" sz="1200" b="0" u="none" kern="1200" dirty="0">
                          <a:solidFill>
                            <a:schemeClr val="tx1"/>
                          </a:solidFill>
                          <a:latin typeface="+mn-lt"/>
                          <a:ea typeface="+mn-ea"/>
                          <a:cs typeface="+mn-cs"/>
                        </a:rPr>
                        <a:t>（</a:t>
                      </a:r>
                      <a:r>
                        <a:rPr kumimoji="1" lang="en-US" altLang="ja-JP" sz="1200" b="0" u="none" kern="1200" dirty="0">
                          <a:solidFill>
                            <a:schemeClr val="tx1"/>
                          </a:solidFill>
                          <a:latin typeface="+mn-lt"/>
                          <a:ea typeface="+mn-ea"/>
                          <a:cs typeface="+mn-cs"/>
                        </a:rPr>
                        <a:t>※2009</a:t>
                      </a:r>
                      <a:r>
                        <a:rPr kumimoji="1" lang="ja-JP" altLang="en-US" sz="1200" b="0" u="none" kern="1200" dirty="0">
                          <a:solidFill>
                            <a:schemeClr val="tx1"/>
                          </a:solidFill>
                          <a:latin typeface="+mn-lt"/>
                          <a:ea typeface="+mn-ea"/>
                          <a:cs typeface="+mn-cs"/>
                        </a:rPr>
                        <a:t>年度比</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＋７．１５ポイント）</a:t>
                      </a:r>
                      <a:endParaRPr kumimoji="1" lang="en-US" altLang="ja-JP" sz="1200" b="0" u="none" kern="1200" dirty="0">
                        <a:solidFill>
                          <a:schemeClr val="tx1"/>
                        </a:solidFill>
                        <a:latin typeface="+mn-lt"/>
                        <a:ea typeface="+mn-ea"/>
                        <a:cs typeface="+mn-cs"/>
                      </a:endParaRPr>
                    </a:p>
                    <a:p>
                      <a:pPr algn="l">
                        <a:lnSpc>
                          <a:spcPts val="1600"/>
                        </a:lnSpc>
                      </a:pPr>
                      <a:endParaRPr kumimoji="1" lang="en-US" altLang="ja-JP" sz="1200" b="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359</a:t>
            </a:fld>
            <a:endParaRPr lang="ja-JP" altLang="en-US"/>
          </a:p>
        </p:txBody>
      </p:sp>
    </p:spTree>
    <p:extLst>
      <p:ext uri="{BB962C8B-B14F-4D97-AF65-F5344CB8AC3E}">
        <p14:creationId xmlns:p14="http://schemas.microsoft.com/office/powerpoint/2010/main" val="235012273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574559"/>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　</a:t>
            </a:r>
          </a:p>
        </p:txBody>
      </p:sp>
      <p:graphicFrame>
        <p:nvGraphicFramePr>
          <p:cNvPr id="6" name="表 5"/>
          <p:cNvGraphicFramePr>
            <a:graphicFrameLocks noGrp="1"/>
          </p:cNvGraphicFramePr>
          <p:nvPr/>
        </p:nvGraphicFramePr>
        <p:xfrm>
          <a:off x="2253205" y="597019"/>
          <a:ext cx="6696744" cy="599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29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2000">
                <a:tc>
                  <a:txBody>
                    <a:bodyPr/>
                    <a:lstStyle/>
                    <a:p>
                      <a:pPr algn="l"/>
                      <a:r>
                        <a:rPr kumimoji="1" lang="ja-JP" altLang="en-US" sz="1200" dirty="0">
                          <a:solidFill>
                            <a:schemeClr val="tx1"/>
                          </a:solidFill>
                        </a:rPr>
                        <a:t>・内閣府が</a:t>
                      </a:r>
                      <a:r>
                        <a:rPr kumimoji="1" lang="en-US" altLang="ja-JP" sz="1200" dirty="0">
                          <a:solidFill>
                            <a:schemeClr val="tx1"/>
                          </a:solidFill>
                        </a:rPr>
                        <a:t>2010</a:t>
                      </a:r>
                      <a:r>
                        <a:rPr kumimoji="1" lang="ja-JP" altLang="en-US" sz="1200" dirty="0">
                          <a:solidFill>
                            <a:schemeClr val="tx1"/>
                          </a:solidFill>
                        </a:rPr>
                        <a:t>年に実施した調査によると、ひきこもり青少年は、　</a:t>
                      </a:r>
                      <a:endParaRPr kumimoji="1" lang="en-US" altLang="ja-JP" sz="1200" dirty="0">
                        <a:solidFill>
                          <a:schemeClr val="tx1"/>
                        </a:solidFill>
                      </a:endParaRPr>
                    </a:p>
                    <a:p>
                      <a:pPr algn="l"/>
                      <a:r>
                        <a:rPr kumimoji="1" lang="ja-JP" altLang="en-US" sz="1200" dirty="0">
                          <a:solidFill>
                            <a:schemeClr val="tx1"/>
                          </a:solidFill>
                        </a:rPr>
                        <a:t>　全国　</a:t>
                      </a:r>
                      <a:r>
                        <a:rPr kumimoji="1" lang="en-US" altLang="ja-JP" sz="1200" dirty="0">
                          <a:solidFill>
                            <a:schemeClr val="tx1"/>
                          </a:solidFill>
                        </a:rPr>
                        <a:t>69.6</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5</a:t>
                      </a:r>
                      <a:r>
                        <a:rPr kumimoji="1" lang="ja-JP" altLang="en-US" sz="1200" dirty="0">
                          <a:solidFill>
                            <a:schemeClr val="tx1"/>
                          </a:solidFill>
                        </a:rPr>
                        <a:t>万人　　　　と推計されるが、予防としての不登校対応から地域での発見、社会的自立に向けた支援までの一貫した取り組み体制がなかった。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en-US" altLang="ja-JP" sz="1200" dirty="0">
                          <a:solidFill>
                            <a:schemeClr val="tx1"/>
                          </a:solidFill>
                        </a:rPr>
                        <a:t>2015</a:t>
                      </a:r>
                      <a:r>
                        <a:rPr kumimoji="1" lang="ja-JP" altLang="en-US" sz="1200" dirty="0">
                          <a:solidFill>
                            <a:schemeClr val="tx1"/>
                          </a:solidFill>
                        </a:rPr>
                        <a:t>年度実施内閣府「若者の生活に関する調査」の結果を踏まえた推計値（</a:t>
                      </a:r>
                      <a:r>
                        <a:rPr kumimoji="1" lang="en-US" altLang="ja-JP" sz="1200" dirty="0">
                          <a:solidFill>
                            <a:schemeClr val="tx1"/>
                          </a:solidFill>
                        </a:rPr>
                        <a:t>15</a:t>
                      </a:r>
                      <a:r>
                        <a:rPr kumimoji="1" lang="ja-JP" altLang="en-US" sz="1200" dirty="0">
                          <a:solidFill>
                            <a:schemeClr val="tx1"/>
                          </a:solidFill>
                        </a:rPr>
                        <a:t>～</a:t>
                      </a:r>
                      <a:r>
                        <a:rPr kumimoji="1" lang="en-US" altLang="ja-JP" sz="1200" dirty="0">
                          <a:solidFill>
                            <a:schemeClr val="tx1"/>
                          </a:solidFill>
                        </a:rPr>
                        <a:t>39</a:t>
                      </a:r>
                      <a:r>
                        <a:rPr kumimoji="1" lang="ja-JP" altLang="en-US" sz="1200" dirty="0">
                          <a:solidFill>
                            <a:schemeClr val="tx1"/>
                          </a:solidFill>
                        </a:rPr>
                        <a:t>歳）</a:t>
                      </a:r>
                      <a:endParaRPr kumimoji="1" lang="en-US" altLang="ja-JP" sz="1200" dirty="0">
                        <a:solidFill>
                          <a:schemeClr val="tx1"/>
                        </a:solidFill>
                      </a:endParaRPr>
                    </a:p>
                    <a:p>
                      <a:pPr algn="l"/>
                      <a:r>
                        <a:rPr kumimoji="1" lang="ja-JP" altLang="en-US" sz="1200" dirty="0">
                          <a:solidFill>
                            <a:schemeClr val="tx1"/>
                          </a:solidFill>
                        </a:rPr>
                        <a:t>　全国　約</a:t>
                      </a:r>
                      <a:r>
                        <a:rPr kumimoji="1" lang="en-US" altLang="ja-JP" sz="1200" dirty="0">
                          <a:solidFill>
                            <a:schemeClr val="tx1"/>
                          </a:solidFill>
                        </a:rPr>
                        <a:t>54.1</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・高校・大学を中退してしまうと、支援を受けるための契機がなくなり問題が潜在化。</a:t>
                      </a:r>
                      <a:endParaRPr kumimoji="1" lang="en-US" altLang="ja-JP" sz="1200" dirty="0">
                        <a:solidFill>
                          <a:schemeClr val="tx1"/>
                        </a:solidFill>
                      </a:endParaRPr>
                    </a:p>
                    <a:p>
                      <a:pPr algn="l"/>
                      <a:r>
                        <a:rPr kumimoji="1" lang="ja-JP" altLang="en-US" sz="1200" dirty="0">
                          <a:solidFill>
                            <a:schemeClr val="tx1"/>
                          </a:solidFill>
                        </a:rPr>
                        <a:t>加えて支援にあたる</a:t>
                      </a:r>
                      <a:r>
                        <a:rPr kumimoji="1" lang="en-US" altLang="ja-JP" sz="1200" dirty="0">
                          <a:solidFill>
                            <a:schemeClr val="tx1"/>
                          </a:solidFill>
                        </a:rPr>
                        <a:t>NPO</a:t>
                      </a:r>
                      <a:r>
                        <a:rPr kumimoji="1" lang="ja-JP" altLang="en-US" sz="1200" dirty="0">
                          <a:solidFill>
                            <a:schemeClr val="tx1"/>
                          </a:solidFill>
                        </a:rPr>
                        <a:t>等の社会的資源が不足している状況にある。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・ひきこもり青少年を地域で早期発見・支援するシステムの構築</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大阪発</a:t>
                      </a:r>
                      <a:r>
                        <a:rPr kumimoji="1" lang="en-US" altLang="ja-JP" sz="1200" dirty="0">
                          <a:solidFill>
                            <a:schemeClr val="tx1"/>
                          </a:solidFill>
                        </a:rPr>
                        <a:t>】</a:t>
                      </a:r>
                    </a:p>
                    <a:p>
                      <a:pPr algn="l"/>
                      <a:r>
                        <a:rPr kumimoji="1" lang="ja-JP" altLang="en-US" sz="1200" dirty="0">
                          <a:solidFill>
                            <a:schemeClr val="tx1"/>
                          </a:solidFill>
                        </a:rPr>
                        <a:t>（取組み</a:t>
                      </a:r>
                      <a:r>
                        <a:rPr kumimoji="1" lang="en-US" altLang="ja-JP" sz="1200" dirty="0">
                          <a:solidFill>
                            <a:schemeClr val="tx1"/>
                          </a:solidFill>
                        </a:rPr>
                        <a:t>1</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福祉、保健・医療の関係機関や</a:t>
                      </a:r>
                      <a:r>
                        <a:rPr kumimoji="1" lang="en-US" altLang="ja-JP" sz="1200" dirty="0">
                          <a:solidFill>
                            <a:schemeClr val="tx1"/>
                          </a:solidFill>
                        </a:rPr>
                        <a:t>NPO</a:t>
                      </a:r>
                      <a:r>
                        <a:rPr kumimoji="1" lang="ja-JP" altLang="en-US" sz="1200" dirty="0">
                          <a:solidFill>
                            <a:schemeClr val="tx1"/>
                          </a:solidFill>
                        </a:rPr>
                        <a:t>団体との連携を通じて、ひきこもり青少年に対する総合的な支援体制を整備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a:t>
                      </a:r>
                      <a:r>
                        <a:rPr kumimoji="1" lang="en-US" altLang="ja-JP" sz="1200" dirty="0">
                          <a:solidFill>
                            <a:schemeClr val="tx1"/>
                          </a:solidFill>
                        </a:rPr>
                        <a:t>2</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市町村を核として、学校、民生委員、福祉事務所等からなる「地域支援ネットワーク」を構築し、ひきこもり青少年の早期発見・支援体制を構築</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・府内</a:t>
                      </a:r>
                      <a:r>
                        <a:rPr kumimoji="1" lang="en-US" altLang="ja-JP" sz="1200" u="none" dirty="0">
                          <a:solidFill>
                            <a:schemeClr val="tx1"/>
                          </a:solidFill>
                        </a:rPr>
                        <a:t>10</a:t>
                      </a:r>
                      <a:r>
                        <a:rPr kumimoji="1" lang="ja-JP" altLang="en-US" sz="1200" u="none" dirty="0">
                          <a:solidFill>
                            <a:schemeClr val="tx1"/>
                          </a:solidFill>
                        </a:rPr>
                        <a:t>か所に</a:t>
                      </a:r>
                      <a:r>
                        <a:rPr kumimoji="1" lang="en-US" altLang="ja-JP" sz="1200" u="none" dirty="0">
                          <a:solidFill>
                            <a:schemeClr val="tx1"/>
                          </a:solidFill>
                        </a:rPr>
                        <a:t>NPO</a:t>
                      </a:r>
                      <a:r>
                        <a:rPr kumimoji="1" lang="ja-JP" altLang="en-US" sz="1200" u="none" dirty="0">
                          <a:solidFill>
                            <a:schemeClr val="tx1"/>
                          </a:solidFill>
                        </a:rPr>
                        <a:t>等が運営する「子ども・若者自立支援センター」を開設し、ひきこもり青少年を支援する「子ども・若者自立サポート事業」を実施。</a:t>
                      </a:r>
                      <a:endParaRPr kumimoji="1" lang="en-US" altLang="ja-JP" sz="1200" u="none" dirty="0">
                        <a:solidFill>
                          <a:schemeClr val="tx1"/>
                        </a:solidFill>
                      </a:endParaRPr>
                    </a:p>
                    <a:p>
                      <a:pPr algn="l"/>
                      <a:r>
                        <a:rPr kumimoji="1" lang="ja-JP" altLang="en-US" sz="1200" u="none" dirty="0">
                          <a:solidFill>
                            <a:schemeClr val="tx1"/>
                          </a:solidFill>
                        </a:rPr>
                        <a:t>（府は運営</a:t>
                      </a:r>
                      <a:r>
                        <a:rPr kumimoji="1" lang="en-US" altLang="ja-JP" sz="1200" u="none" dirty="0">
                          <a:solidFill>
                            <a:schemeClr val="tx1"/>
                          </a:solidFill>
                        </a:rPr>
                        <a:t>NPO</a:t>
                      </a:r>
                      <a:r>
                        <a:rPr kumimoji="1" lang="ja-JP" altLang="en-US" sz="1200" u="none" dirty="0">
                          <a:solidFill>
                            <a:schemeClr val="tx1"/>
                          </a:solidFill>
                        </a:rPr>
                        <a:t>に対して委託費を支払い）</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・「子ども・若者自立支援センター登録制度」を実施し、市町村への登録団体活用を促進。（</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・大阪府ひきこもり青少年支援市町村連絡会や支援センターの充実など市町村と連携した地域支援ネットワークを推進</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633</a:t>
                      </a:r>
                      <a:r>
                        <a:rPr kumimoji="1" lang="ja-JP" altLang="en-US" sz="1200" u="none" dirty="0">
                          <a:solidFill>
                            <a:schemeClr val="tx1"/>
                          </a:solidFill>
                        </a:rPr>
                        <a:t>人（延べ</a:t>
                      </a:r>
                      <a:r>
                        <a:rPr kumimoji="1" lang="en-US" altLang="ja-JP" sz="1200" u="none" dirty="0">
                          <a:solidFill>
                            <a:schemeClr val="tx1"/>
                          </a:solidFill>
                        </a:rPr>
                        <a:t>6,514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837</a:t>
                      </a:r>
                      <a:r>
                        <a:rPr kumimoji="1" lang="ja-JP" altLang="en-US" sz="1200" u="none" dirty="0">
                          <a:solidFill>
                            <a:schemeClr val="tx1"/>
                          </a:solidFill>
                        </a:rPr>
                        <a:t>人（</a:t>
                      </a:r>
                      <a:r>
                        <a:rPr kumimoji="1" lang="en-US" altLang="ja-JP" sz="1200" u="none" dirty="0">
                          <a:solidFill>
                            <a:schemeClr val="tx1"/>
                          </a:solidFill>
                        </a:rPr>
                        <a:t>11,256</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en-US" altLang="ja-JP" sz="1200" u="none" dirty="0">
                          <a:solidFill>
                            <a:schemeClr val="tx1"/>
                          </a:solidFill>
                        </a:rPr>
                        <a:t>966</a:t>
                      </a:r>
                      <a:r>
                        <a:rPr kumimoji="1" lang="ja-JP" altLang="en-US" sz="1200" u="none" dirty="0">
                          <a:solidFill>
                            <a:schemeClr val="tx1"/>
                          </a:solidFill>
                        </a:rPr>
                        <a:t>人（延べ</a:t>
                      </a:r>
                      <a:r>
                        <a:rPr kumimoji="1" lang="en-US" altLang="ja-JP" sz="1200" u="none" dirty="0">
                          <a:solidFill>
                            <a:schemeClr val="tx1"/>
                          </a:solidFill>
                        </a:rPr>
                        <a:t>12,973</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7</a:t>
                      </a:r>
                      <a:r>
                        <a:rPr kumimoji="1" lang="ja-JP" altLang="en-US" sz="1200" u="none" dirty="0">
                          <a:solidFill>
                            <a:schemeClr val="tx1"/>
                          </a:solidFill>
                        </a:rPr>
                        <a:t>団体</a:t>
                      </a:r>
                      <a:r>
                        <a:rPr kumimoji="1" lang="en-US" altLang="ja-JP" sz="1200" u="none" dirty="0">
                          <a:solidFill>
                            <a:schemeClr val="tx1"/>
                          </a:solidFill>
                        </a:rPr>
                        <a:t>10</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・４市（枚方市、東大阪市、大東市、泉佐野市）が登録団体へ事業を委託。</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2278320" y="3284984"/>
            <a:ext cx="1598715" cy="1224136"/>
          </a:xfrm>
          <a:prstGeom prst="bracketPair">
            <a:avLst/>
          </a:prstGeom>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3115922402"/>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57406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339752" y="574062"/>
          <a:ext cx="6696744" cy="599376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13713">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56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・結果として、将来の生活保護受給者数の増加がなど社会問題化が予想されていたが、総合的な取り組みが遅れていた。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・また、内閣府では </a:t>
                      </a:r>
                      <a:r>
                        <a:rPr kumimoji="1" lang="en-US" altLang="ja-JP" sz="1200" dirty="0">
                          <a:solidFill>
                            <a:schemeClr val="tx1"/>
                          </a:solidFill>
                        </a:rPr>
                        <a:t>2018</a:t>
                      </a:r>
                      <a:r>
                        <a:rPr kumimoji="1" lang="ja-JP" altLang="en-US" sz="1200" dirty="0">
                          <a:solidFill>
                            <a:schemeClr val="tx1"/>
                          </a:solidFill>
                        </a:rPr>
                        <a:t>年度に「生活状況に関する調査」の結果として、中高年層を対象に初めて調査、</a:t>
                      </a:r>
                      <a:r>
                        <a:rPr kumimoji="1" lang="en-US" altLang="ja-JP" sz="1200" dirty="0">
                          <a:solidFill>
                            <a:schemeClr val="tx1"/>
                          </a:solidFill>
                        </a:rPr>
                        <a:t>40 </a:t>
                      </a:r>
                      <a:r>
                        <a:rPr kumimoji="1" lang="ja-JP" altLang="en-US" sz="1200" dirty="0">
                          <a:solidFill>
                            <a:schemeClr val="tx1"/>
                          </a:solidFill>
                        </a:rPr>
                        <a:t>歳から </a:t>
                      </a:r>
                      <a:r>
                        <a:rPr kumimoji="1" lang="en-US" altLang="ja-JP" sz="1200" dirty="0">
                          <a:solidFill>
                            <a:schemeClr val="tx1"/>
                          </a:solidFill>
                        </a:rPr>
                        <a:t>64 </a:t>
                      </a:r>
                      <a:r>
                        <a:rPr kumimoji="1" lang="ja-JP" altLang="en-US" sz="1200" dirty="0">
                          <a:solidFill>
                            <a:schemeClr val="tx1"/>
                          </a:solidFill>
                        </a:rPr>
                        <a:t>歳までの「ひきこもり」状態にある人が全国で </a:t>
                      </a:r>
                      <a:r>
                        <a:rPr kumimoji="1" lang="en-US" altLang="ja-JP" sz="1200" dirty="0">
                          <a:solidFill>
                            <a:schemeClr val="tx1"/>
                          </a:solidFill>
                        </a:rPr>
                        <a:t>61.3 </a:t>
                      </a:r>
                      <a:r>
                        <a:rPr kumimoji="1" lang="ja-JP" altLang="en-US" sz="1200" dirty="0">
                          <a:solidFill>
                            <a:schemeClr val="tx1"/>
                          </a:solidFill>
                        </a:rPr>
                        <a:t>万人にのぼるという推計を発表。（人口に占める割合は </a:t>
                      </a:r>
                      <a:r>
                        <a:rPr kumimoji="1" lang="en-US" altLang="ja-JP" sz="1200" dirty="0">
                          <a:solidFill>
                            <a:schemeClr val="tx1"/>
                          </a:solidFill>
                        </a:rPr>
                        <a:t>1.45</a:t>
                      </a:r>
                      <a:r>
                        <a:rPr kumimoji="1" lang="ja-JP" altLang="en-US" sz="1200" dirty="0">
                          <a:solidFill>
                            <a:schemeClr val="tx1"/>
                          </a:solidFill>
                        </a:rPr>
                        <a:t>％、府内推計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・「ひきこもり」は、どの年齢層にも、どんな立場の者にもみられるものであり、どの年齢層からでも、実に多様なきっかけでなりうるものであることが明らかになった。</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・府内</a:t>
                      </a:r>
                      <a:r>
                        <a:rPr kumimoji="1" lang="en-US" altLang="ja-JP" sz="1200" u="none" dirty="0">
                          <a:solidFill>
                            <a:schemeClr val="tx1"/>
                          </a:solidFill>
                        </a:rPr>
                        <a:t>8</a:t>
                      </a:r>
                      <a:r>
                        <a:rPr kumimoji="1" lang="ja-JP" altLang="en-US" sz="1200" u="none" dirty="0">
                          <a:solidFill>
                            <a:schemeClr val="tx1"/>
                          </a:solidFill>
                        </a:rPr>
                        <a:t>校と連携して、「高校中退・不登校フォローアップ事業」を実施。</a:t>
                      </a:r>
                      <a:endParaRPr kumimoji="1" lang="en-US" altLang="ja-JP" sz="1200" u="none" dirty="0">
                        <a:solidFill>
                          <a:schemeClr val="tx1"/>
                        </a:solidFill>
                      </a:endParaRPr>
                    </a:p>
                    <a:p>
                      <a:pPr algn="l"/>
                      <a:r>
                        <a:rPr kumimoji="1" lang="ja-JP" altLang="en-US" sz="1200" u="none" dirty="0">
                          <a:solidFill>
                            <a:schemeClr val="tx1"/>
                          </a:solidFill>
                        </a:rPr>
                        <a:t>（府は相談支援員の人件費等を負担）</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strike="noStrike" dirty="0">
                          <a:solidFill>
                            <a:schemeClr val="tx1"/>
                          </a:solidFill>
                        </a:rPr>
                        <a:t>2013</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・府内高校と連携して、「高校内における居場所のプラットフォーム化事業」を実施。</a:t>
                      </a: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・「課題早期発見フォローアップ事業（</a:t>
                      </a:r>
                      <a:r>
                        <a:rPr kumimoji="1" lang="en-US" altLang="ja-JP" sz="1200" u="none" dirty="0">
                          <a:solidFill>
                            <a:schemeClr val="tx1"/>
                          </a:solidFill>
                        </a:rPr>
                        <a:t>2017</a:t>
                      </a:r>
                      <a:r>
                        <a:rPr kumimoji="1" lang="ja-JP" altLang="en-US" sz="1200" u="none" dirty="0">
                          <a:solidFill>
                            <a:schemeClr val="tx1"/>
                          </a:solidFill>
                        </a:rPr>
                        <a:t>年度）」「課題を抱える生徒フォローアップ事業（</a:t>
                      </a:r>
                      <a:r>
                        <a:rPr kumimoji="1" lang="en-US" altLang="ja-JP" sz="1200" u="none" dirty="0">
                          <a:solidFill>
                            <a:schemeClr val="tx1"/>
                          </a:solidFill>
                        </a:rPr>
                        <a:t>2018</a:t>
                      </a:r>
                      <a:r>
                        <a:rPr kumimoji="1" lang="ja-JP" altLang="en-US" sz="1200" u="none" dirty="0">
                          <a:solidFill>
                            <a:schemeClr val="tx1"/>
                          </a:solidFill>
                        </a:rPr>
                        <a:t>年度～）」として、教育庁において引き続き実施</a:t>
                      </a:r>
                      <a:endParaRPr kumimoji="1" lang="ja-JP" altLang="en-US" sz="1200" u="none" strike="sng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・民生委員・児童委員や高校などと連携したひきこもり青少年や中退・不登校者等に対する支援の仕組みを構築。</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759</a:t>
                      </a:r>
                      <a:r>
                        <a:rPr kumimoji="1" lang="ja-JP" altLang="en-US" sz="1200" u="none" dirty="0">
                          <a:solidFill>
                            <a:schemeClr val="tx1"/>
                          </a:solidFill>
                        </a:rPr>
                        <a:t>人（延べ</a:t>
                      </a:r>
                      <a:r>
                        <a:rPr kumimoji="1" lang="en-US" altLang="ja-JP" sz="1200" u="none" dirty="0">
                          <a:solidFill>
                            <a:schemeClr val="tx1"/>
                          </a:solidFill>
                        </a:rPr>
                        <a:t>6,690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ja-JP" altLang="en-US" sz="1200" u="none" dirty="0">
                          <a:solidFill>
                            <a:schemeClr val="tx1"/>
                          </a:solidFill>
                        </a:rPr>
                        <a:t>　</a:t>
                      </a:r>
                      <a:r>
                        <a:rPr kumimoji="1" lang="en-US" altLang="ja-JP" sz="1200" u="none" dirty="0">
                          <a:solidFill>
                            <a:schemeClr val="tx1"/>
                          </a:solidFill>
                        </a:rPr>
                        <a:t>529</a:t>
                      </a:r>
                      <a:r>
                        <a:rPr kumimoji="1" lang="ja-JP" altLang="en-US" sz="1200" u="none" dirty="0">
                          <a:solidFill>
                            <a:schemeClr val="tx1"/>
                          </a:solidFill>
                        </a:rPr>
                        <a:t>人（延べ</a:t>
                      </a:r>
                      <a:r>
                        <a:rPr kumimoji="1" lang="en-US" altLang="ja-JP" sz="1200" u="none" dirty="0">
                          <a:solidFill>
                            <a:schemeClr val="tx1"/>
                          </a:solidFill>
                        </a:rPr>
                        <a:t>10,649</a:t>
                      </a:r>
                      <a:r>
                        <a:rPr kumimoji="1" lang="ja-JP" altLang="en-US" sz="1200" u="none" dirty="0">
                          <a:solidFill>
                            <a:schemeClr val="tx1"/>
                          </a:solidFill>
                        </a:rPr>
                        <a:t>人）</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21</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1,455</a:t>
                      </a:r>
                      <a:r>
                        <a:rPr kumimoji="1" lang="ja-JP" altLang="en-US" sz="1200" u="none" dirty="0">
                          <a:solidFill>
                            <a:schemeClr val="tx1"/>
                          </a:solidFill>
                        </a:rPr>
                        <a:t>人　延べ</a:t>
                      </a:r>
                      <a:r>
                        <a:rPr kumimoji="1" lang="en-US" altLang="ja-JP" sz="1200" u="none" dirty="0">
                          <a:solidFill>
                            <a:schemeClr val="tx1"/>
                          </a:solidFill>
                        </a:rPr>
                        <a:t>16,140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9</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442</a:t>
                      </a:r>
                      <a:r>
                        <a:rPr kumimoji="1" lang="ja-JP" altLang="en-US" sz="1200" u="none" dirty="0">
                          <a:solidFill>
                            <a:schemeClr val="tx1"/>
                          </a:solidFill>
                        </a:rPr>
                        <a:t>人（延べ</a:t>
                      </a:r>
                      <a:r>
                        <a:rPr kumimoji="1" lang="en-US" altLang="ja-JP" sz="1200" u="none" dirty="0">
                          <a:solidFill>
                            <a:schemeClr val="tx1"/>
                          </a:solidFill>
                        </a:rPr>
                        <a:t>2,751</a:t>
                      </a:r>
                      <a:r>
                        <a:rPr kumimoji="1" lang="ja-JP" altLang="en-US" sz="1200" u="none" dirty="0">
                          <a:solidFill>
                            <a:schemeClr val="tx1"/>
                          </a:solidFill>
                        </a:rPr>
                        <a:t>人）　</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7386"/>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6708365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29841"/>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576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1681">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・ひきこもりや高校中退、不登校など、直ちに一般就労に従事することが困難な若者が就労経験を積むための「中間的就労の場づくり支援事業」を実施（府は運営</a:t>
                      </a:r>
                      <a:r>
                        <a:rPr kumimoji="1" lang="en-US" altLang="ja-JP" sz="1200" u="none" dirty="0">
                          <a:solidFill>
                            <a:schemeClr val="tx1"/>
                          </a:solidFill>
                        </a:rPr>
                        <a:t>NPO</a:t>
                      </a:r>
                      <a:r>
                        <a:rPr kumimoji="1" lang="ja-JP" altLang="en-US" sz="1200" u="none" dirty="0">
                          <a:solidFill>
                            <a:schemeClr val="tx1"/>
                          </a:solidFill>
                        </a:rPr>
                        <a:t>等に対して委託費を支払い）</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a:t>
                      </a:r>
                      <a:endParaRPr kumimoji="1" lang="en-US" altLang="ja-JP" sz="1200" u="none" dirty="0">
                        <a:solidFill>
                          <a:schemeClr val="tx1"/>
                        </a:solidFill>
                      </a:endParaRPr>
                    </a:p>
                    <a:p>
                      <a:pPr algn="l"/>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・ひきこもり青少年の早期発見のため、民生委員・児童委員向け研修会を実施。（</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・大阪府子ども・若者支援地域協議会設置（</a:t>
                      </a:r>
                      <a:r>
                        <a:rPr kumimoji="1" lang="en-US" altLang="ja-JP" sz="1200" u="none" dirty="0">
                          <a:solidFill>
                            <a:schemeClr val="tx1"/>
                          </a:solidFill>
                        </a:rPr>
                        <a:t>2015</a:t>
                      </a:r>
                      <a:r>
                        <a:rPr kumimoji="1" lang="ja-JP" altLang="en-US" sz="1200" u="none" dirty="0">
                          <a:solidFill>
                            <a:schemeClr val="tx1"/>
                          </a:solidFill>
                        </a:rPr>
                        <a:t>年度～）</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　実績</a:t>
                      </a:r>
                      <a:endParaRPr kumimoji="1" lang="en-US" altLang="ja-JP" sz="1200" u="none" dirty="0">
                        <a:solidFill>
                          <a:schemeClr val="tx1"/>
                        </a:solidFill>
                      </a:endParaRPr>
                    </a:p>
                    <a:p>
                      <a:pPr algn="l"/>
                      <a:r>
                        <a:rPr kumimoji="1" lang="ja-JP" altLang="en-US" sz="1200" u="none" dirty="0">
                          <a:solidFill>
                            <a:schemeClr val="tx1"/>
                          </a:solidFill>
                        </a:rPr>
                        <a:t>支援人数　</a:t>
                      </a:r>
                      <a:r>
                        <a:rPr kumimoji="1" lang="en-US" altLang="ja-JP" sz="1200" u="none" dirty="0">
                          <a:solidFill>
                            <a:schemeClr val="tx1"/>
                          </a:solidFill>
                        </a:rPr>
                        <a:t>98</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就職決定者数　</a:t>
                      </a:r>
                      <a:r>
                        <a:rPr kumimoji="1" lang="en-US" altLang="ja-JP" sz="1200" u="none" dirty="0">
                          <a:solidFill>
                            <a:schemeClr val="tx1"/>
                          </a:solidFill>
                        </a:rPr>
                        <a:t>41</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実績　</a:t>
                      </a:r>
                      <a:r>
                        <a:rPr kumimoji="1" lang="en-US" altLang="ja-JP" sz="1200" u="none" dirty="0">
                          <a:solidFill>
                            <a:schemeClr val="tx1"/>
                          </a:solidFill>
                        </a:rPr>
                        <a:t>37</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11</a:t>
                      </a:r>
                      <a:r>
                        <a:rPr kumimoji="1" lang="ja-JP" altLang="en-US" sz="1200" u="none" dirty="0">
                          <a:solidFill>
                            <a:schemeClr val="tx1"/>
                          </a:solidFill>
                        </a:rPr>
                        <a:t>回、</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6</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4</a:t>
                      </a:r>
                      <a:r>
                        <a:rPr kumimoji="1" lang="ja-JP" altLang="en-US" sz="1200" u="none" dirty="0">
                          <a:solidFill>
                            <a:schemeClr val="tx1"/>
                          </a:solidFill>
                        </a:rPr>
                        <a:t>回、</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3</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回、</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a:t>
                      </a:r>
                      <a:r>
                        <a:rPr kumimoji="1" lang="en-US" altLang="ja-JP" sz="1200" u="none" dirty="0">
                          <a:solidFill>
                            <a:schemeClr val="tx1"/>
                          </a:solidFill>
                        </a:rPr>
                        <a:t>)</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年度以降、年</a:t>
                      </a:r>
                      <a:r>
                        <a:rPr kumimoji="1" lang="en-US" altLang="ja-JP" sz="1200" u="none" dirty="0">
                          <a:solidFill>
                            <a:schemeClr val="tx1"/>
                          </a:solidFill>
                        </a:rPr>
                        <a:t>1</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年度は新型コロナウイルス感染症感染拡大により中止</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2732244428"/>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882">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0559">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・大阪府子ども・若者民間支援団体連絡会設置（</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29</a:t>
                      </a:r>
                      <a:r>
                        <a:rPr kumimoji="1" lang="ja-JP" altLang="en-US" sz="1200" u="none" dirty="0">
                          <a:solidFill>
                            <a:schemeClr val="tx1"/>
                          </a:solidFill>
                        </a:rPr>
                        <a:t>団体が参画）</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・子ども・若者育成支援に関する市町村と民間支援団体の意見交換会を開催（</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・ひきこもり等青少年支援研修システム構築事業≪ひきこもりサポーター養成研修≫（</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・ひきこもり支援に携わる人材の養成研修（</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年度は、</a:t>
                      </a:r>
                      <a:endParaRPr kumimoji="1" lang="en-US" altLang="ja-JP" sz="1200" u="none" dirty="0">
                        <a:solidFill>
                          <a:schemeClr val="tx1"/>
                        </a:solidFill>
                      </a:endParaRPr>
                    </a:p>
                    <a:p>
                      <a:pPr algn="l"/>
                      <a:r>
                        <a:rPr kumimoji="1" lang="ja-JP" altLang="en-US" sz="1200" u="none" dirty="0">
                          <a:solidFill>
                            <a:schemeClr val="tx1"/>
                          </a:solidFill>
                        </a:rPr>
                        <a:t>子ども・若者民間支援団体連絡会を年に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回開催。それ以降は単独では開催せず、市町村と民間支援団体の意見交換会として開催。</a:t>
                      </a:r>
                      <a:endParaRPr kumimoji="1" lang="en-US" altLang="ja-JP" sz="1200" u="none" dirty="0">
                        <a:solidFill>
                          <a:schemeClr val="tx1"/>
                        </a:solidFill>
                      </a:endParaRPr>
                    </a:p>
                    <a:p>
                      <a:pPr algn="l"/>
                      <a:r>
                        <a:rPr kumimoji="1" lang="ja-JP" altLang="en-US" sz="1200" u="none" dirty="0">
                          <a:solidFill>
                            <a:schemeClr val="tx1"/>
                          </a:solidFill>
                        </a:rPr>
                        <a:t>・その他、青少年の社会参加・社会的自立に向けた支援に関する情報を随時提供（</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strike="sngStrike" baseline="0"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年度以降、年に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71</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48</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68</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46</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33</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28</a:t>
                      </a:r>
                      <a:r>
                        <a:rPr kumimoji="1" lang="ja-JP" altLang="en-US" sz="1200" u="none" dirty="0">
                          <a:solidFill>
                            <a:schemeClr val="tx1"/>
                          </a:solidFill>
                        </a:rPr>
                        <a:t>名）　　</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・各年度研修回数</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・参加人数（延べ人数）　</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163</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231</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218</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215</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209</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212</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197</a:t>
                      </a:r>
                      <a:r>
                        <a:rPr kumimoji="1" lang="ja-JP" altLang="en-US" sz="1200" u="none" dirty="0">
                          <a:solidFill>
                            <a:schemeClr val="tx1"/>
                          </a:solidFill>
                        </a:rPr>
                        <a:t>名</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青少年の社会参加・社会的自立に向けた支援の仕組みの整備（４）</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363</a:t>
            </a:fld>
            <a:endParaRPr lang="ja-JP" altLang="en-US"/>
          </a:p>
        </p:txBody>
      </p:sp>
    </p:spTree>
    <p:extLst>
      <p:ext uri="{BB962C8B-B14F-4D97-AF65-F5344CB8AC3E}">
        <p14:creationId xmlns:p14="http://schemas.microsoft.com/office/powerpoint/2010/main" val="673408020"/>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u="none" dirty="0">
                        <a:solidFill>
                          <a:schemeClr val="tx1"/>
                        </a:solidFill>
                      </a:endParaRPr>
                    </a:p>
                    <a:p>
                      <a:pPr algn="l"/>
                      <a:r>
                        <a:rPr kumimoji="1" lang="ja-JP" altLang="en-US" sz="1200" u="none" dirty="0">
                          <a:solidFill>
                            <a:schemeClr val="tx1"/>
                          </a:solidFill>
                        </a:rPr>
                        <a:t>・青少年スキルアップサポートモデル事業</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年度）</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・各年度補助団体数</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青少年の社会参加・社会的自立に向けた支援の仕組みの整備（５）</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364</a:t>
            </a:fld>
            <a:endParaRPr lang="ja-JP" altLang="en-US"/>
          </a:p>
        </p:txBody>
      </p:sp>
    </p:spTree>
    <p:extLst>
      <p:ext uri="{BB962C8B-B14F-4D97-AF65-F5344CB8AC3E}">
        <p14:creationId xmlns:p14="http://schemas.microsoft.com/office/powerpoint/2010/main" val="94860516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15185" y="0"/>
            <a:ext cx="4206875"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3</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基本的な考え方と具体的な取組み</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7451495" y="8165"/>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4" name="表 63"/>
          <p:cNvGraphicFramePr>
            <a:graphicFrameLocks noGrp="1"/>
          </p:cNvGraphicFramePr>
          <p:nvPr>
            <p:extLst/>
          </p:nvPr>
        </p:nvGraphicFramePr>
        <p:xfrm>
          <a:off x="1914" y="220471"/>
          <a:ext cx="4932040" cy="617142"/>
        </p:xfrm>
        <a:graphic>
          <a:graphicData uri="http://schemas.openxmlformats.org/drawingml/2006/table">
            <a:tbl>
              <a:tblPr>
                <a:tableStyleId>{073A0DAA-6AF3-43AB-8588-CEC1D06C72B9}</a:tableStyleId>
              </a:tblPr>
              <a:tblGrid>
                <a:gridCol w="68191">
                  <a:extLst>
                    <a:ext uri="{9D8B030D-6E8A-4147-A177-3AD203B41FA5}">
                      <a16:colId xmlns:a16="http://schemas.microsoft.com/office/drawing/2014/main" val="2375738016"/>
                    </a:ext>
                  </a:extLst>
                </a:gridCol>
                <a:gridCol w="4863849">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基本的な考え方</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8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ts val="1600"/>
                        </a:lnSpc>
                        <a:buFont typeface="Wingdings" panose="05000000000000000000" pitchFamily="2" charset="2"/>
                        <a:buChar char="Ø"/>
                      </a:pPr>
                      <a:r>
                        <a:rPr kumimoji="1" lang="ja-JP" altLang="en-US" sz="700" b="1" dirty="0" smtClean="0">
                          <a:latin typeface="Meiryo UI" panose="020B0604030504040204" pitchFamily="50" charset="-128"/>
                          <a:ea typeface="Meiryo UI" panose="020B0604030504040204" pitchFamily="50" charset="-128"/>
                        </a:rPr>
                        <a:t>基本理念や現状と課題等を踏まえ、第１期計画での５つの基本方針に、調査・分析の推進と人材の養成を加えた</a:t>
                      </a:r>
                      <a:r>
                        <a:rPr kumimoji="1" lang="en-US" altLang="ja-JP" sz="700" b="1" dirty="0" smtClean="0">
                          <a:latin typeface="Meiryo UI" panose="020B0604030504040204" pitchFamily="50" charset="-128"/>
                          <a:ea typeface="Meiryo UI" panose="020B0604030504040204" pitchFamily="50" charset="-128"/>
                        </a:rPr>
                        <a:t/>
                      </a:r>
                      <a:br>
                        <a:rPr kumimoji="1" lang="en-US" altLang="ja-JP" sz="700" b="1" dirty="0" smtClean="0">
                          <a:latin typeface="Meiryo UI" panose="020B0604030504040204" pitchFamily="50" charset="-128"/>
                          <a:ea typeface="Meiryo UI" panose="020B0604030504040204" pitchFamily="50" charset="-128"/>
                        </a:rPr>
                      </a:br>
                      <a:r>
                        <a:rPr kumimoji="1" lang="ja-JP" altLang="en-US" sz="700" b="1" dirty="0" smtClean="0">
                          <a:latin typeface="Meiryo UI" panose="020B0604030504040204" pitchFamily="50" charset="-128"/>
                          <a:ea typeface="Meiryo UI" panose="020B0604030504040204" pitchFamily="50" charset="-128"/>
                        </a:rPr>
                        <a:t>７つの基本方針に沿って、９つの重点施策を展開し、ギャンブル等依存症対策の更なる強化を図る。</a:t>
                      </a:r>
                    </a:p>
                  </a:txBody>
                  <a:tcPr marL="0" marR="0" marT="0" marB="0" anchor="ctr">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sp>
        <p:nvSpPr>
          <p:cNvPr id="260" name="正方形/長方形 259"/>
          <p:cNvSpPr/>
          <p:nvPr/>
        </p:nvSpPr>
        <p:spPr>
          <a:xfrm>
            <a:off x="33533" y="1014181"/>
            <a:ext cx="411429"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基本理念</a:t>
            </a:r>
          </a:p>
        </p:txBody>
      </p:sp>
      <p:sp>
        <p:nvSpPr>
          <p:cNvPr id="262" name="正方形/長方形 261"/>
          <p:cNvSpPr/>
          <p:nvPr/>
        </p:nvSpPr>
        <p:spPr>
          <a:xfrm>
            <a:off x="971600" y="1014181"/>
            <a:ext cx="1054286"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重点施策</a:t>
            </a:r>
          </a:p>
        </p:txBody>
      </p:sp>
      <p:sp>
        <p:nvSpPr>
          <p:cNvPr id="263" name="正方形/長方形 262"/>
          <p:cNvSpPr/>
          <p:nvPr/>
        </p:nvSpPr>
        <p:spPr>
          <a:xfrm>
            <a:off x="2094639" y="1014181"/>
            <a:ext cx="2957143"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取組み</a:t>
            </a:r>
          </a:p>
        </p:txBody>
      </p:sp>
      <p:sp>
        <p:nvSpPr>
          <p:cNvPr id="312" name="正方形/長方形 311"/>
          <p:cNvSpPr/>
          <p:nvPr/>
        </p:nvSpPr>
        <p:spPr>
          <a:xfrm>
            <a:off x="508731" y="1014181"/>
            <a:ext cx="360000"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基本方針</a:t>
            </a:r>
          </a:p>
        </p:txBody>
      </p:sp>
      <p:sp>
        <p:nvSpPr>
          <p:cNvPr id="318" name="正方形/長方形 317"/>
          <p:cNvSpPr/>
          <p:nvPr/>
        </p:nvSpPr>
        <p:spPr>
          <a:xfrm>
            <a:off x="965477" y="128659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重点❶</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若年層を対象とした</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予防啓発の強化</a:t>
            </a:r>
          </a:p>
        </p:txBody>
      </p:sp>
      <p:sp>
        <p:nvSpPr>
          <p:cNvPr id="319" name="正方形/長方形 318"/>
          <p:cNvSpPr/>
          <p:nvPr/>
        </p:nvSpPr>
        <p:spPr>
          <a:xfrm>
            <a:off x="966498" y="1766474"/>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重点❷</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4536"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依存症に関する正しい知識</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の普及と理解の促進</a:t>
            </a:r>
          </a:p>
        </p:txBody>
      </p:sp>
      <p:sp>
        <p:nvSpPr>
          <p:cNvPr id="320" name="正方形/長方形 319"/>
          <p:cNvSpPr/>
          <p:nvPr/>
        </p:nvSpPr>
        <p:spPr>
          <a:xfrm>
            <a:off x="967518" y="226248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重点❸</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依存症の本人及びその家族等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への</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相談支援体制の充実</a:t>
            </a:r>
          </a:p>
        </p:txBody>
      </p:sp>
      <p:sp>
        <p:nvSpPr>
          <p:cNvPr id="321" name="正方形/長方形 320"/>
          <p:cNvSpPr/>
          <p:nvPr/>
        </p:nvSpPr>
        <p:spPr>
          <a:xfrm>
            <a:off x="963436" y="3379516"/>
            <a:ext cx="1054286" cy="413840"/>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重点❺</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関係機関等との協働による</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切れ目のない支援の推進</a:t>
            </a:r>
          </a:p>
        </p:txBody>
      </p:sp>
      <p:sp>
        <p:nvSpPr>
          <p:cNvPr id="322" name="正方形/長方形 321"/>
          <p:cNvSpPr/>
          <p:nvPr/>
        </p:nvSpPr>
        <p:spPr>
          <a:xfrm>
            <a:off x="964456" y="3831979"/>
            <a:ext cx="1054286" cy="45612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重点❻</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の活動の充実</a:t>
            </a:r>
          </a:p>
        </p:txBody>
      </p:sp>
      <p:sp>
        <p:nvSpPr>
          <p:cNvPr id="323" name="正方形/長方形 322"/>
          <p:cNvSpPr/>
          <p:nvPr/>
        </p:nvSpPr>
        <p:spPr>
          <a:xfrm>
            <a:off x="969560" y="4414555"/>
            <a:ext cx="1054286" cy="420062"/>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重点❼</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予防から相談、治療及び</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回復支援体制の推進</a:t>
            </a:r>
          </a:p>
        </p:txBody>
      </p:sp>
      <p:sp>
        <p:nvSpPr>
          <p:cNvPr id="324" name="正方形/長方形 323"/>
          <p:cNvSpPr/>
          <p:nvPr/>
        </p:nvSpPr>
        <p:spPr>
          <a:xfrm>
            <a:off x="970581" y="5047550"/>
            <a:ext cx="1054286" cy="419146"/>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重点❽</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関する調査・分析の推進</a:t>
            </a:r>
          </a:p>
        </p:txBody>
      </p:sp>
      <p:sp>
        <p:nvSpPr>
          <p:cNvPr id="325" name="正方形/長方形 324"/>
          <p:cNvSpPr/>
          <p:nvPr/>
        </p:nvSpPr>
        <p:spPr>
          <a:xfrm>
            <a:off x="971600" y="5641356"/>
            <a:ext cx="1054286" cy="40565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重点❾</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相談支援等を担う</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人材の養成</a:t>
            </a:r>
          </a:p>
        </p:txBody>
      </p:sp>
      <p:sp>
        <p:nvSpPr>
          <p:cNvPr id="326" name="正方形/長方形 325"/>
          <p:cNvSpPr/>
          <p:nvPr/>
        </p:nvSpPr>
        <p:spPr>
          <a:xfrm>
            <a:off x="968539" y="2857378"/>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重点❹</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治療可能な医療機関の拡充</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と治療体制の構築</a:t>
            </a:r>
          </a:p>
        </p:txBody>
      </p:sp>
      <p:grpSp>
        <p:nvGrpSpPr>
          <p:cNvPr id="110" name="グループ化 109"/>
          <p:cNvGrpSpPr/>
          <p:nvPr/>
        </p:nvGrpSpPr>
        <p:grpSpPr>
          <a:xfrm>
            <a:off x="519518" y="1258532"/>
            <a:ext cx="334286" cy="891396"/>
            <a:chOff x="712168" y="1632247"/>
            <a:chExt cx="576064" cy="1347737"/>
          </a:xfrm>
        </p:grpSpPr>
        <p:sp>
          <p:nvSpPr>
            <p:cNvPr id="313" name="正方形/長方形 312"/>
            <p:cNvSpPr/>
            <p:nvPr/>
          </p:nvSpPr>
          <p:spPr>
            <a:xfrm>
              <a:off x="712168" y="1632247"/>
              <a:ext cx="576064" cy="134773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普及啓発の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7" name="正方形/長方形 326"/>
            <p:cNvSpPr/>
            <p:nvPr/>
          </p:nvSpPr>
          <p:spPr>
            <a:xfrm>
              <a:off x="1072208" y="1704256"/>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Ⅰ</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5" name="グループ化 334"/>
          <p:cNvGrpSpPr/>
          <p:nvPr/>
        </p:nvGrpSpPr>
        <p:grpSpPr>
          <a:xfrm>
            <a:off x="519518" y="2175800"/>
            <a:ext cx="334286" cy="560764"/>
            <a:chOff x="712168" y="2991785"/>
            <a:chExt cx="576064" cy="841805"/>
          </a:xfrm>
        </p:grpSpPr>
        <p:sp>
          <p:nvSpPr>
            <p:cNvPr id="314" name="正方形/長方形 313"/>
            <p:cNvSpPr/>
            <p:nvPr/>
          </p:nvSpPr>
          <p:spPr>
            <a:xfrm>
              <a:off x="712168" y="2993800"/>
              <a:ext cx="576064" cy="83979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相談支援体制</a:t>
              </a: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a:r>
              <a:b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b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の強化</a:t>
              </a:r>
            </a:p>
          </p:txBody>
        </p:sp>
        <p:sp>
          <p:nvSpPr>
            <p:cNvPr id="328" name="正方形/長方形 327"/>
            <p:cNvSpPr/>
            <p:nvPr/>
          </p:nvSpPr>
          <p:spPr>
            <a:xfrm>
              <a:off x="1072208" y="2991785"/>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Ⅱ</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6" name="グループ化 335"/>
          <p:cNvGrpSpPr/>
          <p:nvPr/>
        </p:nvGrpSpPr>
        <p:grpSpPr>
          <a:xfrm>
            <a:off x="519518" y="2764881"/>
            <a:ext cx="334286" cy="597623"/>
            <a:chOff x="712168" y="3967923"/>
            <a:chExt cx="576064" cy="936104"/>
          </a:xfrm>
        </p:grpSpPr>
        <p:sp>
          <p:nvSpPr>
            <p:cNvPr id="315" name="正方形/長方形 314"/>
            <p:cNvSpPr/>
            <p:nvPr/>
          </p:nvSpPr>
          <p:spPr>
            <a:xfrm>
              <a:off x="712168" y="3967923"/>
              <a:ext cx="576064" cy="93610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治療体制の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9" name="正方形/長方形 328"/>
            <p:cNvSpPr/>
            <p:nvPr/>
          </p:nvSpPr>
          <p:spPr>
            <a:xfrm>
              <a:off x="1072208" y="4008512"/>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Ⅲ</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8" name="グループ化 337"/>
          <p:cNvGrpSpPr/>
          <p:nvPr/>
        </p:nvGrpSpPr>
        <p:grpSpPr>
          <a:xfrm>
            <a:off x="519518" y="4309708"/>
            <a:ext cx="334286" cy="629226"/>
            <a:chOff x="712168" y="6481471"/>
            <a:chExt cx="576064" cy="951298"/>
          </a:xfrm>
        </p:grpSpPr>
        <p:sp>
          <p:nvSpPr>
            <p:cNvPr id="265" name="正方形/長方形 264"/>
            <p:cNvSpPr/>
            <p:nvPr/>
          </p:nvSpPr>
          <p:spPr>
            <a:xfrm>
              <a:off x="712168" y="6483039"/>
              <a:ext cx="576064" cy="94973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大阪独自の支援体制の推進</a:t>
              </a:r>
            </a:p>
          </p:txBody>
        </p:sp>
        <p:sp>
          <p:nvSpPr>
            <p:cNvPr id="330" name="正方形/長方形 329"/>
            <p:cNvSpPr/>
            <p:nvPr/>
          </p:nvSpPr>
          <p:spPr>
            <a:xfrm>
              <a:off x="1072208" y="6481471"/>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Ⅴ</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9" name="グループ化 338"/>
          <p:cNvGrpSpPr/>
          <p:nvPr/>
        </p:nvGrpSpPr>
        <p:grpSpPr>
          <a:xfrm>
            <a:off x="519518" y="4967248"/>
            <a:ext cx="334286" cy="545406"/>
            <a:chOff x="712168" y="7663095"/>
            <a:chExt cx="576064" cy="867618"/>
          </a:xfrm>
        </p:grpSpPr>
        <p:sp>
          <p:nvSpPr>
            <p:cNvPr id="284" name="正方形/長方形 283"/>
            <p:cNvSpPr/>
            <p:nvPr/>
          </p:nvSpPr>
          <p:spPr>
            <a:xfrm>
              <a:off x="712168" y="7663095"/>
              <a:ext cx="576064" cy="867618"/>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調査・分析の推進</a:t>
              </a:r>
            </a:p>
          </p:txBody>
        </p:sp>
        <p:sp>
          <p:nvSpPr>
            <p:cNvPr id="331" name="正方形/長方形 330"/>
            <p:cNvSpPr/>
            <p:nvPr/>
          </p:nvSpPr>
          <p:spPr>
            <a:xfrm>
              <a:off x="1072208" y="768092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Ⅵ</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7" name="グループ化 336"/>
          <p:cNvGrpSpPr/>
          <p:nvPr/>
        </p:nvGrpSpPr>
        <p:grpSpPr>
          <a:xfrm>
            <a:off x="518157" y="3386739"/>
            <a:ext cx="334286" cy="896790"/>
            <a:chOff x="712168" y="4902642"/>
            <a:chExt cx="554719" cy="1236891"/>
          </a:xfrm>
        </p:grpSpPr>
        <p:sp>
          <p:nvSpPr>
            <p:cNvPr id="264" name="正方形/長方形 263"/>
            <p:cNvSpPr/>
            <p:nvPr/>
          </p:nvSpPr>
          <p:spPr>
            <a:xfrm>
              <a:off x="712168" y="4902642"/>
              <a:ext cx="554719" cy="1236891"/>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切れ目のない回復</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支援体制の強化</a:t>
              </a:r>
            </a:p>
          </p:txBody>
        </p:sp>
        <p:sp>
          <p:nvSpPr>
            <p:cNvPr id="332" name="正方形/長方形 331"/>
            <p:cNvSpPr/>
            <p:nvPr/>
          </p:nvSpPr>
          <p:spPr>
            <a:xfrm>
              <a:off x="1072248" y="497465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Ⅳ</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40" name="グループ化 339"/>
          <p:cNvGrpSpPr/>
          <p:nvPr/>
        </p:nvGrpSpPr>
        <p:grpSpPr>
          <a:xfrm>
            <a:off x="519518" y="5530084"/>
            <a:ext cx="334286" cy="532864"/>
            <a:chOff x="712168" y="8761040"/>
            <a:chExt cx="576064" cy="840160"/>
          </a:xfrm>
        </p:grpSpPr>
        <p:sp>
          <p:nvSpPr>
            <p:cNvPr id="285" name="正方形/長方形 284"/>
            <p:cNvSpPr/>
            <p:nvPr/>
          </p:nvSpPr>
          <p:spPr>
            <a:xfrm>
              <a:off x="712168" y="8761040"/>
              <a:ext cx="576064" cy="84016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102857"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人材の養成</a:t>
              </a:r>
            </a:p>
          </p:txBody>
        </p:sp>
        <p:sp>
          <p:nvSpPr>
            <p:cNvPr id="333" name="正方形/長方形 332"/>
            <p:cNvSpPr/>
            <p:nvPr/>
          </p:nvSpPr>
          <p:spPr>
            <a:xfrm>
              <a:off x="1072208" y="8833048"/>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Ⅶ</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261" name="正方形/長方形 260"/>
          <p:cNvSpPr/>
          <p:nvPr/>
        </p:nvSpPr>
        <p:spPr>
          <a:xfrm>
            <a:off x="51434" y="1255839"/>
            <a:ext cx="385714" cy="4800571"/>
          </a:xfrm>
          <a:prstGeom prst="rect">
            <a:avLst/>
          </a:prstGeom>
          <a:solidFill>
            <a:srgbClr val="002060"/>
          </a:solidFill>
          <a:ln w="38100" cmpd="dbl">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アルコール、薬物等に対する依存に</a:t>
            </a:r>
            <a:r>
              <a:rPr kumimoji="1" lang="ja-JP" altLang="en-US" sz="643" b="1"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rPr>
              <a:t>関する施策と</a:t>
            </a: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の有機的な連携を図りつつ、防止及び回復に必要な対策を講ずるとともに、</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ギャンブル等依存症の本人及びその家族等が日常生活及び社会生活を円滑に営むことができるように支援する</a:t>
            </a:r>
          </a:p>
        </p:txBody>
      </p:sp>
      <p:sp>
        <p:nvSpPr>
          <p:cNvPr id="486" name="正方形/長方形 485"/>
          <p:cNvSpPr/>
          <p:nvPr/>
        </p:nvSpPr>
        <p:spPr>
          <a:xfrm>
            <a:off x="2098794" y="12865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正方形/長方形 479"/>
          <p:cNvSpPr/>
          <p:nvPr/>
        </p:nvSpPr>
        <p:spPr>
          <a:xfrm>
            <a:off x="2100974" y="17661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正方形/長方形 484"/>
          <p:cNvSpPr/>
          <p:nvPr/>
        </p:nvSpPr>
        <p:spPr>
          <a:xfrm>
            <a:off x="2154588" y="1795447"/>
            <a:ext cx="3343229" cy="257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府民への普及啓発</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多様な関係機関と連携した啓発月間における普及啓発</a:t>
            </a:r>
          </a:p>
        </p:txBody>
      </p:sp>
      <p:sp>
        <p:nvSpPr>
          <p:cNvPr id="474" name="正方形/長方形 473"/>
          <p:cNvSpPr/>
          <p:nvPr/>
        </p:nvSpPr>
        <p:spPr>
          <a:xfrm>
            <a:off x="2103154" y="2253227"/>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正方形/長方形 478"/>
          <p:cNvSpPr/>
          <p:nvPr/>
        </p:nvSpPr>
        <p:spPr>
          <a:xfrm>
            <a:off x="2154588" y="2246012"/>
            <a:ext cx="3366286" cy="394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相談窓口の整備</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本人及び家族等への相談支援の充実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回復支援の充実</a:t>
            </a:r>
          </a:p>
        </p:txBody>
      </p:sp>
      <p:sp>
        <p:nvSpPr>
          <p:cNvPr id="468" name="正方形/長方形 467"/>
          <p:cNvSpPr/>
          <p:nvPr/>
        </p:nvSpPr>
        <p:spPr>
          <a:xfrm>
            <a:off x="2092251" y="2851411"/>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2" name="正方形/長方形 461"/>
          <p:cNvSpPr/>
          <p:nvPr/>
        </p:nvSpPr>
        <p:spPr>
          <a:xfrm>
            <a:off x="2096613" y="3377566"/>
            <a:ext cx="2957143" cy="413840"/>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正方形/長方形 466"/>
          <p:cNvSpPr/>
          <p:nvPr/>
        </p:nvSpPr>
        <p:spPr>
          <a:xfrm>
            <a:off x="2154589" y="3480434"/>
            <a:ext cx="329704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ネットワークの強化</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円滑な連携支援の実施</a:t>
            </a:r>
          </a:p>
        </p:txBody>
      </p:sp>
      <p:sp>
        <p:nvSpPr>
          <p:cNvPr id="456" name="正方形/長方形 455"/>
          <p:cNvSpPr/>
          <p:nvPr/>
        </p:nvSpPr>
        <p:spPr>
          <a:xfrm>
            <a:off x="2090071" y="3831772"/>
            <a:ext cx="2957143" cy="45612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正方形/長方形 460"/>
          <p:cNvSpPr/>
          <p:nvPr/>
        </p:nvSpPr>
        <p:spPr>
          <a:xfrm>
            <a:off x="2154589" y="3951780"/>
            <a:ext cx="2699904" cy="3086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自助グループ・民間団体等が行う活動への支援</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自助グループ・民間団体等との協働</a:t>
            </a:r>
          </a:p>
        </p:txBody>
      </p:sp>
      <p:sp>
        <p:nvSpPr>
          <p:cNvPr id="450" name="正方形/長方形 449"/>
          <p:cNvSpPr/>
          <p:nvPr/>
        </p:nvSpPr>
        <p:spPr>
          <a:xfrm>
            <a:off x="2085709" y="4413195"/>
            <a:ext cx="2957143" cy="420062"/>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正方形/長方形 454"/>
          <p:cNvSpPr/>
          <p:nvPr/>
        </p:nvSpPr>
        <p:spPr>
          <a:xfrm>
            <a:off x="2154589" y="4509120"/>
            <a:ext cx="3291794"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OATIS</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による取組みの推進</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「（仮称）大阪依存症センター」の整備</a:t>
            </a:r>
            <a:endParaRPr kumimoji="1" lang="en-US" altLang="ja-JP" sz="643"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4" name="正方形/長方形 443"/>
          <p:cNvSpPr/>
          <p:nvPr/>
        </p:nvSpPr>
        <p:spPr>
          <a:xfrm>
            <a:off x="2087890" y="5050926"/>
            <a:ext cx="2957143" cy="419146"/>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正方形/長方形 448"/>
          <p:cNvSpPr/>
          <p:nvPr/>
        </p:nvSpPr>
        <p:spPr>
          <a:xfrm>
            <a:off x="2154589" y="5147317"/>
            <a:ext cx="3315533"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ギャンブル等依存症に関する実態調査</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ギャンブル等依存症の本人及びその家族等の実状把握</a:t>
            </a:r>
          </a:p>
        </p:txBody>
      </p:sp>
      <p:sp>
        <p:nvSpPr>
          <p:cNvPr id="438" name="正方形/長方形 437"/>
          <p:cNvSpPr/>
          <p:nvPr/>
        </p:nvSpPr>
        <p:spPr>
          <a:xfrm>
            <a:off x="2094432" y="5630726"/>
            <a:ext cx="2957143" cy="41628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正方形/長方形 442"/>
          <p:cNvSpPr/>
          <p:nvPr/>
        </p:nvSpPr>
        <p:spPr>
          <a:xfrm>
            <a:off x="2154589" y="5692108"/>
            <a:ext cx="3057464" cy="3155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段階的養成プログラムの作成</a:t>
            </a:r>
            <a:endParaRPr kumimoji="1" lang="en-US" altLang="ja-JP"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様々な相談窓口等での相談対応力の向上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2" name="正方形/長方形 271"/>
          <p:cNvSpPr/>
          <p:nvPr/>
        </p:nvSpPr>
        <p:spPr>
          <a:xfrm>
            <a:off x="5327243" y="5050926"/>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7" name="正方形/長方形 186"/>
          <p:cNvSpPr/>
          <p:nvPr/>
        </p:nvSpPr>
        <p:spPr>
          <a:xfrm>
            <a:off x="5397364" y="513192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ギャンブル等依存症に関する実態調査の実施回数</a:t>
            </a:r>
          </a:p>
        </p:txBody>
      </p:sp>
      <p:sp>
        <p:nvSpPr>
          <p:cNvPr id="202" name="正方形/長方形 201"/>
          <p:cNvSpPr/>
          <p:nvPr/>
        </p:nvSpPr>
        <p:spPr>
          <a:xfrm>
            <a:off x="7651617"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3" name="正方形/長方形 202"/>
          <p:cNvSpPr/>
          <p:nvPr/>
        </p:nvSpPr>
        <p:spPr>
          <a:xfrm>
            <a:off x="8378212"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73" name="正方形/長方形 272"/>
          <p:cNvSpPr/>
          <p:nvPr/>
        </p:nvSpPr>
        <p:spPr>
          <a:xfrm>
            <a:off x="5327243" y="563346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8" name="正方形/長方形 187"/>
          <p:cNvSpPr/>
          <p:nvPr/>
        </p:nvSpPr>
        <p:spPr>
          <a:xfrm>
            <a:off x="5397364" y="569851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関係機関職員専門研修により養成した相談員数</a:t>
            </a:r>
          </a:p>
        </p:txBody>
      </p:sp>
      <p:sp>
        <p:nvSpPr>
          <p:cNvPr id="204" name="正方形/長方形 203"/>
          <p:cNvSpPr/>
          <p:nvPr/>
        </p:nvSpPr>
        <p:spPr>
          <a:xfrm>
            <a:off x="7716486"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5" name="正方形/長方形 204"/>
          <p:cNvSpPr/>
          <p:nvPr/>
        </p:nvSpPr>
        <p:spPr>
          <a:xfrm>
            <a:off x="8345525"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人以上</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3" name="正方形/長方形 252"/>
          <p:cNvSpPr/>
          <p:nvPr/>
        </p:nvSpPr>
        <p:spPr>
          <a:xfrm>
            <a:off x="5327243" y="1249367"/>
            <a:ext cx="3754286" cy="43714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9" name="正方形/長方形 188"/>
          <p:cNvSpPr/>
          <p:nvPr/>
        </p:nvSpPr>
        <p:spPr>
          <a:xfrm>
            <a:off x="7651617"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2" name="正方形/長方形 191"/>
          <p:cNvSpPr/>
          <p:nvPr/>
        </p:nvSpPr>
        <p:spPr>
          <a:xfrm>
            <a:off x="8378212"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6" name="正方形/長方形 205"/>
          <p:cNvSpPr/>
          <p:nvPr/>
        </p:nvSpPr>
        <p:spPr>
          <a:xfrm>
            <a:off x="7651617"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４校</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endParaRPr kumimoji="1" lang="ja-JP" altLang="en-US"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7" name="正方形/長方形 206"/>
          <p:cNvSpPr/>
          <p:nvPr/>
        </p:nvSpPr>
        <p:spPr>
          <a:xfrm>
            <a:off x="8378212"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8" name="正方形/長方形 207"/>
          <p:cNvSpPr/>
          <p:nvPr/>
        </p:nvSpPr>
        <p:spPr>
          <a:xfrm>
            <a:off x="5397364" y="127407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高等学校等における予防啓発授業等の実施率</a:t>
            </a: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（実施状況の把握は府立高校を対象に実施）</a:t>
            </a:r>
            <a:endPar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9" name="正方形/長方形 208"/>
          <p:cNvSpPr/>
          <p:nvPr/>
        </p:nvSpPr>
        <p:spPr>
          <a:xfrm>
            <a:off x="5397364" y="1476838"/>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教員向け研修会の参加者数（対面での研修を基本とする）</a:t>
            </a:r>
          </a:p>
        </p:txBody>
      </p:sp>
      <p:sp>
        <p:nvSpPr>
          <p:cNvPr id="288" name="正方形/長方形 287"/>
          <p:cNvSpPr/>
          <p:nvPr/>
        </p:nvSpPr>
        <p:spPr>
          <a:xfrm>
            <a:off x="5327243" y="2242237"/>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4" name="正方形/長方形 183"/>
          <p:cNvSpPr/>
          <p:nvPr/>
        </p:nvSpPr>
        <p:spPr>
          <a:xfrm>
            <a:off x="5397364" y="232388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相談拠点機関及び「依存症ほっとライン（</a:t>
            </a:r>
            <a:r>
              <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SNS</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相談）」の相談数</a:t>
            </a:r>
          </a:p>
        </p:txBody>
      </p:sp>
      <p:sp>
        <p:nvSpPr>
          <p:cNvPr id="212" name="正方形/長方形 211"/>
          <p:cNvSpPr/>
          <p:nvPr/>
        </p:nvSpPr>
        <p:spPr>
          <a:xfrm>
            <a:off x="7651617"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3,244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a:t>
            </a:r>
          </a:p>
        </p:txBody>
      </p:sp>
      <p:sp>
        <p:nvSpPr>
          <p:cNvPr id="213" name="正方形/長方形 212"/>
          <p:cNvSpPr/>
          <p:nvPr/>
        </p:nvSpPr>
        <p:spPr>
          <a:xfrm>
            <a:off x="8378212"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87" name="正方形/長方形 286"/>
          <p:cNvSpPr/>
          <p:nvPr/>
        </p:nvSpPr>
        <p:spPr>
          <a:xfrm>
            <a:off x="5327243" y="2842281"/>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5" name="正方形/長方形 184"/>
          <p:cNvSpPr/>
          <p:nvPr/>
        </p:nvSpPr>
        <p:spPr>
          <a:xfrm>
            <a:off x="5397364" y="292160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ギャンブル等依存症を診ることができる精神科医療機関数</a:t>
            </a:r>
          </a:p>
        </p:txBody>
      </p:sp>
      <p:sp>
        <p:nvSpPr>
          <p:cNvPr id="214" name="正方形/長方形 213"/>
          <p:cNvSpPr/>
          <p:nvPr/>
        </p:nvSpPr>
        <p:spPr>
          <a:xfrm>
            <a:off x="7651617"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5" name="正方形/長方形 214"/>
          <p:cNvSpPr/>
          <p:nvPr/>
        </p:nvSpPr>
        <p:spPr>
          <a:xfrm>
            <a:off x="8378212"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6" name="正方形/長方形 255"/>
          <p:cNvSpPr/>
          <p:nvPr/>
        </p:nvSpPr>
        <p:spPr>
          <a:xfrm>
            <a:off x="5327243" y="3371850"/>
            <a:ext cx="3754286" cy="39460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9" name="正方形/長方形 258"/>
          <p:cNvSpPr/>
          <p:nvPr/>
        </p:nvSpPr>
        <p:spPr>
          <a:xfrm>
            <a:off x="5327243" y="3804557"/>
            <a:ext cx="3754286" cy="49469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6" name="正方形/長方形 185"/>
          <p:cNvSpPr/>
          <p:nvPr/>
        </p:nvSpPr>
        <p:spPr>
          <a:xfrm>
            <a:off x="5397364" y="3427529"/>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相談拠点の相談者数に占める自助グループ、民間団体等への紹介率</a:t>
            </a:r>
          </a:p>
        </p:txBody>
      </p:sp>
      <p:sp>
        <p:nvSpPr>
          <p:cNvPr id="191" name="正方形/長方形 190"/>
          <p:cNvSpPr/>
          <p:nvPr/>
        </p:nvSpPr>
        <p:spPr>
          <a:xfrm>
            <a:off x="5397364" y="3829817"/>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643"/>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①補助金・基金を利用したギャンブル等依存症の本人及びその家族等の支援にあたる自助</a:t>
            </a: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ｸﾞﾙｰﾌﾟ</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・民間団体数</a:t>
            </a:r>
          </a:p>
        </p:txBody>
      </p:sp>
      <p:sp>
        <p:nvSpPr>
          <p:cNvPr id="193" name="正方形/長方形 192"/>
          <p:cNvSpPr/>
          <p:nvPr/>
        </p:nvSpPr>
        <p:spPr>
          <a:xfrm>
            <a:off x="7651617"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4" name="正方形/長方形 193"/>
          <p:cNvSpPr/>
          <p:nvPr/>
        </p:nvSpPr>
        <p:spPr>
          <a:xfrm>
            <a:off x="8378212"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5" name="正方形/長方形 194"/>
          <p:cNvSpPr/>
          <p:nvPr/>
        </p:nvSpPr>
        <p:spPr>
          <a:xfrm>
            <a:off x="7651617"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団体</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6" name="正方形/長方形 195"/>
          <p:cNvSpPr/>
          <p:nvPr/>
        </p:nvSpPr>
        <p:spPr>
          <a:xfrm>
            <a:off x="8378212"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7" name="正方形/長方形 196"/>
          <p:cNvSpPr/>
          <p:nvPr/>
        </p:nvSpPr>
        <p:spPr>
          <a:xfrm>
            <a:off x="7651617"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8" name="正方形/長方形 197"/>
          <p:cNvSpPr/>
          <p:nvPr/>
        </p:nvSpPr>
        <p:spPr>
          <a:xfrm>
            <a:off x="5397364" y="4068006"/>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相談拠点機関が実施する研修・普及啓発事業に占める、自助グループ・民間団体等と連携して取り組んだ事業の割合</a:t>
            </a:r>
          </a:p>
        </p:txBody>
      </p:sp>
      <p:sp>
        <p:nvSpPr>
          <p:cNvPr id="216" name="正方形/長方形 215"/>
          <p:cNvSpPr/>
          <p:nvPr/>
        </p:nvSpPr>
        <p:spPr>
          <a:xfrm>
            <a:off x="8378212"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8" name="正方形/長方形 217"/>
          <p:cNvSpPr/>
          <p:nvPr/>
        </p:nvSpPr>
        <p:spPr>
          <a:xfrm>
            <a:off x="5397364" y="1014181"/>
            <a:ext cx="2185714"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指　　　標</a:t>
            </a:r>
          </a:p>
        </p:txBody>
      </p:sp>
      <p:sp>
        <p:nvSpPr>
          <p:cNvPr id="219" name="正方形/長方形 218"/>
          <p:cNvSpPr/>
          <p:nvPr/>
        </p:nvSpPr>
        <p:spPr>
          <a:xfrm>
            <a:off x="8378212"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目　標</a:t>
            </a:r>
          </a:p>
        </p:txBody>
      </p:sp>
      <p:sp>
        <p:nvSpPr>
          <p:cNvPr id="221" name="正方形/長方形 220"/>
          <p:cNvSpPr/>
          <p:nvPr/>
        </p:nvSpPr>
        <p:spPr>
          <a:xfrm>
            <a:off x="7651617"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現　状</a:t>
            </a:r>
          </a:p>
        </p:txBody>
      </p:sp>
      <p:sp>
        <p:nvSpPr>
          <p:cNvPr id="232" name="二等辺三角形 231"/>
          <p:cNvSpPr/>
          <p:nvPr/>
        </p:nvSpPr>
        <p:spPr>
          <a:xfrm rot="5400000" flipH="1">
            <a:off x="5041848" y="141837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350" name="正方形/長方形 349"/>
          <p:cNvSpPr/>
          <p:nvPr/>
        </p:nvSpPr>
        <p:spPr>
          <a:xfrm>
            <a:off x="9043" y="880691"/>
            <a:ext cx="1939808" cy="116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122467" marR="0" lvl="0" indent="-122467"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857"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基本方針に基づく施策体系と個別目標</a:t>
            </a:r>
          </a:p>
        </p:txBody>
      </p:sp>
      <p:sp>
        <p:nvSpPr>
          <p:cNvPr id="353" name="正方形/長方形 352"/>
          <p:cNvSpPr/>
          <p:nvPr/>
        </p:nvSpPr>
        <p:spPr>
          <a:xfrm>
            <a:off x="-25376" y="6138263"/>
            <a:ext cx="3441407"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4</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第２期計画の推進体制等</a:t>
            </a:r>
            <a:endParaRPr kumimoji="1" lang="zh-TW" altLang="en-US" sz="7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361" name="正方形/長方形 360"/>
          <p:cNvSpPr/>
          <p:nvPr/>
        </p:nvSpPr>
        <p:spPr>
          <a:xfrm>
            <a:off x="2203614" y="6545815"/>
            <a:ext cx="348680" cy="9711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 規</a:t>
            </a:r>
          </a:p>
        </p:txBody>
      </p:sp>
      <p:sp>
        <p:nvSpPr>
          <p:cNvPr id="271" name="正方形/長方形 270"/>
          <p:cNvSpPr/>
          <p:nvPr/>
        </p:nvSpPr>
        <p:spPr>
          <a:xfrm>
            <a:off x="5327243" y="441551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正方形/長方形 198"/>
          <p:cNvSpPr/>
          <p:nvPr/>
        </p:nvSpPr>
        <p:spPr>
          <a:xfrm>
            <a:off x="5397364" y="4493477"/>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ワンストップ支援を提供できる機能を整備</a:t>
            </a:r>
          </a:p>
        </p:txBody>
      </p:sp>
      <p:sp>
        <p:nvSpPr>
          <p:cNvPr id="200" name="正方形/長方形 199"/>
          <p:cNvSpPr/>
          <p:nvPr/>
        </p:nvSpPr>
        <p:spPr>
          <a:xfrm>
            <a:off x="7651617"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1" name="正方形/長方形 200"/>
          <p:cNvSpPr/>
          <p:nvPr/>
        </p:nvSpPr>
        <p:spPr>
          <a:xfrm>
            <a:off x="8378212"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整備完了</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開業まで</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aphicFrame>
        <p:nvGraphicFramePr>
          <p:cNvPr id="170" name="表 169"/>
          <p:cNvGraphicFramePr>
            <a:graphicFrameLocks noGrp="1"/>
          </p:cNvGraphicFramePr>
          <p:nvPr>
            <p:extLst>
              <p:ext uri="{D42A27DB-BD31-4B8C-83A1-F6EECF244321}">
                <p14:modId xmlns:p14="http://schemas.microsoft.com/office/powerpoint/2010/main" val="1010052836"/>
              </p:ext>
            </p:extLst>
          </p:nvPr>
        </p:nvGraphicFramePr>
        <p:xfrm>
          <a:off x="5175597" y="220471"/>
          <a:ext cx="3954789" cy="915971"/>
        </p:xfrm>
        <a:graphic>
          <a:graphicData uri="http://schemas.openxmlformats.org/drawingml/2006/table">
            <a:tbl>
              <a:tblPr>
                <a:tableStyleId>{073A0DAA-6AF3-43AB-8588-CEC1D06C72B9}</a:tableStyleId>
              </a:tblPr>
              <a:tblGrid>
                <a:gridCol w="54679">
                  <a:extLst>
                    <a:ext uri="{9D8B030D-6E8A-4147-A177-3AD203B41FA5}">
                      <a16:colId xmlns:a16="http://schemas.microsoft.com/office/drawing/2014/main" val="2375738016"/>
                    </a:ext>
                  </a:extLst>
                </a:gridCol>
                <a:gridCol w="3900110">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全体目標</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616857">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ct val="100000"/>
                        </a:lnSpc>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ギャンブル等依存症対策を総合的かつ計画的に推進することで、</a:t>
                      </a:r>
                      <a:r>
                        <a:rPr kumimoji="1" lang="ja-JP" altLang="en-US" sz="700" b="0" u="heavy" baseline="0" dirty="0" smtClean="0">
                          <a:latin typeface="Meiryo UI" panose="020B0604030504040204" pitchFamily="50" charset="-128"/>
                          <a:ea typeface="Meiryo UI" panose="020B0604030504040204" pitchFamily="50" charset="-128"/>
                        </a:rPr>
                        <a:t>「府民の健全な生活の確保を図るとともに、府民が安心して暮らすことができる社会の実現に寄与する」</a:t>
                      </a:r>
                      <a:r>
                        <a:rPr kumimoji="1" lang="ja-JP" altLang="en-US" sz="700" b="0" dirty="0" smtClean="0">
                          <a:latin typeface="Meiryo UI" panose="020B0604030504040204" pitchFamily="50" charset="-128"/>
                          <a:ea typeface="Meiryo UI" panose="020B0604030504040204" pitchFamily="50" charset="-128"/>
                        </a:rPr>
                        <a:t>ことを目標とする。</a:t>
                      </a:r>
                    </a:p>
                    <a:p>
                      <a:pPr marL="182563" lvl="1" indent="-96838">
                        <a:lnSpc>
                          <a:spcPct val="100000"/>
                        </a:lnSpc>
                        <a:spcBef>
                          <a:spcPts val="300"/>
                        </a:spcBef>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府実態調査結果を基に、令和７年度における以下の数値について、計画作成時点の令和４年度の数値からの増減をめざす。</a:t>
                      </a: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ct val="1000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7" name="グループ化 16"/>
          <p:cNvGrpSpPr/>
          <p:nvPr/>
        </p:nvGrpSpPr>
        <p:grpSpPr>
          <a:xfrm>
            <a:off x="2155486" y="1346480"/>
            <a:ext cx="3415971" cy="287957"/>
            <a:chOff x="3017680" y="1837447"/>
            <a:chExt cx="4782359" cy="403140"/>
          </a:xfrm>
        </p:grpSpPr>
        <p:sp>
          <p:nvSpPr>
            <p:cNvPr id="491" name="正方形/長方形 490"/>
            <p:cNvSpPr/>
            <p:nvPr/>
          </p:nvSpPr>
          <p:spPr>
            <a:xfrm>
              <a:off x="3017680" y="1871969"/>
              <a:ext cx="4782359" cy="368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児童・生徒への普及啓発</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大学・専修学校等への普及啓発</a:t>
              </a: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若年層にかかわる機会がある人たちへの普及啓発</a:t>
              </a:r>
            </a:p>
          </p:txBody>
        </p:sp>
        <p:sp>
          <p:nvSpPr>
            <p:cNvPr id="178" name="正方形/長方形 177"/>
            <p:cNvSpPr/>
            <p:nvPr/>
          </p:nvSpPr>
          <p:spPr>
            <a:xfrm>
              <a:off x="4446752" y="1837447"/>
              <a:ext cx="657904"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 ・拡充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79" name="正方形/長方形 178"/>
          <p:cNvSpPr/>
          <p:nvPr/>
        </p:nvSpPr>
        <p:spPr>
          <a:xfrm>
            <a:off x="2910249" y="180633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0" name="正方形/長方形 179"/>
          <p:cNvSpPr/>
          <p:nvPr/>
        </p:nvSpPr>
        <p:spPr>
          <a:xfrm>
            <a:off x="4222059" y="194584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正方形/長方形 180"/>
          <p:cNvSpPr/>
          <p:nvPr/>
        </p:nvSpPr>
        <p:spPr>
          <a:xfrm>
            <a:off x="2855694" y="2281106"/>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2162289" y="2893977"/>
            <a:ext cx="3400304" cy="333934"/>
            <a:chOff x="3027205" y="4022992"/>
            <a:chExt cx="4760425" cy="467508"/>
          </a:xfrm>
        </p:grpSpPr>
        <p:sp>
          <p:nvSpPr>
            <p:cNvPr id="473" name="正方形/長方形 472"/>
            <p:cNvSpPr/>
            <p:nvPr/>
          </p:nvSpPr>
          <p:spPr>
            <a:xfrm>
              <a:off x="3027205" y="4022992"/>
              <a:ext cx="4760425" cy="4675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ギャンブル等依存症の治療が可能な医療機関の充実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専門治療プログラムの普及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受診したギャンブル等依存症の本人等への支援</a:t>
              </a:r>
            </a:p>
          </p:txBody>
        </p:sp>
        <p:sp>
          <p:nvSpPr>
            <p:cNvPr id="182" name="正方形/長方形 181"/>
            <p:cNvSpPr/>
            <p:nvPr/>
          </p:nvSpPr>
          <p:spPr>
            <a:xfrm>
              <a:off x="5825354" y="4033490"/>
              <a:ext cx="488152"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83" name="正方形/長方形 182"/>
          <p:cNvSpPr/>
          <p:nvPr/>
        </p:nvSpPr>
        <p:spPr>
          <a:xfrm>
            <a:off x="3094525" y="3579827"/>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0" name="正方形/長方形 219"/>
          <p:cNvSpPr/>
          <p:nvPr/>
        </p:nvSpPr>
        <p:spPr>
          <a:xfrm>
            <a:off x="3030034" y="347056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2" name="正方形/長方形 221"/>
          <p:cNvSpPr/>
          <p:nvPr/>
        </p:nvSpPr>
        <p:spPr>
          <a:xfrm>
            <a:off x="3987442" y="3996824"/>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3" name="正方形/長方形 222"/>
          <p:cNvSpPr/>
          <p:nvPr/>
        </p:nvSpPr>
        <p:spPr>
          <a:xfrm>
            <a:off x="3751069" y="459832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4" name="正方形/長方形 223"/>
          <p:cNvSpPr/>
          <p:nvPr/>
        </p:nvSpPr>
        <p:spPr>
          <a:xfrm>
            <a:off x="4265571" y="523089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5" name="正方形/長方形 224"/>
          <p:cNvSpPr/>
          <p:nvPr/>
        </p:nvSpPr>
        <p:spPr>
          <a:xfrm>
            <a:off x="3337577" y="574354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27" name="表 226"/>
          <p:cNvGraphicFramePr>
            <a:graphicFrameLocks noGrp="1"/>
          </p:cNvGraphicFramePr>
          <p:nvPr>
            <p:extLst>
              <p:ext uri="{D42A27DB-BD31-4B8C-83A1-F6EECF244321}">
                <p14:modId xmlns:p14="http://schemas.microsoft.com/office/powerpoint/2010/main" val="1655708369"/>
              </p:ext>
            </p:extLst>
          </p:nvPr>
        </p:nvGraphicFramePr>
        <p:xfrm>
          <a:off x="18513" y="6357257"/>
          <a:ext cx="2668932" cy="500742"/>
        </p:xfrm>
        <a:graphic>
          <a:graphicData uri="http://schemas.openxmlformats.org/drawingml/2006/table">
            <a:tbl>
              <a:tblPr>
                <a:tableStyleId>{073A0DAA-6AF3-43AB-8588-CEC1D06C72B9}</a:tableStyleId>
              </a:tblPr>
              <a:tblGrid>
                <a:gridCol w="36901">
                  <a:extLst>
                    <a:ext uri="{9D8B030D-6E8A-4147-A177-3AD203B41FA5}">
                      <a16:colId xmlns:a16="http://schemas.microsoft.com/office/drawing/2014/main" val="2375738016"/>
                    </a:ext>
                  </a:extLst>
                </a:gridCol>
                <a:gridCol w="2632031">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推進会議等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1" dirty="0" smtClean="0">
                          <a:latin typeface="Meiryo UI" panose="020B0604030504040204" pitchFamily="50" charset="-128"/>
                          <a:ea typeface="Meiryo UI" panose="020B0604030504040204" pitchFamily="50" charset="-128"/>
                        </a:rPr>
                        <a:t>大阪府ギャンブル等依存症対策推進本部・推進会議</a:t>
                      </a:r>
                      <a:endParaRPr kumimoji="1" lang="en-US" altLang="ja-JP" sz="700" b="1"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TW" altLang="en-US" sz="700" b="0" dirty="0" smtClean="0">
                          <a:latin typeface="Meiryo UI" panose="020B0604030504040204" pitchFamily="50" charset="-128"/>
                          <a:ea typeface="Meiryo UI" panose="020B0604030504040204" pitchFamily="50" charset="-128"/>
                        </a:rPr>
                        <a:t>大阪府依存症関連機関連携会議</a:t>
                      </a:r>
                      <a:r>
                        <a:rPr kumimoji="1" lang="ja-JP" altLang="en-US" sz="700" b="0" dirty="0" smtClean="0">
                          <a:latin typeface="Meiryo UI" panose="020B0604030504040204" pitchFamily="50" charset="-128"/>
                          <a:ea typeface="Meiryo UI" panose="020B0604030504040204" pitchFamily="50" charset="-128"/>
                        </a:rPr>
                        <a:t>・専門部会</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CN" altLang="en-US" sz="700" b="0" dirty="0" smtClean="0">
                          <a:latin typeface="Meiryo UI" panose="020B0604030504040204" pitchFamily="50" charset="-128"/>
                          <a:ea typeface="Meiryo UI" panose="020B0604030504040204" pitchFamily="50" charset="-128"/>
                        </a:rPr>
                        <a:t>大阪府依存症対策庁内連携会議</a:t>
                      </a: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8" name="表 227"/>
          <p:cNvGraphicFramePr>
            <a:graphicFrameLocks noGrp="1"/>
          </p:cNvGraphicFramePr>
          <p:nvPr>
            <p:extLst>
              <p:ext uri="{D42A27DB-BD31-4B8C-83A1-F6EECF244321}">
                <p14:modId xmlns:p14="http://schemas.microsoft.com/office/powerpoint/2010/main" val="2029120933"/>
              </p:ext>
            </p:extLst>
          </p:nvPr>
        </p:nvGraphicFramePr>
        <p:xfrm>
          <a:off x="2740698" y="6357257"/>
          <a:ext cx="3291794" cy="500742"/>
        </p:xfrm>
        <a:graphic>
          <a:graphicData uri="http://schemas.openxmlformats.org/drawingml/2006/table">
            <a:tbl>
              <a:tblPr>
                <a:tableStyleId>{073A0DAA-6AF3-43AB-8588-CEC1D06C72B9}</a:tableStyleId>
              </a:tblPr>
              <a:tblGrid>
                <a:gridCol w="45512">
                  <a:extLst>
                    <a:ext uri="{9D8B030D-6E8A-4147-A177-3AD203B41FA5}">
                      <a16:colId xmlns:a16="http://schemas.microsoft.com/office/drawing/2014/main" val="2375738016"/>
                    </a:ext>
                  </a:extLst>
                </a:gridCol>
                <a:gridCol w="3246282">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進捗管理等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spc="-20" baseline="0" dirty="0" smtClean="0">
                          <a:latin typeface="Meiryo UI" panose="020B0604030504040204" pitchFamily="50" charset="-128"/>
                          <a:ea typeface="Meiryo UI" panose="020B0604030504040204" pitchFamily="50" charset="-128"/>
                        </a:rPr>
                        <a:t>本計画については、推進本部において、計画に基づき実施する施策の実施状況の評価を行うとともに、その結果の取りまとめを行う際には、推進会議の意見を聴取する。</a:t>
                      </a:r>
                      <a:endParaRPr kumimoji="1" lang="en-US" altLang="ja-JP" sz="700" b="0" spc="-20" baseline="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本計画の進捗等の状況変化により、必要が生じた場合は、計画の見直しを行う。</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9" name="表 228"/>
          <p:cNvGraphicFramePr>
            <a:graphicFrameLocks noGrp="1"/>
          </p:cNvGraphicFramePr>
          <p:nvPr>
            <p:extLst>
              <p:ext uri="{D42A27DB-BD31-4B8C-83A1-F6EECF244321}">
                <p14:modId xmlns:p14="http://schemas.microsoft.com/office/powerpoint/2010/main" val="476940270"/>
              </p:ext>
            </p:extLst>
          </p:nvPr>
        </p:nvGraphicFramePr>
        <p:xfrm>
          <a:off x="6115029" y="6357257"/>
          <a:ext cx="3028972" cy="500742"/>
        </p:xfrm>
        <a:graphic>
          <a:graphicData uri="http://schemas.openxmlformats.org/drawingml/2006/table">
            <a:tbl>
              <a:tblPr>
                <a:tableStyleId>{073A0DAA-6AF3-43AB-8588-CEC1D06C72B9}</a:tableStyleId>
              </a:tblPr>
              <a:tblGrid>
                <a:gridCol w="41879">
                  <a:extLst>
                    <a:ext uri="{9D8B030D-6E8A-4147-A177-3AD203B41FA5}">
                      <a16:colId xmlns:a16="http://schemas.microsoft.com/office/drawing/2014/main" val="2375738016"/>
                    </a:ext>
                  </a:extLst>
                </a:gridCol>
                <a:gridCol w="2987093">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ギャンブル等依存症対策基金</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ギャンブル等依存症対策の推進に資するための資金を積み立てるため設置。</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本基金を活用し、府民と協働し、府民が安心して健康的に暮らせる社会の実現を目的とするギャンブル等依存症対策の取組みを推進。</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3" name="グループ化 12"/>
          <p:cNvGrpSpPr/>
          <p:nvPr/>
        </p:nvGrpSpPr>
        <p:grpSpPr>
          <a:xfrm>
            <a:off x="1730326" y="1193106"/>
            <a:ext cx="3331833" cy="96370"/>
            <a:chOff x="2656384" y="1632248"/>
            <a:chExt cx="4664566" cy="134918"/>
          </a:xfrm>
        </p:grpSpPr>
        <p:sp>
          <p:nvSpPr>
            <p:cNvPr id="226" name="正方形/長方形 225"/>
            <p:cNvSpPr/>
            <p:nvPr/>
          </p:nvSpPr>
          <p:spPr>
            <a:xfrm>
              <a:off x="2656384" y="1632248"/>
              <a:ext cx="4664566" cy="1349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a:t>
              </a:r>
              <a:r>
                <a:rPr kumimoji="1" lang="ja-JP" altLang="en-US"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：具体的な取組みとして新規事業を考えているもの　　　　　：具体的な取組みとして事業の拡充等を考えているもの</a:t>
              </a:r>
            </a:p>
          </p:txBody>
        </p:sp>
        <p:sp>
          <p:nvSpPr>
            <p:cNvPr id="231" name="正方形/長方形 230"/>
            <p:cNvSpPr/>
            <p:nvPr/>
          </p:nvSpPr>
          <p:spPr>
            <a:xfrm>
              <a:off x="2960320"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3" name="正方形/長方形 232"/>
            <p:cNvSpPr/>
            <p:nvPr/>
          </p:nvSpPr>
          <p:spPr>
            <a:xfrm>
              <a:off x="5104656"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235" name="正方形/長方形 234"/>
          <p:cNvSpPr/>
          <p:nvPr/>
        </p:nvSpPr>
        <p:spPr>
          <a:xfrm flipV="1">
            <a:off x="-5651" y="6285349"/>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6" name="正方形/長方形 235"/>
          <p:cNvSpPr/>
          <p:nvPr/>
        </p:nvSpPr>
        <p:spPr>
          <a:xfrm flipV="1">
            <a:off x="-5651" y="159166"/>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7" name="二等辺三角形 236"/>
          <p:cNvSpPr/>
          <p:nvPr/>
        </p:nvSpPr>
        <p:spPr>
          <a:xfrm rot="5400000" flipH="1">
            <a:off x="5041848" y="191169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8" name="二等辺三角形 237"/>
          <p:cNvSpPr/>
          <p:nvPr/>
        </p:nvSpPr>
        <p:spPr>
          <a:xfrm rot="5400000" flipH="1">
            <a:off x="5041848" y="239337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9" name="二等辺三角形 238"/>
          <p:cNvSpPr/>
          <p:nvPr/>
        </p:nvSpPr>
        <p:spPr>
          <a:xfrm rot="5400000" flipH="1">
            <a:off x="5041848" y="2959153"/>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0" name="二等辺三角形 239"/>
          <p:cNvSpPr/>
          <p:nvPr/>
        </p:nvSpPr>
        <p:spPr>
          <a:xfrm rot="5400000" flipH="1">
            <a:off x="5041848" y="352493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1" name="二等辺三角形 240"/>
          <p:cNvSpPr/>
          <p:nvPr/>
        </p:nvSpPr>
        <p:spPr>
          <a:xfrm rot="5400000" flipH="1">
            <a:off x="5041848" y="404771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2" name="二等辺三角形 241"/>
          <p:cNvSpPr/>
          <p:nvPr/>
        </p:nvSpPr>
        <p:spPr>
          <a:xfrm rot="5400000" flipH="1">
            <a:off x="5041848" y="455361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3" name="二等辺三角形 242"/>
          <p:cNvSpPr/>
          <p:nvPr/>
        </p:nvSpPr>
        <p:spPr>
          <a:xfrm rot="5400000" flipH="1">
            <a:off x="5041848" y="5170827"/>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4" name="二等辺三角形 243"/>
          <p:cNvSpPr/>
          <p:nvPr/>
        </p:nvSpPr>
        <p:spPr>
          <a:xfrm rot="5400000" flipH="1">
            <a:off x="5041848" y="5788038"/>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cxnSp>
        <p:nvCxnSpPr>
          <p:cNvPr id="5" name="カギ線コネクタ 4"/>
          <p:cNvCxnSpPr>
            <a:stCxn id="264" idx="3"/>
            <a:endCxn id="321" idx="1"/>
          </p:cNvCxnSpPr>
          <p:nvPr/>
        </p:nvCxnSpPr>
        <p:spPr>
          <a:xfrm flipV="1">
            <a:off x="852443" y="3586436"/>
            <a:ext cx="110993" cy="248698"/>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56" name="カギ線コネクタ 155"/>
          <p:cNvCxnSpPr>
            <a:stCxn id="313" idx="3"/>
            <a:endCxn id="319" idx="1"/>
          </p:cNvCxnSpPr>
          <p:nvPr/>
        </p:nvCxnSpPr>
        <p:spPr>
          <a:xfrm>
            <a:off x="853804" y="1704230"/>
            <a:ext cx="112694" cy="255101"/>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3" name="カギ線コネクタ 162"/>
          <p:cNvCxnSpPr>
            <a:stCxn id="313" idx="3"/>
            <a:endCxn id="318" idx="1"/>
          </p:cNvCxnSpPr>
          <p:nvPr/>
        </p:nvCxnSpPr>
        <p:spPr>
          <a:xfrm flipV="1">
            <a:off x="853804" y="1479450"/>
            <a:ext cx="111674" cy="224780"/>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8" name="カギ線コネクタ 167"/>
          <p:cNvCxnSpPr>
            <a:stCxn id="264" idx="3"/>
            <a:endCxn id="322" idx="1"/>
          </p:cNvCxnSpPr>
          <p:nvPr/>
        </p:nvCxnSpPr>
        <p:spPr>
          <a:xfrm>
            <a:off x="852443" y="3835134"/>
            <a:ext cx="112014" cy="224909"/>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6193676" y="764704"/>
            <a:ext cx="2952000" cy="230226"/>
          </a:xfrm>
          <a:prstGeom prst="rect">
            <a:avLst/>
          </a:prstGeom>
          <a:solidFill>
            <a:srgbClr val="FFFF99"/>
          </a:solidFill>
        </p:spPr>
        <p:txBody>
          <a:bodyPr wrap="square" lIns="5143" tIns="5143" rIns="5143" bIns="5143" rtlCol="0" anchor="ctr">
            <a:noAutofit/>
          </a:bodyP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「ギャンブル等依存が疑われる者等の割合」の低減</a:t>
            </a:r>
            <a:endParaRPr kumimoji="1" lang="en-US" altLang="ja-JP"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ギャンブル等依存症は病気であることを知っている</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と回答した府民の割合」の増加</a:t>
            </a:r>
            <a:endPar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164" name="二等辺三角形 163"/>
          <p:cNvSpPr/>
          <p:nvPr/>
        </p:nvSpPr>
        <p:spPr>
          <a:xfrm rot="5400000" flipH="1">
            <a:off x="6037877" y="852142"/>
            <a:ext cx="154303" cy="102869"/>
          </a:xfrm>
          <a:prstGeom prst="triangle">
            <a:avLst/>
          </a:prstGeom>
          <a:gradFill>
            <a:gsLst>
              <a:gs pos="29000">
                <a:srgbClr val="3333FF"/>
              </a:gs>
              <a:gs pos="3000">
                <a:srgbClr val="0000CC"/>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159" name="正方形/長方形 158"/>
          <p:cNvSpPr/>
          <p:nvPr/>
        </p:nvSpPr>
        <p:spPr>
          <a:xfrm>
            <a:off x="5327243" y="1709897"/>
            <a:ext cx="3754286" cy="44547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0" name="正方形/長方形 159"/>
          <p:cNvSpPr/>
          <p:nvPr/>
        </p:nvSpPr>
        <p:spPr>
          <a:xfrm>
            <a:off x="7651617"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1" name="正方形/長方形 160"/>
          <p:cNvSpPr/>
          <p:nvPr/>
        </p:nvSpPr>
        <p:spPr>
          <a:xfrm>
            <a:off x="8378212"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2" name="正方形/長方形 161"/>
          <p:cNvSpPr/>
          <p:nvPr/>
        </p:nvSpPr>
        <p:spPr>
          <a:xfrm>
            <a:off x="7651617"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5,606</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5" name="正方形/長方形 164"/>
          <p:cNvSpPr/>
          <p:nvPr/>
        </p:nvSpPr>
        <p:spPr>
          <a:xfrm>
            <a:off x="8378212"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万件以上</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6" name="正方形/長方形 165"/>
          <p:cNvSpPr/>
          <p:nvPr/>
        </p:nvSpPr>
        <p:spPr>
          <a:xfrm>
            <a:off x="5397364" y="173460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依存症総合ポータルサイトのアクセス数</a:t>
            </a:r>
          </a:p>
        </p:txBody>
      </p:sp>
      <p:sp>
        <p:nvSpPr>
          <p:cNvPr id="167" name="正方形/長方形 166"/>
          <p:cNvSpPr/>
          <p:nvPr/>
        </p:nvSpPr>
        <p:spPr>
          <a:xfrm>
            <a:off x="5397364" y="1942811"/>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府民セミナー・シンポジウムの参加者数</a:t>
            </a:r>
          </a:p>
        </p:txBody>
      </p:sp>
      <p:sp>
        <p:nvSpPr>
          <p:cNvPr id="247" name="正方形/長方形 246"/>
          <p:cNvSpPr/>
          <p:nvPr/>
        </p:nvSpPr>
        <p:spPr>
          <a:xfrm>
            <a:off x="5292080" y="850645"/>
            <a:ext cx="720080" cy="127089"/>
          </a:xfrm>
          <a:prstGeom prst="rect">
            <a:avLst/>
          </a:prstGeom>
          <a:no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全体目標に対する指標</a:t>
            </a:r>
            <a:endPar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 name="グループ化 2"/>
          <p:cNvGrpSpPr/>
          <p:nvPr/>
        </p:nvGrpSpPr>
        <p:grpSpPr>
          <a:xfrm>
            <a:off x="5615746" y="6011751"/>
            <a:ext cx="3610792" cy="266969"/>
            <a:chOff x="7862044" y="8434908"/>
            <a:chExt cx="5055108" cy="373757"/>
          </a:xfrm>
        </p:grpSpPr>
        <p:sp>
          <p:nvSpPr>
            <p:cNvPr id="362" name="正方形/長方形 361"/>
            <p:cNvSpPr/>
            <p:nvPr/>
          </p:nvSpPr>
          <p:spPr>
            <a:xfrm>
              <a:off x="10219257" y="8547173"/>
              <a:ext cx="2697895" cy="15523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IR</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区域整備計画の認定等の進捗に合わせ計画的に推進</a:t>
              </a: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49" name="正方形/長方形 148"/>
            <p:cNvSpPr/>
            <p:nvPr/>
          </p:nvSpPr>
          <p:spPr>
            <a:xfrm>
              <a:off x="10212908" y="8434908"/>
              <a:ext cx="2592288" cy="1196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※4</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0" name="正方形/長方形 149"/>
            <p:cNvSpPr/>
            <p:nvPr/>
          </p:nvSpPr>
          <p:spPr>
            <a:xfrm>
              <a:off x="7862044" y="8661474"/>
              <a:ext cx="2592288" cy="14719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※3</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Web</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研修のみの参加者数であるため参考値</a:t>
              </a:r>
            </a:p>
          </p:txBody>
        </p:sp>
        <p:sp>
          <p:nvSpPr>
            <p:cNvPr id="151" name="正方形/長方形 150"/>
            <p:cNvSpPr/>
            <p:nvPr/>
          </p:nvSpPr>
          <p:spPr>
            <a:xfrm>
              <a:off x="7862044" y="8549208"/>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※2</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2" name="正方形/長方形 151"/>
            <p:cNvSpPr/>
            <p:nvPr/>
          </p:nvSpPr>
          <p:spPr>
            <a:xfrm>
              <a:off x="7862044" y="8445450"/>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府立高校における出前授業の実施数のため参考値</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grpSp>
      <p:sp>
        <p:nvSpPr>
          <p:cNvPr id="7" name="スライド番号プレースホルダー 6"/>
          <p:cNvSpPr>
            <a:spLocks noGrp="1"/>
          </p:cNvSpPr>
          <p:nvPr>
            <p:ph type="sldNum" sz="quarter" idx="12"/>
          </p:nvPr>
        </p:nvSpPr>
        <p:spPr>
          <a:xfrm>
            <a:off x="7092938" y="6606848"/>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221</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98059488"/>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青少年健全育成条例の一部改正（１）</a:t>
            </a: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graphicFrame>
        <p:nvGraphicFramePr>
          <p:cNvPr id="9" name="表 8"/>
          <p:cNvGraphicFramePr>
            <a:graphicFrameLocks noGrp="1"/>
          </p:cNvGraphicFramePr>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・過激な性描写を含む少女向けコミックが社会問題化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・東京秋葉原でダガーナイフによる無差別殺傷事件が発生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・出会い系喫茶が大都市部を中心に増加し、青少年の雇用に関して営業者が逮捕される事件等が発生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歳未満）の健全な育成を図ることを目的に、基本理念を定め、この基本理念の下に、</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・府の基本施策の策定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と推進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・社会環境の整備</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・青少年の健やかな成</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長を阻害する行為か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らの保護</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を行うもの（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1984.3.28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条例制定）</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◎青少年健全育成条例の一部改正等</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・有害な図書類の指定のうち、包括指定基準の改正（書籍、雑誌の場合、総頁数の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分の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又は合わせて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頁以上）（</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・有害玩具刃物類の規制の見直し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▶玩具類の定義の見直し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→玩具刃物類に変更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▶緊急指定制度の導入</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・両刃ナイフ（ダガーナイフ</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等）を有害な玩具刃物類</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に指定・告示（</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2008.9.25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・年齢知情特例の導入（</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・立入調査の強化（</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▶公安委員会が指定する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者への</a:t>
                      </a: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権限付与</a:t>
                      </a:r>
                      <a:endParaRPr lang="en-US" altLang="ja-JP"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・淫行禁止規定違反の罰則の強化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万円以下の罰金又は</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年以下の懲役</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青少年を取り巻く社会環境の整備と青少年の健やかな成長を阻害行為からの保護</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・有害図書類とする包括指定基準を拡大し、効果を高める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・有害な玩具刃物類の指定に関し、緊急指定制度を導入することで、不測の事態に直ちに対応できる仕組みを強化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・年齢知情特例により青少年保護の実効性を向上</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・公安委員会の立入調査権限を条例に明記し、知事及び公安委員会がそれぞれの責任と権限において立入調査ができるよう強化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・罰則を条例で定め得る上限まで強化し、実効性を向上</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15397869"/>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青少年健全育成条例の一部改正（２）</a:t>
            </a:r>
          </a:p>
        </p:txBody>
      </p:sp>
      <p:graphicFrame>
        <p:nvGraphicFramePr>
          <p:cNvPr id="9" name="表 8"/>
          <p:cNvGraphicFramePr>
            <a:graphicFrameLocks noGrp="1"/>
          </p:cNvGraphicFramePr>
          <p:nvPr>
            <p:extLst>
              <p:ext uri="{D42A27DB-BD31-4B8C-83A1-F6EECF244321}">
                <p14:modId xmlns:p14="http://schemas.microsoft.com/office/powerpoint/2010/main" val="989425747"/>
              </p:ext>
            </p:extLst>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・インターネットの不適切な利用により、出会い系サイト等を介して青少年が性犯罪等の被害に遭う事件が増加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・子どもを被写体としたわいせつな写真集やインターネット上の画像が増加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・ＪＫビジネスが大都市の繁華街　を中心に営業され、青少年が性　被害やトラブルに巻き込まれる　など社会問題化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・青少年が使用する携帯電話のインターネット上の有害情報への対策（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▶フィルタリングサービスを利用しない場合の手続きを厳格化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・「子どもの性的虐待の記録」の製造・販売・所持しない努力義務（</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・有害図書類指定基準を条</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例に明文化（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・有害図書類区分陳列違反</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に対する勧告制度の強化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・出会い系サイト等の広告規</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▶無届業者の広告を掲載し</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ない出版社の努力義務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・いわゆる「ＪＫビジネス」の規制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▶有害役務営業の定義づけ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▶有害役務営業者に対する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禁止行為及び義務付け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▶青少年に対する勧誘行為</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の禁止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・被写体である「子どもを守る」という観点から「子どもの性的虐待の記録」という概念を新たに構築し、青少年を保護</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・有害図書類の指定基準を明確化し、実効性を向上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・違反店舗名の公表制度を設ける等、区分陳列違反に対する指導の実効性を向上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・青少年が手にするコミック誌等に出会い系サイトの広告が掲載されないよう規制を強化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・ＪＫビジネスに関し有害役務営業を定義し、青少年をこれに関与させないために必要な規制を行い、青少年の性被害等を未然に防止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107699942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青少年健全育成条例の一部改正（３）</a:t>
            </a:r>
          </a:p>
        </p:txBody>
      </p:sp>
      <p:graphicFrame>
        <p:nvGraphicFramePr>
          <p:cNvPr id="9" name="表 8"/>
          <p:cNvGraphicFramePr>
            <a:graphicFrameLocks noGrp="1"/>
          </p:cNvGraphicFramePr>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を通じて児童買春や児童ポルノなどの青少年の性被害に遭う件数の増加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・児童ポルノ事犯のうち裸等の画像がインターネットに流出するいわゆる自画撮り被害が深刻化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に起因し、人となりをよく知らない大人と直接会って性被害に発展するケースが発生</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・宝塚市においてクロスボウ（ボーガン）による殺傷事件が発生（</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年）</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・フィルタリング手続きに係る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規制について、対象事業者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を携帯電話事業者に加え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契約代理店にまで拡大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・自画撮り要求行為に対する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規制（</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2019.6.1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年に係る児童ポルノ等の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提供を求めることを禁止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▶青少年に拒まれたにも関</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わらず、当該提供を求め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行為や青少年を威迫、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欺き等や対象を供与する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などにより当該提供を求</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行為に対する罰則を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新設</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・淫らな性行為、わいせつな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行為の禁止の強化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年の未成熟に乗じた不当</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な手段を用い、又は当該</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青少年を単に自己の性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的欲望を満足させるため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の対象として性行為等を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行うことを禁止の対象に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追加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・クロスボウを有害な玩具刃物類として指定・告示（</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2020.10.9</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・児童ポルノの製造等の前段階である児童ポルノ等の要求行為について規制し、被害を未然に防止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・青少年の性を弄ぶ心ない行為から青少年を保護し、行為者の社会的責任を追及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3801729349"/>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1244" y="4385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a:solidFill>
                            <a:schemeClr val="tx1"/>
                          </a:solidFill>
                        </a:rPr>
                        <a:t>・大阪市で「西成特区構想」を掲げ、</a:t>
                      </a:r>
                      <a:r>
                        <a:rPr kumimoji="1" lang="en-US" altLang="ja-JP" sz="1200" dirty="0">
                          <a:solidFill>
                            <a:schemeClr val="tx1"/>
                          </a:solidFill>
                        </a:rPr>
                        <a:t>2013</a:t>
                      </a:r>
                      <a:r>
                        <a:rPr kumimoji="1" lang="ja-JP" altLang="en-US" sz="1200" dirty="0">
                          <a:solidFill>
                            <a:schemeClr val="tx1"/>
                          </a:solidFill>
                        </a:rPr>
                        <a:t>年度から本格展開しているが、府、府警として市と一体となった取組みには至っていない</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・あい</a:t>
                      </a:r>
                      <a:r>
                        <a:rPr kumimoji="1" lang="ja-JP" altLang="en-US" sz="1200" dirty="0" err="1">
                          <a:solidFill>
                            <a:schemeClr val="tx1"/>
                          </a:solidFill>
                        </a:rPr>
                        <a:t>りん</a:t>
                      </a:r>
                      <a:r>
                        <a:rPr kumimoji="1" lang="ja-JP" altLang="en-US" sz="1200" dirty="0">
                          <a:solidFill>
                            <a:schemeClr val="tx1"/>
                          </a:solidFill>
                        </a:rPr>
                        <a:t>地域で</a:t>
                      </a:r>
                      <a:r>
                        <a:rPr kumimoji="1" lang="ja-JP" altLang="en-US" sz="1200" dirty="0" smtClean="0">
                          <a:solidFill>
                            <a:schemeClr val="tx1"/>
                          </a:solidFill>
                        </a:rPr>
                        <a:t>は、覚醒剤等</a:t>
                      </a:r>
                      <a:r>
                        <a:rPr kumimoji="1" lang="ja-JP" altLang="en-US" sz="1200" dirty="0">
                          <a:solidFill>
                            <a:schemeClr val="tx1"/>
                          </a:solidFill>
                        </a:rPr>
                        <a:t>の薬物取引、公園・道路におけるごみの不法投棄、道路を不正使用した露店営業などが頻発。悪いイメージが定着する原因であり、対策が急務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・今宮中学校区小中一貫校開校（</a:t>
                      </a:r>
                      <a:r>
                        <a:rPr kumimoji="1" lang="en-US" altLang="ja-JP" sz="1200" dirty="0">
                          <a:solidFill>
                            <a:schemeClr val="tx1"/>
                          </a:solidFill>
                        </a:rPr>
                        <a:t>2015</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月）に向けた環境改善が</a:t>
                      </a:r>
                      <a:r>
                        <a:rPr kumimoji="1" lang="ja-JP" altLang="en-US" sz="1200" dirty="0" smtClean="0">
                          <a:solidFill>
                            <a:schemeClr val="tx1"/>
                          </a:solidFill>
                        </a:rPr>
                        <a:t>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地域を中心とする環境整備５か年計画」（</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年度）により、治安や環境の改善に大きな成果があったが、これまでの成果を維持する必要がある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・府、市、府警本部の協力体制の構築</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・取組み姿勢の</a:t>
                      </a:r>
                      <a:r>
                        <a:rPr kumimoji="1" lang="ja-JP" altLang="en-US" sz="1200" dirty="0" smtClean="0">
                          <a:solidFill>
                            <a:schemeClr val="tx1"/>
                          </a:solidFill>
                        </a:rPr>
                        <a:t>アピール</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a:t>・知事が、府・市・府警本部一体となった取組みを検討すること、５年で５億円の予算（府警予算含む）を確保する方針を表明</a:t>
                      </a:r>
                      <a:endParaRPr kumimoji="1" lang="en-US" altLang="ja-JP" sz="1200" dirty="0"/>
                    </a:p>
                    <a:p>
                      <a:pPr algn="l"/>
                      <a:endParaRPr kumimoji="1" lang="en-US" altLang="ja-JP" sz="1200" dirty="0"/>
                    </a:p>
                    <a:p>
                      <a:pPr algn="l"/>
                      <a:r>
                        <a:rPr kumimoji="1" lang="ja-JP" altLang="en-US" sz="1200" dirty="0"/>
                        <a:t>・「あい</a:t>
                      </a:r>
                      <a:r>
                        <a:rPr kumimoji="1" lang="ja-JP" altLang="en-US" sz="1200" dirty="0" err="1"/>
                        <a:t>りん</a:t>
                      </a:r>
                      <a:r>
                        <a:rPr kumimoji="1" lang="ja-JP" altLang="en-US" sz="1200" dirty="0"/>
                        <a:t>地域を中心とする環境整備　５か年計画」発表（</a:t>
                      </a:r>
                      <a:r>
                        <a:rPr kumimoji="1" lang="en-US" altLang="ja-JP" sz="1200" dirty="0"/>
                        <a:t>2014</a:t>
                      </a:r>
                      <a:r>
                        <a:rPr kumimoji="1" lang="ja-JP" altLang="en-US" sz="1200" dirty="0"/>
                        <a:t>年</a:t>
                      </a:r>
                      <a:r>
                        <a:rPr kumimoji="1" lang="en-US" altLang="ja-JP" sz="1200" dirty="0"/>
                        <a:t>4</a:t>
                      </a:r>
                      <a:r>
                        <a:rPr kumimoji="1" lang="ja-JP" altLang="en-US" sz="1200" dirty="0"/>
                        <a:t>月）</a:t>
                      </a:r>
                      <a:endParaRPr kumimoji="1" lang="en-US" altLang="ja-JP" sz="1200" dirty="0"/>
                    </a:p>
                    <a:p>
                      <a:pPr marL="88900" indent="-88900" algn="l"/>
                      <a:r>
                        <a:rPr kumimoji="1" lang="en-US" altLang="ja-JP" sz="1200" dirty="0"/>
                        <a:t>-</a:t>
                      </a:r>
                      <a:r>
                        <a:rPr kumimoji="1" lang="ja-JP" altLang="en-US" sz="1200" dirty="0"/>
                        <a:t>府・市・府警本部の三者による継続的な進捗管理体制を構築</a:t>
                      </a:r>
                      <a:endParaRPr kumimoji="1" lang="en-US" altLang="ja-JP" sz="1200" dirty="0"/>
                    </a:p>
                    <a:p>
                      <a:pPr marL="88900" indent="-88900" algn="l"/>
                      <a:r>
                        <a:rPr kumimoji="1" lang="en-US" altLang="ja-JP" sz="1200" dirty="0"/>
                        <a:t>-</a:t>
                      </a:r>
                      <a:r>
                        <a:rPr kumimoji="1" lang="ja-JP" altLang="en-US" sz="1200" dirty="0"/>
                        <a:t>薬物対策（薬物乱用防止啓発・薬物依存症等ケア）、安全・安心の取組みを二本柱に、府・市・府警本部の事業をとりまとめ、一体的な取組みとしてアピール</a:t>
                      </a:r>
                      <a:endParaRPr kumimoji="1" lang="en-US" altLang="ja-JP" sz="1200" dirty="0"/>
                    </a:p>
                    <a:p>
                      <a:pPr marL="88900" indent="-88900" algn="l"/>
                      <a:r>
                        <a:rPr kumimoji="1" lang="en-US" altLang="ja-JP" sz="1200" dirty="0"/>
                        <a:t>-</a:t>
                      </a:r>
                      <a:r>
                        <a:rPr kumimoji="1" lang="ja-JP" altLang="en-US" sz="1200" dirty="0"/>
                        <a:t>既存の体制を計画に位置付け、関係機関の連携を強化（西成地域薬物対策チーム</a:t>
                      </a:r>
                      <a:r>
                        <a:rPr kumimoji="1" lang="ja-JP" altLang="en-US" sz="1200" dirty="0" smtClean="0"/>
                        <a:t>）</a:t>
                      </a: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4</a:t>
                      </a:r>
                      <a:r>
                        <a:rPr kumimoji="1" lang="ja-JP" altLang="en-US" sz="1200" dirty="0" smtClean="0">
                          <a:solidFill>
                            <a:schemeClr val="tx1"/>
                          </a:solidFill>
                        </a:rPr>
                        <a:t>月に</a:t>
                      </a:r>
                      <a:r>
                        <a:rPr kumimoji="1" lang="ja-JP" altLang="en-US" sz="1200" dirty="0">
                          <a:solidFill>
                            <a:schemeClr val="tx1"/>
                          </a:solidFill>
                        </a:rPr>
                        <a:t>計画発表。府・市・府警本部において、情報共有・意見交換等を行いながら事業実施中</a:t>
                      </a:r>
                      <a:endParaRPr kumimoji="1" lang="en-US" altLang="ja-JP" sz="1200" dirty="0">
                        <a:solidFill>
                          <a:schemeClr val="tx1"/>
                        </a:solidFill>
                      </a:endParaRPr>
                    </a:p>
                    <a:p>
                      <a:pPr algn="l"/>
                      <a:endParaRPr kumimoji="1" lang="en-US" altLang="ja-JP" sz="1200" dirty="0"/>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2018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府予算</a:t>
                      </a:r>
                      <a:r>
                        <a:rPr kumimoji="1" lang="en-US" altLang="ja-JP" sz="1200" dirty="0">
                          <a:solidFill>
                            <a:schemeClr val="tx1"/>
                          </a:solidFill>
                        </a:rPr>
                        <a:t>5</a:t>
                      </a:r>
                      <a:r>
                        <a:rPr kumimoji="1" lang="ja-JP" altLang="en-US" sz="1200" dirty="0">
                          <a:solidFill>
                            <a:schemeClr val="tx1"/>
                          </a:solidFill>
                        </a:rPr>
                        <a:t>億円、市予算</a:t>
                      </a:r>
                      <a:r>
                        <a:rPr kumimoji="1" lang="en-US" altLang="ja-JP" sz="1200" dirty="0">
                          <a:solidFill>
                            <a:schemeClr val="tx1"/>
                          </a:solidFill>
                        </a:rPr>
                        <a:t>11</a:t>
                      </a:r>
                      <a:r>
                        <a:rPr kumimoji="1" lang="ja-JP" altLang="en-US" sz="1200" dirty="0">
                          <a:solidFill>
                            <a:schemeClr val="tx1"/>
                          </a:solidFill>
                        </a:rPr>
                        <a:t>億円</a:t>
                      </a:r>
                      <a:endParaRPr kumimoji="1" lang="en-US" altLang="ja-JP" sz="1200" dirty="0">
                        <a:solidFill>
                          <a:schemeClr val="tx1"/>
                        </a:solidFill>
                      </a:endParaRPr>
                    </a:p>
                    <a:p>
                      <a:pPr algn="l"/>
                      <a:r>
                        <a:rPr kumimoji="1" lang="ja-JP" altLang="en-US" sz="1200" dirty="0">
                          <a:solidFill>
                            <a:schemeClr val="tx1"/>
                          </a:solidFill>
                        </a:rPr>
                        <a:t>・街頭犯罪防犯カメラ</a:t>
                      </a:r>
                      <a:r>
                        <a:rPr kumimoji="1" lang="en-US" altLang="ja-JP" sz="1200" dirty="0">
                          <a:solidFill>
                            <a:schemeClr val="tx1"/>
                          </a:solidFill>
                        </a:rPr>
                        <a:t>45</a:t>
                      </a:r>
                      <a:r>
                        <a:rPr kumimoji="1" lang="ja-JP" altLang="en-US" sz="1200" dirty="0">
                          <a:solidFill>
                            <a:schemeClr val="tx1"/>
                          </a:solidFill>
                        </a:rPr>
                        <a:t>台一斉整備（府警）</a:t>
                      </a:r>
                      <a:endParaRPr kumimoji="1" lang="en-US" altLang="ja-JP" sz="1200" dirty="0">
                        <a:solidFill>
                          <a:schemeClr val="tx1"/>
                        </a:solidFill>
                      </a:endParaRPr>
                    </a:p>
                    <a:p>
                      <a:pPr algn="l"/>
                      <a:r>
                        <a:rPr kumimoji="1" lang="ja-JP" altLang="en-US" sz="1200" dirty="0">
                          <a:solidFill>
                            <a:schemeClr val="tx1"/>
                          </a:solidFill>
                        </a:rPr>
                        <a:t>・薬物乱用防止の啓発の実施（府）</a:t>
                      </a:r>
                      <a:endParaRPr kumimoji="1" lang="en-US" altLang="ja-JP" sz="1200" dirty="0">
                        <a:solidFill>
                          <a:schemeClr val="tx1"/>
                        </a:solidFill>
                      </a:endParaRPr>
                    </a:p>
                    <a:p>
                      <a:pPr algn="l"/>
                      <a:r>
                        <a:rPr kumimoji="1" lang="ja-JP" altLang="en-US" sz="1200" dirty="0">
                          <a:solidFill>
                            <a:schemeClr val="tx1"/>
                          </a:solidFill>
                        </a:rPr>
                        <a:t>・薬物依存症等ケアの実施（府・市）</a:t>
                      </a:r>
                      <a:endParaRPr kumimoji="1" lang="en-US" altLang="ja-JP" sz="1200" dirty="0">
                        <a:solidFill>
                          <a:schemeClr val="tx1"/>
                        </a:solidFill>
                      </a:endParaRPr>
                    </a:p>
                    <a:p>
                      <a:pPr algn="l"/>
                      <a:r>
                        <a:rPr kumimoji="1" lang="ja-JP" altLang="en-US" sz="1200" dirty="0">
                          <a:solidFill>
                            <a:schemeClr val="tx1"/>
                          </a:solidFill>
                        </a:rPr>
                        <a:t>・不法投棄ごみ処理・巡回（市）</a:t>
                      </a:r>
                      <a:endParaRPr kumimoji="1" lang="en-US" altLang="ja-JP" sz="1200" dirty="0">
                        <a:solidFill>
                          <a:schemeClr val="tx1"/>
                        </a:solidFill>
                      </a:endParaRPr>
                    </a:p>
                    <a:p>
                      <a:pPr algn="l"/>
                      <a:r>
                        <a:rPr kumimoji="1" lang="ja-JP" altLang="en-US" sz="1200" dirty="0">
                          <a:solidFill>
                            <a:schemeClr val="tx1"/>
                          </a:solidFill>
                        </a:rPr>
                        <a:t>・通学路の道路照明</a:t>
                      </a:r>
                      <a:r>
                        <a:rPr kumimoji="1" lang="en-US" altLang="ja-JP" sz="1200" dirty="0">
                          <a:solidFill>
                            <a:schemeClr val="tx1"/>
                          </a:solidFill>
                        </a:rPr>
                        <a:t>190</a:t>
                      </a:r>
                      <a:r>
                        <a:rPr kumimoji="1" lang="ja-JP" altLang="en-US" sz="1200" dirty="0">
                          <a:solidFill>
                            <a:schemeClr val="tx1"/>
                          </a:solidFill>
                        </a:rPr>
                        <a:t>灯</a:t>
                      </a:r>
                      <a:r>
                        <a:rPr kumimoji="1" lang="en-US" altLang="ja-JP" sz="1200" dirty="0">
                          <a:solidFill>
                            <a:schemeClr val="tx1"/>
                          </a:solidFill>
                        </a:rPr>
                        <a:t>LED</a:t>
                      </a:r>
                      <a:r>
                        <a:rPr kumimoji="1" lang="ja-JP" altLang="en-US" sz="1200" dirty="0">
                          <a:solidFill>
                            <a:schemeClr val="tx1"/>
                          </a:solidFill>
                        </a:rPr>
                        <a:t>化、防犯カメラ</a:t>
                      </a:r>
                      <a:r>
                        <a:rPr kumimoji="1" lang="en-US" altLang="ja-JP" sz="1200" dirty="0">
                          <a:solidFill>
                            <a:schemeClr val="tx1"/>
                          </a:solidFill>
                        </a:rPr>
                        <a:t>52</a:t>
                      </a:r>
                      <a:r>
                        <a:rPr kumimoji="1" lang="ja-JP" altLang="en-US" sz="1200" dirty="0">
                          <a:solidFill>
                            <a:schemeClr val="tx1"/>
                          </a:solidFill>
                        </a:rPr>
                        <a:t>台設置</a:t>
                      </a:r>
                      <a:r>
                        <a:rPr kumimoji="1" lang="ja-JP" altLang="en-US" sz="1200" dirty="0"/>
                        <a:t>（市）</a:t>
                      </a:r>
                      <a:endParaRPr kumimoji="1" lang="en-US" altLang="ja-JP" sz="1200" dirty="0"/>
                    </a:p>
                    <a:p>
                      <a:pPr algn="l"/>
                      <a:endParaRPr kumimoji="1" lang="en-US" altLang="ja-JP" sz="1200" dirty="0"/>
                    </a:p>
                    <a:p>
                      <a:pPr algn="r"/>
                      <a:r>
                        <a:rPr kumimoji="1" lang="ja-JP" altLang="en-US" sz="1200" dirty="0"/>
                        <a:t>など</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286603500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88186" y="438572"/>
          <a:ext cx="6696744" cy="617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lang="ja-JP" altLang="en-US" sz="1200" dirty="0" smtClean="0">
                          <a:solidFill>
                            <a:schemeClr val="tx1"/>
                          </a:solidFill>
                        </a:rPr>
                        <a:t>・「あい</a:t>
                      </a:r>
                      <a:r>
                        <a:rPr lang="ja-JP" altLang="en-US" sz="1200" dirty="0" err="1" smtClean="0">
                          <a:solidFill>
                            <a:schemeClr val="tx1"/>
                          </a:solidFill>
                        </a:rPr>
                        <a:t>りん</a:t>
                      </a:r>
                      <a:r>
                        <a:rPr lang="ja-JP" altLang="en-US" sz="1200" dirty="0" smtClean="0">
                          <a:solidFill>
                            <a:schemeClr val="tx1"/>
                          </a:solidFill>
                        </a:rPr>
                        <a:t>地域を中心とする環境整備の取組み」発表</a:t>
                      </a:r>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ja-JP" altLang="en-US" sz="1200" dirty="0">
                          <a:solidFill>
                            <a:schemeClr val="tx1"/>
                          </a:solidFill>
                        </a:rPr>
                        <a:t>）</a:t>
                      </a:r>
                      <a:endParaRPr kumimoji="1" lang="en-US" altLang="ja-JP" sz="1200" dirty="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府</a:t>
                      </a:r>
                      <a:r>
                        <a:rPr kumimoji="1" lang="ja-JP" altLang="en-US" sz="1200" dirty="0">
                          <a:solidFill>
                            <a:schemeClr val="tx1"/>
                          </a:solidFill>
                        </a:rPr>
                        <a:t>・市・府警本部の三者に</a:t>
                      </a:r>
                      <a:r>
                        <a:rPr kumimoji="1" lang="ja-JP" altLang="en-US" sz="1200" dirty="0" smtClean="0">
                          <a:solidFill>
                            <a:schemeClr val="tx1"/>
                          </a:solidFill>
                        </a:rPr>
                        <a:t>よる進捗</a:t>
                      </a:r>
                      <a:r>
                        <a:rPr kumimoji="1" lang="ja-JP" altLang="en-US" sz="1200" dirty="0">
                          <a:solidFill>
                            <a:schemeClr val="tx1"/>
                          </a:solidFill>
                        </a:rPr>
                        <a:t>管理体制</a:t>
                      </a:r>
                      <a:r>
                        <a:rPr kumimoji="1" lang="ja-JP" altLang="en-US" sz="1200" dirty="0" smtClean="0">
                          <a:solidFill>
                            <a:schemeClr val="tx1"/>
                          </a:solidFill>
                        </a:rPr>
                        <a:t>を継続</a:t>
                      </a:r>
                      <a:endParaRPr kumimoji="1" lang="en-US" altLang="ja-JP" sz="1200" dirty="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地域と行政のボトムアップによる議論・検討を基本としつつ、大阪の成長の視点からまちの活性化に向けた取組み</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薬物対策や不法投棄ゴミ対策、通学路の安全対策といった地域の環境改善の取組みを継続しつつ、あい</a:t>
                      </a:r>
                      <a:r>
                        <a:rPr kumimoji="1" lang="ja-JP" altLang="en-US" sz="1200" dirty="0" err="1" smtClean="0">
                          <a:solidFill>
                            <a:schemeClr val="tx1"/>
                          </a:solidFill>
                        </a:rPr>
                        <a:t>りん</a:t>
                      </a:r>
                      <a:r>
                        <a:rPr kumimoji="1" lang="ja-JP" altLang="en-US" sz="1200" dirty="0" smtClean="0">
                          <a:solidFill>
                            <a:schemeClr val="tx1"/>
                          </a:solidFill>
                        </a:rPr>
                        <a:t>総合センター跡地活用を進める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・府</a:t>
                      </a:r>
                      <a:r>
                        <a:rPr kumimoji="1" lang="ja-JP" altLang="en-US" sz="1200" dirty="0">
                          <a:solidFill>
                            <a:schemeClr val="tx1"/>
                          </a:solidFill>
                        </a:rPr>
                        <a:t>・市・府警本部において、情報共有・意見交換等を行いながら事業実施中</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smtClean="0">
                          <a:solidFill>
                            <a:schemeClr val="tx1"/>
                          </a:solidFill>
                        </a:rPr>
                        <a:t>2019</a:t>
                      </a: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a:solidFill>
                          <a:schemeClr val="tx1"/>
                        </a:solidFill>
                      </a:endParaRPr>
                    </a:p>
                    <a:p>
                      <a:pPr algn="l"/>
                      <a:r>
                        <a:rPr kumimoji="1" lang="ja-JP" altLang="en-US" sz="1200" dirty="0" smtClean="0">
                          <a:solidFill>
                            <a:schemeClr val="tx1"/>
                          </a:solidFill>
                        </a:rPr>
                        <a:t>府予算</a:t>
                      </a:r>
                      <a:r>
                        <a:rPr kumimoji="1" lang="en-US" altLang="ja-JP" sz="1200" dirty="0" smtClean="0">
                          <a:solidFill>
                            <a:schemeClr val="tx1"/>
                          </a:solidFill>
                        </a:rPr>
                        <a:t>4.5</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市予算</a:t>
                      </a:r>
                      <a:r>
                        <a:rPr kumimoji="1" lang="en-US" altLang="ja-JP" sz="1200" dirty="0" smtClean="0">
                          <a:solidFill>
                            <a:schemeClr val="tx1"/>
                          </a:solidFill>
                        </a:rPr>
                        <a:t>4.7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労働福祉セ</a:t>
                      </a:r>
                      <a:endParaRPr kumimoji="1" lang="en-US" altLang="ja-JP" sz="1200" dirty="0" smtClean="0">
                        <a:solidFill>
                          <a:schemeClr val="tx1"/>
                        </a:solidFill>
                      </a:endParaRPr>
                    </a:p>
                    <a:p>
                      <a:pPr algn="l"/>
                      <a:r>
                        <a:rPr kumimoji="1" lang="ja-JP" altLang="en-US" sz="1200" dirty="0" smtClean="0">
                          <a:solidFill>
                            <a:schemeClr val="tx1"/>
                          </a:solidFill>
                        </a:rPr>
                        <a:t>　ンター耐震化（府）</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総合センター</a:t>
                      </a:r>
                      <a:endParaRPr kumimoji="1" lang="en-US" altLang="ja-JP" sz="1200" dirty="0" smtClean="0">
                        <a:solidFill>
                          <a:schemeClr val="tx1"/>
                        </a:solidFill>
                      </a:endParaRPr>
                    </a:p>
                    <a:p>
                      <a:pPr algn="l"/>
                      <a:r>
                        <a:rPr kumimoji="1" lang="ja-JP" altLang="en-US" sz="1200" dirty="0" smtClean="0">
                          <a:solidFill>
                            <a:schemeClr val="tx1"/>
                          </a:solidFill>
                        </a:rPr>
                        <a:t>　跡地利活用の構想検</a:t>
                      </a:r>
                      <a:endParaRPr kumimoji="1" lang="en-US" altLang="ja-JP" sz="1200" dirty="0" smtClean="0">
                        <a:solidFill>
                          <a:schemeClr val="tx1"/>
                        </a:solidFill>
                      </a:endParaRPr>
                    </a:p>
                    <a:p>
                      <a:pPr algn="l"/>
                      <a:r>
                        <a:rPr kumimoji="1" lang="ja-JP" altLang="en-US" sz="1200" dirty="0" smtClean="0">
                          <a:solidFill>
                            <a:schemeClr val="tx1"/>
                          </a:solidFill>
                        </a:rPr>
                        <a:t>　討調査（府・市）</a:t>
                      </a:r>
                      <a:endParaRPr kumimoji="1" lang="en-US" altLang="ja-JP" sz="1200" dirty="0" smtClean="0">
                        <a:solidFill>
                          <a:schemeClr val="tx1"/>
                        </a:solidFill>
                      </a:endParaRPr>
                    </a:p>
                    <a:p>
                      <a:pPr algn="r"/>
                      <a:r>
                        <a:rPr kumimoji="1" lang="ja-JP" altLang="en-US" sz="1200" dirty="0" smtClean="0">
                          <a:solidFill>
                            <a:schemeClr val="tx1"/>
                          </a:solidFill>
                        </a:rPr>
                        <a:t>など</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254263133"/>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411760" y="364656"/>
          <a:ext cx="6696744" cy="6140652"/>
        </p:xfrm>
        <a:graphic>
          <a:graphicData uri="http://schemas.openxmlformats.org/drawingml/2006/table">
            <a:tbl>
              <a:tblPr firstRow="1">
                <a:tableStyleId>{5C22544A-7EE6-4342-B048-85BDC9FD1C3A}</a:tableStyleId>
              </a:tblPr>
              <a:tblGrid>
                <a:gridCol w="1440160">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tblGrid>
              <a:tr h="50572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22492">
                <a:tc>
                  <a:txBody>
                    <a:bodyPr/>
                    <a:lstStyle/>
                    <a:p>
                      <a:pPr marL="0" indent="0" algn="l"/>
                      <a:r>
                        <a:rPr kumimoji="1" lang="ja-JP" altLang="en-US" sz="1200" u="none" dirty="0">
                          <a:solidFill>
                            <a:schemeClr val="tx1"/>
                          </a:solidFill>
                        </a:rPr>
                        <a:t>・府内において</a:t>
                      </a:r>
                      <a:r>
                        <a:rPr kumimoji="1" lang="ja-JP" altLang="en-US" sz="1200" u="none" dirty="0">
                          <a:solidFill>
                            <a:schemeClr val="tx1"/>
                          </a:solidFill>
                          <a:effectLst/>
                        </a:rPr>
                        <a:t>死亡に至る</a:t>
                      </a:r>
                      <a:r>
                        <a:rPr kumimoji="1" lang="ja-JP" altLang="en-US" sz="1200" u="none" dirty="0">
                          <a:solidFill>
                            <a:schemeClr val="tx1"/>
                          </a:solidFill>
                        </a:rPr>
                        <a:t>重篤な事件が</a:t>
                      </a:r>
                      <a:r>
                        <a:rPr kumimoji="1" lang="ja-JP" altLang="en-US" sz="1200" b="0" u="none" dirty="0">
                          <a:solidFill>
                            <a:schemeClr val="tx1"/>
                          </a:solidFill>
                        </a:rPr>
                        <a:t>発生</a:t>
                      </a:r>
                      <a:endParaRPr kumimoji="1" lang="en-US" altLang="ja-JP" sz="1200" b="0" u="none" dirty="0">
                        <a:solidFill>
                          <a:schemeClr val="tx1"/>
                        </a:solidFill>
                      </a:endParaRPr>
                    </a:p>
                    <a:p>
                      <a:pPr algn="l"/>
                      <a:r>
                        <a:rPr kumimoji="1" lang="ja-JP" altLang="en-US" sz="1200" b="0" u="none" dirty="0">
                          <a:solidFill>
                            <a:schemeClr val="tx1"/>
                          </a:solidFill>
                        </a:rPr>
                        <a:t>　</a:t>
                      </a:r>
                      <a:r>
                        <a:rPr kumimoji="1" lang="en-US" altLang="ja-JP" sz="1200" b="0" u="none" dirty="0">
                          <a:solidFill>
                            <a:schemeClr val="tx1"/>
                          </a:solidFill>
                        </a:rPr>
                        <a:t>2008</a:t>
                      </a:r>
                      <a:r>
                        <a:rPr kumimoji="1" lang="ja-JP" altLang="en-US" sz="1200" u="none" baseline="0" dirty="0">
                          <a:solidFill>
                            <a:schemeClr val="tx1"/>
                          </a:solidFill>
                        </a:rPr>
                        <a:t>年：２件</a:t>
                      </a:r>
                      <a:endParaRPr kumimoji="1" lang="en-US" altLang="ja-JP" sz="1200" u="none" baseline="0" dirty="0">
                        <a:solidFill>
                          <a:schemeClr val="tx1"/>
                        </a:solidFill>
                      </a:endParaRPr>
                    </a:p>
                    <a:p>
                      <a:pPr algn="l"/>
                      <a:r>
                        <a:rPr kumimoji="1" lang="ja-JP" altLang="en-US" sz="1200" u="none" baseline="0" dirty="0">
                          <a:solidFill>
                            <a:schemeClr val="tx1"/>
                          </a:solidFill>
                        </a:rPr>
                        <a:t>　</a:t>
                      </a:r>
                      <a:r>
                        <a:rPr kumimoji="1" lang="en-US" altLang="ja-JP" sz="1200" u="none" baseline="0" dirty="0">
                          <a:solidFill>
                            <a:schemeClr val="tx1"/>
                          </a:solidFill>
                        </a:rPr>
                        <a:t>2010</a:t>
                      </a:r>
                      <a:r>
                        <a:rPr kumimoji="1" lang="ja-JP" altLang="en-US" sz="1200" u="none" baseline="0" dirty="0">
                          <a:solidFill>
                            <a:schemeClr val="tx1"/>
                          </a:solidFill>
                        </a:rPr>
                        <a:t>年：５件</a:t>
                      </a:r>
                      <a:endParaRPr kumimoji="1" lang="en-US" altLang="ja-JP" sz="1200" u="none" baseline="0" dirty="0">
                        <a:solidFill>
                          <a:schemeClr val="tx1"/>
                        </a:solidFill>
                      </a:endParaRPr>
                    </a:p>
                    <a:p>
                      <a:pPr algn="l"/>
                      <a:r>
                        <a:rPr kumimoji="1" lang="ja-JP" altLang="en-US" sz="1200" u="none" baseline="0" dirty="0">
                          <a:solidFill>
                            <a:schemeClr val="tx1"/>
                          </a:solidFill>
                        </a:rPr>
                        <a:t>　　（政令市含む）</a:t>
                      </a:r>
                      <a:endParaRPr kumimoji="1" lang="en-US" altLang="ja-JP" sz="1200" u="none" dirty="0">
                        <a:solidFill>
                          <a:schemeClr val="tx1"/>
                        </a:solidFill>
                      </a:endParaRPr>
                    </a:p>
                    <a:p>
                      <a:pPr marL="0" indent="0" algn="l"/>
                      <a:endParaRPr kumimoji="1" lang="en-US" altLang="ja-JP" sz="1200" u="none" dirty="0">
                        <a:solidFill>
                          <a:schemeClr val="tx1"/>
                        </a:solidFill>
                      </a:endParaRPr>
                    </a:p>
                    <a:p>
                      <a:pPr marL="0" indent="0" algn="l"/>
                      <a:r>
                        <a:rPr kumimoji="1" lang="ja-JP" altLang="en-US" sz="1200" u="none" dirty="0">
                          <a:solidFill>
                            <a:schemeClr val="tx1"/>
                          </a:solidFill>
                        </a:rPr>
                        <a:t>・大阪府</a:t>
                      </a:r>
                      <a:r>
                        <a:rPr kumimoji="1" lang="ja-JP" altLang="en-US" sz="1200" u="none" baseline="0" dirty="0">
                          <a:solidFill>
                            <a:schemeClr val="tx1"/>
                          </a:solidFill>
                        </a:rPr>
                        <a:t>域</a:t>
                      </a:r>
                      <a:r>
                        <a:rPr kumimoji="1" lang="ja-JP" altLang="en-US" sz="1200" u="none" dirty="0">
                          <a:solidFill>
                            <a:schemeClr val="tx1"/>
                          </a:solidFill>
                        </a:rPr>
                        <a:t>の児童虐待相談対応件数は全国で２位</a:t>
                      </a:r>
                      <a:endParaRPr kumimoji="1" lang="en-US" altLang="ja-JP" sz="1200" u="none" dirty="0">
                        <a:solidFill>
                          <a:schemeClr val="tx1"/>
                        </a:solidFill>
                      </a:endParaRPr>
                    </a:p>
                    <a:p>
                      <a:pPr algn="l"/>
                      <a:r>
                        <a:rPr kumimoji="1" lang="ja-JP" altLang="en-US" sz="1200" u="none" dirty="0">
                          <a:solidFill>
                            <a:schemeClr val="tx1"/>
                          </a:solidFill>
                        </a:rPr>
                        <a:t>府域：</a:t>
                      </a:r>
                      <a:r>
                        <a:rPr kumimoji="1" lang="en-US" altLang="ja-JP" sz="1200" u="none" baseline="0" dirty="0">
                          <a:solidFill>
                            <a:schemeClr val="tx1"/>
                          </a:solidFill>
                        </a:rPr>
                        <a:t>2009</a:t>
                      </a:r>
                      <a:r>
                        <a:rPr kumimoji="1" lang="ja-JP" altLang="en-US" sz="1200" u="none" baseline="0" dirty="0">
                          <a:solidFill>
                            <a:schemeClr val="tx1"/>
                          </a:solidFill>
                        </a:rPr>
                        <a:t>年：</a:t>
                      </a:r>
                      <a:r>
                        <a:rPr kumimoji="1" lang="en-US" altLang="ja-JP" sz="1200" u="none" baseline="0" dirty="0">
                          <a:solidFill>
                            <a:schemeClr val="tx1"/>
                          </a:solidFill>
                        </a:rPr>
                        <a:t>5,436</a:t>
                      </a:r>
                      <a:r>
                        <a:rPr kumimoji="1" lang="ja-JP" altLang="en-US" sz="1200" u="none" baseline="0" dirty="0">
                          <a:solidFill>
                            <a:schemeClr val="tx1"/>
                          </a:solidFill>
                        </a:rPr>
                        <a:t>件</a:t>
                      </a:r>
                      <a:endParaRPr kumimoji="1" lang="en-US" altLang="ja-JP" sz="1200" u="none" baseline="0" dirty="0">
                        <a:solidFill>
                          <a:schemeClr val="tx1"/>
                        </a:solidFill>
                      </a:endParaRPr>
                    </a:p>
                    <a:p>
                      <a:pPr algn="l"/>
                      <a:r>
                        <a:rPr kumimoji="1" lang="ja-JP" altLang="en-US" sz="1200" u="none" dirty="0">
                          <a:solidFill>
                            <a:schemeClr val="tx1"/>
                          </a:solidFill>
                        </a:rPr>
                        <a:t>東京都：</a:t>
                      </a:r>
                      <a:r>
                        <a:rPr kumimoji="1" lang="en-US" altLang="ja-JP" sz="1200" u="none" baseline="0" dirty="0">
                          <a:solidFill>
                            <a:schemeClr val="tx1"/>
                          </a:solidFill>
                        </a:rPr>
                        <a:t>3,339</a:t>
                      </a:r>
                      <a:r>
                        <a:rPr kumimoji="1" lang="ja-JP" altLang="en-US" sz="1200" u="none" baseline="0" dirty="0">
                          <a:solidFill>
                            <a:schemeClr val="tx1"/>
                          </a:solidFill>
                        </a:rPr>
                        <a:t>件</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神奈川県</a:t>
                      </a:r>
                      <a:r>
                        <a:rPr kumimoji="1" lang="ja-JP" altLang="en-US" sz="1200" u="none" baseline="0" dirty="0">
                          <a:solidFill>
                            <a:schemeClr val="tx1"/>
                          </a:solidFill>
                        </a:rPr>
                        <a:t>域：</a:t>
                      </a:r>
                      <a:r>
                        <a:rPr kumimoji="1" lang="en-US" altLang="ja-JP" sz="1200" u="none" baseline="0" dirty="0">
                          <a:solidFill>
                            <a:schemeClr val="tx1"/>
                          </a:solidFill>
                        </a:rPr>
                        <a:t>5,676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・早期発見・対応が急務であるが、</a:t>
                      </a:r>
                      <a:r>
                        <a:rPr kumimoji="1" lang="ja-JP" altLang="en-US" sz="1200" u="none" baseline="0" dirty="0">
                          <a:solidFill>
                            <a:schemeClr val="tx1"/>
                          </a:solidFill>
                        </a:rPr>
                        <a:t>市町村では件数増による安全確認に追われ、重症度の判別や専門的な対応については不十分な状況であった。</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・効果的な広報啓発の検討・実施</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・府組織体制の見直し</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児童福祉司等専門スタッフの増員</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夜間・休日体制の充実</a:t>
                      </a:r>
                    </a:p>
                    <a:p>
                      <a:pPr algn="l"/>
                      <a:r>
                        <a:rPr kumimoji="1" lang="en-US" altLang="ja-JP" sz="1200" u="none" dirty="0">
                          <a:solidFill>
                            <a:schemeClr val="tx1"/>
                          </a:solidFill>
                        </a:rPr>
                        <a:t>-</a:t>
                      </a:r>
                      <a:r>
                        <a:rPr kumimoji="1" lang="ja-JP" altLang="en-US" sz="1200" u="none" dirty="0">
                          <a:solidFill>
                            <a:schemeClr val="tx1"/>
                          </a:solidFill>
                        </a:rPr>
                        <a:t>警察との連携強化</a:t>
                      </a:r>
                      <a:r>
                        <a:rPr kumimoji="1" lang="en-US" altLang="ja-JP" sz="1200" u="none" dirty="0">
                          <a:solidFill>
                            <a:schemeClr val="tx1"/>
                          </a:solidFill>
                        </a:rPr>
                        <a:t>-</a:t>
                      </a:r>
                    </a:p>
                    <a:p>
                      <a:pPr algn="l"/>
                      <a:endParaRPr kumimoji="1" lang="en-US" altLang="ja-JP" sz="1200" u="none" dirty="0">
                        <a:solidFill>
                          <a:schemeClr val="tx1"/>
                        </a:solidFill>
                      </a:endParaRPr>
                    </a:p>
                    <a:p>
                      <a:pPr algn="l"/>
                      <a:r>
                        <a:rPr kumimoji="1" lang="ja-JP" altLang="en-US" sz="1200" u="none" dirty="0">
                          <a:solidFill>
                            <a:schemeClr val="tx1"/>
                          </a:solidFill>
                        </a:rPr>
                        <a:t>・現場を担う市町村間のネットワーク強化や活動支援</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・これまでにない大規模・広範囲でのテレビＣＭ、広報の実現</a:t>
                      </a:r>
                      <a:endParaRPr kumimoji="1" lang="en-US" altLang="ja-JP" sz="1200" u="none" dirty="0">
                        <a:solidFill>
                          <a:schemeClr val="tx1"/>
                        </a:solidFill>
                      </a:endParaRPr>
                    </a:p>
                    <a:p>
                      <a:pPr marL="52388" indent="-52388" algn="l"/>
                      <a:r>
                        <a:rPr kumimoji="1" lang="en-US" altLang="ja-JP" sz="1200" u="none" dirty="0">
                          <a:solidFill>
                            <a:schemeClr val="tx1"/>
                          </a:solidFill>
                        </a:rPr>
                        <a:t>-2010</a:t>
                      </a:r>
                      <a:r>
                        <a:rPr kumimoji="1" lang="ja-JP" altLang="en-US" sz="1200" u="none" dirty="0">
                          <a:solidFill>
                            <a:schemeClr val="tx1"/>
                          </a:solidFill>
                        </a:rPr>
                        <a:t>年過去最大の放送規模。（</a:t>
                      </a:r>
                      <a:r>
                        <a:rPr kumimoji="1" lang="en-US" altLang="ja-JP" sz="1200" u="none" baseline="0" dirty="0">
                          <a:solidFill>
                            <a:schemeClr val="tx1"/>
                          </a:solidFill>
                        </a:rPr>
                        <a:t>8</a:t>
                      </a:r>
                      <a:r>
                        <a:rPr kumimoji="1" lang="ja-JP" altLang="en-US" sz="1200" u="none" baseline="0" dirty="0">
                          <a:solidFill>
                            <a:schemeClr val="tx1"/>
                          </a:solidFill>
                        </a:rPr>
                        <a:t>・</a:t>
                      </a:r>
                      <a:r>
                        <a:rPr kumimoji="1" lang="en-US" altLang="ja-JP" sz="1200" u="none" baseline="0" dirty="0">
                          <a:solidFill>
                            <a:schemeClr val="tx1"/>
                          </a:solidFill>
                        </a:rPr>
                        <a:t>11</a:t>
                      </a:r>
                      <a:r>
                        <a:rPr kumimoji="1" lang="ja-JP" altLang="en-US" sz="1200" u="none" baseline="0" dirty="0">
                          <a:solidFill>
                            <a:schemeClr val="tx1"/>
                          </a:solidFill>
                        </a:rPr>
                        <a:t>月で</a:t>
                      </a:r>
                      <a:r>
                        <a:rPr kumimoji="1" lang="en-US" altLang="ja-JP" sz="1200" u="none" dirty="0">
                          <a:solidFill>
                            <a:schemeClr val="tx1"/>
                          </a:solidFill>
                        </a:rPr>
                        <a:t>900</a:t>
                      </a:r>
                      <a:r>
                        <a:rPr kumimoji="1" lang="ja-JP" altLang="en-US" sz="1200" u="none" dirty="0">
                          <a:solidFill>
                            <a:schemeClr val="tx1"/>
                          </a:solidFill>
                        </a:rPr>
                        <a:t>本）</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近畿２府４県４政令指定都市での共同実施（啓発用ステッカーの配布等）。</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民間企業・団体と連携した広報啓発事業の実施（デジタルサイネージ掲出、鉄道各駅へのポスター掲示等）</a:t>
                      </a:r>
                      <a:endParaRPr kumimoji="1" lang="en-US" altLang="ja-JP" sz="1200" u="none" dirty="0">
                        <a:solidFill>
                          <a:schemeClr val="tx1"/>
                        </a:solidFill>
                      </a:endParaRPr>
                    </a:p>
                    <a:p>
                      <a:pPr algn="l">
                        <a:spcBef>
                          <a:spcPts val="600"/>
                        </a:spcBef>
                      </a:pPr>
                      <a:endParaRPr kumimoji="1" lang="en-US" altLang="ja-JP" sz="1200" u="none" dirty="0">
                        <a:solidFill>
                          <a:schemeClr val="tx1"/>
                        </a:solidFill>
                      </a:endParaRPr>
                    </a:p>
                    <a:p>
                      <a:pPr algn="l">
                        <a:spcBef>
                          <a:spcPts val="600"/>
                        </a:spcBef>
                      </a:pPr>
                      <a:r>
                        <a:rPr kumimoji="1" lang="ja-JP" altLang="en-US" sz="1200" u="none" dirty="0">
                          <a:solidFill>
                            <a:schemeClr val="tx1"/>
                          </a:solidFill>
                        </a:rPr>
                        <a:t>・府組織体制の強化</a:t>
                      </a:r>
                      <a:endParaRPr kumimoji="1" lang="en-US" altLang="ja-JP" sz="1200" u="none" dirty="0">
                        <a:solidFill>
                          <a:schemeClr val="tx1"/>
                        </a:solidFill>
                      </a:endParaRPr>
                    </a:p>
                    <a:p>
                      <a:pPr marL="77788" marR="0" indent="-77788"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strike="noStrike" baseline="0" dirty="0">
                          <a:solidFill>
                            <a:schemeClr val="tx1"/>
                          </a:solidFill>
                        </a:rPr>
                        <a:t>虐待対応のための</a:t>
                      </a:r>
                      <a:r>
                        <a:rPr kumimoji="1" lang="ja-JP" altLang="en-US" sz="1200" u="none" dirty="0">
                          <a:solidFill>
                            <a:schemeClr val="tx1"/>
                          </a:solidFill>
                        </a:rPr>
                        <a:t>児童福祉司等の増員（</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5</a:t>
                      </a:r>
                      <a:r>
                        <a:rPr kumimoji="1" lang="ja-JP" altLang="en-US" sz="1200" u="none" dirty="0">
                          <a:solidFill>
                            <a:schemeClr val="tx1"/>
                          </a:solidFill>
                        </a:rPr>
                        <a:t>名、</a:t>
                      </a:r>
                      <a:r>
                        <a:rPr kumimoji="1" lang="en-US" altLang="ja-JP" sz="1200" u="none" dirty="0">
                          <a:solidFill>
                            <a:schemeClr val="tx1"/>
                          </a:solidFill>
                        </a:rPr>
                        <a:t>2015</a:t>
                      </a:r>
                      <a:r>
                        <a:rPr kumimoji="1" lang="ja-JP" altLang="en-US" sz="1200" u="none" dirty="0">
                          <a:solidFill>
                            <a:schemeClr val="tx1"/>
                          </a:solidFill>
                        </a:rPr>
                        <a:t>年８名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22</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25</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21</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dirty="0">
                          <a:solidFill>
                            <a:schemeClr val="tx1"/>
                          </a:solidFill>
                        </a:rPr>
                        <a:t>を</a:t>
                      </a:r>
                      <a:r>
                        <a:rPr kumimoji="1" lang="ja-JP" altLang="en-US" sz="1200" u="none" baseline="0" dirty="0">
                          <a:solidFill>
                            <a:schemeClr val="tx1"/>
                          </a:solidFill>
                        </a:rPr>
                        <a:t>子ども家庭センター</a:t>
                      </a:r>
                      <a:r>
                        <a:rPr kumimoji="1" lang="ja-JP" altLang="en-US" sz="1200" u="none" dirty="0">
                          <a:solidFill>
                            <a:schemeClr val="tx1"/>
                          </a:solidFill>
                        </a:rPr>
                        <a:t>に配置（</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a:t>
                      </a:r>
                      <a:r>
                        <a:rPr kumimoji="1" lang="ja-JP" altLang="en-US" sz="1200" u="none" dirty="0">
                          <a:solidFill>
                            <a:schemeClr val="tx1"/>
                          </a:solidFill>
                        </a:rPr>
                        <a:t>３名、</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baseline="0" dirty="0">
                          <a:solidFill>
                            <a:schemeClr val="tx1"/>
                          </a:solidFill>
                        </a:rPr>
                        <a:t>:</a:t>
                      </a:r>
                      <a:r>
                        <a:rPr kumimoji="1" lang="ja-JP" altLang="en-US" sz="1200" u="none" baseline="0" dirty="0">
                          <a:solidFill>
                            <a:schemeClr val="tx1"/>
                          </a:solidFill>
                        </a:rPr>
                        <a:t>５名　</a:t>
                      </a:r>
                      <a:r>
                        <a:rPr kumimoji="1" lang="en-US" altLang="ja-JP" sz="1200" u="none" baseline="0" dirty="0">
                          <a:solidFill>
                            <a:schemeClr val="tx1"/>
                          </a:solidFill>
                        </a:rPr>
                        <a:t>2013</a:t>
                      </a:r>
                      <a:r>
                        <a:rPr kumimoji="1" lang="ja-JP" altLang="en-US" sz="1200" u="none" baseline="0" dirty="0">
                          <a:solidFill>
                            <a:schemeClr val="tx1"/>
                          </a:solidFill>
                        </a:rPr>
                        <a:t>年：５名、</a:t>
                      </a:r>
                      <a:r>
                        <a:rPr kumimoji="1" lang="en-US" altLang="ja-JP" sz="1200" u="none" baseline="0" dirty="0">
                          <a:solidFill>
                            <a:schemeClr val="tx1"/>
                          </a:solidFill>
                        </a:rPr>
                        <a:t>2014</a:t>
                      </a:r>
                      <a:r>
                        <a:rPr kumimoji="1" lang="ja-JP" altLang="en-US" sz="1200" u="none" baseline="0" dirty="0">
                          <a:solidFill>
                            <a:schemeClr val="tx1"/>
                          </a:solidFill>
                        </a:rPr>
                        <a:t>年：７名、</a:t>
                      </a:r>
                      <a:r>
                        <a:rPr kumimoji="1" lang="en-US" altLang="ja-JP" sz="1200" u="none" baseline="0" dirty="0">
                          <a:solidFill>
                            <a:schemeClr val="tx1"/>
                          </a:solidFill>
                        </a:rPr>
                        <a:t>2015</a:t>
                      </a:r>
                      <a:r>
                        <a:rPr kumimoji="1" lang="ja-JP" altLang="en-US" sz="1200" u="none" baseline="0" dirty="0">
                          <a:solidFill>
                            <a:schemeClr val="tx1"/>
                          </a:solidFill>
                        </a:rPr>
                        <a:t>年：７名、</a:t>
                      </a:r>
                      <a:r>
                        <a:rPr kumimoji="1" lang="en-US" altLang="ja-JP" sz="1200" u="none" baseline="0" dirty="0">
                          <a:solidFill>
                            <a:schemeClr val="tx1"/>
                          </a:solidFill>
                        </a:rPr>
                        <a:t>2016</a:t>
                      </a:r>
                      <a:r>
                        <a:rPr kumimoji="1" lang="ja-JP" altLang="en-US" sz="1200" u="none" baseline="0" dirty="0">
                          <a:solidFill>
                            <a:schemeClr val="tx1"/>
                          </a:solidFill>
                        </a:rPr>
                        <a:t>年：７名、</a:t>
                      </a:r>
                      <a:r>
                        <a:rPr kumimoji="1" lang="en-US" altLang="ja-JP" sz="1200" u="none" baseline="0" dirty="0">
                          <a:solidFill>
                            <a:schemeClr val="tx1"/>
                          </a:solidFill>
                        </a:rPr>
                        <a:t>2017</a:t>
                      </a:r>
                      <a:r>
                        <a:rPr kumimoji="1" lang="ja-JP" altLang="en-US" sz="1200" u="none" baseline="0" dirty="0">
                          <a:solidFill>
                            <a:schemeClr val="tx1"/>
                          </a:solidFill>
                        </a:rPr>
                        <a:t>年：</a:t>
                      </a:r>
                      <a:r>
                        <a:rPr kumimoji="1" lang="en-US" altLang="ja-JP" sz="1200" u="none" baseline="0" dirty="0">
                          <a:solidFill>
                            <a:schemeClr val="tx1"/>
                          </a:solidFill>
                        </a:rPr>
                        <a:t>13</a:t>
                      </a:r>
                      <a:r>
                        <a:rPr kumimoji="1" lang="ja-JP" altLang="en-US" sz="1200" u="none" baseline="0" dirty="0">
                          <a:solidFill>
                            <a:schemeClr val="tx1"/>
                          </a:solidFill>
                        </a:rPr>
                        <a:t>名、</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u="none" dirty="0">
                          <a:solidFill>
                            <a:schemeClr val="tx1"/>
                          </a:solidFill>
                        </a:rPr>
                        <a:t>・啓発活動等による虐待防止への府民の意識の高まり</a:t>
                      </a:r>
                    </a:p>
                    <a:p>
                      <a:pPr marL="92075" indent="-92075" algn="l"/>
                      <a:r>
                        <a:rPr kumimoji="1" lang="en-US" altLang="ja-JP" sz="1200" u="none" dirty="0">
                          <a:solidFill>
                            <a:schemeClr val="tx1"/>
                          </a:solidFill>
                        </a:rPr>
                        <a:t>-</a:t>
                      </a:r>
                      <a:r>
                        <a:rPr kumimoji="1" lang="en-US" altLang="ja-JP" sz="1200" u="none" baseline="0" dirty="0">
                          <a:solidFill>
                            <a:schemeClr val="tx1"/>
                          </a:solidFill>
                        </a:rPr>
                        <a:t> </a:t>
                      </a:r>
                      <a:r>
                        <a:rPr kumimoji="1" lang="ja-JP" altLang="en-US" sz="1200" u="none" dirty="0">
                          <a:solidFill>
                            <a:schemeClr val="tx1"/>
                          </a:solidFill>
                        </a:rPr>
                        <a:t>府域相談対応件数：</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10,716</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13,738</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16,581</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17,743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18,412</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20,694</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24,643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24,633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22,557</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・子ども家庭センターの体制強化（安全確認業務の外部委託）</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軽度のケースのうち、家族・親戚等からの通告に係る安全確認業務をノウハウを有する民間等に業務委託</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・対応の充実</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夜間・休日受電対応の外部委託</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夜間・休日出動件数</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:206</a:t>
                      </a:r>
                      <a:r>
                        <a:rPr kumimoji="1" lang="ja-JP" altLang="en-US" sz="1200" u="none" dirty="0">
                          <a:solidFill>
                            <a:schemeClr val="tx1"/>
                          </a:solidFill>
                        </a:rPr>
                        <a:t>件　うち一時保護</a:t>
                      </a:r>
                      <a:r>
                        <a:rPr kumimoji="1" lang="en-US" altLang="ja-JP" sz="1200" u="none" dirty="0">
                          <a:solidFill>
                            <a:schemeClr val="tx1"/>
                          </a:solidFill>
                        </a:rPr>
                        <a:t>72</a:t>
                      </a:r>
                      <a:r>
                        <a:rPr kumimoji="1" lang="ja-JP" altLang="en-US" sz="1200" u="none" dirty="0">
                          <a:solidFill>
                            <a:schemeClr val="tx1"/>
                          </a:solidFill>
                        </a:rPr>
                        <a:t>件（総受電数　</a:t>
                      </a:r>
                      <a:r>
                        <a:rPr kumimoji="1" lang="en-US" altLang="ja-JP" sz="1200" u="none" dirty="0">
                          <a:solidFill>
                            <a:schemeClr val="tx1"/>
                          </a:solidFill>
                        </a:rPr>
                        <a:t>1,631</a:t>
                      </a:r>
                      <a:r>
                        <a:rPr kumimoji="1" lang="ja-JP" altLang="en-US" sz="1200" u="none" dirty="0">
                          <a:solidFill>
                            <a:schemeClr val="tx1"/>
                          </a:solidFill>
                        </a:rPr>
                        <a:t>件</a:t>
                      </a:r>
                      <a:r>
                        <a:rPr kumimoji="1" lang="en-US" altLang="ja-JP" sz="1200" u="none" dirty="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370</a:t>
            </a:fld>
            <a:endParaRPr lang="ja-JP" altLang="en-US"/>
          </a:p>
        </p:txBody>
      </p:sp>
    </p:spTree>
    <p:extLst>
      <p:ext uri="{BB962C8B-B14F-4D97-AF65-F5344CB8AC3E}">
        <p14:creationId xmlns:p14="http://schemas.microsoft.com/office/powerpoint/2010/main" val="4246655760"/>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335204" y="396240"/>
          <a:ext cx="6696744" cy="641604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44470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79628">
                  <a:extLst>
                    <a:ext uri="{9D8B030D-6E8A-4147-A177-3AD203B41FA5}">
                      <a16:colId xmlns:a16="http://schemas.microsoft.com/office/drawing/2014/main" val="20003"/>
                    </a:ext>
                  </a:extLst>
                </a:gridCol>
              </a:tblGrid>
              <a:tr h="504056">
                <a:tc>
                  <a:txBody>
                    <a:bodyPr/>
                    <a:lstStyle/>
                    <a:p>
                      <a:pPr algn="ctr"/>
                      <a:r>
                        <a:rPr kumimoji="1" lang="ja-JP" altLang="en-US" sz="1400" dirty="0"/>
                        <a:t>　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746536">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baseline="0" dirty="0">
                          <a:solidFill>
                            <a:schemeClr val="tx1"/>
                          </a:solidFill>
                        </a:rPr>
                        <a:t>夜間・休日における</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baseline="0" dirty="0">
                          <a:solidFill>
                            <a:schemeClr val="tx1"/>
                          </a:solidFill>
                        </a:rPr>
                        <a:t>を配置（</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新たな一時保護所開設（</a:t>
                      </a:r>
                      <a:r>
                        <a:rPr kumimoji="1" lang="en-US" altLang="ja-JP" sz="1200" u="none" dirty="0">
                          <a:solidFill>
                            <a:schemeClr val="tx1"/>
                          </a:solidFill>
                        </a:rPr>
                        <a:t>2013</a:t>
                      </a:r>
                      <a:r>
                        <a:rPr kumimoji="1" lang="ja-JP" altLang="en-US" sz="1200" u="none" dirty="0">
                          <a:solidFill>
                            <a:schemeClr val="tx1"/>
                          </a:solidFill>
                        </a:rPr>
                        <a:t>年：定員</a:t>
                      </a:r>
                      <a:r>
                        <a:rPr kumimoji="1" lang="en-US" altLang="ja-JP" sz="1200" u="none" dirty="0">
                          <a:solidFill>
                            <a:schemeClr val="tx1"/>
                          </a:solidFill>
                        </a:rPr>
                        <a:t>50</a:t>
                      </a:r>
                      <a:r>
                        <a:rPr kumimoji="1" lang="ja-JP" altLang="en-US" sz="1200" u="none" dirty="0">
                          <a:solidFill>
                            <a:schemeClr val="tx1"/>
                          </a:solidFill>
                        </a:rPr>
                        <a:t>名→</a:t>
                      </a:r>
                      <a:r>
                        <a:rPr kumimoji="1" lang="en-US" altLang="ja-JP" sz="1200" u="none" dirty="0">
                          <a:solidFill>
                            <a:schemeClr val="tx1"/>
                          </a:solidFill>
                        </a:rPr>
                        <a:t>86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2023</a:t>
                      </a:r>
                      <a:r>
                        <a:rPr kumimoji="1" lang="ja-JP" altLang="en-US" sz="1200" u="none" dirty="0">
                          <a:solidFill>
                            <a:schemeClr val="tx1"/>
                          </a:solidFill>
                        </a:rPr>
                        <a:t>年予定：</a:t>
                      </a:r>
                      <a:r>
                        <a:rPr kumimoji="1" lang="en-US" altLang="ja-JP" sz="1200" u="none" dirty="0">
                          <a:solidFill>
                            <a:schemeClr val="tx1"/>
                          </a:solidFill>
                        </a:rPr>
                        <a:t>86</a:t>
                      </a:r>
                      <a:r>
                        <a:rPr kumimoji="1" lang="ja-JP" altLang="en-US" sz="1200" u="none" dirty="0">
                          <a:solidFill>
                            <a:schemeClr val="tx1"/>
                          </a:solidFill>
                        </a:rPr>
                        <a:t>名→</a:t>
                      </a:r>
                      <a:r>
                        <a:rPr kumimoji="1" lang="en-US" altLang="ja-JP" sz="1200" u="none" dirty="0">
                          <a:solidFill>
                            <a:schemeClr val="tx1"/>
                          </a:solidFill>
                        </a:rPr>
                        <a:t>136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中央子ども家庭センターに「こころケア」開設（</a:t>
                      </a:r>
                      <a:r>
                        <a:rPr kumimoji="1" lang="en-US" altLang="ja-JP" sz="1200" u="none" dirty="0">
                          <a:solidFill>
                            <a:schemeClr val="tx1"/>
                          </a:solidFill>
                        </a:rPr>
                        <a:t>2013</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u="none" dirty="0">
                          <a:solidFill>
                            <a:schemeClr val="tx1"/>
                          </a:solidFill>
                        </a:rPr>
                        <a:t>・市町村ｽｷﾙｱｯﾌﾟ支援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府専門スタッフを派遣し、早期発見・対応力強化に向け助言（</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34</a:t>
                      </a:r>
                      <a:r>
                        <a:rPr kumimoji="1" lang="ja-JP" altLang="en-US" sz="1200" u="none" dirty="0">
                          <a:solidFill>
                            <a:schemeClr val="tx1"/>
                          </a:solidFill>
                        </a:rPr>
                        <a:t>市町：延べ</a:t>
                      </a:r>
                      <a:r>
                        <a:rPr kumimoji="1" lang="en-US" altLang="ja-JP" sz="1200" u="none" dirty="0">
                          <a:solidFill>
                            <a:schemeClr val="tx1"/>
                          </a:solidFill>
                        </a:rPr>
                        <a:t>178</a:t>
                      </a:r>
                      <a:r>
                        <a:rPr kumimoji="1" lang="ja-JP" altLang="en-US" sz="1200" u="none" dirty="0">
                          <a:solidFill>
                            <a:schemeClr val="tx1"/>
                          </a:solidFill>
                        </a:rPr>
                        <a:t>回）</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子ども家庭センターにおける受入研修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市、</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11</a:t>
                      </a:r>
                      <a:r>
                        <a:rPr kumimoji="1" lang="ja-JP" altLang="en-US" sz="1200" u="none" dirty="0">
                          <a:solidFill>
                            <a:schemeClr val="tx1"/>
                          </a:solidFill>
                        </a:rPr>
                        <a:t>市、</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8</a:t>
                      </a:r>
                      <a:r>
                        <a:rPr kumimoji="1" lang="ja-JP" altLang="en-US" sz="1200" u="none" dirty="0">
                          <a:solidFill>
                            <a:schemeClr val="tx1"/>
                          </a:solidFill>
                        </a:rPr>
                        <a:t>市、</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14</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13</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市、</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a:t>
                      </a:r>
                      <a:r>
                        <a:rPr kumimoji="1" lang="ja-JP" altLang="en-US" sz="1200" u="none" dirty="0">
                          <a:solidFill>
                            <a:schemeClr val="tx1"/>
                          </a:solidFill>
                        </a:rPr>
                        <a:t>市町）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府市町村スーパバイザー研修の実施</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年：延べ</a:t>
                      </a:r>
                      <a:r>
                        <a:rPr kumimoji="1" lang="en-US" altLang="ja-JP" sz="1200" u="none" dirty="0">
                          <a:solidFill>
                            <a:schemeClr val="tx1"/>
                          </a:solidFill>
                        </a:rPr>
                        <a:t>161</a:t>
                      </a:r>
                      <a:r>
                        <a:rPr kumimoji="1" lang="ja-JP" altLang="en-US" sz="1200" u="none" dirty="0">
                          <a:solidFill>
                            <a:schemeClr val="tx1"/>
                          </a:solidFill>
                        </a:rPr>
                        <a:t>人、</a:t>
                      </a:r>
                      <a:r>
                        <a:rPr kumimoji="1" lang="en-US" altLang="ja-JP" sz="1200" u="none" dirty="0">
                          <a:solidFill>
                            <a:schemeClr val="tx1"/>
                          </a:solidFill>
                        </a:rPr>
                        <a:t>2020</a:t>
                      </a:r>
                      <a:r>
                        <a:rPr kumimoji="1" lang="ja-JP" altLang="en-US" sz="1200" u="none" dirty="0">
                          <a:solidFill>
                            <a:schemeClr val="tx1"/>
                          </a:solidFill>
                        </a:rPr>
                        <a:t>年：延べ</a:t>
                      </a:r>
                      <a:r>
                        <a:rPr kumimoji="1" lang="en-US" altLang="ja-JP" sz="1200" u="none" dirty="0">
                          <a:solidFill>
                            <a:schemeClr val="tx1"/>
                          </a:solidFill>
                        </a:rPr>
                        <a:t>126</a:t>
                      </a:r>
                      <a:r>
                        <a:rPr kumimoji="1" lang="ja-JP" altLang="en-US" sz="1200" u="none" dirty="0">
                          <a:solidFill>
                            <a:schemeClr val="tx1"/>
                          </a:solidFill>
                        </a:rPr>
                        <a:t>人、</a:t>
                      </a:r>
                      <a:r>
                        <a:rPr kumimoji="1" lang="en-US" altLang="ja-JP" sz="1200" u="none" dirty="0">
                          <a:solidFill>
                            <a:schemeClr val="tx1"/>
                          </a:solidFill>
                        </a:rPr>
                        <a:t>2021</a:t>
                      </a:r>
                      <a:r>
                        <a:rPr kumimoji="1" lang="ja-JP" altLang="en-US" sz="1200" u="none" dirty="0">
                          <a:solidFill>
                            <a:schemeClr val="tx1"/>
                          </a:solidFill>
                        </a:rPr>
                        <a:t>年：延べ</a:t>
                      </a:r>
                      <a:r>
                        <a:rPr kumimoji="1" lang="en-US" altLang="ja-JP" sz="1200" u="none" dirty="0">
                          <a:solidFill>
                            <a:schemeClr val="tx1"/>
                          </a:solidFill>
                        </a:rPr>
                        <a:t>124</a:t>
                      </a:r>
                      <a:r>
                        <a:rPr kumimoji="1" lang="ja-JP" altLang="en-US" sz="1200" u="none" dirty="0">
                          <a:solidFill>
                            <a:schemeClr val="tx1"/>
                          </a:solidFill>
                        </a:rPr>
                        <a:t>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市町村職員向け動画配信型研修の実施（</a:t>
                      </a:r>
                      <a:r>
                        <a:rPr kumimoji="1" lang="en-US" altLang="ja-JP" sz="1200" u="none" dirty="0">
                          <a:solidFill>
                            <a:schemeClr val="tx1"/>
                          </a:solidFill>
                        </a:rPr>
                        <a:t>2022</a:t>
                      </a:r>
                      <a:r>
                        <a:rPr kumimoji="1" lang="ja-JP" altLang="en-US" sz="1200" u="none" dirty="0">
                          <a:solidFill>
                            <a:schemeClr val="tx1"/>
                          </a:solidFill>
                        </a:rPr>
                        <a:t>年予定）</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:232</a:t>
                      </a:r>
                      <a:r>
                        <a:rPr kumimoji="1" lang="ja-JP" altLang="en-US" sz="1200" u="none" dirty="0">
                          <a:solidFill>
                            <a:schemeClr val="tx1"/>
                          </a:solidFill>
                        </a:rPr>
                        <a:t>件　うち一　　時保護</a:t>
                      </a:r>
                      <a:r>
                        <a:rPr kumimoji="1" lang="en-US" altLang="ja-JP" sz="1200" u="none" dirty="0">
                          <a:solidFill>
                            <a:schemeClr val="tx1"/>
                          </a:solidFill>
                        </a:rPr>
                        <a:t>62</a:t>
                      </a:r>
                      <a:r>
                        <a:rPr kumimoji="1" lang="ja-JP" altLang="en-US" sz="1200" u="none" dirty="0">
                          <a:solidFill>
                            <a:schemeClr val="tx1"/>
                          </a:solidFill>
                        </a:rPr>
                        <a:t>件（総受電数　</a:t>
                      </a:r>
                      <a:r>
                        <a:rPr kumimoji="1" lang="en-US" altLang="ja-JP" sz="1200" u="none" dirty="0">
                          <a:solidFill>
                            <a:schemeClr val="tx1"/>
                          </a:solidFill>
                        </a:rPr>
                        <a:t>1,966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:345</a:t>
                      </a:r>
                      <a:r>
                        <a:rPr kumimoji="1" lang="ja-JP" altLang="en-US" sz="1200" u="none" dirty="0">
                          <a:solidFill>
                            <a:schemeClr val="tx1"/>
                          </a:solidFill>
                        </a:rPr>
                        <a:t>件　うち一時保護</a:t>
                      </a:r>
                      <a:r>
                        <a:rPr kumimoji="1" lang="en-US" altLang="ja-JP" sz="1200" u="none" dirty="0">
                          <a:solidFill>
                            <a:schemeClr val="tx1"/>
                          </a:solidFill>
                        </a:rPr>
                        <a:t>63</a:t>
                      </a:r>
                      <a:r>
                        <a:rPr kumimoji="1" lang="ja-JP" altLang="en-US" sz="1200" u="none" dirty="0">
                          <a:solidFill>
                            <a:schemeClr val="tx1"/>
                          </a:solidFill>
                        </a:rPr>
                        <a:t>件（総受電数</a:t>
                      </a:r>
                      <a:r>
                        <a:rPr kumimoji="1" lang="en-US" altLang="ja-JP" sz="1200" u="none" dirty="0">
                          <a:solidFill>
                            <a:schemeClr val="tx1"/>
                          </a:solidFill>
                        </a:rPr>
                        <a:t>2,013</a:t>
                      </a:r>
                      <a:r>
                        <a:rPr kumimoji="1" lang="ja-JP" altLang="en-US" sz="1200" u="none" dirty="0">
                          <a:solidFill>
                            <a:schemeClr val="tx1"/>
                          </a:solidFill>
                        </a:rPr>
                        <a:t>件）</a:t>
                      </a: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:397</a:t>
                      </a:r>
                      <a:r>
                        <a:rPr kumimoji="1" lang="ja-JP" altLang="en-US" sz="1200" u="none" dirty="0">
                          <a:solidFill>
                            <a:schemeClr val="tx1"/>
                          </a:solidFill>
                        </a:rPr>
                        <a:t>件　うち一時保護</a:t>
                      </a:r>
                      <a:r>
                        <a:rPr kumimoji="1" lang="en-US" altLang="ja-JP" sz="1200" u="none" dirty="0">
                          <a:solidFill>
                            <a:schemeClr val="tx1"/>
                          </a:solidFill>
                        </a:rPr>
                        <a:t>90</a:t>
                      </a:r>
                      <a:r>
                        <a:rPr kumimoji="1" lang="ja-JP" altLang="en-US" sz="1200" u="none" dirty="0">
                          <a:solidFill>
                            <a:schemeClr val="tx1"/>
                          </a:solidFill>
                        </a:rPr>
                        <a:t>件（総受電数　</a:t>
                      </a:r>
                      <a:r>
                        <a:rPr kumimoji="1" lang="en-US" altLang="ja-JP" sz="1200" u="none" dirty="0">
                          <a:solidFill>
                            <a:schemeClr val="tx1"/>
                          </a:solidFill>
                        </a:rPr>
                        <a:t>3,040</a:t>
                      </a:r>
                      <a:r>
                        <a:rPr kumimoji="1" lang="ja-JP" altLang="en-US" sz="1200" u="none" dirty="0">
                          <a:solidFill>
                            <a:schemeClr val="tx1"/>
                          </a:solidFill>
                        </a:rPr>
                        <a:t>件）</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indent="0" algn="l"/>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:447</a:t>
                      </a:r>
                      <a:r>
                        <a:rPr kumimoji="1" lang="ja-JP" altLang="en-US" sz="1200" u="none" dirty="0">
                          <a:solidFill>
                            <a:schemeClr val="tx1"/>
                          </a:solidFill>
                        </a:rPr>
                        <a:t>件　うち一時保護</a:t>
                      </a:r>
                      <a:r>
                        <a:rPr kumimoji="1" lang="en-US" altLang="ja-JP" sz="1200" u="none" dirty="0">
                          <a:solidFill>
                            <a:schemeClr val="tx1"/>
                          </a:solidFill>
                        </a:rPr>
                        <a:t>69</a:t>
                      </a:r>
                      <a:r>
                        <a:rPr kumimoji="1" lang="ja-JP" altLang="en-US" sz="1200" u="none" dirty="0">
                          <a:solidFill>
                            <a:schemeClr val="tx1"/>
                          </a:solidFill>
                        </a:rPr>
                        <a:t>件（総受電数　</a:t>
                      </a:r>
                      <a:r>
                        <a:rPr kumimoji="1" lang="en-US" altLang="ja-JP" sz="1200" u="none" dirty="0">
                          <a:solidFill>
                            <a:schemeClr val="tx1"/>
                          </a:solidFill>
                        </a:rPr>
                        <a:t>5,381</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a:t>
                      </a:r>
                      <a:r>
                        <a:rPr kumimoji="1" lang="en-US" altLang="ja-JP" sz="1200" u="none" baseline="0" dirty="0">
                          <a:solidFill>
                            <a:schemeClr val="tx1"/>
                          </a:solidFill>
                        </a:rPr>
                        <a:t>694</a:t>
                      </a:r>
                      <a:r>
                        <a:rPr kumimoji="1" lang="ja-JP" altLang="en-US" sz="1200" u="none" dirty="0">
                          <a:solidFill>
                            <a:schemeClr val="tx1"/>
                          </a:solidFill>
                        </a:rPr>
                        <a:t>件　うち一時保護</a:t>
                      </a:r>
                      <a:r>
                        <a:rPr kumimoji="1" lang="en-US" altLang="ja-JP" sz="1200" u="none" dirty="0">
                          <a:solidFill>
                            <a:schemeClr val="tx1"/>
                          </a:solidFill>
                        </a:rPr>
                        <a:t>95</a:t>
                      </a:r>
                      <a:r>
                        <a:rPr kumimoji="1" lang="ja-JP" altLang="en-US" sz="1200" u="none" dirty="0">
                          <a:solidFill>
                            <a:schemeClr val="tx1"/>
                          </a:solidFill>
                        </a:rPr>
                        <a:t>件（総受電数　</a:t>
                      </a:r>
                      <a:r>
                        <a:rPr kumimoji="1" lang="en-US" altLang="ja-JP" sz="1200" u="none" dirty="0">
                          <a:solidFill>
                            <a:schemeClr val="tx1"/>
                          </a:solidFill>
                        </a:rPr>
                        <a:t>6,533</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:696</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6,938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:879</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6,068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:1,028</a:t>
                      </a:r>
                      <a:r>
                        <a:rPr kumimoji="1" lang="ja-JP" altLang="en-US" sz="1200" u="none" dirty="0">
                          <a:solidFill>
                            <a:schemeClr val="tx1"/>
                          </a:solidFill>
                        </a:rPr>
                        <a:t>件　うち一時保護</a:t>
                      </a:r>
                      <a:r>
                        <a:rPr kumimoji="1" lang="en-US" altLang="ja-JP" sz="1200" u="none" dirty="0">
                          <a:solidFill>
                            <a:schemeClr val="tx1"/>
                          </a:solidFill>
                        </a:rPr>
                        <a:t>81</a:t>
                      </a:r>
                      <a:r>
                        <a:rPr kumimoji="1" lang="ja-JP" altLang="en-US" sz="1200" u="none" dirty="0">
                          <a:solidFill>
                            <a:schemeClr val="tx1"/>
                          </a:solidFill>
                        </a:rPr>
                        <a:t>件（総受電数　</a:t>
                      </a:r>
                      <a:r>
                        <a:rPr kumimoji="1" lang="en-US" altLang="ja-JP" sz="1200" u="none" dirty="0">
                          <a:solidFill>
                            <a:schemeClr val="tx1"/>
                          </a:solidFill>
                        </a:rPr>
                        <a:t>12,002</a:t>
                      </a:r>
                      <a:r>
                        <a:rPr kumimoji="1" lang="ja-JP" altLang="en-US" sz="1200" u="none" dirty="0">
                          <a:solidFill>
                            <a:schemeClr val="tx1"/>
                          </a:solidFill>
                        </a:rPr>
                        <a:t>件）</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・施設退所後の親子への支援についてのガイドライン作成によるノウハウの共有、対応力向上</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532108685"/>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267744" y="351377"/>
          <a:ext cx="6696744" cy="6151688"/>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50797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633528">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・児童虐待防止に向けたオール大阪での会議体「大阪児童虐待防止推進会議」の設置（</a:t>
                      </a:r>
                      <a:r>
                        <a:rPr kumimoji="1" lang="en-US" altLang="ja-JP" sz="1200" u="none" dirty="0">
                          <a:solidFill>
                            <a:schemeClr val="tx1"/>
                          </a:solidFill>
                        </a:rPr>
                        <a:t>2019</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オール大阪での啓発活動</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子ども家庭総合支援拠点の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ja-JP" altLang="en-US" sz="1200" u="none" dirty="0">
                          <a:solidFill>
                            <a:schemeClr val="tx1"/>
                          </a:solidFill>
                        </a:rPr>
                        <a:t>設置促進</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警察との定期的な合同研修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精神科医療機関との連携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ＳＮＳを活用した児童虐待</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防止相談事業</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リスク事案における</a:t>
                      </a:r>
                      <a:r>
                        <a:rPr kumimoji="1" lang="en-US" altLang="ja-JP" sz="1200" u="none" dirty="0">
                          <a:solidFill>
                            <a:schemeClr val="tx1"/>
                          </a:solidFill>
                        </a:rPr>
                        <a:t>24</a:t>
                      </a:r>
                      <a:r>
                        <a:rPr kumimoji="1" lang="ja-JP" altLang="en-US" sz="1200" u="none" dirty="0">
                          <a:solidFill>
                            <a:schemeClr val="tx1"/>
                          </a:solidFill>
                        </a:rPr>
                        <a:t>時間</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以内の安全確認</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警察との全件情報共有</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・ＳＮＳを活用した児童虐待</a:t>
                      </a:r>
                      <a:r>
                        <a:rPr kumimoji="1" lang="en-US" altLang="ja-JP" sz="1200" u="none" dirty="0">
                          <a:solidFill>
                            <a:schemeClr val="tx1"/>
                          </a:solidFill>
                        </a:rPr>
                        <a:t> </a:t>
                      </a:r>
                      <a:r>
                        <a:rPr kumimoji="1" lang="ja-JP" altLang="en-US" sz="1200" u="none" dirty="0">
                          <a:solidFill>
                            <a:schemeClr val="tx1"/>
                          </a:solidFill>
                        </a:rPr>
                        <a:t>防止相談事業「子どもと親の相談らいん＠おおさか」の開設による相談受付</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3,505</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1,940</a:t>
                      </a:r>
                      <a:r>
                        <a:rPr kumimoji="1" lang="ja-JP" altLang="en-US" sz="1200" u="none" dirty="0">
                          <a:solidFill>
                            <a:schemeClr val="tx1"/>
                          </a:solidFill>
                        </a:rPr>
                        <a:t>件）</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algn="l"/>
                      <a:endParaRPr kumimoji="1" lang="ja-JP" altLang="en-US" sz="1200" u="none" strike="sngStrik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372</a:t>
            </a:fld>
            <a:endParaRPr lang="ja-JP" altLang="en-US"/>
          </a:p>
        </p:txBody>
      </p:sp>
    </p:spTree>
    <p:extLst>
      <p:ext uri="{BB962C8B-B14F-4D97-AF65-F5344CB8AC3E}">
        <p14:creationId xmlns:p14="http://schemas.microsoft.com/office/powerpoint/2010/main" val="87451794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大阪府財政</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構造改革プラン（案）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民営化</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を明確化</a:t>
            </a:r>
          </a:p>
        </p:txBody>
      </p:sp>
      <p:sp>
        <p:nvSpPr>
          <p:cNvPr id="10" name="テキスト ボックス 9"/>
          <p:cNvSpPr txBox="1"/>
          <p:nvPr/>
        </p:nvSpPr>
        <p:spPr>
          <a:xfrm>
            <a:off x="0" y="0"/>
            <a:ext cx="79281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府立金剛</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コロニー・府立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砂川厚生福祉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センター再編</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08490" y="307778"/>
          <a:ext cx="6696744" cy="6212815"/>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04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94655">
                <a:tc>
                  <a:txBody>
                    <a:bodyPr/>
                    <a:lstStyle/>
                    <a:p>
                      <a:pPr algn="l"/>
                      <a:r>
                        <a:rPr kumimoji="1" lang="ja-JP" altLang="en-US" sz="1100" dirty="0" smtClean="0"/>
                        <a:t>・</a:t>
                      </a:r>
                      <a:r>
                        <a:rPr kumimoji="1" lang="ja-JP" altLang="en-US" sz="1100" dirty="0" smtClean="0">
                          <a:solidFill>
                            <a:schemeClr val="tx1"/>
                          </a:solidFill>
                        </a:rPr>
                        <a:t>これまで、府では、府立社会福祉施設</a:t>
                      </a:r>
                      <a:r>
                        <a:rPr kumimoji="1" lang="ja-JP" altLang="en-US" sz="1100" strike="noStrike" dirty="0" smtClean="0">
                          <a:solidFill>
                            <a:schemeClr val="tx1"/>
                          </a:solidFill>
                        </a:rPr>
                        <a:t>を</a:t>
                      </a:r>
                      <a:r>
                        <a:rPr kumimoji="1" lang="ja-JP" altLang="en-US" sz="1100" dirty="0" smtClean="0">
                          <a:solidFill>
                            <a:schemeClr val="tx1"/>
                          </a:solidFill>
                        </a:rPr>
                        <a:t>設</a:t>
                      </a:r>
                      <a:r>
                        <a:rPr kumimoji="1" lang="ja-JP" altLang="en-US" sz="1100" dirty="0" smtClean="0"/>
                        <a:t>置・運営し、福祉サービスの広域的な供給及び府域の福祉サービス基盤の確立に先導的な役割を果たしてきた。</a:t>
                      </a:r>
                      <a:endParaRPr kumimoji="1" lang="en-US" altLang="ja-JP" sz="1100" dirty="0" smtClean="0"/>
                    </a:p>
                    <a:p>
                      <a:pPr algn="l"/>
                      <a:endParaRPr kumimoji="1" lang="en-US" altLang="ja-JP" sz="1100" dirty="0" smtClean="0"/>
                    </a:p>
                    <a:p>
                      <a:pPr algn="l"/>
                      <a:r>
                        <a:rPr kumimoji="1" lang="ja-JP" altLang="en-US" sz="1100" dirty="0" smtClean="0"/>
                        <a:t>・民間による福祉サービスの供給を誘導・促進してきた結果、民間社会福祉法人が担う福祉サービスが拡大するなかで、府の役割を明確にする必要が出てきた。</a:t>
                      </a:r>
                      <a:endParaRPr kumimoji="1" lang="en-US" altLang="ja-JP" sz="1100" dirty="0" smtClean="0"/>
                    </a:p>
                    <a:p>
                      <a:pPr algn="l"/>
                      <a:endParaRPr kumimoji="1" lang="en-US" altLang="ja-JP" sz="1100" dirty="0" smtClean="0"/>
                    </a:p>
                    <a:p>
                      <a:pPr algn="l"/>
                      <a:r>
                        <a:rPr kumimoji="1" lang="ja-JP" altLang="en-US" sz="1100" dirty="0" smtClean="0"/>
                        <a:t>（出典）</a:t>
                      </a:r>
                      <a:r>
                        <a:rPr kumimoji="1" lang="en-US" altLang="ja-JP" sz="1100" dirty="0" smtClean="0"/>
                        <a:t>『</a:t>
                      </a:r>
                      <a:r>
                        <a:rPr kumimoji="1" lang="ja-JP" altLang="en-US" sz="1100" dirty="0" smtClean="0"/>
                        <a:t>府立社会福祉施設等のあり方について</a:t>
                      </a:r>
                      <a:r>
                        <a:rPr kumimoji="1" lang="en-US" altLang="ja-JP" sz="1100" dirty="0" smtClean="0"/>
                        <a:t>』</a:t>
                      </a:r>
                      <a:r>
                        <a:rPr kumimoji="1" lang="ja-JP" altLang="en-US" sz="1100" dirty="0" smtClean="0"/>
                        <a:t>（</a:t>
                      </a:r>
                      <a:r>
                        <a:rPr kumimoji="1" lang="en-US" altLang="ja-JP" sz="1100" dirty="0" smtClean="0"/>
                        <a:t>H10.12</a:t>
                      </a:r>
                      <a:r>
                        <a:rPr kumimoji="1" lang="ja-JP" altLang="en-US" sz="1100" dirty="0" smtClean="0"/>
                        <a:t>）</a:t>
                      </a:r>
                      <a:endParaRPr kumimoji="1" lang="en-US" altLang="ja-JP" sz="1100" dirty="0" smtClean="0"/>
                    </a:p>
                    <a:p>
                      <a:pPr algn="l"/>
                      <a:endParaRPr kumimoji="1" lang="en-US" altLang="ja-JP" sz="1100" dirty="0" smtClean="0"/>
                    </a:p>
                    <a:p>
                      <a:pPr algn="l"/>
                      <a:endParaRPr kumimoji="1" lang="en-US" altLang="ja-JP" sz="1100" dirty="0" smtClean="0"/>
                    </a:p>
                    <a:p>
                      <a:pPr algn="l"/>
                      <a:endParaRPr kumimoji="1" lang="en-US" altLang="ja-JP" sz="1100" dirty="0" smtClean="0"/>
                    </a:p>
                    <a:p>
                      <a:pPr algn="l"/>
                      <a:endParaRPr kumimoji="1" lang="ja-JP" altLang="en-US" sz="11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100" dirty="0" smtClean="0"/>
                        <a:t>・府が果たすべき役割を精査したうえで、民間で対応可能な分野は、順次、民間移行をすすめる。</a:t>
                      </a:r>
                      <a:endParaRPr kumimoji="1" lang="en-US" altLang="ja-JP" sz="1100" dirty="0" smtClean="0"/>
                    </a:p>
                    <a:p>
                      <a:pPr algn="l"/>
                      <a:r>
                        <a:rPr kumimoji="1" lang="ja-JP" altLang="en-US" sz="1100" dirty="0" smtClean="0"/>
                        <a:t>・入所施設からの地域移行を着実に進め、大規模施設の縮小を図る。</a:t>
                      </a:r>
                    </a:p>
                    <a:p>
                      <a:pPr algn="l"/>
                      <a:endParaRPr kumimoji="1" lang="en-US" altLang="ja-JP" sz="1100" dirty="0" smtClean="0"/>
                    </a:p>
                    <a:p>
                      <a:pPr algn="l"/>
                      <a:r>
                        <a:rPr kumimoji="1" lang="ja-JP" altLang="en-US" sz="1100" dirty="0" smtClean="0"/>
                        <a:t>①砂川厚生福祉ｾﾝﾀｰ</a:t>
                      </a:r>
                      <a:endParaRPr kumimoji="1" lang="en-US" altLang="ja-JP" sz="1100" dirty="0" smtClean="0"/>
                    </a:p>
                    <a:p>
                      <a:pPr algn="l"/>
                      <a:r>
                        <a:rPr kumimoji="1" lang="ja-JP" altLang="en-US" sz="1100" dirty="0" smtClean="0"/>
                        <a:t>・施設種別や運営手法の見直しなどを行う。</a:t>
                      </a:r>
                      <a:endParaRPr kumimoji="1" lang="en-US" altLang="ja-JP" sz="1100" dirty="0" smtClean="0"/>
                    </a:p>
                    <a:p>
                      <a:pPr algn="l"/>
                      <a:endParaRPr kumimoji="1" lang="en-US" altLang="ja-JP" sz="1100" dirty="0" smtClean="0"/>
                    </a:p>
                    <a:p>
                      <a:pPr algn="l"/>
                      <a:r>
                        <a:rPr kumimoji="1" lang="ja-JP" altLang="en-US" sz="1100" dirty="0" smtClean="0"/>
                        <a:t>②金剛コロニー</a:t>
                      </a:r>
                      <a:endParaRPr kumimoji="1" lang="en-US" altLang="ja-JP" sz="1100" dirty="0" smtClean="0"/>
                    </a:p>
                    <a:p>
                      <a:pPr algn="l"/>
                      <a:r>
                        <a:rPr kumimoji="1" lang="ja-JP" altLang="en-US" sz="1100" dirty="0" smtClean="0"/>
                        <a:t>・事業団の経営努力に対する指導や運営手法の見直し（民営化含む）などを行う。</a:t>
                      </a:r>
                      <a:endParaRPr kumimoji="1" lang="en-US" altLang="ja-JP" sz="11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障害者自立支援法</a:t>
                      </a:r>
                      <a:r>
                        <a:rPr kumimoji="1" lang="en-US" altLang="ja-JP" sz="1100" dirty="0" smtClean="0">
                          <a:solidFill>
                            <a:schemeClr val="tx1"/>
                          </a:solidFill>
                        </a:rPr>
                        <a:t>』(2006</a:t>
                      </a:r>
                      <a:r>
                        <a:rPr kumimoji="1" lang="ja-JP" altLang="en-US" sz="1100" dirty="0" smtClean="0">
                          <a:solidFill>
                            <a:schemeClr val="tx1"/>
                          </a:solidFill>
                        </a:rPr>
                        <a:t>年</a:t>
                      </a:r>
                      <a:r>
                        <a:rPr kumimoji="1" lang="en-US" altLang="ja-JP" sz="1100" dirty="0" smtClean="0">
                          <a:solidFill>
                            <a:schemeClr val="tx1"/>
                          </a:solidFill>
                        </a:rPr>
                        <a:t>4</a:t>
                      </a:r>
                      <a:r>
                        <a:rPr kumimoji="1" lang="ja-JP" altLang="en-US" sz="1100" dirty="0" smtClean="0">
                          <a:solidFill>
                            <a:schemeClr val="tx1"/>
                          </a:solidFill>
                        </a:rPr>
                        <a:t>月施行</a:t>
                      </a:r>
                      <a:r>
                        <a:rPr kumimoji="1" lang="en-US" altLang="ja-JP" sz="1100" dirty="0" smtClean="0">
                          <a:solidFill>
                            <a:schemeClr val="tx1"/>
                          </a:solidFill>
                        </a:rPr>
                        <a:t>)</a:t>
                      </a:r>
                      <a:r>
                        <a:rPr kumimoji="1" lang="ja-JP" altLang="en-US" sz="1100" dirty="0" smtClean="0">
                          <a:solidFill>
                            <a:schemeClr val="tx1"/>
                          </a:solidFill>
                        </a:rPr>
                        <a:t>を踏まえ、府立施設の再編整備方針（案）を策定（</a:t>
                      </a:r>
                      <a:r>
                        <a:rPr kumimoji="1" lang="en-US" altLang="ja-JP" sz="1100" dirty="0" smtClean="0">
                          <a:solidFill>
                            <a:schemeClr val="tx1"/>
                          </a:solidFill>
                        </a:rPr>
                        <a:t>2007</a:t>
                      </a:r>
                      <a:r>
                        <a:rPr kumimoji="1" lang="ja-JP" altLang="en-US" sz="1100" dirty="0" smtClean="0">
                          <a:solidFill>
                            <a:schemeClr val="tx1"/>
                          </a:solidFill>
                        </a:rPr>
                        <a:t>年</a:t>
                      </a:r>
                      <a:r>
                        <a:rPr kumimoji="1" lang="en-US" altLang="ja-JP" sz="1100" dirty="0" smtClean="0">
                          <a:solidFill>
                            <a:schemeClr val="tx1"/>
                          </a:solidFill>
                        </a:rPr>
                        <a:t>1</a:t>
                      </a:r>
                      <a:r>
                        <a:rPr kumimoji="1" lang="ja-JP" altLang="en-US" sz="1100" dirty="0" smtClean="0">
                          <a:solidFill>
                            <a:schemeClr val="tx1"/>
                          </a:solidFill>
                        </a:rPr>
                        <a:t>月）</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・民間で対応が困難な利用者を支援する施設に特化。（強度</a:t>
                      </a:r>
                      <a:r>
                        <a:rPr kumimoji="1" lang="ja-JP" altLang="en-US" sz="1100" dirty="0" err="1" smtClean="0">
                          <a:solidFill>
                            <a:schemeClr val="tx1"/>
                          </a:solidFill>
                        </a:rPr>
                        <a:t>行動障がい</a:t>
                      </a:r>
                      <a:r>
                        <a:rPr kumimoji="1" lang="ja-JP" altLang="en-US" sz="1100" dirty="0" smtClean="0">
                          <a:solidFill>
                            <a:schemeClr val="tx1"/>
                          </a:solidFill>
                        </a:rPr>
                        <a:t>者、社会関係障がい者）</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・民間事業所と連携した地域移行の推進。</a:t>
                      </a: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大阪府財政構造改革プラン（案）</a:t>
                      </a:r>
                      <a:r>
                        <a:rPr kumimoji="1" lang="en-US" altLang="ja-JP" sz="1100" dirty="0" smtClean="0">
                          <a:solidFill>
                            <a:schemeClr val="tx1"/>
                          </a:solidFill>
                        </a:rPr>
                        <a:t>』</a:t>
                      </a:r>
                      <a:r>
                        <a:rPr kumimoji="1" lang="ja-JP" altLang="en-US" sz="1100" dirty="0" smtClean="0">
                          <a:solidFill>
                            <a:schemeClr val="tx1"/>
                          </a:solidFill>
                        </a:rPr>
                        <a:t>（</a:t>
                      </a:r>
                      <a:r>
                        <a:rPr kumimoji="1" lang="en-US" altLang="ja-JP" sz="1100" dirty="0" smtClean="0">
                          <a:solidFill>
                            <a:schemeClr val="tx1"/>
                          </a:solidFill>
                        </a:rPr>
                        <a:t>2010</a:t>
                      </a:r>
                      <a:r>
                        <a:rPr kumimoji="1" lang="ja-JP" altLang="en-US" sz="1100" dirty="0" smtClean="0">
                          <a:solidFill>
                            <a:schemeClr val="tx1"/>
                          </a:solidFill>
                        </a:rPr>
                        <a:t>年</a:t>
                      </a:r>
                      <a:r>
                        <a:rPr kumimoji="1" lang="en-US" altLang="ja-JP" sz="1100" dirty="0" smtClean="0">
                          <a:solidFill>
                            <a:schemeClr val="tx1"/>
                          </a:solidFill>
                        </a:rPr>
                        <a:t>10</a:t>
                      </a:r>
                      <a:r>
                        <a:rPr kumimoji="1" lang="ja-JP" altLang="en-US" sz="1100" dirty="0" smtClean="0">
                          <a:solidFill>
                            <a:schemeClr val="tx1"/>
                          </a:solidFill>
                        </a:rPr>
                        <a:t>月）で民営化を明確化。</a:t>
                      </a:r>
                      <a:endParaRPr kumimoji="1" lang="en-US" altLang="ja-JP" sz="1100" dirty="0" smtClean="0">
                        <a:solidFill>
                          <a:schemeClr val="tx1"/>
                        </a:solidFill>
                      </a:endParaRPr>
                    </a:p>
                    <a:p>
                      <a:pPr algn="l"/>
                      <a:r>
                        <a:rPr kumimoji="1" lang="ja-JP" altLang="en-US" sz="1100" dirty="0" smtClean="0">
                          <a:solidFill>
                            <a:schemeClr val="tx1"/>
                          </a:solidFill>
                        </a:rPr>
                        <a:t>・地域生活移行の計画的な促進（拠点施設の整備等）、利用者の状態にあった施設への転換により民営化を推進。</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algn="l"/>
                      <a:r>
                        <a:rPr kumimoji="1" lang="ja-JP" altLang="en-US" sz="1100" dirty="0" smtClean="0">
                          <a:solidFill>
                            <a:schemeClr val="tx1"/>
                          </a:solidFill>
                        </a:rPr>
                        <a:t>・施設廃止・民営化及び施設機能の特化により、</a:t>
                      </a:r>
                      <a:r>
                        <a:rPr kumimoji="1" lang="en-US" altLang="ja-JP" sz="1100" dirty="0" smtClean="0">
                          <a:solidFill>
                            <a:schemeClr val="tx1"/>
                          </a:solidFill>
                        </a:rPr>
                        <a:t>2011</a:t>
                      </a:r>
                      <a:r>
                        <a:rPr kumimoji="1" lang="ja-JP" altLang="en-US" sz="1100" dirty="0" smtClean="0">
                          <a:solidFill>
                            <a:schemeClr val="tx1"/>
                          </a:solidFill>
                        </a:rPr>
                        <a:t>年度末で再編整備完了。今後は、民間施設職員等への研修機能を強化する。</a:t>
                      </a:r>
                      <a:endParaRPr kumimoji="1" lang="en-US" altLang="ja-JP" sz="1100" dirty="0" smtClean="0">
                        <a:solidFill>
                          <a:schemeClr val="tx1"/>
                        </a:solidFill>
                      </a:endParaRPr>
                    </a:p>
                    <a:p>
                      <a:pPr algn="l"/>
                      <a:r>
                        <a:rPr kumimoji="1" lang="ja-JP" altLang="en-US" sz="1100" dirty="0" smtClean="0">
                          <a:solidFill>
                            <a:schemeClr val="tx1"/>
                          </a:solidFill>
                        </a:rPr>
                        <a:t>＜実績＞</a:t>
                      </a:r>
                    </a:p>
                    <a:p>
                      <a:pPr algn="l"/>
                      <a:r>
                        <a:rPr kumimoji="1" lang="ja-JP" altLang="en-US" sz="1100" dirty="0" smtClean="0">
                          <a:solidFill>
                            <a:schemeClr val="tx1"/>
                          </a:solidFill>
                        </a:rPr>
                        <a:t>・入所定員：</a:t>
                      </a:r>
                      <a:r>
                        <a:rPr kumimoji="1" lang="en-US" altLang="ja-JP" sz="1100" dirty="0" smtClean="0">
                          <a:solidFill>
                            <a:schemeClr val="tx1"/>
                          </a:solidFill>
                        </a:rPr>
                        <a:t>7</a:t>
                      </a:r>
                      <a:r>
                        <a:rPr kumimoji="1" lang="ja-JP" altLang="en-US" sz="1100" dirty="0" smtClean="0">
                          <a:solidFill>
                            <a:schemeClr val="tx1"/>
                          </a:solidFill>
                        </a:rPr>
                        <a:t>施設</a:t>
                      </a:r>
                      <a:r>
                        <a:rPr kumimoji="1" lang="en-US" altLang="ja-JP" sz="1100" dirty="0" smtClean="0">
                          <a:solidFill>
                            <a:schemeClr val="tx1"/>
                          </a:solidFill>
                        </a:rPr>
                        <a:t>500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a:t>
                      </a:r>
                      <a:r>
                        <a:rPr kumimoji="1" lang="en-US" altLang="ja-JP" sz="1100" dirty="0" smtClean="0">
                          <a:solidFill>
                            <a:schemeClr val="tx1"/>
                          </a:solidFill>
                        </a:rPr>
                        <a:t>2</a:t>
                      </a:r>
                      <a:r>
                        <a:rPr kumimoji="1" lang="ja-JP" altLang="en-US" sz="1100" dirty="0" smtClean="0">
                          <a:solidFill>
                            <a:schemeClr val="tx1"/>
                          </a:solidFill>
                        </a:rPr>
                        <a:t>施設</a:t>
                      </a:r>
                      <a:r>
                        <a:rPr kumimoji="1" lang="en-US" altLang="ja-JP" sz="1100" dirty="0" smtClean="0">
                          <a:solidFill>
                            <a:schemeClr val="tx1"/>
                          </a:solidFill>
                        </a:rPr>
                        <a:t>70</a:t>
                      </a:r>
                      <a:r>
                        <a:rPr kumimoji="1" lang="ja-JP" altLang="en-US" sz="1100" dirty="0" smtClean="0">
                          <a:solidFill>
                            <a:schemeClr val="tx1"/>
                          </a:solidFill>
                        </a:rPr>
                        <a:t>名（</a:t>
                      </a:r>
                      <a:r>
                        <a:rPr kumimoji="1" lang="en-US" altLang="ja-JP" sz="1100" dirty="0" smtClean="0">
                          <a:solidFill>
                            <a:schemeClr val="tx1"/>
                          </a:solidFill>
                        </a:rPr>
                        <a:t>2012</a:t>
                      </a:r>
                      <a:r>
                        <a:rPr kumimoji="1" lang="ja-JP" altLang="en-US" sz="1100" dirty="0" smtClean="0">
                          <a:solidFill>
                            <a:schemeClr val="tx1"/>
                          </a:solidFill>
                        </a:rPr>
                        <a:t>年以降）</a:t>
                      </a:r>
                      <a:endParaRPr kumimoji="1" lang="en-US" altLang="ja-JP" sz="1100" dirty="0" smtClean="0">
                        <a:solidFill>
                          <a:schemeClr val="tx1"/>
                        </a:solidFill>
                      </a:endParaRP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・コロニー内の施設整備及び地域生活支援拠点施設を整備し、着実に地域移行を推進。</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-2017</a:t>
                      </a:r>
                      <a:r>
                        <a:rPr kumimoji="1" lang="ja-JP" altLang="en-US" sz="1100" dirty="0" smtClean="0">
                          <a:solidFill>
                            <a:schemeClr val="tx1"/>
                          </a:solidFill>
                        </a:rPr>
                        <a:t>年度民営化</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a:t>
                      </a:r>
                      <a:r>
                        <a:rPr kumimoji="1" lang="ja-JP" altLang="en-US" sz="1100" dirty="0" err="1" smtClean="0">
                          <a:solidFill>
                            <a:schemeClr val="tx1"/>
                          </a:solidFill>
                        </a:rPr>
                        <a:t>障がい</a:t>
                      </a:r>
                      <a:r>
                        <a:rPr kumimoji="1" lang="ja-JP" altLang="en-US" sz="1100" dirty="0" smtClean="0">
                          <a:solidFill>
                            <a:schemeClr val="tx1"/>
                          </a:solidFill>
                        </a:rPr>
                        <a:t>児施設（定員</a:t>
                      </a:r>
                      <a:r>
                        <a:rPr kumimoji="1" lang="en-US" altLang="ja-JP" sz="1100" dirty="0" smtClean="0">
                          <a:solidFill>
                            <a:schemeClr val="tx1"/>
                          </a:solidFill>
                        </a:rPr>
                        <a:t>100</a:t>
                      </a:r>
                      <a:r>
                        <a:rPr kumimoji="1" lang="ja-JP" altLang="en-US" sz="1100" dirty="0" smtClean="0">
                          <a:solidFill>
                            <a:schemeClr val="tx1"/>
                          </a:solidFill>
                        </a:rPr>
                        <a:t>名）として一部存続</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（府立こんごう福祉センターに改称）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＜実績＞</a:t>
                      </a:r>
                      <a:endParaRPr kumimoji="1" lang="en-US" altLang="ja-JP" sz="1100" dirty="0" smtClean="0">
                        <a:solidFill>
                          <a:schemeClr val="tx1"/>
                        </a:solidFill>
                      </a:endParaRPr>
                    </a:p>
                    <a:p>
                      <a:pPr algn="l"/>
                      <a:r>
                        <a:rPr kumimoji="1" lang="ja-JP" altLang="en-US" sz="1100" dirty="0" smtClean="0">
                          <a:solidFill>
                            <a:schemeClr val="tx1"/>
                          </a:solidFill>
                        </a:rPr>
                        <a:t>・入所定員（成人）：</a:t>
                      </a:r>
                      <a:r>
                        <a:rPr kumimoji="1" lang="en-US" altLang="ja-JP" sz="1100" dirty="0" smtClean="0">
                          <a:solidFill>
                            <a:schemeClr val="tx1"/>
                          </a:solidFill>
                        </a:rPr>
                        <a:t>750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年）⇒民営化</a:t>
                      </a:r>
                      <a:endParaRPr kumimoji="1" lang="en-US" altLang="ja-JP" sz="1100" dirty="0" smtClean="0">
                        <a:solidFill>
                          <a:schemeClr val="tx1"/>
                        </a:solidFill>
                      </a:endParaRPr>
                    </a:p>
                    <a:p>
                      <a:pPr algn="l"/>
                      <a:r>
                        <a:rPr kumimoji="1" lang="ja-JP" altLang="en-US" sz="1100" dirty="0" err="1" smtClean="0">
                          <a:solidFill>
                            <a:schemeClr val="tx1"/>
                          </a:solidFill>
                        </a:rPr>
                        <a:t>障がい</a:t>
                      </a:r>
                      <a:r>
                        <a:rPr kumimoji="1" lang="ja-JP" altLang="en-US" sz="1100" dirty="0" smtClean="0">
                          <a:solidFill>
                            <a:schemeClr val="tx1"/>
                          </a:solidFill>
                        </a:rPr>
                        <a:t>児者施設（定員児</a:t>
                      </a:r>
                      <a:r>
                        <a:rPr kumimoji="1" lang="en-US" altLang="ja-JP" sz="1100" dirty="0" smtClean="0">
                          <a:solidFill>
                            <a:schemeClr val="tx1"/>
                          </a:solidFill>
                        </a:rPr>
                        <a:t>80</a:t>
                      </a:r>
                      <a:r>
                        <a:rPr kumimoji="1" lang="ja-JP" altLang="en-US" sz="1100" dirty="0" smtClean="0">
                          <a:solidFill>
                            <a:schemeClr val="tx1"/>
                          </a:solidFill>
                        </a:rPr>
                        <a:t>名、者</a:t>
                      </a:r>
                      <a:r>
                        <a:rPr kumimoji="1" lang="en-US" altLang="ja-JP" sz="1100" dirty="0" smtClean="0">
                          <a:solidFill>
                            <a:schemeClr val="tx1"/>
                          </a:solidFill>
                        </a:rPr>
                        <a:t>20</a:t>
                      </a:r>
                      <a:r>
                        <a:rPr kumimoji="1" lang="ja-JP" altLang="en-US" sz="1100" dirty="0" smtClean="0">
                          <a:solidFill>
                            <a:schemeClr val="tx1"/>
                          </a:solidFill>
                        </a:rPr>
                        <a:t>名）（</a:t>
                      </a:r>
                      <a:r>
                        <a:rPr kumimoji="1" lang="en-US" altLang="ja-JP" sz="1100" dirty="0" smtClean="0">
                          <a:solidFill>
                            <a:schemeClr val="tx1"/>
                          </a:solidFill>
                        </a:rPr>
                        <a:t>2017</a:t>
                      </a:r>
                      <a:r>
                        <a:rPr kumimoji="1" lang="ja-JP" altLang="en-US" sz="1100" dirty="0" smtClean="0">
                          <a:solidFill>
                            <a:schemeClr val="tx1"/>
                          </a:solidFill>
                        </a:rPr>
                        <a:t>年）として一部存続。</a:t>
                      </a:r>
                      <a:endParaRPr kumimoji="1" lang="en-US" altLang="ja-JP" sz="1100" dirty="0" smtClean="0">
                        <a:solidFill>
                          <a:schemeClr val="tx1"/>
                        </a:solidFill>
                      </a:endParaRPr>
                    </a:p>
                    <a:p>
                      <a:pPr algn="l"/>
                      <a:r>
                        <a:rPr kumimoji="1" lang="ja-JP" altLang="en-US" sz="1100" dirty="0" smtClean="0">
                          <a:solidFill>
                            <a:schemeClr val="tx1"/>
                          </a:solidFill>
                        </a:rPr>
                        <a:t>・運営委託料（超過負担分）：約</a:t>
                      </a:r>
                      <a:r>
                        <a:rPr kumimoji="1" lang="en-US" altLang="ja-JP" sz="1100" dirty="0" smtClean="0">
                          <a:solidFill>
                            <a:schemeClr val="tx1"/>
                          </a:solidFill>
                        </a:rPr>
                        <a:t>22</a:t>
                      </a:r>
                      <a:r>
                        <a:rPr kumimoji="1" lang="ja-JP" altLang="en-US" sz="1100" dirty="0" smtClean="0">
                          <a:solidFill>
                            <a:schemeClr val="tx1"/>
                          </a:solidFill>
                        </a:rPr>
                        <a:t>億円（</a:t>
                      </a:r>
                      <a:r>
                        <a:rPr kumimoji="1" lang="en-US" altLang="ja-JP" sz="1100" dirty="0" smtClean="0">
                          <a:solidFill>
                            <a:schemeClr val="tx1"/>
                          </a:solidFill>
                        </a:rPr>
                        <a:t>2003</a:t>
                      </a:r>
                      <a:r>
                        <a:rPr kumimoji="1" lang="ja-JP" altLang="en-US" sz="1100" dirty="0" smtClean="0">
                          <a:solidFill>
                            <a:schemeClr val="tx1"/>
                          </a:solidFill>
                        </a:rPr>
                        <a:t>年決算）⇒　約２億円（</a:t>
                      </a:r>
                      <a:r>
                        <a:rPr kumimoji="1" lang="en-US" altLang="ja-JP" sz="1100" dirty="0" smtClean="0">
                          <a:solidFill>
                            <a:schemeClr val="tx1"/>
                          </a:solidFill>
                        </a:rPr>
                        <a:t>2018</a:t>
                      </a:r>
                      <a:r>
                        <a:rPr kumimoji="1" lang="ja-JP" altLang="en-US" sz="1100" dirty="0" smtClean="0">
                          <a:solidFill>
                            <a:schemeClr val="tx1"/>
                          </a:solidFill>
                        </a:rPr>
                        <a:t>年決算）⇒以降決算は約３億円で安定。</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1225836768"/>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6172200"/>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児者に対する支援について、障がい福祉制度の谷間におかれ、その気づきや対応が遅れがちであった。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・ライフステージに応じた支援を行うとともに、乳幼児期、学齢期、成人期と一貫した切れ目のない総合的支援を行う必要がある。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100" dirty="0" smtClean="0">
                          <a:solidFill>
                            <a:schemeClr val="tx1"/>
                          </a:solidFill>
                        </a:rPr>
                        <a:t>※</a:t>
                      </a:r>
                      <a:r>
                        <a:rPr kumimoji="1" lang="ja-JP" altLang="en-US" sz="1100" dirty="0" smtClean="0">
                          <a:solidFill>
                            <a:schemeClr val="tx1"/>
                          </a:solidFill>
                        </a:rPr>
                        <a:t>発達障がいとは</a:t>
                      </a:r>
                      <a:r>
                        <a:rPr kumimoji="1" lang="en-US" altLang="ja-JP" sz="1100" dirty="0" smtClean="0">
                          <a:solidFill>
                            <a:schemeClr val="tx1"/>
                          </a:solidFill>
                        </a:rPr>
                        <a:t>…</a:t>
                      </a:r>
                      <a:endParaRPr kumimoji="1" lang="ja-JP" altLang="en-US" sz="1100" dirty="0" smtClean="0">
                        <a:solidFill>
                          <a:schemeClr val="tx1"/>
                        </a:solidFill>
                      </a:endParaRPr>
                    </a:p>
                    <a:p>
                      <a:pPr algn="l"/>
                      <a:r>
                        <a:rPr kumimoji="1" lang="ja-JP" altLang="en-US" sz="1100" dirty="0" smtClean="0">
                          <a:solidFill>
                            <a:schemeClr val="tx1"/>
                          </a:solidFill>
                        </a:rPr>
                        <a:t>・自閉スペクトラム症、学習障がい、注意欠如・多動症など、脳の機能障がい。</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・全庁が一体となって（福祉部、健康医療部、教育庁、商工労働部等が連携）ライフステージに応じた一貫した支援体制の整備を図る</a:t>
                      </a:r>
                      <a:endParaRPr kumimoji="1" lang="en-US" altLang="ja-JP" sz="1200" dirty="0" smtClean="0">
                        <a:solidFill>
                          <a:schemeClr val="tx1"/>
                        </a:solidFill>
                      </a:endParaRPr>
                    </a:p>
                    <a:p>
                      <a:pPr algn="l"/>
                      <a:r>
                        <a:rPr kumimoji="1" lang="ja-JP" altLang="en-US" sz="1100" dirty="0" smtClean="0">
                          <a:solidFill>
                            <a:schemeClr val="tx1"/>
                          </a:solidFill>
                        </a:rPr>
                        <a:t>（乳幼児期）早期発見及び支援につなげるための健診の充実</a:t>
                      </a:r>
                    </a:p>
                    <a:p>
                      <a:pPr algn="l"/>
                      <a:r>
                        <a:rPr kumimoji="1" lang="ja-JP" altLang="en-US" sz="1100" dirty="0" smtClean="0">
                          <a:solidFill>
                            <a:schemeClr val="tx1"/>
                          </a:solidFill>
                        </a:rPr>
                        <a:t>（学齢期）学校等における</a:t>
                      </a:r>
                      <a:r>
                        <a:rPr kumimoji="1" lang="ja-JP" altLang="en-US" sz="1100" dirty="0" err="1" smtClean="0">
                          <a:solidFill>
                            <a:schemeClr val="tx1"/>
                          </a:solidFill>
                        </a:rPr>
                        <a:t>発達障がい</a:t>
                      </a:r>
                      <a:r>
                        <a:rPr kumimoji="1" lang="ja-JP" altLang="en-US" sz="1100" dirty="0" smtClean="0">
                          <a:solidFill>
                            <a:schemeClr val="tx1"/>
                          </a:solidFill>
                        </a:rPr>
                        <a:t>児への支援の充実</a:t>
                      </a:r>
                    </a:p>
                    <a:p>
                      <a:pPr algn="l"/>
                      <a:r>
                        <a:rPr kumimoji="1" lang="ja-JP" altLang="en-US" sz="1100" dirty="0" smtClean="0">
                          <a:solidFill>
                            <a:schemeClr val="tx1"/>
                          </a:solidFill>
                        </a:rPr>
                        <a:t>（成人期）</a:t>
                      </a:r>
                      <a:r>
                        <a:rPr kumimoji="1" lang="ja-JP" altLang="en-US" sz="1100" dirty="0" err="1" smtClean="0">
                          <a:solidFill>
                            <a:schemeClr val="tx1"/>
                          </a:solidFill>
                        </a:rPr>
                        <a:t>発達障がい</a:t>
                      </a:r>
                      <a:r>
                        <a:rPr kumimoji="1" lang="ja-JP" altLang="en-US" sz="1100" dirty="0" smtClean="0">
                          <a:solidFill>
                            <a:schemeClr val="tx1"/>
                          </a:solidFill>
                        </a:rPr>
                        <a:t>者の気づき支援や、発達障がい者の雇用を支援</a:t>
                      </a:r>
                      <a:endParaRPr kumimoji="1" lang="en-US" altLang="ja-JP" sz="11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年度から、早期発見をはじめ、発達障がい児者が身近な地域での支援を受けることができるよう、市町村（地域）での取組の充実に向け、府として施策を実施。</a:t>
                      </a:r>
                    </a:p>
                    <a:p>
                      <a:pPr algn="l"/>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年度当初予算</a:t>
                      </a:r>
                    </a:p>
                    <a:p>
                      <a:pPr algn="l"/>
                      <a:r>
                        <a:rPr kumimoji="1" lang="ja-JP" altLang="en-US" sz="1100" dirty="0" smtClean="0">
                          <a:solidFill>
                            <a:schemeClr val="tx1"/>
                          </a:solidFill>
                        </a:rPr>
                        <a:t>１億</a:t>
                      </a:r>
                      <a:r>
                        <a:rPr kumimoji="1" lang="en-US" altLang="ja-JP" sz="1100" dirty="0" smtClean="0">
                          <a:solidFill>
                            <a:schemeClr val="tx1"/>
                          </a:solidFill>
                        </a:rPr>
                        <a:t>3,197</a:t>
                      </a:r>
                      <a:r>
                        <a:rPr kumimoji="1" lang="ja-JP" altLang="en-US" sz="1100" dirty="0" smtClean="0">
                          <a:solidFill>
                            <a:schemeClr val="tx1"/>
                          </a:solidFill>
                        </a:rPr>
                        <a:t>万円（一般財源</a:t>
                      </a:r>
                      <a:r>
                        <a:rPr kumimoji="1" lang="en-US" altLang="ja-JP" sz="1100" dirty="0" smtClean="0">
                          <a:solidFill>
                            <a:schemeClr val="tx1"/>
                          </a:solidFill>
                        </a:rPr>
                        <a:t>9,013</a:t>
                      </a:r>
                      <a:r>
                        <a:rPr kumimoji="1" lang="ja-JP" altLang="en-US" sz="1100" dirty="0" smtClean="0">
                          <a:solidFill>
                            <a:schemeClr val="tx1"/>
                          </a:solidFill>
                        </a:rPr>
                        <a:t>万円）</a:t>
                      </a:r>
                      <a:endParaRPr kumimoji="1" lang="en-US" altLang="ja-JP" sz="11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3,023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8,383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1,153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6,921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8,671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1,855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8651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rPr>
                        <a:t>・発達障がい児者支援体制整備検討部会の運営</a:t>
                      </a:r>
                      <a:endParaRPr kumimoji="1" lang="en-US" altLang="ja-JP" sz="1200" dirty="0" smtClean="0">
                        <a:solidFill>
                          <a:schemeClr val="tx1"/>
                        </a:solidFill>
                      </a:endParaRPr>
                    </a:p>
                    <a:p>
                      <a:pPr marL="39688" indent="-39688" algn="l"/>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児者支援プランの策定に向けた検討や発達障がい児者総合支援事業の進捗管理等</a:t>
                      </a:r>
                      <a:endParaRPr kumimoji="1" lang="en-US" altLang="ja-JP" sz="1200" dirty="0" smtClean="0">
                        <a:solidFill>
                          <a:schemeClr val="tx1"/>
                        </a:solidFill>
                      </a:endParaRPr>
                    </a:p>
                    <a:p>
                      <a:pPr algn="l"/>
                      <a:r>
                        <a:rPr kumimoji="1" lang="ja-JP" altLang="en-US" sz="1200" dirty="0" smtClean="0">
                          <a:solidFill>
                            <a:schemeClr val="tx1"/>
                          </a:solidFill>
                          <a:latin typeface="+mn-lt"/>
                          <a:ea typeface="+mn-ea"/>
                        </a:rPr>
                        <a:t>・</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乳幼児健診体制整備</a:t>
                      </a:r>
                      <a:endParaRPr kumimoji="1" lang="en-US" altLang="ja-JP" sz="1200" dirty="0" smtClean="0">
                        <a:solidFill>
                          <a:schemeClr val="tx1"/>
                        </a:solidFill>
                      </a:endParaRPr>
                    </a:p>
                    <a:p>
                      <a:pPr marL="39688" marR="0" indent="-396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発達障がいの早期発見に資する問診項目等の検討や府立の病院おいて、かおテレビ（社会性発達の評価補助装置）を活用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児通所支援事業所に対する機関支援（</a:t>
                      </a:r>
                      <a:r>
                        <a:rPr kumimoji="1" lang="en-US" altLang="ja-JP" sz="1200" dirty="0" smtClean="0">
                          <a:solidFill>
                            <a:schemeClr val="tx1"/>
                          </a:solidFill>
                        </a:rPr>
                        <a:t>2013</a:t>
                      </a:r>
                      <a:r>
                        <a:rPr kumimoji="1" lang="ja-JP" altLang="en-US" sz="1200" dirty="0" smtClean="0">
                          <a:solidFill>
                            <a:schemeClr val="tx1"/>
                          </a:solidFill>
                        </a:rPr>
                        <a:t>年度末時点府内延べ</a:t>
                      </a:r>
                      <a:r>
                        <a:rPr kumimoji="1" lang="en-US" altLang="ja-JP" sz="1200" b="0" u="none" dirty="0" smtClean="0">
                          <a:solidFill>
                            <a:schemeClr val="tx1"/>
                          </a:solidFill>
                        </a:rPr>
                        <a:t>92</a:t>
                      </a:r>
                      <a:r>
                        <a:rPr kumimoji="1" lang="ja-JP" altLang="en-US" sz="1200" dirty="0" smtClean="0">
                          <a:solidFill>
                            <a:schemeClr val="tx1"/>
                          </a:solidFill>
                        </a:rPr>
                        <a:t>箇所→</a:t>
                      </a:r>
                      <a:r>
                        <a:rPr kumimoji="1" lang="en-US" altLang="ja-JP" sz="1200" dirty="0" smtClean="0">
                          <a:solidFill>
                            <a:schemeClr val="tx1"/>
                          </a:solidFill>
                        </a:rPr>
                        <a:t>2017</a:t>
                      </a:r>
                      <a:r>
                        <a:rPr kumimoji="1" lang="ja-JP" altLang="en-US" sz="1200" dirty="0" smtClean="0">
                          <a:solidFill>
                            <a:schemeClr val="tx1"/>
                          </a:solidFill>
                        </a:rPr>
                        <a:t>年度末時点府内延べ</a:t>
                      </a:r>
                      <a:r>
                        <a:rPr kumimoji="1" lang="en-US" altLang="ja-JP" sz="1200" dirty="0" smtClean="0">
                          <a:solidFill>
                            <a:schemeClr val="tx1"/>
                          </a:solidFill>
                        </a:rPr>
                        <a:t>316</a:t>
                      </a:r>
                      <a:r>
                        <a:rPr kumimoji="1" lang="ja-JP" altLang="en-US" sz="1200" dirty="0" smtClean="0">
                          <a:solidFill>
                            <a:schemeClr val="tx1"/>
                          </a:solidFill>
                        </a:rPr>
                        <a:t>箇所）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年度末時点府内延</a:t>
                      </a:r>
                      <a:r>
                        <a:rPr kumimoji="1" lang="en-US" altLang="ja-JP" sz="1200" dirty="0" smtClean="0">
                          <a:solidFill>
                            <a:schemeClr val="tx1"/>
                          </a:solidFill>
                        </a:rPr>
                        <a:t>444</a:t>
                      </a:r>
                      <a:r>
                        <a:rPr kumimoji="1" lang="ja-JP" altLang="en-US" sz="1200" dirty="0" smtClean="0">
                          <a:solidFill>
                            <a:schemeClr val="tx1"/>
                          </a:solidFill>
                        </a:rPr>
                        <a:t>箇所）</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児に対する地域の支援力強化を図るため人材育成等を実施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・家族支援</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「ﾍﾟｱﾚﾝﾄ・ﾄﾚｰﾆﾝｸﾞ」（保護者向け集団ﾌﾟﾛｸﾞﾗﾑ）の実施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者支援センター（アクトおおさか）」の運営</a:t>
                      </a:r>
                    </a:p>
                    <a:p>
                      <a:pPr marL="39688" indent="-39688" algn="l"/>
                      <a:r>
                        <a:rPr kumimoji="1" lang="en-US" altLang="ja-JP" sz="1200" dirty="0" smtClean="0">
                          <a:solidFill>
                            <a:schemeClr val="tx1"/>
                          </a:solidFill>
                        </a:rPr>
                        <a:t>-</a:t>
                      </a:r>
                      <a:r>
                        <a:rPr kumimoji="1" lang="ja-JP" altLang="en-US" sz="1200" dirty="0" smtClean="0">
                          <a:solidFill>
                            <a:schemeClr val="tx1"/>
                          </a:solidFill>
                        </a:rPr>
                        <a:t>府内の</a:t>
                      </a:r>
                      <a:r>
                        <a:rPr kumimoji="1" lang="ja-JP" altLang="en-US" sz="1200" dirty="0" err="1" smtClean="0">
                          <a:solidFill>
                            <a:schemeClr val="tx1"/>
                          </a:solidFill>
                        </a:rPr>
                        <a:t>発達障がい</a:t>
                      </a:r>
                      <a:r>
                        <a:rPr kumimoji="1" lang="ja-JP" altLang="en-US" sz="1200" dirty="0" smtClean="0">
                          <a:solidFill>
                            <a:schemeClr val="tx1"/>
                          </a:solidFill>
                        </a:rPr>
                        <a:t>児者に対する支援を総合的に行う拠点及び地域支援機能を強化</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・これまで取組みが十分でなかった発達障がい児者支援について、施策をパッケージで企画・展開できる体制を整備。</a:t>
                      </a:r>
                      <a:endParaRPr kumimoji="1" lang="en-US" altLang="ja-JP" sz="1200" strike="sngStrike"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「第５次大阪府障がい者計画」（</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r>
                        <a:rPr kumimoji="1" lang="en-US" altLang="ja-JP" sz="900" dirty="0" smtClean="0">
                          <a:solidFill>
                            <a:schemeClr val="tx1"/>
                          </a:solidFill>
                        </a:rPr>
                        <a:t>※</a:t>
                      </a:r>
                      <a:r>
                        <a:rPr kumimoji="1" lang="ja-JP" altLang="en-US" sz="900" dirty="0" smtClean="0">
                          <a:solidFill>
                            <a:schemeClr val="tx1"/>
                          </a:solidFill>
                        </a:rPr>
                        <a:t>新・発達障がい児者支援プランの後継となる内容を本計画に位置付け</a:t>
                      </a:r>
                      <a:endParaRPr kumimoji="1" lang="en-US" altLang="ja-JP" sz="9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関係機関がその役割に応じて連携しつつ、重層的な支援体制を構築することをめざす。</a:t>
                      </a: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374</a:t>
            </a:fld>
            <a:endParaRPr lang="ja-JP" altLang="en-US"/>
          </a:p>
        </p:txBody>
      </p:sp>
    </p:spTree>
    <p:extLst>
      <p:ext uri="{BB962C8B-B14F-4D97-AF65-F5344CB8AC3E}">
        <p14:creationId xmlns:p14="http://schemas.microsoft.com/office/powerpoint/2010/main" val="226788043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79241" y="495436"/>
          <a:ext cx="8335244" cy="6136023"/>
        </p:xfrm>
        <a:graphic>
          <a:graphicData uri="http://schemas.openxmlformats.org/drawingml/2006/table">
            <a:tbl>
              <a:tblPr firstRow="1" bandRow="1">
                <a:tableStyleId>{5C22544A-7EE6-4342-B048-85BDC9FD1C3A}</a:tableStyleId>
              </a:tblPr>
              <a:tblGrid>
                <a:gridCol w="1590647">
                  <a:extLst>
                    <a:ext uri="{9D8B030D-6E8A-4147-A177-3AD203B41FA5}">
                      <a16:colId xmlns:a16="http://schemas.microsoft.com/office/drawing/2014/main" val="2980551048"/>
                    </a:ext>
                  </a:extLst>
                </a:gridCol>
                <a:gridCol w="6744597">
                  <a:extLst>
                    <a:ext uri="{9D8B030D-6E8A-4147-A177-3AD203B41FA5}">
                      <a16:colId xmlns:a16="http://schemas.microsoft.com/office/drawing/2014/main" val="3958834044"/>
                    </a:ext>
                  </a:extLst>
                </a:gridCol>
              </a:tblGrid>
              <a:tr h="305933">
                <a:tc>
                  <a:txBody>
                    <a:bodyPr/>
                    <a:lstStyle/>
                    <a:p>
                      <a:pPr algn="ctr"/>
                      <a:endParaRPr kumimoji="1" lang="ja-JP" altLang="en-US" sz="12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大阪府アルコール</a:t>
                      </a:r>
                      <a:r>
                        <a:rPr kumimoji="1" lang="ja-JP" altLang="en-US" sz="1050" dirty="0" err="1" smtClean="0">
                          <a:solidFill>
                            <a:schemeClr val="tx1"/>
                          </a:solidFill>
                          <a:latin typeface="Meiryo UI" panose="020B0604030504040204" pitchFamily="50" charset="-128"/>
                          <a:ea typeface="Meiryo UI" panose="020B0604030504040204" pitchFamily="50" charset="-128"/>
                          <a:cs typeface="Arial" panose="020B0604020202020204" pitchFamily="34" charset="0"/>
                        </a:rPr>
                        <a:t>健康障がい</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対策推進計画（平成</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月策定・令和</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3</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年度見直し）</a:t>
                      </a:r>
                      <a:endParaRPr kumimoji="1" lang="ja-JP" altLang="en-US" sz="1050" dirty="0">
                        <a:solidFill>
                          <a:schemeClr val="tx1"/>
                        </a:solidFill>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2571411"/>
                  </a:ext>
                </a:extLst>
              </a:tr>
              <a:tr h="236404">
                <a:tc>
                  <a:txBody>
                    <a:bodyPr/>
                    <a:lstStyle/>
                    <a:p>
                      <a:pPr algn="ct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位置づけ</a:t>
                      </a:r>
                      <a:endParaRPr kumimoji="1" lang="ja-JP" altLang="en-US" sz="11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アルコール健康障害対策基本法に定める「都道府県アルコール健康障害対策推進計画」</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441084"/>
                  </a:ext>
                </a:extLst>
              </a:tr>
              <a:tr h="2364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計画の期間</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平成</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年度から令和</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5</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年度までの７年間</a:t>
                      </a:r>
                      <a:endParaRPr kumimoji="1" lang="ja-JP" altLang="en-US" sz="105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25481228"/>
                  </a:ext>
                </a:extLst>
              </a:tr>
              <a:tr h="535728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基本的考え方・</a:t>
                      </a:r>
                      <a:endParaRPr kumimoji="1" lang="en-US" altLang="ja-JP" sz="1100" dirty="0" smtClean="0">
                        <a:latin typeface="Meiryo UI" panose="020B0604030504040204" pitchFamily="50" charset="-128"/>
                        <a:ea typeface="Meiryo UI"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　取組み等</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＜取組みの方向性＞</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治療と回復及び相談体制の強化</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発生・進行・再発の各段階に応じたアルコール健康　</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対策の実施</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アルコール専門医療機関・相談機関の明確化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・治療拠点機関と相談拠点機関の情報提供　</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・アルコール依存症の専門的治療を行う医療機関の情報提供</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関係機関の連携体制の強化と支援体制の整備</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・医療・保健・福祉・教育・自助グループ等の連携体制（</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SBIRTS</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を含む）の構築の推進</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・研修や事例検討会による支援スキルの向上</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身体科・精神科医療機関とアルコール専門医療機関の連携強化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使用障がい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スクリーニング、ブリーフインターベンションの普及　　・連携による早期発見・早期治療</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発生予防・再発予防の充実</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・飲酒に伴うリスク、不適切な飲酒等についての啓発の推進　　・</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歳未満の者等の不適切な飲酒に対しての指導・取締りの実施</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・回復支援を行う自助グループや関連団体への支援　　・地域生活支援充実のための施策の推進</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8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＜目標地＞</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歳未満の飲酒者をなくす </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生活習慣病のリスクを高める量を飲酒している者を減らす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３</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妊娠中の飲酒をなくす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４</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身体科・精神科医療機関とアルコール専門医療機関の連携を強化する</a:t>
                      </a:r>
                    </a:p>
                    <a:p>
                      <a:pPr algn="l"/>
                      <a:endParaRPr kumimoji="1" lang="ja-JP" altLang="en-US" sz="1200" dirty="0" smtClean="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4035146"/>
                  </a:ext>
                </a:extLst>
              </a:tr>
            </a:tbl>
          </a:graphicData>
        </a:graphic>
      </p:graphicFrame>
      <p:pic>
        <p:nvPicPr>
          <p:cNvPr id="11" name="図 10"/>
          <p:cNvPicPr>
            <a:picLocks noChangeAspect="1"/>
          </p:cNvPicPr>
          <p:nvPr/>
        </p:nvPicPr>
        <p:blipFill>
          <a:blip r:embed="rId2"/>
          <a:stretch>
            <a:fillRect/>
          </a:stretch>
        </p:blipFill>
        <p:spPr>
          <a:xfrm>
            <a:off x="2404363" y="5387577"/>
            <a:ext cx="2316640" cy="344799"/>
          </a:xfrm>
          <a:prstGeom prst="rect">
            <a:avLst/>
          </a:prstGeom>
        </p:spPr>
      </p:pic>
      <p:pic>
        <p:nvPicPr>
          <p:cNvPr id="12" name="図 11"/>
          <p:cNvPicPr>
            <a:picLocks noChangeAspect="1"/>
          </p:cNvPicPr>
          <p:nvPr/>
        </p:nvPicPr>
        <p:blipFill>
          <a:blip r:embed="rId3"/>
          <a:stretch>
            <a:fillRect/>
          </a:stretch>
        </p:blipFill>
        <p:spPr>
          <a:xfrm>
            <a:off x="2404363" y="6091705"/>
            <a:ext cx="3082791" cy="314371"/>
          </a:xfrm>
          <a:prstGeom prst="rect">
            <a:avLst/>
          </a:prstGeom>
        </p:spPr>
      </p:pic>
      <p:sp>
        <p:nvSpPr>
          <p:cNvPr id="9" name="正方形/長方形 8"/>
          <p:cNvSpPr/>
          <p:nvPr/>
        </p:nvSpPr>
        <p:spPr>
          <a:xfrm>
            <a:off x="128890" y="81713"/>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■アルコール依存症対策</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4"/>
          <a:stretch>
            <a:fillRect/>
          </a:stretch>
        </p:blipFill>
        <p:spPr>
          <a:xfrm>
            <a:off x="2926065" y="3477288"/>
            <a:ext cx="2610185" cy="667219"/>
          </a:xfrm>
          <a:prstGeom prst="rect">
            <a:avLst/>
          </a:prstGeom>
        </p:spPr>
      </p:pic>
      <p:pic>
        <p:nvPicPr>
          <p:cNvPr id="13" name="図 12"/>
          <p:cNvPicPr>
            <a:picLocks noChangeAspect="1"/>
          </p:cNvPicPr>
          <p:nvPr/>
        </p:nvPicPr>
        <p:blipFill>
          <a:blip r:embed="rId5"/>
          <a:stretch>
            <a:fillRect/>
          </a:stretch>
        </p:blipFill>
        <p:spPr>
          <a:xfrm>
            <a:off x="2926065" y="4369078"/>
            <a:ext cx="2674579" cy="793928"/>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7134134"/>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5684441"/>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1,652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8,438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580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834</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9,663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878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9,698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発達障がいの診断等に関する医師の診療技術の維持・向上</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医療機関相互の連携体制を構築</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en-US" sz="1200" kern="1200" dirty="0" smtClean="0">
                          <a:solidFill>
                            <a:schemeClr val="tx1"/>
                          </a:solidFill>
                          <a:effectLst/>
                          <a:latin typeface="+mn-lt"/>
                          <a:ea typeface="+mn-ea"/>
                          <a:cs typeface="+mn-cs"/>
                        </a:rPr>
                        <a:t>医師養成研修の実施</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・乳幼児健診における発達障がいの早期発見に資する問診項目を策定するとともに、市町村保健師向けにその手引書を作成</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・２次医療圏域ごとに６箇所の拠点医療機関を指定し、医療機関間の連携を図る</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・専門的に発達障がいを診断できる医療機関の増加を図るため、地域の小児科医等向けに養成研修を実施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375</a:t>
            </a:fld>
            <a:endParaRPr lang="ja-JP" altLang="en-US"/>
          </a:p>
        </p:txBody>
      </p:sp>
    </p:spTree>
    <p:extLst>
      <p:ext uri="{BB962C8B-B14F-4D97-AF65-F5344CB8AC3E}">
        <p14:creationId xmlns:p14="http://schemas.microsoft.com/office/powerpoint/2010/main" val="4121350338"/>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福祉関連情報発信・コミュニケーション支援拠点</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仮称</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の整備</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2267744" y="375073"/>
          <a:ext cx="6696744" cy="5684441"/>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・福祉３センター（大阪府盲人福祉センター、社会参加促進センター、谷町福祉センター）は、</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年度末までに耐震改修が必要であり、老朽化が顕著で、バリアフリーも不十分である。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・福祉３センターを一元化し、視聴覚障害者情報提供施設と、母子・父子福祉センターの２つの機能を持つ府立社会福祉施設として集約。</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・福祉関連の情報発信やコミュニケーション支援のための拠点施設として森之宮地区に整備する。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ja-JP" altLang="en-US" sz="1200" b="0" i="0" u="none" strike="noStrike" kern="1200" cap="none" spc="0" normalizeH="0" baseline="0" noProof="0" dirty="0" err="1" smtClean="0">
                          <a:ln>
                            <a:noFill/>
                          </a:ln>
                          <a:solidFill>
                            <a:schemeClr val="tx1"/>
                          </a:solidFill>
                          <a:effectLst/>
                          <a:uLnTx/>
                          <a:uFillTx/>
                          <a:latin typeface="+mn-lt"/>
                          <a:ea typeface="+mn-ea"/>
                          <a:cs typeface="+mn-cs"/>
                        </a:rPr>
                        <a:t>大阪府障がい</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者社会参加促進センター等移転整備事業基本構想を策定。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年度、福祉関連情報発信・コミュニケーション支援拠点</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仮称</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整備基本計画を策定。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r>
                      <a:b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br>
                      <a:endParaRPr kumimoji="1" lang="ja-JP" altLang="en-US" sz="1200" b="0" i="0" u="none" strike="noStrike" kern="1200" cap="none" spc="0" normalizeH="0" baseline="0" noProof="0" dirty="0" smtClean="0">
                        <a:ln>
                          <a:noFill/>
                        </a:ln>
                        <a:solidFill>
                          <a:schemeClr val="tx1"/>
                        </a:solidFill>
                        <a:effectLst/>
                        <a:uLnTx/>
                        <a:uFillTx/>
                        <a:latin typeface="+mn-lt"/>
                        <a:ea typeface="+mn-ea"/>
                        <a:cs typeface="+mn-cs"/>
                      </a:endParaRPr>
                    </a:p>
                    <a:p>
                      <a:pPr marL="39688" indent="-39688" algn="l"/>
                      <a:r>
                        <a:rPr kumimoji="1" lang="en-US" altLang="ja-JP" sz="1200" dirty="0" smtClean="0">
                          <a:solidFill>
                            <a:schemeClr val="tx1"/>
                          </a:solidFill>
                        </a:rPr>
                        <a:t/>
                      </a:r>
                      <a:br>
                        <a:rPr kumimoji="1" lang="en-US" altLang="ja-JP" sz="1200" dirty="0" smtClean="0">
                          <a:solidFill>
                            <a:schemeClr val="tx1"/>
                          </a:solidFill>
                        </a:rPr>
                      </a:b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年度、基本・実施設計。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年度より工事に着手。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日より府立福祉情報コミュニケーションセンター、府立母子・父子福祉センターとして供用開始。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39189" y="476672"/>
            <a:ext cx="2411760"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大阪府障がい</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者社会参加促進センター等移転整備事業基本構想、策定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273607455"/>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ケア児</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運営</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3093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・医療的ケアを必要とする重症心身障が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を取り巻くさまざまな課題に向けて、保健、医療、福祉等関係機関の円滑な連携体制のもと、地域生活の維持・継続のための地域ケアシステムの構築を行うとともに、福祉サービス等の充実強化に取り組むため、大阪府においては、第４次障がい者計画（</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年度）において、重症心身障がい児者の地域生活支援を最重点施策の一つとして位置づけ、医療的ケアを要する重症心身障がい児者等への支援の充実を図ってきた。</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医療技術等の進歩に伴い、日常的に呼吸管理や経管栄養、喀痰吸引等が必要な医療的ケア児が増加するとともにその実態が多様化し、医療的ケア児及びその家族が個々の医療的ケア児の心身の状況等に応じた適切な支援を受けられるようにすることが重要な課題となっ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を取り巻く様々な課題の解決のために、保健、医療、福祉及び教育等の関係機関の協議の場を設置し、市町村域等の協議の場とも連携して、府域全体の医療的ケア児の支援体制の構築につなげ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・市町村における関係機関の協議の場の設置支援や、専門人材の育成を行うとともに、府レベルの協議の場を運営し、市町村等と連携しながら課題解決に向けて検討を進める。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を受け入れている通所事業所等を対象に支援技術の向上を図る。新規に受け入れを検討している事業所等に対し、支援のノウハウを提供することで、重症心身障がい児を支援する事業所等の設置促進を図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児者等の地域生活を支え、家族のレスパイトを実現するために、医療機関の空床を活用した短期入所事業の整備促進に取り組む。</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・医療的ケアを要する重症心身障がい児者等支援部会の運営（保健・医療・福祉・教育等関係機関の協議の場）</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ja-JP" altLang="en-US" sz="1100" kern="100" baseline="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２回開催、</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２回開催予定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・市町村における医療的ケア児を支援するための協議の場の設置：</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市町村設置済（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・医療的ケア児等に係る研修の実施コーディネーター養成研修修了者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67</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名、支援者研修修了者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365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年度までの累計）</a:t>
                      </a: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・医療的ケア児等コーディネーターの配置済み市町村：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年度末時点）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児等療育支援事業（重症心身障がい児支援）を実施。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年度実績）延べ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119</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名が参加</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・医療型短期入所支援強化事業を実施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政令市以外圏域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年度：５圏域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1,485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年度：１圏域６病院、延べ利用日数：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2,223</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・医療的ケア児のライフステージに応じた切れ目のない支援体制の構築。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・関係機関の連携による府域全体での医療的ケア児の支援体制の構築。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・医療的ケアが必要な重症心身障が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児者の地域生活を支える地域ケアシステムの強化および医療的ケア児の生活実態に応じた切れ目のない支援体制の構築。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1095926438"/>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医療的ケア児支援（２）</a:t>
            </a: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児者等支援部会の運営</a:t>
            </a:r>
          </a:p>
        </p:txBody>
      </p:sp>
      <p:graphicFrame>
        <p:nvGraphicFramePr>
          <p:cNvPr id="9" name="表 8"/>
          <p:cNvGraphicFramePr>
            <a:graphicFrameLocks noGrp="1"/>
          </p:cNvGraphicFramePr>
          <p:nvPr>
            <p:extLst/>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・そのような中、</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９月に「医療的ケア児及びその家族に対する支援に関する法律」が施行され、都道府県においてできる措置として、医療的ケア児支援センターを設置し、医療的ケア児及び家族の相談、情報提供、助言その他支援を行うこと等が明示された。</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・医療・保健・福祉・教育・労働等の多方面にわたる医療的ケア児等からの相談に総合的に対応で</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きる「医療的ケア児支援センター」を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年度に設置する。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・医療的ケア児やその家族の最新のニーズや課題の把握をするため、医療的ケア児実態把握調査を実施（</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　調査票配布数：約</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1,360</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件、調査回答数：</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607</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・医療的ケア児支援センター設置検討ワーキンググループを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年度に４回開催し、支援センターの設置に向けた提言のとりまとめ</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・ワーキンググループの提言や実態把握調査等の結果を踏まえ、</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年度の設置に向けてセンターの体制や機能を精査する。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・医療的ケア児及びその家族の日常生活及び社会生活を社会全体で支える支援体制を実現して、医療的ケア児とその家族が地域で安心して暮らせる社会の実現。</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2161442498"/>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43656" y="116633"/>
            <a:ext cx="8676816" cy="617140"/>
          </a:xfrm>
          <a:prstGeom prst="roundRect">
            <a:avLst>
              <a:gd name="adj" fmla="val 0"/>
            </a:avLst>
          </a:prstGeom>
          <a:ln/>
        </p:spPr>
        <p:style>
          <a:lnRef idx="1">
            <a:schemeClr val="accent3"/>
          </a:lnRef>
          <a:fillRef idx="2">
            <a:schemeClr val="accent3"/>
          </a:fillRef>
          <a:effectRef idx="1">
            <a:schemeClr val="accent3"/>
          </a:effectRef>
          <a:fontRef idx="minor">
            <a:schemeClr val="dk1"/>
          </a:fontRef>
        </p:style>
        <p:txBody>
          <a:bodyPr tIns="0"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大阪府における重症心身障が</a:t>
            </a:r>
            <a:r>
              <a:rPr kumimoji="1" lang="ja-JP" altLang="en-US" sz="24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い</a:t>
            </a: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児者支援の取組</a:t>
            </a:r>
            <a:endParaRPr kumimoji="1" lang="en-US" altLang="ja-JP"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2" name="オブジェクト 1"/>
          <p:cNvGraphicFramePr>
            <a:graphicFrameLocks noChangeAspect="1"/>
          </p:cNvGraphicFramePr>
          <p:nvPr/>
        </p:nvGraphicFramePr>
        <p:xfrm>
          <a:off x="161365" y="834507"/>
          <a:ext cx="8705857" cy="5695081"/>
        </p:xfrm>
        <a:graphic>
          <a:graphicData uri="http://schemas.openxmlformats.org/presentationml/2006/ole">
            <mc:AlternateContent xmlns:mc="http://schemas.openxmlformats.org/markup-compatibility/2006">
              <mc:Choice xmlns:v="urn:schemas-microsoft-com:vml" Requires="v">
                <p:oleObj spid="_x0000_s2111" name="ワークシート" r:id="rId3" imgW="12668094" imgH="8286915" progId="Excel.Sheet.12">
                  <p:embed/>
                </p:oleObj>
              </mc:Choice>
              <mc:Fallback>
                <p:oleObj name="ワークシート" r:id="rId3" imgW="12668094" imgH="8286915" progId="Excel.Sheet.12">
                  <p:embed/>
                  <p:pic>
                    <p:nvPicPr>
                      <p:cNvPr id="2" name="オブジェクト 1"/>
                      <p:cNvPicPr/>
                      <p:nvPr/>
                    </p:nvPicPr>
                    <p:blipFill>
                      <a:blip r:embed="rId4"/>
                      <a:stretch>
                        <a:fillRect/>
                      </a:stretch>
                    </p:blipFill>
                    <p:spPr>
                      <a:xfrm>
                        <a:off x="161365" y="834507"/>
                        <a:ext cx="8705857" cy="5695081"/>
                      </a:xfrm>
                      <a:prstGeom prst="rect">
                        <a:avLst/>
                      </a:prstGeom>
                    </p:spPr>
                  </p:pic>
                </p:oleObj>
              </mc:Fallback>
            </mc:AlternateContent>
          </a:graphicData>
        </a:graphic>
      </p:graphicFrame>
      <p:sp>
        <p:nvSpPr>
          <p:cNvPr id="4" name="スライド番号プレースホルダー 2">
            <a:extLst>
              <a:ext uri="{FF2B5EF4-FFF2-40B4-BE49-F238E27FC236}">
                <a16:creationId xmlns:a16="http://schemas.microsoft.com/office/drawing/2014/main" id="{D1158586-5C09-4203-B7F6-DF09876978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3118907"/>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重度障がい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者就業支援事業」を</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制度化</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0981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548000">
                  <a:extLst>
                    <a:ext uri="{9D8B030D-6E8A-4147-A177-3AD203B41FA5}">
                      <a16:colId xmlns:a16="http://schemas.microsoft.com/office/drawing/2014/main" val="20001"/>
                    </a:ext>
                  </a:extLst>
                </a:gridCol>
                <a:gridCol w="201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障がい福祉サービス（重度訪問介護等）において、「通勤、営業活動等の経済活動にかかる外出、通年かつ長期にわたる外出及び社会通念上適当でない外出」は支援の対象外とされている。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このため、重度障がい者等が就業するにあたり、必要な介護が受けられないといった支障が生じている。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常時介護等を必要とする重度障がい者の日常生活に係る支援を就業中にも行うことで、障がいを理由として、働く意思と能力がありながら働くことのできない者に対する就労機会を拡大し、障がい者の社会参加を促進する。</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国に先駆けて「重度障がい者就業支援事業」を制度化。政令市を対象として試行実施。（費用負担割合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府：政令市＝１：１）</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重度障がいがある自営業者に対する、就業中、就業に伴う移動中又は休憩時間中の日常生活に係る介助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国において「雇用施策との連携による重度障害者等就労支援特別事業」が開始され、府事業は国事業に継承。（費用負担割合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国：府：市町村＝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重度障がい等がある民間企業の被雇用者又は自営業者に対する、就業中、就業に伴う移動中又は休憩時間中の日常生活に係る介助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市町村での事業実施を促進するため、好事例の紹介や事業周知など、市町村に対して引き続きはたらきかけを実施。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者の社会参加を促進することは、本来、ナショナルミニマムで実施すべき性質のものであるため、全国一律の制度として法定給付化されるよう、国に要望。</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府内市町村の実施状況</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年度（府事業）：１自治体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年度（国事業）：７自治体（予定）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者支援（重度障がい</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者等の</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就労</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214008535"/>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95514" y="5225942"/>
            <a:ext cx="251062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府内市町村の実施状況</a:t>
            </a:r>
          </a:p>
        </p:txBody>
      </p:sp>
      <p:sp>
        <p:nvSpPr>
          <p:cNvPr id="14" name="テキスト ボックス 13"/>
          <p:cNvSpPr txBox="1"/>
          <p:nvPr/>
        </p:nvSpPr>
        <p:spPr>
          <a:xfrm>
            <a:off x="295514" y="677839"/>
            <a:ext cx="18950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これまでの経過</a:t>
            </a:r>
          </a:p>
        </p:txBody>
      </p:sp>
      <p:graphicFrame>
        <p:nvGraphicFramePr>
          <p:cNvPr id="15" name="表 14"/>
          <p:cNvGraphicFramePr>
            <a:graphicFrameLocks noGrp="1"/>
          </p:cNvGraphicFramePr>
          <p:nvPr/>
        </p:nvGraphicFramePr>
        <p:xfrm>
          <a:off x="485449" y="1013925"/>
          <a:ext cx="8253639" cy="3971968"/>
        </p:xfrm>
        <a:graphic>
          <a:graphicData uri="http://schemas.openxmlformats.org/drawingml/2006/table">
            <a:tbl>
              <a:tblPr firstRow="1" bandRow="1">
                <a:tableStyleId>{5940675A-B579-460E-94D1-54222C63F5DA}</a:tableStyleId>
              </a:tblPr>
              <a:tblGrid>
                <a:gridCol w="1057778">
                  <a:extLst>
                    <a:ext uri="{9D8B030D-6E8A-4147-A177-3AD203B41FA5}">
                      <a16:colId xmlns:a16="http://schemas.microsoft.com/office/drawing/2014/main" val="80397878"/>
                    </a:ext>
                  </a:extLst>
                </a:gridCol>
                <a:gridCol w="663641">
                  <a:extLst>
                    <a:ext uri="{9D8B030D-6E8A-4147-A177-3AD203B41FA5}">
                      <a16:colId xmlns:a16="http://schemas.microsoft.com/office/drawing/2014/main" val="2380479851"/>
                    </a:ext>
                  </a:extLst>
                </a:gridCol>
                <a:gridCol w="6532220">
                  <a:extLst>
                    <a:ext uri="{9D8B030D-6E8A-4147-A177-3AD203B41FA5}">
                      <a16:colId xmlns:a16="http://schemas.microsoft.com/office/drawing/2014/main" val="2859046044"/>
                    </a:ext>
                  </a:extLst>
                </a:gridCol>
              </a:tblGrid>
              <a:tr h="319286">
                <a:tc>
                  <a:txBody>
                    <a:bodyPr/>
                    <a:lstStyle/>
                    <a:p>
                      <a:pPr algn="ctr"/>
                      <a:r>
                        <a:rPr kumimoji="1" lang="ja-JP" altLang="en-US" sz="1200" dirty="0">
                          <a:latin typeface="Meiryo UI" panose="020B0604030504040204" pitchFamily="50" charset="-128"/>
                          <a:ea typeface="Meiryo UI" panose="020B0604030504040204" pitchFamily="50" charset="-128"/>
                        </a:rPr>
                        <a:t>年度</a:t>
                      </a: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動き</a:t>
                      </a:r>
                    </a:p>
                  </a:txBody>
                  <a:tcPr anchor="ctr">
                    <a:solidFill>
                      <a:schemeClr val="bg1">
                        <a:lumMod val="85000"/>
                      </a:schemeClr>
                    </a:solidFill>
                  </a:tcPr>
                </a:tc>
                <a:extLst>
                  <a:ext uri="{0D108BD9-81ED-4DB2-BD59-A6C34878D82A}">
                    <a16:rowId xmlns:a16="http://schemas.microsoft.com/office/drawing/2014/main" val="3658971520"/>
                  </a:ext>
                </a:extLst>
              </a:tr>
              <a:tr h="319286">
                <a:tc rowSpan="4">
                  <a:txBody>
                    <a:bodyPr/>
                    <a:lstStyle/>
                    <a:p>
                      <a:pPr algn="ctr"/>
                      <a:r>
                        <a:rPr kumimoji="1" lang="en-US" altLang="ja-JP" sz="1200" dirty="0">
                          <a:latin typeface="Meiryo UI" panose="020B0604030504040204" pitchFamily="50" charset="-128"/>
                          <a:ea typeface="Meiryo UI" panose="020B0604030504040204" pitchFamily="50" charset="-128"/>
                        </a:rPr>
                        <a:t>2019</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endParaRPr kumimoji="1" lang="en-US" altLang="ja-JP" sz="1200" dirty="0">
                        <a:latin typeface="Meiryo UI" panose="020B0604030504040204" pitchFamily="50" charset="-128"/>
                        <a:ea typeface="Meiryo UI" panose="020B0604030504040204" pitchFamily="50" charset="-128"/>
                      </a:endParaRPr>
                    </a:p>
                  </a:txBody>
                  <a:tcPr anchor="ctr"/>
                </a:tc>
                <a:tc>
                  <a:txBody>
                    <a:bodyPr/>
                    <a:lstStyle/>
                    <a:p>
                      <a:r>
                        <a:rPr kumimoji="1" lang="ja-JP" altLang="en-US" sz="1200" dirty="0">
                          <a:latin typeface="Meiryo UI" panose="020B0604030504040204" pitchFamily="50" charset="-128"/>
                          <a:ea typeface="Meiryo UI" panose="020B0604030504040204" pitchFamily="50" charset="-128"/>
                        </a:rPr>
                        <a:t>参議院選挙において、重度訪問介護利用者が当選</a:t>
                      </a:r>
                    </a:p>
                  </a:txBody>
                  <a:tcPr anchor="ctr"/>
                </a:tc>
                <a:extLst>
                  <a:ext uri="{0D108BD9-81ED-4DB2-BD59-A6C34878D82A}">
                    <a16:rowId xmlns:a16="http://schemas.microsoft.com/office/drawing/2014/main" val="2323675396"/>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重度障がい者の就労支援について制度化を検討</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95205380"/>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年度の事業内容を決定（事業名「重度障がい者就業支援事業」）</a:t>
                      </a:r>
                    </a:p>
                  </a:txBody>
                  <a:tcPr anchor="ctr"/>
                </a:tc>
                <a:extLst>
                  <a:ext uri="{0D108BD9-81ED-4DB2-BD59-A6C34878D82A}">
                    <a16:rowId xmlns:a16="http://schemas.microsoft.com/office/drawing/2014/main" val="279928067"/>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a:t>
                      </a: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年度予算案で重度障がい者就労支援策の新設が判明</a:t>
                      </a:r>
                    </a:p>
                  </a:txBody>
                  <a:tcPr anchor="ctr"/>
                </a:tc>
                <a:extLst>
                  <a:ext uri="{0D108BD9-81ED-4DB2-BD59-A6C34878D82A}">
                    <a16:rowId xmlns:a16="http://schemas.microsoft.com/office/drawing/2014/main" val="3822452107"/>
                  </a:ext>
                </a:extLst>
              </a:tr>
              <a:tr h="319286">
                <a:tc rowSpan="2">
                  <a:txBody>
                    <a:bodyPr/>
                    <a:lstStyle/>
                    <a:p>
                      <a:pPr algn="ct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府単独事業として政令市を対象に試行実施を開始（最終実績は１件）</a:t>
                      </a:r>
                    </a:p>
                  </a:txBody>
                  <a:tcPr anchor="ctr"/>
                </a:tc>
                <a:extLst>
                  <a:ext uri="{0D108BD9-81ED-4DB2-BD59-A6C34878D82A}">
                    <a16:rowId xmlns:a16="http://schemas.microsoft.com/office/drawing/2014/main" val="2893047584"/>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10</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国の事業が地域生活支援事業として開始（大阪府内の市町村は実施なし）</a:t>
                      </a:r>
                    </a:p>
                  </a:txBody>
                  <a:tcPr anchor="ctr"/>
                </a:tc>
                <a:extLst>
                  <a:ext uri="{0D108BD9-81ED-4DB2-BD59-A6C34878D82A}">
                    <a16:rowId xmlns:a16="http://schemas.microsoft.com/office/drawing/2014/main" val="374933818"/>
                  </a:ext>
                </a:extLst>
              </a:tr>
              <a:tr h="319286">
                <a:tc rowSpan="3">
                  <a:txBody>
                    <a:bodyPr/>
                    <a:lstStyle/>
                    <a:p>
                      <a:pPr algn="ctr"/>
                      <a:r>
                        <a:rPr kumimoji="1" lang="en-US" altLang="ja-JP" sz="1200" dirty="0">
                          <a:latin typeface="Meiryo UI" panose="020B0604030504040204" pitchFamily="50" charset="-128"/>
                          <a:ea typeface="Meiryo UI" panose="020B0604030504040204" pitchFamily="50" charset="-128"/>
                        </a:rPr>
                        <a:t>2021</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国事業が地域生活支援促進事業として実施（府事業は国事業に継承）</a:t>
                      </a:r>
                    </a:p>
                  </a:txBody>
                  <a:tcPr anchor="ctr"/>
                </a:tc>
                <a:extLst>
                  <a:ext uri="{0D108BD9-81ED-4DB2-BD59-A6C34878D82A}">
                    <a16:rowId xmlns:a16="http://schemas.microsoft.com/office/drawing/2014/main" val="4173269877"/>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第１回市町村ワーキング開催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　事業を実施した自治体から事例を発表</a:t>
                      </a:r>
                    </a:p>
                  </a:txBody>
                  <a:tcPr anchor="ctr"/>
                </a:tc>
                <a:extLst>
                  <a:ext uri="{0D108BD9-81ED-4DB2-BD59-A6C34878D82A}">
                    <a16:rowId xmlns:a16="http://schemas.microsoft.com/office/drawing/2014/main" val="3302629941"/>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３月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第２回市町村ワーキング開催</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事業実施にかかる課題や他府県の状況についての報告書を取りまとめ、</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baseline="0" dirty="0">
                          <a:latin typeface="Meiryo UI" panose="020B0604030504040204" pitchFamily="50" charset="-128"/>
                          <a:ea typeface="Meiryo UI" panose="020B0604030504040204" pitchFamily="50" charset="-128"/>
                        </a:rPr>
                        <a:t> </a:t>
                      </a:r>
                      <a:r>
                        <a:rPr kumimoji="1" lang="ja-JP" altLang="en-US" sz="1200" dirty="0">
                          <a:latin typeface="Meiryo UI" panose="020B0604030504040204" pitchFamily="50" charset="-128"/>
                          <a:ea typeface="Meiryo UI" panose="020B0604030504040204" pitchFamily="50" charset="-128"/>
                        </a:rPr>
                        <a:t>今後府内全市町村での事業実施を促す。</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51550782"/>
                  </a:ext>
                </a:extLst>
              </a:tr>
              <a:tr h="320400">
                <a:tc>
                  <a:txBody>
                    <a:bodyPr/>
                    <a:lstStyle/>
                    <a:p>
                      <a:pPr algn="ctr"/>
                      <a:r>
                        <a:rPr kumimoji="1" lang="en-US" altLang="ja-JP" sz="1200" dirty="0">
                          <a:latin typeface="Meiryo UI" panose="020B0604030504040204" pitchFamily="50" charset="-128"/>
                          <a:ea typeface="Meiryo UI" panose="020B0604030504040204" pitchFamily="50" charset="-128"/>
                        </a:rPr>
                        <a:t>2022</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健康福祉合同会議において、府内市町村に対し、事業実施に向け、制度周知や好事例の紹介を行う。</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00881030"/>
                  </a:ext>
                </a:extLst>
              </a:tr>
            </a:tbl>
          </a:graphicData>
        </a:graphic>
      </p:graphicFrame>
      <p:sp>
        <p:nvSpPr>
          <p:cNvPr id="17" name="テキスト ボックス 16"/>
          <p:cNvSpPr txBox="1"/>
          <p:nvPr/>
        </p:nvSpPr>
        <p:spPr>
          <a:xfrm>
            <a:off x="295514" y="208479"/>
            <a:ext cx="5314275"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障がい者支援（重度障がい者等の就労支援）</a:t>
            </a:r>
          </a:p>
        </p:txBody>
      </p:sp>
      <p:graphicFrame>
        <p:nvGraphicFramePr>
          <p:cNvPr id="5" name="表 4"/>
          <p:cNvGraphicFramePr>
            <a:graphicFrameLocks noGrp="1"/>
          </p:cNvGraphicFramePr>
          <p:nvPr/>
        </p:nvGraphicFramePr>
        <p:xfrm>
          <a:off x="485448" y="5514004"/>
          <a:ext cx="4615191" cy="1091308"/>
        </p:xfrm>
        <a:graphic>
          <a:graphicData uri="http://schemas.openxmlformats.org/drawingml/2006/table">
            <a:tbl>
              <a:tblPr>
                <a:tableStyleId>{5940675A-B579-460E-94D1-54222C63F5DA}</a:tableStyleId>
              </a:tblPr>
              <a:tblGrid>
                <a:gridCol w="1686252">
                  <a:extLst>
                    <a:ext uri="{9D8B030D-6E8A-4147-A177-3AD203B41FA5}">
                      <a16:colId xmlns:a16="http://schemas.microsoft.com/office/drawing/2014/main" val="1995067051"/>
                    </a:ext>
                  </a:extLst>
                </a:gridCol>
                <a:gridCol w="895351">
                  <a:extLst>
                    <a:ext uri="{9D8B030D-6E8A-4147-A177-3AD203B41FA5}">
                      <a16:colId xmlns:a16="http://schemas.microsoft.com/office/drawing/2014/main" val="1977716040"/>
                    </a:ext>
                  </a:extLst>
                </a:gridCol>
                <a:gridCol w="895351">
                  <a:extLst>
                    <a:ext uri="{9D8B030D-6E8A-4147-A177-3AD203B41FA5}">
                      <a16:colId xmlns:a16="http://schemas.microsoft.com/office/drawing/2014/main" val="1331778566"/>
                    </a:ext>
                  </a:extLst>
                </a:gridCol>
                <a:gridCol w="1138237">
                  <a:extLst>
                    <a:ext uri="{9D8B030D-6E8A-4147-A177-3AD203B41FA5}">
                      <a16:colId xmlns:a16="http://schemas.microsoft.com/office/drawing/2014/main" val="3730856258"/>
                    </a:ext>
                  </a:extLst>
                </a:gridCol>
              </a:tblGrid>
              <a:tr h="272827">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年度</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市町村数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利用人数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事業総額</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extLst>
                  <a:ext uri="{0D108BD9-81ED-4DB2-BD59-A6C34878D82A}">
                    <a16:rowId xmlns:a16="http://schemas.microsoft.com/office/drawing/2014/main" val="3534672517"/>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2020</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府事業）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133</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1191654562"/>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2021</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16</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16,281</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3566261545"/>
                  </a:ext>
                </a:extLst>
              </a:tr>
              <a:tr h="272827">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2022</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7</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59</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246,554</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2883288201"/>
                  </a:ext>
                </a:extLst>
              </a:tr>
            </a:tbl>
          </a:graphicData>
        </a:graphic>
      </p:graphicFrame>
      <p:sp>
        <p:nvSpPr>
          <p:cNvPr id="11" name="テキスト ボックス 10"/>
          <p:cNvSpPr txBox="1"/>
          <p:nvPr/>
        </p:nvSpPr>
        <p:spPr>
          <a:xfrm>
            <a:off x="5143154" y="6343702"/>
            <a:ext cx="13719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年度は予定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spTree>
    <p:extLst>
      <p:ext uri="{BB962C8B-B14F-4D97-AF65-F5344CB8AC3E}">
        <p14:creationId xmlns:p14="http://schemas.microsoft.com/office/powerpoint/2010/main" val="1850316254"/>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93901" y="618520"/>
            <a:ext cx="28023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支援対象範囲の考え方</a:t>
            </a:r>
          </a:p>
        </p:txBody>
      </p:sp>
      <p:sp>
        <p:nvSpPr>
          <p:cNvPr id="3" name="正方形/長方形 2"/>
          <p:cNvSpPr/>
          <p:nvPr/>
        </p:nvSpPr>
        <p:spPr>
          <a:xfrm>
            <a:off x="390301" y="1278015"/>
            <a:ext cx="8410801" cy="2087399"/>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390301" y="1058974"/>
            <a:ext cx="2409570" cy="362849"/>
          </a:xfrm>
          <a:prstGeom prst="rect">
            <a:avLst/>
          </a:prstGeom>
          <a:solidFill>
            <a:srgbClr val="00206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職場等における支援</a:t>
            </a:r>
          </a:p>
        </p:txBody>
      </p:sp>
      <p:sp>
        <p:nvSpPr>
          <p:cNvPr id="6" name="コンテンツ プレースホルダー 2"/>
          <p:cNvSpPr txBox="1">
            <a:spLocks/>
          </p:cNvSpPr>
          <p:nvPr/>
        </p:nvSpPr>
        <p:spPr bwMode="auto">
          <a:xfrm>
            <a:off x="376013" y="3687917"/>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nvGraphicFramePr>
        <p:xfrm>
          <a:off x="568474" y="4021085"/>
          <a:ext cx="8054736" cy="592335"/>
        </p:xfrm>
        <a:graphic>
          <a:graphicData uri="http://schemas.openxmlformats.org/drawingml/2006/table">
            <a:tbl>
              <a:tblPr firstRow="1" bandRow="1">
                <a:tableStyleId>{5940675A-B579-460E-94D1-54222C63F5DA}</a:tableStyleId>
              </a:tblPr>
              <a:tblGrid>
                <a:gridCol w="789435">
                  <a:extLst>
                    <a:ext uri="{9D8B030D-6E8A-4147-A177-3AD203B41FA5}">
                      <a16:colId xmlns:a16="http://schemas.microsoft.com/office/drawing/2014/main" val="687441938"/>
                    </a:ext>
                  </a:extLst>
                </a:gridCol>
                <a:gridCol w="3237933">
                  <a:extLst>
                    <a:ext uri="{9D8B030D-6E8A-4147-A177-3AD203B41FA5}">
                      <a16:colId xmlns:a16="http://schemas.microsoft.com/office/drawing/2014/main" val="3039422479"/>
                    </a:ext>
                  </a:extLst>
                </a:gridCol>
                <a:gridCol w="3282126">
                  <a:extLst>
                    <a:ext uri="{9D8B030D-6E8A-4147-A177-3AD203B41FA5}">
                      <a16:colId xmlns:a16="http://schemas.microsoft.com/office/drawing/2014/main" val="3499853397"/>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dirty="0">
                          <a:latin typeface="メイリオ" panose="020B0604030504040204" pitchFamily="50" charset="-128"/>
                          <a:ea typeface="メイリオ" panose="020B0604030504040204" pitchFamily="50" charset="-128"/>
                        </a:rPr>
                        <a:t>企業</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tc>
                  <a:txBody>
                    <a:bodyPr/>
                    <a:lstStyle/>
                    <a:p>
                      <a:pPr algn="ctr"/>
                      <a:r>
                        <a:rPr kumimoji="1" lang="zh-TW" altLang="en-US" sz="1400" dirty="0">
                          <a:latin typeface="メイリオ" panose="020B0604030504040204" pitchFamily="50" charset="-128"/>
                          <a:ea typeface="メイリオ" panose="020B0604030504040204" pitchFamily="50" charset="-128"/>
                        </a:rPr>
                        <a:t>障害者雇用納付金助成金</a:t>
                      </a:r>
                    </a:p>
                  </a:txBody>
                  <a:tcPr marL="84585" marR="84585" marT="42292" marB="42292" anchor="ctr">
                    <a:pattFill prst="pct60">
                      <a:fgClr>
                        <a:srgbClr val="DAEDEF"/>
                      </a:fgClr>
                      <a:bgClr>
                        <a:schemeClr val="bg1"/>
                      </a:bgClr>
                    </a:pattFill>
                  </a:tcPr>
                </a:tc>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a:t>
                      </a:r>
                      <a:endParaRPr kumimoji="1" lang="en-US" altLang="ja-JP" sz="1400" u="sng" dirty="0">
                        <a:latin typeface="メイリオ" panose="020B0604030504040204" pitchFamily="50" charset="-128"/>
                        <a:ea typeface="メイリオ" panose="020B0604030504040204" pitchFamily="50" charset="-128"/>
                      </a:endParaRPr>
                    </a:p>
                    <a:p>
                      <a:pPr algn="ctr"/>
                      <a:r>
                        <a:rPr kumimoji="1" lang="ja-JP" altLang="en-US" sz="1400" u="sng" dirty="0">
                          <a:latin typeface="メイリオ" panose="020B0604030504040204" pitchFamily="50" charset="-128"/>
                          <a:ea typeface="メイリオ" panose="020B0604030504040204" pitchFamily="50" charset="-128"/>
                        </a:rPr>
                        <a:t>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8" name="表 7"/>
          <p:cNvGraphicFramePr>
            <a:graphicFrameLocks noGrp="1"/>
          </p:cNvGraphicFramePr>
          <p:nvPr/>
        </p:nvGraphicFramePr>
        <p:xfrm>
          <a:off x="568474" y="5194142"/>
          <a:ext cx="8054736" cy="592335"/>
        </p:xfrm>
        <a:graphic>
          <a:graphicData uri="http://schemas.openxmlformats.org/drawingml/2006/table">
            <a:tbl>
              <a:tblPr firstRow="1" bandRow="1">
                <a:tableStyleId>{5940675A-B579-460E-94D1-54222C63F5DA}</a:tableStyleId>
              </a:tblPr>
              <a:tblGrid>
                <a:gridCol w="7309494">
                  <a:extLst>
                    <a:ext uri="{9D8B030D-6E8A-4147-A177-3AD203B41FA5}">
                      <a16:colId xmlns:a16="http://schemas.microsoft.com/office/drawing/2014/main" val="687441938"/>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sp>
        <p:nvSpPr>
          <p:cNvPr id="9" name="コンテンツ プレースホルダー 2"/>
          <p:cNvSpPr txBox="1">
            <a:spLocks/>
          </p:cNvSpPr>
          <p:nvPr/>
        </p:nvSpPr>
        <p:spPr bwMode="auto">
          <a:xfrm>
            <a:off x="376013" y="4890621"/>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自営業の場合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0" name="表 9"/>
          <p:cNvGraphicFramePr>
            <a:graphicFrameLocks noGrp="1"/>
          </p:cNvGraphicFramePr>
          <p:nvPr/>
        </p:nvGraphicFramePr>
        <p:xfrm>
          <a:off x="582762" y="1938223"/>
          <a:ext cx="8054736" cy="1232959"/>
        </p:xfrm>
        <a:graphic>
          <a:graphicData uri="http://schemas.openxmlformats.org/drawingml/2006/table">
            <a:tbl>
              <a:tblPr firstRow="1" bandRow="1">
                <a:tableStyleId>{5940675A-B579-460E-94D1-54222C63F5DA}</a:tableStyleId>
              </a:tblPr>
              <a:tblGrid>
                <a:gridCol w="4008347">
                  <a:extLst>
                    <a:ext uri="{9D8B030D-6E8A-4147-A177-3AD203B41FA5}">
                      <a16:colId xmlns:a16="http://schemas.microsoft.com/office/drawing/2014/main" val="2139859244"/>
                    </a:ext>
                  </a:extLst>
                </a:gridCol>
                <a:gridCol w="4046389">
                  <a:extLst>
                    <a:ext uri="{9D8B030D-6E8A-4147-A177-3AD203B41FA5}">
                      <a16:colId xmlns:a16="http://schemas.microsoft.com/office/drawing/2014/main" val="664771077"/>
                    </a:ext>
                  </a:extLst>
                </a:gridCol>
              </a:tblGrid>
              <a:tr h="1232959">
                <a:tc>
                  <a:txBody>
                    <a:bodyPr/>
                    <a:lstStyle/>
                    <a:p>
                      <a:r>
                        <a:rPr kumimoji="1" lang="ja-JP" altLang="en-US" sz="1500" b="1" dirty="0">
                          <a:latin typeface="メイリオ" panose="020B0604030504040204" pitchFamily="50" charset="-128"/>
                          <a:ea typeface="メイリオ" panose="020B0604030504040204" pitchFamily="50" charset="-128"/>
                        </a:rPr>
                        <a:t>　助成金の支給対象範囲内の支援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（例）・文書の朗読や作成</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・機器の操作や入力作業</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・業務上の外出の付き添い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tc>
                  <a:txBody>
                    <a:bodyPr/>
                    <a:lstStyle/>
                    <a:p>
                      <a:r>
                        <a:rPr kumimoji="1" lang="ja-JP" altLang="en-US" sz="1500" b="1" dirty="0">
                          <a:latin typeface="メイリオ" panose="020B0604030504040204" pitchFamily="50" charset="-128"/>
                          <a:ea typeface="メイリオ" panose="020B0604030504040204" pitchFamily="50" charset="-128"/>
                        </a:rPr>
                        <a:t>　助成金において支給対象範囲外の支援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（例）・喀痰吸引</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・姿勢の調整</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・安全確保のための見守り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extLst>
                  <a:ext uri="{0D108BD9-81ED-4DB2-BD59-A6C34878D82A}">
                    <a16:rowId xmlns:a16="http://schemas.microsoft.com/office/drawing/2014/main" val="3854912738"/>
                  </a:ext>
                </a:extLst>
              </a:tr>
            </a:tbl>
          </a:graphicData>
        </a:graphic>
      </p:graphicFrame>
      <p:sp>
        <p:nvSpPr>
          <p:cNvPr id="11" name="角丸四角形 10"/>
          <p:cNvSpPr/>
          <p:nvPr/>
        </p:nvSpPr>
        <p:spPr>
          <a:xfrm>
            <a:off x="5252652"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左記以外に必要な支援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角丸四角形 11"/>
          <p:cNvSpPr/>
          <p:nvPr/>
        </p:nvSpPr>
        <p:spPr>
          <a:xfrm>
            <a:off x="1196180"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業務に関連する支援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409801084"/>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848585" y="984119"/>
            <a:ext cx="7395823" cy="432048"/>
          </a:xfrm>
          <a:prstGeom prst="rect">
            <a:avLst/>
          </a:prstGeom>
          <a:solidFill>
            <a:sysClr val="window" lastClr="FFFFFF">
              <a:lumMod val="95000"/>
            </a:sysClr>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5" name="正方形/長方形 14"/>
          <p:cNvSpPr/>
          <p:nvPr/>
        </p:nvSpPr>
        <p:spPr>
          <a:xfrm>
            <a:off x="3181654" y="984119"/>
            <a:ext cx="2614481" cy="432048"/>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7" name="正方形/長方形 16"/>
          <p:cNvSpPr/>
          <p:nvPr/>
        </p:nvSpPr>
        <p:spPr>
          <a:xfrm>
            <a:off x="2711629" y="984119"/>
            <a:ext cx="494297"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8" name="正方形/長方形 17"/>
          <p:cNvSpPr/>
          <p:nvPr/>
        </p:nvSpPr>
        <p:spPr>
          <a:xfrm>
            <a:off x="5803869" y="984119"/>
            <a:ext cx="504056"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19" name="直線矢印コネクタ 18"/>
          <p:cNvCxnSpPr/>
          <p:nvPr/>
        </p:nvCxnSpPr>
        <p:spPr>
          <a:xfrm>
            <a:off x="3219450" y="914401"/>
            <a:ext cx="2576685" cy="7688"/>
          </a:xfrm>
          <a:prstGeom prst="straightConnector1">
            <a:avLst/>
          </a:prstGeom>
          <a:noFill/>
          <a:ln w="9525" cap="flat" cmpd="sng" algn="ctr">
            <a:solidFill>
              <a:sysClr val="windowText" lastClr="000000"/>
            </a:solidFill>
            <a:prstDash val="solid"/>
            <a:headEnd type="triangle"/>
            <a:tailEnd type="triangle"/>
          </a:ln>
          <a:effectLst/>
        </p:spPr>
      </p:cxnSp>
      <p:cxnSp>
        <p:nvCxnSpPr>
          <p:cNvPr id="20" name="直線矢印コネクタ 19"/>
          <p:cNvCxnSpPr/>
          <p:nvPr/>
        </p:nvCxnSpPr>
        <p:spPr>
          <a:xfrm>
            <a:off x="5802518" y="912111"/>
            <a:ext cx="504000" cy="0"/>
          </a:xfrm>
          <a:prstGeom prst="straightConnector1">
            <a:avLst/>
          </a:prstGeom>
          <a:noFill/>
          <a:ln w="9525" cap="flat" cmpd="sng" algn="ctr">
            <a:solidFill>
              <a:sysClr val="windowText" lastClr="000000"/>
            </a:solidFill>
            <a:prstDash val="solid"/>
            <a:headEnd type="triangle"/>
            <a:tailEnd type="triangle"/>
          </a:ln>
          <a:effectLst/>
        </p:spPr>
      </p:cxnSp>
      <p:cxnSp>
        <p:nvCxnSpPr>
          <p:cNvPr id="21" name="直線矢印コネクタ 20"/>
          <p:cNvCxnSpPr/>
          <p:nvPr/>
        </p:nvCxnSpPr>
        <p:spPr>
          <a:xfrm>
            <a:off x="2706174" y="912111"/>
            <a:ext cx="504000" cy="0"/>
          </a:xfrm>
          <a:prstGeom prst="straightConnector1">
            <a:avLst/>
          </a:prstGeom>
          <a:noFill/>
          <a:ln w="9525" cap="flat" cmpd="sng" algn="ctr">
            <a:solidFill>
              <a:sysClr val="windowText" lastClr="000000"/>
            </a:solidFill>
            <a:prstDash val="solid"/>
            <a:headEnd type="triangle"/>
            <a:tailEnd type="triangle"/>
          </a:ln>
          <a:effectLst/>
        </p:spPr>
      </p:cxnSp>
      <p:sp>
        <p:nvSpPr>
          <p:cNvPr id="22" name="正方形/長方形 21"/>
          <p:cNvSpPr/>
          <p:nvPr/>
        </p:nvSpPr>
        <p:spPr>
          <a:xfrm>
            <a:off x="4452245" y="984119"/>
            <a:ext cx="300730"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23" name="直線矢印コネクタ 22"/>
          <p:cNvCxnSpPr/>
          <p:nvPr/>
        </p:nvCxnSpPr>
        <p:spPr>
          <a:xfrm>
            <a:off x="4452245" y="1488765"/>
            <a:ext cx="324000" cy="0"/>
          </a:xfrm>
          <a:prstGeom prst="straightConnector1">
            <a:avLst/>
          </a:prstGeom>
          <a:noFill/>
          <a:ln w="9525" cap="flat" cmpd="sng" algn="ctr">
            <a:solidFill>
              <a:sysClr val="windowText" lastClr="000000"/>
            </a:solidFill>
            <a:prstDash val="solid"/>
            <a:headEnd type="triangle"/>
            <a:tailEnd type="triangle"/>
          </a:ln>
          <a:effectLst/>
        </p:spPr>
      </p:cxnSp>
      <p:sp>
        <p:nvSpPr>
          <p:cNvPr id="24" name="正方形/長方形 23"/>
          <p:cNvSpPr/>
          <p:nvPr/>
        </p:nvSpPr>
        <p:spPr>
          <a:xfrm>
            <a:off x="2643663" y="709755"/>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5" name="正方形/長方形 24"/>
          <p:cNvSpPr/>
          <p:nvPr/>
        </p:nvSpPr>
        <p:spPr>
          <a:xfrm>
            <a:off x="5720957" y="696677"/>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6" name="正方形/長方形 25"/>
          <p:cNvSpPr/>
          <p:nvPr/>
        </p:nvSpPr>
        <p:spPr>
          <a:xfrm>
            <a:off x="4264143" y="1468811"/>
            <a:ext cx="740975" cy="28180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休憩</a:t>
            </a:r>
            <a:endParaRPr kumimoji="0" lang="ja-JP" altLang="en-US" sz="1000" b="0" i="0" u="none" strike="sng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27" name="正方形/長方形 26"/>
          <p:cNvSpPr/>
          <p:nvPr/>
        </p:nvSpPr>
        <p:spPr>
          <a:xfrm>
            <a:off x="4125724" y="696601"/>
            <a:ext cx="888919" cy="193422"/>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勤務時間</a:t>
            </a:r>
          </a:p>
        </p:txBody>
      </p:sp>
      <p:sp>
        <p:nvSpPr>
          <p:cNvPr id="28" name="正方形/長方形 27"/>
          <p:cNvSpPr/>
          <p:nvPr/>
        </p:nvSpPr>
        <p:spPr>
          <a:xfrm>
            <a:off x="2329033" y="1428712"/>
            <a:ext cx="648072" cy="17146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出勤</a:t>
            </a:r>
          </a:p>
        </p:txBody>
      </p:sp>
      <p:sp>
        <p:nvSpPr>
          <p:cNvPr id="29" name="正方形/長方形 28"/>
          <p:cNvSpPr/>
          <p:nvPr/>
        </p:nvSpPr>
        <p:spPr>
          <a:xfrm>
            <a:off x="5953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帰宅</a:t>
            </a:r>
          </a:p>
        </p:txBody>
      </p:sp>
      <p:sp>
        <p:nvSpPr>
          <p:cNvPr id="30" name="正方形/長方形 29"/>
          <p:cNvSpPr/>
          <p:nvPr/>
        </p:nvSpPr>
        <p:spPr>
          <a:xfrm>
            <a:off x="2874347" y="1434359"/>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始業</a:t>
            </a:r>
          </a:p>
        </p:txBody>
      </p:sp>
      <p:sp>
        <p:nvSpPr>
          <p:cNvPr id="31" name="正方形/長方形 30"/>
          <p:cNvSpPr/>
          <p:nvPr/>
        </p:nvSpPr>
        <p:spPr>
          <a:xfrm>
            <a:off x="5449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終業</a:t>
            </a:r>
          </a:p>
        </p:txBody>
      </p:sp>
      <p:sp>
        <p:nvSpPr>
          <p:cNvPr id="32" name="正方形/長方形 31"/>
          <p:cNvSpPr/>
          <p:nvPr/>
        </p:nvSpPr>
        <p:spPr>
          <a:xfrm>
            <a:off x="827584" y="2178724"/>
            <a:ext cx="7403377"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3" name="正方形/長方形 32"/>
          <p:cNvSpPr/>
          <p:nvPr/>
        </p:nvSpPr>
        <p:spPr>
          <a:xfrm>
            <a:off x="3215686" y="2178724"/>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4" name="正方形/長方形 33"/>
          <p:cNvSpPr/>
          <p:nvPr/>
        </p:nvSpPr>
        <p:spPr>
          <a:xfrm>
            <a:off x="2711630"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5" name="正方形/長方形 34"/>
          <p:cNvSpPr/>
          <p:nvPr/>
        </p:nvSpPr>
        <p:spPr>
          <a:xfrm>
            <a:off x="5807974"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6" name="正方形/長方形 35"/>
          <p:cNvSpPr/>
          <p:nvPr/>
        </p:nvSpPr>
        <p:spPr>
          <a:xfrm>
            <a:off x="4457264" y="2178724"/>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7" name="正方形/長方形 36"/>
          <p:cNvSpPr/>
          <p:nvPr/>
        </p:nvSpPr>
        <p:spPr>
          <a:xfrm>
            <a:off x="848585" y="2205532"/>
            <a:ext cx="1828987" cy="1197328"/>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38" name="正方形/長方形 37"/>
          <p:cNvSpPr/>
          <p:nvPr/>
        </p:nvSpPr>
        <p:spPr>
          <a:xfrm>
            <a:off x="6352551" y="2214792"/>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39" name="正方形/長方形 38"/>
          <p:cNvSpPr/>
          <p:nvPr/>
        </p:nvSpPr>
        <p:spPr>
          <a:xfrm>
            <a:off x="2758044" y="2205532"/>
            <a:ext cx="432000" cy="101744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0" name="正方形/長方形 39"/>
          <p:cNvSpPr/>
          <p:nvPr/>
        </p:nvSpPr>
        <p:spPr>
          <a:xfrm>
            <a:off x="5840997" y="2214792"/>
            <a:ext cx="457642" cy="100818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1" name="正方形/長方形 40"/>
          <p:cNvSpPr/>
          <p:nvPr/>
        </p:nvSpPr>
        <p:spPr>
          <a:xfrm>
            <a:off x="3267343" y="2240856"/>
            <a:ext cx="2500110" cy="540220"/>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42" name="正方形/長方形 41"/>
          <p:cNvSpPr/>
          <p:nvPr/>
        </p:nvSpPr>
        <p:spPr>
          <a:xfrm>
            <a:off x="3275160" y="3007666"/>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43" name="正方形/長方形 42"/>
          <p:cNvSpPr/>
          <p:nvPr/>
        </p:nvSpPr>
        <p:spPr>
          <a:xfrm>
            <a:off x="179512" y="1912812"/>
            <a:ext cx="2550819" cy="276733"/>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～各年度３ヶ月目まで</a:t>
            </a:r>
          </a:p>
        </p:txBody>
      </p:sp>
      <p:sp>
        <p:nvSpPr>
          <p:cNvPr id="44" name="正方形/長方形 43"/>
          <p:cNvSpPr/>
          <p:nvPr/>
        </p:nvSpPr>
        <p:spPr>
          <a:xfrm>
            <a:off x="827585" y="3686801"/>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5" name="正方形/長方形 44"/>
          <p:cNvSpPr/>
          <p:nvPr/>
        </p:nvSpPr>
        <p:spPr>
          <a:xfrm>
            <a:off x="3229133" y="3686801"/>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6" name="正方形/長方形 45"/>
          <p:cNvSpPr/>
          <p:nvPr/>
        </p:nvSpPr>
        <p:spPr>
          <a:xfrm>
            <a:off x="2725077"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7" name="正方形/長方形 46"/>
          <p:cNvSpPr/>
          <p:nvPr/>
        </p:nvSpPr>
        <p:spPr>
          <a:xfrm>
            <a:off x="5821421"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8" name="正方形/長方形 47"/>
          <p:cNvSpPr/>
          <p:nvPr/>
        </p:nvSpPr>
        <p:spPr>
          <a:xfrm>
            <a:off x="4470711" y="3686801"/>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9" name="正方形/長方形 48"/>
          <p:cNvSpPr/>
          <p:nvPr/>
        </p:nvSpPr>
        <p:spPr>
          <a:xfrm>
            <a:off x="848585" y="3713609"/>
            <a:ext cx="1842434" cy="1167442"/>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50" name="正方形/長方形 49"/>
          <p:cNvSpPr/>
          <p:nvPr/>
        </p:nvSpPr>
        <p:spPr>
          <a:xfrm>
            <a:off x="6365998" y="3722869"/>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51" name="正方形/長方形 50"/>
          <p:cNvSpPr/>
          <p:nvPr/>
        </p:nvSpPr>
        <p:spPr>
          <a:xfrm>
            <a:off x="2771491" y="3713609"/>
            <a:ext cx="457642" cy="987524"/>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2" name="正方形/長方形 51"/>
          <p:cNvSpPr/>
          <p:nvPr/>
        </p:nvSpPr>
        <p:spPr>
          <a:xfrm>
            <a:off x="3280790" y="3748933"/>
            <a:ext cx="2500110" cy="544779"/>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53" name="正方形/長方形 52"/>
          <p:cNvSpPr/>
          <p:nvPr/>
        </p:nvSpPr>
        <p:spPr>
          <a:xfrm>
            <a:off x="3274273" y="4505521"/>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4" name="正方形/長方形 53"/>
          <p:cNvSpPr/>
          <p:nvPr/>
        </p:nvSpPr>
        <p:spPr>
          <a:xfrm>
            <a:off x="251520" y="3416174"/>
            <a:ext cx="2312672" cy="270628"/>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各年度４ヶ月目以降～</a:t>
            </a:r>
          </a:p>
        </p:txBody>
      </p:sp>
      <p:sp>
        <p:nvSpPr>
          <p:cNvPr id="55" name="正方形/長方形 54"/>
          <p:cNvSpPr/>
          <p:nvPr/>
        </p:nvSpPr>
        <p:spPr>
          <a:xfrm>
            <a:off x="3270524" y="2781076"/>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6" name="正方形/長方形 55"/>
          <p:cNvSpPr/>
          <p:nvPr/>
        </p:nvSpPr>
        <p:spPr>
          <a:xfrm>
            <a:off x="2748284" y="3222974"/>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7" name="正方形/長方形 56"/>
          <p:cNvSpPr/>
          <p:nvPr/>
        </p:nvSpPr>
        <p:spPr>
          <a:xfrm>
            <a:off x="5840997" y="3209506"/>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8" name="正方形/長方形 57"/>
          <p:cNvSpPr/>
          <p:nvPr/>
        </p:nvSpPr>
        <p:spPr>
          <a:xfrm>
            <a:off x="3280790" y="4293712"/>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9" name="正方形/長方形 58"/>
          <p:cNvSpPr/>
          <p:nvPr/>
        </p:nvSpPr>
        <p:spPr>
          <a:xfrm>
            <a:off x="205494" y="1623256"/>
            <a:ext cx="4799624" cy="34175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（民間企業に勤務する重度訪問介護等利用者の場合）</a:t>
            </a:r>
          </a:p>
        </p:txBody>
      </p:sp>
      <p:sp>
        <p:nvSpPr>
          <p:cNvPr id="60" name="正方形/長方形 59"/>
          <p:cNvSpPr/>
          <p:nvPr/>
        </p:nvSpPr>
        <p:spPr>
          <a:xfrm>
            <a:off x="827585" y="5342985"/>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1" name="正方形/長方形 60"/>
          <p:cNvSpPr/>
          <p:nvPr/>
        </p:nvSpPr>
        <p:spPr>
          <a:xfrm>
            <a:off x="3229133" y="5342985"/>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2" name="正方形/長方形 61"/>
          <p:cNvSpPr/>
          <p:nvPr/>
        </p:nvSpPr>
        <p:spPr>
          <a:xfrm>
            <a:off x="2725077"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3" name="正方形/長方形 62"/>
          <p:cNvSpPr/>
          <p:nvPr/>
        </p:nvSpPr>
        <p:spPr>
          <a:xfrm>
            <a:off x="5821421"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4" name="正方形/長方形 63"/>
          <p:cNvSpPr/>
          <p:nvPr/>
        </p:nvSpPr>
        <p:spPr>
          <a:xfrm>
            <a:off x="4470711" y="5342985"/>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5" name="正方形/長方形 64"/>
          <p:cNvSpPr/>
          <p:nvPr/>
        </p:nvSpPr>
        <p:spPr>
          <a:xfrm>
            <a:off x="848585" y="5369792"/>
            <a:ext cx="1842434" cy="1155551"/>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66" name="正方形/長方形 65"/>
          <p:cNvSpPr/>
          <p:nvPr/>
        </p:nvSpPr>
        <p:spPr>
          <a:xfrm>
            <a:off x="6365998" y="5379053"/>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67" name="正方形/長方形 66"/>
          <p:cNvSpPr/>
          <p:nvPr/>
        </p:nvSpPr>
        <p:spPr>
          <a:xfrm>
            <a:off x="2771491" y="5408440"/>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8" name="正方形/長方形 67"/>
          <p:cNvSpPr/>
          <p:nvPr/>
        </p:nvSpPr>
        <p:spPr>
          <a:xfrm>
            <a:off x="3288289" y="5408441"/>
            <a:ext cx="2492611" cy="976331"/>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9" name="正方形/長方形 68"/>
          <p:cNvSpPr/>
          <p:nvPr/>
        </p:nvSpPr>
        <p:spPr>
          <a:xfrm>
            <a:off x="278140" y="4976393"/>
            <a:ext cx="4205744" cy="408190"/>
          </a:xfrm>
          <a:prstGeom prst="rect">
            <a:avLst/>
          </a:prstGeom>
          <a:no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（自営等で働く重度訪問介護等利用者の場合）</a:t>
            </a:r>
          </a:p>
        </p:txBody>
      </p:sp>
      <p:sp>
        <p:nvSpPr>
          <p:cNvPr id="70" name="正方形/長方形 69"/>
          <p:cNvSpPr/>
          <p:nvPr/>
        </p:nvSpPr>
        <p:spPr>
          <a:xfrm>
            <a:off x="3296026" y="6384772"/>
            <a:ext cx="2500110" cy="14057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1" name="正方形/長方形 70"/>
          <p:cNvSpPr/>
          <p:nvPr/>
        </p:nvSpPr>
        <p:spPr>
          <a:xfrm>
            <a:off x="2767517" y="6368122"/>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2" name="正方形/長方形 71"/>
          <p:cNvSpPr/>
          <p:nvPr/>
        </p:nvSpPr>
        <p:spPr>
          <a:xfrm>
            <a:off x="2767517" y="4694913"/>
            <a:ext cx="457642" cy="186138"/>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3" name="正方形/長方形 72"/>
          <p:cNvSpPr/>
          <p:nvPr/>
        </p:nvSpPr>
        <p:spPr>
          <a:xfrm>
            <a:off x="3280790" y="4799761"/>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4" name="正方形/長方形 73"/>
          <p:cNvSpPr/>
          <p:nvPr/>
        </p:nvSpPr>
        <p:spPr>
          <a:xfrm>
            <a:off x="3271516" y="3293346"/>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5" name="正方形/長方形 74"/>
          <p:cNvSpPr/>
          <p:nvPr/>
        </p:nvSpPr>
        <p:spPr>
          <a:xfrm>
            <a:off x="5858005" y="5397925"/>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6" name="正方形/長方形 75"/>
          <p:cNvSpPr/>
          <p:nvPr/>
        </p:nvSpPr>
        <p:spPr>
          <a:xfrm>
            <a:off x="5854031" y="6357607"/>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7" name="正方形/長方形 76"/>
          <p:cNvSpPr/>
          <p:nvPr/>
        </p:nvSpPr>
        <p:spPr>
          <a:xfrm>
            <a:off x="5850283" y="3752256"/>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8" name="正方形/長方形 77"/>
          <p:cNvSpPr/>
          <p:nvPr/>
        </p:nvSpPr>
        <p:spPr>
          <a:xfrm>
            <a:off x="5846309" y="4711938"/>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9" name="正方形/長方形 78"/>
          <p:cNvSpPr/>
          <p:nvPr/>
        </p:nvSpPr>
        <p:spPr>
          <a:xfrm>
            <a:off x="3606846" y="1123949"/>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0" name="正方形/長方形 79"/>
          <p:cNvSpPr/>
          <p:nvPr/>
        </p:nvSpPr>
        <p:spPr>
          <a:xfrm>
            <a:off x="5034865" y="1113348"/>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1" name="テキスト ボックス 80"/>
          <p:cNvSpPr txBox="1"/>
          <p:nvPr/>
        </p:nvSpPr>
        <p:spPr>
          <a:xfrm>
            <a:off x="279004" y="241148"/>
            <a:ext cx="62632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雇用施策（障害者雇用納付金助成金）との連携イメージ</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2086058371"/>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危険ドラッグ対策の強化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条例制定指示</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566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2011</a:t>
                      </a:r>
                      <a:r>
                        <a:rPr kumimoji="1" lang="ja-JP" altLang="en-US" sz="1200" dirty="0" smtClean="0">
                          <a:solidFill>
                            <a:schemeClr val="tx1"/>
                          </a:solidFill>
                        </a:rPr>
                        <a:t>年頃から合法ハーブ等と称した危険ドラッグの販売店が増加している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・危険ドラッグによると疑われる健康被害が多数発生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err="1"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月に危険ドラッグ使用後に車を運転し、第３者を巻き込む事故が発生した</a:t>
                      </a:r>
                    </a:p>
                    <a:p>
                      <a:pPr algn="l"/>
                      <a:endParaRPr kumimoji="1" lang="en-US" altLang="ja-JP" sz="1200" dirty="0" smtClean="0">
                        <a:solidFill>
                          <a:schemeClr val="tx1"/>
                        </a:solidFill>
                      </a:endParaRPr>
                    </a:p>
                    <a:p>
                      <a:pPr algn="l"/>
                      <a:r>
                        <a:rPr kumimoji="1" lang="ja-JP" altLang="en-US" sz="1200" dirty="0" smtClean="0">
                          <a:solidFill>
                            <a:schemeClr val="tx1"/>
                          </a:solidFill>
                        </a:rPr>
                        <a:t>・国が禁止する薬物の指定には時間がかかり、迅速な取締りに限界があった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・危険ドラッグ対策を強化する府独自の条例を制定</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月知事指示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・「大阪府薬物の濫用の防止に関する条例」制定（</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月全面施行）</a:t>
                      </a:r>
                    </a:p>
                    <a:p>
                      <a:pPr marL="88900" indent="-88900" algn="l"/>
                      <a:r>
                        <a:rPr kumimoji="1" lang="en-US" altLang="ja-JP" sz="1200" dirty="0" smtClean="0">
                          <a:solidFill>
                            <a:schemeClr val="tx1"/>
                          </a:solidFill>
                        </a:rPr>
                        <a:t>-</a:t>
                      </a:r>
                      <a:r>
                        <a:rPr kumimoji="1" lang="ja-JP" altLang="en-US" sz="1200" dirty="0" smtClean="0">
                          <a:solidFill>
                            <a:schemeClr val="tx1"/>
                          </a:solidFill>
                        </a:rPr>
                        <a:t>全面施行は東京都に続き、全国で</a:t>
                      </a:r>
                      <a:r>
                        <a:rPr kumimoji="1" lang="en-US" altLang="ja-JP" sz="1200" dirty="0" smtClean="0">
                          <a:solidFill>
                            <a:schemeClr val="tx1"/>
                          </a:solidFill>
                        </a:rPr>
                        <a:t>2</a:t>
                      </a:r>
                      <a:r>
                        <a:rPr kumimoji="1" lang="ja-JP" altLang="en-US" sz="1200" dirty="0" smtClean="0">
                          <a:solidFill>
                            <a:schemeClr val="tx1"/>
                          </a:solidFill>
                        </a:rPr>
                        <a:t>番目</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全国で初めて、知事指定薬物の使用者</a:t>
                      </a:r>
                      <a:r>
                        <a:rPr kumimoji="1" lang="en-US" altLang="ja-JP" sz="1200" dirty="0" smtClean="0">
                          <a:solidFill>
                            <a:schemeClr val="tx1"/>
                          </a:solidFill>
                        </a:rPr>
                        <a:t>(</a:t>
                      </a:r>
                      <a:r>
                        <a:rPr kumimoji="1" lang="ja-JP" altLang="en-US" sz="1200" dirty="0" smtClean="0">
                          <a:solidFill>
                            <a:schemeClr val="tx1"/>
                          </a:solidFill>
                        </a:rPr>
                        <a:t>所持、使用の行為</a:t>
                      </a:r>
                      <a:r>
                        <a:rPr kumimoji="1" lang="en-US" altLang="ja-JP" sz="1200" dirty="0" smtClean="0">
                          <a:solidFill>
                            <a:schemeClr val="tx1"/>
                          </a:solidFill>
                        </a:rPr>
                        <a:t>)</a:t>
                      </a:r>
                      <a:r>
                        <a:rPr kumimoji="1" lang="ja-JP" altLang="en-US" sz="1200" dirty="0" smtClean="0">
                          <a:solidFill>
                            <a:schemeClr val="tx1"/>
                          </a:solidFill>
                        </a:rPr>
                        <a:t>に罰則導入</a:t>
                      </a:r>
                      <a:endParaRPr kumimoji="1" lang="en-US" altLang="ja-JP" sz="1200" dirty="0" smtClean="0">
                        <a:solidFill>
                          <a:schemeClr val="tx1"/>
                        </a:solidFill>
                      </a:endParaRPr>
                    </a:p>
                    <a:p>
                      <a:pPr marL="88900" indent="-88900" algn="l"/>
                      <a:r>
                        <a:rPr kumimoji="1" lang="ja-JP" altLang="en-US" sz="1200" dirty="0" smtClean="0">
                          <a:solidFill>
                            <a:schemeClr val="tx1"/>
                          </a:solidFill>
                        </a:rPr>
                        <a:t>・知事指定薬物として国の指定より早く指定</a:t>
                      </a:r>
                      <a:endParaRPr kumimoji="1" lang="en-US" altLang="ja-JP" sz="1200" dirty="0" smtClean="0">
                        <a:solidFill>
                          <a:schemeClr val="tx1"/>
                        </a:solidFill>
                      </a:endParaRPr>
                    </a:p>
                    <a:p>
                      <a:pPr marL="88900" indent="-88900" algn="l"/>
                      <a:r>
                        <a:rPr kumimoji="1" lang="ja-JP" altLang="en-US" sz="1200" dirty="0" smtClean="0">
                          <a:solidFill>
                            <a:schemeClr val="tx1"/>
                          </a:solidFill>
                        </a:rPr>
                        <a:t>・全国で唯一、警察職員に立入権限を付与</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・大阪薬物乱用「ダメ。ゼッタイ。」第三次戦略を改正、危険ドラッグ対策を盛り込む。（</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p>
                    <a:p>
                      <a:pPr algn="l"/>
                      <a:endParaRPr kumimoji="1" lang="en-US" altLang="ja-JP" sz="1200" strike="sngStrike" dirty="0" smtClean="0">
                        <a:solidFill>
                          <a:schemeClr val="tx1"/>
                        </a:solidFill>
                      </a:endParaRPr>
                    </a:p>
                    <a:p>
                      <a:pPr algn="l"/>
                      <a:r>
                        <a:rPr kumimoji="1" lang="ja-JP" altLang="en-US" sz="1200" dirty="0" smtClean="0">
                          <a:solidFill>
                            <a:schemeClr val="tx1"/>
                          </a:solidFill>
                        </a:rPr>
                        <a:t>・危険ドラッグの買上調査実施</a:t>
                      </a:r>
                      <a:r>
                        <a:rPr kumimoji="1" lang="ja-JP" altLang="en-US" sz="1200" strike="noStrike" dirty="0" smtClean="0">
                          <a:solidFill>
                            <a:schemeClr val="tx1"/>
                          </a:solidFill>
                        </a:rPr>
                        <a:t>（</a:t>
                      </a:r>
                      <a:r>
                        <a:rPr kumimoji="1" lang="en-US" altLang="ja-JP" sz="1200" strike="noStrike" dirty="0" smtClean="0">
                          <a:solidFill>
                            <a:schemeClr val="tx1"/>
                          </a:solidFill>
                        </a:rPr>
                        <a:t>70</a:t>
                      </a:r>
                      <a:r>
                        <a:rPr kumimoji="1" lang="ja-JP" altLang="en-US" sz="1200" strike="noStrike" dirty="0" smtClean="0">
                          <a:solidFill>
                            <a:schemeClr val="tx1"/>
                          </a:solidFill>
                        </a:rPr>
                        <a:t>製品のうち</a:t>
                      </a:r>
                      <a:r>
                        <a:rPr kumimoji="1" lang="en-US" altLang="ja-JP" sz="1200" strike="noStrike" dirty="0" smtClean="0">
                          <a:solidFill>
                            <a:schemeClr val="tx1"/>
                          </a:solidFill>
                        </a:rPr>
                        <a:t>4</a:t>
                      </a:r>
                      <a:r>
                        <a:rPr kumimoji="1" lang="ja-JP" altLang="en-US" sz="1200" strike="noStrike" dirty="0" smtClean="0">
                          <a:solidFill>
                            <a:schemeClr val="tx1"/>
                          </a:solidFill>
                        </a:rPr>
                        <a:t>製品から違法薬物検出。</a:t>
                      </a:r>
                      <a:r>
                        <a:rPr kumimoji="1" lang="en-US" altLang="ja-JP" sz="1200" strike="noStrike" dirty="0" smtClean="0">
                          <a:solidFill>
                            <a:schemeClr val="tx1"/>
                          </a:solidFill>
                        </a:rPr>
                        <a:t>2013</a:t>
                      </a:r>
                      <a:r>
                        <a:rPr kumimoji="1" lang="ja-JP" altLang="en-US" sz="1200" strike="noStrike" dirty="0" smtClean="0">
                          <a:solidFill>
                            <a:schemeClr val="tx1"/>
                          </a:solidFill>
                        </a:rPr>
                        <a:t>年度）</a:t>
                      </a:r>
                      <a:endParaRPr kumimoji="1" lang="en-US" altLang="ja-JP" sz="1200" strike="noStrik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・販売店舗数がゼロ</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になって以降も、通常監視、ネット監視の継続。薬物指定審査会を開催</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・立ち入り調査等により販売店舗数がゼロ   </a:t>
                      </a:r>
                      <a:endParaRPr kumimoji="1" lang="en-US" altLang="ja-JP" sz="1200" dirty="0" smtClean="0">
                        <a:solidFill>
                          <a:schemeClr val="tx1"/>
                        </a:solidFill>
                      </a:endParaRPr>
                    </a:p>
                    <a:p>
                      <a:pPr algn="l"/>
                      <a:r>
                        <a:rPr kumimoji="1" lang="en-US" altLang="ja-JP" sz="1200" dirty="0" smtClean="0">
                          <a:solidFill>
                            <a:schemeClr val="tx1"/>
                          </a:solidFill>
                        </a:rPr>
                        <a:t>    2011</a:t>
                      </a:r>
                      <a:r>
                        <a:rPr kumimoji="1" lang="ja-JP" altLang="en-US" sz="1200" dirty="0" smtClean="0">
                          <a:solidFill>
                            <a:schemeClr val="tx1"/>
                          </a:solidFill>
                        </a:rPr>
                        <a:t>年度　</a:t>
                      </a:r>
                      <a:r>
                        <a:rPr kumimoji="1" lang="en-US" altLang="ja-JP" sz="1200" dirty="0" smtClean="0">
                          <a:solidFill>
                            <a:schemeClr val="tx1"/>
                          </a:solidFill>
                        </a:rPr>
                        <a:t>73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　</a:t>
                      </a:r>
                      <a:r>
                        <a:rPr kumimoji="1" lang="en-US" altLang="ja-JP" sz="1200" dirty="0" smtClean="0">
                          <a:solidFill>
                            <a:schemeClr val="tx1"/>
                          </a:solidFill>
                        </a:rPr>
                        <a:t>33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37</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年度末  </a:t>
                      </a:r>
                      <a:r>
                        <a:rPr kumimoji="1" lang="en-US" altLang="ja-JP" sz="1200" dirty="0" smtClean="0">
                          <a:solidFill>
                            <a:schemeClr val="tx1"/>
                          </a:solidFill>
                        </a:rPr>
                        <a:t>0</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baseline="0" dirty="0" smtClean="0">
                          <a:solidFill>
                            <a:schemeClr val="tx1"/>
                          </a:solidFill>
                        </a:rPr>
                        <a:t> </a:t>
                      </a:r>
                      <a:endParaRPr kumimoji="1" lang="en-US" altLang="ja-JP" sz="1200" dirty="0" smtClean="0">
                        <a:solidFill>
                          <a:schemeClr val="tx1"/>
                        </a:solidFill>
                      </a:endParaRPr>
                    </a:p>
                    <a:p>
                      <a:pPr algn="l"/>
                      <a:r>
                        <a:rPr kumimoji="1" lang="ja-JP" altLang="en-US" sz="1200" dirty="0" smtClean="0">
                          <a:solidFill>
                            <a:schemeClr val="tx1"/>
                          </a:solidFill>
                        </a:rPr>
                        <a:t>・健康被害</a:t>
                      </a:r>
                      <a:r>
                        <a:rPr kumimoji="1" lang="en-US" altLang="ja-JP" sz="1200" dirty="0" smtClean="0">
                          <a:solidFill>
                            <a:schemeClr val="tx1"/>
                          </a:solidFill>
                        </a:rPr>
                        <a:t>(</a:t>
                      </a:r>
                      <a:r>
                        <a:rPr kumimoji="1" lang="ja-JP" altLang="en-US" sz="1200" dirty="0" smtClean="0">
                          <a:solidFill>
                            <a:schemeClr val="tx1"/>
                          </a:solidFill>
                        </a:rPr>
                        <a:t>救急搬送</a:t>
                      </a:r>
                      <a:r>
                        <a:rPr kumimoji="1" lang="en-US" altLang="ja-JP" sz="1200" dirty="0" smtClean="0">
                          <a:solidFill>
                            <a:schemeClr val="tx1"/>
                          </a:solidFill>
                        </a:rPr>
                        <a:t>)</a:t>
                      </a:r>
                      <a:r>
                        <a:rPr kumimoji="1" lang="ja-JP" altLang="en-US" sz="1200" dirty="0" smtClean="0">
                          <a:solidFill>
                            <a:schemeClr val="tx1"/>
                          </a:solidFill>
                        </a:rPr>
                        <a:t>の発生状況が減少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　</a:t>
                      </a:r>
                      <a:r>
                        <a:rPr kumimoji="1" lang="en-US" altLang="ja-JP" sz="1200" dirty="0" smtClean="0">
                          <a:solidFill>
                            <a:schemeClr val="tx1"/>
                          </a:solidFill>
                        </a:rPr>
                        <a:t>24</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46</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10</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年を最後に、</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健康被害の報告</a:t>
                      </a:r>
                      <a:endParaRPr kumimoji="1" lang="en-US" altLang="ja-JP" sz="1200" baseline="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事例なし</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・府の取組みが国に影響</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府条例の使用者までの規制が国に影響。薬事法改正により規制強化。国が府の規制に追い付く形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東京都と連携し国より迅速に知事指定薬物を指定（知事指定後、国の指定薬物に指定）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144662430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768000" y="1916832"/>
            <a:ext cx="2200847" cy="1390008"/>
          </a:xfrm>
          <a:prstGeom prst="rect">
            <a:avLst/>
          </a:prstGeom>
        </p:spPr>
      </p:pic>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（７）健康・医療（自殺対策）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9905585"/>
              </p:ext>
            </p:extLst>
          </p:nvPr>
        </p:nvGraphicFramePr>
        <p:xfrm>
          <a:off x="251520" y="404664"/>
          <a:ext cx="8712968" cy="6193525"/>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423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27765">
                <a:tc>
                  <a:txBody>
                    <a:bodyPr/>
                    <a:lstStyle/>
                    <a:p>
                      <a:pPr marL="0" indent="0"/>
                      <a:r>
                        <a:rPr kumimoji="1" lang="ja-JP" altLang="en-US" sz="1200" dirty="0" smtClean="0"/>
                        <a:t>大阪府の自殺者数は、</a:t>
                      </a:r>
                      <a:r>
                        <a:rPr kumimoji="1" lang="en-US" altLang="ja-JP" sz="1200" dirty="0" smtClean="0"/>
                        <a:t>1998</a:t>
                      </a:r>
                      <a:r>
                        <a:rPr kumimoji="1" lang="ja-JP" altLang="en-US" sz="1200" dirty="0" smtClean="0"/>
                        <a:t>年に急増し、その後</a:t>
                      </a:r>
                      <a:r>
                        <a:rPr kumimoji="1" lang="en-US" altLang="ja-JP" sz="1200" dirty="0" smtClean="0"/>
                        <a:t>2,000</a:t>
                      </a:r>
                      <a:r>
                        <a:rPr kumimoji="1" lang="ja-JP" altLang="en-US" sz="1200" dirty="0" smtClean="0"/>
                        <a:t>人を超える状況が続いており、</a:t>
                      </a:r>
                      <a:r>
                        <a:rPr kumimoji="1" lang="en-US" altLang="ja-JP" sz="1200" dirty="0" smtClean="0"/>
                        <a:t>2008</a:t>
                      </a:r>
                      <a:r>
                        <a:rPr kumimoji="1" lang="ja-JP" altLang="en-US" sz="1200" dirty="0" smtClean="0"/>
                        <a:t>年は</a:t>
                      </a:r>
                      <a:r>
                        <a:rPr kumimoji="1" lang="en-US" altLang="ja-JP" sz="1200" dirty="0" smtClean="0"/>
                        <a:t>2,128</a:t>
                      </a:r>
                      <a:r>
                        <a:rPr kumimoji="1" lang="ja-JP" altLang="en-US" sz="1200" dirty="0" smtClean="0"/>
                        <a:t>人となっている。</a:t>
                      </a:r>
                      <a:endParaRPr kumimoji="1" lang="en-US" altLang="ja-JP" sz="1200" dirty="0" smtClean="0"/>
                    </a:p>
                    <a:p>
                      <a:pPr marL="0" indent="0"/>
                      <a:endParaRPr kumimoji="1" lang="ja-JP" altLang="en-US" sz="1200" dirty="0" smtClean="0"/>
                    </a:p>
                    <a:p>
                      <a:pPr marL="0" indent="0"/>
                      <a:r>
                        <a:rPr kumimoji="1" lang="ja-JP" altLang="en-US" sz="1200" dirty="0" smtClean="0"/>
                        <a:t>　国においては、自殺者数は</a:t>
                      </a:r>
                      <a:r>
                        <a:rPr kumimoji="1" lang="en-US" altLang="ja-JP" sz="1200" dirty="0" smtClean="0"/>
                        <a:t>1998</a:t>
                      </a:r>
                      <a:r>
                        <a:rPr kumimoji="1" lang="ja-JP" altLang="en-US" sz="1200" dirty="0" smtClean="0"/>
                        <a:t>年に急増し、その後</a:t>
                      </a:r>
                      <a:r>
                        <a:rPr kumimoji="1" lang="en-US" altLang="ja-JP" sz="1200" dirty="0" smtClean="0"/>
                        <a:t>3</a:t>
                      </a:r>
                      <a:r>
                        <a:rPr kumimoji="1" lang="ja-JP" altLang="en-US" sz="1200" dirty="0" smtClean="0"/>
                        <a:t>万人を超える状況が続いている。このような状況を受けて、</a:t>
                      </a:r>
                      <a:r>
                        <a:rPr kumimoji="1" lang="en-US" altLang="ja-JP" sz="1200" dirty="0" smtClean="0"/>
                        <a:t>2006</a:t>
                      </a:r>
                      <a:r>
                        <a:rPr kumimoji="1" lang="ja-JP" altLang="en-US" sz="1200" dirty="0" smtClean="0"/>
                        <a:t>年に自殺対策基本法を制定、</a:t>
                      </a:r>
                      <a:r>
                        <a:rPr kumimoji="1" lang="en-US" altLang="ja-JP" sz="1200" dirty="0" smtClean="0"/>
                        <a:t>2007</a:t>
                      </a:r>
                      <a:r>
                        <a:rPr kumimoji="1" lang="ja-JP" altLang="en-US" sz="1200" dirty="0" smtClean="0"/>
                        <a:t>年に自殺総合対策大綱を制定。</a:t>
                      </a:r>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・生きることへの包括的支援として取り組む</a:t>
                      </a:r>
                    </a:p>
                    <a:p>
                      <a:pPr marL="0" indent="0"/>
                      <a:r>
                        <a:rPr kumimoji="1" lang="ja-JP" altLang="en-US" sz="1400" dirty="0" smtClean="0"/>
                        <a:t>・総合対策として様々な分野の関係者が連携して取り組む</a:t>
                      </a:r>
                    </a:p>
                    <a:p>
                      <a:pPr marL="0" indent="0"/>
                      <a:r>
                        <a:rPr kumimoji="1" lang="ja-JP" altLang="en-US" sz="1400" dirty="0" smtClean="0"/>
                        <a:t>・社会的要因を踏まえて取り組む</a:t>
                      </a:r>
                    </a:p>
                    <a:p>
                      <a:pPr marL="0" indent="0"/>
                      <a:r>
                        <a:rPr kumimoji="1" lang="ja-JP" altLang="en-US" sz="1400" dirty="0" smtClean="0"/>
                        <a:t>・心の健康問題を府民一人ひとりの問題として取り組む。</a:t>
                      </a:r>
                    </a:p>
                    <a:p>
                      <a:pPr marL="0" indent="0"/>
                      <a:r>
                        <a:rPr kumimoji="1" lang="ja-JP" altLang="en-US" sz="1400" dirty="0" smtClean="0"/>
                        <a:t>・自殺対策基本法に沿って取り組む</a:t>
                      </a:r>
                    </a:p>
                    <a:p>
                      <a:pPr marL="0" indent="0"/>
                      <a:r>
                        <a:rPr kumimoji="1" lang="ja-JP" altLang="en-US" sz="1400" dirty="0" smtClean="0"/>
                        <a:t>・事前予防（第</a:t>
                      </a:r>
                      <a:r>
                        <a:rPr kumimoji="1" lang="en-US" altLang="ja-JP" sz="1400" dirty="0" smtClean="0"/>
                        <a:t>1</a:t>
                      </a:r>
                      <a:r>
                        <a:rPr kumimoji="1" lang="ja-JP" altLang="en-US" sz="1400" dirty="0" smtClean="0"/>
                        <a:t>次予防）、危機対応（第</a:t>
                      </a:r>
                      <a:r>
                        <a:rPr kumimoji="1" lang="en-US" altLang="ja-JP" sz="1400" dirty="0" smtClean="0"/>
                        <a:t>2</a:t>
                      </a:r>
                      <a:r>
                        <a:rPr kumimoji="1" lang="ja-JP" altLang="en-US" sz="1400" dirty="0" smtClean="0"/>
                        <a:t>次予防）、事後予防（第</a:t>
                      </a:r>
                      <a:r>
                        <a:rPr kumimoji="1" lang="en-US" altLang="ja-JP" sz="1400" dirty="0" smtClean="0"/>
                        <a:t>3</a:t>
                      </a:r>
                      <a:r>
                        <a:rPr kumimoji="1" lang="ja-JP" altLang="en-US" sz="1400" dirty="0" smtClean="0"/>
                        <a:t>次予防）にそれぞれ取り組む。</a:t>
                      </a:r>
                    </a:p>
                    <a:p>
                      <a:pPr marL="0" indent="0"/>
                      <a:r>
                        <a:rPr kumimoji="1" lang="ja-JP" altLang="en-US" sz="1400" dirty="0" smtClean="0"/>
                        <a:t>・自殺の実態に基づき継続的に取り組む。</a:t>
                      </a:r>
                    </a:p>
                    <a:p>
                      <a:pPr marL="0" indent="0"/>
                      <a:r>
                        <a:rPr kumimoji="1" lang="ja-JP" altLang="en-US" sz="1400" dirty="0" smtClean="0"/>
                        <a:t>・生涯を通じたこころの健康づくりに取り組む。</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2012</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月、大阪府自殺対策基本指針策定（</a:t>
                      </a:r>
                      <a:r>
                        <a:rPr kumimoji="1" lang="en-US" altLang="ja-JP" sz="1400" u="none" dirty="0" smtClean="0">
                          <a:solidFill>
                            <a:schemeClr val="tx1"/>
                          </a:solidFill>
                        </a:rPr>
                        <a:t>2017</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月改正、</a:t>
                      </a:r>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月一部改正）</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①市町村自殺対策計画策定等に係る支援</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②自殺の調査・分析を実施し、市町村等に情報提供</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③自殺や自殺関連事象、精神疾患等について正しい知識の普及啓発</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④自殺対策に関わる様々な分野の人に対して研修等を実施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⑤学校、職場、地域においてこころの健康づくりを推進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⑥うつ病など精神疾患の可能性の高い人が、適切な精神科医療を受けられる体制の整備</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⑦精神保健医療福祉に関する相談をはじめとする社会的な取組みを推進する。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⑧自殺未遂者支援の充実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⑨自死遺族等への支援の充実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⑩自殺対策に取り組む民間団体との連携</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〇大阪府の自殺者数は</a:t>
                      </a:r>
                      <a:r>
                        <a:rPr kumimoji="1" lang="en-US" altLang="ja-JP" sz="1200" dirty="0" smtClean="0">
                          <a:solidFill>
                            <a:schemeClr val="tx1"/>
                          </a:solidFill>
                        </a:rPr>
                        <a:t>2011</a:t>
                      </a:r>
                      <a:r>
                        <a:rPr kumimoji="1" lang="ja-JP" altLang="en-US" sz="1200" dirty="0" smtClean="0">
                          <a:solidFill>
                            <a:schemeClr val="tx1"/>
                          </a:solidFill>
                        </a:rPr>
                        <a:t>年より減少傾向となり、</a:t>
                      </a:r>
                      <a:r>
                        <a:rPr kumimoji="1" lang="en-US" altLang="ja-JP" sz="1200" dirty="0" smtClean="0">
                          <a:solidFill>
                            <a:schemeClr val="tx1"/>
                          </a:solidFill>
                        </a:rPr>
                        <a:t>2017</a:t>
                      </a:r>
                      <a:r>
                        <a:rPr kumimoji="1" lang="ja-JP" altLang="en-US" sz="1200" dirty="0" smtClean="0">
                          <a:solidFill>
                            <a:schemeClr val="tx1"/>
                          </a:solidFill>
                        </a:rPr>
                        <a:t>年には</a:t>
                      </a:r>
                      <a:r>
                        <a:rPr kumimoji="1" lang="en-US" altLang="ja-JP" sz="1200" dirty="0" smtClean="0">
                          <a:solidFill>
                            <a:schemeClr val="tx1"/>
                          </a:solidFill>
                        </a:rPr>
                        <a:t>1,201</a:t>
                      </a:r>
                      <a:r>
                        <a:rPr kumimoji="1" lang="ja-JP" altLang="en-US" sz="1200" dirty="0" smtClean="0">
                          <a:solidFill>
                            <a:schemeClr val="tx1"/>
                          </a:solidFill>
                        </a:rPr>
                        <a:t>人まで減少したが、</a:t>
                      </a:r>
                      <a:r>
                        <a:rPr kumimoji="1" lang="en-US" altLang="ja-JP" sz="1200" dirty="0" smtClean="0">
                          <a:solidFill>
                            <a:schemeClr val="tx1"/>
                          </a:solidFill>
                        </a:rPr>
                        <a:t>2020</a:t>
                      </a:r>
                      <a:r>
                        <a:rPr kumimoji="1" lang="ja-JP" altLang="en-US" sz="1200" dirty="0" smtClean="0">
                          <a:solidFill>
                            <a:schemeClr val="tx1"/>
                          </a:solidFill>
                        </a:rPr>
                        <a:t>年は新型コロナ感染症拡大の影響もあり前年より増加し、</a:t>
                      </a:r>
                      <a:r>
                        <a:rPr kumimoji="1" lang="en-US" altLang="ja-JP" sz="1200" dirty="0" smtClean="0">
                          <a:solidFill>
                            <a:schemeClr val="tx1"/>
                          </a:solidFill>
                        </a:rPr>
                        <a:t>2021</a:t>
                      </a:r>
                      <a:r>
                        <a:rPr kumimoji="1" lang="ja-JP" altLang="en-US" sz="1200" dirty="0" smtClean="0">
                          <a:solidFill>
                            <a:schemeClr val="tx1"/>
                          </a:solidFill>
                        </a:rPr>
                        <a:t>年は</a:t>
                      </a:r>
                      <a:r>
                        <a:rPr kumimoji="1" lang="en-US" altLang="ja-JP" sz="1200" dirty="0" smtClean="0">
                          <a:solidFill>
                            <a:schemeClr val="tx1"/>
                          </a:solidFill>
                        </a:rPr>
                        <a:t>1,376</a:t>
                      </a:r>
                      <a:r>
                        <a:rPr kumimoji="1" lang="ja-JP" altLang="en-US" sz="1200" dirty="0" smtClean="0">
                          <a:solidFill>
                            <a:schemeClr val="tx1"/>
                          </a:solidFill>
                        </a:rPr>
                        <a:t>人となっている。</a:t>
                      </a: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〇令和</a:t>
                      </a:r>
                      <a:r>
                        <a:rPr kumimoji="1" lang="en-US" altLang="ja-JP" sz="1200" dirty="0" smtClean="0">
                          <a:solidFill>
                            <a:schemeClr val="tx1"/>
                          </a:solidFill>
                        </a:rPr>
                        <a:t>2</a:t>
                      </a:r>
                      <a:r>
                        <a:rPr kumimoji="1" lang="ja-JP" altLang="en-US" sz="1200" dirty="0" smtClean="0">
                          <a:solidFill>
                            <a:schemeClr val="tx1"/>
                          </a:solidFill>
                        </a:rPr>
                        <a:t>年度全市町村で自殺対策計画を策定</a:t>
                      </a:r>
                    </a:p>
                    <a:p>
                      <a:pPr marL="0" indent="0"/>
                      <a:r>
                        <a:rPr kumimoji="1" lang="ja-JP" altLang="en-US" sz="1200" dirty="0" smtClean="0">
                          <a:solidFill>
                            <a:schemeClr val="tx1"/>
                          </a:solidFill>
                        </a:rPr>
                        <a:t>〇主な事業実績（</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2021</a:t>
                      </a:r>
                      <a:r>
                        <a:rPr kumimoji="1" lang="ja-JP" altLang="en-US" sz="1200" dirty="0" smtClean="0">
                          <a:solidFill>
                            <a:schemeClr val="tx1"/>
                          </a:solidFill>
                        </a:rPr>
                        <a:t>年度）</a:t>
                      </a:r>
                    </a:p>
                    <a:p>
                      <a:pPr marL="0" indent="0"/>
                      <a:r>
                        <a:rPr kumimoji="1" lang="ja-JP" altLang="en-US" sz="1200" dirty="0" smtClean="0">
                          <a:solidFill>
                            <a:schemeClr val="tx1"/>
                          </a:solidFill>
                        </a:rPr>
                        <a:t>・こころの健康相談統一ダイヤル　延べ相談件数　</a:t>
                      </a:r>
                      <a:r>
                        <a:rPr kumimoji="1" lang="en-US" altLang="ja-JP" sz="1200" dirty="0" smtClean="0">
                          <a:solidFill>
                            <a:schemeClr val="tx1"/>
                          </a:solidFill>
                        </a:rPr>
                        <a:t>28,199</a:t>
                      </a:r>
                      <a:r>
                        <a:rPr kumimoji="1" lang="ja-JP" altLang="en-US" sz="1200" dirty="0" smtClean="0">
                          <a:solidFill>
                            <a:schemeClr val="tx1"/>
                          </a:solidFill>
                        </a:rPr>
                        <a:t>件</a:t>
                      </a:r>
                    </a:p>
                    <a:p>
                      <a:pPr marL="0" indent="0"/>
                      <a:r>
                        <a:rPr kumimoji="1" lang="ja-JP" altLang="en-US" sz="1200" dirty="0" smtClean="0">
                          <a:solidFill>
                            <a:schemeClr val="tx1"/>
                          </a:solidFill>
                        </a:rPr>
                        <a:t>・自殺未遂者相談支援事業対象数　延べ</a:t>
                      </a:r>
                      <a:r>
                        <a:rPr kumimoji="1" lang="en-US" altLang="ja-JP" sz="1200" dirty="0" smtClean="0">
                          <a:solidFill>
                            <a:schemeClr val="tx1"/>
                          </a:solidFill>
                        </a:rPr>
                        <a:t>2,861</a:t>
                      </a:r>
                      <a:r>
                        <a:rPr kumimoji="1" lang="ja-JP" altLang="en-US" sz="1200" dirty="0" smtClean="0">
                          <a:solidFill>
                            <a:schemeClr val="tx1"/>
                          </a:solidFill>
                        </a:rPr>
                        <a:t>件</a:t>
                      </a:r>
                    </a:p>
                    <a:p>
                      <a:pPr marL="0" indent="0"/>
                      <a:r>
                        <a:rPr kumimoji="1" lang="ja-JP" altLang="en-US" sz="1200" dirty="0" smtClean="0">
                          <a:solidFill>
                            <a:schemeClr val="tx1"/>
                          </a:solidFill>
                        </a:rPr>
                        <a:t>・自死遺族相談　延べ相談件数</a:t>
                      </a:r>
                      <a:r>
                        <a:rPr kumimoji="1" lang="en-US" altLang="ja-JP" sz="1200" dirty="0" smtClean="0">
                          <a:solidFill>
                            <a:schemeClr val="tx1"/>
                          </a:solidFill>
                        </a:rPr>
                        <a:t>682</a:t>
                      </a:r>
                      <a:r>
                        <a:rPr kumimoji="1" lang="ja-JP" altLang="en-US" sz="1200" dirty="0" smtClean="0">
                          <a:solidFill>
                            <a:schemeClr val="tx1"/>
                          </a:solidFill>
                        </a:rPr>
                        <a:t>件</a:t>
                      </a:r>
                    </a:p>
                    <a:p>
                      <a:pPr marL="0" indent="0"/>
                      <a:r>
                        <a:rPr kumimoji="1" lang="ja-JP" altLang="en-US" sz="1200" dirty="0" smtClean="0">
                          <a:solidFill>
                            <a:schemeClr val="tx1"/>
                          </a:solidFill>
                        </a:rPr>
                        <a:t>・自殺対策人材養成研修（精神保健福祉関係職員対象）延べ受講者数　</a:t>
                      </a:r>
                      <a:r>
                        <a:rPr kumimoji="1" lang="en-US" altLang="ja-JP" sz="1200" dirty="0" smtClean="0">
                          <a:solidFill>
                            <a:schemeClr val="tx1"/>
                          </a:solidFill>
                        </a:rPr>
                        <a:t>1,741</a:t>
                      </a:r>
                      <a:r>
                        <a:rPr kumimoji="1" lang="ja-JP" altLang="en-US" sz="1200" dirty="0" smtClean="0">
                          <a:solidFill>
                            <a:schemeClr val="tx1"/>
                          </a:solidFill>
                        </a:rPr>
                        <a:t>名</a:t>
                      </a:r>
                    </a:p>
                    <a:p>
                      <a:pPr marL="0" indent="0"/>
                      <a:r>
                        <a:rPr kumimoji="1" lang="ja-JP" altLang="en-US" sz="1200" dirty="0" smtClean="0">
                          <a:solidFill>
                            <a:schemeClr val="tx1"/>
                          </a:solidFill>
                        </a:rPr>
                        <a:t>・大阪府版ゲートキーパー養成テキスト研修　延べ受講者数</a:t>
                      </a:r>
                      <a:r>
                        <a:rPr kumimoji="1" lang="en-US" altLang="ja-JP" sz="1200" dirty="0" smtClean="0">
                          <a:solidFill>
                            <a:schemeClr val="tx1"/>
                          </a:solidFill>
                        </a:rPr>
                        <a:t>178</a:t>
                      </a:r>
                      <a:r>
                        <a:rPr kumimoji="1" lang="ja-JP" altLang="en-US" sz="1200" dirty="0" smtClean="0">
                          <a:solidFill>
                            <a:schemeClr val="tx1"/>
                          </a:solidFill>
                        </a:rPr>
                        <a:t>名</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Freeform 33"/>
          <p:cNvSpPr>
            <a:spLocks/>
          </p:cNvSpPr>
          <p:nvPr/>
        </p:nvSpPr>
        <p:spPr bwMode="auto">
          <a:xfrm rot="5400000">
            <a:off x="6899004" y="2551208"/>
            <a:ext cx="985652" cy="120980"/>
          </a:xfrm>
          <a:custGeom>
            <a:avLst/>
            <a:gdLst>
              <a:gd name="T0" fmla="*/ 164 w 5337"/>
              <a:gd name="T1" fmla="*/ 0 h 333"/>
              <a:gd name="T2" fmla="*/ 351 w 5337"/>
              <a:gd name="T3" fmla="*/ 55 h 333"/>
              <a:gd name="T4" fmla="*/ 537 w 5337"/>
              <a:gd name="T5" fmla="*/ 45 h 333"/>
              <a:gd name="T6" fmla="*/ 724 w 5337"/>
              <a:gd name="T7" fmla="*/ 1 h 333"/>
              <a:gd name="T8" fmla="*/ 911 w 5337"/>
              <a:gd name="T9" fmla="*/ 61 h 333"/>
              <a:gd name="T10" fmla="*/ 1097 w 5337"/>
              <a:gd name="T11" fmla="*/ 33 h 333"/>
              <a:gd name="T12" fmla="*/ 1284 w 5337"/>
              <a:gd name="T13" fmla="*/ 5 h 333"/>
              <a:gd name="T14" fmla="*/ 1471 w 5337"/>
              <a:gd name="T15" fmla="*/ 65 h 333"/>
              <a:gd name="T16" fmla="*/ 1657 w 5337"/>
              <a:gd name="T17" fmla="*/ 21 h 333"/>
              <a:gd name="T18" fmla="*/ 1844 w 5337"/>
              <a:gd name="T19" fmla="*/ 12 h 333"/>
              <a:gd name="T20" fmla="*/ 2031 w 5337"/>
              <a:gd name="T21" fmla="*/ 67 h 333"/>
              <a:gd name="T22" fmla="*/ 2217 w 5337"/>
              <a:gd name="T23" fmla="*/ 12 h 333"/>
              <a:gd name="T24" fmla="*/ 2404 w 5337"/>
              <a:gd name="T25" fmla="*/ 21 h 333"/>
              <a:gd name="T26" fmla="*/ 2591 w 5337"/>
              <a:gd name="T27" fmla="*/ 65 h 333"/>
              <a:gd name="T28" fmla="*/ 2777 w 5337"/>
              <a:gd name="T29" fmla="*/ 5 h 333"/>
              <a:gd name="T30" fmla="*/ 2964 w 5337"/>
              <a:gd name="T31" fmla="*/ 33 h 333"/>
              <a:gd name="T32" fmla="*/ 3151 w 5337"/>
              <a:gd name="T33" fmla="*/ 61 h 333"/>
              <a:gd name="T34" fmla="*/ 3337 w 5337"/>
              <a:gd name="T35" fmla="*/ 1 h 333"/>
              <a:gd name="T36" fmla="*/ 3524 w 5337"/>
              <a:gd name="T37" fmla="*/ 45 h 333"/>
              <a:gd name="T38" fmla="*/ 3711 w 5337"/>
              <a:gd name="T39" fmla="*/ 55 h 333"/>
              <a:gd name="T40" fmla="*/ 3897 w 5337"/>
              <a:gd name="T41" fmla="*/ 0 h 333"/>
              <a:gd name="T42" fmla="*/ 4084 w 5337"/>
              <a:gd name="T43" fmla="*/ 55 h 333"/>
              <a:gd name="T44" fmla="*/ 4271 w 5337"/>
              <a:gd name="T45" fmla="*/ 45 h 333"/>
              <a:gd name="T46" fmla="*/ 4457 w 5337"/>
              <a:gd name="T47" fmla="*/ 1 h 333"/>
              <a:gd name="T48" fmla="*/ 4644 w 5337"/>
              <a:gd name="T49" fmla="*/ 61 h 333"/>
              <a:gd name="T50" fmla="*/ 4831 w 5337"/>
              <a:gd name="T51" fmla="*/ 33 h 333"/>
              <a:gd name="T52" fmla="*/ 5017 w 5337"/>
              <a:gd name="T53" fmla="*/ 5 h 333"/>
              <a:gd name="T54" fmla="*/ 5204 w 5337"/>
              <a:gd name="T55" fmla="*/ 65 h 333"/>
              <a:gd name="T56" fmla="*/ 5311 w 5337"/>
              <a:gd name="T57" fmla="*/ 321 h 333"/>
              <a:gd name="T58" fmla="*/ 5124 w 5337"/>
              <a:gd name="T59" fmla="*/ 312 h 333"/>
              <a:gd name="T60" fmla="*/ 4937 w 5337"/>
              <a:gd name="T61" fmla="*/ 268 h 333"/>
              <a:gd name="T62" fmla="*/ 4751 w 5337"/>
              <a:gd name="T63" fmla="*/ 328 h 333"/>
              <a:gd name="T64" fmla="*/ 4564 w 5337"/>
              <a:gd name="T65" fmla="*/ 300 h 333"/>
              <a:gd name="T66" fmla="*/ 4377 w 5337"/>
              <a:gd name="T67" fmla="*/ 272 h 333"/>
              <a:gd name="T68" fmla="*/ 4191 w 5337"/>
              <a:gd name="T69" fmla="*/ 332 h 333"/>
              <a:gd name="T70" fmla="*/ 4004 w 5337"/>
              <a:gd name="T71" fmla="*/ 288 h 333"/>
              <a:gd name="T72" fmla="*/ 3817 w 5337"/>
              <a:gd name="T73" fmla="*/ 279 h 333"/>
              <a:gd name="T74" fmla="*/ 3631 w 5337"/>
              <a:gd name="T75" fmla="*/ 333 h 333"/>
              <a:gd name="T76" fmla="*/ 3444 w 5337"/>
              <a:gd name="T77" fmla="*/ 279 h 333"/>
              <a:gd name="T78" fmla="*/ 3257 w 5337"/>
              <a:gd name="T79" fmla="*/ 288 h 333"/>
              <a:gd name="T80" fmla="*/ 3071 w 5337"/>
              <a:gd name="T81" fmla="*/ 332 h 333"/>
              <a:gd name="T82" fmla="*/ 2884 w 5337"/>
              <a:gd name="T83" fmla="*/ 272 h 333"/>
              <a:gd name="T84" fmla="*/ 2697 w 5337"/>
              <a:gd name="T85" fmla="*/ 300 h 333"/>
              <a:gd name="T86" fmla="*/ 2511 w 5337"/>
              <a:gd name="T87" fmla="*/ 328 h 333"/>
              <a:gd name="T88" fmla="*/ 2324 w 5337"/>
              <a:gd name="T89" fmla="*/ 268 h 333"/>
              <a:gd name="T90" fmla="*/ 2137 w 5337"/>
              <a:gd name="T91" fmla="*/ 312 h 333"/>
              <a:gd name="T92" fmla="*/ 1951 w 5337"/>
              <a:gd name="T93" fmla="*/ 321 h 333"/>
              <a:gd name="T94" fmla="*/ 1764 w 5337"/>
              <a:gd name="T95" fmla="*/ 267 h 333"/>
              <a:gd name="T96" fmla="*/ 1577 w 5337"/>
              <a:gd name="T97" fmla="*/ 321 h 333"/>
              <a:gd name="T98" fmla="*/ 1391 w 5337"/>
              <a:gd name="T99" fmla="*/ 312 h 333"/>
              <a:gd name="T100" fmla="*/ 1204 w 5337"/>
              <a:gd name="T101" fmla="*/ 268 h 333"/>
              <a:gd name="T102" fmla="*/ 1017 w 5337"/>
              <a:gd name="T103" fmla="*/ 328 h 333"/>
              <a:gd name="T104" fmla="*/ 831 w 5337"/>
              <a:gd name="T105" fmla="*/ 300 h 333"/>
              <a:gd name="T106" fmla="*/ 644 w 5337"/>
              <a:gd name="T107" fmla="*/ 272 h 333"/>
              <a:gd name="T108" fmla="*/ 457 w 5337"/>
              <a:gd name="T109" fmla="*/ 332 h 333"/>
              <a:gd name="T110" fmla="*/ 271 w 5337"/>
              <a:gd name="T111" fmla="*/ 288 h 333"/>
              <a:gd name="T112" fmla="*/ 84 w 5337"/>
              <a:gd name="T113" fmla="*/ 27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7" h="333">
                <a:moveTo>
                  <a:pt x="4" y="45"/>
                </a:moveTo>
                <a:cubicBezTo>
                  <a:pt x="31" y="33"/>
                  <a:pt x="31" y="33"/>
                  <a:pt x="31" y="33"/>
                </a:cubicBezTo>
                <a:cubicBezTo>
                  <a:pt x="57" y="21"/>
                  <a:pt x="57" y="21"/>
                  <a:pt x="57" y="21"/>
                </a:cubicBezTo>
                <a:cubicBezTo>
                  <a:pt x="84" y="12"/>
                  <a:pt x="84" y="12"/>
                  <a:pt x="84" y="12"/>
                </a:cubicBezTo>
                <a:cubicBezTo>
                  <a:pt x="111" y="5"/>
                  <a:pt x="111" y="5"/>
                  <a:pt x="111" y="5"/>
                </a:cubicBezTo>
                <a:cubicBezTo>
                  <a:pt x="137" y="1"/>
                  <a:pt x="137" y="1"/>
                  <a:pt x="137" y="1"/>
                </a:cubicBezTo>
                <a:cubicBezTo>
                  <a:pt x="164" y="0"/>
                  <a:pt x="164" y="0"/>
                  <a:pt x="164" y="0"/>
                </a:cubicBezTo>
                <a:cubicBezTo>
                  <a:pt x="191" y="1"/>
                  <a:pt x="191" y="1"/>
                  <a:pt x="191" y="1"/>
                </a:cubicBezTo>
                <a:cubicBezTo>
                  <a:pt x="217" y="5"/>
                  <a:pt x="217" y="5"/>
                  <a:pt x="217" y="5"/>
                </a:cubicBezTo>
                <a:cubicBezTo>
                  <a:pt x="244" y="12"/>
                  <a:pt x="244" y="12"/>
                  <a:pt x="244" y="12"/>
                </a:cubicBezTo>
                <a:cubicBezTo>
                  <a:pt x="271" y="21"/>
                  <a:pt x="271" y="21"/>
                  <a:pt x="271" y="21"/>
                </a:cubicBezTo>
                <a:cubicBezTo>
                  <a:pt x="297" y="33"/>
                  <a:pt x="297" y="33"/>
                  <a:pt x="297" y="33"/>
                </a:cubicBezTo>
                <a:cubicBezTo>
                  <a:pt x="324" y="45"/>
                  <a:pt x="324" y="45"/>
                  <a:pt x="324" y="45"/>
                </a:cubicBezTo>
                <a:cubicBezTo>
                  <a:pt x="351" y="55"/>
                  <a:pt x="351" y="55"/>
                  <a:pt x="351" y="55"/>
                </a:cubicBezTo>
                <a:cubicBezTo>
                  <a:pt x="377" y="61"/>
                  <a:pt x="377" y="61"/>
                  <a:pt x="377" y="61"/>
                </a:cubicBezTo>
                <a:cubicBezTo>
                  <a:pt x="404" y="65"/>
                  <a:pt x="404" y="65"/>
                  <a:pt x="404" y="65"/>
                </a:cubicBezTo>
                <a:cubicBezTo>
                  <a:pt x="431" y="67"/>
                  <a:pt x="431" y="67"/>
                  <a:pt x="431" y="67"/>
                </a:cubicBezTo>
                <a:cubicBezTo>
                  <a:pt x="457" y="65"/>
                  <a:pt x="457" y="65"/>
                  <a:pt x="457" y="65"/>
                </a:cubicBezTo>
                <a:cubicBezTo>
                  <a:pt x="484" y="61"/>
                  <a:pt x="484" y="61"/>
                  <a:pt x="484" y="61"/>
                </a:cubicBezTo>
                <a:cubicBezTo>
                  <a:pt x="511" y="55"/>
                  <a:pt x="511" y="55"/>
                  <a:pt x="511" y="55"/>
                </a:cubicBezTo>
                <a:cubicBezTo>
                  <a:pt x="537" y="45"/>
                  <a:pt x="537" y="45"/>
                  <a:pt x="537" y="45"/>
                </a:cubicBezTo>
                <a:cubicBezTo>
                  <a:pt x="564" y="33"/>
                  <a:pt x="564" y="33"/>
                  <a:pt x="564" y="33"/>
                </a:cubicBezTo>
                <a:cubicBezTo>
                  <a:pt x="591" y="21"/>
                  <a:pt x="591" y="21"/>
                  <a:pt x="591" y="21"/>
                </a:cubicBezTo>
                <a:cubicBezTo>
                  <a:pt x="617" y="12"/>
                  <a:pt x="617" y="12"/>
                  <a:pt x="617" y="12"/>
                </a:cubicBezTo>
                <a:cubicBezTo>
                  <a:pt x="644" y="5"/>
                  <a:pt x="644" y="5"/>
                  <a:pt x="644" y="5"/>
                </a:cubicBezTo>
                <a:cubicBezTo>
                  <a:pt x="671" y="1"/>
                  <a:pt x="671" y="1"/>
                  <a:pt x="671" y="1"/>
                </a:cubicBezTo>
                <a:cubicBezTo>
                  <a:pt x="697" y="0"/>
                  <a:pt x="697" y="0"/>
                  <a:pt x="697" y="0"/>
                </a:cubicBezTo>
                <a:cubicBezTo>
                  <a:pt x="724" y="1"/>
                  <a:pt x="724" y="1"/>
                  <a:pt x="724" y="1"/>
                </a:cubicBezTo>
                <a:cubicBezTo>
                  <a:pt x="751" y="5"/>
                  <a:pt x="751" y="5"/>
                  <a:pt x="751" y="5"/>
                </a:cubicBezTo>
                <a:cubicBezTo>
                  <a:pt x="777" y="12"/>
                  <a:pt x="777" y="12"/>
                  <a:pt x="777" y="12"/>
                </a:cubicBezTo>
                <a:cubicBezTo>
                  <a:pt x="804" y="21"/>
                  <a:pt x="804" y="21"/>
                  <a:pt x="804" y="21"/>
                </a:cubicBezTo>
                <a:cubicBezTo>
                  <a:pt x="831" y="33"/>
                  <a:pt x="831" y="33"/>
                  <a:pt x="831" y="33"/>
                </a:cubicBezTo>
                <a:cubicBezTo>
                  <a:pt x="857" y="45"/>
                  <a:pt x="857" y="45"/>
                  <a:pt x="857" y="45"/>
                </a:cubicBezTo>
                <a:cubicBezTo>
                  <a:pt x="884" y="55"/>
                  <a:pt x="884" y="55"/>
                  <a:pt x="884" y="55"/>
                </a:cubicBezTo>
                <a:cubicBezTo>
                  <a:pt x="911" y="61"/>
                  <a:pt x="911" y="61"/>
                  <a:pt x="911" y="61"/>
                </a:cubicBezTo>
                <a:cubicBezTo>
                  <a:pt x="937" y="65"/>
                  <a:pt x="937" y="65"/>
                  <a:pt x="937" y="65"/>
                </a:cubicBezTo>
                <a:cubicBezTo>
                  <a:pt x="964" y="67"/>
                  <a:pt x="964" y="67"/>
                  <a:pt x="964" y="67"/>
                </a:cubicBezTo>
                <a:cubicBezTo>
                  <a:pt x="991" y="65"/>
                  <a:pt x="991" y="65"/>
                  <a:pt x="991" y="65"/>
                </a:cubicBezTo>
                <a:cubicBezTo>
                  <a:pt x="1017" y="61"/>
                  <a:pt x="1017" y="61"/>
                  <a:pt x="1017" y="61"/>
                </a:cubicBezTo>
                <a:cubicBezTo>
                  <a:pt x="1044" y="55"/>
                  <a:pt x="1044" y="55"/>
                  <a:pt x="1044" y="55"/>
                </a:cubicBezTo>
                <a:cubicBezTo>
                  <a:pt x="1071" y="45"/>
                  <a:pt x="1071" y="45"/>
                  <a:pt x="1071" y="45"/>
                </a:cubicBezTo>
                <a:cubicBezTo>
                  <a:pt x="1097" y="33"/>
                  <a:pt x="1097" y="33"/>
                  <a:pt x="1097" y="33"/>
                </a:cubicBezTo>
                <a:cubicBezTo>
                  <a:pt x="1124" y="21"/>
                  <a:pt x="1124" y="21"/>
                  <a:pt x="1124" y="21"/>
                </a:cubicBezTo>
                <a:cubicBezTo>
                  <a:pt x="1151" y="12"/>
                  <a:pt x="1151" y="12"/>
                  <a:pt x="1151" y="12"/>
                </a:cubicBezTo>
                <a:cubicBezTo>
                  <a:pt x="1177" y="5"/>
                  <a:pt x="1177" y="5"/>
                  <a:pt x="1177" y="5"/>
                </a:cubicBezTo>
                <a:cubicBezTo>
                  <a:pt x="1204" y="1"/>
                  <a:pt x="1204" y="1"/>
                  <a:pt x="1204" y="1"/>
                </a:cubicBezTo>
                <a:cubicBezTo>
                  <a:pt x="1231" y="0"/>
                  <a:pt x="1231" y="0"/>
                  <a:pt x="1231" y="0"/>
                </a:cubicBezTo>
                <a:cubicBezTo>
                  <a:pt x="1257" y="1"/>
                  <a:pt x="1257" y="1"/>
                  <a:pt x="1257" y="1"/>
                </a:cubicBezTo>
                <a:cubicBezTo>
                  <a:pt x="1284" y="5"/>
                  <a:pt x="1284" y="5"/>
                  <a:pt x="1284" y="5"/>
                </a:cubicBezTo>
                <a:cubicBezTo>
                  <a:pt x="1311" y="12"/>
                  <a:pt x="1311" y="12"/>
                  <a:pt x="1311" y="12"/>
                </a:cubicBezTo>
                <a:cubicBezTo>
                  <a:pt x="1337" y="21"/>
                  <a:pt x="1337" y="21"/>
                  <a:pt x="1337" y="21"/>
                </a:cubicBezTo>
                <a:cubicBezTo>
                  <a:pt x="1364" y="33"/>
                  <a:pt x="1364" y="33"/>
                  <a:pt x="1364" y="33"/>
                </a:cubicBezTo>
                <a:cubicBezTo>
                  <a:pt x="1391" y="45"/>
                  <a:pt x="1391" y="45"/>
                  <a:pt x="1391" y="45"/>
                </a:cubicBezTo>
                <a:cubicBezTo>
                  <a:pt x="1417" y="55"/>
                  <a:pt x="1417" y="55"/>
                  <a:pt x="1417" y="55"/>
                </a:cubicBezTo>
                <a:cubicBezTo>
                  <a:pt x="1444" y="61"/>
                  <a:pt x="1444" y="61"/>
                  <a:pt x="1444" y="61"/>
                </a:cubicBezTo>
                <a:cubicBezTo>
                  <a:pt x="1471" y="65"/>
                  <a:pt x="1471" y="65"/>
                  <a:pt x="1471" y="65"/>
                </a:cubicBezTo>
                <a:cubicBezTo>
                  <a:pt x="1497" y="67"/>
                  <a:pt x="1497" y="67"/>
                  <a:pt x="1497" y="67"/>
                </a:cubicBezTo>
                <a:cubicBezTo>
                  <a:pt x="1524" y="65"/>
                  <a:pt x="1524" y="65"/>
                  <a:pt x="1524" y="65"/>
                </a:cubicBezTo>
                <a:cubicBezTo>
                  <a:pt x="1551" y="61"/>
                  <a:pt x="1551" y="61"/>
                  <a:pt x="1551" y="61"/>
                </a:cubicBezTo>
                <a:cubicBezTo>
                  <a:pt x="1577" y="55"/>
                  <a:pt x="1577" y="55"/>
                  <a:pt x="1577" y="55"/>
                </a:cubicBezTo>
                <a:cubicBezTo>
                  <a:pt x="1604" y="45"/>
                  <a:pt x="1604" y="45"/>
                  <a:pt x="1604" y="45"/>
                </a:cubicBezTo>
                <a:cubicBezTo>
                  <a:pt x="1631" y="33"/>
                  <a:pt x="1631" y="33"/>
                  <a:pt x="1631" y="33"/>
                </a:cubicBezTo>
                <a:cubicBezTo>
                  <a:pt x="1657" y="21"/>
                  <a:pt x="1657" y="21"/>
                  <a:pt x="1657" y="21"/>
                </a:cubicBezTo>
                <a:cubicBezTo>
                  <a:pt x="1684" y="12"/>
                  <a:pt x="1684" y="12"/>
                  <a:pt x="1684" y="12"/>
                </a:cubicBezTo>
                <a:cubicBezTo>
                  <a:pt x="1711" y="5"/>
                  <a:pt x="1711" y="5"/>
                  <a:pt x="1711" y="5"/>
                </a:cubicBezTo>
                <a:cubicBezTo>
                  <a:pt x="1737" y="1"/>
                  <a:pt x="1737" y="1"/>
                  <a:pt x="1737" y="1"/>
                </a:cubicBezTo>
                <a:cubicBezTo>
                  <a:pt x="1764" y="0"/>
                  <a:pt x="1764" y="0"/>
                  <a:pt x="1764" y="0"/>
                </a:cubicBezTo>
                <a:cubicBezTo>
                  <a:pt x="1791" y="1"/>
                  <a:pt x="1791" y="1"/>
                  <a:pt x="1791" y="1"/>
                </a:cubicBezTo>
                <a:cubicBezTo>
                  <a:pt x="1817" y="5"/>
                  <a:pt x="1817" y="5"/>
                  <a:pt x="1817" y="5"/>
                </a:cubicBezTo>
                <a:cubicBezTo>
                  <a:pt x="1844" y="12"/>
                  <a:pt x="1844" y="12"/>
                  <a:pt x="1844" y="12"/>
                </a:cubicBezTo>
                <a:cubicBezTo>
                  <a:pt x="1871" y="21"/>
                  <a:pt x="1871" y="21"/>
                  <a:pt x="1871" y="21"/>
                </a:cubicBezTo>
                <a:cubicBezTo>
                  <a:pt x="1897" y="33"/>
                  <a:pt x="1897" y="33"/>
                  <a:pt x="1897" y="33"/>
                </a:cubicBezTo>
                <a:cubicBezTo>
                  <a:pt x="1924" y="45"/>
                  <a:pt x="1924" y="45"/>
                  <a:pt x="1924" y="45"/>
                </a:cubicBezTo>
                <a:cubicBezTo>
                  <a:pt x="1951" y="55"/>
                  <a:pt x="1951" y="55"/>
                  <a:pt x="1951" y="55"/>
                </a:cubicBezTo>
                <a:cubicBezTo>
                  <a:pt x="1977" y="61"/>
                  <a:pt x="1977" y="61"/>
                  <a:pt x="1977" y="61"/>
                </a:cubicBezTo>
                <a:cubicBezTo>
                  <a:pt x="2004" y="65"/>
                  <a:pt x="2004" y="65"/>
                  <a:pt x="2004" y="65"/>
                </a:cubicBezTo>
                <a:cubicBezTo>
                  <a:pt x="2031" y="67"/>
                  <a:pt x="2031" y="67"/>
                  <a:pt x="2031" y="67"/>
                </a:cubicBezTo>
                <a:cubicBezTo>
                  <a:pt x="2057" y="65"/>
                  <a:pt x="2057" y="65"/>
                  <a:pt x="2057" y="65"/>
                </a:cubicBezTo>
                <a:cubicBezTo>
                  <a:pt x="2084" y="61"/>
                  <a:pt x="2084" y="61"/>
                  <a:pt x="2084" y="61"/>
                </a:cubicBezTo>
                <a:cubicBezTo>
                  <a:pt x="2111" y="55"/>
                  <a:pt x="2111" y="55"/>
                  <a:pt x="2111" y="55"/>
                </a:cubicBezTo>
                <a:cubicBezTo>
                  <a:pt x="2137" y="45"/>
                  <a:pt x="2137" y="45"/>
                  <a:pt x="2137" y="45"/>
                </a:cubicBezTo>
                <a:cubicBezTo>
                  <a:pt x="2164" y="33"/>
                  <a:pt x="2164" y="33"/>
                  <a:pt x="2164" y="33"/>
                </a:cubicBezTo>
                <a:cubicBezTo>
                  <a:pt x="2191" y="21"/>
                  <a:pt x="2191" y="21"/>
                  <a:pt x="2191" y="21"/>
                </a:cubicBezTo>
                <a:cubicBezTo>
                  <a:pt x="2217" y="12"/>
                  <a:pt x="2217" y="12"/>
                  <a:pt x="2217" y="12"/>
                </a:cubicBezTo>
                <a:cubicBezTo>
                  <a:pt x="2244" y="5"/>
                  <a:pt x="2244" y="5"/>
                  <a:pt x="2244" y="5"/>
                </a:cubicBezTo>
                <a:cubicBezTo>
                  <a:pt x="2271" y="1"/>
                  <a:pt x="2271" y="1"/>
                  <a:pt x="2271" y="1"/>
                </a:cubicBezTo>
                <a:cubicBezTo>
                  <a:pt x="2297" y="0"/>
                  <a:pt x="2297" y="0"/>
                  <a:pt x="2297" y="0"/>
                </a:cubicBezTo>
                <a:cubicBezTo>
                  <a:pt x="2324" y="1"/>
                  <a:pt x="2324" y="1"/>
                  <a:pt x="2324" y="1"/>
                </a:cubicBezTo>
                <a:cubicBezTo>
                  <a:pt x="2351" y="5"/>
                  <a:pt x="2351" y="5"/>
                  <a:pt x="2351" y="5"/>
                </a:cubicBezTo>
                <a:cubicBezTo>
                  <a:pt x="2377" y="12"/>
                  <a:pt x="2377" y="12"/>
                  <a:pt x="2377" y="12"/>
                </a:cubicBezTo>
                <a:cubicBezTo>
                  <a:pt x="2404" y="21"/>
                  <a:pt x="2404" y="21"/>
                  <a:pt x="2404" y="21"/>
                </a:cubicBezTo>
                <a:cubicBezTo>
                  <a:pt x="2431" y="33"/>
                  <a:pt x="2431" y="33"/>
                  <a:pt x="2431" y="33"/>
                </a:cubicBezTo>
                <a:cubicBezTo>
                  <a:pt x="2457" y="45"/>
                  <a:pt x="2457" y="45"/>
                  <a:pt x="2457" y="45"/>
                </a:cubicBezTo>
                <a:cubicBezTo>
                  <a:pt x="2484" y="55"/>
                  <a:pt x="2484" y="55"/>
                  <a:pt x="2484" y="55"/>
                </a:cubicBezTo>
                <a:cubicBezTo>
                  <a:pt x="2511" y="61"/>
                  <a:pt x="2511" y="61"/>
                  <a:pt x="2511" y="61"/>
                </a:cubicBezTo>
                <a:cubicBezTo>
                  <a:pt x="2537" y="65"/>
                  <a:pt x="2537" y="65"/>
                  <a:pt x="2537" y="65"/>
                </a:cubicBezTo>
                <a:cubicBezTo>
                  <a:pt x="2564" y="67"/>
                  <a:pt x="2564" y="67"/>
                  <a:pt x="2564" y="67"/>
                </a:cubicBezTo>
                <a:cubicBezTo>
                  <a:pt x="2591" y="65"/>
                  <a:pt x="2591" y="65"/>
                  <a:pt x="2591" y="65"/>
                </a:cubicBezTo>
                <a:cubicBezTo>
                  <a:pt x="2617" y="61"/>
                  <a:pt x="2617" y="61"/>
                  <a:pt x="2617" y="61"/>
                </a:cubicBezTo>
                <a:cubicBezTo>
                  <a:pt x="2644" y="55"/>
                  <a:pt x="2644" y="55"/>
                  <a:pt x="2644" y="55"/>
                </a:cubicBezTo>
                <a:cubicBezTo>
                  <a:pt x="2671" y="45"/>
                  <a:pt x="2671" y="45"/>
                  <a:pt x="2671" y="45"/>
                </a:cubicBezTo>
                <a:cubicBezTo>
                  <a:pt x="2697" y="33"/>
                  <a:pt x="2697" y="33"/>
                  <a:pt x="2697" y="33"/>
                </a:cubicBezTo>
                <a:cubicBezTo>
                  <a:pt x="2724" y="21"/>
                  <a:pt x="2724" y="21"/>
                  <a:pt x="2724" y="21"/>
                </a:cubicBezTo>
                <a:cubicBezTo>
                  <a:pt x="2751" y="12"/>
                  <a:pt x="2751" y="12"/>
                  <a:pt x="2751" y="12"/>
                </a:cubicBezTo>
                <a:cubicBezTo>
                  <a:pt x="2777" y="5"/>
                  <a:pt x="2777" y="5"/>
                  <a:pt x="2777" y="5"/>
                </a:cubicBezTo>
                <a:cubicBezTo>
                  <a:pt x="2804" y="1"/>
                  <a:pt x="2804" y="1"/>
                  <a:pt x="2804" y="1"/>
                </a:cubicBezTo>
                <a:cubicBezTo>
                  <a:pt x="2831" y="0"/>
                  <a:pt x="2831" y="0"/>
                  <a:pt x="2831" y="0"/>
                </a:cubicBezTo>
                <a:cubicBezTo>
                  <a:pt x="2857" y="1"/>
                  <a:pt x="2857" y="1"/>
                  <a:pt x="2857" y="1"/>
                </a:cubicBezTo>
                <a:cubicBezTo>
                  <a:pt x="2884" y="5"/>
                  <a:pt x="2884" y="5"/>
                  <a:pt x="2884" y="5"/>
                </a:cubicBezTo>
                <a:cubicBezTo>
                  <a:pt x="2911" y="12"/>
                  <a:pt x="2911" y="12"/>
                  <a:pt x="2911" y="12"/>
                </a:cubicBezTo>
                <a:cubicBezTo>
                  <a:pt x="2937" y="21"/>
                  <a:pt x="2937" y="21"/>
                  <a:pt x="2937" y="21"/>
                </a:cubicBezTo>
                <a:cubicBezTo>
                  <a:pt x="2964" y="33"/>
                  <a:pt x="2964" y="33"/>
                  <a:pt x="2964" y="33"/>
                </a:cubicBezTo>
                <a:cubicBezTo>
                  <a:pt x="2991" y="45"/>
                  <a:pt x="2991" y="45"/>
                  <a:pt x="2991" y="45"/>
                </a:cubicBezTo>
                <a:cubicBezTo>
                  <a:pt x="3017" y="55"/>
                  <a:pt x="3017" y="55"/>
                  <a:pt x="3017" y="55"/>
                </a:cubicBezTo>
                <a:cubicBezTo>
                  <a:pt x="3044" y="61"/>
                  <a:pt x="3044" y="61"/>
                  <a:pt x="3044" y="61"/>
                </a:cubicBezTo>
                <a:cubicBezTo>
                  <a:pt x="3071" y="65"/>
                  <a:pt x="3071" y="65"/>
                  <a:pt x="3071" y="65"/>
                </a:cubicBezTo>
                <a:cubicBezTo>
                  <a:pt x="3097" y="67"/>
                  <a:pt x="3097" y="67"/>
                  <a:pt x="3097" y="67"/>
                </a:cubicBezTo>
                <a:cubicBezTo>
                  <a:pt x="3124" y="65"/>
                  <a:pt x="3124" y="65"/>
                  <a:pt x="3124" y="65"/>
                </a:cubicBezTo>
                <a:cubicBezTo>
                  <a:pt x="3151" y="61"/>
                  <a:pt x="3151" y="61"/>
                  <a:pt x="3151" y="61"/>
                </a:cubicBezTo>
                <a:cubicBezTo>
                  <a:pt x="3177" y="55"/>
                  <a:pt x="3177" y="55"/>
                  <a:pt x="3177" y="55"/>
                </a:cubicBezTo>
                <a:cubicBezTo>
                  <a:pt x="3204" y="45"/>
                  <a:pt x="3204" y="45"/>
                  <a:pt x="3204" y="45"/>
                </a:cubicBezTo>
                <a:cubicBezTo>
                  <a:pt x="3231" y="33"/>
                  <a:pt x="3231" y="33"/>
                  <a:pt x="3231" y="33"/>
                </a:cubicBezTo>
                <a:cubicBezTo>
                  <a:pt x="3257" y="21"/>
                  <a:pt x="3257" y="21"/>
                  <a:pt x="3257" y="21"/>
                </a:cubicBezTo>
                <a:cubicBezTo>
                  <a:pt x="3284" y="12"/>
                  <a:pt x="3284" y="12"/>
                  <a:pt x="3284" y="12"/>
                </a:cubicBezTo>
                <a:cubicBezTo>
                  <a:pt x="3311" y="5"/>
                  <a:pt x="3311" y="5"/>
                  <a:pt x="3311" y="5"/>
                </a:cubicBezTo>
                <a:cubicBezTo>
                  <a:pt x="3337" y="1"/>
                  <a:pt x="3337" y="1"/>
                  <a:pt x="3337" y="1"/>
                </a:cubicBezTo>
                <a:cubicBezTo>
                  <a:pt x="3364" y="0"/>
                  <a:pt x="3364" y="0"/>
                  <a:pt x="3364" y="0"/>
                </a:cubicBezTo>
                <a:cubicBezTo>
                  <a:pt x="3391" y="1"/>
                  <a:pt x="3391" y="1"/>
                  <a:pt x="3391" y="1"/>
                </a:cubicBezTo>
                <a:cubicBezTo>
                  <a:pt x="3417" y="5"/>
                  <a:pt x="3417" y="5"/>
                  <a:pt x="3417" y="5"/>
                </a:cubicBezTo>
                <a:cubicBezTo>
                  <a:pt x="3444" y="12"/>
                  <a:pt x="3444" y="12"/>
                  <a:pt x="3444" y="12"/>
                </a:cubicBezTo>
                <a:cubicBezTo>
                  <a:pt x="3471" y="21"/>
                  <a:pt x="3471" y="21"/>
                  <a:pt x="3471" y="21"/>
                </a:cubicBezTo>
                <a:cubicBezTo>
                  <a:pt x="3497" y="33"/>
                  <a:pt x="3497" y="33"/>
                  <a:pt x="3497" y="33"/>
                </a:cubicBezTo>
                <a:cubicBezTo>
                  <a:pt x="3524" y="45"/>
                  <a:pt x="3524" y="45"/>
                  <a:pt x="3524" y="45"/>
                </a:cubicBezTo>
                <a:cubicBezTo>
                  <a:pt x="3551" y="55"/>
                  <a:pt x="3551" y="55"/>
                  <a:pt x="3551" y="55"/>
                </a:cubicBezTo>
                <a:cubicBezTo>
                  <a:pt x="3577" y="61"/>
                  <a:pt x="3577" y="61"/>
                  <a:pt x="3577" y="61"/>
                </a:cubicBezTo>
                <a:cubicBezTo>
                  <a:pt x="3604" y="65"/>
                  <a:pt x="3604" y="65"/>
                  <a:pt x="3604" y="65"/>
                </a:cubicBezTo>
                <a:cubicBezTo>
                  <a:pt x="3631" y="67"/>
                  <a:pt x="3631" y="67"/>
                  <a:pt x="3631" y="67"/>
                </a:cubicBezTo>
                <a:cubicBezTo>
                  <a:pt x="3657" y="65"/>
                  <a:pt x="3657" y="65"/>
                  <a:pt x="3657" y="65"/>
                </a:cubicBezTo>
                <a:cubicBezTo>
                  <a:pt x="3684" y="61"/>
                  <a:pt x="3684" y="61"/>
                  <a:pt x="3684" y="61"/>
                </a:cubicBezTo>
                <a:cubicBezTo>
                  <a:pt x="3711" y="55"/>
                  <a:pt x="3711" y="55"/>
                  <a:pt x="3711" y="55"/>
                </a:cubicBezTo>
                <a:cubicBezTo>
                  <a:pt x="3737" y="45"/>
                  <a:pt x="3737" y="45"/>
                  <a:pt x="3737" y="45"/>
                </a:cubicBezTo>
                <a:cubicBezTo>
                  <a:pt x="3764" y="33"/>
                  <a:pt x="3764" y="33"/>
                  <a:pt x="3764" y="33"/>
                </a:cubicBezTo>
                <a:cubicBezTo>
                  <a:pt x="3791" y="21"/>
                  <a:pt x="3791" y="21"/>
                  <a:pt x="3791" y="21"/>
                </a:cubicBezTo>
                <a:cubicBezTo>
                  <a:pt x="3817" y="12"/>
                  <a:pt x="3817" y="12"/>
                  <a:pt x="3817" y="12"/>
                </a:cubicBezTo>
                <a:cubicBezTo>
                  <a:pt x="3844" y="5"/>
                  <a:pt x="3844" y="5"/>
                  <a:pt x="3844" y="5"/>
                </a:cubicBezTo>
                <a:cubicBezTo>
                  <a:pt x="3871" y="1"/>
                  <a:pt x="3871" y="1"/>
                  <a:pt x="3871" y="1"/>
                </a:cubicBezTo>
                <a:cubicBezTo>
                  <a:pt x="3897" y="0"/>
                  <a:pt x="3897" y="0"/>
                  <a:pt x="3897" y="0"/>
                </a:cubicBezTo>
                <a:cubicBezTo>
                  <a:pt x="3924" y="1"/>
                  <a:pt x="3924" y="1"/>
                  <a:pt x="3924" y="1"/>
                </a:cubicBezTo>
                <a:cubicBezTo>
                  <a:pt x="3951" y="5"/>
                  <a:pt x="3951" y="5"/>
                  <a:pt x="3951" y="5"/>
                </a:cubicBezTo>
                <a:cubicBezTo>
                  <a:pt x="3977" y="12"/>
                  <a:pt x="3977" y="12"/>
                  <a:pt x="3977" y="12"/>
                </a:cubicBezTo>
                <a:cubicBezTo>
                  <a:pt x="4004" y="21"/>
                  <a:pt x="4004" y="21"/>
                  <a:pt x="4004" y="21"/>
                </a:cubicBezTo>
                <a:cubicBezTo>
                  <a:pt x="4031" y="33"/>
                  <a:pt x="4031" y="33"/>
                  <a:pt x="4031" y="33"/>
                </a:cubicBezTo>
                <a:cubicBezTo>
                  <a:pt x="4057" y="45"/>
                  <a:pt x="4057" y="45"/>
                  <a:pt x="4057" y="45"/>
                </a:cubicBezTo>
                <a:cubicBezTo>
                  <a:pt x="4084" y="55"/>
                  <a:pt x="4084" y="55"/>
                  <a:pt x="4084" y="55"/>
                </a:cubicBezTo>
                <a:cubicBezTo>
                  <a:pt x="4111" y="61"/>
                  <a:pt x="4111" y="61"/>
                  <a:pt x="4111" y="61"/>
                </a:cubicBezTo>
                <a:cubicBezTo>
                  <a:pt x="4137" y="65"/>
                  <a:pt x="4137" y="65"/>
                  <a:pt x="4137" y="65"/>
                </a:cubicBezTo>
                <a:cubicBezTo>
                  <a:pt x="4164" y="67"/>
                  <a:pt x="4164" y="67"/>
                  <a:pt x="4164" y="67"/>
                </a:cubicBezTo>
                <a:cubicBezTo>
                  <a:pt x="4191" y="65"/>
                  <a:pt x="4191" y="65"/>
                  <a:pt x="4191" y="65"/>
                </a:cubicBezTo>
                <a:cubicBezTo>
                  <a:pt x="4217" y="61"/>
                  <a:pt x="4217" y="61"/>
                  <a:pt x="4217" y="61"/>
                </a:cubicBezTo>
                <a:cubicBezTo>
                  <a:pt x="4244" y="55"/>
                  <a:pt x="4244" y="55"/>
                  <a:pt x="4244" y="55"/>
                </a:cubicBezTo>
                <a:cubicBezTo>
                  <a:pt x="4271" y="45"/>
                  <a:pt x="4271" y="45"/>
                  <a:pt x="4271" y="45"/>
                </a:cubicBezTo>
                <a:cubicBezTo>
                  <a:pt x="4297" y="33"/>
                  <a:pt x="4297" y="33"/>
                  <a:pt x="4297" y="33"/>
                </a:cubicBezTo>
                <a:cubicBezTo>
                  <a:pt x="4324" y="21"/>
                  <a:pt x="4324" y="21"/>
                  <a:pt x="4324" y="21"/>
                </a:cubicBezTo>
                <a:cubicBezTo>
                  <a:pt x="4351" y="12"/>
                  <a:pt x="4351" y="12"/>
                  <a:pt x="4351" y="12"/>
                </a:cubicBezTo>
                <a:cubicBezTo>
                  <a:pt x="4377" y="5"/>
                  <a:pt x="4377" y="5"/>
                  <a:pt x="4377" y="5"/>
                </a:cubicBezTo>
                <a:cubicBezTo>
                  <a:pt x="4404" y="1"/>
                  <a:pt x="4404" y="1"/>
                  <a:pt x="4404" y="1"/>
                </a:cubicBezTo>
                <a:cubicBezTo>
                  <a:pt x="4431" y="0"/>
                  <a:pt x="4431" y="0"/>
                  <a:pt x="4431" y="0"/>
                </a:cubicBezTo>
                <a:cubicBezTo>
                  <a:pt x="4457" y="1"/>
                  <a:pt x="4457" y="1"/>
                  <a:pt x="4457" y="1"/>
                </a:cubicBezTo>
                <a:cubicBezTo>
                  <a:pt x="4484" y="5"/>
                  <a:pt x="4484" y="5"/>
                  <a:pt x="4484" y="5"/>
                </a:cubicBezTo>
                <a:cubicBezTo>
                  <a:pt x="4511" y="12"/>
                  <a:pt x="4511" y="12"/>
                  <a:pt x="4511" y="12"/>
                </a:cubicBezTo>
                <a:cubicBezTo>
                  <a:pt x="4537" y="21"/>
                  <a:pt x="4537" y="21"/>
                  <a:pt x="4537" y="21"/>
                </a:cubicBezTo>
                <a:cubicBezTo>
                  <a:pt x="4564" y="33"/>
                  <a:pt x="4564" y="33"/>
                  <a:pt x="4564" y="33"/>
                </a:cubicBezTo>
                <a:cubicBezTo>
                  <a:pt x="4591" y="45"/>
                  <a:pt x="4591" y="45"/>
                  <a:pt x="4591" y="45"/>
                </a:cubicBezTo>
                <a:cubicBezTo>
                  <a:pt x="4617" y="55"/>
                  <a:pt x="4617" y="55"/>
                  <a:pt x="4617" y="55"/>
                </a:cubicBezTo>
                <a:cubicBezTo>
                  <a:pt x="4644" y="61"/>
                  <a:pt x="4644" y="61"/>
                  <a:pt x="4644" y="61"/>
                </a:cubicBezTo>
                <a:cubicBezTo>
                  <a:pt x="4671" y="65"/>
                  <a:pt x="4671" y="65"/>
                  <a:pt x="4671" y="65"/>
                </a:cubicBezTo>
                <a:cubicBezTo>
                  <a:pt x="4697" y="67"/>
                  <a:pt x="4697" y="67"/>
                  <a:pt x="4697" y="67"/>
                </a:cubicBezTo>
                <a:cubicBezTo>
                  <a:pt x="4724" y="65"/>
                  <a:pt x="4724" y="65"/>
                  <a:pt x="4724" y="65"/>
                </a:cubicBezTo>
                <a:cubicBezTo>
                  <a:pt x="4751" y="61"/>
                  <a:pt x="4751" y="61"/>
                  <a:pt x="4751" y="61"/>
                </a:cubicBezTo>
                <a:cubicBezTo>
                  <a:pt x="4777" y="55"/>
                  <a:pt x="4777" y="55"/>
                  <a:pt x="4777" y="55"/>
                </a:cubicBezTo>
                <a:cubicBezTo>
                  <a:pt x="4804" y="45"/>
                  <a:pt x="4804" y="45"/>
                  <a:pt x="4804" y="45"/>
                </a:cubicBezTo>
                <a:cubicBezTo>
                  <a:pt x="4831" y="33"/>
                  <a:pt x="4831" y="33"/>
                  <a:pt x="4831" y="33"/>
                </a:cubicBezTo>
                <a:cubicBezTo>
                  <a:pt x="4857" y="21"/>
                  <a:pt x="4857" y="21"/>
                  <a:pt x="4857" y="21"/>
                </a:cubicBezTo>
                <a:cubicBezTo>
                  <a:pt x="4884" y="12"/>
                  <a:pt x="4884" y="12"/>
                  <a:pt x="4884" y="12"/>
                </a:cubicBezTo>
                <a:cubicBezTo>
                  <a:pt x="4911" y="5"/>
                  <a:pt x="4911" y="5"/>
                  <a:pt x="4911" y="5"/>
                </a:cubicBezTo>
                <a:cubicBezTo>
                  <a:pt x="4937" y="1"/>
                  <a:pt x="4937" y="1"/>
                  <a:pt x="4937" y="1"/>
                </a:cubicBezTo>
                <a:cubicBezTo>
                  <a:pt x="4964" y="0"/>
                  <a:pt x="4964" y="0"/>
                  <a:pt x="4964" y="0"/>
                </a:cubicBezTo>
                <a:cubicBezTo>
                  <a:pt x="4991" y="1"/>
                  <a:pt x="4991" y="1"/>
                  <a:pt x="4991" y="1"/>
                </a:cubicBezTo>
                <a:cubicBezTo>
                  <a:pt x="5017" y="5"/>
                  <a:pt x="5017" y="5"/>
                  <a:pt x="5017" y="5"/>
                </a:cubicBezTo>
                <a:cubicBezTo>
                  <a:pt x="5044" y="12"/>
                  <a:pt x="5044" y="12"/>
                  <a:pt x="5044" y="12"/>
                </a:cubicBezTo>
                <a:cubicBezTo>
                  <a:pt x="5071" y="21"/>
                  <a:pt x="5071" y="21"/>
                  <a:pt x="5071" y="21"/>
                </a:cubicBezTo>
                <a:cubicBezTo>
                  <a:pt x="5097" y="33"/>
                  <a:pt x="5097" y="33"/>
                  <a:pt x="5097" y="33"/>
                </a:cubicBezTo>
                <a:cubicBezTo>
                  <a:pt x="5124" y="45"/>
                  <a:pt x="5124" y="45"/>
                  <a:pt x="5124" y="45"/>
                </a:cubicBezTo>
                <a:cubicBezTo>
                  <a:pt x="5151" y="55"/>
                  <a:pt x="5151" y="55"/>
                  <a:pt x="5151" y="55"/>
                </a:cubicBezTo>
                <a:cubicBezTo>
                  <a:pt x="5177" y="61"/>
                  <a:pt x="5177" y="61"/>
                  <a:pt x="5177" y="61"/>
                </a:cubicBezTo>
                <a:cubicBezTo>
                  <a:pt x="5204" y="65"/>
                  <a:pt x="5204" y="65"/>
                  <a:pt x="5204" y="65"/>
                </a:cubicBezTo>
                <a:cubicBezTo>
                  <a:pt x="5231" y="67"/>
                  <a:pt x="5231" y="67"/>
                  <a:pt x="5231" y="67"/>
                </a:cubicBezTo>
                <a:cubicBezTo>
                  <a:pt x="5257" y="65"/>
                  <a:pt x="5257" y="65"/>
                  <a:pt x="5257" y="65"/>
                </a:cubicBezTo>
                <a:cubicBezTo>
                  <a:pt x="5284" y="61"/>
                  <a:pt x="5284" y="61"/>
                  <a:pt x="5284" y="61"/>
                </a:cubicBezTo>
                <a:cubicBezTo>
                  <a:pt x="5311" y="55"/>
                  <a:pt x="5311" y="55"/>
                  <a:pt x="5311" y="55"/>
                </a:cubicBezTo>
                <a:cubicBezTo>
                  <a:pt x="5337" y="45"/>
                  <a:pt x="5337" y="45"/>
                  <a:pt x="5337" y="45"/>
                </a:cubicBezTo>
                <a:cubicBezTo>
                  <a:pt x="5337" y="312"/>
                  <a:pt x="5337" y="312"/>
                  <a:pt x="5337" y="312"/>
                </a:cubicBezTo>
                <a:cubicBezTo>
                  <a:pt x="5311" y="321"/>
                  <a:pt x="5311" y="321"/>
                  <a:pt x="5311" y="321"/>
                </a:cubicBezTo>
                <a:cubicBezTo>
                  <a:pt x="5284" y="328"/>
                  <a:pt x="5284" y="328"/>
                  <a:pt x="5284" y="328"/>
                </a:cubicBezTo>
                <a:cubicBezTo>
                  <a:pt x="5257" y="332"/>
                  <a:pt x="5257" y="332"/>
                  <a:pt x="5257" y="332"/>
                </a:cubicBezTo>
                <a:cubicBezTo>
                  <a:pt x="5231" y="333"/>
                  <a:pt x="5231" y="333"/>
                  <a:pt x="5231" y="333"/>
                </a:cubicBezTo>
                <a:cubicBezTo>
                  <a:pt x="5204" y="332"/>
                  <a:pt x="5204" y="332"/>
                  <a:pt x="5204" y="332"/>
                </a:cubicBezTo>
                <a:cubicBezTo>
                  <a:pt x="5177" y="328"/>
                  <a:pt x="5177" y="328"/>
                  <a:pt x="5177" y="328"/>
                </a:cubicBezTo>
                <a:cubicBezTo>
                  <a:pt x="5151" y="321"/>
                  <a:pt x="5151" y="321"/>
                  <a:pt x="5151" y="321"/>
                </a:cubicBezTo>
                <a:cubicBezTo>
                  <a:pt x="5124" y="312"/>
                  <a:pt x="5124" y="312"/>
                  <a:pt x="5124" y="312"/>
                </a:cubicBezTo>
                <a:cubicBezTo>
                  <a:pt x="5097" y="300"/>
                  <a:pt x="5097" y="300"/>
                  <a:pt x="5097" y="300"/>
                </a:cubicBezTo>
                <a:cubicBezTo>
                  <a:pt x="5071" y="288"/>
                  <a:pt x="5071" y="288"/>
                  <a:pt x="5071" y="288"/>
                </a:cubicBezTo>
                <a:cubicBezTo>
                  <a:pt x="5044" y="279"/>
                  <a:pt x="5044" y="279"/>
                  <a:pt x="5044" y="279"/>
                </a:cubicBezTo>
                <a:cubicBezTo>
                  <a:pt x="5017" y="272"/>
                  <a:pt x="5017" y="272"/>
                  <a:pt x="5017" y="272"/>
                </a:cubicBezTo>
                <a:cubicBezTo>
                  <a:pt x="4991" y="268"/>
                  <a:pt x="4991" y="268"/>
                  <a:pt x="4991" y="268"/>
                </a:cubicBezTo>
                <a:cubicBezTo>
                  <a:pt x="4964" y="267"/>
                  <a:pt x="4964" y="267"/>
                  <a:pt x="4964" y="267"/>
                </a:cubicBezTo>
                <a:cubicBezTo>
                  <a:pt x="4937" y="268"/>
                  <a:pt x="4937" y="268"/>
                  <a:pt x="4937" y="268"/>
                </a:cubicBezTo>
                <a:cubicBezTo>
                  <a:pt x="4911" y="272"/>
                  <a:pt x="4911" y="272"/>
                  <a:pt x="4911" y="272"/>
                </a:cubicBezTo>
                <a:cubicBezTo>
                  <a:pt x="4884" y="279"/>
                  <a:pt x="4884" y="279"/>
                  <a:pt x="4884" y="279"/>
                </a:cubicBezTo>
                <a:cubicBezTo>
                  <a:pt x="4857" y="288"/>
                  <a:pt x="4857" y="288"/>
                  <a:pt x="4857" y="288"/>
                </a:cubicBezTo>
                <a:cubicBezTo>
                  <a:pt x="4831" y="300"/>
                  <a:pt x="4831" y="300"/>
                  <a:pt x="4831" y="300"/>
                </a:cubicBezTo>
                <a:cubicBezTo>
                  <a:pt x="4804" y="312"/>
                  <a:pt x="4804" y="312"/>
                  <a:pt x="4804" y="312"/>
                </a:cubicBezTo>
                <a:cubicBezTo>
                  <a:pt x="4777" y="321"/>
                  <a:pt x="4777" y="321"/>
                  <a:pt x="4777" y="321"/>
                </a:cubicBezTo>
                <a:cubicBezTo>
                  <a:pt x="4751" y="328"/>
                  <a:pt x="4751" y="328"/>
                  <a:pt x="4751" y="328"/>
                </a:cubicBezTo>
                <a:cubicBezTo>
                  <a:pt x="4724" y="332"/>
                  <a:pt x="4724" y="332"/>
                  <a:pt x="4724" y="332"/>
                </a:cubicBezTo>
                <a:cubicBezTo>
                  <a:pt x="4697" y="333"/>
                  <a:pt x="4697" y="333"/>
                  <a:pt x="4697" y="333"/>
                </a:cubicBezTo>
                <a:cubicBezTo>
                  <a:pt x="4671" y="332"/>
                  <a:pt x="4671" y="332"/>
                  <a:pt x="4671" y="332"/>
                </a:cubicBezTo>
                <a:cubicBezTo>
                  <a:pt x="4644" y="328"/>
                  <a:pt x="4644" y="328"/>
                  <a:pt x="4644" y="328"/>
                </a:cubicBezTo>
                <a:cubicBezTo>
                  <a:pt x="4617" y="321"/>
                  <a:pt x="4617" y="321"/>
                  <a:pt x="4617" y="321"/>
                </a:cubicBezTo>
                <a:cubicBezTo>
                  <a:pt x="4591" y="312"/>
                  <a:pt x="4591" y="312"/>
                  <a:pt x="4591" y="312"/>
                </a:cubicBezTo>
                <a:cubicBezTo>
                  <a:pt x="4564" y="300"/>
                  <a:pt x="4564" y="300"/>
                  <a:pt x="4564" y="300"/>
                </a:cubicBezTo>
                <a:cubicBezTo>
                  <a:pt x="4537" y="288"/>
                  <a:pt x="4537" y="288"/>
                  <a:pt x="4537" y="288"/>
                </a:cubicBezTo>
                <a:cubicBezTo>
                  <a:pt x="4511" y="279"/>
                  <a:pt x="4511" y="279"/>
                  <a:pt x="4511" y="279"/>
                </a:cubicBezTo>
                <a:cubicBezTo>
                  <a:pt x="4484" y="272"/>
                  <a:pt x="4484" y="272"/>
                  <a:pt x="4484" y="272"/>
                </a:cubicBezTo>
                <a:cubicBezTo>
                  <a:pt x="4457" y="268"/>
                  <a:pt x="4457" y="268"/>
                  <a:pt x="4457" y="268"/>
                </a:cubicBezTo>
                <a:cubicBezTo>
                  <a:pt x="4431" y="267"/>
                  <a:pt x="4431" y="267"/>
                  <a:pt x="4431" y="267"/>
                </a:cubicBezTo>
                <a:cubicBezTo>
                  <a:pt x="4404" y="268"/>
                  <a:pt x="4404" y="268"/>
                  <a:pt x="4404" y="268"/>
                </a:cubicBezTo>
                <a:cubicBezTo>
                  <a:pt x="4377" y="272"/>
                  <a:pt x="4377" y="272"/>
                  <a:pt x="4377" y="272"/>
                </a:cubicBezTo>
                <a:cubicBezTo>
                  <a:pt x="4351" y="279"/>
                  <a:pt x="4351" y="279"/>
                  <a:pt x="4351" y="279"/>
                </a:cubicBezTo>
                <a:cubicBezTo>
                  <a:pt x="4324" y="288"/>
                  <a:pt x="4324" y="288"/>
                  <a:pt x="4324" y="288"/>
                </a:cubicBezTo>
                <a:cubicBezTo>
                  <a:pt x="4297" y="300"/>
                  <a:pt x="4297" y="300"/>
                  <a:pt x="4297" y="300"/>
                </a:cubicBezTo>
                <a:cubicBezTo>
                  <a:pt x="4271" y="312"/>
                  <a:pt x="4271" y="312"/>
                  <a:pt x="4271" y="312"/>
                </a:cubicBezTo>
                <a:cubicBezTo>
                  <a:pt x="4244" y="321"/>
                  <a:pt x="4244" y="321"/>
                  <a:pt x="4244" y="321"/>
                </a:cubicBezTo>
                <a:cubicBezTo>
                  <a:pt x="4217" y="328"/>
                  <a:pt x="4217" y="328"/>
                  <a:pt x="4217" y="328"/>
                </a:cubicBezTo>
                <a:cubicBezTo>
                  <a:pt x="4191" y="332"/>
                  <a:pt x="4191" y="332"/>
                  <a:pt x="4191" y="332"/>
                </a:cubicBezTo>
                <a:cubicBezTo>
                  <a:pt x="4164" y="333"/>
                  <a:pt x="4164" y="333"/>
                  <a:pt x="4164" y="333"/>
                </a:cubicBezTo>
                <a:cubicBezTo>
                  <a:pt x="4137" y="332"/>
                  <a:pt x="4137" y="332"/>
                  <a:pt x="4137" y="332"/>
                </a:cubicBezTo>
                <a:cubicBezTo>
                  <a:pt x="4111" y="328"/>
                  <a:pt x="4111" y="328"/>
                  <a:pt x="4111" y="328"/>
                </a:cubicBezTo>
                <a:cubicBezTo>
                  <a:pt x="4084" y="321"/>
                  <a:pt x="4084" y="321"/>
                  <a:pt x="4084" y="321"/>
                </a:cubicBezTo>
                <a:cubicBezTo>
                  <a:pt x="4057" y="312"/>
                  <a:pt x="4057" y="312"/>
                  <a:pt x="4057" y="312"/>
                </a:cubicBezTo>
                <a:cubicBezTo>
                  <a:pt x="4031" y="300"/>
                  <a:pt x="4031" y="300"/>
                  <a:pt x="4031" y="300"/>
                </a:cubicBezTo>
                <a:cubicBezTo>
                  <a:pt x="4004" y="288"/>
                  <a:pt x="4004" y="288"/>
                  <a:pt x="4004" y="288"/>
                </a:cubicBezTo>
                <a:cubicBezTo>
                  <a:pt x="3977" y="279"/>
                  <a:pt x="3977" y="279"/>
                  <a:pt x="3977" y="279"/>
                </a:cubicBezTo>
                <a:cubicBezTo>
                  <a:pt x="3951" y="272"/>
                  <a:pt x="3951" y="272"/>
                  <a:pt x="3951" y="272"/>
                </a:cubicBezTo>
                <a:cubicBezTo>
                  <a:pt x="3924" y="268"/>
                  <a:pt x="3924" y="268"/>
                  <a:pt x="3924" y="268"/>
                </a:cubicBezTo>
                <a:cubicBezTo>
                  <a:pt x="3897" y="267"/>
                  <a:pt x="3897" y="267"/>
                  <a:pt x="3897" y="267"/>
                </a:cubicBezTo>
                <a:cubicBezTo>
                  <a:pt x="3871" y="268"/>
                  <a:pt x="3871" y="268"/>
                  <a:pt x="3871" y="268"/>
                </a:cubicBezTo>
                <a:cubicBezTo>
                  <a:pt x="3844" y="272"/>
                  <a:pt x="3844" y="272"/>
                  <a:pt x="3844" y="272"/>
                </a:cubicBezTo>
                <a:cubicBezTo>
                  <a:pt x="3817" y="279"/>
                  <a:pt x="3817" y="279"/>
                  <a:pt x="3817" y="279"/>
                </a:cubicBezTo>
                <a:cubicBezTo>
                  <a:pt x="3791" y="288"/>
                  <a:pt x="3791" y="288"/>
                  <a:pt x="3791" y="288"/>
                </a:cubicBezTo>
                <a:cubicBezTo>
                  <a:pt x="3764" y="300"/>
                  <a:pt x="3764" y="300"/>
                  <a:pt x="3764" y="300"/>
                </a:cubicBezTo>
                <a:cubicBezTo>
                  <a:pt x="3737" y="312"/>
                  <a:pt x="3737" y="312"/>
                  <a:pt x="3737" y="312"/>
                </a:cubicBezTo>
                <a:cubicBezTo>
                  <a:pt x="3711" y="321"/>
                  <a:pt x="3711" y="321"/>
                  <a:pt x="3711" y="321"/>
                </a:cubicBezTo>
                <a:cubicBezTo>
                  <a:pt x="3684" y="328"/>
                  <a:pt x="3684" y="328"/>
                  <a:pt x="3684" y="328"/>
                </a:cubicBezTo>
                <a:cubicBezTo>
                  <a:pt x="3657" y="332"/>
                  <a:pt x="3657" y="332"/>
                  <a:pt x="3657" y="332"/>
                </a:cubicBezTo>
                <a:cubicBezTo>
                  <a:pt x="3631" y="333"/>
                  <a:pt x="3631" y="333"/>
                  <a:pt x="3631" y="333"/>
                </a:cubicBezTo>
                <a:cubicBezTo>
                  <a:pt x="3604" y="332"/>
                  <a:pt x="3604" y="332"/>
                  <a:pt x="3604" y="332"/>
                </a:cubicBezTo>
                <a:cubicBezTo>
                  <a:pt x="3577" y="328"/>
                  <a:pt x="3577" y="328"/>
                  <a:pt x="3577" y="328"/>
                </a:cubicBezTo>
                <a:cubicBezTo>
                  <a:pt x="3551" y="321"/>
                  <a:pt x="3551" y="321"/>
                  <a:pt x="3551" y="321"/>
                </a:cubicBezTo>
                <a:cubicBezTo>
                  <a:pt x="3524" y="312"/>
                  <a:pt x="3524" y="312"/>
                  <a:pt x="3524" y="312"/>
                </a:cubicBezTo>
                <a:cubicBezTo>
                  <a:pt x="3497" y="300"/>
                  <a:pt x="3497" y="300"/>
                  <a:pt x="3497" y="300"/>
                </a:cubicBezTo>
                <a:cubicBezTo>
                  <a:pt x="3471" y="288"/>
                  <a:pt x="3471" y="288"/>
                  <a:pt x="3471" y="288"/>
                </a:cubicBezTo>
                <a:cubicBezTo>
                  <a:pt x="3444" y="279"/>
                  <a:pt x="3444" y="279"/>
                  <a:pt x="3444" y="279"/>
                </a:cubicBezTo>
                <a:cubicBezTo>
                  <a:pt x="3417" y="272"/>
                  <a:pt x="3417" y="272"/>
                  <a:pt x="3417" y="272"/>
                </a:cubicBezTo>
                <a:cubicBezTo>
                  <a:pt x="3391" y="268"/>
                  <a:pt x="3391" y="268"/>
                  <a:pt x="3391" y="268"/>
                </a:cubicBezTo>
                <a:cubicBezTo>
                  <a:pt x="3364" y="267"/>
                  <a:pt x="3364" y="267"/>
                  <a:pt x="3364" y="267"/>
                </a:cubicBezTo>
                <a:cubicBezTo>
                  <a:pt x="3337" y="268"/>
                  <a:pt x="3337" y="268"/>
                  <a:pt x="3337" y="268"/>
                </a:cubicBezTo>
                <a:cubicBezTo>
                  <a:pt x="3311" y="272"/>
                  <a:pt x="3311" y="272"/>
                  <a:pt x="3311" y="272"/>
                </a:cubicBezTo>
                <a:cubicBezTo>
                  <a:pt x="3284" y="279"/>
                  <a:pt x="3284" y="279"/>
                  <a:pt x="3284" y="279"/>
                </a:cubicBezTo>
                <a:cubicBezTo>
                  <a:pt x="3257" y="288"/>
                  <a:pt x="3257" y="288"/>
                  <a:pt x="3257" y="288"/>
                </a:cubicBezTo>
                <a:cubicBezTo>
                  <a:pt x="3231" y="300"/>
                  <a:pt x="3231" y="300"/>
                  <a:pt x="3231" y="300"/>
                </a:cubicBezTo>
                <a:cubicBezTo>
                  <a:pt x="3204" y="312"/>
                  <a:pt x="3204" y="312"/>
                  <a:pt x="3204" y="312"/>
                </a:cubicBezTo>
                <a:cubicBezTo>
                  <a:pt x="3177" y="321"/>
                  <a:pt x="3177" y="321"/>
                  <a:pt x="3177" y="321"/>
                </a:cubicBezTo>
                <a:cubicBezTo>
                  <a:pt x="3151" y="328"/>
                  <a:pt x="3151" y="328"/>
                  <a:pt x="3151" y="328"/>
                </a:cubicBezTo>
                <a:cubicBezTo>
                  <a:pt x="3124" y="332"/>
                  <a:pt x="3124" y="332"/>
                  <a:pt x="3124" y="332"/>
                </a:cubicBezTo>
                <a:cubicBezTo>
                  <a:pt x="3097" y="333"/>
                  <a:pt x="3097" y="333"/>
                  <a:pt x="3097" y="333"/>
                </a:cubicBezTo>
                <a:cubicBezTo>
                  <a:pt x="3071" y="332"/>
                  <a:pt x="3071" y="332"/>
                  <a:pt x="3071" y="332"/>
                </a:cubicBezTo>
                <a:cubicBezTo>
                  <a:pt x="3044" y="328"/>
                  <a:pt x="3044" y="328"/>
                  <a:pt x="3044" y="328"/>
                </a:cubicBezTo>
                <a:cubicBezTo>
                  <a:pt x="3017" y="321"/>
                  <a:pt x="3017" y="321"/>
                  <a:pt x="3017" y="321"/>
                </a:cubicBezTo>
                <a:cubicBezTo>
                  <a:pt x="2991" y="312"/>
                  <a:pt x="2991" y="312"/>
                  <a:pt x="2991" y="312"/>
                </a:cubicBezTo>
                <a:cubicBezTo>
                  <a:pt x="2964" y="300"/>
                  <a:pt x="2964" y="300"/>
                  <a:pt x="2964" y="300"/>
                </a:cubicBezTo>
                <a:cubicBezTo>
                  <a:pt x="2937" y="288"/>
                  <a:pt x="2937" y="288"/>
                  <a:pt x="2937" y="288"/>
                </a:cubicBezTo>
                <a:cubicBezTo>
                  <a:pt x="2911" y="279"/>
                  <a:pt x="2911" y="279"/>
                  <a:pt x="2911" y="279"/>
                </a:cubicBezTo>
                <a:cubicBezTo>
                  <a:pt x="2884" y="272"/>
                  <a:pt x="2884" y="272"/>
                  <a:pt x="2884" y="272"/>
                </a:cubicBezTo>
                <a:cubicBezTo>
                  <a:pt x="2857" y="268"/>
                  <a:pt x="2857" y="268"/>
                  <a:pt x="2857" y="268"/>
                </a:cubicBezTo>
                <a:cubicBezTo>
                  <a:pt x="2831" y="267"/>
                  <a:pt x="2831" y="267"/>
                  <a:pt x="2831" y="267"/>
                </a:cubicBezTo>
                <a:cubicBezTo>
                  <a:pt x="2804" y="268"/>
                  <a:pt x="2804" y="268"/>
                  <a:pt x="2804" y="268"/>
                </a:cubicBezTo>
                <a:cubicBezTo>
                  <a:pt x="2777" y="272"/>
                  <a:pt x="2777" y="272"/>
                  <a:pt x="2777" y="272"/>
                </a:cubicBezTo>
                <a:cubicBezTo>
                  <a:pt x="2751" y="279"/>
                  <a:pt x="2751" y="279"/>
                  <a:pt x="2751" y="279"/>
                </a:cubicBezTo>
                <a:cubicBezTo>
                  <a:pt x="2724" y="288"/>
                  <a:pt x="2724" y="288"/>
                  <a:pt x="2724" y="288"/>
                </a:cubicBezTo>
                <a:cubicBezTo>
                  <a:pt x="2697" y="300"/>
                  <a:pt x="2697" y="300"/>
                  <a:pt x="2697" y="300"/>
                </a:cubicBezTo>
                <a:cubicBezTo>
                  <a:pt x="2671" y="312"/>
                  <a:pt x="2671" y="312"/>
                  <a:pt x="2671" y="312"/>
                </a:cubicBezTo>
                <a:cubicBezTo>
                  <a:pt x="2644" y="321"/>
                  <a:pt x="2644" y="321"/>
                  <a:pt x="2644" y="321"/>
                </a:cubicBezTo>
                <a:cubicBezTo>
                  <a:pt x="2617" y="328"/>
                  <a:pt x="2617" y="328"/>
                  <a:pt x="2617" y="328"/>
                </a:cubicBezTo>
                <a:cubicBezTo>
                  <a:pt x="2591" y="332"/>
                  <a:pt x="2591" y="332"/>
                  <a:pt x="2591" y="332"/>
                </a:cubicBezTo>
                <a:cubicBezTo>
                  <a:pt x="2564" y="333"/>
                  <a:pt x="2564" y="333"/>
                  <a:pt x="2564" y="333"/>
                </a:cubicBezTo>
                <a:cubicBezTo>
                  <a:pt x="2537" y="332"/>
                  <a:pt x="2537" y="332"/>
                  <a:pt x="2537" y="332"/>
                </a:cubicBezTo>
                <a:cubicBezTo>
                  <a:pt x="2511" y="328"/>
                  <a:pt x="2511" y="328"/>
                  <a:pt x="2511" y="328"/>
                </a:cubicBezTo>
                <a:cubicBezTo>
                  <a:pt x="2484" y="321"/>
                  <a:pt x="2484" y="321"/>
                  <a:pt x="2484" y="321"/>
                </a:cubicBezTo>
                <a:cubicBezTo>
                  <a:pt x="2457" y="312"/>
                  <a:pt x="2457" y="312"/>
                  <a:pt x="2457" y="312"/>
                </a:cubicBezTo>
                <a:cubicBezTo>
                  <a:pt x="2431" y="300"/>
                  <a:pt x="2431" y="300"/>
                  <a:pt x="2431" y="300"/>
                </a:cubicBezTo>
                <a:cubicBezTo>
                  <a:pt x="2404" y="288"/>
                  <a:pt x="2404" y="288"/>
                  <a:pt x="2404" y="288"/>
                </a:cubicBezTo>
                <a:cubicBezTo>
                  <a:pt x="2377" y="279"/>
                  <a:pt x="2377" y="279"/>
                  <a:pt x="2377" y="279"/>
                </a:cubicBezTo>
                <a:cubicBezTo>
                  <a:pt x="2351" y="272"/>
                  <a:pt x="2351" y="272"/>
                  <a:pt x="2351" y="272"/>
                </a:cubicBezTo>
                <a:cubicBezTo>
                  <a:pt x="2324" y="268"/>
                  <a:pt x="2324" y="268"/>
                  <a:pt x="2324" y="268"/>
                </a:cubicBezTo>
                <a:cubicBezTo>
                  <a:pt x="2297" y="267"/>
                  <a:pt x="2297" y="267"/>
                  <a:pt x="2297" y="267"/>
                </a:cubicBezTo>
                <a:cubicBezTo>
                  <a:pt x="2271" y="268"/>
                  <a:pt x="2271" y="268"/>
                  <a:pt x="2271" y="268"/>
                </a:cubicBezTo>
                <a:cubicBezTo>
                  <a:pt x="2244" y="272"/>
                  <a:pt x="2244" y="272"/>
                  <a:pt x="2244" y="272"/>
                </a:cubicBezTo>
                <a:cubicBezTo>
                  <a:pt x="2217" y="279"/>
                  <a:pt x="2217" y="279"/>
                  <a:pt x="2217" y="279"/>
                </a:cubicBezTo>
                <a:cubicBezTo>
                  <a:pt x="2191" y="288"/>
                  <a:pt x="2191" y="288"/>
                  <a:pt x="2191" y="288"/>
                </a:cubicBezTo>
                <a:cubicBezTo>
                  <a:pt x="2164" y="300"/>
                  <a:pt x="2164" y="300"/>
                  <a:pt x="2164" y="300"/>
                </a:cubicBezTo>
                <a:cubicBezTo>
                  <a:pt x="2137" y="312"/>
                  <a:pt x="2137" y="312"/>
                  <a:pt x="2137" y="312"/>
                </a:cubicBezTo>
                <a:cubicBezTo>
                  <a:pt x="2111" y="321"/>
                  <a:pt x="2111" y="321"/>
                  <a:pt x="2111" y="321"/>
                </a:cubicBezTo>
                <a:cubicBezTo>
                  <a:pt x="2084" y="328"/>
                  <a:pt x="2084" y="328"/>
                  <a:pt x="2084" y="328"/>
                </a:cubicBezTo>
                <a:cubicBezTo>
                  <a:pt x="2057" y="332"/>
                  <a:pt x="2057" y="332"/>
                  <a:pt x="2057" y="332"/>
                </a:cubicBezTo>
                <a:cubicBezTo>
                  <a:pt x="2031" y="333"/>
                  <a:pt x="2031" y="333"/>
                  <a:pt x="2031" y="333"/>
                </a:cubicBezTo>
                <a:cubicBezTo>
                  <a:pt x="2004" y="332"/>
                  <a:pt x="2004" y="332"/>
                  <a:pt x="2004" y="332"/>
                </a:cubicBezTo>
                <a:cubicBezTo>
                  <a:pt x="1977" y="328"/>
                  <a:pt x="1977" y="328"/>
                  <a:pt x="1977" y="328"/>
                </a:cubicBezTo>
                <a:cubicBezTo>
                  <a:pt x="1951" y="321"/>
                  <a:pt x="1951" y="321"/>
                  <a:pt x="1951" y="321"/>
                </a:cubicBezTo>
                <a:cubicBezTo>
                  <a:pt x="1924" y="312"/>
                  <a:pt x="1924" y="312"/>
                  <a:pt x="1924" y="312"/>
                </a:cubicBezTo>
                <a:cubicBezTo>
                  <a:pt x="1897" y="300"/>
                  <a:pt x="1897" y="300"/>
                  <a:pt x="1897" y="300"/>
                </a:cubicBezTo>
                <a:cubicBezTo>
                  <a:pt x="1871" y="288"/>
                  <a:pt x="1871" y="288"/>
                  <a:pt x="1871" y="288"/>
                </a:cubicBezTo>
                <a:cubicBezTo>
                  <a:pt x="1844" y="279"/>
                  <a:pt x="1844" y="279"/>
                  <a:pt x="1844" y="279"/>
                </a:cubicBezTo>
                <a:cubicBezTo>
                  <a:pt x="1817" y="272"/>
                  <a:pt x="1817" y="272"/>
                  <a:pt x="1817" y="272"/>
                </a:cubicBezTo>
                <a:cubicBezTo>
                  <a:pt x="1791" y="268"/>
                  <a:pt x="1791" y="268"/>
                  <a:pt x="1791" y="268"/>
                </a:cubicBezTo>
                <a:cubicBezTo>
                  <a:pt x="1764" y="267"/>
                  <a:pt x="1764" y="267"/>
                  <a:pt x="1764" y="267"/>
                </a:cubicBezTo>
                <a:cubicBezTo>
                  <a:pt x="1737" y="268"/>
                  <a:pt x="1737" y="268"/>
                  <a:pt x="1737" y="268"/>
                </a:cubicBezTo>
                <a:cubicBezTo>
                  <a:pt x="1711" y="272"/>
                  <a:pt x="1711" y="272"/>
                  <a:pt x="1711" y="272"/>
                </a:cubicBezTo>
                <a:cubicBezTo>
                  <a:pt x="1684" y="279"/>
                  <a:pt x="1684" y="279"/>
                  <a:pt x="1684" y="279"/>
                </a:cubicBezTo>
                <a:cubicBezTo>
                  <a:pt x="1657" y="288"/>
                  <a:pt x="1657" y="288"/>
                  <a:pt x="1657" y="288"/>
                </a:cubicBezTo>
                <a:cubicBezTo>
                  <a:pt x="1631" y="300"/>
                  <a:pt x="1631" y="300"/>
                  <a:pt x="1631" y="300"/>
                </a:cubicBezTo>
                <a:cubicBezTo>
                  <a:pt x="1604" y="312"/>
                  <a:pt x="1604" y="312"/>
                  <a:pt x="1604" y="312"/>
                </a:cubicBezTo>
                <a:cubicBezTo>
                  <a:pt x="1577" y="321"/>
                  <a:pt x="1577" y="321"/>
                  <a:pt x="1577" y="321"/>
                </a:cubicBezTo>
                <a:cubicBezTo>
                  <a:pt x="1551" y="328"/>
                  <a:pt x="1551" y="328"/>
                  <a:pt x="1551" y="328"/>
                </a:cubicBezTo>
                <a:cubicBezTo>
                  <a:pt x="1524" y="332"/>
                  <a:pt x="1524" y="332"/>
                  <a:pt x="1524" y="332"/>
                </a:cubicBezTo>
                <a:cubicBezTo>
                  <a:pt x="1497" y="333"/>
                  <a:pt x="1497" y="333"/>
                  <a:pt x="1497" y="333"/>
                </a:cubicBezTo>
                <a:cubicBezTo>
                  <a:pt x="1471" y="332"/>
                  <a:pt x="1471" y="332"/>
                  <a:pt x="1471" y="332"/>
                </a:cubicBezTo>
                <a:cubicBezTo>
                  <a:pt x="1444" y="328"/>
                  <a:pt x="1444" y="328"/>
                  <a:pt x="1444" y="328"/>
                </a:cubicBezTo>
                <a:cubicBezTo>
                  <a:pt x="1417" y="321"/>
                  <a:pt x="1417" y="321"/>
                  <a:pt x="1417" y="321"/>
                </a:cubicBezTo>
                <a:cubicBezTo>
                  <a:pt x="1391" y="312"/>
                  <a:pt x="1391" y="312"/>
                  <a:pt x="1391" y="312"/>
                </a:cubicBezTo>
                <a:cubicBezTo>
                  <a:pt x="1364" y="300"/>
                  <a:pt x="1364" y="300"/>
                  <a:pt x="1364" y="300"/>
                </a:cubicBezTo>
                <a:cubicBezTo>
                  <a:pt x="1337" y="288"/>
                  <a:pt x="1337" y="288"/>
                  <a:pt x="1337" y="288"/>
                </a:cubicBezTo>
                <a:cubicBezTo>
                  <a:pt x="1311" y="279"/>
                  <a:pt x="1311" y="279"/>
                  <a:pt x="1311" y="279"/>
                </a:cubicBezTo>
                <a:cubicBezTo>
                  <a:pt x="1284" y="272"/>
                  <a:pt x="1284" y="272"/>
                  <a:pt x="1284" y="272"/>
                </a:cubicBezTo>
                <a:cubicBezTo>
                  <a:pt x="1257" y="268"/>
                  <a:pt x="1257" y="268"/>
                  <a:pt x="1257" y="268"/>
                </a:cubicBezTo>
                <a:cubicBezTo>
                  <a:pt x="1231" y="267"/>
                  <a:pt x="1231" y="267"/>
                  <a:pt x="1231" y="267"/>
                </a:cubicBezTo>
                <a:cubicBezTo>
                  <a:pt x="1204" y="268"/>
                  <a:pt x="1204" y="268"/>
                  <a:pt x="1204" y="268"/>
                </a:cubicBezTo>
                <a:cubicBezTo>
                  <a:pt x="1177" y="272"/>
                  <a:pt x="1177" y="272"/>
                  <a:pt x="1177" y="272"/>
                </a:cubicBezTo>
                <a:cubicBezTo>
                  <a:pt x="1151" y="279"/>
                  <a:pt x="1151" y="279"/>
                  <a:pt x="1151" y="279"/>
                </a:cubicBezTo>
                <a:cubicBezTo>
                  <a:pt x="1124" y="288"/>
                  <a:pt x="1124" y="288"/>
                  <a:pt x="1124" y="288"/>
                </a:cubicBezTo>
                <a:cubicBezTo>
                  <a:pt x="1097" y="300"/>
                  <a:pt x="1097" y="300"/>
                  <a:pt x="1097" y="300"/>
                </a:cubicBezTo>
                <a:cubicBezTo>
                  <a:pt x="1071" y="312"/>
                  <a:pt x="1071" y="312"/>
                  <a:pt x="1071" y="312"/>
                </a:cubicBezTo>
                <a:cubicBezTo>
                  <a:pt x="1044" y="321"/>
                  <a:pt x="1044" y="321"/>
                  <a:pt x="1044" y="321"/>
                </a:cubicBezTo>
                <a:cubicBezTo>
                  <a:pt x="1017" y="328"/>
                  <a:pt x="1017" y="328"/>
                  <a:pt x="1017" y="328"/>
                </a:cubicBezTo>
                <a:cubicBezTo>
                  <a:pt x="991" y="332"/>
                  <a:pt x="991" y="332"/>
                  <a:pt x="991" y="332"/>
                </a:cubicBezTo>
                <a:cubicBezTo>
                  <a:pt x="964" y="333"/>
                  <a:pt x="964" y="333"/>
                  <a:pt x="964" y="333"/>
                </a:cubicBezTo>
                <a:cubicBezTo>
                  <a:pt x="937" y="332"/>
                  <a:pt x="937" y="332"/>
                  <a:pt x="937" y="332"/>
                </a:cubicBezTo>
                <a:cubicBezTo>
                  <a:pt x="911" y="328"/>
                  <a:pt x="911" y="328"/>
                  <a:pt x="911" y="328"/>
                </a:cubicBezTo>
                <a:cubicBezTo>
                  <a:pt x="884" y="321"/>
                  <a:pt x="884" y="321"/>
                  <a:pt x="884" y="321"/>
                </a:cubicBezTo>
                <a:cubicBezTo>
                  <a:pt x="857" y="312"/>
                  <a:pt x="857" y="312"/>
                  <a:pt x="857" y="312"/>
                </a:cubicBezTo>
                <a:cubicBezTo>
                  <a:pt x="831" y="300"/>
                  <a:pt x="831" y="300"/>
                  <a:pt x="831" y="300"/>
                </a:cubicBezTo>
                <a:cubicBezTo>
                  <a:pt x="804" y="288"/>
                  <a:pt x="804" y="288"/>
                  <a:pt x="804" y="288"/>
                </a:cubicBezTo>
                <a:cubicBezTo>
                  <a:pt x="777" y="279"/>
                  <a:pt x="777" y="279"/>
                  <a:pt x="777" y="279"/>
                </a:cubicBezTo>
                <a:cubicBezTo>
                  <a:pt x="751" y="272"/>
                  <a:pt x="751" y="272"/>
                  <a:pt x="751" y="272"/>
                </a:cubicBezTo>
                <a:cubicBezTo>
                  <a:pt x="724" y="268"/>
                  <a:pt x="724" y="268"/>
                  <a:pt x="724" y="268"/>
                </a:cubicBezTo>
                <a:cubicBezTo>
                  <a:pt x="697" y="267"/>
                  <a:pt x="697" y="267"/>
                  <a:pt x="697" y="267"/>
                </a:cubicBezTo>
                <a:cubicBezTo>
                  <a:pt x="671" y="268"/>
                  <a:pt x="671" y="268"/>
                  <a:pt x="671" y="268"/>
                </a:cubicBezTo>
                <a:cubicBezTo>
                  <a:pt x="644" y="272"/>
                  <a:pt x="644" y="272"/>
                  <a:pt x="644" y="272"/>
                </a:cubicBezTo>
                <a:cubicBezTo>
                  <a:pt x="617" y="279"/>
                  <a:pt x="617" y="279"/>
                  <a:pt x="617" y="279"/>
                </a:cubicBezTo>
                <a:cubicBezTo>
                  <a:pt x="591" y="288"/>
                  <a:pt x="591" y="288"/>
                  <a:pt x="591" y="288"/>
                </a:cubicBezTo>
                <a:cubicBezTo>
                  <a:pt x="564" y="300"/>
                  <a:pt x="564" y="300"/>
                  <a:pt x="564" y="300"/>
                </a:cubicBezTo>
                <a:cubicBezTo>
                  <a:pt x="537" y="312"/>
                  <a:pt x="537" y="312"/>
                  <a:pt x="537" y="312"/>
                </a:cubicBezTo>
                <a:cubicBezTo>
                  <a:pt x="511" y="321"/>
                  <a:pt x="511" y="321"/>
                  <a:pt x="511" y="321"/>
                </a:cubicBezTo>
                <a:cubicBezTo>
                  <a:pt x="484" y="328"/>
                  <a:pt x="484" y="328"/>
                  <a:pt x="484" y="328"/>
                </a:cubicBezTo>
                <a:cubicBezTo>
                  <a:pt x="457" y="332"/>
                  <a:pt x="457" y="332"/>
                  <a:pt x="457" y="332"/>
                </a:cubicBezTo>
                <a:cubicBezTo>
                  <a:pt x="431" y="333"/>
                  <a:pt x="431" y="333"/>
                  <a:pt x="431" y="333"/>
                </a:cubicBezTo>
                <a:cubicBezTo>
                  <a:pt x="404" y="332"/>
                  <a:pt x="404" y="332"/>
                  <a:pt x="404" y="332"/>
                </a:cubicBezTo>
                <a:cubicBezTo>
                  <a:pt x="377" y="328"/>
                  <a:pt x="377" y="328"/>
                  <a:pt x="377" y="328"/>
                </a:cubicBezTo>
                <a:cubicBezTo>
                  <a:pt x="351" y="321"/>
                  <a:pt x="351" y="321"/>
                  <a:pt x="351" y="321"/>
                </a:cubicBezTo>
                <a:cubicBezTo>
                  <a:pt x="324" y="312"/>
                  <a:pt x="324" y="312"/>
                  <a:pt x="324" y="312"/>
                </a:cubicBezTo>
                <a:cubicBezTo>
                  <a:pt x="297" y="300"/>
                  <a:pt x="297" y="300"/>
                  <a:pt x="297" y="300"/>
                </a:cubicBezTo>
                <a:cubicBezTo>
                  <a:pt x="271" y="288"/>
                  <a:pt x="271" y="288"/>
                  <a:pt x="271" y="288"/>
                </a:cubicBezTo>
                <a:cubicBezTo>
                  <a:pt x="244" y="279"/>
                  <a:pt x="244" y="279"/>
                  <a:pt x="244" y="279"/>
                </a:cubicBezTo>
                <a:cubicBezTo>
                  <a:pt x="217" y="272"/>
                  <a:pt x="217" y="272"/>
                  <a:pt x="217" y="272"/>
                </a:cubicBezTo>
                <a:cubicBezTo>
                  <a:pt x="191" y="268"/>
                  <a:pt x="191" y="268"/>
                  <a:pt x="191" y="268"/>
                </a:cubicBezTo>
                <a:cubicBezTo>
                  <a:pt x="164" y="267"/>
                  <a:pt x="164" y="267"/>
                  <a:pt x="164" y="267"/>
                </a:cubicBezTo>
                <a:cubicBezTo>
                  <a:pt x="137" y="268"/>
                  <a:pt x="137" y="268"/>
                  <a:pt x="137" y="268"/>
                </a:cubicBezTo>
                <a:cubicBezTo>
                  <a:pt x="111" y="272"/>
                  <a:pt x="111" y="272"/>
                  <a:pt x="111" y="272"/>
                </a:cubicBezTo>
                <a:cubicBezTo>
                  <a:pt x="84" y="279"/>
                  <a:pt x="84" y="279"/>
                  <a:pt x="84" y="279"/>
                </a:cubicBezTo>
                <a:cubicBezTo>
                  <a:pt x="57" y="288"/>
                  <a:pt x="57" y="288"/>
                  <a:pt x="57" y="288"/>
                </a:cubicBezTo>
                <a:cubicBezTo>
                  <a:pt x="31" y="300"/>
                  <a:pt x="31" y="300"/>
                  <a:pt x="31" y="300"/>
                </a:cubicBezTo>
                <a:cubicBezTo>
                  <a:pt x="22" y="304"/>
                  <a:pt x="0" y="312"/>
                  <a:pt x="4" y="312"/>
                </a:cubicBezTo>
                <a:cubicBezTo>
                  <a:pt x="8" y="312"/>
                  <a:pt x="4" y="101"/>
                  <a:pt x="4" y="45"/>
                </a:cubicBezTo>
                <a:close/>
              </a:path>
            </a:pathLst>
          </a:custGeom>
          <a:solidFill>
            <a:srgbClr val="FFFFFF"/>
          </a:solidFill>
          <a:ln w="9525" cmpd="sng">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015888499"/>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ＯＳＡＫＡしごとフィールドの設置による雇用促進</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雇用推進室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しごとフィールド」開設</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9752" y="332656"/>
          <a:ext cx="6696744" cy="6264696"/>
        </p:xfrm>
        <a:graphic>
          <a:graphicData uri="http://schemas.openxmlformats.org/drawingml/2006/table">
            <a:tbl>
              <a:tblPr firstRow="1">
                <a:tableStyleId>{5C22544A-7EE6-4342-B048-85BDC9FD1C3A}</a:tableStyleId>
              </a:tblPr>
              <a:tblGrid>
                <a:gridCol w="1546076">
                  <a:extLst>
                    <a:ext uri="{9D8B030D-6E8A-4147-A177-3AD203B41FA5}">
                      <a16:colId xmlns:a16="http://schemas.microsoft.com/office/drawing/2014/main" val="20000"/>
                    </a:ext>
                  </a:extLst>
                </a:gridCol>
                <a:gridCol w="1406252">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・大阪の雇用状況は東京・神奈川・愛知に比べて悪い</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完全失業率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5.4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4.5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4.4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3.7</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有効求人倍率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0.77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1.08</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0.57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1.12</a:t>
                      </a:r>
                      <a:r>
                        <a:rPr kumimoji="1" lang="ja-JP" altLang="en-US" sz="1200" dirty="0" smtClean="0">
                          <a:solidFill>
                            <a:schemeClr val="tx1"/>
                          </a:solidFill>
                        </a:rPr>
                        <a:t>倍</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・ハローワーク（国直営には求人情報が豊富にあるが、それを活かしきれていない</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マッチングノウハウ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大阪の産業を支える中小企業側の雇用ニーズとのミスマッチ</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・ハローワーク、民間人材ビジネス、大阪府の三位一体の支援の仕組みを創設</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ﾊﾛｰﾜｰｸ：求人情報が豊富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民間人材ﾋﾞｼﾞﾈｽ：ﾏｯﾁﾝｸﾞ、人材育成の専門的なノウハウを有する</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府：中小企業とのﾈｯﾄﾜｰｸ、支援策がある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a:t>
                      </a:r>
                    </a:p>
                    <a:p>
                      <a:pPr algn="l"/>
                      <a:r>
                        <a:rPr kumimoji="1" lang="ja-JP" altLang="en-US" sz="1050" dirty="0" smtClean="0">
                          <a:solidFill>
                            <a:schemeClr val="tx1"/>
                          </a:solidFill>
                        </a:rPr>
                        <a:t>ハローワークの一体的実施の状況（地方自治体の提案内容に沿って事業が開始されたもの）</a:t>
                      </a:r>
                    </a:p>
                    <a:p>
                      <a:pPr algn="l"/>
                      <a:r>
                        <a:rPr kumimoji="1" lang="ja-JP" altLang="en-US" sz="1050" dirty="0" smtClean="0">
                          <a:solidFill>
                            <a:schemeClr val="tx1"/>
                          </a:solidFill>
                        </a:rPr>
                        <a:t>　都道府県：</a:t>
                      </a:r>
                      <a:r>
                        <a:rPr kumimoji="1" lang="en-US" altLang="ja-JP" sz="1050" dirty="0" smtClean="0">
                          <a:solidFill>
                            <a:schemeClr val="tx1"/>
                          </a:solidFill>
                        </a:rPr>
                        <a:t>33</a:t>
                      </a:r>
                    </a:p>
                    <a:p>
                      <a:pPr algn="l"/>
                      <a:r>
                        <a:rPr kumimoji="1" lang="ja-JP" altLang="en-US" sz="1050" dirty="0" smtClean="0">
                          <a:solidFill>
                            <a:schemeClr val="tx1"/>
                          </a:solidFill>
                        </a:rPr>
                        <a:t>　市区長：</a:t>
                      </a:r>
                      <a:r>
                        <a:rPr kumimoji="1" lang="en-US" altLang="ja-JP" sz="1050" dirty="0" smtClean="0">
                          <a:solidFill>
                            <a:schemeClr val="tx1"/>
                          </a:solidFill>
                        </a:rPr>
                        <a:t>151</a:t>
                      </a:r>
                    </a:p>
                    <a:p>
                      <a:pPr algn="l"/>
                      <a:r>
                        <a:rPr kumimoji="1" lang="ja-JP" altLang="en-US" sz="1050" dirty="0" smtClean="0">
                          <a:solidFill>
                            <a:schemeClr val="tx1"/>
                          </a:solidFill>
                        </a:rPr>
                        <a:t>（</a:t>
                      </a:r>
                      <a:r>
                        <a:rPr kumimoji="1" lang="en-US" altLang="ja-JP" sz="1050" dirty="0" smtClean="0">
                          <a:solidFill>
                            <a:schemeClr val="tx1"/>
                          </a:solidFill>
                        </a:rPr>
                        <a:t>2021</a:t>
                      </a:r>
                      <a:r>
                        <a:rPr kumimoji="1" lang="ja-JP" altLang="en-US" sz="1050" dirty="0" smtClean="0">
                          <a:solidFill>
                            <a:schemeClr val="tx1"/>
                          </a:solidFill>
                        </a:rPr>
                        <a:t>年</a:t>
                      </a:r>
                      <a:r>
                        <a:rPr kumimoji="1" lang="en-US" altLang="ja-JP" sz="1050" dirty="0" smtClean="0">
                          <a:solidFill>
                            <a:schemeClr val="tx1"/>
                          </a:solidFill>
                        </a:rPr>
                        <a:t>3</a:t>
                      </a:r>
                      <a:r>
                        <a:rPr kumimoji="1" lang="ja-JP" altLang="en-US" sz="1050" dirty="0" smtClean="0">
                          <a:solidFill>
                            <a:schemeClr val="tx1"/>
                          </a:solidFill>
                        </a:rPr>
                        <a:t>月現在）</a:t>
                      </a:r>
                    </a:p>
                    <a:p>
                      <a:pPr algn="l"/>
                      <a:endParaRPr kumimoji="1" lang="ja-JP" altLang="en-US" sz="105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endParaRPr kumimoji="1" lang="en-US" altLang="ja-JP" sz="1200" dirty="0" smtClean="0">
                        <a:solidFill>
                          <a:schemeClr val="tx1"/>
                        </a:solidFill>
                      </a:endParaRPr>
                    </a:p>
                    <a:p>
                      <a:pPr algn="l"/>
                      <a:r>
                        <a:rPr kumimoji="1" lang="ja-JP" altLang="en-US" sz="1200" dirty="0" smtClean="0">
                          <a:solidFill>
                            <a:schemeClr val="tx1"/>
                          </a:solidFill>
                        </a:rPr>
                        <a:t>　フィールド」を開設</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月）、求職者に加え、ﾊﾛｰﾜｰｸ等では従来行っていなかった中小企業向けの支援を実施</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求職者向け支援</a:t>
                      </a:r>
                      <a:endParaRPr kumimoji="1" lang="en-US" altLang="ja-JP" sz="1200" dirty="0" smtClean="0">
                        <a:solidFill>
                          <a:schemeClr val="tx1"/>
                        </a:solidFill>
                      </a:endParaRPr>
                    </a:p>
                    <a:p>
                      <a:pPr marL="88900" indent="0" algn="l"/>
                      <a:r>
                        <a:rPr kumimoji="1" lang="ja-JP" altLang="en-US" sz="1200" dirty="0" smtClean="0">
                          <a:solidFill>
                            <a:schemeClr val="tx1"/>
                          </a:solidFill>
                        </a:rPr>
                        <a:t>若者、就職困難者等のカウンセリング、面接の受け方等のセミナーを開催</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企業向け支援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中小企業の人材ニーズを把握し、企業相談や採用活動、定着支援等のセミナーを開催</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同ﾌﾛｱにハローワークを併設</a:t>
                      </a:r>
                      <a:endParaRPr kumimoji="1" lang="en-US" altLang="ja-JP" sz="1200" dirty="0" smtClean="0">
                        <a:solidFill>
                          <a:schemeClr val="tx1"/>
                        </a:solidFill>
                      </a:endParaRPr>
                    </a:p>
                    <a:p>
                      <a:pPr marL="88900" indent="-88900" algn="l"/>
                      <a:r>
                        <a:rPr kumimoji="1" lang="ja-JP" altLang="en-US" sz="1200" dirty="0" smtClean="0">
                          <a:solidFill>
                            <a:schemeClr val="tx1"/>
                          </a:solidFill>
                        </a:rPr>
                        <a:t>・</a:t>
                      </a:r>
                      <a:r>
                        <a:rPr kumimoji="1" lang="en-US" altLang="ja-JP" sz="1200" dirty="0" smtClean="0">
                          <a:solidFill>
                            <a:schemeClr val="tx1"/>
                          </a:solidFill>
                        </a:rPr>
                        <a:t>OSAKA</a:t>
                      </a:r>
                      <a:r>
                        <a:rPr kumimoji="1" lang="ja-JP" altLang="en-US" sz="1200" dirty="0" smtClean="0">
                          <a:solidFill>
                            <a:schemeClr val="tx1"/>
                          </a:solidFill>
                        </a:rPr>
                        <a:t>しごとフィールドをリニューアル</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r>
                        <a:rPr kumimoji="1" lang="en-US" altLang="ja-JP" sz="1200" dirty="0" smtClean="0">
                          <a:solidFill>
                            <a:schemeClr val="tx1"/>
                          </a:solidFill>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就職に困難性を有する求職者等への支援プログラムの開発・</a:t>
                      </a:r>
                      <a:r>
                        <a:rPr kumimoji="1" lang="ja-JP" altLang="en-US" sz="1200" b="0" u="none" dirty="0" smtClean="0">
                          <a:solidFill>
                            <a:schemeClr val="tx1"/>
                          </a:solidFill>
                        </a:rPr>
                        <a:t>実施</a:t>
                      </a:r>
                      <a:endParaRPr kumimoji="1" lang="en-US" altLang="ja-JP" sz="1200" b="0" u="none"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中小企業の人材確保支援のため、職場環境の改善や魅力の向上・情報発信</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職種志向の拡大・転換カウンセリングの実施</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求職支援機能</a:t>
                      </a:r>
                      <a:r>
                        <a:rPr kumimoji="1" lang="en-US" altLang="ja-JP" sz="1200" dirty="0" smtClean="0">
                          <a:solidFill>
                            <a:schemeClr val="tx1"/>
                          </a:solidFill>
                        </a:rPr>
                        <a:t>(</a:t>
                      </a:r>
                      <a:r>
                        <a:rPr kumimoji="1" lang="ja-JP" altLang="en-US" sz="1200" dirty="0" smtClean="0">
                          <a:solidFill>
                            <a:schemeClr val="tx1"/>
                          </a:solidFill>
                        </a:rPr>
                        <a:t>利用者に一時保育を提供等</a:t>
                      </a:r>
                      <a:r>
                        <a:rPr kumimoji="1" lang="en-US" altLang="ja-JP" sz="1200" dirty="0" smtClean="0">
                          <a:solidFill>
                            <a:schemeClr val="tx1"/>
                          </a:solidFill>
                        </a:rPr>
                        <a:t>)</a:t>
                      </a:r>
                      <a:r>
                        <a:rPr kumimoji="1" lang="ja-JP" altLang="en-US" sz="1200" dirty="0" smtClean="0">
                          <a:solidFill>
                            <a:schemeClr val="tx1"/>
                          </a:solidFill>
                        </a:rPr>
                        <a:t>の強化や「公園」をテーマに施設空間を一新</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p>
                    <a:p>
                      <a:pPr algn="l"/>
                      <a:r>
                        <a:rPr kumimoji="1" lang="ja-JP" altLang="en-US" sz="1200" dirty="0" smtClean="0">
                          <a:solidFill>
                            <a:schemeClr val="tx1"/>
                          </a:solidFill>
                        </a:rPr>
                        <a:t>　フィールド」の実績</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就職者数</a:t>
                      </a:r>
                      <a:endParaRPr kumimoji="1" lang="en-US" altLang="ja-JP" sz="1200" dirty="0" smtClean="0">
                        <a:solidFill>
                          <a:schemeClr val="tx1"/>
                        </a:solidFill>
                      </a:endParaRPr>
                    </a:p>
                    <a:p>
                      <a:pPr algn="l"/>
                      <a:r>
                        <a:rPr kumimoji="1" lang="ja-JP" altLang="en-US" sz="1200" dirty="0" smtClean="0">
                          <a:solidFill>
                            <a:srgbClr val="FF0000"/>
                          </a:solidFill>
                        </a:rPr>
                        <a:t>　</a:t>
                      </a:r>
                      <a:r>
                        <a:rPr kumimoji="1" lang="en-US" altLang="ja-JP" sz="1200" dirty="0" smtClean="0">
                          <a:solidFill>
                            <a:schemeClr val="tx1"/>
                          </a:solidFill>
                        </a:rPr>
                        <a:t>5,108</a:t>
                      </a:r>
                      <a:r>
                        <a:rPr kumimoji="1" lang="ja-JP" altLang="en-US" sz="1200" dirty="0" smtClean="0">
                          <a:solidFill>
                            <a:schemeClr val="tx1"/>
                          </a:solidFill>
                        </a:rPr>
                        <a:t>名</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a:t>
                      </a:r>
                    </a:p>
                    <a:p>
                      <a:pPr algn="l"/>
                      <a:r>
                        <a:rPr kumimoji="1" lang="en-US" altLang="ja-JP" sz="1200" dirty="0" smtClean="0">
                          <a:solidFill>
                            <a:schemeClr val="tx1"/>
                          </a:solidFill>
                        </a:rPr>
                        <a:t>   (2013.9</a:t>
                      </a:r>
                      <a:r>
                        <a:rPr kumimoji="1" lang="ja-JP" altLang="en-US" sz="1200" dirty="0" smtClean="0">
                          <a:solidFill>
                            <a:schemeClr val="tx1"/>
                          </a:solidFill>
                        </a:rPr>
                        <a:t>～</a:t>
                      </a:r>
                      <a:r>
                        <a:rPr kumimoji="1" lang="en-US" altLang="ja-JP" sz="1200" dirty="0" smtClean="0">
                          <a:solidFill>
                            <a:schemeClr val="tx1"/>
                          </a:solidFill>
                        </a:rPr>
                        <a:t>2014.3)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8,080</a:t>
                      </a:r>
                      <a:r>
                        <a:rPr kumimoji="1" lang="ja-JP" altLang="en-US" sz="1200" dirty="0" smtClean="0">
                          <a:solidFill>
                            <a:schemeClr val="tx1"/>
                          </a:solidFill>
                        </a:rPr>
                        <a:t>名</a:t>
                      </a:r>
                      <a:r>
                        <a:rPr kumimoji="1" lang="en-US" altLang="ja-JP" sz="1200" dirty="0" smtClean="0">
                          <a:solidFill>
                            <a:schemeClr val="tx1"/>
                          </a:solidFill>
                        </a:rPr>
                        <a:t>(2014</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8,038</a:t>
                      </a:r>
                      <a:r>
                        <a:rPr kumimoji="1" lang="ja-JP" altLang="en-US" sz="1200" dirty="0" smtClean="0">
                          <a:solidFill>
                            <a:schemeClr val="tx1"/>
                          </a:solidFill>
                        </a:rPr>
                        <a:t>名</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a:t>
                      </a:r>
                      <a:r>
                        <a:rPr kumimoji="1" lang="en-US" altLang="ja-JP" sz="1200" baseline="0" dirty="0" smtClean="0">
                          <a:solidFill>
                            <a:schemeClr val="tx1"/>
                          </a:solidFill>
                        </a:rPr>
                        <a:t> 7,733</a:t>
                      </a:r>
                      <a:r>
                        <a:rPr kumimoji="1" lang="ja-JP" altLang="en-US" sz="1200" dirty="0" smtClean="0">
                          <a:solidFill>
                            <a:schemeClr val="tx1"/>
                          </a:solidFill>
                        </a:rPr>
                        <a:t>名</a:t>
                      </a:r>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   8,023</a:t>
                      </a:r>
                      <a:r>
                        <a:rPr kumimoji="1" lang="ja-JP" altLang="en-US" sz="1200" b="0" u="none" dirty="0" smtClean="0">
                          <a:solidFill>
                            <a:schemeClr val="tx1"/>
                          </a:solidFill>
                        </a:rPr>
                        <a:t>名</a:t>
                      </a:r>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7,103</a:t>
                      </a:r>
                      <a:r>
                        <a:rPr kumimoji="1" lang="ja-JP" altLang="en-US" sz="1200" b="0" u="none" dirty="0" smtClean="0">
                          <a:solidFill>
                            <a:schemeClr val="tx1"/>
                          </a:solidFill>
                        </a:rPr>
                        <a:t>名</a:t>
                      </a:r>
                      <a:r>
                        <a:rPr kumimoji="1" lang="en-US" altLang="ja-JP" sz="1200" b="0" u="none" dirty="0" smtClean="0">
                          <a:solidFill>
                            <a:schemeClr val="tx1"/>
                          </a:solidFill>
                        </a:rPr>
                        <a:t>(2018</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6,887</a:t>
                      </a:r>
                      <a:r>
                        <a:rPr kumimoji="1" lang="ja-JP" altLang="en-US" sz="1200" b="0" u="none" dirty="0" smtClean="0">
                          <a:solidFill>
                            <a:schemeClr val="tx1"/>
                          </a:solidFill>
                        </a:rPr>
                        <a:t>名</a:t>
                      </a:r>
                      <a:r>
                        <a:rPr kumimoji="1" lang="en-US" altLang="ja-JP" sz="1200" b="0" u="none" dirty="0" smtClean="0">
                          <a:solidFill>
                            <a:schemeClr val="tx1"/>
                          </a:solidFill>
                        </a:rPr>
                        <a:t>(2019</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3,343</a:t>
                      </a:r>
                      <a:r>
                        <a:rPr kumimoji="1" lang="ja-JP" altLang="en-US" sz="1200" b="0" u="none" dirty="0" smtClean="0">
                          <a:solidFill>
                            <a:schemeClr val="tx1"/>
                          </a:solidFill>
                        </a:rPr>
                        <a:t>名</a:t>
                      </a:r>
                      <a:r>
                        <a:rPr kumimoji="1" lang="en-US" altLang="ja-JP" sz="1200" b="0" u="none" dirty="0" smtClean="0">
                          <a:solidFill>
                            <a:schemeClr val="tx1"/>
                          </a:solidFill>
                        </a:rPr>
                        <a:t>(2020</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6,581</a:t>
                      </a:r>
                      <a:r>
                        <a:rPr kumimoji="1" lang="ja-JP" altLang="en-US" sz="1200" b="0" u="none" dirty="0" smtClean="0">
                          <a:solidFill>
                            <a:schemeClr val="tx1"/>
                          </a:solidFill>
                        </a:rPr>
                        <a:t>名</a:t>
                      </a:r>
                      <a:r>
                        <a:rPr kumimoji="1" lang="en-US" altLang="ja-JP" sz="1200" b="0" u="none" dirty="0" smtClean="0">
                          <a:solidFill>
                            <a:schemeClr val="tx1"/>
                          </a:solidFill>
                        </a:rPr>
                        <a:t>(2021</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3,037</a:t>
                      </a:r>
                      <a:r>
                        <a:rPr kumimoji="1" lang="ja-JP" altLang="en-US" sz="1200" b="0" u="none" dirty="0" smtClean="0">
                          <a:solidFill>
                            <a:schemeClr val="tx1"/>
                          </a:solidFill>
                        </a:rPr>
                        <a:t>名</a:t>
                      </a:r>
                      <a:r>
                        <a:rPr kumimoji="1" lang="en-US" altLang="ja-JP" sz="1200" b="0" u="none" dirty="0" smtClean="0">
                          <a:solidFill>
                            <a:schemeClr val="tx1"/>
                          </a:solidFill>
                        </a:rPr>
                        <a:t>(2022</a:t>
                      </a:r>
                      <a:r>
                        <a:rPr kumimoji="1" lang="ja-JP" altLang="en-US" sz="1200" b="0" u="none" dirty="0" smtClean="0">
                          <a:solidFill>
                            <a:schemeClr val="tx1"/>
                          </a:solidFill>
                        </a:rPr>
                        <a:t>年</a:t>
                      </a:r>
                      <a:r>
                        <a:rPr kumimoji="1" lang="en-US" altLang="ja-JP" sz="1200" b="0" u="none" dirty="0" smtClean="0">
                          <a:solidFill>
                            <a:schemeClr val="tx1"/>
                          </a:solidFill>
                        </a:rPr>
                        <a:t>10</a:t>
                      </a:r>
                      <a:r>
                        <a:rPr kumimoji="1" lang="ja-JP" altLang="en-US" sz="1200" b="0" u="none" dirty="0" smtClean="0">
                          <a:solidFill>
                            <a:schemeClr val="tx1"/>
                          </a:solidFill>
                        </a:rPr>
                        <a:t>月末</a:t>
                      </a:r>
                      <a:r>
                        <a:rPr kumimoji="1" lang="en-US" altLang="ja-JP" sz="1200" b="0" u="none" dirty="0" smtClean="0">
                          <a:solidFill>
                            <a:schemeClr val="tx1"/>
                          </a:solidFill>
                        </a:rPr>
                        <a:t>)</a:t>
                      </a:r>
                    </a:p>
                    <a:p>
                      <a:pPr algn="l"/>
                      <a:endParaRPr kumimoji="1" lang="en-US" altLang="ja-JP" sz="1200" b="0" u="none" dirty="0" smtClean="0">
                        <a:solidFill>
                          <a:schemeClr val="tx1"/>
                        </a:solidFill>
                      </a:endParaRPr>
                    </a:p>
                    <a:p>
                      <a:pPr algn="l"/>
                      <a:endParaRPr kumimoji="1" lang="en-US" altLang="ja-JP" sz="1200" b="0" u="none"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登録企業数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3,289</a:t>
                      </a:r>
                      <a:r>
                        <a:rPr kumimoji="1" lang="ja-JP" altLang="en-US" sz="1200" dirty="0" smtClean="0">
                          <a:solidFill>
                            <a:schemeClr val="tx1"/>
                          </a:solidFill>
                        </a:rPr>
                        <a:t>社</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4,606</a:t>
                      </a:r>
                      <a:r>
                        <a:rPr kumimoji="1" lang="ja-JP" altLang="en-US" sz="1200" dirty="0" smtClean="0">
                          <a:solidFill>
                            <a:schemeClr val="tx1"/>
                          </a:solidFill>
                        </a:rPr>
                        <a:t>社</a:t>
                      </a:r>
                      <a:r>
                        <a:rPr kumimoji="1" lang="en-US" altLang="ja-JP" sz="1200" dirty="0" smtClean="0">
                          <a:solidFill>
                            <a:schemeClr val="tx1"/>
                          </a:solidFill>
                        </a:rPr>
                        <a:t>(2014</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5,320</a:t>
                      </a:r>
                      <a:r>
                        <a:rPr kumimoji="1" lang="ja-JP" altLang="en-US" sz="1200" dirty="0" smtClean="0">
                          <a:solidFill>
                            <a:schemeClr val="tx1"/>
                          </a:solidFill>
                        </a:rPr>
                        <a:t>社</a:t>
                      </a:r>
                      <a:r>
                        <a:rPr kumimoji="1" lang="en-US" altLang="ja-JP" sz="1200" dirty="0" smtClean="0">
                          <a:solidFill>
                            <a:schemeClr val="tx1"/>
                          </a:solidFill>
                        </a:rPr>
                        <a:t>(2015</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  </a:t>
                      </a:r>
                      <a:r>
                        <a:rPr kumimoji="1" lang="en-US" altLang="ja-JP" sz="1200" b="0" u="none" baseline="0" dirty="0" smtClean="0">
                          <a:solidFill>
                            <a:schemeClr val="tx1"/>
                          </a:solidFill>
                        </a:rPr>
                        <a:t>5</a:t>
                      </a:r>
                      <a:r>
                        <a:rPr kumimoji="1" lang="en-US" altLang="ja-JP" sz="1200" b="0" u="none" dirty="0" smtClean="0">
                          <a:solidFill>
                            <a:schemeClr val="tx1"/>
                          </a:solidFill>
                        </a:rPr>
                        <a:t>,616</a:t>
                      </a:r>
                      <a:r>
                        <a:rPr kumimoji="1" lang="ja-JP" altLang="en-US" sz="1200" b="0" u="none" dirty="0" smtClean="0">
                          <a:solidFill>
                            <a:schemeClr val="tx1"/>
                          </a:solidFill>
                        </a:rPr>
                        <a:t>社</a:t>
                      </a:r>
                      <a:r>
                        <a:rPr kumimoji="1" lang="en-US" altLang="ja-JP" sz="1200" b="0" u="none" dirty="0" smtClean="0">
                          <a:solidFill>
                            <a:schemeClr val="tx1"/>
                          </a:solidFill>
                        </a:rPr>
                        <a:t>(2016</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smtClean="0">
                        <a:solidFill>
                          <a:schemeClr val="tx1"/>
                        </a:solidFill>
                      </a:endParaRPr>
                    </a:p>
                    <a:p>
                      <a:pPr algn="l"/>
                      <a:r>
                        <a:rPr kumimoji="1" lang="ja-JP" altLang="en-US" sz="1200" b="0" u="none" dirty="0" smtClean="0">
                          <a:solidFill>
                            <a:schemeClr val="tx1"/>
                          </a:solidFill>
                        </a:rPr>
                        <a:t> </a:t>
                      </a:r>
                      <a:r>
                        <a:rPr kumimoji="1" lang="ja-JP" altLang="en-US" sz="1200" b="0" u="none" baseline="0" dirty="0" smtClean="0">
                          <a:solidFill>
                            <a:schemeClr val="tx1"/>
                          </a:solidFill>
                        </a:rPr>
                        <a:t> </a:t>
                      </a:r>
                      <a:r>
                        <a:rPr kumimoji="1" lang="en-US" altLang="ja-JP" sz="1200" b="0" u="none" baseline="0" dirty="0" smtClean="0">
                          <a:solidFill>
                            <a:schemeClr val="tx1"/>
                          </a:solidFill>
                        </a:rPr>
                        <a:t>6</a:t>
                      </a:r>
                      <a:r>
                        <a:rPr kumimoji="1" lang="en-US" altLang="ja-JP" sz="1200" b="0" u="none" dirty="0" smtClean="0">
                          <a:solidFill>
                            <a:schemeClr val="tx1"/>
                          </a:solidFill>
                        </a:rPr>
                        <a:t>,228</a:t>
                      </a:r>
                      <a:r>
                        <a:rPr kumimoji="1" lang="ja-JP" altLang="en-US" sz="1200" b="0" u="none" dirty="0" smtClean="0">
                          <a:solidFill>
                            <a:schemeClr val="tx1"/>
                          </a:solidFill>
                        </a:rPr>
                        <a:t>社</a:t>
                      </a:r>
                      <a:r>
                        <a:rPr kumimoji="1" lang="en-US" altLang="ja-JP" sz="1200" b="0" u="none" dirty="0" smtClean="0">
                          <a:solidFill>
                            <a:schemeClr val="tx1"/>
                          </a:solidFill>
                        </a:rPr>
                        <a:t>(2017</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dirty="0" smtClean="0">
                          <a:solidFill>
                            <a:schemeClr val="tx1"/>
                          </a:solidFill>
                        </a:rPr>
                        <a:t>  7,202</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baseline="0" dirty="0" smtClean="0">
                          <a:solidFill>
                            <a:schemeClr val="tx1"/>
                          </a:solidFill>
                        </a:rPr>
                        <a:t>  7,942</a:t>
                      </a:r>
                      <a:r>
                        <a:rPr kumimoji="1" lang="ja-JP" altLang="en-US" sz="1200" b="0" u="none" baseline="0" dirty="0" smtClean="0">
                          <a:solidFill>
                            <a:schemeClr val="tx1"/>
                          </a:solidFill>
                        </a:rPr>
                        <a:t>社</a:t>
                      </a:r>
                      <a:r>
                        <a:rPr kumimoji="1" lang="en-US" altLang="ja-JP" sz="1200" b="0" u="none" baseline="0" dirty="0" smtClean="0">
                          <a:solidFill>
                            <a:schemeClr val="tx1"/>
                          </a:solidFill>
                        </a:rPr>
                        <a:t>(2019</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8,685</a:t>
                      </a:r>
                      <a:r>
                        <a:rPr kumimoji="1" lang="ja-JP" altLang="en-US" sz="1200" b="0" u="none" baseline="0" dirty="0" smtClean="0">
                          <a:solidFill>
                            <a:schemeClr val="tx1"/>
                          </a:solidFill>
                        </a:rPr>
                        <a:t>社</a:t>
                      </a:r>
                      <a:r>
                        <a:rPr kumimoji="1" lang="en-US" altLang="ja-JP" sz="1200" b="0" u="none" baseline="0" dirty="0" smtClean="0">
                          <a:solidFill>
                            <a:schemeClr val="tx1"/>
                          </a:solidFill>
                        </a:rPr>
                        <a:t>(2020</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9,318</a:t>
                      </a:r>
                      <a:r>
                        <a:rPr kumimoji="1" lang="ja-JP" altLang="en-US" sz="1200" b="0" u="none" baseline="0" dirty="0" smtClean="0">
                          <a:solidFill>
                            <a:schemeClr val="tx1"/>
                          </a:solidFill>
                        </a:rPr>
                        <a:t>社</a:t>
                      </a:r>
                      <a:r>
                        <a:rPr kumimoji="1" lang="en-US" altLang="ja-JP" sz="1200" b="0" u="none" baseline="0" dirty="0" smtClean="0">
                          <a:solidFill>
                            <a:schemeClr val="tx1"/>
                          </a:solidFill>
                        </a:rPr>
                        <a:t>(2021</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9,831</a:t>
                      </a:r>
                      <a:r>
                        <a:rPr kumimoji="1" lang="ja-JP" altLang="en-US" sz="1200" b="0" u="none" baseline="0" dirty="0" smtClean="0">
                          <a:solidFill>
                            <a:schemeClr val="tx1"/>
                          </a:solidFill>
                        </a:rPr>
                        <a:t>社</a:t>
                      </a:r>
                      <a:r>
                        <a:rPr kumimoji="1" lang="en-US" altLang="ja-JP" sz="1200" b="0" u="none" baseline="0" dirty="0" smtClean="0">
                          <a:solidFill>
                            <a:schemeClr val="tx1"/>
                          </a:solidFill>
                        </a:rPr>
                        <a:t>(2022</a:t>
                      </a:r>
                      <a:r>
                        <a:rPr kumimoji="1" lang="ja-JP" altLang="en-US" sz="1200" b="0" u="none" baseline="0" dirty="0" smtClean="0">
                          <a:solidFill>
                            <a:schemeClr val="tx1"/>
                          </a:solidFill>
                        </a:rPr>
                        <a:t>年度</a:t>
                      </a:r>
                      <a:r>
                        <a:rPr kumimoji="1" lang="en-US" altLang="ja-JP" sz="1200" b="0" u="none" baseline="0" dirty="0" smtClean="0">
                          <a:solidFill>
                            <a:schemeClr val="tx1"/>
                          </a:solidFill>
                        </a:rPr>
                        <a:t>10</a:t>
                      </a:r>
                      <a:r>
                        <a:rPr kumimoji="1" lang="ja-JP" altLang="en-US" sz="1200" b="0" u="none" baseline="0" dirty="0" smtClean="0">
                          <a:solidFill>
                            <a:schemeClr val="tx1"/>
                          </a:solidFill>
                        </a:rPr>
                        <a:t>月末</a:t>
                      </a:r>
                      <a:r>
                        <a:rPr kumimoji="1" lang="en-US" altLang="ja-JP" sz="1200" b="0" u="none" baseline="0" dirty="0" smtClean="0">
                          <a:solidFill>
                            <a:schemeClr val="tx1"/>
                          </a:solidFill>
                        </a:rPr>
                        <a:t>)</a:t>
                      </a:r>
                      <a:endParaRPr kumimoji="1" lang="en-US" altLang="ja-JP" sz="1200" b="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861573043"/>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月施行）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ハートフル税制創設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424973"/>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1151">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903822">
                <a:tc>
                  <a:txBody>
                    <a:bodyPr/>
                    <a:lstStyle/>
                    <a:p>
                      <a:pPr algn="l"/>
                      <a:r>
                        <a:rPr kumimoji="1" lang="ja-JP" altLang="en-US" sz="1200" dirty="0" smtClean="0">
                          <a:solidFill>
                            <a:schemeClr val="tx1"/>
                          </a:solidFill>
                        </a:rPr>
                        <a:t>・大阪の</a:t>
                      </a:r>
                      <a:r>
                        <a:rPr kumimoji="1" lang="ja-JP" altLang="en-US" sz="1200" dirty="0" err="1" smtClean="0">
                          <a:solidFill>
                            <a:schemeClr val="tx1"/>
                          </a:solidFill>
                        </a:rPr>
                        <a:t>障がい</a:t>
                      </a:r>
                      <a:r>
                        <a:rPr kumimoji="1" lang="ja-JP" altLang="en-US" sz="1200" dirty="0" smtClean="0">
                          <a:solidFill>
                            <a:schemeClr val="tx1"/>
                          </a:solidFill>
                        </a:rPr>
                        <a:t>者雇用の状況は、全国の下位レベル</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年実雇用率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32</a:t>
                      </a:r>
                      <a:r>
                        <a:rPr kumimoji="1" lang="ja-JP" altLang="en-US" sz="1200" dirty="0" smtClean="0">
                          <a:solidFill>
                            <a:schemeClr val="tx1"/>
                          </a:solidFill>
                        </a:rPr>
                        <a:t>位</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法定雇用率達成企業割合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42.9</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45</a:t>
                      </a:r>
                      <a:r>
                        <a:rPr kumimoji="1" lang="ja-JP" altLang="en-US" sz="1200" dirty="0" smtClean="0">
                          <a:solidFill>
                            <a:schemeClr val="tx1"/>
                          </a:solidFill>
                        </a:rPr>
                        <a:t>位</a:t>
                      </a:r>
                      <a:r>
                        <a:rPr kumimoji="1" lang="en-US" altLang="ja-JP" sz="1200" dirty="0" smtClean="0">
                          <a:solidFill>
                            <a:schemeClr val="tx1"/>
                          </a:solidFill>
                        </a:rPr>
                        <a:t>)</a:t>
                      </a: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者の法定雇用率が、</a:t>
                      </a:r>
                      <a:r>
                        <a:rPr kumimoji="1" lang="en-US" altLang="ja-JP" sz="1200" dirty="0" smtClean="0">
                          <a:solidFill>
                            <a:schemeClr val="tx1"/>
                          </a:solidFill>
                        </a:rPr>
                        <a:t>1.8</a:t>
                      </a:r>
                      <a:r>
                        <a:rPr kumimoji="1" lang="ja-JP" altLang="en-US" sz="1200" dirty="0" smtClean="0">
                          <a:solidFill>
                            <a:schemeClr val="tx1"/>
                          </a:solidFill>
                        </a:rPr>
                        <a:t>％から</a:t>
                      </a:r>
                      <a:r>
                        <a:rPr kumimoji="1" lang="en-US" altLang="ja-JP" sz="1200" dirty="0" smtClean="0">
                          <a:solidFill>
                            <a:schemeClr val="tx1"/>
                          </a:solidFill>
                        </a:rPr>
                        <a:t>2.0</a:t>
                      </a:r>
                      <a:r>
                        <a:rPr kumimoji="1" lang="ja-JP" altLang="en-US" sz="1200" dirty="0" smtClean="0">
                          <a:solidFill>
                            <a:schemeClr val="tx1"/>
                          </a:solidFill>
                        </a:rPr>
                        <a:t>％に引き上げられ、一層の対策が不可欠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参考</a:t>
                      </a:r>
                      <a:r>
                        <a:rPr kumimoji="1" lang="en-US" altLang="ja-JP" sz="1200" dirty="0" smtClean="0">
                          <a:solidFill>
                            <a:schemeClr val="tx1"/>
                          </a:solidFill>
                        </a:rPr>
                        <a:t>〕</a:t>
                      </a:r>
                      <a:r>
                        <a:rPr kumimoji="1" lang="ja-JP" altLang="en-US" sz="1200" dirty="0" smtClean="0">
                          <a:solidFill>
                            <a:schemeClr val="tx1"/>
                          </a:solidFill>
                        </a:rPr>
                        <a:t>法定雇用率</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baseline="0" dirty="0" smtClean="0">
                          <a:solidFill>
                            <a:schemeClr val="tx1"/>
                          </a:solidFill>
                        </a:rPr>
                        <a:t> </a:t>
                      </a:r>
                      <a:r>
                        <a:rPr kumimoji="1" lang="en-US" altLang="ja-JP" sz="1200" baseline="0" dirty="0" smtClean="0">
                          <a:solidFill>
                            <a:schemeClr val="tx1"/>
                          </a:solidFill>
                        </a:rPr>
                        <a:t>2.2</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 </a:t>
                      </a:r>
                      <a:r>
                        <a:rPr kumimoji="1" lang="en-US" altLang="ja-JP" sz="1200" dirty="0" smtClean="0">
                          <a:solidFill>
                            <a:schemeClr val="tx1"/>
                          </a:solidFill>
                        </a:rPr>
                        <a:t>2.3</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者雇用の促進」に向けた制度の創設と取組みの推進</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・府との契約・補助金交付等の対象となる企業での</a:t>
                      </a:r>
                      <a:r>
                        <a:rPr kumimoji="1" lang="ja-JP" altLang="en-US" sz="1200" dirty="0" err="1" smtClean="0">
                          <a:solidFill>
                            <a:schemeClr val="tx1"/>
                          </a:solidFill>
                        </a:rPr>
                        <a:t>障がい</a:t>
                      </a:r>
                      <a:r>
                        <a:rPr kumimoji="1" lang="ja-JP" altLang="en-US" sz="1200" dirty="0" smtClean="0">
                          <a:solidFill>
                            <a:schemeClr val="tx1"/>
                          </a:solidFill>
                        </a:rPr>
                        <a:t>者雇用を促す条例を制定</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lnSpc>
                          <a:spcPts val="1300"/>
                        </a:lnSpc>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者雇用促進ｾﾝﾀｰ（</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月設置）</a:t>
                      </a:r>
                      <a:endParaRPr kumimoji="1" lang="en-US" altLang="ja-JP" sz="1200" dirty="0" smtClean="0">
                        <a:solidFill>
                          <a:schemeClr val="tx1"/>
                        </a:solidFill>
                      </a:endParaRPr>
                    </a:p>
                    <a:p>
                      <a:pPr marL="88900" indent="0" algn="l">
                        <a:lnSpc>
                          <a:spcPts val="1300"/>
                        </a:lnSpc>
                      </a:pPr>
                      <a:r>
                        <a:rPr kumimoji="1" lang="en-US" altLang="ja-JP" sz="1100" dirty="0" smtClean="0">
                          <a:solidFill>
                            <a:schemeClr val="tx1"/>
                          </a:solidFill>
                        </a:rPr>
                        <a:t>-</a:t>
                      </a:r>
                      <a:r>
                        <a:rPr kumimoji="1" lang="ja-JP" altLang="en-US" sz="1100" dirty="0" smtClean="0">
                          <a:solidFill>
                            <a:schemeClr val="tx1"/>
                          </a:solidFill>
                        </a:rPr>
                        <a:t>条例に基づく雇入れ計画の達成に向けた誘導・支援、</a:t>
                      </a:r>
                      <a:r>
                        <a:rPr kumimoji="1" lang="ja-JP" altLang="en-US" sz="1100" dirty="0" err="1" smtClean="0">
                          <a:solidFill>
                            <a:schemeClr val="tx1"/>
                          </a:solidFill>
                        </a:rPr>
                        <a:t>障がい</a:t>
                      </a:r>
                      <a:r>
                        <a:rPr kumimoji="1" lang="ja-JP" altLang="en-US" sz="1100" dirty="0" smtClean="0">
                          <a:solidFill>
                            <a:schemeClr val="tx1"/>
                          </a:solidFill>
                        </a:rPr>
                        <a:t>理解促進等ｾﾐﾅｰの開催 等</a:t>
                      </a:r>
                      <a:endParaRPr kumimoji="1" lang="en-US" altLang="ja-JP" sz="1100" dirty="0" smtClean="0">
                        <a:solidFill>
                          <a:schemeClr val="tx1"/>
                        </a:solidFill>
                      </a:endParaRPr>
                    </a:p>
                    <a:p>
                      <a:pPr algn="l">
                        <a:lnSpc>
                          <a:spcPts val="1300"/>
                        </a:lnSpc>
                      </a:pPr>
                      <a:r>
                        <a:rPr kumimoji="1" lang="ja-JP" altLang="en-US" sz="1200" dirty="0" smtClean="0">
                          <a:solidFill>
                            <a:schemeClr val="tx1"/>
                          </a:solidFill>
                        </a:rPr>
                        <a:t>・「ハートフル条例」</a:t>
                      </a:r>
                      <a:endParaRPr kumimoji="1" lang="en-US" altLang="ja-JP" sz="800" u="sng" dirty="0" smtClean="0">
                        <a:solidFill>
                          <a:schemeClr val="tx1"/>
                        </a:solidFill>
                      </a:endParaRPr>
                    </a:p>
                    <a:p>
                      <a:pPr algn="l">
                        <a:lnSpc>
                          <a:spcPts val="1300"/>
                        </a:lnSpc>
                      </a:pPr>
                      <a:r>
                        <a:rPr kumimoji="1" lang="en-US" altLang="ja-JP" sz="1200" dirty="0" smtClean="0">
                          <a:solidFill>
                            <a:schemeClr val="tx1"/>
                          </a:solidFill>
                        </a:rPr>
                        <a:t>-</a:t>
                      </a:r>
                      <a:r>
                        <a:rPr kumimoji="1" lang="ja-JP" altLang="en-US" sz="1200" dirty="0" smtClean="0">
                          <a:solidFill>
                            <a:schemeClr val="tx1"/>
                          </a:solidFill>
                        </a:rPr>
                        <a:t>対象：府の契約先、補助金交付先、指定管理者</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 →法定雇用率未達成企業に雇入れ計画策定を義務付け等</a:t>
                      </a:r>
                      <a:endParaRPr kumimoji="1" lang="en-US" altLang="ja-JP" sz="1200" strike="sngStrik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雇用状況報告事業者数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3,702</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5,956</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うち未達成事業者の指導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1,243</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1,921</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・「ハートフル条例改正」</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月制定、</a:t>
                      </a:r>
                      <a:r>
                        <a:rPr kumimoji="1" lang="en-US" altLang="ja-JP" sz="1200" dirty="0" smtClean="0">
                          <a:solidFill>
                            <a:schemeClr val="tx1"/>
                          </a:solidFill>
                        </a:rPr>
                        <a:t>9</a:t>
                      </a:r>
                      <a:r>
                        <a:rPr kumimoji="1" lang="ja-JP" altLang="en-US" sz="1200" dirty="0" smtClean="0">
                          <a:solidFill>
                            <a:schemeClr val="tx1"/>
                          </a:solidFill>
                        </a:rPr>
                        <a:t>月施行</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対象：法定雇用率未達成の特定中小事業主（府内にのみ事業所等を有する</a:t>
                      </a:r>
                      <a:r>
                        <a:rPr kumimoji="1" lang="en-US" altLang="ja-JP" sz="1200" dirty="0" smtClean="0">
                          <a:solidFill>
                            <a:schemeClr val="tx1"/>
                          </a:solidFill>
                        </a:rPr>
                        <a:t>43.5</a:t>
                      </a:r>
                      <a:r>
                        <a:rPr kumimoji="1" lang="ja-JP" altLang="en-US" sz="1200" dirty="0" smtClean="0">
                          <a:solidFill>
                            <a:schemeClr val="tx1"/>
                          </a:solidFill>
                        </a:rPr>
                        <a:t>人以上</a:t>
                      </a:r>
                      <a:r>
                        <a:rPr kumimoji="1" lang="en-US" altLang="ja-JP" sz="1200" dirty="0" smtClean="0">
                          <a:solidFill>
                            <a:schemeClr val="tx1"/>
                          </a:solidFill>
                        </a:rPr>
                        <a:t>100</a:t>
                      </a:r>
                      <a:r>
                        <a:rPr kumimoji="1" lang="ja-JP" altLang="en-US" sz="1200" dirty="0" smtClean="0">
                          <a:solidFill>
                            <a:schemeClr val="tx1"/>
                          </a:solidFill>
                        </a:rPr>
                        <a:t>人以下の事業主</a:t>
                      </a:r>
                      <a:r>
                        <a:rPr kumimoji="1" lang="en-US" altLang="ja-JP" sz="1200" dirty="0" smtClean="0">
                          <a:solidFill>
                            <a:schemeClr val="tx1"/>
                          </a:solidFill>
                        </a:rPr>
                        <a:t>)</a:t>
                      </a:r>
                      <a:endParaRPr kumimoji="1" lang="ja-JP" altLang="en-US"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者雇用推進計画策定を努力義務化等</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雇用推進計画書提出事業者数</a:t>
                      </a:r>
                      <a:r>
                        <a:rPr kumimoji="1" lang="ja-JP" altLang="en-US" sz="1200" baseline="0" dirty="0" smtClean="0">
                          <a:solidFill>
                            <a:schemeClr val="tx1"/>
                          </a:solidFill>
                        </a:rPr>
                        <a:t>  </a:t>
                      </a:r>
                      <a:r>
                        <a:rPr kumimoji="1" lang="en-US" altLang="ja-JP" sz="1200" dirty="0" smtClean="0">
                          <a:solidFill>
                            <a:schemeClr val="tx1"/>
                          </a:solidFill>
                        </a:rPr>
                        <a:t>218</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・「ハートフル税制」</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者を多数雇用する中小企業等の法人事業税を軽減　延べ</a:t>
                      </a:r>
                      <a:r>
                        <a:rPr kumimoji="1" lang="en-US" altLang="ja-JP" sz="1200" dirty="0" smtClean="0">
                          <a:solidFill>
                            <a:schemeClr val="tx1"/>
                          </a:solidFill>
                        </a:rPr>
                        <a:t>114</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r>
                        <a:rPr kumimoji="1" lang="en-US" altLang="ja-JP" sz="1200" dirty="0" smtClean="0">
                          <a:solidFill>
                            <a:schemeClr val="tx1"/>
                          </a:solidFill>
                        </a:rPr>
                        <a:t>200</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・中期目標の策定</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年度までに実雇用率</a:t>
                      </a:r>
                      <a:r>
                        <a:rPr kumimoji="1" lang="en-US" altLang="ja-JP" sz="1200" dirty="0" smtClean="0">
                          <a:solidFill>
                            <a:schemeClr val="tx1"/>
                          </a:solidFill>
                        </a:rPr>
                        <a:t>2.3</a:t>
                      </a:r>
                      <a:r>
                        <a:rPr kumimoji="1" lang="ja-JP" altLang="en-US" sz="1200" dirty="0" smtClean="0">
                          <a:solidFill>
                            <a:schemeClr val="tx1"/>
                          </a:solidFill>
                        </a:rPr>
                        <a:t>％以上、雇用数</a:t>
                      </a:r>
                      <a:r>
                        <a:rPr kumimoji="1" lang="en-US" altLang="ja-JP" sz="1200" dirty="0" smtClean="0">
                          <a:solidFill>
                            <a:schemeClr val="tx1"/>
                          </a:solidFill>
                        </a:rPr>
                        <a:t>56,700</a:t>
                      </a:r>
                      <a:r>
                        <a:rPr kumimoji="1" lang="ja-JP" altLang="en-US" sz="1200" dirty="0" smtClean="0">
                          <a:solidFill>
                            <a:schemeClr val="tx1"/>
                          </a:solidFill>
                        </a:rPr>
                        <a:t>人</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者の実雇用率が上昇（全国平均レベルに）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大阪府（参考</a:t>
                      </a:r>
                      <a:r>
                        <a:rPr kumimoji="1" lang="en-US" altLang="ja-JP" sz="1200" dirty="0" smtClean="0">
                          <a:solidFill>
                            <a:schemeClr val="tx1"/>
                          </a:solidFill>
                        </a:rPr>
                        <a:t>:</a:t>
                      </a:r>
                      <a:r>
                        <a:rPr kumimoji="1" lang="ja-JP" altLang="en-US" sz="1200" dirty="0" smtClean="0">
                          <a:solidFill>
                            <a:schemeClr val="tx1"/>
                          </a:solidFill>
                        </a:rPr>
                        <a:t>全国順位）</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32</a:t>
                      </a:r>
                      <a:r>
                        <a:rPr kumimoji="1" lang="ja-JP" altLang="en-US" sz="1200" dirty="0" smtClean="0">
                          <a:solidFill>
                            <a:schemeClr val="tx1"/>
                          </a:solidFill>
                        </a:rPr>
                        <a:t>位）</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1.92%</a:t>
                      </a:r>
                      <a:r>
                        <a:rPr kumimoji="1" lang="ja-JP" altLang="en-US" sz="1200" b="0" u="none" dirty="0" smtClean="0">
                          <a:solidFill>
                            <a:schemeClr val="tx1"/>
                          </a:solidFill>
                        </a:rPr>
                        <a:t>（</a:t>
                      </a:r>
                      <a:r>
                        <a:rPr kumimoji="1" lang="en-US" altLang="ja-JP" sz="1200" b="0" u="none" dirty="0" smtClean="0">
                          <a:solidFill>
                            <a:schemeClr val="tx1"/>
                          </a:solidFill>
                        </a:rPr>
                        <a:t>43</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2018</a:t>
                      </a:r>
                      <a:r>
                        <a:rPr kumimoji="1" lang="ja-JP" altLang="en-US" sz="1200" b="0" u="none" dirty="0" smtClean="0">
                          <a:solidFill>
                            <a:schemeClr val="tx1"/>
                          </a:solidFill>
                        </a:rPr>
                        <a:t>年　</a:t>
                      </a:r>
                      <a:r>
                        <a:rPr kumimoji="1" lang="en-US" altLang="ja-JP" sz="1200" b="0" u="none" dirty="0" smtClean="0">
                          <a:solidFill>
                            <a:schemeClr val="tx1"/>
                          </a:solidFill>
                        </a:rPr>
                        <a:t>2.01%</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2019</a:t>
                      </a:r>
                      <a:r>
                        <a:rPr kumimoji="1" lang="ja-JP" altLang="en-US" sz="1200" b="0" u="none" dirty="0" smtClean="0">
                          <a:solidFill>
                            <a:schemeClr val="tx1"/>
                          </a:solidFill>
                        </a:rPr>
                        <a:t>年　</a:t>
                      </a:r>
                      <a:r>
                        <a:rPr kumimoji="1" lang="en-US" altLang="ja-JP" sz="1200" b="0" u="none" dirty="0" smtClean="0">
                          <a:solidFill>
                            <a:schemeClr val="tx1"/>
                          </a:solidFill>
                        </a:rPr>
                        <a:t>2.08%</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2020</a:t>
                      </a:r>
                      <a:r>
                        <a:rPr kumimoji="1" lang="ja-JP" altLang="en-US" sz="1200" b="0" u="none" dirty="0" smtClean="0">
                          <a:solidFill>
                            <a:schemeClr val="tx1"/>
                          </a:solidFill>
                        </a:rPr>
                        <a:t>年　</a:t>
                      </a:r>
                      <a:r>
                        <a:rPr kumimoji="1" lang="en-US" altLang="ja-JP" sz="1200" b="0" u="none" dirty="0" smtClean="0">
                          <a:solidFill>
                            <a:schemeClr val="tx1"/>
                          </a:solidFill>
                        </a:rPr>
                        <a:t>2.12%</a:t>
                      </a:r>
                      <a:r>
                        <a:rPr kumimoji="1" lang="ja-JP" altLang="en-US" sz="1200" b="0" u="none" dirty="0" smtClean="0">
                          <a:solidFill>
                            <a:schemeClr val="tx1"/>
                          </a:solidFill>
                        </a:rPr>
                        <a:t>（</a:t>
                      </a:r>
                      <a:r>
                        <a:rPr kumimoji="1" lang="en-US" altLang="ja-JP" sz="1200" b="0" u="none" dirty="0" smtClean="0">
                          <a:solidFill>
                            <a:schemeClr val="tx1"/>
                          </a:solidFill>
                        </a:rPr>
                        <a:t>41</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2021</a:t>
                      </a:r>
                      <a:r>
                        <a:rPr kumimoji="1" lang="ja-JP" altLang="en-US" sz="1200" b="0" u="none" dirty="0" smtClean="0">
                          <a:solidFill>
                            <a:schemeClr val="tx1"/>
                          </a:solidFill>
                        </a:rPr>
                        <a:t>年　</a:t>
                      </a:r>
                      <a:r>
                        <a:rPr kumimoji="1" lang="en-US" altLang="ja-JP" sz="1200" b="0" u="none" dirty="0" smtClean="0">
                          <a:solidFill>
                            <a:schemeClr val="tx1"/>
                          </a:solidFill>
                        </a:rPr>
                        <a:t>2.21%</a:t>
                      </a:r>
                      <a:r>
                        <a:rPr kumimoji="1" lang="ja-JP" altLang="en-US" sz="1200" b="0" u="none" dirty="0" smtClean="0">
                          <a:solidFill>
                            <a:schemeClr val="tx1"/>
                          </a:solidFill>
                        </a:rPr>
                        <a:t>（</a:t>
                      </a:r>
                      <a:r>
                        <a:rPr kumimoji="1" lang="en-US" altLang="ja-JP" sz="1200" b="0" u="none" dirty="0" smtClean="0">
                          <a:solidFill>
                            <a:schemeClr val="tx1"/>
                          </a:solidFill>
                        </a:rPr>
                        <a:t>33</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smtClean="0">
                        <a:solidFill>
                          <a:schemeClr val="tx1"/>
                        </a:solidFill>
                      </a:endParaRPr>
                    </a:p>
                    <a:p>
                      <a:pPr algn="l"/>
                      <a:r>
                        <a:rPr kumimoji="1" lang="ja-JP" altLang="en-US" sz="1200" dirty="0" smtClean="0">
                          <a:solidFill>
                            <a:schemeClr val="tx1"/>
                          </a:solidFill>
                        </a:rPr>
                        <a:t>（全国）</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1.97%</a:t>
                      </a:r>
                    </a:p>
                    <a:p>
                      <a:pPr algn="l"/>
                      <a:r>
                        <a:rPr kumimoji="1" lang="en-US" altLang="ja-JP" sz="1200" dirty="0" smtClean="0">
                          <a:solidFill>
                            <a:schemeClr val="tx1"/>
                          </a:solidFill>
                        </a:rPr>
                        <a:t>2018</a:t>
                      </a:r>
                      <a:r>
                        <a:rPr kumimoji="1" lang="ja-JP" altLang="en-US" sz="1200" dirty="0" smtClean="0">
                          <a:solidFill>
                            <a:schemeClr val="tx1"/>
                          </a:solidFill>
                        </a:rPr>
                        <a:t>年　</a:t>
                      </a:r>
                      <a:r>
                        <a:rPr kumimoji="1" lang="en-US" altLang="ja-JP" sz="1200" dirty="0" smtClean="0">
                          <a:solidFill>
                            <a:schemeClr val="tx1"/>
                          </a:solidFill>
                        </a:rPr>
                        <a:t>2.05%</a:t>
                      </a:r>
                    </a:p>
                    <a:p>
                      <a:pPr algn="l"/>
                      <a:r>
                        <a:rPr kumimoji="1" lang="en-US" altLang="ja-JP" sz="1200" dirty="0" smtClean="0">
                          <a:solidFill>
                            <a:schemeClr val="tx1"/>
                          </a:solidFill>
                        </a:rPr>
                        <a:t>2019</a:t>
                      </a:r>
                      <a:r>
                        <a:rPr kumimoji="1" lang="ja-JP" altLang="en-US" sz="1200" dirty="0" smtClean="0">
                          <a:solidFill>
                            <a:schemeClr val="tx1"/>
                          </a:solidFill>
                        </a:rPr>
                        <a:t>年　</a:t>
                      </a:r>
                      <a:r>
                        <a:rPr kumimoji="1" lang="en-US" altLang="ja-JP" sz="1200" dirty="0" smtClean="0">
                          <a:solidFill>
                            <a:schemeClr val="tx1"/>
                          </a:solidFill>
                        </a:rPr>
                        <a:t>2.11%</a:t>
                      </a:r>
                    </a:p>
                    <a:p>
                      <a:pPr algn="l"/>
                      <a:r>
                        <a:rPr kumimoji="1" lang="en-US" altLang="ja-JP" sz="1200" dirty="0" smtClean="0">
                          <a:solidFill>
                            <a:schemeClr val="tx1"/>
                          </a:solidFill>
                        </a:rPr>
                        <a:t>2020</a:t>
                      </a:r>
                      <a:r>
                        <a:rPr kumimoji="1" lang="ja-JP" altLang="en-US" sz="1200" dirty="0" smtClean="0">
                          <a:solidFill>
                            <a:schemeClr val="tx1"/>
                          </a:solidFill>
                        </a:rPr>
                        <a:t>年　</a:t>
                      </a:r>
                      <a:r>
                        <a:rPr kumimoji="1" lang="en-US" altLang="ja-JP" sz="1200" dirty="0" smtClean="0">
                          <a:solidFill>
                            <a:schemeClr val="tx1"/>
                          </a:solidFill>
                        </a:rPr>
                        <a:t>2.15%</a:t>
                      </a:r>
                    </a:p>
                    <a:p>
                      <a:pPr algn="l"/>
                      <a:r>
                        <a:rPr kumimoji="1" lang="en-US" altLang="ja-JP" sz="1200" dirty="0" smtClean="0">
                          <a:solidFill>
                            <a:schemeClr val="tx1"/>
                          </a:solidFill>
                        </a:rPr>
                        <a:t>2021</a:t>
                      </a:r>
                      <a:r>
                        <a:rPr kumimoji="1" lang="ja-JP" altLang="en-US" sz="1200" dirty="0" smtClean="0">
                          <a:solidFill>
                            <a:schemeClr val="tx1"/>
                          </a:solidFill>
                        </a:rPr>
                        <a:t>年　</a:t>
                      </a:r>
                      <a:r>
                        <a:rPr kumimoji="1" lang="en-US" altLang="ja-JP" sz="1200" dirty="0" smtClean="0">
                          <a:solidFill>
                            <a:schemeClr val="tx1"/>
                          </a:solidFill>
                        </a:rPr>
                        <a:t>2.20%</a:t>
                      </a:r>
                    </a:p>
                    <a:p>
                      <a:pPr algn="l"/>
                      <a:endParaRPr kumimoji="1" lang="en-US" altLang="ja-JP" sz="1200" dirty="0" smtClean="0">
                        <a:solidFill>
                          <a:schemeClr val="tx1"/>
                        </a:solidFill>
                      </a:endParaRPr>
                    </a:p>
                    <a:p>
                      <a:pPr algn="l"/>
                      <a:r>
                        <a:rPr kumimoji="1" lang="ja-JP" altLang="en-US" sz="1200" dirty="0" smtClean="0">
                          <a:solidFill>
                            <a:schemeClr val="tx1"/>
                          </a:solidFill>
                        </a:rPr>
                        <a:t>・雇入れ計画に基づく</a:t>
                      </a:r>
                      <a:r>
                        <a:rPr kumimoji="1" lang="ja-JP" altLang="en-US" sz="1200" dirty="0" err="1" smtClean="0">
                          <a:solidFill>
                            <a:schemeClr val="tx1"/>
                          </a:solidFill>
                        </a:rPr>
                        <a:t>障がい</a:t>
                      </a:r>
                      <a:r>
                        <a:rPr kumimoji="1" lang="ja-JP" altLang="en-US" sz="1200" dirty="0" smtClean="0">
                          <a:solidFill>
                            <a:schemeClr val="tx1"/>
                          </a:solidFill>
                        </a:rPr>
                        <a:t>者雇入れ実績</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6,723</a:t>
                      </a:r>
                      <a:r>
                        <a:rPr kumimoji="1" lang="ja-JP" altLang="en-US" sz="1200" dirty="0" smtClean="0">
                          <a:solidFill>
                            <a:schemeClr val="tx1"/>
                          </a:solidFill>
                        </a:rPr>
                        <a:t>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ハートフル条例、ハートフル税制の実施</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1711960835"/>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262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府民文化部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地域力再生支援事業補助金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新しい公共支援事業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大阪府府民協働促進指針</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8746" y="364656"/>
          <a:ext cx="6768752" cy="624840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2160240">
                  <a:extLst>
                    <a:ext uri="{9D8B030D-6E8A-4147-A177-3AD203B41FA5}">
                      <a16:colId xmlns:a16="http://schemas.microsoft.com/office/drawing/2014/main" val="20003"/>
                    </a:ext>
                  </a:extLst>
                </a:gridCol>
              </a:tblGrid>
              <a:tr h="4797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33157">
                <a:tc>
                  <a:txBody>
                    <a:bodyPr/>
                    <a:lstStyle/>
                    <a:p>
                      <a:pPr algn="l"/>
                      <a:r>
                        <a:rPr kumimoji="1" lang="ja-JP" altLang="en-US" sz="1200" dirty="0" smtClean="0"/>
                        <a:t>・地域を支えてきた各種のコミュニティが弱体化</a:t>
                      </a:r>
                      <a:endParaRPr kumimoji="1" lang="en-US" altLang="ja-JP" sz="1200" dirty="0" smtClean="0"/>
                    </a:p>
                    <a:p>
                      <a:pPr algn="l"/>
                      <a:endParaRPr kumimoji="1" lang="ja-JP" altLang="en-US" sz="1200" dirty="0" smtClean="0"/>
                    </a:p>
                    <a:p>
                      <a:pPr algn="l"/>
                      <a:r>
                        <a:rPr kumimoji="1" lang="ja-JP" altLang="en-US" sz="1200" dirty="0" smtClean="0"/>
                        <a:t>・急速に進む都市環境の変化のなかで、大規模災害への備えや支援を要する家庭への対応など、地域の実情に応じて多様化する課題に対して、行政単独で適切に対応していくことが困難になっている。</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①府独自で地域活動の立ち上げ支援</a:t>
                      </a:r>
                      <a:endParaRPr kumimoji="1" lang="en-US" altLang="ja-JP" sz="1200" dirty="0" smtClean="0">
                        <a:solidFill>
                          <a:schemeClr val="tx1"/>
                        </a:solidFill>
                      </a:endParaRPr>
                    </a:p>
                    <a:p>
                      <a:pPr algn="l"/>
                      <a:r>
                        <a:rPr kumimoji="1" lang="ja-JP" altLang="en-US" sz="1200" dirty="0" smtClean="0">
                          <a:solidFill>
                            <a:schemeClr val="tx1"/>
                          </a:solidFill>
                        </a:rPr>
                        <a:t>・「地域力再生支援事業補助金」を創設し、土木事務所などと連携し、地域が取り組む自主的な活動の立ち上げを支援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②国事業を活用した地域課題を解決するモデル事業の支援</a:t>
                      </a:r>
                      <a:endParaRPr kumimoji="1" lang="en-US" altLang="ja-JP" sz="1200" dirty="0" smtClean="0">
                        <a:solidFill>
                          <a:schemeClr val="tx1"/>
                        </a:solidFill>
                      </a:endParaRPr>
                    </a:p>
                    <a:p>
                      <a:pPr algn="l"/>
                      <a:r>
                        <a:rPr kumimoji="1" lang="ja-JP" altLang="en-US" sz="1200" dirty="0" smtClean="0">
                          <a:solidFill>
                            <a:schemeClr val="tx1"/>
                          </a:solidFill>
                        </a:rPr>
                        <a:t>・国の「新しい公共支援事業」の交付金を活用し、さまざまな団体が協働して地域課題の解決に取り組むモデル的な事業等を支援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③府のＮＰＯ等支援指針を策定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・「大阪府府民協働促進指針」を策定</a:t>
                      </a:r>
                      <a:r>
                        <a:rPr kumimoji="1" lang="en-US" altLang="ja-JP" sz="1200" dirty="0" smtClean="0">
                          <a:solidFill>
                            <a:schemeClr val="tx1"/>
                          </a:solidFill>
                        </a:rPr>
                        <a:t>(H26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err="1" smtClean="0">
                          <a:solidFill>
                            <a:schemeClr val="tx1"/>
                          </a:solidFill>
                        </a:rPr>
                        <a:t>。</a:t>
                      </a:r>
                      <a:r>
                        <a:rPr kumimoji="1" lang="ja-JP" altLang="en-US" sz="1200" dirty="0" smtClean="0">
                          <a:solidFill>
                            <a:schemeClr val="tx1"/>
                          </a:solidFill>
                        </a:rPr>
                        <a:t>自治会、公益法人や</a:t>
                      </a:r>
                      <a:r>
                        <a:rPr kumimoji="1" lang="en-US" altLang="ja-JP" sz="1200" dirty="0" smtClean="0">
                          <a:solidFill>
                            <a:schemeClr val="tx1"/>
                          </a:solidFill>
                        </a:rPr>
                        <a:t>NPO</a:t>
                      </a:r>
                      <a:r>
                        <a:rPr kumimoji="1" lang="ja-JP" altLang="en-US" sz="1200" dirty="0" smtClean="0">
                          <a:solidFill>
                            <a:schemeClr val="tx1"/>
                          </a:solidFill>
                        </a:rPr>
                        <a:t>法人等の地域活動の担い手である団体の自立性を高め、自主的な活動を促進することにより、協働による取組みを進め、共助社会の実現をめざす。</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①「地域力再生支援事業補助金」</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2011)</a:t>
                      </a:r>
                    </a:p>
                    <a:p>
                      <a:pPr algn="l"/>
                      <a:r>
                        <a:rPr kumimoji="1" lang="ja-JP" altLang="en-US" sz="1200" dirty="0" smtClean="0">
                          <a:solidFill>
                            <a:schemeClr val="tx1"/>
                          </a:solidFill>
                        </a:rPr>
                        <a:t>　・小学校を活用した活動拠点整備</a:t>
                      </a:r>
                    </a:p>
                    <a:p>
                      <a:pPr algn="l"/>
                      <a:r>
                        <a:rPr kumimoji="1" lang="ja-JP" altLang="en-US" sz="1200" dirty="0" smtClean="0">
                          <a:solidFill>
                            <a:schemeClr val="tx1"/>
                          </a:solidFill>
                        </a:rPr>
                        <a:t>　・地域安全センターの設置促進</a:t>
                      </a:r>
                    </a:p>
                    <a:p>
                      <a:pPr algn="l"/>
                      <a:r>
                        <a:rPr kumimoji="1" lang="ja-JP" altLang="en-US" sz="1200" dirty="0" smtClean="0">
                          <a:solidFill>
                            <a:schemeClr val="tx1"/>
                          </a:solidFill>
                        </a:rPr>
                        <a:t>　など</a:t>
                      </a:r>
                    </a:p>
                    <a:p>
                      <a:pPr algn="l"/>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②「新しい公共支援事業」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2012)</a:t>
                      </a:r>
                    </a:p>
                    <a:p>
                      <a:pPr algn="l"/>
                      <a:r>
                        <a:rPr kumimoji="1" lang="ja-JP" altLang="en-US" sz="1200" dirty="0" smtClean="0">
                          <a:solidFill>
                            <a:schemeClr val="tx1"/>
                          </a:solidFill>
                        </a:rPr>
                        <a:t>モデル事業例</a:t>
                      </a:r>
                    </a:p>
                    <a:p>
                      <a:pPr algn="l"/>
                      <a:r>
                        <a:rPr kumimoji="1" lang="ja-JP" altLang="en-US" sz="1200" dirty="0" smtClean="0">
                          <a:solidFill>
                            <a:schemeClr val="tx1"/>
                          </a:solidFill>
                        </a:rPr>
                        <a:t>・元ホームレスや生活保護受給者の就労と自立の場の提供</a:t>
                      </a:r>
                      <a:endParaRPr kumimoji="1" lang="en-US" altLang="ja-JP" sz="1200" dirty="0" smtClean="0">
                        <a:solidFill>
                          <a:schemeClr val="tx1"/>
                        </a:solidFill>
                      </a:endParaRPr>
                    </a:p>
                    <a:p>
                      <a:pPr algn="l"/>
                      <a:r>
                        <a:rPr kumimoji="1" lang="ja-JP" altLang="en-US" sz="1200" dirty="0" smtClean="0">
                          <a:solidFill>
                            <a:schemeClr val="tx1"/>
                          </a:solidFill>
                        </a:rPr>
                        <a:t>・地域コミュニティの活動を核とした防災ネットワークづくり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③「大阪府府民協働促進指針」策定（</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7</a:t>
                      </a:r>
                      <a:r>
                        <a:rPr kumimoji="1" lang="ja-JP" altLang="en-US" sz="1200" dirty="0" smtClean="0">
                          <a:solidFill>
                            <a:schemeClr val="tx1"/>
                          </a:solidFill>
                        </a:rPr>
                        <a:t>月に実施した調査で、５割を超える市町村が、地域活動が活発化・コミュニティの活性化が図られたと回答（「地域力再生に向けた市町村取組調査」）</a:t>
                      </a:r>
                    </a:p>
                    <a:p>
                      <a:pPr algn="l"/>
                      <a:endParaRPr kumimoji="1" lang="en-US" altLang="ja-JP" sz="1200" dirty="0" smtClean="0">
                        <a:solidFill>
                          <a:schemeClr val="tx1"/>
                        </a:solidFill>
                      </a:endParaRPr>
                    </a:p>
                    <a:p>
                      <a:pPr algn="l"/>
                      <a:r>
                        <a:rPr kumimoji="1" lang="ja-JP" altLang="en-US" sz="1200" dirty="0" smtClean="0">
                          <a:solidFill>
                            <a:schemeClr val="tx1"/>
                          </a:solidFill>
                        </a:rPr>
                        <a:t>②</a:t>
                      </a:r>
                      <a:r>
                        <a:rPr kumimoji="1" lang="en-US" altLang="ja-JP" sz="1200" dirty="0" smtClean="0">
                          <a:solidFill>
                            <a:schemeClr val="tx1"/>
                          </a:solidFill>
                        </a:rPr>
                        <a:t>NPO</a:t>
                      </a:r>
                      <a:r>
                        <a:rPr kumimoji="1" lang="ja-JP" altLang="en-US" sz="1200" dirty="0" smtClean="0">
                          <a:solidFill>
                            <a:schemeClr val="tx1"/>
                          </a:solidFill>
                        </a:rPr>
                        <a:t>等団体間における新たな関係作りの契機となり新たなネットワークが生まれるなど、ＮＰＯ等との協働の取組みが促進</a:t>
                      </a:r>
                      <a:endParaRPr kumimoji="1" lang="en-US" altLang="ja-JP" sz="1200" dirty="0" smtClean="0">
                        <a:solidFill>
                          <a:schemeClr val="tx1"/>
                        </a:solidFill>
                      </a:endParaRPr>
                    </a:p>
                    <a:p>
                      <a:pPr marL="85725" indent="0" algn="l"/>
                      <a:r>
                        <a:rPr kumimoji="1" lang="en-US" altLang="ja-JP" sz="1100" dirty="0" smtClean="0">
                          <a:solidFill>
                            <a:schemeClr val="tx1"/>
                          </a:solidFill>
                        </a:rPr>
                        <a:t>-</a:t>
                      </a:r>
                      <a:r>
                        <a:rPr kumimoji="1" lang="ja-JP" altLang="en-US" sz="1100" dirty="0" smtClean="0">
                          <a:solidFill>
                            <a:schemeClr val="tx1"/>
                          </a:solidFill>
                        </a:rPr>
                        <a:t>構築されたﾌﾟﾗｯﾄﾌｫｰﾑ（事業実施するための協議体）数：４１</a:t>
                      </a:r>
                    </a:p>
                    <a:p>
                      <a:pPr algn="l"/>
                      <a:endParaRPr kumimoji="1" lang="en-US" altLang="ja-JP" sz="1200" dirty="0" smtClean="0">
                        <a:solidFill>
                          <a:schemeClr val="tx1"/>
                        </a:solidFill>
                      </a:endParaRPr>
                    </a:p>
                    <a:p>
                      <a:pPr algn="l"/>
                      <a:r>
                        <a:rPr kumimoji="1" lang="ja-JP" altLang="en-US" sz="1200" dirty="0" smtClean="0">
                          <a:solidFill>
                            <a:schemeClr val="tx1"/>
                          </a:solidFill>
                        </a:rPr>
                        <a:t>③市民公益税制</a:t>
                      </a:r>
                      <a:endParaRPr kumimoji="1" lang="en-US" altLang="ja-JP" sz="1200" dirty="0" smtClean="0">
                        <a:solidFill>
                          <a:schemeClr val="tx1"/>
                        </a:solidFill>
                      </a:endParaRPr>
                    </a:p>
                    <a:p>
                      <a:pPr algn="l"/>
                      <a:r>
                        <a:rPr kumimoji="1" lang="ja-JP" altLang="en-US" sz="1200" dirty="0" smtClean="0">
                          <a:solidFill>
                            <a:schemeClr val="tx1"/>
                          </a:solidFill>
                        </a:rPr>
                        <a:t>・地方税法第</a:t>
                      </a:r>
                      <a:r>
                        <a:rPr kumimoji="1" lang="en-US" altLang="ja-JP" sz="1200" dirty="0" smtClean="0">
                          <a:solidFill>
                            <a:schemeClr val="tx1"/>
                          </a:solidFill>
                        </a:rPr>
                        <a:t>37</a:t>
                      </a:r>
                      <a:r>
                        <a:rPr kumimoji="1" lang="ja-JP" altLang="en-US" sz="1200" dirty="0" smtClean="0">
                          <a:solidFill>
                            <a:schemeClr val="tx1"/>
                          </a:solidFill>
                        </a:rPr>
                        <a:t>条の２第</a:t>
                      </a:r>
                      <a:r>
                        <a:rPr kumimoji="1" lang="en-US" altLang="ja-JP" sz="1200" dirty="0" smtClean="0">
                          <a:solidFill>
                            <a:schemeClr val="tx1"/>
                          </a:solidFill>
                        </a:rPr>
                        <a:t>1</a:t>
                      </a:r>
                      <a:r>
                        <a:rPr kumimoji="1" lang="ja-JP" altLang="en-US" sz="1200" dirty="0" smtClean="0">
                          <a:solidFill>
                            <a:schemeClr val="tx1"/>
                          </a:solidFill>
                        </a:rPr>
                        <a:t>項第</a:t>
                      </a:r>
                      <a:r>
                        <a:rPr kumimoji="1" lang="en-US" altLang="ja-JP" sz="1200" dirty="0" smtClean="0">
                          <a:solidFill>
                            <a:schemeClr val="tx1"/>
                          </a:solidFill>
                        </a:rPr>
                        <a:t>3</a:t>
                      </a:r>
                      <a:r>
                        <a:rPr kumimoji="1" lang="ja-JP" altLang="en-US" sz="1200" dirty="0" smtClean="0">
                          <a:solidFill>
                            <a:schemeClr val="tx1"/>
                          </a:solidFill>
                        </a:rPr>
                        <a:t>号に</a:t>
                      </a:r>
                      <a:r>
                        <a:rPr kumimoji="1" lang="ja-JP" altLang="en-US" sz="1200" u="none" dirty="0" smtClean="0">
                          <a:solidFill>
                            <a:schemeClr val="tx1"/>
                          </a:solidFill>
                        </a:rPr>
                        <a:t>掲げる寄附金に関する</a:t>
                      </a:r>
                      <a:r>
                        <a:rPr kumimoji="1" lang="ja-JP" altLang="en-US" sz="1200" dirty="0" smtClean="0">
                          <a:solidFill>
                            <a:schemeClr val="tx1"/>
                          </a:solidFill>
                        </a:rPr>
                        <a:t>条例制定（</a:t>
                      </a:r>
                      <a:r>
                        <a:rPr kumimoji="1" lang="en-US" altLang="ja-JP" sz="1200" dirty="0" smtClean="0">
                          <a:solidFill>
                            <a:schemeClr val="tx1"/>
                          </a:solidFill>
                        </a:rPr>
                        <a:t>2015.1</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223</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endParaRPr kumimoji="1" lang="en-US" altLang="ja-JP" sz="1200" dirty="0" smtClean="0">
                        <a:solidFill>
                          <a:schemeClr val="tx1"/>
                        </a:solidFill>
                      </a:endParaRPr>
                    </a:p>
                    <a:p>
                      <a:pPr algn="l"/>
                      <a:r>
                        <a:rPr kumimoji="1" lang="ja-JP" altLang="en-US" sz="1200" dirty="0" smtClean="0">
                          <a:solidFill>
                            <a:schemeClr val="tx1"/>
                          </a:solidFill>
                        </a:rPr>
                        <a:t>・同条同項第</a:t>
                      </a:r>
                      <a:r>
                        <a:rPr kumimoji="1" lang="en-US" altLang="ja-JP" sz="1200" dirty="0" smtClean="0">
                          <a:solidFill>
                            <a:schemeClr val="tx1"/>
                          </a:solidFill>
                        </a:rPr>
                        <a:t>4</a:t>
                      </a:r>
                      <a:r>
                        <a:rPr kumimoji="1" lang="ja-JP" altLang="en-US" sz="1200" dirty="0" smtClean="0">
                          <a:solidFill>
                            <a:schemeClr val="tx1"/>
                          </a:solidFill>
                        </a:rPr>
                        <a:t>号</a:t>
                      </a:r>
                      <a:r>
                        <a:rPr kumimoji="1" lang="ja-JP" altLang="en-US" sz="1200" u="none" dirty="0" smtClean="0">
                          <a:solidFill>
                            <a:schemeClr val="tx1"/>
                          </a:solidFill>
                        </a:rPr>
                        <a:t>に掲げる寄附金を受け入れる特定非営利活動法人を定めるための手続等に関する</a:t>
                      </a:r>
                      <a:r>
                        <a:rPr kumimoji="1" lang="ja-JP" altLang="en-US" sz="1200" dirty="0" smtClean="0">
                          <a:solidFill>
                            <a:schemeClr val="tx1"/>
                          </a:solidFill>
                        </a:rPr>
                        <a:t>条例制定（</a:t>
                      </a:r>
                      <a:r>
                        <a:rPr kumimoji="1" lang="en-US" altLang="ja-JP" sz="1200" dirty="0" smtClean="0">
                          <a:solidFill>
                            <a:schemeClr val="tx1"/>
                          </a:solidFill>
                        </a:rPr>
                        <a:t>2015.6</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ja-JP" altLang="en-US" sz="1200" u="none" dirty="0" smtClean="0">
                          <a:solidFill>
                            <a:schemeClr val="tx1"/>
                          </a:solidFill>
                        </a:rPr>
                        <a:t>・同条同項第４号に掲げる寄附金を定める条例（</a:t>
                      </a:r>
                      <a:r>
                        <a:rPr kumimoji="1" lang="en-US" altLang="ja-JP" sz="1200" u="none" dirty="0" smtClean="0">
                          <a:solidFill>
                            <a:schemeClr val="tx1"/>
                          </a:solidFill>
                        </a:rPr>
                        <a:t>2017.11</a:t>
                      </a:r>
                      <a:r>
                        <a:rPr kumimoji="1" lang="ja-JP" altLang="en-US" sz="1200" u="none" dirty="0" smtClean="0">
                          <a:solidFill>
                            <a:schemeClr val="tx1"/>
                          </a:solidFill>
                        </a:rPr>
                        <a:t>施行）</a:t>
                      </a:r>
                      <a:endParaRPr kumimoji="1" lang="en-US" altLang="ja-JP" sz="1200" u="non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8</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NPO</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の活動基盤づくり、自立運営をサポートする「市民公益税制」の導入に向けた検討</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252814933"/>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人権３条例</a:t>
            </a: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月「人権尊重の社会づくり条例」改正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月「性の多様性理解増進条例」施行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月「ヘイトスピーチ解消推進条例」施行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extLst/>
          </p:nvPr>
        </p:nvGraphicFramePr>
        <p:xfrm>
          <a:off x="2267744" y="476672"/>
          <a:ext cx="6772547" cy="627888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・大阪府では、すべての人の人権が尊重される社会をめざして「人権尊重の社会づくり条例」を</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1998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年に制定し、人権施策を積極的に推進してきた。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・近年、ネット社会等の社会構造の変化や、価値観の多様化等、人権課題が複雑多様化するとともに、</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年大阪・関西万博等の世界的イベントの開催等、国際都市にふさわしい環境整備をしていくことが喫緊の課題となっている。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・府の人権施策の実効性を高めるため、「人権尊重の社会づくり条例」を改正し、行動の主体である府民・事業者の責務を新たに追加する。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一人ひとりが性の多様性に関する理解を深めていくことにより、誤解や偏見、差別をなくし、誰もが自分らしく生きることができる社会の実現をめざすため、「性的指向及び性自認の多様性に関する府民の理解の増進に関する条例（性の多様性理解増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は許さないという府の決意を府民に見える形で示すことにより、ヘイトスピーチを解消していく機運を醸成するため、「人種又は民族を理由とする不当な差別的言動の解消の推進に関する条例（ヘイトスピーチ解消推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・条例の具体化のための「人権施策推進基本方針」を変更。（</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R3.12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・「人権施策推進基本方針」が示す「人権意識の高揚を図るための施策」を総合的に推進するための「人権教育推進計画」を改定。（</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R4.9</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・大阪府パートナーシップ宣誓証明制度を実施。（</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・性の多様性を考えるセミナーの開催や、啓発動画の制作・上映など、理解増進に向けた取組みを実施。</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・条例周知の取組み（啓発ポスターや府・市町村等の広報誌等による周知、</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月「ヘイトスピーチ条例啓発推進月間」における集中的な取組み）を実施。</a:t>
                      </a: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・庁内関係部局へ公の施設の利用案内等にヘイトスピーチ禁止についての附款を付すことを依頼。</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05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一人ひとりが命の尊さや人間の尊厳を認識し、全ての人の人権が尊重される豊かな社会を築く。</a:t>
                      </a:r>
                      <a:endParaRPr 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01110704"/>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インターネット上の誹謗中傷条例</a:t>
            </a: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月「大阪府インターネット上の誹謗中傷や差別等の人権侵害のない社会づくり条例」施行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・インターネット上には、誹謗中傷やヘイトスピーチ、いわゆる同和地区の摘示等人権侵害情報が公開されており、その対応は喫緊の課題となっている。</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うしたことから、インターネット上の人権侵害を防止するための施策を推進し、インターネットによる被害からすべての府民を保護し、次世代に豊かな社会を継承していくことを目的に、議員提案により「インターネット上の誹謗中傷や差別等の人権侵害のない社会づくり条例」が制定された。</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・インターネット上の誹謗中傷や差別等を防止し、府民の誰もが加害者にも被害者にもならないようにすることをめざす。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・「有識者会議」を設置し、広域自治体が実施すべき実効性のある施策について、有識者から意見を聴取し、検討。（</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４年５月に第１回会議を開催、同年</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月までに計５回の会議を開催。）</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７月を「インターネット上の人権侵害解消啓発推進月間」として、人権啓発講演会の開催やデジタルサイネージでの人権啓発動画の放映など、インターネット上の人権侵害の解消に向けた集中的な取組みを実施。</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・インターネット上の誹謗中傷や差別等を防止し、府民の誰もが加害者にも被害者にもならない社会を築く。</a:t>
                      </a: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1243182708"/>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p:cNvSpPr txBox="1">
            <a:spLocks/>
          </p:cNvSpPr>
          <p:nvPr/>
        </p:nvSpPr>
        <p:spPr bwMode="auto">
          <a:xfrm>
            <a:off x="228309" y="205620"/>
            <a:ext cx="5026480"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人権尊重の社会づくり条例（一部改正）</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8" name="表 7"/>
          <p:cNvGraphicFramePr>
            <a:graphicFrameLocks noGrp="1"/>
          </p:cNvGraphicFramePr>
          <p:nvPr>
            <p:extLst/>
          </p:nvPr>
        </p:nvGraphicFramePr>
        <p:xfrm>
          <a:off x="276936" y="551668"/>
          <a:ext cx="8652139" cy="1120464"/>
        </p:xfrm>
        <a:graphic>
          <a:graphicData uri="http://schemas.openxmlformats.org/drawingml/2006/table">
            <a:tbl>
              <a:tblPr firstRow="1" bandRow="1">
                <a:tableStyleId>{5940675A-B579-460E-94D1-54222C63F5DA}</a:tableStyleId>
              </a:tblPr>
              <a:tblGrid>
                <a:gridCol w="2209825">
                  <a:extLst>
                    <a:ext uri="{9D8B030D-6E8A-4147-A177-3AD203B41FA5}">
                      <a16:colId xmlns:a16="http://schemas.microsoft.com/office/drawing/2014/main" val="687441938"/>
                    </a:ext>
                  </a:extLst>
                </a:gridCol>
                <a:gridCol w="6442314">
                  <a:extLst>
                    <a:ext uri="{9D8B030D-6E8A-4147-A177-3AD203B41FA5}">
                      <a16:colId xmlns:a16="http://schemas.microsoft.com/office/drawing/2014/main" val="724033368"/>
                    </a:ext>
                  </a:extLst>
                </a:gridCol>
              </a:tblGrid>
              <a:tr h="1120464">
                <a:tc>
                  <a:txBody>
                    <a:bodyPr/>
                    <a:lstStyle/>
                    <a:p>
                      <a:pPr algn="l"/>
                      <a:r>
                        <a:rPr kumimoji="1" lang="en-US" altLang="ja-JP" sz="1100" dirty="0">
                          <a:latin typeface="メイリオ" panose="020B0604030504040204" pitchFamily="50" charset="-128"/>
                          <a:ea typeface="メイリオ" panose="020B0604030504040204" pitchFamily="50" charset="-128"/>
                        </a:rPr>
                        <a:t>1998</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en-US" altLang="ja-JP" sz="1100" dirty="0">
                        <a:latin typeface="メイリオ" panose="020B0604030504040204" pitchFamily="50" charset="-128"/>
                        <a:ea typeface="メイリオ" panose="020B0604030504040204" pitchFamily="50" charset="-128"/>
                      </a:endParaRPr>
                    </a:p>
                    <a:p>
                      <a:pPr algn="l"/>
                      <a:r>
                        <a:rPr kumimoji="1" lang="ja-JP" altLang="en-US" sz="1100" dirty="0">
                          <a:latin typeface="メイリオ" panose="020B0604030504040204" pitchFamily="50" charset="-128"/>
                          <a:ea typeface="メイリオ" panose="020B0604030504040204" pitchFamily="50" charset="-128"/>
                        </a:rPr>
                        <a:t>（改正</a:t>
                      </a: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t>人権尊重の社会づくりに関する府、府民及び事業者の責務を明らかにするとともに、府民の人権意識の高揚を図るための施策及び人権擁護に資する施策</a:t>
                      </a:r>
                      <a:r>
                        <a:rPr lang="en-US" altLang="ja-JP" sz="1300" dirty="0"/>
                        <a:t>(</a:t>
                      </a:r>
                      <a:r>
                        <a:rPr lang="ja-JP" altLang="en-US" sz="1300" dirty="0"/>
                        <a:t>以下「人権施策」という。</a:t>
                      </a:r>
                      <a:r>
                        <a:rPr lang="en-US" altLang="ja-JP" sz="1300" dirty="0"/>
                        <a:t>)</a:t>
                      </a:r>
                      <a:r>
                        <a:rPr lang="ja-JP" altLang="en-US" sz="1300" dirty="0"/>
                        <a:t>の推進の基本となる事項を定め、これに基づき人権施策を実施し、もって全ての人の人権が尊重される豊かな社会の実現を図ることを目的とする。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13" name="コンテンツ プレースホルダー 2"/>
          <p:cNvSpPr txBox="1">
            <a:spLocks/>
          </p:cNvSpPr>
          <p:nvPr/>
        </p:nvSpPr>
        <p:spPr bwMode="auto">
          <a:xfrm>
            <a:off x="182664" y="1885999"/>
            <a:ext cx="7113801"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性的指向及び性自認の多様性に関する府民の理解の増進に関する条例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コンテンツ プレースホルダー 2"/>
          <p:cNvSpPr txBox="1">
            <a:spLocks/>
          </p:cNvSpPr>
          <p:nvPr/>
        </p:nvSpPr>
        <p:spPr bwMode="auto">
          <a:xfrm>
            <a:off x="182664" y="3646273"/>
            <a:ext cx="7402744"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人種又は民族を理由とする不当な差別的言動の解消の推進に関する条例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コンテンツ プレースホルダー 2"/>
          <p:cNvSpPr txBox="1">
            <a:spLocks/>
          </p:cNvSpPr>
          <p:nvPr/>
        </p:nvSpPr>
        <p:spPr bwMode="auto">
          <a:xfrm>
            <a:off x="176040" y="5269362"/>
            <a:ext cx="7080709"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インターネツト上の誹謗中傷や差別等の人権侵害のない社会づくり条例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6" name="表 15"/>
          <p:cNvGraphicFramePr>
            <a:graphicFrameLocks noGrp="1"/>
          </p:cNvGraphicFramePr>
          <p:nvPr>
            <p:extLst/>
          </p:nvPr>
        </p:nvGraphicFramePr>
        <p:xfrm>
          <a:off x="245930" y="2237837"/>
          <a:ext cx="8652139" cy="1114673"/>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114673">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effectLst/>
                        </a:rPr>
                        <a:t>性的指向及び性自認の多様性に関する理解の増進に関し、基本理念を定め、府、府民及び事業者の責務を明らかにするとともに、性的指向及び性自認の多様性に関する理解の増進に関する施策を実施し、もって全ての人の性的指向及び性自認が尊重される社会の実現に資す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8" name="表 17"/>
          <p:cNvGraphicFramePr>
            <a:graphicFrameLocks noGrp="1"/>
          </p:cNvGraphicFramePr>
          <p:nvPr>
            <p:extLst/>
          </p:nvPr>
        </p:nvGraphicFramePr>
        <p:xfrm>
          <a:off x="245930" y="3970557"/>
          <a:ext cx="8652139" cy="1075184"/>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900198">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mn-ea"/>
                          <a:ea typeface="+mn-ea"/>
                        </a:rPr>
                        <a:t>人種又は民族を理由とする不当な差別的言動は許されないものとの認識の下、人種又は民族を理由とする不当な差別的言動の解消の推進に関し、基本理念を定め、府、府民及び事業者の責務を明らかにするとともに、人種又は民族を理由とする不当な差別的言動の解消の推進に関する施策を実施し、もって全ての人が相互に人種又は民族の違いを尊重し合いながら共生する社会の実現に資することを目的とする。</a:t>
                      </a:r>
                      <a:endParaRPr kumimoji="1" lang="en-US" altLang="ja-JP" sz="1300" dirty="0">
                        <a:latin typeface="+mn-ea"/>
                        <a:ea typeface="+mn-ea"/>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9" name="表 18"/>
          <p:cNvGraphicFramePr>
            <a:graphicFrameLocks noGrp="1"/>
          </p:cNvGraphicFramePr>
          <p:nvPr>
            <p:extLst/>
          </p:nvPr>
        </p:nvGraphicFramePr>
        <p:xfrm>
          <a:off x="254255" y="5601005"/>
          <a:ext cx="8652139" cy="1060467"/>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060467">
                <a:tc>
                  <a:txBody>
                    <a:bodyPr/>
                    <a:lstStyle/>
                    <a:p>
                      <a:pPr algn="ctr"/>
                      <a:r>
                        <a:rPr kumimoji="1" lang="en-US" altLang="ja-JP" sz="1100" dirty="0">
                          <a:latin typeface="メイリオ" panose="020B0604030504040204" pitchFamily="50" charset="-128"/>
                          <a:ea typeface="メイリオ" panose="020B0604030504040204" pitchFamily="50" charset="-128"/>
                        </a:rPr>
                        <a:t>2022</a:t>
                      </a:r>
                      <a:r>
                        <a:rPr kumimoji="1" lang="ja-JP" altLang="en-US" sz="1100" dirty="0">
                          <a:latin typeface="メイリオ" panose="020B0604030504040204" pitchFamily="50" charset="-128"/>
                          <a:ea typeface="メイリオ" panose="020B0604030504040204" pitchFamily="50" charset="-128"/>
                        </a:rPr>
                        <a:t>年４月１日施行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ＭＳ Ｐゴシック" panose="020B0600070205080204" pitchFamily="50" charset="-128"/>
                          <a:ea typeface="ＭＳ Ｐゴシック" panose="020B0600070205080204" pitchFamily="50" charset="-128"/>
                        </a:rPr>
                        <a:t>インターネット上の誹謗中傷等の人権侵害を防止し、府民の誰もが加害者にも被害者にもならないよう、府の責務及び府民の役割を明らかにするとともに、府の施策の基本となる事項を定めることにより、これを推進することを目的とする。</a:t>
                      </a:r>
                      <a:endParaRPr kumimoji="1" lang="en-US" altLang="ja-JP" sz="1300" dirty="0">
                        <a:latin typeface="ＭＳ Ｐゴシック" panose="020B0600070205080204" pitchFamily="50" charset="-128"/>
                        <a:ea typeface="ＭＳ Ｐゴシック" panose="020B060007020508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329660368"/>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インフラ・アセットマネジメント（維持管理の重点化）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都市計画・都市整備</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アセットマネジメント手法の導入</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都市基盤施設長寿命化計画</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8900" indent="-88900" algn="l"/>
                      <a:r>
                        <a:rPr kumimoji="1" lang="ja-JP" altLang="en-US" sz="1200" dirty="0" smtClean="0">
                          <a:solidFill>
                            <a:schemeClr val="tx1"/>
                          </a:solidFill>
                        </a:rPr>
                        <a:t>・高度経済成長期に整備された大量のインフラ施設が一気に老朽化、更新時期到来</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建設後</a:t>
                      </a:r>
                      <a:r>
                        <a:rPr kumimoji="1" lang="en-US" altLang="ja-JP" sz="1200" dirty="0" smtClean="0">
                          <a:solidFill>
                            <a:schemeClr val="tx1"/>
                          </a:solidFill>
                        </a:rPr>
                        <a:t>40</a:t>
                      </a:r>
                      <a:r>
                        <a:rPr kumimoji="1" lang="ja-JP" altLang="en-US" sz="1200" dirty="0" smtClean="0">
                          <a:solidFill>
                            <a:schemeClr val="tx1"/>
                          </a:solidFill>
                        </a:rPr>
                        <a:t>年以上の橋梁が</a:t>
                      </a:r>
                      <a:r>
                        <a:rPr kumimoji="1" lang="en-US" altLang="ja-JP" sz="1200" dirty="0" smtClean="0">
                          <a:solidFill>
                            <a:schemeClr val="tx1"/>
                          </a:solidFill>
                        </a:rPr>
                        <a:t>48</a:t>
                      </a:r>
                      <a:r>
                        <a:rPr kumimoji="1" lang="ja-JP" altLang="en-US" sz="1200" dirty="0" smtClean="0">
                          <a:solidFill>
                            <a:schemeClr val="tx1"/>
                          </a:solidFill>
                        </a:rPr>
                        <a:t>％</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防潮堤・護岸等でも老朽化が顕著に</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・交通量・人口集中により維持管理を行いにくい</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交通量の集中は全国３位</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低平地への人口集中は全国１位</a:t>
                      </a:r>
                      <a:endParaRPr kumimoji="1" lang="en-US" altLang="ja-JP" sz="1200" dirty="0" smtClean="0">
                        <a:solidFill>
                          <a:schemeClr val="tx1"/>
                        </a:solidFill>
                      </a:endParaRPr>
                    </a:p>
                    <a:p>
                      <a:pPr marL="88900" indent="-88900" algn="l"/>
                      <a:endParaRPr kumimoji="1" lang="ja-JP" altLang="en-US" sz="1200" dirty="0" smtClean="0">
                        <a:solidFill>
                          <a:schemeClr val="tx1"/>
                        </a:solidFill>
                      </a:endParaRPr>
                    </a:p>
                    <a:p>
                      <a:pPr marL="88900" indent="-88900" algn="l"/>
                      <a:r>
                        <a:rPr kumimoji="1" lang="ja-JP" altLang="en-US" sz="1200" dirty="0" smtClean="0">
                          <a:solidFill>
                            <a:schemeClr val="tx1"/>
                          </a:solidFill>
                        </a:rPr>
                        <a:t>・建設投資余力の減少 </a:t>
                      </a:r>
                    </a:p>
                    <a:p>
                      <a:pPr marL="88900" indent="-88900" algn="l"/>
                      <a:r>
                        <a:rPr kumimoji="1" lang="ja-JP" altLang="en-US" sz="1200" dirty="0" smtClean="0">
                          <a:solidFill>
                            <a:schemeClr val="tx1"/>
                          </a:solidFill>
                        </a:rPr>
                        <a:t> 　建設費は </a:t>
                      </a:r>
                      <a:r>
                        <a:rPr kumimoji="1" lang="en-US" altLang="ja-JP" sz="1200" dirty="0" smtClean="0">
                          <a:solidFill>
                            <a:schemeClr val="tx1"/>
                          </a:solidFill>
                        </a:rPr>
                        <a:t>10 </a:t>
                      </a:r>
                      <a:r>
                        <a:rPr kumimoji="1" lang="ja-JP" altLang="en-US" sz="1200" dirty="0" smtClean="0">
                          <a:solidFill>
                            <a:schemeClr val="tx1"/>
                          </a:solidFill>
                        </a:rPr>
                        <a:t>年前から半減 → 半数の事業が「休止・遅延」 </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・予防保全による長寿命化が必要</a:t>
                      </a:r>
                    </a:p>
                    <a:p>
                      <a:pPr marL="88900" indent="-88900"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・限られた財源・人材の中で、建設事業と維持管理をトータルでマネジメント</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t>・建設事業の更なる選択と集中により、維持管理への重点化を行い、予防保全対策を実施</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a:t>
                      </a:r>
                      <a:r>
                        <a:rPr kumimoji="1" lang="en-US" altLang="ja-JP" sz="1200" dirty="0" smtClean="0"/>
                        <a:t>2010</a:t>
                      </a:r>
                      <a:r>
                        <a:rPr kumimoji="1" lang="ja-JP" altLang="en-US" sz="1200" dirty="0" smtClean="0"/>
                        <a:t>年度から維持管理戦略について当面</a:t>
                      </a:r>
                      <a:r>
                        <a:rPr kumimoji="1" lang="en-US" altLang="ja-JP" sz="1200" dirty="0" smtClean="0"/>
                        <a:t>3</a:t>
                      </a:r>
                      <a:r>
                        <a:rPr kumimoji="1" lang="ja-JP" altLang="en-US" sz="1200" dirty="0" smtClean="0"/>
                        <a:t>年間程度の対策予定を提示</a:t>
                      </a:r>
                    </a:p>
                    <a:p>
                      <a:pPr marL="88900" indent="-88900" algn="l"/>
                      <a:r>
                        <a:rPr kumimoji="1" lang="en-US" altLang="ja-JP" sz="1200" dirty="0" smtClean="0"/>
                        <a:t>-</a:t>
                      </a:r>
                      <a:r>
                        <a:rPr kumimoji="1" lang="ja-JP" altLang="en-US" sz="1200" dirty="0" smtClean="0"/>
                        <a:t>「アセットマネジメント手法」の導入により、施設の長寿命化や更新時期の平準化を図り、ライフサイクルコストの縮減を図る。 </a:t>
                      </a:r>
                    </a:p>
                    <a:p>
                      <a:pPr marL="88900" indent="-88900" algn="l"/>
                      <a:r>
                        <a:rPr kumimoji="1" lang="en-US" altLang="ja-JP" sz="1200" dirty="0" smtClean="0"/>
                        <a:t>-</a:t>
                      </a:r>
                      <a:r>
                        <a:rPr kumimoji="1" lang="ja-JP" altLang="en-US" sz="1200" dirty="0" smtClean="0"/>
                        <a:t>地方債の発行等により、維持管理予算必要水準への段階的増額（</a:t>
                      </a:r>
                      <a:r>
                        <a:rPr kumimoji="1" lang="en-US" altLang="ja-JP" sz="1200" dirty="0" smtClean="0"/>
                        <a:t>2010</a:t>
                      </a:r>
                      <a:r>
                        <a:rPr kumimoji="1" lang="ja-JP" altLang="en-US" sz="1200" dirty="0" smtClean="0"/>
                        <a:t>年</a:t>
                      </a:r>
                      <a:r>
                        <a:rPr kumimoji="1" lang="en-US" altLang="ja-JP" sz="1200" dirty="0" smtClean="0"/>
                        <a:t>;170</a:t>
                      </a:r>
                      <a:r>
                        <a:rPr kumimoji="1" lang="ja-JP" altLang="en-US" sz="1200" dirty="0" smtClean="0"/>
                        <a:t>億円　→</a:t>
                      </a:r>
                      <a:r>
                        <a:rPr kumimoji="1" lang="en-US" altLang="ja-JP" sz="1200" dirty="0" smtClean="0"/>
                        <a:t>2013</a:t>
                      </a:r>
                      <a:r>
                        <a:rPr kumimoji="1" lang="ja-JP" altLang="en-US" sz="1200" dirty="0" smtClean="0"/>
                        <a:t>年</a:t>
                      </a:r>
                      <a:r>
                        <a:rPr kumimoji="1" lang="en-US" altLang="ja-JP" sz="1200" dirty="0" smtClean="0"/>
                        <a:t>;260</a:t>
                      </a:r>
                      <a:r>
                        <a:rPr kumimoji="1" lang="ja-JP" altLang="en-US" sz="1200" dirty="0" smtClean="0"/>
                        <a:t>億円（</a:t>
                      </a:r>
                      <a:r>
                        <a:rPr kumimoji="1" lang="en-US" altLang="ja-JP" sz="1200" dirty="0" smtClean="0"/>
                        <a:t>1.5</a:t>
                      </a:r>
                      <a:r>
                        <a:rPr kumimoji="1" lang="ja-JP" altLang="en-US" sz="1200" dirty="0" smtClean="0"/>
                        <a:t>倍増））</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solidFill>
                            <a:schemeClr val="tx1"/>
                          </a:solidFill>
                        </a:rPr>
                        <a:t>・都市基盤施設長寿命化計画策定（</a:t>
                      </a:r>
                      <a:r>
                        <a:rPr kumimoji="1" lang="en-US" altLang="ja-JP" sz="1200" dirty="0" smtClean="0">
                          <a:solidFill>
                            <a:schemeClr val="tx1"/>
                          </a:solidFill>
                        </a:rPr>
                        <a:t>2015.3</a:t>
                      </a:r>
                      <a:r>
                        <a:rPr kumimoji="1" lang="ja-JP" altLang="en-US" sz="1200" dirty="0" smtClean="0">
                          <a:solidFill>
                            <a:schemeClr val="tx1"/>
                          </a:solidFill>
                        </a:rPr>
                        <a:t>）</a:t>
                      </a:r>
                    </a:p>
                    <a:p>
                      <a:pPr marL="88900" indent="-88900" algn="l"/>
                      <a:endParaRPr kumimoji="1" lang="ja-JP" altLang="en-US" sz="1200" dirty="0" smtClean="0"/>
                    </a:p>
                    <a:p>
                      <a:pPr marL="88900" indent="-88900" algn="l"/>
                      <a:r>
                        <a:rPr kumimoji="1" lang="ja-JP" altLang="en-US" sz="1200" dirty="0" smtClean="0"/>
                        <a:t>・</a:t>
                      </a:r>
                      <a:r>
                        <a:rPr kumimoji="1" lang="en-US" altLang="ja-JP" sz="1200" dirty="0" smtClean="0"/>
                        <a:t>2010</a:t>
                      </a:r>
                      <a:r>
                        <a:rPr kumimoji="1" lang="ja-JP" altLang="en-US" sz="1200" dirty="0" smtClean="0"/>
                        <a:t>年度からの建設事業計画について、当面</a:t>
                      </a:r>
                      <a:r>
                        <a:rPr kumimoji="1" lang="en-US" altLang="ja-JP" sz="1200" dirty="0" smtClean="0"/>
                        <a:t>10</a:t>
                      </a:r>
                      <a:r>
                        <a:rPr kumimoji="1" lang="ja-JP" altLang="en-US" sz="1200" dirty="0" smtClean="0"/>
                        <a:t>年間の事業予定を提示 </a:t>
                      </a:r>
                    </a:p>
                    <a:p>
                      <a:pPr marL="88900" indent="-88900" algn="l"/>
                      <a:r>
                        <a:rPr kumimoji="1" lang="en-US" altLang="ja-JP" sz="1200" dirty="0" smtClean="0"/>
                        <a:t>-</a:t>
                      </a:r>
                      <a:r>
                        <a:rPr kumimoji="1" lang="ja-JP" altLang="en-US" sz="1200" dirty="0" smtClean="0"/>
                        <a:t>原則、現行の予算水準を基本、重点化方針のもと、「さらなる選択と集中」、即効性、実現性の観点から「事業や計画の見直し」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・維持管理予算へのシフトにより、今後</a:t>
                      </a:r>
                      <a:r>
                        <a:rPr kumimoji="1" lang="en-US" altLang="ja-JP" sz="1200" dirty="0" smtClean="0"/>
                        <a:t>20</a:t>
                      </a:r>
                      <a:r>
                        <a:rPr kumimoji="1" lang="ja-JP" altLang="en-US" sz="1200" dirty="0" smtClean="0"/>
                        <a:t>年で</a:t>
                      </a:r>
                      <a:r>
                        <a:rPr kumimoji="1" lang="en-US" altLang="ja-JP" sz="1200" dirty="0" smtClean="0"/>
                        <a:t>3300</a:t>
                      </a:r>
                      <a:r>
                        <a:rPr kumimoji="1" lang="ja-JP" altLang="en-US" sz="1200" dirty="0" smtClean="0"/>
                        <a:t>億円（年間</a:t>
                      </a:r>
                      <a:r>
                        <a:rPr kumimoji="1" lang="en-US" altLang="ja-JP" sz="1200" dirty="0" smtClean="0"/>
                        <a:t>165</a:t>
                      </a:r>
                      <a:r>
                        <a:rPr kumimoji="1" lang="ja-JP" altLang="en-US" sz="1200" dirty="0" smtClean="0"/>
                        <a:t>億円）の財政縮減効果を見込む</a:t>
                      </a:r>
                    </a:p>
                    <a:p>
                      <a:pPr algn="l"/>
                      <a:endParaRPr kumimoji="1" lang="en-US" altLang="ja-JP" sz="1200" dirty="0" smtClean="0"/>
                    </a:p>
                    <a:p>
                      <a:pPr marL="88900" indent="-88900" algn="l"/>
                      <a:r>
                        <a:rPr kumimoji="1" lang="ja-JP" altLang="en-US" sz="1200" dirty="0" smtClean="0"/>
                        <a:t>・建設事業の計画的推進</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5344"/>
            <a:ext cx="2133600" cy="365125"/>
          </a:xfrm>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421542792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泉北ニュータウンのまちづくりの方向性を示すビジョン策定と体制の構築</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56169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大阪都市計画局</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ニュータウン</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再生府市等連携協議会」設立</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泉北</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ニューデザイン推進協議会」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名称変更（</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2021.10</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1800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「泉ヶ丘駅前</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地域活性化</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ビジョン」　</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策定（</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2015.1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27305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「泉北ニュータウン公的</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賃貸</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住宅再生計画」策定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2022.4</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最終改定）</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90705" y="476672"/>
          <a:ext cx="6696744" cy="6370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just"/>
                      <a:r>
                        <a:rPr kumimoji="1" lang="ja-JP" altLang="en-US" sz="1200" dirty="0" smtClean="0">
                          <a:solidFill>
                            <a:schemeClr val="tx1"/>
                          </a:solidFill>
                        </a:rPr>
                        <a:t>・</a:t>
                      </a:r>
                      <a:r>
                        <a:rPr kumimoji="1" lang="ja-JP" altLang="en-US" sz="1200" dirty="0" err="1" smtClean="0">
                          <a:solidFill>
                            <a:schemeClr val="tx1"/>
                          </a:solidFill>
                        </a:rPr>
                        <a:t>ま</a:t>
                      </a:r>
                      <a:r>
                        <a:rPr kumimoji="1" lang="ja-JP" altLang="en-US" sz="1200" dirty="0" smtClean="0">
                          <a:solidFill>
                            <a:schemeClr val="tx1"/>
                          </a:solidFill>
                        </a:rPr>
                        <a:t>ちびらきから</a:t>
                      </a:r>
                      <a:r>
                        <a:rPr kumimoji="1" lang="en-US" altLang="ja-JP" sz="1200" dirty="0" smtClean="0">
                          <a:solidFill>
                            <a:schemeClr val="tx1"/>
                          </a:solidFill>
                        </a:rPr>
                        <a:t>50</a:t>
                      </a:r>
                      <a:r>
                        <a:rPr kumimoji="1" lang="ja-JP" altLang="en-US" sz="1200" dirty="0" smtClean="0">
                          <a:solidFill>
                            <a:schemeClr val="tx1"/>
                          </a:solidFill>
                        </a:rPr>
                        <a:t>年以上が経過し、社会環境の変化等により、人口減少・少子高齢化、住宅や施設の老朽化などの課題が山積</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smtClean="0">
                          <a:solidFill>
                            <a:schemeClr val="tx1"/>
                          </a:solidFill>
                        </a:rPr>
                        <a:t>・市場原理の原則の下、民間事業者が参入できる環境を整える等、民間活力を活用したまちづくりへと転換する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・公益的な役割が終了、又は転換による活性化が期待できる施設等を民間へ譲渡</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800" dirty="0" smtClean="0">
                        <a:solidFill>
                          <a:schemeClr val="tx1"/>
                        </a:solidFill>
                      </a:endParaRPr>
                    </a:p>
                    <a:p>
                      <a:pPr algn="just"/>
                      <a:r>
                        <a:rPr kumimoji="1" lang="ja-JP" altLang="en-US" sz="1200" dirty="0" smtClean="0">
                          <a:solidFill>
                            <a:schemeClr val="tx1"/>
                          </a:solidFill>
                        </a:rPr>
                        <a:t>・堺市、公的賃貸住宅事業者、民間事業者が連携し、ニュータウンの活性化に向けて公的住宅ストック等の活用の方向性を示した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・府・堺市・都整</a:t>
                      </a:r>
                      <a:r>
                        <a:rPr kumimoji="1" lang="en-US" altLang="ja-JP" sz="1200" dirty="0" smtClean="0">
                          <a:solidFill>
                            <a:schemeClr val="tx1"/>
                          </a:solidFill>
                        </a:rPr>
                        <a:t>C</a:t>
                      </a:r>
                      <a:r>
                        <a:rPr kumimoji="1" lang="ja-JP" altLang="en-US" sz="1200" dirty="0" smtClean="0">
                          <a:solidFill>
                            <a:schemeClr val="tx1"/>
                          </a:solidFill>
                        </a:rPr>
                        <a:t>（旧タウン財団）・府公社・</a:t>
                      </a:r>
                      <a:r>
                        <a:rPr kumimoji="1" lang="en-US" altLang="ja-JP" sz="1200" dirty="0" smtClean="0">
                          <a:solidFill>
                            <a:schemeClr val="tx1"/>
                          </a:solidFill>
                        </a:rPr>
                        <a:t>UR</a:t>
                      </a:r>
                      <a:r>
                        <a:rPr kumimoji="1" lang="ja-JP" altLang="en-US" sz="1200" dirty="0" smtClean="0">
                          <a:solidFill>
                            <a:schemeClr val="tx1"/>
                          </a:solidFill>
                        </a:rPr>
                        <a:t>による協議会を設立</a:t>
                      </a:r>
                      <a:r>
                        <a:rPr kumimoji="1" lang="ja-JP" altLang="en-US" sz="1100" dirty="0" smtClean="0">
                          <a:solidFill>
                            <a:schemeClr val="tx1"/>
                          </a:solidFill>
                        </a:rPr>
                        <a:t>（南海電気鉄道株式会社</a:t>
                      </a:r>
                      <a:r>
                        <a:rPr kumimoji="1" lang="en-US" altLang="ja-JP" sz="1100" dirty="0" smtClean="0">
                          <a:solidFill>
                            <a:schemeClr val="tx1"/>
                          </a:solidFill>
                        </a:rPr>
                        <a:t>2016.4</a:t>
                      </a:r>
                      <a:r>
                        <a:rPr kumimoji="1" lang="ja-JP" altLang="en-US" sz="1100" dirty="0" smtClean="0">
                          <a:solidFill>
                            <a:schemeClr val="tx1"/>
                          </a:solidFill>
                        </a:rPr>
                        <a:t>加入）</a:t>
                      </a:r>
                      <a:endParaRPr kumimoji="1" lang="en-US" altLang="ja-JP" sz="11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・「泉ヶ丘駅前地域活性化ビジョン」（</a:t>
                      </a:r>
                      <a:r>
                        <a:rPr kumimoji="1" lang="en-US" altLang="ja-JP" sz="1200" dirty="0" smtClean="0">
                          <a:solidFill>
                            <a:schemeClr val="tx1"/>
                          </a:solidFill>
                        </a:rPr>
                        <a:t>2011.3</a:t>
                      </a:r>
                      <a:r>
                        <a:rPr kumimoji="1" lang="ja-JP" altLang="en-US" sz="1200" dirty="0" smtClean="0">
                          <a:solidFill>
                            <a:schemeClr val="tx1"/>
                          </a:solidFill>
                        </a:rPr>
                        <a:t>策定、</a:t>
                      </a:r>
                      <a:r>
                        <a:rPr kumimoji="1" lang="en-US" altLang="ja-JP" sz="1200" dirty="0" smtClean="0">
                          <a:solidFill>
                            <a:schemeClr val="tx1"/>
                          </a:solidFill>
                        </a:rPr>
                        <a:t>2015.1</a:t>
                      </a:r>
                      <a:r>
                        <a:rPr kumimoji="1" lang="ja-JP" altLang="en-US" sz="1200" dirty="0" smtClean="0">
                          <a:solidFill>
                            <a:schemeClr val="tx1"/>
                          </a:solidFill>
                        </a:rPr>
                        <a:t>改訂）</a:t>
                      </a:r>
                      <a:endParaRPr kumimoji="1" lang="en-US" altLang="ja-JP" sz="12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・「同アクションプラン」</a:t>
                      </a:r>
                      <a:r>
                        <a:rPr kumimoji="1" lang="ja-JP" altLang="en-US" sz="1100" dirty="0" smtClean="0">
                          <a:solidFill>
                            <a:schemeClr val="tx1"/>
                          </a:solidFill>
                        </a:rPr>
                        <a:t>（</a:t>
                      </a:r>
                      <a:r>
                        <a:rPr kumimoji="1" lang="en-US" altLang="ja-JP" sz="1100" dirty="0" smtClean="0">
                          <a:solidFill>
                            <a:schemeClr val="tx1"/>
                          </a:solidFill>
                        </a:rPr>
                        <a:t>2016.3</a:t>
                      </a:r>
                      <a:r>
                        <a:rPr kumimoji="1" lang="ja-JP" altLang="en-US" sz="1100" dirty="0" smtClean="0">
                          <a:solidFill>
                            <a:schemeClr val="tx1"/>
                          </a:solidFill>
                        </a:rPr>
                        <a:t>策定）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・近畿大学医学部及び附属病院の移転</a:t>
                      </a:r>
                      <a:r>
                        <a:rPr kumimoji="1" lang="ja-JP" altLang="en-US" sz="1100" dirty="0" smtClean="0">
                          <a:solidFill>
                            <a:schemeClr val="tx1"/>
                          </a:solidFill>
                        </a:rPr>
                        <a:t>（</a:t>
                      </a:r>
                      <a:r>
                        <a:rPr kumimoji="1" lang="en-US" altLang="ja-JP" sz="1100" dirty="0" smtClean="0">
                          <a:solidFill>
                            <a:schemeClr val="tx1"/>
                          </a:solidFill>
                        </a:rPr>
                        <a:t>2025</a:t>
                      </a:r>
                      <a:r>
                        <a:rPr kumimoji="1" lang="ja-JP" altLang="en-US" sz="1100" dirty="0" smtClean="0">
                          <a:solidFill>
                            <a:schemeClr val="tx1"/>
                          </a:solidFill>
                        </a:rPr>
                        <a:t>年度移転予定）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・「泉北</a:t>
                      </a:r>
                      <a:r>
                        <a:rPr kumimoji="1" lang="en-US" altLang="ja-JP" sz="1200" dirty="0" smtClean="0">
                          <a:solidFill>
                            <a:schemeClr val="tx1"/>
                          </a:solidFill>
                        </a:rPr>
                        <a:t>NT</a:t>
                      </a:r>
                      <a:r>
                        <a:rPr kumimoji="1" lang="ja-JP" altLang="en-US" sz="1200" dirty="0" smtClean="0">
                          <a:solidFill>
                            <a:schemeClr val="tx1"/>
                          </a:solidFill>
                        </a:rPr>
                        <a:t>公的賃貸住宅再生計画」</a:t>
                      </a:r>
                      <a:r>
                        <a:rPr kumimoji="1" lang="ja-JP" altLang="en-US" sz="1100" dirty="0" smtClean="0">
                          <a:solidFill>
                            <a:schemeClr val="tx1"/>
                          </a:solidFill>
                        </a:rPr>
                        <a:t>（</a:t>
                      </a:r>
                      <a:r>
                        <a:rPr kumimoji="1" lang="en-US" altLang="ja-JP" sz="1100" dirty="0" smtClean="0">
                          <a:solidFill>
                            <a:schemeClr val="tx1"/>
                          </a:solidFill>
                        </a:rPr>
                        <a:t>2012.3</a:t>
                      </a:r>
                      <a:r>
                        <a:rPr kumimoji="1" lang="ja-JP" altLang="en-US" sz="1100" dirty="0" smtClean="0">
                          <a:solidFill>
                            <a:schemeClr val="tx1"/>
                          </a:solidFill>
                        </a:rPr>
                        <a:t>策定、</a:t>
                      </a:r>
                      <a:r>
                        <a:rPr kumimoji="1" lang="en-US" altLang="ja-JP" sz="1100" dirty="0" smtClean="0">
                          <a:solidFill>
                            <a:schemeClr val="tx1"/>
                          </a:solidFill>
                        </a:rPr>
                        <a:t>2022.4</a:t>
                      </a:r>
                      <a:r>
                        <a:rPr kumimoji="1" lang="ja-JP" altLang="en-US" sz="1100" dirty="0" smtClean="0">
                          <a:solidFill>
                            <a:schemeClr val="tx1"/>
                          </a:solidFill>
                        </a:rPr>
                        <a:t>最終改定）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・「公的賃貸住宅活用地の活用コンセプト（ﾃｰﾏ）案」</a:t>
                      </a:r>
                      <a:r>
                        <a:rPr kumimoji="1" lang="ja-JP" altLang="en-US" sz="1100" dirty="0" smtClean="0">
                          <a:solidFill>
                            <a:schemeClr val="tx1"/>
                          </a:solidFill>
                        </a:rPr>
                        <a:t>（</a:t>
                      </a:r>
                      <a:r>
                        <a:rPr kumimoji="1" lang="en-US" altLang="ja-JP" sz="1100" dirty="0" smtClean="0">
                          <a:solidFill>
                            <a:schemeClr val="tx1"/>
                          </a:solidFill>
                        </a:rPr>
                        <a:t>2022.1</a:t>
                      </a:r>
                      <a:r>
                        <a:rPr kumimoji="1" lang="ja-JP" altLang="en-US" sz="1100" dirty="0" smtClean="0">
                          <a:solidFill>
                            <a:schemeClr val="tx1"/>
                          </a:solidFill>
                        </a:rPr>
                        <a:t>策定）</a:t>
                      </a:r>
                    </a:p>
                    <a:p>
                      <a:pPr algn="l"/>
                      <a:endParaRPr kumimoji="1" lang="en-US" altLang="ja-JP" sz="12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・「泉北ニュータウンまちづくりプラットフォーム（公民連携のための意見交換の場）」設立</a:t>
                      </a:r>
                      <a:r>
                        <a:rPr kumimoji="1" lang="ja-JP" altLang="en-US" sz="1100" dirty="0" smtClean="0">
                          <a:solidFill>
                            <a:schemeClr val="tx1"/>
                          </a:solidFill>
                        </a:rPr>
                        <a:t>（</a:t>
                      </a:r>
                      <a:r>
                        <a:rPr kumimoji="1" lang="en-US" altLang="ja-JP" sz="1100" dirty="0" smtClean="0">
                          <a:solidFill>
                            <a:schemeClr val="tx1"/>
                          </a:solidFill>
                        </a:rPr>
                        <a:t>2017.12</a:t>
                      </a:r>
                      <a:r>
                        <a:rPr kumimoji="1" lang="ja-JP" altLang="en-US" sz="1100" dirty="0" smtClean="0">
                          <a:solidFill>
                            <a:schemeClr val="tx1"/>
                          </a:solidFill>
                        </a:rPr>
                        <a:t>）</a:t>
                      </a:r>
                      <a:r>
                        <a:rPr kumimoji="1" lang="ja-JP" altLang="en-US" sz="1200" dirty="0" smtClean="0">
                          <a:solidFill>
                            <a:schemeClr val="tx1"/>
                          </a:solidFill>
                        </a:rPr>
                        <a:t>、</a:t>
                      </a:r>
                      <a:r>
                        <a:rPr kumimoji="1" lang="ja-JP" altLang="en-US" sz="1200" strike="noStrike" baseline="0" dirty="0" smtClean="0">
                          <a:solidFill>
                            <a:schemeClr val="tx1"/>
                          </a:solidFill>
                        </a:rPr>
                        <a:t>「府営住宅活用地等に関するサウンディング型市場調査」実施</a:t>
                      </a:r>
                      <a:r>
                        <a:rPr kumimoji="1" lang="ja-JP" altLang="en-US" sz="1100" dirty="0" smtClean="0">
                          <a:solidFill>
                            <a:schemeClr val="tx1"/>
                          </a:solidFill>
                        </a:rPr>
                        <a:t>（</a:t>
                      </a:r>
                      <a:r>
                        <a:rPr kumimoji="1" lang="en-US" altLang="ja-JP" sz="1100" dirty="0" smtClean="0">
                          <a:solidFill>
                            <a:schemeClr val="tx1"/>
                          </a:solidFill>
                        </a:rPr>
                        <a:t>2019.12</a:t>
                      </a:r>
                      <a:r>
                        <a:rPr kumimoji="1" lang="ja-JP" altLang="en-US" sz="1100" dirty="0" smtClean="0">
                          <a:solidFill>
                            <a:schemeClr val="tx1"/>
                          </a:solidFill>
                        </a:rPr>
                        <a:t>）</a:t>
                      </a:r>
                      <a:endParaRPr kumimoji="1" lang="en-US" altLang="ja-JP" sz="1100" strike="dblStrik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69076997"/>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Ｇ７大阪・堺貿易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会合</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協力協議会」の</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事務局」の設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4222306434"/>
              </p:ext>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　「</a:t>
                      </a:r>
                      <a:r>
                        <a:rPr lang="en-US" altLang="ja-JP" sz="1200" b="0" kern="100" dirty="0">
                          <a:solidFill>
                            <a:schemeClr val="tx1"/>
                          </a:solidFill>
                          <a:effectLst/>
                          <a:latin typeface="+mn-ea"/>
                          <a:ea typeface="+mn-ea"/>
                          <a:cs typeface="Times New Roman" panose="02020603050405020304" pitchFamily="18" charset="0"/>
                        </a:rPr>
                        <a:t>2025</a:t>
                      </a:r>
                      <a:r>
                        <a:rPr lang="ja-JP" altLang="en-US" sz="1200" b="0" kern="100" dirty="0">
                          <a:solidFill>
                            <a:schemeClr val="tx1"/>
                          </a:solidFill>
                          <a:effectLst/>
                          <a:latin typeface="+mn-ea"/>
                          <a:ea typeface="+mn-ea"/>
                          <a:cs typeface="Times New Roman" panose="02020603050405020304" pitchFamily="18" charset="0"/>
                        </a:rPr>
                        <a:t>年大阪・関西万博」の開催準備が本格化する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年に、人と人、モノとモノをつなぐ</a:t>
                      </a:r>
                      <a:r>
                        <a:rPr lang="ja-JP" altLang="en-US" sz="1200" b="0" kern="100" dirty="0" smtClean="0">
                          <a:solidFill>
                            <a:schemeClr val="tx1"/>
                          </a:solidFill>
                          <a:effectLst/>
                          <a:latin typeface="+mn-ea"/>
                          <a:ea typeface="+mn-ea"/>
                          <a:cs typeface="Times New Roman" panose="02020603050405020304" pitchFamily="18" charset="0"/>
                        </a:rPr>
                        <a:t>Ｇ７貿易</a:t>
                      </a:r>
                      <a:r>
                        <a:rPr lang="ja-JP" altLang="en-US" sz="1200" b="0" kern="100" dirty="0">
                          <a:solidFill>
                            <a:schemeClr val="tx1"/>
                          </a:solidFill>
                          <a:effectLst/>
                          <a:latin typeface="+mn-ea"/>
                          <a:ea typeface="+mn-ea"/>
                          <a:cs typeface="Times New Roman" panose="02020603050405020304" pitchFamily="18" charset="0"/>
                        </a:rPr>
                        <a:t>大臣会合が中世の時代より国際貿易都市として栄えた、大阪・堺で開催されることは、世界を結び付け、いのちをともに大切にするという万博のテーマに合致するものであり、２年後の万博成功へつなげるうえでも、その意義は大きい。</a:t>
                      </a: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経緯</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2021</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12</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知事・堺市長による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G7</a:t>
                      </a:r>
                      <a:r>
                        <a:rPr lang="ja-JP" altLang="en-US" sz="1200" b="0" kern="100" dirty="0">
                          <a:solidFill>
                            <a:schemeClr val="tx1"/>
                          </a:solidFill>
                          <a:effectLst/>
                          <a:latin typeface="+mn-ea"/>
                          <a:ea typeface="+mn-ea"/>
                          <a:cs typeface="Times New Roman" panose="02020603050405020304" pitchFamily="18" charset="0"/>
                        </a:rPr>
                        <a:t>関係閣僚会合誘致の共同発表</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16</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政府において、貿易大臣会合を大阪・堺で開催を</a:t>
                      </a:r>
                      <a:r>
                        <a:rPr lang="ja-JP" altLang="en-US" sz="1200" b="0" kern="100" dirty="0" smtClean="0">
                          <a:solidFill>
                            <a:schemeClr val="tx1"/>
                          </a:solidFill>
                          <a:effectLst/>
                          <a:latin typeface="+mn-ea"/>
                          <a:ea typeface="+mn-ea"/>
                          <a:cs typeface="Times New Roman" panose="02020603050405020304" pitchFamily="18" charset="0"/>
                        </a:rPr>
                        <a:t>決定</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a:t>
                      </a:r>
                      <a:r>
                        <a:rPr lang="en-US" altLang="ja-JP" sz="1200" b="0" kern="100" baseline="0" dirty="0" smtClean="0">
                          <a:solidFill>
                            <a:schemeClr val="tx1"/>
                          </a:solidFill>
                          <a:effectLst/>
                          <a:latin typeface="+mn-ea"/>
                          <a:ea typeface="+mn-ea"/>
                          <a:cs typeface="Times New Roman" panose="02020603050405020304" pitchFamily="18" charset="0"/>
                        </a:rPr>
                        <a:t>2022</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11</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a:t>
                      </a:r>
                      <a:endParaRPr lang="en-US" altLang="ja-JP" sz="1200" b="0" kern="100" baseline="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政府において、貿易大臣会合の開催日（</a:t>
                      </a:r>
                      <a:r>
                        <a:rPr lang="en-US" altLang="ja-JP" sz="1200" b="0" kern="100" baseline="0" dirty="0" smtClean="0">
                          <a:solidFill>
                            <a:schemeClr val="tx1"/>
                          </a:solidFill>
                          <a:effectLst/>
                          <a:latin typeface="+mn-ea"/>
                          <a:ea typeface="+mn-ea"/>
                          <a:cs typeface="Times New Roman" panose="02020603050405020304" pitchFamily="18" charset="0"/>
                        </a:rPr>
                        <a:t>2023</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10</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28</a:t>
                      </a:r>
                      <a:r>
                        <a:rPr lang="ja-JP" altLang="en-US" sz="1200" b="0" kern="100" baseline="0" dirty="0" smtClean="0">
                          <a:solidFill>
                            <a:schemeClr val="tx1"/>
                          </a:solidFill>
                          <a:effectLst/>
                          <a:latin typeface="+mn-ea"/>
                          <a:ea typeface="+mn-ea"/>
                          <a:cs typeface="Times New Roman" panose="02020603050405020304" pitchFamily="18" charset="0"/>
                        </a:rPr>
                        <a:t>日・</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日）及び正式名称を発表</a:t>
                      </a:r>
                      <a:endParaRPr lang="en-US" altLang="ja-JP" sz="1200" b="0" kern="100" baseline="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smtClean="0">
                          <a:solidFill>
                            <a:schemeClr val="tx1"/>
                          </a:solidFill>
                          <a:effectLst/>
                          <a:latin typeface="+mn-ea"/>
                          <a:ea typeface="+mn-ea"/>
                          <a:cs typeface="Times New Roman" panose="02020603050405020304" pitchFamily="18" charset="0"/>
                        </a:rPr>
                        <a:t>Ｇ７</a:t>
                      </a:r>
                      <a:r>
                        <a:rPr lang="ja-JP" altLang="en-US" sz="1200" b="0" kern="100" dirty="0">
                          <a:solidFill>
                            <a:schemeClr val="tx1"/>
                          </a:solidFill>
                          <a:effectLst/>
                          <a:latin typeface="+mn-ea"/>
                          <a:ea typeface="+mn-ea"/>
                          <a:cs typeface="Times New Roman" panose="02020603050405020304" pitchFamily="18" charset="0"/>
                        </a:rPr>
                        <a:t>大阪・堺貿易大臣会合の開催、</a:t>
                      </a:r>
                      <a:r>
                        <a:rPr lang="ja-JP" altLang="en-US" sz="1200" b="0" kern="100" dirty="0" smtClean="0">
                          <a:solidFill>
                            <a:schemeClr val="tx1"/>
                          </a:solidFill>
                          <a:effectLst/>
                          <a:latin typeface="+mn-ea"/>
                          <a:ea typeface="+mn-ea"/>
                          <a:cs typeface="Times New Roman" panose="02020603050405020304" pitchFamily="18" charset="0"/>
                        </a:rPr>
                        <a:t>成功</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大臣会合の開催成功に向け、主催者である経産省・外務省と連携し、大阪府・堺市、経済界等と連携して準備を進める。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また、地元住民や事業者等への周知・理解促進を行うとともに、大阪・堺のＰＲ及び情報発信を行う。</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これまでの取組み</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30</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年Ｇ７貿易大臣会合大阪・堺推進協力協議会の設立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11</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年Ｇ７貿易大臣会合大阪・堺推進協力協議会事務局の設置（堺市役所内</a:t>
                      </a:r>
                      <a:r>
                        <a:rPr lang="ja-JP" altLang="en-US" sz="1200" b="0" kern="100" dirty="0" smtClean="0">
                          <a:solidFill>
                            <a:schemeClr val="tx1"/>
                          </a:solidFill>
                          <a:effectLst/>
                          <a:latin typeface="+mn-ea"/>
                          <a:ea typeface="+mn-ea"/>
                          <a:cs typeface="Times New Roman" panose="02020603050405020304" pitchFamily="18" charset="0"/>
                        </a:rPr>
                        <a:t>）</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ja-JP" sz="1200" b="0" kern="10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〇万博への弾みをつける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世界の主要国が集まり議論する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大臣会合を、大阪・関西万博の開催準備が本格化する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年に開催し、２年後の成功へつなげる。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〇大阪・堺のプレゼンスの向上</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各国政府関係者や海外プレスなど、多くの人が参加する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大臣会合において、大阪・関西万博の取組みや、大阪・堺の魅力を世界に発信することで、大阪・堺のプレゼンスを向上させる。</a:t>
                      </a: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3995936" y="3501008"/>
            <a:ext cx="1440160" cy="2800407"/>
          </a:xfrm>
          <a:prstGeom prst="bracketPair">
            <a:avLst>
              <a:gd name="adj" fmla="val 8770"/>
            </a:avLst>
          </a:prstGeom>
        </p:spPr>
        <p:style>
          <a:lnRef idx="1">
            <a:schemeClr val="dk1"/>
          </a:lnRef>
          <a:fillRef idx="0">
            <a:schemeClr val="dk1"/>
          </a:fillRef>
          <a:effectRef idx="0">
            <a:schemeClr val="dk1"/>
          </a:effectRef>
          <a:fontRef idx="minor">
            <a:schemeClr val="tx1"/>
          </a:fontRef>
        </p:style>
        <p:txBody>
          <a:bodyPr lIns="18000" rIns="18000" rtlCol="0" anchor="ctr"/>
          <a:lstStyle/>
          <a:p>
            <a:r>
              <a:rPr lang="en-US" altLang="ja-JP" sz="1050" dirty="0">
                <a:latin typeface="+mn-ea"/>
              </a:rPr>
              <a:t>【</a:t>
            </a:r>
            <a:r>
              <a:rPr lang="ja-JP" altLang="en-US" sz="1050" dirty="0">
                <a:latin typeface="+mn-ea"/>
              </a:rPr>
              <a:t>Ｇ７大阪・堺貿易大臣会合の概要</a:t>
            </a:r>
            <a:r>
              <a:rPr lang="en-US" altLang="ja-JP" sz="1050" dirty="0">
                <a:latin typeface="+mn-ea"/>
              </a:rPr>
              <a:t>】</a:t>
            </a:r>
          </a:p>
          <a:p>
            <a:r>
              <a:rPr lang="en-US" altLang="ja-JP" sz="1050" dirty="0">
                <a:latin typeface="+mn-ea"/>
              </a:rPr>
              <a:t>◆</a:t>
            </a:r>
            <a:r>
              <a:rPr lang="ja-JP" altLang="en-US" sz="1050" dirty="0">
                <a:latin typeface="+mn-ea"/>
              </a:rPr>
              <a:t>日程</a:t>
            </a:r>
          </a:p>
          <a:p>
            <a:r>
              <a:rPr lang="ja-JP" altLang="en-US" sz="1050" dirty="0" smtClean="0">
                <a:latin typeface="+mn-ea"/>
              </a:rPr>
              <a:t>　</a:t>
            </a:r>
            <a:r>
              <a:rPr lang="en-US" altLang="ja-JP" sz="1050" dirty="0" smtClean="0">
                <a:latin typeface="+mn-ea"/>
              </a:rPr>
              <a:t>2023</a:t>
            </a:r>
            <a:r>
              <a:rPr lang="ja-JP" altLang="en-US" sz="1050" dirty="0">
                <a:latin typeface="+mn-ea"/>
              </a:rPr>
              <a:t>年</a:t>
            </a:r>
            <a:r>
              <a:rPr lang="en-US" altLang="ja-JP" sz="1050" dirty="0">
                <a:latin typeface="+mn-ea"/>
              </a:rPr>
              <a:t>10</a:t>
            </a:r>
            <a:r>
              <a:rPr lang="ja-JP" altLang="en-US" sz="1050" dirty="0">
                <a:latin typeface="+mn-ea"/>
              </a:rPr>
              <a:t>月</a:t>
            </a:r>
            <a:r>
              <a:rPr lang="en-US" altLang="ja-JP" sz="1050" dirty="0">
                <a:latin typeface="+mn-ea"/>
              </a:rPr>
              <a:t>28</a:t>
            </a:r>
            <a:r>
              <a:rPr lang="ja-JP" altLang="en-US" sz="1050" dirty="0">
                <a:latin typeface="+mn-ea"/>
              </a:rPr>
              <a:t>日・</a:t>
            </a:r>
            <a:r>
              <a:rPr lang="en-US" altLang="ja-JP" sz="1050" dirty="0" smtClean="0">
                <a:latin typeface="+mn-ea"/>
              </a:rPr>
              <a:t>29</a:t>
            </a:r>
          </a:p>
          <a:p>
            <a:r>
              <a:rPr lang="ja-JP" altLang="en-US" sz="1050" dirty="0">
                <a:latin typeface="+mn-ea"/>
              </a:rPr>
              <a:t>　</a:t>
            </a:r>
            <a:r>
              <a:rPr lang="ja-JP" altLang="en-US" sz="1050" dirty="0" smtClean="0">
                <a:latin typeface="+mn-ea"/>
              </a:rPr>
              <a:t>日</a:t>
            </a:r>
            <a:r>
              <a:rPr lang="ja-JP" altLang="en-US" sz="1050" dirty="0">
                <a:latin typeface="+mn-ea"/>
              </a:rPr>
              <a:t>の２日間</a:t>
            </a:r>
          </a:p>
          <a:p>
            <a:endParaRPr lang="ja-JP" altLang="en-US" sz="1050" dirty="0">
              <a:latin typeface="+mn-ea"/>
            </a:endParaRPr>
          </a:p>
          <a:p>
            <a:r>
              <a:rPr lang="ja-JP" altLang="en-US" sz="1050" dirty="0">
                <a:latin typeface="+mn-ea"/>
              </a:rPr>
              <a:t>◆参加国</a:t>
            </a:r>
          </a:p>
          <a:p>
            <a:r>
              <a:rPr lang="ja-JP" altLang="en-US" sz="1050" dirty="0" smtClean="0">
                <a:latin typeface="+mn-ea"/>
              </a:rPr>
              <a:t>　</a:t>
            </a:r>
            <a:r>
              <a:rPr lang="en-US" altLang="ja-JP" sz="1050" dirty="0" smtClean="0">
                <a:latin typeface="+mn-ea"/>
              </a:rPr>
              <a:t>G7</a:t>
            </a:r>
            <a:r>
              <a:rPr lang="ja-JP" altLang="en-US" sz="1050" dirty="0">
                <a:latin typeface="+mn-ea"/>
              </a:rPr>
              <a:t>（日、仏、米、英</a:t>
            </a:r>
            <a:r>
              <a:rPr lang="ja-JP" altLang="en-US" sz="1050" dirty="0" smtClean="0">
                <a:latin typeface="+mn-ea"/>
              </a:rPr>
              <a:t>、</a:t>
            </a:r>
            <a:endParaRPr lang="en-US" altLang="ja-JP" sz="1050" dirty="0" smtClean="0">
              <a:latin typeface="+mn-ea"/>
            </a:endParaRPr>
          </a:p>
          <a:p>
            <a:r>
              <a:rPr lang="ja-JP" altLang="en-US" sz="1050" dirty="0">
                <a:latin typeface="+mn-ea"/>
              </a:rPr>
              <a:t>　</a:t>
            </a:r>
            <a:r>
              <a:rPr lang="ja-JP" altLang="en-US" sz="1050" dirty="0" smtClean="0">
                <a:latin typeface="+mn-ea"/>
              </a:rPr>
              <a:t>独</a:t>
            </a:r>
            <a:r>
              <a:rPr lang="ja-JP" altLang="en-US" sz="1050" dirty="0">
                <a:latin typeface="+mn-ea"/>
              </a:rPr>
              <a:t>、伊、加）、</a:t>
            </a:r>
            <a:r>
              <a:rPr lang="ja-JP" altLang="en-US" sz="1050" dirty="0" smtClean="0">
                <a:latin typeface="+mn-ea"/>
              </a:rPr>
              <a:t>欧州連</a:t>
            </a:r>
            <a:endParaRPr lang="en-US" altLang="ja-JP" sz="1050" dirty="0" smtClean="0">
              <a:latin typeface="+mn-ea"/>
            </a:endParaRPr>
          </a:p>
          <a:p>
            <a:r>
              <a:rPr lang="ja-JP" altLang="en-US" sz="1050" dirty="0">
                <a:latin typeface="+mn-ea"/>
              </a:rPr>
              <a:t>　</a:t>
            </a:r>
            <a:r>
              <a:rPr lang="ja-JP" altLang="en-US" sz="1050" dirty="0" smtClean="0">
                <a:latin typeface="+mn-ea"/>
              </a:rPr>
              <a:t>合</a:t>
            </a:r>
            <a:r>
              <a:rPr lang="ja-JP" altLang="en-US" sz="1050" dirty="0">
                <a:latin typeface="+mn-ea"/>
              </a:rPr>
              <a:t>（</a:t>
            </a:r>
            <a:r>
              <a:rPr lang="en-US" altLang="ja-JP" sz="1050" dirty="0">
                <a:latin typeface="+mn-ea"/>
              </a:rPr>
              <a:t>EU</a:t>
            </a:r>
            <a:r>
              <a:rPr lang="ja-JP" altLang="en-US" sz="1050" dirty="0">
                <a:latin typeface="+mn-ea"/>
              </a:rPr>
              <a:t>）、その他</a:t>
            </a:r>
            <a:r>
              <a:rPr lang="ja-JP" altLang="en-US" sz="1050" dirty="0" smtClean="0">
                <a:latin typeface="+mn-ea"/>
              </a:rPr>
              <a:t>招待</a:t>
            </a:r>
            <a:endParaRPr lang="en-US" altLang="ja-JP" sz="1050" dirty="0" smtClean="0">
              <a:latin typeface="+mn-ea"/>
            </a:endParaRPr>
          </a:p>
          <a:p>
            <a:r>
              <a:rPr lang="ja-JP" altLang="en-US" sz="1050" dirty="0">
                <a:latin typeface="+mn-ea"/>
              </a:rPr>
              <a:t>　</a:t>
            </a:r>
            <a:r>
              <a:rPr lang="ja-JP" altLang="en-US" sz="1050" dirty="0" smtClean="0">
                <a:latin typeface="+mn-ea"/>
              </a:rPr>
              <a:t>国</a:t>
            </a:r>
            <a:r>
              <a:rPr lang="ja-JP" altLang="en-US" sz="1050" dirty="0">
                <a:latin typeface="+mn-ea"/>
              </a:rPr>
              <a:t>（未定）等</a:t>
            </a:r>
          </a:p>
          <a:p>
            <a:endParaRPr lang="en-US" altLang="ja-JP" sz="1050" dirty="0" smtClean="0">
              <a:latin typeface="+mn-ea"/>
            </a:endParaRPr>
          </a:p>
          <a:p>
            <a:r>
              <a:rPr lang="ja-JP" altLang="en-US" sz="1050" dirty="0" smtClean="0">
                <a:latin typeface="+mn-ea"/>
              </a:rPr>
              <a:t>◆開催場所</a:t>
            </a:r>
            <a:endParaRPr lang="en-US" altLang="ja-JP" sz="1050" dirty="0" smtClean="0">
              <a:latin typeface="+mn-ea"/>
            </a:endParaRPr>
          </a:p>
          <a:p>
            <a:r>
              <a:rPr lang="ja-JP" altLang="en-US" sz="1050" dirty="0" smtClean="0">
                <a:latin typeface="+mn-ea"/>
              </a:rPr>
              <a:t>・会議</a:t>
            </a:r>
            <a:r>
              <a:rPr lang="en-US" altLang="ja-JP" sz="1050" dirty="0" smtClean="0">
                <a:latin typeface="+mn-ea"/>
              </a:rPr>
              <a:t>…</a:t>
            </a:r>
            <a:r>
              <a:rPr lang="ja-JP" altLang="en-US" sz="1050" dirty="0" smtClean="0">
                <a:latin typeface="+mn-ea"/>
              </a:rPr>
              <a:t>大阪市内</a:t>
            </a:r>
            <a:endParaRPr lang="en-US" altLang="ja-JP" sz="1050" dirty="0" smtClean="0">
              <a:latin typeface="+mn-ea"/>
            </a:endParaRPr>
          </a:p>
          <a:p>
            <a:r>
              <a:rPr lang="ja-JP" altLang="en-US" sz="1050" dirty="0" smtClean="0">
                <a:latin typeface="+mn-ea"/>
              </a:rPr>
              <a:t>・社交行事</a:t>
            </a:r>
            <a:r>
              <a:rPr lang="en-US" altLang="ja-JP" sz="1050" dirty="0" smtClean="0">
                <a:latin typeface="+mn-ea"/>
              </a:rPr>
              <a:t>…</a:t>
            </a:r>
            <a:r>
              <a:rPr lang="ja-JP" altLang="en-US" sz="1050" dirty="0" smtClean="0">
                <a:latin typeface="+mn-ea"/>
              </a:rPr>
              <a:t>堺市内</a:t>
            </a:r>
            <a:endParaRPr lang="en-US" altLang="ja-JP" sz="1050" dirty="0" smtClean="0">
              <a:latin typeface="+mn-ea"/>
            </a:endParaRPr>
          </a:p>
          <a:p>
            <a:endParaRPr lang="ja-JP" altLang="en-US" sz="1050" dirty="0">
              <a:latin typeface="+mn-ea"/>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1648056880"/>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金融機関提案型の融資制度の創設</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商工労働</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「金融機関提案型融資」</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創設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503993950"/>
              </p:ext>
            </p:extLst>
          </p:nvPr>
        </p:nvGraphicFramePr>
        <p:xfrm>
          <a:off x="2267744" y="315132"/>
          <a:ext cx="6840760" cy="6282220"/>
        </p:xfrm>
        <a:graphic>
          <a:graphicData uri="http://schemas.openxmlformats.org/drawingml/2006/table">
            <a:tbl>
              <a:tblPr firstRow="1">
                <a:tableStyleId>{5C22544A-7EE6-4342-B048-85BDC9FD1C3A}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74029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41924">
                <a:tc>
                  <a:txBody>
                    <a:bodyPr/>
                    <a:lstStyle/>
                    <a:p>
                      <a:pPr algn="l"/>
                      <a:r>
                        <a:rPr kumimoji="1" lang="ja-JP" altLang="en-US" sz="1200" dirty="0" smtClean="0">
                          <a:solidFill>
                            <a:schemeClr val="tx1"/>
                          </a:solidFill>
                        </a:rPr>
                        <a:t>・制度融資について、これまでの金融セーフティ中心の役割に加え、頑張る中小企業のチャレンジを応援する新たな制度設計が必要。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・府による融資メニューの設計は、画一的な内容になりがちで、金融情勢や企業ニーズ等が反映できる仕組みの検討が必要。</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・地域の金融機関が、それぞれの特色や強みを活かして、中小企業への資金供給が可能となるような、新たな制度融資メニューを創設。</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・金融機関が自らの特色や強みを活かした融資メニューを提案し、それを府が承認する「金融機関提案型融資制度」を全国で始めて創設。（金融機関では、融資後においてもフォローアップを実施。）</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・府から金融機関に対して預託（無利子貸付）を行うことで、低利での融資を実施。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制度創設以降、融資実績は着実に増加していたが、</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年度以降、新型コロナウイルス感染症拡大に伴う中小企業の資金繰りを支援するために創設された「コロナ関連融資」の利用者が主流となり、現時点での融資実績は減少傾向となっている。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年度（創設）</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32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187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　</a:t>
                      </a:r>
                      <a:endParaRPr kumimoji="1" lang="en-US" altLang="ja-JP" sz="1200" b="0" i="0" u="none" strike="sng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50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1,052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604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＜具体的な内容＞</a:t>
                      </a: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・成長支援に重点を置</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くもの（成長分野・ものづくり企業支援など）や、最近の経済・金融情勢に対応したものなど、多様な資金需要の応える融資ﾒﾆｭｰを展開。</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・設備投資特別枠を設定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・円安電気料金対策資金</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・第４次産業革命関連設備枠を設定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・海外展開支援資金融資</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394</a:t>
            </a:fld>
            <a:endParaRPr lang="ja-JP" altLang="en-US"/>
          </a:p>
        </p:txBody>
      </p:sp>
    </p:spTree>
    <p:extLst>
      <p:ext uri="{BB962C8B-B14F-4D97-AF65-F5344CB8AC3E}">
        <p14:creationId xmlns:p14="http://schemas.microsoft.com/office/powerpoint/2010/main" val="343954248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0" y="0"/>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grpSp>
        <p:nvGrpSpPr>
          <p:cNvPr id="46" name="グループ化 45"/>
          <p:cNvGrpSpPr/>
          <p:nvPr/>
        </p:nvGrpSpPr>
        <p:grpSpPr>
          <a:xfrm>
            <a:off x="456137" y="1115210"/>
            <a:ext cx="8687863" cy="1336890"/>
            <a:chOff x="358236" y="423209"/>
            <a:chExt cx="8810468" cy="1336890"/>
          </a:xfrm>
        </p:grpSpPr>
        <p:sp>
          <p:nvSpPr>
            <p:cNvPr id="29" name="正方形/長方形 28"/>
            <p:cNvSpPr/>
            <p:nvPr/>
          </p:nvSpPr>
          <p:spPr>
            <a:xfrm>
              <a:off x="1601714" y="423209"/>
              <a:ext cx="756699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「自殺者数の減少を維持」と「府内市町村計画の早期策定を支援」</a:t>
              </a:r>
            </a:p>
          </p:txBody>
        </p:sp>
        <p:sp>
          <p:nvSpPr>
            <p:cNvPr id="31" name="正方形/長方形 30"/>
            <p:cNvSpPr/>
            <p:nvPr/>
          </p:nvSpPr>
          <p:spPr>
            <a:xfrm>
              <a:off x="1669341" y="805992"/>
              <a:ext cx="6314661"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●自殺対策基本法改正（</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）を受け、法律上の計画に位置付け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●目標を設定し進捗状況を確認（ＰＤＣＡサイクル）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●若年層（学生、生徒、妊産婦等）向け対策を推進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年に設定（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40" name="円/楕円 20"/>
            <p:cNvSpPr/>
            <p:nvPr/>
          </p:nvSpPr>
          <p:spPr>
            <a:xfrm>
              <a:off x="358237" y="467017"/>
              <a:ext cx="1192268" cy="307777"/>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目標</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1" name="円/楕円 23"/>
            <p:cNvSpPr/>
            <p:nvPr/>
          </p:nvSpPr>
          <p:spPr>
            <a:xfrm>
              <a:off x="358236" y="1097821"/>
              <a:ext cx="1285031" cy="318770"/>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ポイント</a:t>
              </a:r>
              <a:endParaRPr kumimoji="0" lang="ja-JP" altLang="en-US" sz="1050" b="0" i="0" u="none" strike="noStrike" kern="100" cap="none" spc="0" normalizeH="0" baseline="0" noProof="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grpSp>
      <p:sp>
        <p:nvSpPr>
          <p:cNvPr id="35" name="角丸四角形 34"/>
          <p:cNvSpPr/>
          <p:nvPr/>
        </p:nvSpPr>
        <p:spPr>
          <a:xfrm>
            <a:off x="184130" y="2946114"/>
            <a:ext cx="4386042" cy="1660652"/>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〇大阪府の自殺者の状況</a:t>
            </a:r>
            <a:endParaRPr kumimoji="1" lang="en-US" altLang="ja-JP"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2011</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年から毎年減少、</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2016</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年は、全国で２番目に低い自</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殺死亡率</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40</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歳未満の若年層では自殺が死因の１位。原因・動機・職業</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が多岐にわたる</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〇大阪府の自殺対策における課題</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・若年層、自殺未遂者、自死遺族への支援と関連機関の連携強化</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7" name="ホームベース 36"/>
          <p:cNvSpPr/>
          <p:nvPr/>
        </p:nvSpPr>
        <p:spPr>
          <a:xfrm>
            <a:off x="377963" y="2803239"/>
            <a:ext cx="298132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ja-JP" altLang="en-US" sz="1400" b="1" i="0" u="none" strike="noStrike" kern="100" cap="none" spc="0" normalizeH="0" baseline="0" noProof="0" dirty="0">
                <a:ln>
                  <a:noFill/>
                </a:ln>
                <a:solidFill>
                  <a:sysClr val="windowText" lastClr="000000"/>
                </a:solidFill>
                <a:effectLst/>
                <a:uLnTx/>
                <a:uFillTx/>
                <a:latin typeface="Century"/>
                <a:ea typeface="Meiryo UI" panose="020B0604030504040204" pitchFamily="50" charset="-128"/>
                <a:cs typeface="Meiryo UI" panose="020B0604030504040204" pitchFamily="50" charset="-128"/>
              </a:rPr>
              <a:t>第１章　自殺対策の現状と課題</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8" name="角丸四角形 37"/>
          <p:cNvSpPr/>
          <p:nvPr/>
        </p:nvSpPr>
        <p:spPr>
          <a:xfrm>
            <a:off x="139362" y="4868218"/>
            <a:ext cx="4430810" cy="1640260"/>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〇基本的な認識</a:t>
            </a:r>
            <a:endParaRPr kumimoji="1" lang="en-US" altLang="ja-JP"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・自殺は、様々な要因が背景となって心理的に追い</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込まれた末の死</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〇基本的な方針</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・「包括的な支援」「総合対策」と位置づけ、全ての府民</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にとっての生涯</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を</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通じたこころの健康問題として、段階</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に応じて取り組む</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9" name="ホームベース 38"/>
          <p:cNvSpPr/>
          <p:nvPr/>
        </p:nvSpPr>
        <p:spPr>
          <a:xfrm>
            <a:off x="377963" y="4725343"/>
            <a:ext cx="341376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第２章　自殺対策の基本的な考え方</a:t>
            </a:r>
            <a:endParaRPr kumimoji="1"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2" name="角丸四角形 41"/>
          <p:cNvSpPr/>
          <p:nvPr/>
        </p:nvSpPr>
        <p:spPr>
          <a:xfrm>
            <a:off x="4823426" y="2938462"/>
            <a:ext cx="4198059" cy="1628554"/>
          </a:xfrm>
          <a:prstGeom prst="roundRect">
            <a:avLst>
              <a:gd name="adj" fmla="val 8228"/>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各部局における取組みを、</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「実践的な取組み支援」「実態把握」「普及啓発」　</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「人材養成」「ストレス対応」「受診促進」</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「相談支援」「未遂者支援」「自死遺族支援」</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「公民協働」の</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１０</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カテゴリーに再編</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3" name="ホームベース 42"/>
          <p:cNvSpPr/>
          <p:nvPr/>
        </p:nvSpPr>
        <p:spPr>
          <a:xfrm>
            <a:off x="5001917" y="2775127"/>
            <a:ext cx="312864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第３章　自殺対策の重点的な施策</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4" name="角丸四角形 43"/>
          <p:cNvSpPr/>
          <p:nvPr/>
        </p:nvSpPr>
        <p:spPr>
          <a:xfrm>
            <a:off x="4806579" y="4868219"/>
            <a:ext cx="4198059" cy="1640260"/>
          </a:xfrm>
          <a:prstGeom prst="roundRect">
            <a:avLst>
              <a:gd name="adj" fmla="val 4161"/>
            </a:avLst>
          </a:prstGeom>
          <a:solidFill>
            <a:schemeClr val="lt1">
              <a:alpha val="0"/>
            </a:schemeClr>
          </a:solidFill>
          <a:ln w="9525"/>
          <a:effectLst>
            <a:glow rad="63500">
              <a:schemeClr val="accent1">
                <a:satMod val="175000"/>
                <a:alpha val="40000"/>
              </a:schemeClr>
            </a:glow>
          </a:effectLst>
        </p:spPr>
        <p:style>
          <a:lnRef idx="2">
            <a:schemeClr val="dk1"/>
          </a:lnRef>
          <a:fillRef idx="1">
            <a:schemeClr val="lt1"/>
          </a:fillRef>
          <a:effectRef idx="0">
            <a:schemeClr val="dk1"/>
          </a:effectRef>
          <a:fontRef idx="minor">
            <a:schemeClr val="dk1"/>
          </a:fontRef>
        </p:style>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〇大阪府における推進体制</a:t>
            </a:r>
            <a:endParaRPr kumimoji="1" lang="en-US" altLang="ja-JP"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・こころの健康総合センターに自殺対策の中心的役割</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304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を果たす「自殺対策推進センター」を設置</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・保健所が中心となって地域のネットワークを構築</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〇市町村における連携・協力体制</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・住民に身近な団体として、地域の関係機関との</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連携・協力体制を支援</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45" name="ホームベース 44"/>
          <p:cNvSpPr/>
          <p:nvPr/>
        </p:nvSpPr>
        <p:spPr>
          <a:xfrm>
            <a:off x="5001917" y="4725343"/>
            <a:ext cx="283210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第４章　自殺対策の推進体制</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8" name="テキスト ボックス 47"/>
          <p:cNvSpPr txBox="1"/>
          <p:nvPr/>
        </p:nvSpPr>
        <p:spPr>
          <a:xfrm>
            <a:off x="234579" y="571877"/>
            <a:ext cx="87869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■大阪府自殺対策</a:t>
            </a:r>
            <a:r>
              <a:rPr kumimoji="1" lang="ja-JP" altLang="en-US" sz="14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基本指針</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自殺対策基本法（平成</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年法律第</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号）に基づく都道府県自殺対策計画］</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45697488"/>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構築（１）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市エネルギー戦略</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市エネルギー政策審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267744" y="404664"/>
          <a:ext cx="6768752" cy="640842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・エネルギー政策は、これまで国や電力会社任せで進めてきた。</a:t>
                      </a:r>
                    </a:p>
                    <a:p>
                      <a:pPr algn="l"/>
                      <a:endParaRPr kumimoji="1" lang="en-US" altLang="ja-JP" sz="1200" dirty="0"/>
                    </a:p>
                    <a:p>
                      <a:pPr algn="l"/>
                      <a:r>
                        <a:rPr kumimoji="1" lang="ja-JP" altLang="en-US" sz="1200" dirty="0"/>
                        <a:t>・大阪・関西の電力は、原発依存度が高く、福島の原発事故以降、電力需給がひっ迫し、経済活動や住民生活への影響が懸念。</a:t>
                      </a:r>
                      <a:endParaRPr kumimoji="1" lang="en-US" altLang="ja-JP" sz="1200" dirty="0"/>
                    </a:p>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・エネルギー需給構造の転換など、これまでのエネルギーのあり方を見直す。</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・自治体が、地域の特性を活かした、エネルギー戦略を掲げ、エネルギーの地産地消を推進。</a:t>
                      </a:r>
                      <a:endParaRPr kumimoji="1" lang="en-US" altLang="ja-JP" sz="1200" dirty="0"/>
                    </a:p>
                    <a:p>
                      <a:pPr algn="l"/>
                      <a:endParaRPr kumimoji="1" lang="en-US" altLang="ja-JP" sz="1200" dirty="0"/>
                    </a:p>
                    <a:p>
                      <a:pPr algn="l"/>
                      <a:r>
                        <a:rPr kumimoji="1" lang="ja-JP" altLang="en-US" sz="1200" dirty="0">
                          <a:solidFill>
                            <a:schemeClr val="tx1"/>
                          </a:solidFill>
                        </a:rPr>
                        <a:t>・大阪の持続可能な成長を支える「安全」「安定」「適正価格」での電力供給体制の構築</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・新たなエネルギー社会の構築に向けた検討体制を整備</a:t>
                      </a:r>
                      <a:endParaRPr kumimoji="1" lang="en-US" altLang="ja-JP" sz="1200" dirty="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a:solidFill>
                          <a:schemeClr val="tx1"/>
                        </a:solidFill>
                      </a:endParaRPr>
                    </a:p>
                    <a:p>
                      <a:pPr algn="l"/>
                      <a:r>
                        <a:rPr kumimoji="1" lang="ja-JP" altLang="en-US" sz="1200" dirty="0">
                          <a:solidFill>
                            <a:schemeClr val="tx1"/>
                          </a:solidFill>
                        </a:rPr>
                        <a:t>①府市エネルギー戦略会議設置（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電力需給対策の検討</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府市ｴﾈﾙｷﾞｰ戦略提言</a:t>
                      </a:r>
                      <a:r>
                        <a:rPr kumimoji="1" lang="en-US" altLang="ja-JP" sz="1000" dirty="0">
                          <a:solidFill>
                            <a:schemeClr val="tx1"/>
                          </a:solidFill>
                        </a:rPr>
                        <a:t>(2013</a:t>
                      </a:r>
                      <a:r>
                        <a:rPr kumimoji="1" lang="ja-JP" altLang="en-US" sz="1000" dirty="0">
                          <a:solidFill>
                            <a:schemeClr val="tx1"/>
                          </a:solidFill>
                        </a:rPr>
                        <a:t>年</a:t>
                      </a:r>
                      <a:r>
                        <a:rPr kumimoji="1" lang="en-US" altLang="ja-JP" sz="1000" dirty="0">
                          <a:solidFill>
                            <a:schemeClr val="tx1"/>
                          </a:solidFill>
                        </a:rPr>
                        <a:t>5</a:t>
                      </a:r>
                      <a:r>
                        <a:rPr kumimoji="1" lang="ja-JP" altLang="en-US" sz="1000" dirty="0">
                          <a:solidFill>
                            <a:schemeClr val="tx1"/>
                          </a:solidFill>
                        </a:rPr>
                        <a:t>月</a:t>
                      </a:r>
                      <a:r>
                        <a:rPr kumimoji="1" lang="en-US" altLang="ja-JP" sz="1000" dirty="0">
                          <a:solidFill>
                            <a:schemeClr val="tx1"/>
                          </a:solidFill>
                        </a:rPr>
                        <a:t>)</a:t>
                      </a:r>
                      <a:endParaRPr kumimoji="1" lang="en-US" altLang="ja-JP" sz="1100" dirty="0">
                        <a:solidFill>
                          <a:schemeClr val="tx1"/>
                        </a:solidFill>
                      </a:endParaRPr>
                    </a:p>
                    <a:p>
                      <a:pPr algn="l">
                        <a:lnSpc>
                          <a:spcPts val="400"/>
                        </a:lnSpc>
                      </a:pPr>
                      <a:endParaRPr kumimoji="1" lang="en-US" altLang="ja-JP" sz="1200" dirty="0">
                        <a:solidFill>
                          <a:schemeClr val="tx1"/>
                        </a:solidFill>
                      </a:endParaRPr>
                    </a:p>
                    <a:p>
                      <a:pPr algn="l"/>
                      <a:r>
                        <a:rPr kumimoji="1" lang="ja-JP" altLang="en-US" sz="1200" dirty="0">
                          <a:solidFill>
                            <a:schemeClr val="tx1"/>
                          </a:solidFill>
                        </a:rPr>
                        <a:t>②府環境審議会に「新たなエネルギー社会づくり検討部会」設置（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月⇒答申：同年</a:t>
                      </a:r>
                      <a:r>
                        <a:rPr kumimoji="1" lang="en-US" altLang="ja-JP" sz="1200" dirty="0">
                          <a:solidFill>
                            <a:schemeClr val="tx1"/>
                          </a:solidFill>
                        </a:rPr>
                        <a:t>11</a:t>
                      </a:r>
                      <a:r>
                        <a:rPr kumimoji="1" lang="ja-JP" altLang="en-US" sz="1200" dirty="0">
                          <a:solidFill>
                            <a:schemeClr val="tx1"/>
                          </a:solidFill>
                        </a:rPr>
                        <a:t>月）</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・組織体制の充実と新制度化　</a:t>
                      </a:r>
                      <a:endParaRPr kumimoji="1" lang="en-US" altLang="ja-JP" sz="1200" dirty="0">
                        <a:solidFill>
                          <a:schemeClr val="tx1"/>
                        </a:solidFill>
                      </a:endParaRPr>
                    </a:p>
                    <a:p>
                      <a:pPr algn="l"/>
                      <a:r>
                        <a:rPr kumimoji="1" lang="ja-JP" altLang="en-US" sz="1200" dirty="0">
                          <a:solidFill>
                            <a:schemeClr val="tx1"/>
                          </a:solidFill>
                        </a:rPr>
                        <a:t>①エネルギー政策課設置（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algn="l">
                        <a:lnSpc>
                          <a:spcPts val="400"/>
                        </a:lnSpc>
                      </a:pPr>
                      <a:endParaRPr kumimoji="1" lang="en-US" altLang="ja-JP" sz="1200" dirty="0">
                        <a:solidFill>
                          <a:schemeClr val="tx1"/>
                        </a:solidFill>
                      </a:endParaRPr>
                    </a:p>
                    <a:p>
                      <a:pPr marL="88900" indent="-88900" algn="l"/>
                      <a:r>
                        <a:rPr kumimoji="1" lang="ja-JP" altLang="en-US" sz="1200" dirty="0">
                          <a:solidFill>
                            <a:schemeClr val="tx1"/>
                          </a:solidFill>
                        </a:rPr>
                        <a:t>②府市連携の組織新設（</a:t>
                      </a:r>
                      <a:r>
                        <a:rPr kumimoji="1" lang="en-US" altLang="ja-JP" sz="1200" dirty="0">
                          <a:solidFill>
                            <a:schemeClr val="tx1"/>
                          </a:solidFill>
                        </a:rPr>
                        <a:t>2013</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おおさかｽﾏｰﾄｴﾈﾙｷﾞｰｾﾝﾀｰ（再ｴﾈ普及や省ｴﾈ促進の取組拠点）</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おおさかスマートエネルギー協議会（府民、民間事業者、電力事業者等による検討）</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大阪電力選べる環境づくり協議会（新電力の情報提供等）</a:t>
                      </a:r>
                      <a:endParaRPr kumimoji="1" lang="en-US" altLang="ja-JP" sz="1100" dirty="0">
                        <a:solidFill>
                          <a:schemeClr val="tx1"/>
                        </a:solidFill>
                      </a:endParaRPr>
                    </a:p>
                    <a:p>
                      <a:pPr algn="l">
                        <a:lnSpc>
                          <a:spcPts val="800"/>
                        </a:lnSpc>
                      </a:pPr>
                      <a:endParaRPr kumimoji="1" lang="en-US" altLang="ja-JP" sz="1200" dirty="0">
                        <a:solidFill>
                          <a:schemeClr val="tx1"/>
                        </a:solidFill>
                      </a:endParaRPr>
                    </a:p>
                    <a:p>
                      <a:pPr algn="l"/>
                      <a:r>
                        <a:rPr kumimoji="1" lang="ja-JP" altLang="en-US" sz="1200" dirty="0">
                          <a:solidFill>
                            <a:schemeClr val="tx1"/>
                          </a:solidFill>
                        </a:rPr>
                        <a:t>③温暖化防止条例改正</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建築物新増築時の省エネ基準　</a:t>
                      </a:r>
                      <a:endParaRPr kumimoji="1" lang="en-US" altLang="ja-JP" sz="1100" dirty="0">
                        <a:solidFill>
                          <a:schemeClr val="tx1"/>
                        </a:solidFill>
                      </a:endParaRPr>
                    </a:p>
                    <a:p>
                      <a:pPr algn="l"/>
                      <a:r>
                        <a:rPr kumimoji="1" lang="ja-JP" altLang="en-US" sz="1100" dirty="0">
                          <a:solidFill>
                            <a:schemeClr val="tx1"/>
                          </a:solidFill>
                        </a:rPr>
                        <a:t>　適合義務化</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高効率低環境負荷火力発電</a:t>
                      </a:r>
                      <a:endParaRPr kumimoji="1" lang="en-US" altLang="ja-JP" sz="1100" dirty="0">
                        <a:solidFill>
                          <a:schemeClr val="tx1"/>
                        </a:solidFill>
                      </a:endParaRPr>
                    </a:p>
                    <a:p>
                      <a:pPr algn="l"/>
                      <a:r>
                        <a:rPr kumimoji="1" lang="ja-JP" altLang="en-US" sz="1100" dirty="0">
                          <a:solidFill>
                            <a:schemeClr val="tx1"/>
                          </a:solidFill>
                        </a:rPr>
                        <a:t>　所の設置の届出公表制度創設</a:t>
                      </a:r>
                      <a:endParaRPr kumimoji="1" lang="en-US" altLang="ja-JP" sz="1100" dirty="0">
                        <a:solidFill>
                          <a:schemeClr val="tx1"/>
                        </a:solidFill>
                      </a:endParaRPr>
                    </a:p>
                    <a:p>
                      <a:pPr algn="l"/>
                      <a:r>
                        <a:rPr kumimoji="1" lang="ja-JP" altLang="en-US" sz="1100" dirty="0">
                          <a:solidFill>
                            <a:schemeClr val="tx1"/>
                          </a:solidFill>
                        </a:rPr>
                        <a:t>（アセス条例対象から除外）　　等</a:t>
                      </a:r>
                      <a:endParaRPr kumimoji="1" lang="en-US" altLang="ja-JP" sz="1100" dirty="0">
                        <a:solidFill>
                          <a:schemeClr val="tx1"/>
                        </a:solidFill>
                      </a:endParaRPr>
                    </a:p>
                    <a:p>
                      <a:pPr algn="l">
                        <a:lnSpc>
                          <a:spcPts val="700"/>
                        </a:lnSpc>
                      </a:pPr>
                      <a:endParaRPr kumimoji="1" lang="en-US" altLang="ja-JP" sz="1100" dirty="0">
                        <a:solidFill>
                          <a:schemeClr val="tx1"/>
                        </a:solidFill>
                      </a:endParaRPr>
                    </a:p>
                    <a:p>
                      <a:pPr algn="l"/>
                      <a:r>
                        <a:rPr kumimoji="1" lang="ja-JP" altLang="en-US" sz="1100" dirty="0">
                          <a:solidFill>
                            <a:schemeClr val="tx1"/>
                          </a:solidFill>
                        </a:rPr>
                        <a:t>・「おおさかエネルギー地産地消推進プラン」策定（</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2020</a:t>
                      </a:r>
                      <a:r>
                        <a:rPr kumimoji="1" lang="ja-JP" altLang="en-US" sz="1050" dirty="0">
                          <a:solidFill>
                            <a:schemeClr val="tx1"/>
                          </a:solidFill>
                        </a:rPr>
                        <a:t>年度までに</a:t>
                      </a:r>
                      <a:r>
                        <a:rPr kumimoji="1" lang="en-US" altLang="ja-JP" sz="1050" dirty="0">
                          <a:solidFill>
                            <a:schemeClr val="tx1"/>
                          </a:solidFill>
                        </a:rPr>
                        <a:t>150</a:t>
                      </a:r>
                      <a:r>
                        <a:rPr kumimoji="1" lang="ja-JP" altLang="en-US" sz="1050" dirty="0">
                          <a:solidFill>
                            <a:schemeClr val="tx1"/>
                          </a:solidFill>
                        </a:rPr>
                        <a:t>万</a:t>
                      </a:r>
                      <a:r>
                        <a:rPr kumimoji="1" lang="en-US" altLang="ja-JP" sz="1050" dirty="0">
                          <a:solidFill>
                            <a:schemeClr val="tx1"/>
                          </a:solidFill>
                        </a:rPr>
                        <a:t>KW</a:t>
                      </a:r>
                      <a:r>
                        <a:rPr kumimoji="1" lang="ja-JP" altLang="en-US" sz="1050" dirty="0">
                          <a:solidFill>
                            <a:schemeClr val="tx1"/>
                          </a:solidFill>
                        </a:rPr>
                        <a:t>以上創出</a:t>
                      </a:r>
                      <a:r>
                        <a:rPr kumimoji="1" lang="ja-JP" altLang="en-US" sz="1100" dirty="0">
                          <a:solidFill>
                            <a:schemeClr val="tx1"/>
                          </a:solidFill>
                        </a:rPr>
                        <a:t>　</a:t>
                      </a:r>
                      <a:r>
                        <a:rPr kumimoji="1" lang="ja-JP" altLang="en-US" sz="1200" dirty="0">
                          <a:solidFill>
                            <a:schemeClr val="tx1"/>
                          </a:solidFill>
                        </a:rPr>
                        <a:t>　　</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a:solidFill>
                            <a:schemeClr val="tx1"/>
                          </a:solidFill>
                        </a:rPr>
                        <a:t>①再生可能エネルギーの普及拡大</a:t>
                      </a:r>
                      <a:endParaRPr kumimoji="1" lang="en-US" altLang="ja-JP" sz="1200" dirty="0">
                        <a:solidFill>
                          <a:schemeClr val="tx1"/>
                        </a:solidFill>
                      </a:endParaRPr>
                    </a:p>
                    <a:p>
                      <a:pPr marL="176213" indent="-176213" algn="l"/>
                      <a:r>
                        <a:rPr kumimoji="1" lang="ja-JP" altLang="en-US" sz="1200" dirty="0">
                          <a:solidFill>
                            <a:schemeClr val="tx1"/>
                          </a:solidFill>
                        </a:rPr>
                        <a:t>　→</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r>
                        <a:rPr kumimoji="1" lang="en-US" altLang="ja-JP" sz="1200" dirty="0">
                          <a:solidFill>
                            <a:schemeClr val="tx1"/>
                          </a:solidFill>
                        </a:rPr>
                        <a:t>201</a:t>
                      </a:r>
                      <a:r>
                        <a:rPr kumimoji="1" lang="en-US" altLang="ja-JP" sz="1200" strike="noStrike" dirty="0">
                          <a:solidFill>
                            <a:schemeClr val="tx1"/>
                          </a:solidFill>
                        </a:rPr>
                        <a:t>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月で</a:t>
                      </a:r>
                      <a:r>
                        <a:rPr kumimoji="1" lang="en-US" altLang="ja-JP" sz="1200" strike="noStrike" dirty="0">
                          <a:solidFill>
                            <a:schemeClr val="tx1"/>
                          </a:solidFill>
                        </a:rPr>
                        <a:t>65</a:t>
                      </a:r>
                      <a:r>
                        <a:rPr kumimoji="1" lang="ja-JP" altLang="en-US" sz="1200" dirty="0">
                          <a:solidFill>
                            <a:schemeClr val="tx1"/>
                          </a:solidFill>
                        </a:rPr>
                        <a:t>万</a:t>
                      </a:r>
                      <a:r>
                        <a:rPr kumimoji="1" lang="en-US" altLang="ja-JP" sz="1200" dirty="0">
                          <a:solidFill>
                            <a:schemeClr val="tx1"/>
                          </a:solidFill>
                        </a:rPr>
                        <a:t>kW</a:t>
                      </a:r>
                      <a:r>
                        <a:rPr kumimoji="1" lang="ja-JP" altLang="en-US" sz="1200" dirty="0">
                          <a:solidFill>
                            <a:schemeClr val="tx1"/>
                          </a:solidFill>
                        </a:rPr>
                        <a:t>増加</a:t>
                      </a:r>
                      <a:endParaRPr kumimoji="1" lang="en-US" altLang="ja-JP" sz="1200" dirty="0">
                        <a:solidFill>
                          <a:schemeClr val="tx1"/>
                        </a:solidFill>
                      </a:endParaRPr>
                    </a:p>
                    <a:p>
                      <a:pPr marL="176213" indent="-176213" algn="l"/>
                      <a:r>
                        <a:rPr kumimoji="1" lang="ja-JP" altLang="en-US" sz="1200" dirty="0">
                          <a:solidFill>
                            <a:schemeClr val="tx1"/>
                          </a:solidFill>
                        </a:rPr>
                        <a:t>（太陽光発電）</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例</a:t>
                      </a:r>
                      <a:r>
                        <a:rPr kumimoji="1" lang="en-US" altLang="ja-JP" sz="1200" dirty="0">
                          <a:solidFill>
                            <a:schemeClr val="tx1"/>
                          </a:solidFill>
                        </a:rPr>
                        <a:t>)</a:t>
                      </a:r>
                      <a:r>
                        <a:rPr kumimoji="1" lang="ja-JP" altLang="en-US" sz="1200" dirty="0">
                          <a:solidFill>
                            <a:schemeClr val="tx1"/>
                          </a:solidFill>
                        </a:rPr>
                        <a:t>ﾒｶﾞｿｰﾗｰ</a:t>
                      </a:r>
                      <a:endParaRPr kumimoji="1" lang="en-US" altLang="ja-JP" sz="1200" dirty="0">
                        <a:solidFill>
                          <a:schemeClr val="tx1"/>
                        </a:solidFill>
                      </a:endParaRPr>
                    </a:p>
                    <a:p>
                      <a:pPr algn="l"/>
                      <a:r>
                        <a:rPr kumimoji="1" lang="ja-JP" altLang="en-US" sz="1200" dirty="0">
                          <a:solidFill>
                            <a:schemeClr val="tx1"/>
                          </a:solidFill>
                        </a:rPr>
                        <a:t>　・泉大津ソーラーパーク</a:t>
                      </a:r>
                      <a:endParaRPr kumimoji="1" lang="en-US" altLang="ja-JP" sz="1200" dirty="0">
                        <a:solidFill>
                          <a:schemeClr val="tx1"/>
                        </a:solidFill>
                      </a:endParaRPr>
                    </a:p>
                    <a:p>
                      <a:pPr algn="l"/>
                      <a:r>
                        <a:rPr kumimoji="1" lang="ja-JP" altLang="en-US" sz="1200" dirty="0">
                          <a:solidFill>
                            <a:schemeClr val="tx1"/>
                          </a:solidFill>
                        </a:rPr>
                        <a:t>　・水みらいｾﾝﾀｰ（北部・　</a:t>
                      </a:r>
                      <a:endParaRPr kumimoji="1" lang="en-US" altLang="ja-JP" sz="1200" dirty="0">
                        <a:solidFill>
                          <a:schemeClr val="tx1"/>
                        </a:solidFill>
                      </a:endParaRPr>
                    </a:p>
                    <a:p>
                      <a:pPr algn="l"/>
                      <a:r>
                        <a:rPr kumimoji="1" lang="ja-JP" altLang="en-US" sz="1200" dirty="0">
                          <a:solidFill>
                            <a:schemeClr val="tx1"/>
                          </a:solidFill>
                        </a:rPr>
                        <a:t>　　中部・南部）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②エネルギー消費の抑制</a:t>
                      </a:r>
                      <a:endParaRPr kumimoji="1" lang="en-US" altLang="ja-JP" sz="1200" dirty="0">
                        <a:solidFill>
                          <a:schemeClr val="tx1"/>
                        </a:solidFill>
                      </a:endParaRPr>
                    </a:p>
                    <a:p>
                      <a:pPr marL="92075" indent="0" algn="l"/>
                      <a:r>
                        <a:rPr kumimoji="1" lang="ja-JP" altLang="en-US" sz="1200" dirty="0">
                          <a:solidFill>
                            <a:schemeClr val="tx1"/>
                          </a:solidFill>
                        </a:rPr>
                        <a:t>　関西広域連合と連携した住民・事業者の省エネ・節電の取組推進</a:t>
                      </a:r>
                      <a:endParaRPr kumimoji="1" lang="en-US" altLang="ja-JP" sz="1200" dirty="0">
                        <a:solidFill>
                          <a:schemeClr val="tx1"/>
                        </a:solidFill>
                      </a:endParaRPr>
                    </a:p>
                    <a:p>
                      <a:pPr marL="180975" indent="-180975" algn="l"/>
                      <a:r>
                        <a:rPr kumimoji="1" lang="ja-JP" altLang="en-US" sz="1200" dirty="0">
                          <a:solidFill>
                            <a:schemeClr val="tx1"/>
                          </a:solidFill>
                        </a:rPr>
                        <a:t>→夏の電力</a:t>
                      </a:r>
                      <a:r>
                        <a:rPr kumimoji="1" lang="ja-JP" altLang="en-US" sz="1200" u="none" dirty="0">
                          <a:solidFill>
                            <a:schemeClr val="tx1"/>
                          </a:solidFill>
                        </a:rPr>
                        <a:t>最大</a:t>
                      </a:r>
                      <a:r>
                        <a:rPr kumimoji="1" lang="ja-JP" altLang="en-US" sz="1200" dirty="0">
                          <a:solidFill>
                            <a:schemeClr val="tx1"/>
                          </a:solidFill>
                        </a:rPr>
                        <a:t>需要</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年との比較）</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2013</a:t>
                      </a:r>
                      <a:r>
                        <a:rPr kumimoji="1" lang="ja-JP" altLang="en-US" sz="1200" dirty="0">
                          <a:solidFill>
                            <a:schemeClr val="tx1"/>
                          </a:solidFill>
                        </a:rPr>
                        <a:t>年　</a:t>
                      </a:r>
                      <a:r>
                        <a:rPr kumimoji="1" lang="en-US" altLang="ja-JP" sz="1200" strike="noStrike" dirty="0">
                          <a:solidFill>
                            <a:schemeClr val="tx1"/>
                          </a:solidFill>
                        </a:rPr>
                        <a:t>9</a:t>
                      </a:r>
                      <a:r>
                        <a:rPr kumimoji="1" lang="en-US" altLang="ja-JP" sz="1200" dirty="0">
                          <a:solidFill>
                            <a:schemeClr val="tx1"/>
                          </a:solidFill>
                        </a:rPr>
                        <a:t>%</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2014</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2015</a:t>
                      </a:r>
                      <a:r>
                        <a:rPr kumimoji="1" lang="ja-JP" altLang="en-US" sz="1200" dirty="0">
                          <a:solidFill>
                            <a:schemeClr val="tx1"/>
                          </a:solidFill>
                        </a:rPr>
                        <a:t>年　</a:t>
                      </a:r>
                      <a:r>
                        <a:rPr kumimoji="1" lang="en-US" altLang="ja-JP" sz="1200" dirty="0">
                          <a:solidFill>
                            <a:schemeClr val="tx1"/>
                          </a:solidFill>
                        </a:rPr>
                        <a:t>17%</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algn="l"/>
                      <a:endParaRPr kumimoji="1" lang="en-US" altLang="ja-JP" sz="1200" dirty="0">
                        <a:solidFill>
                          <a:schemeClr val="tx1"/>
                        </a:solidFill>
                      </a:endParaRPr>
                    </a:p>
                    <a:p>
                      <a:pPr marL="92075" indent="-92075" algn="l"/>
                      <a:r>
                        <a:rPr kumimoji="1" lang="ja-JP" altLang="en-US" sz="1200" dirty="0">
                          <a:solidFill>
                            <a:schemeClr val="tx1"/>
                          </a:solidFill>
                        </a:rPr>
                        <a:t>③電力需要の平準化と電力供給の安定化</a:t>
                      </a:r>
                      <a:endParaRPr kumimoji="1" lang="en-US" altLang="ja-JP" sz="1200" dirty="0">
                        <a:solidFill>
                          <a:schemeClr val="tx1"/>
                        </a:solidFill>
                      </a:endParaRPr>
                    </a:p>
                    <a:p>
                      <a:pPr marL="176213" indent="-176213" algn="l"/>
                      <a:r>
                        <a:rPr kumimoji="1" lang="ja-JP" altLang="en-US" sz="1200" dirty="0">
                          <a:solidFill>
                            <a:schemeClr val="tx1"/>
                          </a:solidFill>
                        </a:rPr>
                        <a:t>　→おおさか版</a:t>
                      </a:r>
                      <a:r>
                        <a:rPr kumimoji="1" lang="en-US" altLang="ja-JP" sz="1200" dirty="0">
                          <a:solidFill>
                            <a:schemeClr val="tx1"/>
                          </a:solidFill>
                        </a:rPr>
                        <a:t>BEMS</a:t>
                      </a:r>
                      <a:r>
                        <a:rPr kumimoji="1" lang="ja-JP" altLang="en-US" sz="1200" dirty="0">
                          <a:solidFill>
                            <a:schemeClr val="tx1"/>
                          </a:solidFill>
                        </a:rPr>
                        <a:t>事業者登録制度創設（</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7</a:t>
                      </a:r>
                      <a:r>
                        <a:rPr kumimoji="1" lang="ja-JP" altLang="en-US" sz="1200" dirty="0">
                          <a:solidFill>
                            <a:schemeClr val="tx1"/>
                          </a:solidFill>
                        </a:rPr>
                        <a:t>月末時点：</a:t>
                      </a:r>
                      <a:r>
                        <a:rPr kumimoji="1" lang="en-US" altLang="ja-JP" sz="1200" dirty="0">
                          <a:solidFill>
                            <a:schemeClr val="tx1"/>
                          </a:solidFill>
                        </a:rPr>
                        <a:t>21</a:t>
                      </a:r>
                      <a:r>
                        <a:rPr kumimoji="1" lang="ja-JP" altLang="en-US" sz="1200" dirty="0">
                          <a:solidFill>
                            <a:schemeClr val="tx1"/>
                          </a:solidFill>
                        </a:rPr>
                        <a:t>事業者登録。</a:t>
                      </a:r>
                      <a:r>
                        <a:rPr kumimoji="1" lang="en-US" altLang="ja-JP" sz="1200" dirty="0">
                          <a:solidFill>
                            <a:schemeClr val="tx1"/>
                          </a:solidFill>
                        </a:rPr>
                        <a:t>2017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月末時点：</a:t>
                      </a:r>
                      <a:r>
                        <a:rPr kumimoji="1" lang="en-US" altLang="ja-JP" sz="1200" dirty="0">
                          <a:solidFill>
                            <a:schemeClr val="tx1"/>
                          </a:solidFill>
                        </a:rPr>
                        <a:t>20</a:t>
                      </a:r>
                      <a:r>
                        <a:rPr kumimoji="1" lang="ja-JP" altLang="en-US" sz="1200" dirty="0">
                          <a:solidFill>
                            <a:schemeClr val="tx1"/>
                          </a:solidFill>
                        </a:rPr>
                        <a:t>事業者登録）</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395</a:t>
            </a:fld>
            <a:endParaRPr lang="ja-JP" altLang="en-US"/>
          </a:p>
        </p:txBody>
      </p:sp>
    </p:spTree>
    <p:extLst>
      <p:ext uri="{BB962C8B-B14F-4D97-AF65-F5344CB8AC3E}">
        <p14:creationId xmlns:p14="http://schemas.microsoft.com/office/powerpoint/2010/main" val="3036151437"/>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新たなエネルギー社会の構築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4056156720"/>
              </p:ext>
            </p:extLst>
          </p:nvPr>
        </p:nvGraphicFramePr>
        <p:xfrm>
          <a:off x="2267744" y="404664"/>
          <a:ext cx="6768752" cy="617016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lang="en-US" altLang="ja-JP" sz="1200" dirty="0" smtClean="0">
                          <a:solidFill>
                            <a:schemeClr val="tx1"/>
                          </a:solidFill>
                        </a:rPr>
                        <a:t>2021</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月に「おおさかエネルギー地産地消推進プラン」の計画期間が終了したため、同計画を踏まえ、以下の方向性を提示</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〇地産 地消の推進及び広域的な再生可能エネルギーの調達促進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〇エネルギー効率の向上を推進 ○レジリエンスの強化を推進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○需要・供給の両サイドでのエネルギーコントロールの取組推進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○エネルギー関連産業の振興及び企業の持続的成長支援</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○グリーンリカバリーの考え方に基づく取組推進</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・新たなエネルギー社会の構築に向けた検討体制を整備</a:t>
                      </a:r>
                      <a:endParaRPr kumimoji="1" lang="en-US" altLang="ja-JP" sz="1200" dirty="0" smtClean="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①府市エネルギー政策審議会</a:t>
                      </a:r>
                      <a:endParaRPr kumimoji="1" lang="en-US" altLang="ja-JP" sz="1200" dirty="0" smtClean="0">
                        <a:solidFill>
                          <a:schemeClr val="tx1"/>
                        </a:solidFill>
                      </a:endParaRPr>
                    </a:p>
                    <a:p>
                      <a:pPr algn="l"/>
                      <a:r>
                        <a:rPr kumimoji="1" lang="ja-JP" altLang="en-US" sz="1050" dirty="0" smtClean="0">
                          <a:solidFill>
                            <a:schemeClr val="tx1"/>
                          </a:solidFill>
                        </a:rPr>
                        <a:t>（</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a:t>
                      </a:r>
                      <a:r>
                        <a:rPr kumimoji="1" lang="ja-JP" altLang="en-US" sz="1050" dirty="0" smtClean="0">
                          <a:solidFill>
                            <a:schemeClr val="tx1"/>
                          </a:solidFill>
                        </a:rPr>
                        <a:t>月諮問→</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12</a:t>
                      </a:r>
                      <a:r>
                        <a:rPr kumimoji="1" lang="ja-JP" altLang="en-US" sz="1050" dirty="0" smtClean="0">
                          <a:solidFill>
                            <a:schemeClr val="tx1"/>
                          </a:solidFill>
                        </a:rPr>
                        <a:t>月答申）</a:t>
                      </a:r>
                      <a:endParaRPr kumimoji="1" lang="en-US" altLang="ja-JP" sz="1200" dirty="0" smtClean="0">
                        <a:solidFill>
                          <a:schemeClr val="tx1"/>
                        </a:solidFill>
                      </a:endParaRPr>
                    </a:p>
                    <a:p>
                      <a:pPr algn="l"/>
                      <a:r>
                        <a:rPr kumimoji="1" lang="ja-JP" altLang="en-US" sz="1100" dirty="0" smtClean="0">
                          <a:solidFill>
                            <a:schemeClr val="tx1"/>
                          </a:solidFill>
                        </a:rPr>
                        <a:t>　</a:t>
                      </a:r>
                      <a:endParaRPr kumimoji="1" lang="en-US" altLang="ja-JP" sz="1100" dirty="0" smtClean="0">
                        <a:solidFill>
                          <a:schemeClr val="tx1"/>
                        </a:solidFill>
                      </a:endParaRPr>
                    </a:p>
                    <a:p>
                      <a:pPr algn="l"/>
                      <a:r>
                        <a:rPr kumimoji="1" lang="ja-JP" altLang="en-US" sz="1200" dirty="0" smtClean="0">
                          <a:solidFill>
                            <a:schemeClr val="tx1"/>
                          </a:solidFill>
                        </a:rPr>
                        <a:t>②「おおさかスマートエネルギープラン」策定（</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endParaRPr kumimoji="1" lang="en-US" altLang="ja-JP" sz="1100" dirty="0" smtClean="0">
                        <a:solidFill>
                          <a:schemeClr val="tx1"/>
                        </a:solidFill>
                      </a:endParaRPr>
                    </a:p>
                    <a:p>
                      <a:pPr algn="l"/>
                      <a:r>
                        <a:rPr kumimoji="1" lang="en-US" altLang="ja-JP" sz="1050" dirty="0" smtClean="0">
                          <a:solidFill>
                            <a:schemeClr val="tx1"/>
                          </a:solidFill>
                        </a:rPr>
                        <a:t>&lt;</a:t>
                      </a:r>
                      <a:r>
                        <a:rPr kumimoji="1" lang="ja-JP" altLang="en-US" sz="1050" dirty="0" smtClean="0">
                          <a:solidFill>
                            <a:schemeClr val="tx1"/>
                          </a:solidFill>
                        </a:rPr>
                        <a:t>プランの</a:t>
                      </a:r>
                      <a:r>
                        <a:rPr kumimoji="1" lang="en-US" altLang="ja-JP" sz="1050" dirty="0" smtClean="0">
                          <a:solidFill>
                            <a:schemeClr val="tx1"/>
                          </a:solidFill>
                        </a:rPr>
                        <a:t>2030</a:t>
                      </a:r>
                      <a:r>
                        <a:rPr kumimoji="1" lang="ja-JP" altLang="en-US" sz="1050" dirty="0" smtClean="0">
                          <a:solidFill>
                            <a:schemeClr val="tx1"/>
                          </a:solidFill>
                        </a:rPr>
                        <a:t>年度の目標</a:t>
                      </a:r>
                      <a:r>
                        <a:rPr kumimoji="1" lang="en-US" altLang="ja-JP" sz="1050" dirty="0" smtClean="0">
                          <a:solidFill>
                            <a:schemeClr val="tx1"/>
                          </a:solidFill>
                        </a:rPr>
                        <a:t>&gt;</a:t>
                      </a:r>
                    </a:p>
                    <a:p>
                      <a:pPr algn="l"/>
                      <a:r>
                        <a:rPr kumimoji="1" lang="ja-JP" altLang="en-US" sz="1050" dirty="0" smtClean="0">
                          <a:solidFill>
                            <a:schemeClr val="tx1"/>
                          </a:solidFill>
                        </a:rPr>
                        <a:t>・自立・分散型エネルギー導入量</a:t>
                      </a:r>
                      <a:endParaRPr kumimoji="1" lang="en-US" altLang="ja-JP" sz="1050" dirty="0" smtClean="0">
                        <a:solidFill>
                          <a:schemeClr val="tx1"/>
                        </a:solidFill>
                      </a:endParaRPr>
                    </a:p>
                    <a:p>
                      <a:pPr algn="l"/>
                      <a:r>
                        <a:rPr kumimoji="1" lang="ja-JP" altLang="en-US" sz="1050" dirty="0" smtClean="0">
                          <a:solidFill>
                            <a:schemeClr val="tx1"/>
                          </a:solidFill>
                        </a:rPr>
                        <a:t>　　　 ・・・</a:t>
                      </a:r>
                      <a:r>
                        <a:rPr kumimoji="1" lang="en-US" altLang="ja-JP" sz="1050" dirty="0" smtClean="0">
                          <a:solidFill>
                            <a:schemeClr val="tx1"/>
                          </a:solidFill>
                        </a:rPr>
                        <a:t>250</a:t>
                      </a:r>
                      <a:r>
                        <a:rPr kumimoji="1" lang="ja-JP" altLang="en-US" sz="1050" dirty="0" smtClean="0">
                          <a:solidFill>
                            <a:schemeClr val="tx1"/>
                          </a:solidFill>
                        </a:rPr>
                        <a:t>万</a:t>
                      </a:r>
                      <a:r>
                        <a:rPr kumimoji="1" lang="en-US" altLang="ja-JP" sz="1050" dirty="0" smtClean="0">
                          <a:solidFill>
                            <a:schemeClr val="tx1"/>
                          </a:solidFill>
                        </a:rPr>
                        <a:t>kW</a:t>
                      </a:r>
                      <a:r>
                        <a:rPr kumimoji="1" lang="ja-JP" altLang="en-US" sz="1050" dirty="0" smtClean="0">
                          <a:solidFill>
                            <a:schemeClr val="tx1"/>
                          </a:solidFill>
                        </a:rPr>
                        <a:t>以上</a:t>
                      </a:r>
                      <a:endParaRPr kumimoji="1" lang="en-US" altLang="ja-JP" sz="1050" dirty="0" smtClean="0">
                        <a:solidFill>
                          <a:schemeClr val="tx1"/>
                        </a:solidFill>
                      </a:endParaRPr>
                    </a:p>
                    <a:p>
                      <a:pPr algn="l"/>
                      <a:r>
                        <a:rPr kumimoji="1" lang="ja-JP" altLang="en-US" sz="1050" dirty="0" smtClean="0">
                          <a:solidFill>
                            <a:schemeClr val="tx1"/>
                          </a:solidFill>
                        </a:rPr>
                        <a:t>・再エネ利用率</a:t>
                      </a:r>
                      <a:endParaRPr kumimoji="1" lang="en-US" altLang="ja-JP" sz="1050" dirty="0" smtClean="0">
                        <a:solidFill>
                          <a:schemeClr val="tx1"/>
                        </a:solidFill>
                      </a:endParaRPr>
                    </a:p>
                    <a:p>
                      <a:pPr algn="l"/>
                      <a:r>
                        <a:rPr kumimoji="1" lang="ja-JP" altLang="en-US" sz="1050" dirty="0" smtClean="0">
                          <a:solidFill>
                            <a:schemeClr val="tx1"/>
                          </a:solidFill>
                        </a:rPr>
                        <a:t>　　　・・・ </a:t>
                      </a:r>
                      <a:r>
                        <a:rPr kumimoji="1" lang="en-US" altLang="ja-JP" sz="1050" dirty="0" smtClean="0">
                          <a:solidFill>
                            <a:schemeClr val="tx1"/>
                          </a:solidFill>
                        </a:rPr>
                        <a:t>35</a:t>
                      </a:r>
                      <a:r>
                        <a:rPr kumimoji="1" lang="ja-JP" altLang="en-US" sz="1050" dirty="0" smtClean="0">
                          <a:solidFill>
                            <a:schemeClr val="tx1"/>
                          </a:solidFill>
                        </a:rPr>
                        <a:t>％以上</a:t>
                      </a:r>
                    </a:p>
                    <a:p>
                      <a:pPr algn="l"/>
                      <a:r>
                        <a:rPr kumimoji="1" lang="ja-JP" altLang="en-US" sz="1050" dirty="0" smtClean="0">
                          <a:solidFill>
                            <a:schemeClr val="tx1"/>
                          </a:solidFill>
                        </a:rPr>
                        <a:t>・エネルギー利用効率</a:t>
                      </a:r>
                      <a:endParaRPr kumimoji="1" lang="en-US" altLang="ja-JP" sz="1050" dirty="0" smtClean="0">
                        <a:solidFill>
                          <a:schemeClr val="tx1"/>
                        </a:solidFill>
                      </a:endParaRPr>
                    </a:p>
                    <a:p>
                      <a:pPr algn="l"/>
                      <a:r>
                        <a:rPr kumimoji="1" lang="en-US" altLang="ja-JP" sz="1050" dirty="0" smtClean="0">
                          <a:solidFill>
                            <a:schemeClr val="tx1"/>
                          </a:solidFill>
                        </a:rPr>
                        <a:t>         </a:t>
                      </a:r>
                      <a:r>
                        <a:rPr kumimoji="1" lang="ja-JP" altLang="en-US" sz="1050" dirty="0" smtClean="0">
                          <a:solidFill>
                            <a:schemeClr val="tx1"/>
                          </a:solidFill>
                        </a:rPr>
                        <a:t>・・・</a:t>
                      </a:r>
                      <a:r>
                        <a:rPr kumimoji="1" lang="en-US" altLang="ja-JP" sz="1050" dirty="0" smtClean="0">
                          <a:solidFill>
                            <a:schemeClr val="tx1"/>
                          </a:solidFill>
                        </a:rPr>
                        <a:t>40</a:t>
                      </a:r>
                      <a:r>
                        <a:rPr kumimoji="1" lang="ja-JP" altLang="en-US" sz="1050" dirty="0" smtClean="0">
                          <a:solidFill>
                            <a:schemeClr val="tx1"/>
                          </a:solidFill>
                        </a:rPr>
                        <a:t>％以上改善（</a:t>
                      </a:r>
                      <a:r>
                        <a:rPr kumimoji="1" lang="en-US" altLang="ja-JP" sz="1050" dirty="0" smtClean="0">
                          <a:solidFill>
                            <a:schemeClr val="tx1"/>
                          </a:solidFill>
                        </a:rPr>
                        <a:t>2012</a:t>
                      </a:r>
                      <a:r>
                        <a:rPr kumimoji="1" lang="ja-JP" altLang="en-US" sz="1050" dirty="0" smtClean="0">
                          <a:solidFill>
                            <a:schemeClr val="tx1"/>
                          </a:solidFill>
                        </a:rPr>
                        <a:t>年度比）</a:t>
                      </a:r>
                      <a:endParaRPr kumimoji="1" lang="en-US" altLang="ja-JP" sz="1050" dirty="0" smtClean="0">
                        <a:solidFill>
                          <a:schemeClr val="tx1"/>
                        </a:solidFill>
                      </a:endParaRPr>
                    </a:p>
                    <a:p>
                      <a:pPr algn="l"/>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③改正気候変動対策条例（旧温暖化防止条例）の施行</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・小売電気事業者の電力販売量・</a:t>
                      </a:r>
                      <a:endParaRPr kumimoji="1" lang="en-US" altLang="ja-JP" sz="1050" dirty="0" smtClean="0">
                        <a:solidFill>
                          <a:schemeClr val="tx1"/>
                        </a:solidFill>
                      </a:endParaRPr>
                    </a:p>
                    <a:p>
                      <a:pPr algn="l"/>
                      <a:r>
                        <a:rPr kumimoji="1" lang="ja-JP" altLang="en-US" sz="1050" dirty="0" smtClean="0">
                          <a:solidFill>
                            <a:schemeClr val="tx1"/>
                          </a:solidFill>
                        </a:rPr>
                        <a:t>　再エネ導入量等に関する計画書・</a:t>
                      </a:r>
                      <a:endParaRPr kumimoji="1" lang="en-US" altLang="ja-JP" sz="1050" dirty="0" smtClean="0">
                        <a:solidFill>
                          <a:schemeClr val="tx1"/>
                        </a:solidFill>
                      </a:endParaRPr>
                    </a:p>
                    <a:p>
                      <a:pPr algn="l"/>
                      <a:r>
                        <a:rPr kumimoji="1" lang="ja-JP" altLang="en-US" sz="1050" dirty="0" smtClean="0">
                          <a:solidFill>
                            <a:schemeClr val="tx1"/>
                          </a:solidFill>
                        </a:rPr>
                        <a:t>　報告書の創設・運用</a:t>
                      </a:r>
                      <a:endParaRPr kumimoji="1" lang="en-US" altLang="ja-JP" sz="1050" dirty="0" smtClean="0">
                        <a:solidFill>
                          <a:schemeClr val="tx1"/>
                        </a:solidFill>
                      </a:endParaRPr>
                    </a:p>
                    <a:p>
                      <a:pPr algn="l"/>
                      <a:r>
                        <a:rPr kumimoji="1" lang="ja-JP" altLang="en-US" sz="1050" dirty="0" smtClean="0">
                          <a:solidFill>
                            <a:schemeClr val="tx1"/>
                          </a:solidFill>
                        </a:rPr>
                        <a:t>・特定事業者が把握できる範囲で再</a:t>
                      </a:r>
                      <a:endParaRPr kumimoji="1" lang="en-US" altLang="ja-JP" sz="1050" dirty="0" smtClean="0">
                        <a:solidFill>
                          <a:schemeClr val="tx1"/>
                        </a:solidFill>
                      </a:endParaRPr>
                    </a:p>
                    <a:p>
                      <a:pPr algn="l"/>
                      <a:r>
                        <a:rPr kumimoji="1" lang="ja-JP" altLang="en-US" sz="1050" dirty="0" smtClean="0">
                          <a:solidFill>
                            <a:schemeClr val="tx1"/>
                          </a:solidFill>
                        </a:rPr>
                        <a:t>　生可能エネルギーの利用率の報告</a:t>
                      </a:r>
                      <a:endParaRPr kumimoji="1" lang="en-US" altLang="ja-JP"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smtClean="0">
                          <a:solidFill>
                            <a:schemeClr val="tx1"/>
                          </a:solidFill>
                        </a:rPr>
                        <a:t>「おおさかスマートエネルギープラン」の進捗状況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①自立・分散型エネル</a:t>
                      </a:r>
                      <a:endParaRPr kumimoji="1" lang="en-US" altLang="ja-JP" sz="1200" dirty="0" smtClean="0">
                        <a:solidFill>
                          <a:schemeClr val="tx1"/>
                        </a:solidFill>
                      </a:endParaRPr>
                    </a:p>
                    <a:p>
                      <a:pPr algn="l"/>
                      <a:r>
                        <a:rPr kumimoji="1" lang="ja-JP" altLang="en-US" sz="1200" dirty="0" smtClean="0">
                          <a:solidFill>
                            <a:schemeClr val="tx1"/>
                          </a:solidFill>
                        </a:rPr>
                        <a:t>ギー導入量 </a:t>
                      </a:r>
                      <a:endParaRPr kumimoji="1" lang="en-US" altLang="ja-JP"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185.3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191.3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250</a:t>
                      </a:r>
                      <a:r>
                        <a:rPr kumimoji="1" lang="ja-JP" altLang="en-US" sz="1200" dirty="0" smtClean="0">
                          <a:solidFill>
                            <a:schemeClr val="tx1"/>
                          </a:solidFill>
                        </a:rPr>
                        <a:t>万</a:t>
                      </a:r>
                      <a:r>
                        <a:rPr kumimoji="1" lang="en-US" altLang="ja-JP" sz="1200" dirty="0" smtClean="0">
                          <a:solidFill>
                            <a:schemeClr val="tx1"/>
                          </a:solidFill>
                        </a:rPr>
                        <a:t>kW</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②再エネ利用率</a:t>
                      </a: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20.8</a:t>
                      </a:r>
                      <a:r>
                        <a:rPr kumimoji="1" lang="ja-JP" altLang="en-US" sz="1200" dirty="0" smtClean="0">
                          <a:solidFill>
                            <a:schemeClr val="tx1"/>
                          </a:solidFill>
                        </a:rPr>
                        <a:t>％</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22.7</a:t>
                      </a:r>
                      <a:r>
                        <a:rPr kumimoji="1" lang="ja-JP" altLang="en-US" sz="1200" dirty="0" smtClean="0">
                          <a:solidFill>
                            <a:schemeClr val="tx1"/>
                          </a:solidFill>
                        </a:rPr>
                        <a:t>％</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35</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③エネルギー利用効率</a:t>
                      </a:r>
                      <a:endParaRPr kumimoji="1" lang="en-US" altLang="ja-JP" sz="1200" dirty="0" smtClean="0">
                        <a:solidFill>
                          <a:schemeClr val="tx1"/>
                        </a:solidFill>
                      </a:endParaRPr>
                    </a:p>
                    <a:p>
                      <a:pPr algn="l"/>
                      <a:r>
                        <a:rPr kumimoji="1" lang="en-US" altLang="zh-TW" sz="1200" dirty="0" smtClean="0">
                          <a:solidFill>
                            <a:schemeClr val="tx1"/>
                          </a:solidFill>
                        </a:rPr>
                        <a:t>2018</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13.8%</a:t>
                      </a:r>
                      <a:r>
                        <a:rPr kumimoji="1" lang="ja-JP" altLang="en-US" sz="1200" dirty="0" smtClean="0">
                          <a:solidFill>
                            <a:schemeClr val="tx1"/>
                          </a:solidFill>
                        </a:rPr>
                        <a:t>改善</a:t>
                      </a:r>
                      <a:endParaRPr kumimoji="1" lang="zh-TW" altLang="en-US"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19.4%</a:t>
                      </a:r>
                      <a:r>
                        <a:rPr kumimoji="1" lang="ja-JP" altLang="en-US" sz="1200" dirty="0" smtClean="0">
                          <a:solidFill>
                            <a:schemeClr val="tx1"/>
                          </a:solidFill>
                        </a:rPr>
                        <a:t>改善</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40</a:t>
                      </a:r>
                      <a:r>
                        <a:rPr kumimoji="1" lang="ja-JP" altLang="en-US" sz="1200" dirty="0" smtClean="0">
                          <a:solidFill>
                            <a:schemeClr val="tx1"/>
                          </a:solidFill>
                        </a:rPr>
                        <a:t>％以上改善（</a:t>
                      </a:r>
                      <a:r>
                        <a:rPr kumimoji="1" lang="en-US" altLang="ja-JP" sz="1200" dirty="0" smtClean="0">
                          <a:solidFill>
                            <a:schemeClr val="tx1"/>
                          </a:solidFill>
                        </a:rPr>
                        <a:t>2012</a:t>
                      </a:r>
                      <a:r>
                        <a:rPr kumimoji="1" lang="ja-JP" altLang="en-US" sz="1200" dirty="0" smtClean="0">
                          <a:solidFill>
                            <a:schemeClr val="tx1"/>
                          </a:solidFill>
                        </a:rPr>
                        <a:t>年度比）</a:t>
                      </a:r>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府市ｴﾈﾙｷﾞｰ戦略会議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府市ｴﾈﾙｷﾞｰ政策審議会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396</a:t>
            </a:fld>
            <a:endParaRPr lang="ja-JP" altLang="en-US"/>
          </a:p>
        </p:txBody>
      </p:sp>
    </p:spTree>
    <p:extLst>
      <p:ext uri="{BB962C8B-B14F-4D97-AF65-F5344CB8AC3E}">
        <p14:creationId xmlns:p14="http://schemas.microsoft.com/office/powerpoint/2010/main" val="4069561881"/>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110</a:t>
                      </a:r>
                      <a:r>
                        <a:rPr kumimoji="1" lang="ja-JP" altLang="en-US" sz="1200" dirty="0" smtClean="0">
                          <a:solidFill>
                            <a:schemeClr val="tx1"/>
                          </a:solidFill>
                        </a:rPr>
                        <a:t>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64</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-2021</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寄付・樹木提供による協力企業数　</a:t>
                      </a:r>
                      <a:r>
                        <a:rPr kumimoji="1" lang="en-US" altLang="ja-JP" sz="1200" dirty="0" smtClean="0">
                          <a:solidFill>
                            <a:schemeClr val="tx1"/>
                          </a:solidFill>
                        </a:rPr>
                        <a:t>235</a:t>
                      </a:r>
                      <a:r>
                        <a:rPr kumimoji="1" lang="ja-JP" altLang="en-US" sz="1200" dirty="0" smtClean="0">
                          <a:solidFill>
                            <a:schemeClr val="tx1"/>
                          </a:solidFill>
                        </a:rPr>
                        <a:t>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34.6%(2018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41.7%(2019</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43.5%(2020</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46.7%(2021</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45.8%(2022</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397</a:t>
            </a:fld>
            <a:endParaRPr lang="ja-JP" altLang="en-US"/>
          </a:p>
        </p:txBody>
      </p:sp>
    </p:spTree>
    <p:extLst>
      <p:ext uri="{BB962C8B-B14F-4D97-AF65-F5344CB8AC3E}">
        <p14:creationId xmlns:p14="http://schemas.microsoft.com/office/powerpoint/2010/main" val="96739534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32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20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4160">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・生駒山系花屏風構想</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-32</a:t>
                      </a:r>
                      <a:r>
                        <a:rPr kumimoji="1" lang="ja-JP" altLang="en-US" sz="1200" dirty="0" smtClean="0">
                          <a:solidFill>
                            <a:schemeClr val="tx1"/>
                          </a:solidFill>
                        </a:rPr>
                        <a:t>地区：</a:t>
                      </a:r>
                      <a:r>
                        <a:rPr kumimoji="1" lang="en-US" altLang="ja-JP" sz="1200" dirty="0" smtClean="0">
                          <a:solidFill>
                            <a:schemeClr val="tx1"/>
                          </a:solidFill>
                        </a:rPr>
                        <a:t>6,606</a:t>
                      </a:r>
                      <a:r>
                        <a:rPr kumimoji="1" lang="ja-JP" altLang="en-US" sz="1200" dirty="0" smtClean="0">
                          <a:solidFill>
                            <a:schemeClr val="tx1"/>
                          </a:solidFill>
                        </a:rPr>
                        <a:t>本植栽</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9,347</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(2017</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10,568</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(2021</a:t>
                      </a:r>
                      <a:r>
                        <a:rPr kumimoji="1" lang="ja-JP" altLang="en-US" sz="1200" dirty="0" smtClean="0">
                          <a:solidFill>
                            <a:schemeClr val="tx1"/>
                          </a:solidFill>
                        </a:rPr>
                        <a:t>年度末</a:t>
                      </a:r>
                      <a:r>
                        <a:rPr kumimoji="1" lang="en-US" altLang="ja-JP" sz="1200" dirty="0" smtClean="0">
                          <a:solidFill>
                            <a:schemeClr val="tx1"/>
                          </a:solidFill>
                        </a:rPr>
                        <a:t>)</a:t>
                      </a:r>
                    </a:p>
                    <a:p>
                      <a:pPr marL="88900" indent="-88900" algn="l"/>
                      <a:r>
                        <a:rPr kumimoji="1" lang="ja-JP" altLang="en-US" sz="1200" dirty="0" smtClean="0">
                          <a:solidFill>
                            <a:schemeClr val="tx1"/>
                          </a:solidFill>
                        </a:rPr>
                        <a:t>・公立小学校の運動場の芝生化推進事業</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-182</a:t>
                      </a:r>
                      <a:r>
                        <a:rPr kumimoji="1" lang="ja-JP" altLang="en-US" sz="1200" dirty="0" smtClean="0">
                          <a:solidFill>
                            <a:schemeClr val="tx1"/>
                          </a:solidFill>
                        </a:rPr>
                        <a:t>校（約</a:t>
                      </a:r>
                      <a:r>
                        <a:rPr kumimoji="1" lang="en-US" altLang="ja-JP" sz="1200" dirty="0" smtClean="0">
                          <a:solidFill>
                            <a:schemeClr val="tx1"/>
                          </a:solidFill>
                        </a:rPr>
                        <a:t>20ha</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・実感できるみどりづくり事業</a:t>
                      </a:r>
                      <a:endParaRPr kumimoji="1" lang="en-US" altLang="ja-JP" sz="1200" dirty="0" smtClean="0">
                        <a:solidFill>
                          <a:schemeClr val="tx1"/>
                        </a:solidFill>
                      </a:endParaRPr>
                    </a:p>
                    <a:p>
                      <a:pPr algn="l"/>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2019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11</a:t>
                      </a:r>
                      <a:r>
                        <a:rPr kumimoji="1" lang="ja-JP" altLang="en-US" sz="1200" dirty="0" smtClean="0">
                          <a:solidFill>
                            <a:schemeClr val="tx1"/>
                          </a:solidFill>
                        </a:rPr>
                        <a:t>地区：緑化促進活動地区（</a:t>
                      </a:r>
                      <a:r>
                        <a:rPr kumimoji="1" lang="en-US" altLang="ja-JP" sz="1200" dirty="0" smtClean="0">
                          <a:solidFill>
                            <a:schemeClr val="tx1"/>
                          </a:solidFill>
                        </a:rPr>
                        <a:t>※</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年度末</a:t>
                      </a:r>
                      <a:r>
                        <a:rPr kumimoji="1" lang="ja-JP" altLang="en-US" sz="1200" strike="noStrike" dirty="0" smtClean="0">
                          <a:solidFill>
                            <a:schemeClr val="tx1"/>
                          </a:solidFill>
                        </a:rPr>
                        <a:t>）</a:t>
                      </a:r>
                      <a:endParaRPr kumimoji="1" lang="en-US" altLang="ja-JP" sz="1200" strike="noStrik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認定事業者が中心となって緑化促進活動（街区単位の緑化を広める）を行なう地区数</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7312816" y="1015281"/>
            <a:ext cx="1651672" cy="493981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ヒートアイランド対策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の計画の基準年（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年）の熱帯夜日数に対し、</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割）減少。</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減少。</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割）減少。</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なお、地球温暖化による影響と考えられる気温上昇分は除外して比較。</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豊中</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枚方</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平均</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289942" y="1061224"/>
            <a:ext cx="1584176" cy="156966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398</a:t>
            </a:fld>
            <a:endParaRPr lang="ja-JP" altLang="en-US"/>
          </a:p>
        </p:txBody>
      </p:sp>
    </p:spTree>
    <p:extLst>
      <p:ext uri="{BB962C8B-B14F-4D97-AF65-F5344CB8AC3E}">
        <p14:creationId xmlns:p14="http://schemas.microsoft.com/office/powerpoint/2010/main" val="699381482"/>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「大阪産（もん）」ブランドの発信</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①分野：農林・水産業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農政室、流通対策室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「大阪産（もん）」商標登録ロゴマーク提供開始</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822558"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・農地の減少、遊休農地の増加、担い手の減少など、</a:t>
                      </a:r>
                      <a:r>
                        <a:rPr kumimoji="1" lang="ja-JP" altLang="en-US" sz="1200" strike="noStrike" dirty="0" smtClean="0">
                          <a:solidFill>
                            <a:schemeClr val="tx1"/>
                          </a:solidFill>
                        </a:rPr>
                        <a:t>農業を取りまく課題がある</a:t>
                      </a:r>
                      <a:r>
                        <a:rPr kumimoji="1" lang="ja-JP" altLang="en-US" sz="1200" dirty="0" smtClean="0">
                          <a:solidFill>
                            <a:schemeClr val="tx1"/>
                          </a:solidFill>
                        </a:rPr>
                        <a:t>。大阪農業の現状に即した取り組みが求められてきた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baseline="0" dirty="0" smtClean="0">
                          <a:solidFill>
                            <a:schemeClr val="tx1"/>
                          </a:solidFill>
                        </a:rPr>
                        <a:t>-</a:t>
                      </a:r>
                      <a:r>
                        <a:rPr kumimoji="1" lang="ja-JP" altLang="en-US" sz="1200" baseline="0" dirty="0" smtClean="0">
                          <a:solidFill>
                            <a:schemeClr val="tx1"/>
                          </a:solidFill>
                        </a:rPr>
                        <a:t>農地は約９</a:t>
                      </a:r>
                      <a:r>
                        <a:rPr kumimoji="1" lang="ja-JP" altLang="en-US" sz="1200" dirty="0" smtClean="0">
                          <a:solidFill>
                            <a:schemeClr val="tx1"/>
                          </a:solidFill>
                        </a:rPr>
                        <a:t>％減少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農家数は約１２％減少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○大阪産（もん）の府民認知度が低い</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29.2</a:t>
                      </a:r>
                      <a:r>
                        <a:rPr kumimoji="1" lang="ja-JP" altLang="en-US" sz="1200" dirty="0" smtClean="0">
                          <a:solidFill>
                            <a:schemeClr val="tx1"/>
                          </a:solidFill>
                        </a:rPr>
                        <a:t>％（</a:t>
                      </a:r>
                      <a:r>
                        <a:rPr kumimoji="1" lang="en-US" altLang="ja-JP" sz="1200" dirty="0" smtClean="0">
                          <a:solidFill>
                            <a:schemeClr val="tx1"/>
                          </a:solidFill>
                        </a:rPr>
                        <a:t>2009.6</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・大消費地をかかえる優位性を活かし、攻める農業振興策へシフト。新しい付加価値・ブランドの創出、６次産業化を推進。</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・「大阪産（もん）」のブランド化、ロゴマークの民間事業者への提供</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・大阪産（もん）チャレンジ支援・表彰事業</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ブランドイメージ向上の貢献活動を表彰</a:t>
                      </a:r>
                      <a:endParaRPr kumimoji="1" lang="en-US" altLang="ja-JP" sz="1200" dirty="0" smtClean="0">
                        <a:solidFill>
                          <a:schemeClr val="tx1"/>
                        </a:solidFill>
                      </a:endParaRPr>
                    </a:p>
                    <a:p>
                      <a:pPr algn="l"/>
                      <a:r>
                        <a:rPr kumimoji="1" lang="ja-JP" altLang="en-US" sz="1200" dirty="0" smtClean="0">
                          <a:solidFill>
                            <a:schemeClr val="tx1"/>
                          </a:solidFill>
                        </a:rPr>
                        <a:t>　　大賞</a:t>
                      </a:r>
                      <a:r>
                        <a:rPr kumimoji="1" lang="en-US" altLang="ja-JP" sz="1200" dirty="0" smtClean="0">
                          <a:solidFill>
                            <a:schemeClr val="tx1"/>
                          </a:solidFill>
                        </a:rPr>
                        <a:t>15</a:t>
                      </a:r>
                      <a:r>
                        <a:rPr kumimoji="1" lang="ja-JP" altLang="en-US" sz="1200" dirty="0" smtClean="0">
                          <a:solidFill>
                            <a:schemeClr val="tx1"/>
                          </a:solidFill>
                        </a:rPr>
                        <a:t>件</a:t>
                      </a:r>
                      <a:r>
                        <a:rPr kumimoji="1" lang="en-US" altLang="ja-JP" sz="1200" dirty="0" smtClean="0">
                          <a:solidFill>
                            <a:schemeClr val="tx1"/>
                          </a:solidFill>
                        </a:rPr>
                        <a:t>/132</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商品開発支援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環境農林水産研究所が技術支援技術支援　　　</a:t>
                      </a:r>
                      <a:endParaRPr kumimoji="1" lang="en-US" altLang="ja-JP" sz="1200" dirty="0" smtClean="0">
                        <a:solidFill>
                          <a:schemeClr val="tx1"/>
                        </a:solidFill>
                      </a:endParaRPr>
                    </a:p>
                    <a:p>
                      <a:pPr algn="l"/>
                      <a:r>
                        <a:rPr kumimoji="1" lang="ja-JP" altLang="en-US" sz="1200" dirty="0" smtClean="0">
                          <a:solidFill>
                            <a:schemeClr val="tx1"/>
                          </a:solidFill>
                        </a:rPr>
                        <a:t>　　ｴｰｽｺｯｸ（ﾗｰﾒﾝ）</a:t>
                      </a:r>
                      <a:endParaRPr kumimoji="1" lang="en-US" altLang="ja-JP" sz="1200" dirty="0" smtClean="0">
                        <a:solidFill>
                          <a:schemeClr val="tx1"/>
                        </a:solidFill>
                      </a:endParaRPr>
                    </a:p>
                    <a:p>
                      <a:pPr algn="l"/>
                      <a:r>
                        <a:rPr kumimoji="1" lang="ja-JP" altLang="en-US" sz="1200" dirty="0" smtClean="0">
                          <a:solidFill>
                            <a:schemeClr val="tx1"/>
                          </a:solidFill>
                        </a:rPr>
                        <a:t>　　ｻｰｸﾙ</a:t>
                      </a:r>
                      <a:r>
                        <a:rPr kumimoji="1" lang="en-US" altLang="ja-JP" sz="1200" dirty="0" smtClean="0">
                          <a:solidFill>
                            <a:schemeClr val="tx1"/>
                          </a:solidFill>
                        </a:rPr>
                        <a:t>K</a:t>
                      </a:r>
                      <a:r>
                        <a:rPr kumimoji="1" lang="ja-JP" altLang="en-US" sz="1200" dirty="0" smtClean="0">
                          <a:solidFill>
                            <a:schemeClr val="tx1"/>
                          </a:solidFill>
                        </a:rPr>
                        <a:t>ｻﾝｸｽ</a:t>
                      </a:r>
                      <a:r>
                        <a:rPr kumimoji="1" lang="en-US" altLang="ja-JP" sz="1200" dirty="0" smtClean="0">
                          <a:solidFill>
                            <a:schemeClr val="tx1"/>
                          </a:solidFill>
                        </a:rPr>
                        <a:t>(</a:t>
                      </a:r>
                      <a:r>
                        <a:rPr kumimoji="1" lang="ja-JP" altLang="en-US" sz="1200" dirty="0" smtClean="0">
                          <a:solidFill>
                            <a:schemeClr val="tx1"/>
                          </a:solidFill>
                        </a:rPr>
                        <a:t>弁当</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・大阪産（もん）のグローバルブランド化</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・第２の水なす発掘プロジェクト</a:t>
                      </a:r>
                      <a:endParaRPr kumimoji="1" lang="en-US" altLang="ja-JP" sz="1200" dirty="0" smtClean="0">
                        <a:solidFill>
                          <a:schemeClr val="tx1"/>
                        </a:solidFill>
                      </a:endParaRPr>
                    </a:p>
                    <a:p>
                      <a:pPr marL="88900" indent="-88900" algn="l"/>
                      <a:r>
                        <a:rPr kumimoji="1" lang="ja-JP" altLang="en-US" sz="1200" dirty="0" smtClean="0">
                          <a:solidFill>
                            <a:schemeClr val="tx1"/>
                          </a:solidFill>
                        </a:rPr>
                        <a:t>・都市農業参入サポート事業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 -</a:t>
                      </a:r>
                      <a:r>
                        <a:rPr kumimoji="1" lang="ja-JP" altLang="en-US" sz="1200" dirty="0" smtClean="0">
                          <a:solidFill>
                            <a:schemeClr val="tx1"/>
                          </a:solidFill>
                        </a:rPr>
                        <a:t>窓口設置</a:t>
                      </a:r>
                      <a:r>
                        <a:rPr kumimoji="1" lang="en-US" altLang="ja-JP" sz="1200" dirty="0" smtClean="0">
                          <a:solidFill>
                            <a:schemeClr val="tx1"/>
                          </a:solidFill>
                        </a:rPr>
                        <a:t>(2011.4)</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・６次産業化の推進</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・大阪産</a:t>
                      </a:r>
                      <a:r>
                        <a:rPr kumimoji="1" lang="en-US" altLang="ja-JP" sz="1200" dirty="0" smtClean="0">
                          <a:solidFill>
                            <a:schemeClr val="tx1"/>
                          </a:solidFill>
                        </a:rPr>
                        <a:t>(</a:t>
                      </a:r>
                      <a:r>
                        <a:rPr kumimoji="1" lang="ja-JP" altLang="en-US" sz="1200" dirty="0" smtClean="0">
                          <a:solidFill>
                            <a:schemeClr val="tx1"/>
                          </a:solidFill>
                        </a:rPr>
                        <a:t>もん</a:t>
                      </a:r>
                      <a:r>
                        <a:rPr kumimoji="1" lang="en-US" altLang="ja-JP" sz="1200" dirty="0" smtClean="0">
                          <a:solidFill>
                            <a:schemeClr val="tx1"/>
                          </a:solidFill>
                        </a:rPr>
                        <a:t>)</a:t>
                      </a:r>
                      <a:r>
                        <a:rPr kumimoji="1" lang="ja-JP" altLang="en-US" sz="1200" dirty="0" smtClean="0">
                          <a:solidFill>
                            <a:schemeClr val="tx1"/>
                          </a:solidFill>
                        </a:rPr>
                        <a:t>の首都圏、海外へ販路拡大</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・大阪産（もん）の府民認知度</a:t>
                      </a:r>
                      <a:endParaRPr kumimoji="1" lang="en-US" altLang="ja-JP" sz="1200" dirty="0" smtClean="0">
                        <a:solidFill>
                          <a:schemeClr val="tx1"/>
                        </a:solidFill>
                      </a:endParaRPr>
                    </a:p>
                    <a:p>
                      <a:pPr marL="889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r>
                        <a:rPr kumimoji="1" lang="en-US" altLang="ja-JP" sz="1200" dirty="0" smtClean="0">
                          <a:solidFill>
                            <a:schemeClr val="tx1"/>
                          </a:solidFill>
                        </a:rPr>
                        <a:t>29.2%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46.2%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53.7%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48.6%</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55.1%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58.7%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51.2%</a:t>
                      </a: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・農産物直売所の売上高</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年度：</a:t>
                      </a:r>
                      <a:r>
                        <a:rPr kumimoji="1" lang="en-US" altLang="ja-JP" sz="1200" dirty="0" smtClean="0">
                          <a:solidFill>
                            <a:schemeClr val="tx1"/>
                          </a:solidFill>
                        </a:rPr>
                        <a:t>51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年度：</a:t>
                      </a:r>
                      <a:r>
                        <a:rPr kumimoji="1" lang="en-US" altLang="ja-JP" sz="1200" dirty="0" smtClean="0">
                          <a:solidFill>
                            <a:schemeClr val="tx1"/>
                          </a:solidFill>
                        </a:rPr>
                        <a:t>71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2013</a:t>
                      </a:r>
                      <a:r>
                        <a:rPr kumimoji="1" lang="ja-JP" altLang="en-US" sz="1200" dirty="0" smtClean="0">
                          <a:solidFill>
                            <a:schemeClr val="tx1"/>
                          </a:solidFill>
                        </a:rPr>
                        <a:t>年度：</a:t>
                      </a:r>
                      <a:r>
                        <a:rPr kumimoji="1" lang="en-US" altLang="ja-JP" sz="1200" dirty="0" smtClean="0">
                          <a:solidFill>
                            <a:schemeClr val="tx1"/>
                          </a:solidFill>
                        </a:rPr>
                        <a:t>76</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83</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91</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a:t>
                      </a:r>
                      <a:r>
                        <a:rPr kumimoji="1" lang="en-US" altLang="ja-JP" sz="1200" dirty="0" smtClean="0">
                          <a:solidFill>
                            <a:schemeClr val="tx1"/>
                          </a:solidFill>
                        </a:rPr>
                        <a:t>88</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・農業産出額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319</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344</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331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341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353</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357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332</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311</a:t>
                      </a:r>
                      <a:r>
                        <a:rPr kumimoji="1" lang="ja-JP" altLang="en-US" sz="1200" dirty="0" smtClean="0">
                          <a:solidFill>
                            <a:schemeClr val="tx1"/>
                          </a:solidFill>
                        </a:rPr>
                        <a:t>億円</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9437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166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大阪府健康増進計画</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3" name="表 2"/>
          <p:cNvGraphicFramePr>
            <a:graphicFrameLocks noGrp="1"/>
          </p:cNvGraphicFramePr>
          <p:nvPr>
            <p:extLst/>
          </p:nvPr>
        </p:nvGraphicFramePr>
        <p:xfrm>
          <a:off x="330188" y="568729"/>
          <a:ext cx="8640960" cy="6000901"/>
        </p:xfrm>
        <a:graphic>
          <a:graphicData uri="http://schemas.openxmlformats.org/drawingml/2006/table">
            <a:tbl>
              <a:tblPr firstRow="1" bandRow="1">
                <a:tableStyleId>{5C22544A-7EE6-4342-B048-85BDC9FD1C3A}</a:tableStyleId>
              </a:tblPr>
              <a:tblGrid>
                <a:gridCol w="592118">
                  <a:extLst>
                    <a:ext uri="{9D8B030D-6E8A-4147-A177-3AD203B41FA5}">
                      <a16:colId xmlns:a16="http://schemas.microsoft.com/office/drawing/2014/main" val="20000"/>
                    </a:ext>
                  </a:extLst>
                </a:gridCol>
                <a:gridCol w="2576234">
                  <a:extLst>
                    <a:ext uri="{9D8B030D-6E8A-4147-A177-3AD203B41FA5}">
                      <a16:colId xmlns:a16="http://schemas.microsoft.com/office/drawing/2014/main" val="20001"/>
                    </a:ext>
                  </a:extLst>
                </a:gridCol>
                <a:gridCol w="2382754">
                  <a:extLst>
                    <a:ext uri="{9D8B030D-6E8A-4147-A177-3AD203B41FA5}">
                      <a16:colId xmlns:a16="http://schemas.microsoft.com/office/drawing/2014/main" val="20002"/>
                    </a:ext>
                  </a:extLst>
                </a:gridCol>
                <a:gridCol w="3089854">
                  <a:extLst>
                    <a:ext uri="{9D8B030D-6E8A-4147-A177-3AD203B41FA5}">
                      <a16:colId xmlns:a16="http://schemas.microsoft.com/office/drawing/2014/main" val="20003"/>
                    </a:ext>
                  </a:extLst>
                </a:gridCol>
              </a:tblGrid>
              <a:tr h="348966">
                <a:tc>
                  <a:txBody>
                    <a:bodyPr/>
                    <a:lstStyle/>
                    <a:p>
                      <a:endParaRPr kumimoji="1" lang="ja-JP" altLang="en-US" dirty="0"/>
                    </a:p>
                  </a:txBody>
                  <a:tcPr/>
                </a:tc>
                <a:tc>
                  <a:txBody>
                    <a:bodyPr/>
                    <a:lstStyle/>
                    <a:p>
                      <a:pPr algn="ct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2</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3</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a:t>
                      </a:r>
                      <a:r>
                        <a:rPr kumimoji="1" lang="ja-JP" altLang="en-US" sz="1400" b="0" i="0" u="none" strike="noStrike" kern="1200" baseline="0" smtClean="0">
                          <a:solidFill>
                            <a:schemeClr val="lt1"/>
                          </a:solidFill>
                          <a:latin typeface="+mn-lt"/>
                          <a:ea typeface="+mn-ea"/>
                          <a:cs typeface="+mn-cs"/>
                        </a:rPr>
                        <a:t>増進計画</a:t>
                      </a:r>
                      <a:endParaRPr kumimoji="1" lang="ja-JP" altLang="en-US" sz="1400" dirty="0" smtClean="0"/>
                    </a:p>
                  </a:txBody>
                  <a:tcPr/>
                </a:tc>
                <a:extLst>
                  <a:ext uri="{0D108BD9-81ED-4DB2-BD59-A6C34878D82A}">
                    <a16:rowId xmlns:a16="http://schemas.microsoft.com/office/drawing/2014/main" val="10000"/>
                  </a:ext>
                </a:extLst>
              </a:tr>
              <a:tr h="331621">
                <a:tc>
                  <a:txBody>
                    <a:bodyPr/>
                    <a:lstStyle/>
                    <a:p>
                      <a:r>
                        <a:rPr kumimoji="1" lang="ja-JP" altLang="en-US" sz="1400" dirty="0" smtClean="0"/>
                        <a:t>期間</a:t>
                      </a:r>
                      <a:endParaRPr kumimoji="1" lang="ja-JP" altLang="en-US" sz="1400" dirty="0"/>
                    </a:p>
                  </a:txBody>
                  <a:tcPr/>
                </a:tc>
                <a:tc>
                  <a:txBody>
                    <a:bodyPr/>
                    <a:lstStyle/>
                    <a:p>
                      <a:pPr algn="ctr"/>
                      <a:r>
                        <a:rPr kumimoji="1" lang="en-US" altLang="ja-JP" sz="1400" b="0" i="0" u="none" strike="noStrike" kern="1200" baseline="0" dirty="0" smtClean="0">
                          <a:solidFill>
                            <a:schemeClr val="dk1"/>
                          </a:solidFill>
                          <a:latin typeface="+mn-lt"/>
                          <a:ea typeface="+mn-ea"/>
                          <a:cs typeface="+mn-cs"/>
                        </a:rPr>
                        <a:t>2008</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8 </a:t>
                      </a:r>
                      <a:r>
                        <a:rPr kumimoji="1" lang="ja-JP" altLang="en-US" sz="1400" b="0" i="0" u="none" strike="noStrike" kern="1200" baseline="0" dirty="0" smtClean="0">
                          <a:solidFill>
                            <a:schemeClr val="dk1"/>
                          </a:solidFill>
                          <a:latin typeface="+mn-lt"/>
                          <a:ea typeface="+mn-ea"/>
                          <a:cs typeface="+mn-cs"/>
                        </a:rPr>
                        <a:t>月</a:t>
                      </a:r>
                      <a:r>
                        <a:rPr kumimoji="1" lang="en-US" altLang="ja-JP" sz="1400" b="0" i="0" u="none" strike="noStrike" kern="1200" baseline="0" dirty="0" smtClean="0">
                          <a:solidFill>
                            <a:schemeClr val="dk1"/>
                          </a:solidFill>
                          <a:latin typeface="+mn-lt"/>
                          <a:ea typeface="+mn-ea"/>
                          <a:cs typeface="+mn-cs"/>
                        </a:rPr>
                        <a:t>‐2013</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3 </a:t>
                      </a:r>
                      <a:r>
                        <a:rPr kumimoji="1" lang="ja-JP" altLang="en-US" sz="1400" b="0" i="0" u="none" strike="noStrike" kern="1200" baseline="0" dirty="0" smtClean="0">
                          <a:solidFill>
                            <a:schemeClr val="dk1"/>
                          </a:solidFill>
                          <a:latin typeface="+mn-lt"/>
                          <a:ea typeface="+mn-ea"/>
                          <a:cs typeface="+mn-cs"/>
                        </a:rPr>
                        <a:t>月</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‐2018</a:t>
                      </a:r>
                      <a:r>
                        <a:rPr kumimoji="1" lang="ja-JP" altLang="en-US" sz="1400" dirty="0" smtClean="0"/>
                        <a:t>年</a:t>
                      </a:r>
                      <a:r>
                        <a:rPr kumimoji="1" lang="en-US" altLang="ja-JP" sz="1400" dirty="0" smtClean="0"/>
                        <a:t>3 </a:t>
                      </a:r>
                      <a:r>
                        <a:rPr kumimoji="1" lang="ja-JP" altLang="en-US" sz="1400" dirty="0" smtClean="0"/>
                        <a:t>月</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2018</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‐2024</a:t>
                      </a:r>
                      <a:r>
                        <a:rPr kumimoji="1" lang="ja-JP" altLang="en-US" sz="1400" dirty="0" smtClean="0"/>
                        <a:t>年</a:t>
                      </a:r>
                      <a:r>
                        <a:rPr kumimoji="1" lang="en-US" altLang="ja-JP" sz="1400" dirty="0" smtClean="0"/>
                        <a:t>3 </a:t>
                      </a:r>
                      <a:r>
                        <a:rPr kumimoji="1" lang="ja-JP" altLang="en-US" sz="1400" dirty="0" smtClean="0"/>
                        <a:t>月</a:t>
                      </a:r>
                    </a:p>
                  </a:txBody>
                  <a:tcPr/>
                </a:tc>
                <a:extLst>
                  <a:ext uri="{0D108BD9-81ED-4DB2-BD59-A6C34878D82A}">
                    <a16:rowId xmlns:a16="http://schemas.microsoft.com/office/drawing/2014/main" val="10001"/>
                  </a:ext>
                </a:extLst>
              </a:tr>
              <a:tr h="697932">
                <a:tc>
                  <a:txBody>
                    <a:bodyPr/>
                    <a:lstStyle/>
                    <a:p>
                      <a:r>
                        <a:rPr kumimoji="1" lang="ja-JP" altLang="en-US" sz="1400" dirty="0" smtClean="0"/>
                        <a:t>基本理念</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全ての府民が健やかで心豊かに生活できる活力ある社会の実現</a:t>
                      </a:r>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2"/>
                  </a:ext>
                </a:extLst>
              </a:tr>
              <a:tr h="901495">
                <a:tc>
                  <a:txBody>
                    <a:bodyPr/>
                    <a:lstStyle/>
                    <a:p>
                      <a:r>
                        <a:rPr kumimoji="1" lang="ja-JP" altLang="en-US" sz="1400" dirty="0" smtClean="0"/>
                        <a:t>基本目標</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・壮･中年期死亡の減少</a:t>
                      </a:r>
                    </a:p>
                    <a:p>
                      <a:r>
                        <a:rPr kumimoji="1" lang="ja-JP" altLang="en-US" sz="1400" b="0" i="0" u="none" strike="noStrike" kern="1200" baseline="0" dirty="0" smtClean="0">
                          <a:solidFill>
                            <a:schemeClr val="dk1"/>
                          </a:solidFill>
                          <a:latin typeface="+mn-lt"/>
                          <a:ea typeface="+mn-ea"/>
                          <a:cs typeface="+mn-cs"/>
                        </a:rPr>
                        <a:t>・健康寿命</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認知症や寝たきりにならない状態で生活できる期間</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の延伸及び生活の質の向上</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・健康寿命の延伸</a:t>
                      </a:r>
                    </a:p>
                    <a:p>
                      <a:r>
                        <a:rPr kumimoji="1" lang="ja-JP" altLang="en-US" sz="1400" b="0" i="0" u="none" strike="noStrike" kern="1200" baseline="0" dirty="0" smtClean="0">
                          <a:solidFill>
                            <a:schemeClr val="dk1"/>
                          </a:solidFill>
                          <a:latin typeface="+mn-lt"/>
                          <a:ea typeface="+mn-ea"/>
                          <a:cs typeface="+mn-cs"/>
                        </a:rPr>
                        <a:t>・健康格差の縮小</a:t>
                      </a:r>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3"/>
                  </a:ext>
                </a:extLst>
              </a:tr>
              <a:tr h="1105058">
                <a:tc>
                  <a:txBody>
                    <a:bodyPr/>
                    <a:lstStyle/>
                    <a:p>
                      <a:r>
                        <a:rPr kumimoji="1" lang="ja-JP" altLang="en-US" sz="1400" dirty="0" smtClean="0"/>
                        <a:t>基本方針</a:t>
                      </a:r>
                      <a:endParaRPr kumimoji="1" lang="ja-JP" altLang="en-US" sz="1400" dirty="0"/>
                    </a:p>
                  </a:txBody>
                  <a:tcPr/>
                </a:tc>
                <a:tc>
                  <a:txBody>
                    <a:bodyPr/>
                    <a:lstStyle/>
                    <a:p>
                      <a:r>
                        <a:rPr kumimoji="1" lang="ja-JP" altLang="en-US" sz="1400" dirty="0" smtClean="0"/>
                        <a:t>・メタボリックシンドロームを中心とした生活習慣病対策の強化</a:t>
                      </a:r>
                    </a:p>
                    <a:p>
                      <a:r>
                        <a:rPr kumimoji="1" lang="ja-JP" altLang="en-US" sz="1400" dirty="0" smtClean="0"/>
                        <a:t>・特定健診・特定保健指導の受診率の向上</a:t>
                      </a:r>
                      <a:endParaRPr kumimoji="1" lang="ja-JP" altLang="en-US" sz="1400" dirty="0"/>
                    </a:p>
                  </a:txBody>
                  <a:tcPr/>
                </a:tc>
                <a:tc>
                  <a:txBody>
                    <a:bodyPr/>
                    <a:lstStyle/>
                    <a:p>
                      <a:r>
                        <a:rPr kumimoji="1" lang="ja-JP" altLang="en-US" sz="1400" dirty="0" smtClean="0"/>
                        <a:t>・ＮＣＤ（注）の予防とこころの健康</a:t>
                      </a:r>
                    </a:p>
                    <a:p>
                      <a:r>
                        <a:rPr kumimoji="1" lang="ja-JP" altLang="en-US" sz="1400" dirty="0" smtClean="0"/>
                        <a:t>・生活習慣と社会環境の改善*高血圧とたばこに重点を置いて取り組む</a:t>
                      </a:r>
                      <a:endParaRPr kumimoji="1" lang="ja-JP" altLang="en-US" sz="1400" dirty="0"/>
                    </a:p>
                  </a:txBody>
                  <a:tcPr/>
                </a:tc>
                <a:tc>
                  <a:txBody>
                    <a:bodyPr/>
                    <a:lstStyle/>
                    <a:p>
                      <a:r>
                        <a:rPr kumimoji="1" lang="ja-JP" altLang="en-US" sz="1400" dirty="0" smtClean="0"/>
                        <a:t>・生活習慣病の予防、早期発見、重症化予防</a:t>
                      </a:r>
                    </a:p>
                    <a:p>
                      <a:r>
                        <a:rPr kumimoji="1" lang="ja-JP" altLang="en-US" sz="1400" dirty="0" smtClean="0"/>
                        <a:t>・ライフステージに応じた取組み</a:t>
                      </a:r>
                    </a:p>
                    <a:p>
                      <a:r>
                        <a:rPr kumimoji="1" lang="ja-JP" altLang="en-US" sz="1400" dirty="0" smtClean="0"/>
                        <a:t>・</a:t>
                      </a:r>
                      <a:r>
                        <a:rPr kumimoji="1" lang="ja-JP" altLang="en-US" sz="1400" dirty="0" smtClean="0">
                          <a:solidFill>
                            <a:schemeClr val="tx1"/>
                          </a:solidFill>
                        </a:rPr>
                        <a:t>府民の健康づくりを支える社会環境整備</a:t>
                      </a:r>
                      <a:endParaRPr kumimoji="1" lang="ja-JP" altLang="en-US" sz="1400" dirty="0">
                        <a:solidFill>
                          <a:schemeClr val="tx1"/>
                        </a:solidFill>
                      </a:endParaRPr>
                    </a:p>
                  </a:txBody>
                  <a:tcPr/>
                </a:tc>
                <a:extLst>
                  <a:ext uri="{0D108BD9-81ED-4DB2-BD59-A6C34878D82A}">
                    <a16:rowId xmlns:a16="http://schemas.microsoft.com/office/drawing/2014/main" val="10004"/>
                  </a:ext>
                </a:extLst>
              </a:tr>
              <a:tr h="2355519">
                <a:tc>
                  <a:txBody>
                    <a:bodyPr/>
                    <a:lstStyle/>
                    <a:p>
                      <a:r>
                        <a:rPr kumimoji="1" lang="ja-JP" altLang="en-US" sz="1400" dirty="0" smtClean="0"/>
                        <a:t>取組</a:t>
                      </a:r>
                      <a:endParaRPr kumimoji="1" lang="ja-JP" altLang="en-US" sz="1400" dirty="0"/>
                    </a:p>
                  </a:txBody>
                  <a:tcPr/>
                </a:tc>
                <a:tc>
                  <a:txBody>
                    <a:bodyPr/>
                    <a:lstStyle/>
                    <a:p>
                      <a:r>
                        <a:rPr kumimoji="1" lang="ja-JP" altLang="en-US" sz="1400" dirty="0" smtClean="0"/>
                        <a:t>・７分野ごとに目標を提示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健診</a:t>
                      </a:r>
                      <a:endParaRPr kumimoji="1" lang="ja-JP" altLang="en-US" sz="1400" dirty="0"/>
                    </a:p>
                  </a:txBody>
                  <a:tcPr/>
                </a:tc>
                <a:tc>
                  <a:txBody>
                    <a:bodyPr/>
                    <a:lstStyle/>
                    <a:p>
                      <a:r>
                        <a:rPr kumimoji="1" lang="ja-JP" altLang="en-US" sz="1400" dirty="0" smtClean="0"/>
                        <a:t>・７分野ごとに</a:t>
                      </a:r>
                      <a:r>
                        <a:rPr kumimoji="1" lang="en-US" altLang="ja-JP" sz="1400" dirty="0" smtClean="0"/>
                        <a:t>､</a:t>
                      </a:r>
                      <a:r>
                        <a:rPr kumimoji="1" lang="ja-JP" altLang="en-US" sz="1400" dirty="0" smtClean="0"/>
                        <a:t>生活習慣の改善に関する目標を提示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こころ</a:t>
                      </a:r>
                      <a:endParaRPr kumimoji="1" lang="ja-JP" altLang="en-US" sz="1400" dirty="0"/>
                    </a:p>
                  </a:txBody>
                  <a:tcPr/>
                </a:tc>
                <a:tc>
                  <a:txBody>
                    <a:bodyPr/>
                    <a:lstStyle/>
                    <a:p>
                      <a:r>
                        <a:rPr kumimoji="1" lang="ja-JP" altLang="en-US" sz="1300" dirty="0" smtClean="0"/>
                        <a:t>・</a:t>
                      </a:r>
                      <a:r>
                        <a:rPr kumimoji="1" lang="en-US" altLang="ja-JP" sz="1300" dirty="0" smtClean="0"/>
                        <a:t>11 </a:t>
                      </a:r>
                      <a:r>
                        <a:rPr kumimoji="1" lang="ja-JP" altLang="en-US" sz="1300" dirty="0" smtClean="0"/>
                        <a:t>分野のもと</a:t>
                      </a:r>
                      <a:r>
                        <a:rPr kumimoji="1" lang="en-US" altLang="ja-JP" sz="1300" dirty="0" smtClean="0"/>
                        <a:t>､</a:t>
                      </a:r>
                      <a:r>
                        <a:rPr kumimoji="1" lang="ja-JP" altLang="en-US" sz="1300" dirty="0" smtClean="0"/>
                        <a:t>生活習慣の改善と早期発見・重症化予防等に関する目標を提示</a:t>
                      </a:r>
                    </a:p>
                    <a:p>
                      <a:r>
                        <a:rPr kumimoji="1" lang="en-US" altLang="ja-JP" sz="1300" dirty="0" smtClean="0"/>
                        <a:t>[Ⅰ</a:t>
                      </a:r>
                      <a:r>
                        <a:rPr kumimoji="1" lang="ja-JP" altLang="en-US" sz="1300" dirty="0" smtClean="0"/>
                        <a:t>生活習慣病の予防</a:t>
                      </a:r>
                      <a:r>
                        <a:rPr kumimoji="1" lang="en-US" altLang="ja-JP" sz="1300" dirty="0" smtClean="0"/>
                        <a:t>]</a:t>
                      </a:r>
                    </a:p>
                    <a:p>
                      <a:r>
                        <a:rPr kumimoji="1" lang="en-US" altLang="ja-JP" sz="1300" dirty="0" smtClean="0"/>
                        <a:t>①</a:t>
                      </a:r>
                      <a:r>
                        <a:rPr kumimoji="1" lang="ja-JP" altLang="en-US" sz="1300" dirty="0" smtClean="0"/>
                        <a:t>ヘルスリテラシー　</a:t>
                      </a:r>
                      <a:r>
                        <a:rPr kumimoji="1" lang="en-US" altLang="ja-JP" sz="1300" dirty="0" smtClean="0"/>
                        <a:t>②</a:t>
                      </a:r>
                      <a:r>
                        <a:rPr kumimoji="1" lang="ja-JP" altLang="en-US" sz="1300" dirty="0" smtClean="0"/>
                        <a:t>栄養・食生活</a:t>
                      </a:r>
                    </a:p>
                    <a:p>
                      <a:r>
                        <a:rPr kumimoji="1" lang="ja-JP" altLang="en-US" sz="1300" dirty="0" smtClean="0"/>
                        <a:t>③身体運動・運動　　</a:t>
                      </a:r>
                      <a:r>
                        <a:rPr kumimoji="1" lang="en-US" altLang="ja-JP" sz="1300" dirty="0" smtClean="0"/>
                        <a:t>④</a:t>
                      </a:r>
                      <a:r>
                        <a:rPr kumimoji="1" lang="ja-JP" altLang="en-US" sz="1300" dirty="0" smtClean="0"/>
                        <a:t>休養・睡眠</a:t>
                      </a:r>
                      <a:endParaRPr kumimoji="1" lang="en-US" altLang="ja-JP" sz="1300" dirty="0" smtClean="0"/>
                    </a:p>
                    <a:p>
                      <a:r>
                        <a:rPr kumimoji="1" lang="en-US" altLang="ja-JP" sz="1300" dirty="0" smtClean="0"/>
                        <a:t>⑤</a:t>
                      </a:r>
                      <a:r>
                        <a:rPr kumimoji="1" lang="ja-JP" altLang="en-US" sz="1300" dirty="0" smtClean="0"/>
                        <a:t>飲酒　　</a:t>
                      </a:r>
                      <a:r>
                        <a:rPr kumimoji="1" lang="en-US" altLang="ja-JP" sz="1300" dirty="0" smtClean="0"/>
                        <a:t>⑥</a:t>
                      </a:r>
                      <a:r>
                        <a:rPr kumimoji="1" lang="ja-JP" altLang="en-US" sz="1300" dirty="0" smtClean="0"/>
                        <a:t>喫煙　　</a:t>
                      </a:r>
                      <a:r>
                        <a:rPr kumimoji="1" lang="en-US" altLang="ja-JP" sz="1300" dirty="0" smtClean="0"/>
                        <a:t>⑦</a:t>
                      </a:r>
                      <a:r>
                        <a:rPr kumimoji="1" lang="ja-JP" altLang="en-US" sz="1300" dirty="0" smtClean="0"/>
                        <a:t>歯と口の健康</a:t>
                      </a:r>
                      <a:endParaRPr kumimoji="1" lang="en-US" altLang="ja-JP" sz="1300" dirty="0" smtClean="0"/>
                    </a:p>
                    <a:p>
                      <a:r>
                        <a:rPr kumimoji="1" lang="en-US" altLang="ja-JP" sz="1300" dirty="0" smtClean="0"/>
                        <a:t>⑧</a:t>
                      </a:r>
                      <a:r>
                        <a:rPr kumimoji="1" lang="ja-JP" altLang="en-US" sz="1300" dirty="0" smtClean="0"/>
                        <a:t>こころの健康</a:t>
                      </a:r>
                      <a:endParaRPr kumimoji="1" lang="en-US" altLang="ja-JP" sz="1300" dirty="0" smtClean="0"/>
                    </a:p>
                    <a:p>
                      <a:r>
                        <a:rPr kumimoji="1" lang="en-US" altLang="ja-JP" sz="1300" dirty="0" smtClean="0"/>
                        <a:t>[Ⅱ</a:t>
                      </a:r>
                      <a:r>
                        <a:rPr kumimoji="1" lang="ja-JP" altLang="en-US" sz="1300" dirty="0" smtClean="0"/>
                        <a:t>生活習慣病の早期発見・重症化予防</a:t>
                      </a:r>
                      <a:r>
                        <a:rPr kumimoji="1" lang="en-US" altLang="ja-JP" sz="1300" dirty="0" smtClean="0"/>
                        <a:t>]</a:t>
                      </a:r>
                    </a:p>
                    <a:p>
                      <a:r>
                        <a:rPr kumimoji="1" lang="en-US" altLang="ja-JP" sz="1300" dirty="0" smtClean="0">
                          <a:solidFill>
                            <a:schemeClr val="tx1"/>
                          </a:solidFill>
                        </a:rPr>
                        <a:t>①</a:t>
                      </a:r>
                      <a:r>
                        <a:rPr kumimoji="1" lang="ja-JP" altLang="en-US" sz="1300" dirty="0" smtClean="0">
                          <a:solidFill>
                            <a:schemeClr val="tx1"/>
                          </a:solidFill>
                        </a:rPr>
                        <a:t>けんしん　</a:t>
                      </a:r>
                      <a:r>
                        <a:rPr kumimoji="1" lang="en-US" altLang="ja-JP" sz="1300" dirty="0" smtClean="0">
                          <a:solidFill>
                            <a:schemeClr val="tx1"/>
                          </a:solidFill>
                        </a:rPr>
                        <a:t>②</a:t>
                      </a:r>
                      <a:r>
                        <a:rPr kumimoji="1" lang="ja-JP" altLang="en-US" sz="1300" dirty="0" smtClean="0">
                          <a:solidFill>
                            <a:schemeClr val="tx1"/>
                          </a:solidFill>
                        </a:rPr>
                        <a:t>重症化予防</a:t>
                      </a:r>
                    </a:p>
                    <a:p>
                      <a:r>
                        <a:rPr kumimoji="1" lang="en-US" altLang="ja-JP" sz="1300" dirty="0" smtClean="0">
                          <a:solidFill>
                            <a:schemeClr val="tx1"/>
                          </a:solidFill>
                        </a:rPr>
                        <a:t>[Ⅲ</a:t>
                      </a:r>
                      <a:r>
                        <a:rPr kumimoji="1" lang="ja-JP" altLang="en-US" sz="1300" dirty="0" smtClean="0">
                          <a:solidFill>
                            <a:schemeClr val="tx1"/>
                          </a:solidFill>
                        </a:rPr>
                        <a:t>府民の健康づくりを支える社会環境整備</a:t>
                      </a:r>
                      <a:r>
                        <a:rPr kumimoji="1" lang="en-US" altLang="ja-JP" sz="1300" dirty="0" smtClean="0">
                          <a:solidFill>
                            <a:schemeClr val="tx1"/>
                          </a:solidFill>
                        </a:rPr>
                        <a:t>]</a:t>
                      </a:r>
                    </a:p>
                    <a:p>
                      <a:r>
                        <a:rPr kumimoji="1" lang="ja-JP" altLang="en-US" sz="1300" dirty="0" smtClean="0">
                          <a:solidFill>
                            <a:schemeClr val="tx1"/>
                          </a:solidFill>
                        </a:rPr>
                        <a:t>社会環境整備</a:t>
                      </a:r>
                      <a:endParaRPr kumimoji="1" lang="ja-JP" altLang="en-US" sz="1300" dirty="0">
                        <a:solidFill>
                          <a:schemeClr val="tx1"/>
                        </a:solidFill>
                      </a:endParaRPr>
                    </a:p>
                  </a:txBody>
                  <a:tcPr/>
                </a:tc>
                <a:extLst>
                  <a:ext uri="{0D108BD9-81ED-4DB2-BD59-A6C34878D82A}">
                    <a16:rowId xmlns:a16="http://schemas.microsoft.com/office/drawing/2014/main" val="10005"/>
                  </a:ext>
                </a:extLst>
              </a:tr>
            </a:tbl>
          </a:graphicData>
        </a:graphic>
      </p:graphicFrame>
      <p:sp>
        <p:nvSpPr>
          <p:cNvPr id="23" name="右矢印 22"/>
          <p:cNvSpPr/>
          <p:nvPr/>
        </p:nvSpPr>
        <p:spPr>
          <a:xfrm>
            <a:off x="3668458" y="1484784"/>
            <a:ext cx="513375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右矢印 23"/>
          <p:cNvSpPr/>
          <p:nvPr/>
        </p:nvSpPr>
        <p:spPr>
          <a:xfrm>
            <a:off x="6372200" y="2204864"/>
            <a:ext cx="241892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510208" y="6496992"/>
            <a:ext cx="8280920"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ＮＣＤ（エヌ・シー・ディー）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がん、循環器疾患（心疾患）、慢性呼吸器疾患および糖尿病を中心とする非感染性疾患のこと。</a:t>
            </a:r>
            <a:r>
              <a:rPr kumimoji="1" lang="en-US" altLang="ja-JP" sz="11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NonCommunicable</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Diseases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の略。</a:t>
            </a:r>
            <a:endParaRPr kumimoji="1" lang="en-US" altLang="ja-JP" sz="11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96324493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76099" y="4748768"/>
            <a:ext cx="3535986" cy="2225233"/>
          </a:xfrm>
          <a:prstGeom prst="rect">
            <a:avLst/>
          </a:prstGeom>
        </p:spPr>
      </p:pic>
      <p:pic>
        <p:nvPicPr>
          <p:cNvPr id="4" name="図 3"/>
          <p:cNvPicPr>
            <a:picLocks noChangeAspect="1"/>
          </p:cNvPicPr>
          <p:nvPr/>
        </p:nvPicPr>
        <p:blipFill>
          <a:blip r:embed="rId3"/>
          <a:stretch>
            <a:fillRect/>
          </a:stretch>
        </p:blipFill>
        <p:spPr>
          <a:xfrm>
            <a:off x="419165" y="4748768"/>
            <a:ext cx="3535986" cy="2225233"/>
          </a:xfrm>
          <a:prstGeom prst="rect">
            <a:avLst/>
          </a:prstGeom>
        </p:spPr>
      </p:pic>
      <p:sp>
        <p:nvSpPr>
          <p:cNvPr id="23" name="テキスト ボックス 22"/>
          <p:cNvSpPr txBox="1"/>
          <p:nvPr/>
        </p:nvSpPr>
        <p:spPr>
          <a:xfrm>
            <a:off x="0" y="236003"/>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26" name="テキスト ボックス 25"/>
          <p:cNvSpPr txBox="1"/>
          <p:nvPr/>
        </p:nvSpPr>
        <p:spPr>
          <a:xfrm>
            <a:off x="274025" y="3908369"/>
            <a:ext cx="87869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■主な取組み実績</a:t>
            </a:r>
          </a:p>
        </p:txBody>
      </p:sp>
      <p:sp>
        <p:nvSpPr>
          <p:cNvPr id="7" name="テキスト ボックス 6"/>
          <p:cNvSpPr txBox="1"/>
          <p:nvPr/>
        </p:nvSpPr>
        <p:spPr>
          <a:xfrm>
            <a:off x="419165"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こころの健康相談統一ダイヤル件数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4572000"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自死遺族相談件数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225</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4"/>
          <a:stretch>
            <a:fillRect/>
          </a:stretch>
        </p:blipFill>
        <p:spPr>
          <a:xfrm>
            <a:off x="216030" y="620688"/>
            <a:ext cx="8711939" cy="3267739"/>
          </a:xfrm>
          <a:prstGeom prst="rect">
            <a:avLst/>
          </a:prstGeom>
        </p:spPr>
      </p:pic>
    </p:spTree>
    <p:extLst>
      <p:ext uri="{BB962C8B-B14F-4D97-AF65-F5344CB8AC3E}">
        <p14:creationId xmlns:p14="http://schemas.microsoft.com/office/powerpoint/2010/main" val="4662861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3126" y="807524"/>
          <a:ext cx="8967089" cy="5968415"/>
        </p:xfrm>
        <a:graphic>
          <a:graphicData uri="http://schemas.openxmlformats.org/drawingml/2006/table">
            <a:tbl>
              <a:tblPr firstRow="1" bandRow="1">
                <a:tableStyleId>{5C22544A-7EE6-4342-B048-85BDC9FD1C3A}</a:tableStyleId>
              </a:tblPr>
              <a:tblGrid>
                <a:gridCol w="467859">
                  <a:extLst>
                    <a:ext uri="{9D8B030D-6E8A-4147-A177-3AD203B41FA5}">
                      <a16:colId xmlns:a16="http://schemas.microsoft.com/office/drawing/2014/main" val="1642408426"/>
                    </a:ext>
                  </a:extLst>
                </a:gridCol>
                <a:gridCol w="4114800">
                  <a:extLst>
                    <a:ext uri="{9D8B030D-6E8A-4147-A177-3AD203B41FA5}">
                      <a16:colId xmlns:a16="http://schemas.microsoft.com/office/drawing/2014/main" val="4293525200"/>
                    </a:ext>
                  </a:extLst>
                </a:gridCol>
                <a:gridCol w="4384430">
                  <a:extLst>
                    <a:ext uri="{9D8B030D-6E8A-4147-A177-3AD203B41FA5}">
                      <a16:colId xmlns:a16="http://schemas.microsoft.com/office/drawing/2014/main" val="1574337761"/>
                    </a:ext>
                  </a:extLst>
                </a:gridCol>
              </a:tblGrid>
              <a:tr h="488652">
                <a:tc>
                  <a:txBody>
                    <a:bodyPr/>
                    <a:lstStyle/>
                    <a:p>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月策定、平成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11</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29</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月改正、平成</a:t>
                      </a:r>
                      <a:r>
                        <a:rPr kumimoji="1" lang="en-US" altLang="ja-JP" sz="1100" b="1" dirty="0">
                          <a:latin typeface="BIZ UDゴシック" panose="020B0400000000000000" pitchFamily="49" charset="-128"/>
                          <a:ea typeface="BIZ UDゴシック" panose="020B0400000000000000" pitchFamily="49" charset="-128"/>
                        </a:rPr>
                        <a:t>30</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extLst>
                  <a:ext uri="{0D108BD9-81ED-4DB2-BD59-A6C34878D82A}">
                    <a16:rowId xmlns:a16="http://schemas.microsoft.com/office/drawing/2014/main" val="2597849114"/>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期間</a:t>
                      </a:r>
                    </a:p>
                  </a:txBody>
                  <a:tcPr anchor="ctr"/>
                </a:tc>
                <a:tc>
                  <a:txBody>
                    <a:bodyPr/>
                    <a:lstStyle/>
                    <a:p>
                      <a:r>
                        <a:rPr kumimoji="1"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年度～</a:t>
                      </a:r>
                      <a:r>
                        <a:rPr kumimoji="1" lang="en-US" altLang="ja-JP" sz="1100" dirty="0">
                          <a:latin typeface="BIZ UDゴシック" panose="020B0400000000000000" pitchFamily="49" charset="-128"/>
                          <a:ea typeface="BIZ UDゴシック" panose="020B0400000000000000" pitchFamily="49" charset="-128"/>
                        </a:rPr>
                        <a:t>2016</a:t>
                      </a:r>
                      <a:r>
                        <a:rPr kumimoji="1" lang="ja-JP" altLang="en-US" sz="1100" dirty="0">
                          <a:latin typeface="BIZ UDゴシック" panose="020B0400000000000000" pitchFamily="49" charset="-128"/>
                          <a:ea typeface="BIZ UDゴシック" panose="020B0400000000000000" pitchFamily="49" charset="-128"/>
                        </a:rPr>
                        <a:t>年度</a:t>
                      </a:r>
                    </a:p>
                  </a:txBody>
                  <a:tcPr anchor="ctr"/>
                </a:tc>
                <a:tc>
                  <a:txBody>
                    <a:bodyPr/>
                    <a:lstStyle/>
                    <a:p>
                      <a:r>
                        <a:rPr kumimoji="1" lang="en-US" altLang="ja-JP" sz="1100" b="0" dirty="0">
                          <a:latin typeface="BIZ UDゴシック" panose="020B0400000000000000" pitchFamily="49" charset="-128"/>
                          <a:ea typeface="BIZ UDゴシック" panose="020B0400000000000000" pitchFamily="49" charset="-128"/>
                        </a:rPr>
                        <a:t>2017</a:t>
                      </a:r>
                      <a:r>
                        <a:rPr kumimoji="1" lang="ja-JP" altLang="en-US" sz="1100" b="0" dirty="0">
                          <a:latin typeface="BIZ UDゴシック" panose="020B0400000000000000" pitchFamily="49" charset="-128"/>
                          <a:ea typeface="BIZ UDゴシック" panose="020B0400000000000000" pitchFamily="49" charset="-128"/>
                        </a:rPr>
                        <a:t>年度～</a:t>
                      </a:r>
                      <a:r>
                        <a:rPr kumimoji="1" lang="en-US" altLang="ja-JP" sz="1100" b="0" dirty="0">
                          <a:latin typeface="BIZ UDゴシック" panose="020B0400000000000000" pitchFamily="49" charset="-128"/>
                          <a:ea typeface="BIZ UDゴシック" panose="020B0400000000000000" pitchFamily="49" charset="-128"/>
                        </a:rPr>
                        <a:t>2022</a:t>
                      </a:r>
                      <a:r>
                        <a:rPr kumimoji="1" lang="ja-JP" altLang="en-US" sz="1100" b="0" dirty="0">
                          <a:latin typeface="BIZ UDゴシック" panose="020B0400000000000000" pitchFamily="49" charset="-128"/>
                          <a:ea typeface="BIZ UDゴシック" panose="020B0400000000000000" pitchFamily="49" charset="-128"/>
                        </a:rPr>
                        <a:t>年度</a:t>
                      </a:r>
                    </a:p>
                  </a:txBody>
                  <a:tcPr anchor="ctr"/>
                </a:tc>
                <a:extLst>
                  <a:ext uri="{0D108BD9-81ED-4DB2-BD59-A6C34878D82A}">
                    <a16:rowId xmlns:a16="http://schemas.microsoft.com/office/drawing/2014/main" val="3501459649"/>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基本理念</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dirty="0">
                        <a:latin typeface="BIZ UDゴシック" panose="020B0400000000000000" pitchFamily="49" charset="-128"/>
                        <a:ea typeface="BIZ UDゴシック" panose="020B0400000000000000" pitchFamily="49" charset="-128"/>
                      </a:endParaRPr>
                    </a:p>
                  </a:txBody>
                  <a:tcPr anchor="ct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b="0" dirty="0">
                        <a:latin typeface="BIZ UDゴシック" panose="020B0400000000000000" pitchFamily="49" charset="-128"/>
                        <a:ea typeface="BIZ UDゴシック" panose="020B0400000000000000" pitchFamily="49" charset="-128"/>
                      </a:endParaRPr>
                    </a:p>
                  </a:txBody>
                  <a:tcPr anchor="ctr"/>
                </a:tc>
                <a:extLst>
                  <a:ext uri="{0D108BD9-81ED-4DB2-BD59-A6C34878D82A}">
                    <a16:rowId xmlns:a16="http://schemas.microsoft.com/office/drawing/2014/main" val="3766988226"/>
                  </a:ext>
                </a:extLst>
              </a:tr>
              <a:tr h="662023">
                <a:tc>
                  <a:txBody>
                    <a:bodyPr/>
                    <a:lstStyle/>
                    <a:p>
                      <a:r>
                        <a:rPr kumimoji="1" lang="ja-JP" altLang="en-US" sz="1100" b="1" dirty="0">
                          <a:latin typeface="BIZ UDゴシック" panose="020B0400000000000000" pitchFamily="49" charset="-128"/>
                          <a:ea typeface="BIZ UDゴシック" panose="020B0400000000000000" pitchFamily="49" charset="-128"/>
                        </a:rPr>
                        <a:t>基本認識</a:t>
                      </a:r>
                    </a:p>
                  </a:txBody>
                  <a:tcPr/>
                </a:tc>
                <a:tc>
                  <a:txBody>
                    <a:bodyPr/>
                    <a:lstStyle/>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4117496330"/>
                  </a:ext>
                </a:extLst>
              </a:tr>
              <a:tr h="1539919">
                <a:tc>
                  <a:txBody>
                    <a:bodyPr/>
                    <a:lstStyle/>
                    <a:p>
                      <a:r>
                        <a:rPr kumimoji="1" lang="ja-JP" altLang="en-US" sz="1100" b="1" dirty="0">
                          <a:latin typeface="BIZ UDゴシック" panose="020B0400000000000000" pitchFamily="49" charset="-128"/>
                          <a:ea typeface="BIZ UDゴシック" panose="020B0400000000000000" pitchFamily="49" charset="-128"/>
                        </a:rPr>
                        <a:t>基本方針</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）社会的要因を踏まえ</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総合的に</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）府民一人ひとりの問題として取り組む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）事前予防、危機対応、事後対応に取り組む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）様々な分野の関係者が連携して取り組む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）自殺の実態に基づき継続的に取り組む</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（１）生きることの包括的な支援として取り組む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（２）総合対策として様々な分野の関係者が連携して取り組む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（３）社会的要因を踏まえて取り組む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（４）こころの健康問題を府民一人ひとりの問題として取り組む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（５）基本法に沿って取り組む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（６）事前予防、危機対応、事後対応に取り組む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（７）自殺の実態に基づき継続的に取り組む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（８）生涯を通じたこころの健康づくりに取り組む</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1488584194"/>
                  </a:ext>
                </a:extLst>
              </a:tr>
              <a:tr h="1855179">
                <a:tc>
                  <a:txBody>
                    <a:bodyPr/>
                    <a:lstStyle/>
                    <a:p>
                      <a:r>
                        <a:rPr kumimoji="1" lang="ja-JP" altLang="en-US" sz="1100" b="1" dirty="0">
                          <a:latin typeface="BIZ UDゴシック" panose="020B0400000000000000" pitchFamily="49" charset="-128"/>
                          <a:ea typeface="BIZ UDゴシック" panose="020B0400000000000000" pitchFamily="49" charset="-128"/>
                        </a:rPr>
                        <a:t>重点施策</a:t>
                      </a: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苦痛を和らげる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（９）関係機関や</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地域レベルの実践的な取組みを支援する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自殺未遂者の再度の自殺企図を防ぐ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遺された人の支援を充実する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（１０）</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行政機関と民間団体との連携を強化する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3388276643"/>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目標</a:t>
                      </a:r>
                    </a:p>
                  </a:txBody>
                  <a:tcPr/>
                </a:tc>
                <a:tc>
                  <a:txBody>
                    <a:bodyPr/>
                    <a:lstStyle/>
                    <a:p>
                      <a:r>
                        <a:rPr kumimoji="1" lang="ja-JP" altLang="en-US" sz="1100" dirty="0">
                          <a:latin typeface="BIZ UDゴシック" panose="020B0400000000000000" pitchFamily="49" charset="-128"/>
                          <a:ea typeface="BIZ UDゴシック" panose="020B0400000000000000" pitchFamily="49" charset="-128"/>
                        </a:rPr>
                        <a:t>年間の自殺者数を平成</a:t>
                      </a:r>
                      <a:r>
                        <a:rPr kumimoji="1" lang="en-US" altLang="ja-JP" sz="1100" dirty="0">
                          <a:latin typeface="BIZ UDゴシック" panose="020B0400000000000000" pitchFamily="49" charset="-128"/>
                          <a:ea typeface="BIZ UDゴシック" panose="020B0400000000000000" pitchFamily="49" charset="-128"/>
                        </a:rPr>
                        <a:t>9</a:t>
                      </a:r>
                      <a:r>
                        <a:rPr kumimoji="1" lang="ja-JP" altLang="en-US" sz="1100" dirty="0">
                          <a:latin typeface="BIZ UDゴシック" panose="020B0400000000000000" pitchFamily="49" charset="-128"/>
                          <a:ea typeface="BIZ UDゴシック" panose="020B0400000000000000" pitchFamily="49" charset="-128"/>
                        </a:rPr>
                        <a:t>年以前の水準（</a:t>
                      </a:r>
                      <a:r>
                        <a:rPr kumimoji="1" lang="en-US" altLang="ja-JP" sz="1100" dirty="0">
                          <a:latin typeface="BIZ UDゴシック" panose="020B0400000000000000" pitchFamily="49" charset="-128"/>
                          <a:ea typeface="BIZ UDゴシック" panose="020B0400000000000000" pitchFamily="49" charset="-128"/>
                        </a:rPr>
                        <a:t>1,500</a:t>
                      </a:r>
                      <a:r>
                        <a:rPr kumimoji="1" lang="ja-JP" altLang="en-US" sz="1100" dirty="0">
                          <a:latin typeface="BIZ UDゴシック" panose="020B0400000000000000" pitchFamily="49" charset="-128"/>
                          <a:ea typeface="BIZ UDゴシック" panose="020B0400000000000000" pitchFamily="49" charset="-128"/>
                        </a:rPr>
                        <a:t>人以下）にする</a:t>
                      </a:r>
                    </a:p>
                  </a:txBody>
                  <a:tcPr/>
                </a:tc>
                <a:tc>
                  <a:txBody>
                    <a:bodyPr/>
                    <a:lstStyle/>
                    <a:p>
                      <a:pPr lvl="0"/>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毎年、府内の自殺者数の減少を維持する</a:t>
                      </a:r>
                    </a:p>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早期に府内各市町村が自殺対策計画を策定するよう支援する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2357078489"/>
                  </a:ext>
                </a:extLst>
              </a:tr>
            </a:tbl>
          </a:graphicData>
        </a:graphic>
      </p:graphicFrame>
      <p:sp>
        <p:nvSpPr>
          <p:cNvPr id="3" name="テキスト ボックス 2"/>
          <p:cNvSpPr txBox="1"/>
          <p:nvPr/>
        </p:nvSpPr>
        <p:spPr>
          <a:xfrm>
            <a:off x="156005" y="432502"/>
            <a:ext cx="8562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取組の全体像</a:t>
            </a:r>
          </a:p>
        </p:txBody>
      </p:sp>
      <p:sp>
        <p:nvSpPr>
          <p:cNvPr id="4" name="テキスト ボックス 3"/>
          <p:cNvSpPr txBox="1"/>
          <p:nvPr/>
        </p:nvSpPr>
        <p:spPr>
          <a:xfrm>
            <a:off x="-5330" y="60325"/>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5" name="スライド番号プレースホルダー 4"/>
          <p:cNvSpPr>
            <a:spLocks noGrp="1"/>
          </p:cNvSpPr>
          <p:nvPr>
            <p:ph type="sldNum" sz="quarter" idx="12"/>
          </p:nvPr>
        </p:nvSpPr>
        <p:spPr>
          <a:xfrm>
            <a:off x="7046912" y="6592267"/>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1120705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（７）健康・医療（がん対策の推進）</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79512" y="587712"/>
          <a:ext cx="8712968" cy="60096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・大阪府の</a:t>
                      </a:r>
                      <a:r>
                        <a:rPr kumimoji="1" lang="en-US" altLang="ja-JP" sz="1400" dirty="0" smtClean="0">
                          <a:solidFill>
                            <a:schemeClr val="tx1"/>
                          </a:solidFill>
                          <a:latin typeface="+mn-ea"/>
                          <a:ea typeface="+mn-ea"/>
                        </a:rPr>
                        <a:t>75</a:t>
                      </a:r>
                      <a:r>
                        <a:rPr kumimoji="1" lang="ja-JP" altLang="en-US" sz="1400" dirty="0" smtClean="0">
                          <a:solidFill>
                            <a:schemeClr val="tx1"/>
                          </a:solidFill>
                          <a:latin typeface="+mn-ea"/>
                          <a:ea typeface="+mn-ea"/>
                        </a:rPr>
                        <a:t>歳未満のがん年齢調整死亡率は全国平均に比べ高い。</a:t>
                      </a:r>
                    </a:p>
                    <a:p>
                      <a:pPr algn="l"/>
                      <a:r>
                        <a:rPr kumimoji="1" lang="en-US" altLang="ja-JP" sz="1400" dirty="0" smtClean="0">
                          <a:solidFill>
                            <a:schemeClr val="tx1"/>
                          </a:solidFill>
                          <a:latin typeface="+mn-ea"/>
                          <a:ea typeface="+mn-ea"/>
                        </a:rPr>
                        <a:t>【2007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人口</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万対</a:t>
                      </a:r>
                    </a:p>
                    <a:p>
                      <a:pPr algn="l"/>
                      <a:r>
                        <a:rPr kumimoji="1" lang="ja-JP" altLang="en-US" sz="1400" dirty="0" smtClean="0">
                          <a:solidFill>
                            <a:schemeClr val="tx1"/>
                          </a:solidFill>
                          <a:latin typeface="+mn-ea"/>
                          <a:ea typeface="+mn-ea"/>
                        </a:rPr>
                        <a:t>　大阪府：</a:t>
                      </a:r>
                      <a:r>
                        <a:rPr kumimoji="1" lang="en-US" altLang="ja-JP" sz="1400" dirty="0" smtClean="0">
                          <a:solidFill>
                            <a:schemeClr val="tx1"/>
                          </a:solidFill>
                          <a:latin typeface="+mn-ea"/>
                          <a:ea typeface="+mn-ea"/>
                        </a:rPr>
                        <a:t>97.3</a:t>
                      </a:r>
                    </a:p>
                    <a:p>
                      <a:pPr algn="l"/>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全　 国：</a:t>
                      </a:r>
                      <a:r>
                        <a:rPr kumimoji="1" lang="en-US" altLang="ja-JP" sz="1400" dirty="0" smtClean="0">
                          <a:solidFill>
                            <a:schemeClr val="tx1"/>
                          </a:solidFill>
                          <a:latin typeface="+mn-ea"/>
                          <a:ea typeface="+mn-ea"/>
                        </a:rPr>
                        <a:t>88.5</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・がん検診受診率</a:t>
                      </a:r>
                    </a:p>
                    <a:p>
                      <a:pPr algn="l"/>
                      <a:r>
                        <a:rPr kumimoji="1" lang="ja-JP" altLang="en-US" sz="1400" dirty="0" smtClean="0">
                          <a:solidFill>
                            <a:schemeClr val="tx1"/>
                          </a:solidFill>
                          <a:latin typeface="+mn-ea"/>
                          <a:ea typeface="+mn-ea"/>
                        </a:rPr>
                        <a:t>は全国最低レベル。</a:t>
                      </a:r>
                    </a:p>
                    <a:p>
                      <a:pPr algn="l"/>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胃がん：</a:t>
                      </a:r>
                      <a:r>
                        <a:rPr kumimoji="1" lang="en-US" altLang="ja-JP" sz="1400" dirty="0" smtClean="0">
                          <a:solidFill>
                            <a:schemeClr val="tx1"/>
                          </a:solidFill>
                          <a:latin typeface="+mn-ea"/>
                          <a:ea typeface="+mn-ea"/>
                        </a:rPr>
                        <a:t>23.0%(47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大腸がん：</a:t>
                      </a:r>
                      <a:r>
                        <a:rPr kumimoji="1" lang="en-US" altLang="ja-JP" sz="1400" dirty="0" smtClean="0">
                          <a:solidFill>
                            <a:schemeClr val="tx1"/>
                          </a:solidFill>
                          <a:latin typeface="+mn-ea"/>
                          <a:ea typeface="+mn-ea"/>
                        </a:rPr>
                        <a:t>19.5%(47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肺がん：</a:t>
                      </a:r>
                      <a:r>
                        <a:rPr kumimoji="1" lang="en-US" altLang="ja-JP" sz="1400" dirty="0" smtClean="0">
                          <a:solidFill>
                            <a:schemeClr val="tx1"/>
                          </a:solidFill>
                          <a:latin typeface="+mn-ea"/>
                          <a:ea typeface="+mn-ea"/>
                        </a:rPr>
                        <a:t>16.4%(47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乳がん：</a:t>
                      </a:r>
                      <a:r>
                        <a:rPr kumimoji="1" lang="en-US" altLang="ja-JP" sz="1400" dirty="0" smtClean="0">
                          <a:solidFill>
                            <a:schemeClr val="tx1"/>
                          </a:solidFill>
                          <a:latin typeface="+mn-ea"/>
                          <a:ea typeface="+mn-ea"/>
                        </a:rPr>
                        <a:t>32.5%(46</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子宮頸がん：</a:t>
                      </a:r>
                      <a:r>
                        <a:rPr kumimoji="1" lang="en-US" altLang="ja-JP" sz="1400" dirty="0" smtClean="0">
                          <a:solidFill>
                            <a:schemeClr val="tx1"/>
                          </a:solidFill>
                          <a:latin typeface="+mn-ea"/>
                          <a:ea typeface="+mn-ea"/>
                        </a:rPr>
                        <a:t>33.0%(45</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・「がん予防の推進」、「がんの早期発見」、「がん医療の充実」を計画的に実施することにより、がん検診の受診率の向上、がんによる死亡の減少をめざす。</a:t>
                      </a:r>
                      <a:endParaRPr kumimoji="1" lang="en-US" altLang="ja-JP" sz="1400" dirty="0" smtClean="0">
                        <a:solidFill>
                          <a:schemeClr val="tx1"/>
                        </a:solidFill>
                      </a:endParaRPr>
                    </a:p>
                    <a:p>
                      <a:pPr algn="l"/>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・大阪府がん対策推進条例の制定（</a:t>
                      </a:r>
                      <a:r>
                        <a:rPr kumimoji="1" lang="en-US" altLang="ja-JP" sz="1400" dirty="0" smtClean="0">
                          <a:solidFill>
                            <a:schemeClr val="tx1"/>
                          </a:solidFill>
                        </a:rPr>
                        <a:t>2011.3</a:t>
                      </a:r>
                      <a:r>
                        <a:rPr kumimoji="1" lang="ja-JP" altLang="en-US" sz="1400" dirty="0" smtClean="0">
                          <a:solidFill>
                            <a:schemeClr val="tx1"/>
                          </a:solidFill>
                        </a:rPr>
                        <a:t>）</a:t>
                      </a:r>
                    </a:p>
                    <a:p>
                      <a:r>
                        <a:rPr kumimoji="1" lang="ja-JP" altLang="en-US" sz="1400" dirty="0" smtClean="0">
                          <a:solidFill>
                            <a:schemeClr val="tx1"/>
                          </a:solidFill>
                        </a:rPr>
                        <a:t>・がん検診の精度管理体制の充実</a:t>
                      </a:r>
                    </a:p>
                    <a:p>
                      <a:r>
                        <a:rPr kumimoji="1" lang="ja-JP" altLang="en-US" sz="1400" dirty="0" smtClean="0">
                          <a:solidFill>
                            <a:schemeClr val="tx1"/>
                          </a:solidFill>
                        </a:rPr>
                        <a:t>・国指定・府指定のがん診療拠点病院の機能強化</a:t>
                      </a:r>
                    </a:p>
                    <a:p>
                      <a:r>
                        <a:rPr kumimoji="1" lang="ja-JP" altLang="en-US" sz="1400" dirty="0" smtClean="0">
                          <a:solidFill>
                            <a:schemeClr val="tx1"/>
                          </a:solidFill>
                        </a:rPr>
                        <a:t>・がん診療拠点病院等で構成する「大阪府がん診療連携協議会」や、二次医療圏毎に設置される「がん診療ネットワーク協議会」における連携体制の強化</a:t>
                      </a:r>
                    </a:p>
                    <a:p>
                      <a:r>
                        <a:rPr kumimoji="1" lang="ja-JP" altLang="en-US" sz="1400" dirty="0" smtClean="0">
                          <a:solidFill>
                            <a:schemeClr val="tx1"/>
                          </a:solidFill>
                        </a:rPr>
                        <a:t>・大阪国際がんセンターを移転開設</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r>
                        <a:rPr kumimoji="1" lang="ja-JP" altLang="en-US" sz="1400" dirty="0" smtClean="0">
                          <a:solidFill>
                            <a:schemeClr val="tx1"/>
                          </a:solidFill>
                        </a:rPr>
                        <a:t>・民設民営の重粒子線がん治療施設が開院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・がん年齢調整死亡率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81.4</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76.1</a:t>
                      </a:r>
                    </a:p>
                    <a:p>
                      <a:endParaRPr kumimoji="1" lang="en-US" altLang="ja-JP" sz="1400" dirty="0" smtClean="0">
                        <a:solidFill>
                          <a:schemeClr val="tx1"/>
                        </a:solidFill>
                      </a:endParaRPr>
                    </a:p>
                    <a:p>
                      <a:r>
                        <a:rPr kumimoji="1" lang="en-US" altLang="ja-JP" sz="1400" dirty="0" smtClean="0">
                          <a:solidFill>
                            <a:schemeClr val="tx1"/>
                          </a:solidFill>
                        </a:rPr>
                        <a:t>【2021</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71.5</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67.4</a:t>
                      </a: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・がん検診受診率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33.7%(46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34.4%(44</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36.4%(46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39.0%(43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38.5%(39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r>
                        <a:rPr kumimoji="1" lang="en-US" altLang="ja-JP" sz="1400" dirty="0" smtClean="0">
                          <a:solidFill>
                            <a:schemeClr val="tx1"/>
                          </a:solidFill>
                        </a:rPr>
                        <a:t>【2019</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35.8%(47</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37.8%(41</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42.0%(46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41.9%(43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39.8%(39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8467349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110123" y="808408"/>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0" name="テキスト ボックス 19"/>
          <p:cNvSpPr txBox="1"/>
          <p:nvPr/>
        </p:nvSpPr>
        <p:spPr>
          <a:xfrm>
            <a:off x="5521667" y="835783"/>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1" name="正方形/長方形 20"/>
          <p:cNvSpPr/>
          <p:nvPr/>
        </p:nvSpPr>
        <p:spPr>
          <a:xfrm>
            <a:off x="475116" y="112683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37454" y="402969"/>
            <a:ext cx="8678380"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○全国有数のがん治療施設である大阪国際がんセンターを始めとする、多くのがん治療施設においてがん医療提供体制を構築</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872005" y="1179085"/>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9" name="正方形/長方形 28"/>
          <p:cNvSpPr/>
          <p:nvPr/>
        </p:nvSpPr>
        <p:spPr>
          <a:xfrm>
            <a:off x="359205" y="1620908"/>
            <a:ext cx="4110495" cy="2413481"/>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特定機能病院」「都道府県がん診療連携拠点病院」</a:t>
            </a: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として、先進的な</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がんの治療に取り組み、多くのがん患者への高度な医療を提供。</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令和３年度 治療実績</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新入院患者数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15,544</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人　手術件数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4,175</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ロボット手術</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483</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内視鏡手術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2,170</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放射線治療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32,289</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地域医療連携室・入退院支援センター・がん相談支援セン</a:t>
            </a: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　ター・患者総合相談室・ベッドコントロールセンター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00" b="0" i="0" u="none" strike="noStrike" kern="1200" cap="none" spc="0" normalizeH="0" baseline="0" noProof="0" dirty="0" err="1">
                <a:ln>
                  <a:noFill/>
                </a:ln>
                <a:solidFill>
                  <a:prstClr val="black"/>
                </a:solidFill>
                <a:effectLst/>
                <a:uLnTx/>
                <a:uFillTx/>
                <a:latin typeface="Meiryo UI"/>
                <a:ea typeface="Meiryo UI"/>
                <a:cs typeface="+mn-cs"/>
              </a:rPr>
              <a:t>によ</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る総合的な患者支援。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研究所</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による早期診断に有効なマーカーの検索や、放射線療法等に抵抗</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性のがんも含めた新たな治療法の開発。</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による情報</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発信</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（がん</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登録データ</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の分析</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臨床研究管理センター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による企業や医師主導の開発治験の推進。　等</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4583141" y="1914230"/>
            <a:ext cx="4484536" cy="1863958"/>
            <a:chOff x="3257296" y="4419881"/>
            <a:chExt cx="4438321" cy="1083523"/>
          </a:xfrm>
        </p:grpSpPr>
        <p:sp>
          <p:nvSpPr>
            <p:cNvPr id="28" name="角丸四角形 27"/>
            <p:cNvSpPr/>
            <p:nvPr/>
          </p:nvSpPr>
          <p:spPr>
            <a:xfrm>
              <a:off x="3257296" y="4624608"/>
              <a:ext cx="4438321" cy="878796"/>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・重粒子線がん治療を受けようとする府民が、経済的な事情で治療を断念することがないよう、金融機関と連携し治療開始時に高額な費用の負担を軽減。</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小児がん患者に対する重粒子線治療助成</a:t>
              </a:r>
              <a:endPar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・重粒子線がん治療を受けようとする大阪府内在住の小児がん患者（</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15</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歳未満）が経済的な事情で治療を断念することがないよう、先進医療にかかる重粒子線治療の照射技術料について大阪府が負担を軽減。</a:t>
              </a:r>
              <a:endPar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696090">
              <a:off x="6056279" y="4419881"/>
              <a:ext cx="684637" cy="223617"/>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3332780" y="4448959"/>
              <a:ext cx="1294228" cy="144471"/>
            </a:xfrm>
            <a:prstGeom prst="rect">
              <a:avLst/>
            </a:prstGeom>
            <a:noFill/>
            <a:ln>
              <a:noFill/>
            </a:ln>
          </p:spPr>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7" name="正方形/長方形 26"/>
          <p:cNvSpPr/>
          <p:nvPr/>
        </p:nvSpPr>
        <p:spPr>
          <a:xfrm>
            <a:off x="45490" y="113456"/>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■がん対策の推進</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テキスト ボックス 29"/>
          <p:cNvSpPr txBox="1"/>
          <p:nvPr/>
        </p:nvSpPr>
        <p:spPr>
          <a:xfrm>
            <a:off x="176599" y="3965556"/>
            <a:ext cx="31484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がん診療拠点病院</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31" name="正方形/長方形 30"/>
          <p:cNvSpPr/>
          <p:nvPr/>
        </p:nvSpPr>
        <p:spPr>
          <a:xfrm>
            <a:off x="475116" y="4290591"/>
            <a:ext cx="8311598" cy="259045"/>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専門的</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ながん診療機能の充実を図るため</a:t>
            </a: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、府</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におけるがん医療水準の向上を図るとともに、府民が安心かつ適切ながん医療を選択できる体制を構築する。</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32" name="正方形/長方形 31"/>
          <p:cNvSpPr/>
          <p:nvPr/>
        </p:nvSpPr>
        <p:spPr>
          <a:xfrm>
            <a:off x="488544" y="4716348"/>
            <a:ext cx="8298170" cy="208005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がん診療拠点</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病院</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の</a:t>
            </a:r>
            <a:r>
              <a:rPr kumimoji="1" lang="ja-JP" altLang="en-US" sz="1000" b="1" i="0" u="none" strike="sng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特徴</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総数</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府内</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67</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病院</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（内訳）</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成人</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国指定１８＋府指定４５＋府指定（肺）３＝６６</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国指定１＋府指定２＝３　　　　　</a:t>
            </a:r>
            <a:endPar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zh-CN"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成人</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＋小児＝６９病院（重複控除６７病院）</a:t>
            </a: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4187457" y="4571467"/>
          <a:ext cx="4008001" cy="2243594"/>
        </p:xfrm>
        <a:graphic>
          <a:graphicData uri="http://schemas.openxmlformats.org/drawingml/2006/table">
            <a:tbl>
              <a:tblPr firstRow="1" firstCol="1" bandRow="1">
                <a:tableStyleId>{93296810-A885-4BE3-A3E7-6D5BEEA58F35}</a:tableStyleId>
              </a:tblPr>
              <a:tblGrid>
                <a:gridCol w="606704">
                  <a:extLst>
                    <a:ext uri="{9D8B030D-6E8A-4147-A177-3AD203B41FA5}">
                      <a16:colId xmlns:a16="http://schemas.microsoft.com/office/drawing/2014/main" val="20000"/>
                    </a:ext>
                  </a:extLst>
                </a:gridCol>
                <a:gridCol w="627627">
                  <a:extLst>
                    <a:ext uri="{9D8B030D-6E8A-4147-A177-3AD203B41FA5}">
                      <a16:colId xmlns:a16="http://schemas.microsoft.com/office/drawing/2014/main" val="20001"/>
                    </a:ext>
                  </a:extLst>
                </a:gridCol>
                <a:gridCol w="507074">
                  <a:extLst>
                    <a:ext uri="{9D8B030D-6E8A-4147-A177-3AD203B41FA5}">
                      <a16:colId xmlns:a16="http://schemas.microsoft.com/office/drawing/2014/main" val="1415507869"/>
                    </a:ext>
                  </a:extLst>
                </a:gridCol>
                <a:gridCol w="469905">
                  <a:extLst>
                    <a:ext uri="{9D8B030D-6E8A-4147-A177-3AD203B41FA5}">
                      <a16:colId xmlns:a16="http://schemas.microsoft.com/office/drawing/2014/main" val="1236023338"/>
                    </a:ext>
                  </a:extLst>
                </a:gridCol>
                <a:gridCol w="400800">
                  <a:extLst>
                    <a:ext uri="{9D8B030D-6E8A-4147-A177-3AD203B41FA5}">
                      <a16:colId xmlns:a16="http://schemas.microsoft.com/office/drawing/2014/main" val="4171644814"/>
                    </a:ext>
                  </a:extLst>
                </a:gridCol>
                <a:gridCol w="539008">
                  <a:extLst>
                    <a:ext uri="{9D8B030D-6E8A-4147-A177-3AD203B41FA5}">
                      <a16:colId xmlns:a16="http://schemas.microsoft.com/office/drawing/2014/main" val="20002"/>
                    </a:ext>
                  </a:extLst>
                </a:gridCol>
                <a:gridCol w="442262">
                  <a:extLst>
                    <a:ext uri="{9D8B030D-6E8A-4147-A177-3AD203B41FA5}">
                      <a16:colId xmlns:a16="http://schemas.microsoft.com/office/drawing/2014/main" val="2883696808"/>
                    </a:ext>
                  </a:extLst>
                </a:gridCol>
                <a:gridCol w="414621">
                  <a:extLst>
                    <a:ext uri="{9D8B030D-6E8A-4147-A177-3AD203B41FA5}">
                      <a16:colId xmlns:a16="http://schemas.microsoft.com/office/drawing/2014/main" val="1758963399"/>
                    </a:ext>
                  </a:extLst>
                </a:gridCol>
              </a:tblGrid>
              <a:tr h="199141">
                <a:tc rowSpan="3">
                  <a:txBody>
                    <a:bodyPr/>
                    <a:lstStyle/>
                    <a:p>
                      <a:pPr algn="ctr">
                        <a:spcAft>
                          <a:spcPts val="0"/>
                        </a:spcAft>
                      </a:pPr>
                      <a:r>
                        <a:rPr lang="ja-JP" sz="900" kern="0" dirty="0" smtClean="0">
                          <a:effectLst/>
                        </a:rPr>
                        <a:t>二次</a:t>
                      </a:r>
                      <a:endParaRPr lang="en-US" altLang="ja-JP" sz="900" kern="0" dirty="0" smtClean="0">
                        <a:effectLst/>
                      </a:endParaRPr>
                    </a:p>
                    <a:p>
                      <a:pPr algn="ctr">
                        <a:spcAft>
                          <a:spcPts val="0"/>
                        </a:spcAft>
                      </a:pPr>
                      <a:r>
                        <a:rPr lang="ja-JP" sz="900" kern="0" dirty="0" smtClean="0">
                          <a:effectLst/>
                        </a:rPr>
                        <a:t>医療圏</a:t>
                      </a:r>
                      <a:endParaRPr lang="ja-JP" sz="900" b="1" kern="100" dirty="0">
                        <a:solidFill>
                          <a:schemeClr val="tx1"/>
                        </a:solidFill>
                        <a:effectLst/>
                        <a:latin typeface="Century"/>
                        <a:ea typeface="ＭＳ 明朝"/>
                        <a:cs typeface="Times New Roman"/>
                      </a:endParaRPr>
                    </a:p>
                  </a:txBody>
                  <a:tcPr marL="63305" marR="63305" marT="0" marB="0" anchor="ctr"/>
                </a:tc>
                <a:tc gridSpan="4">
                  <a:txBody>
                    <a:bodyPr/>
                    <a:lstStyle/>
                    <a:p>
                      <a:pPr algn="ctr">
                        <a:spcAft>
                          <a:spcPts val="0"/>
                        </a:spcAft>
                      </a:pPr>
                      <a:r>
                        <a:rPr lang="ja-JP" sz="900" kern="0" dirty="0">
                          <a:effectLst/>
                        </a:rPr>
                        <a:t>国</a:t>
                      </a:r>
                      <a:r>
                        <a:rPr lang="ja-JP" sz="900" kern="0" dirty="0" smtClean="0">
                          <a:effectLst/>
                        </a:rPr>
                        <a:t>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solidFill>
                      <a:schemeClr val="tx2">
                        <a:lumMod val="20000"/>
                        <a:lumOff val="80000"/>
                      </a:schemeClr>
                    </a:solidFill>
                  </a:tcPr>
                </a:tc>
                <a:tc gridSpan="3">
                  <a:txBody>
                    <a:bodyPr/>
                    <a:lstStyle/>
                    <a:p>
                      <a:pPr algn="ctr">
                        <a:spcAft>
                          <a:spcPts val="0"/>
                        </a:spcAft>
                      </a:pPr>
                      <a:r>
                        <a:rPr lang="ja-JP" sz="900" kern="0" dirty="0" smtClean="0">
                          <a:effectLst/>
                        </a:rPr>
                        <a:t>府指定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lnB w="28575" cap="flat" cmpd="sng" algn="ctr">
                      <a:solidFill>
                        <a:schemeClr val="bg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58136">
                <a:tc v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都道</a:t>
                      </a:r>
                      <a:endParaRPr kumimoji="1" lang="en-US" altLang="ja-JP" sz="900" kern="0" dirty="0" smtClean="0">
                        <a:effectLst/>
                      </a:endParaRPr>
                    </a:p>
                    <a:p>
                      <a:pPr marL="0" algn="ctr" defTabSz="914400" rtl="0" eaLnBrk="1" latinLnBrk="0" hangingPunct="1">
                        <a:spcAft>
                          <a:spcPts val="0"/>
                        </a:spcAft>
                      </a:pPr>
                      <a:r>
                        <a:rPr kumimoji="1" lang="ja-JP" altLang="en-US" sz="900" kern="0" dirty="0" smtClean="0">
                          <a:effectLst/>
                        </a:rPr>
                        <a:t>府県</a:t>
                      </a:r>
                      <a:endParaRPr kumimoji="1" lang="ja-JP" altLang="en-US"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altLang="en-US" sz="900" b="1" kern="0" dirty="0">
                        <a:solidFill>
                          <a:schemeClr val="tx1"/>
                        </a:solidFill>
                        <a:effectLst/>
                        <a:latin typeface="+mn-lt"/>
                        <a:ea typeface="+mn-ea"/>
                        <a:cs typeface="+mn-cs"/>
                      </a:endParaRPr>
                    </a:p>
                  </a:txBody>
                  <a:tcPr marL="63305" marR="63305" marT="0" marB="0" anchor="ctr"/>
                </a:tc>
                <a:extLst>
                  <a:ext uri="{0D108BD9-81ED-4DB2-BD59-A6C34878D82A}">
                    <a16:rowId xmlns:a16="http://schemas.microsoft.com/office/drawing/2014/main" val="59932778"/>
                  </a:ext>
                </a:extLst>
              </a:tr>
              <a:tr h="181044">
                <a:tc vMerge="1">
                  <a:txBody>
                    <a:bodyPr/>
                    <a:lstStyle/>
                    <a:p>
                      <a:endParaRPr kumimoji="1" lang="ja-JP" altLang="en-US"/>
                    </a:p>
                  </a:txBody>
                  <a:tcP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高度</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地域</a:t>
                      </a:r>
                      <a:endParaRPr kumimoji="1" lang="ja-JP"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５がん</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0" dirty="0" smtClean="0">
                          <a:effectLst/>
                        </a:rPr>
                        <a:t>肺</a:t>
                      </a:r>
                      <a:endParaRPr kumimoji="1" lang="ja-JP" altLang="en-US"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extLst>
                  <a:ext uri="{0D108BD9-81ED-4DB2-BD59-A6C34878D82A}">
                    <a16:rowId xmlns:a16="http://schemas.microsoft.com/office/drawing/2014/main" val="3065780149"/>
                  </a:ext>
                </a:extLst>
              </a:tr>
              <a:tr h="171816">
                <a:tc>
                  <a:txBody>
                    <a:bodyPr/>
                    <a:lstStyle/>
                    <a:p>
                      <a:pPr algn="ctr">
                        <a:spcAft>
                          <a:spcPts val="0"/>
                        </a:spcAft>
                      </a:pPr>
                      <a:r>
                        <a:rPr lang="ja-JP" sz="900" kern="0" dirty="0">
                          <a:effectLst/>
                        </a:rPr>
                        <a:t>豊能</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endParaRPr kumimoji="1" lang="ja-JP" altLang="en-US" sz="900" b="1"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1"/>
                  </a:ext>
                </a:extLst>
              </a:tr>
              <a:tr h="171816">
                <a:tc>
                  <a:txBody>
                    <a:bodyPr/>
                    <a:lstStyle/>
                    <a:p>
                      <a:pPr algn="ctr">
                        <a:spcAft>
                          <a:spcPts val="0"/>
                        </a:spcAft>
                      </a:pPr>
                      <a:r>
                        <a:rPr lang="ja-JP" sz="900" kern="0" dirty="0">
                          <a:effectLst/>
                        </a:rPr>
                        <a:t>三島</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2"/>
                  </a:ext>
                </a:extLst>
              </a:tr>
              <a:tr h="214210">
                <a:tc>
                  <a:txBody>
                    <a:bodyPr/>
                    <a:lstStyle/>
                    <a:p>
                      <a:pPr algn="ctr">
                        <a:spcAft>
                          <a:spcPts val="0"/>
                        </a:spcAft>
                      </a:pPr>
                      <a:r>
                        <a:rPr lang="ja-JP" sz="900" kern="0" dirty="0">
                          <a:effectLst/>
                        </a:rPr>
                        <a:t>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3"/>
                  </a:ext>
                </a:extLst>
              </a:tr>
              <a:tr h="171816">
                <a:tc>
                  <a:txBody>
                    <a:bodyPr/>
                    <a:lstStyle/>
                    <a:p>
                      <a:pPr algn="ctr">
                        <a:spcAft>
                          <a:spcPts val="0"/>
                        </a:spcAft>
                      </a:pPr>
                      <a:r>
                        <a:rPr lang="ja-JP" sz="900" kern="0" dirty="0">
                          <a:effectLst/>
                        </a:rPr>
                        <a:t>中河内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4"/>
                  </a:ext>
                </a:extLst>
              </a:tr>
              <a:tr h="171816">
                <a:tc>
                  <a:txBody>
                    <a:bodyPr/>
                    <a:lstStyle/>
                    <a:p>
                      <a:pPr algn="ctr">
                        <a:spcAft>
                          <a:spcPts val="0"/>
                        </a:spcAft>
                      </a:pPr>
                      <a:r>
                        <a:rPr lang="ja-JP" sz="900" kern="0" dirty="0">
                          <a:effectLst/>
                        </a:rPr>
                        <a:t>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5"/>
                  </a:ext>
                </a:extLst>
              </a:tr>
              <a:tr h="171816">
                <a:tc>
                  <a:txBody>
                    <a:bodyPr/>
                    <a:lstStyle/>
                    <a:p>
                      <a:pPr algn="ctr">
                        <a:spcAft>
                          <a:spcPts val="0"/>
                        </a:spcAft>
                      </a:pPr>
                      <a:r>
                        <a:rPr lang="ja-JP" sz="900" kern="0" dirty="0">
                          <a:effectLst/>
                        </a:rPr>
                        <a:t>堺市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6"/>
                  </a:ext>
                </a:extLst>
              </a:tr>
              <a:tr h="171816">
                <a:tc>
                  <a:txBody>
                    <a:bodyPr/>
                    <a:lstStyle/>
                    <a:p>
                      <a:pPr algn="ctr">
                        <a:spcAft>
                          <a:spcPts val="0"/>
                        </a:spcAft>
                      </a:pPr>
                      <a:r>
                        <a:rPr lang="ja-JP" sz="900" kern="0" dirty="0">
                          <a:effectLst/>
                        </a:rPr>
                        <a:t>泉州</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dirty="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7"/>
                  </a:ext>
                </a:extLst>
              </a:tr>
              <a:tr h="171816">
                <a:tc>
                  <a:txBody>
                    <a:bodyPr/>
                    <a:lstStyle/>
                    <a:p>
                      <a:pPr algn="ctr">
                        <a:spcAft>
                          <a:spcPts val="0"/>
                        </a:spcAft>
                      </a:pPr>
                      <a:r>
                        <a:rPr lang="ja-JP" sz="900" kern="0" dirty="0">
                          <a:effectLst/>
                        </a:rPr>
                        <a:t>大阪市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100" dirty="0" smtClean="0">
                          <a:effectLst/>
                        </a:rPr>
                        <a:t>１</a:t>
                      </a:r>
                      <a:endParaRPr kumimoji="1" lang="ja-JP" altLang="en-US"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１</a:t>
                      </a:r>
                      <a:r>
                        <a:rPr lang="ja-JP" altLang="en-US" sz="900" kern="0" dirty="0" smtClean="0">
                          <a:effectLst/>
                        </a:rPr>
                        <a:t>７</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8"/>
                  </a:ext>
                </a:extLst>
              </a:tr>
              <a:tr h="288351">
                <a:tc>
                  <a:txBody>
                    <a:bodyPr/>
                    <a:lstStyle/>
                    <a:p>
                      <a:pPr algn="ctr">
                        <a:spcAft>
                          <a:spcPts val="0"/>
                        </a:spcAft>
                      </a:pPr>
                      <a:r>
                        <a:rPr lang="ja-JP" sz="900" kern="0" dirty="0">
                          <a:effectLst/>
                        </a:rPr>
                        <a:t>合　計</a:t>
                      </a:r>
                      <a:endParaRPr lang="ja-JP" sz="900" b="1"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１</a:t>
                      </a:r>
                      <a:endParaRPr kumimoji="1" lang="ja-JP" altLang="en-US" sz="900" b="1" kern="0" dirty="0">
                        <a:solidFill>
                          <a:schemeClr val="tx1"/>
                        </a:solidFill>
                        <a:effectLst/>
                        <a:latin typeface="+mj-ea"/>
                        <a:ea typeface="+mj-ea"/>
                        <a:cs typeface="+mn-cs"/>
                      </a:endParaRPr>
                    </a:p>
                  </a:txBody>
                  <a:tcPr marL="63305" marR="63305" marT="0" marB="0" anchor="ctr"/>
                </a:tc>
                <a:tc>
                  <a:txBody>
                    <a:bodyPr/>
                    <a:lstStyle/>
                    <a:p>
                      <a:pPr algn="ctr">
                        <a:spcAft>
                          <a:spcPts val="0"/>
                        </a:spcAft>
                      </a:pPr>
                      <a:r>
                        <a:rPr lang="ja-JP" altLang="en-US" sz="900" kern="0" dirty="0" smtClean="0">
                          <a:effectLst/>
                        </a:rPr>
                        <a:t>８</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９</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４</a:t>
                      </a:r>
                      <a:r>
                        <a:rPr lang="ja-JP" altLang="en-US" sz="900" kern="0" dirty="0" smtClean="0">
                          <a:effectLst/>
                        </a:rPr>
                        <a:t>５</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３</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1"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48460313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BIZ UDゴシック" panose="020B0400000000000000" pitchFamily="49" charset="-128"/>
                <a:ea typeface="BIZ UDゴシック" panose="020B0400000000000000" pitchFamily="49" charset="-128"/>
              </a:rPr>
              <a:t>Ⅰ</a:t>
            </a:r>
            <a:r>
              <a:rPr lang="ja-JP" altLang="en-US" sz="1600" b="1" u="sng" dirty="0" smtClean="0">
                <a:solidFill>
                  <a:schemeClr val="bg1"/>
                </a:solidFill>
                <a:latin typeface="BIZ UDゴシック" panose="020B0400000000000000" pitchFamily="49" charset="-128"/>
                <a:ea typeface="BIZ UDゴシック" panose="020B0400000000000000" pitchFamily="49" charset="-128"/>
              </a:rPr>
              <a:t>（８）介護（介護・福祉人材の確保）</a:t>
            </a:r>
            <a:endParaRPr lang="ja-JP" altLang="en-US" sz="16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9" name="表 8"/>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u="none" dirty="0" smtClean="0">
                          <a:solidFill>
                            <a:schemeClr val="tx1"/>
                          </a:solidFill>
                        </a:rPr>
                        <a:t>・要介護認定率が全国ワースト１</a:t>
                      </a:r>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　</a:t>
                      </a:r>
                      <a:r>
                        <a:rPr kumimoji="1" lang="en-US" altLang="ja-JP" sz="1400" u="none" dirty="0" smtClean="0">
                          <a:solidFill>
                            <a:schemeClr val="tx1"/>
                          </a:solidFill>
                        </a:rPr>
                        <a:t>23.1%(2020</a:t>
                      </a:r>
                      <a:r>
                        <a:rPr kumimoji="1" lang="ja-JP" altLang="en-US" sz="1400" u="none" dirty="0" smtClean="0">
                          <a:solidFill>
                            <a:schemeClr val="tx1"/>
                          </a:solidFill>
                        </a:rPr>
                        <a:t>年度</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・介護サービス受給者は、</a:t>
                      </a:r>
                      <a:r>
                        <a:rPr kumimoji="1" lang="en-US" altLang="ja-JP" sz="1400" u="none" dirty="0" smtClean="0">
                          <a:solidFill>
                            <a:schemeClr val="tx1"/>
                          </a:solidFill>
                        </a:rPr>
                        <a:t>38.8</a:t>
                      </a:r>
                      <a:r>
                        <a:rPr kumimoji="1" lang="ja-JP" altLang="en-US" sz="1400" u="none" dirty="0" smtClean="0">
                          <a:solidFill>
                            <a:schemeClr val="tx1"/>
                          </a:solidFill>
                        </a:rPr>
                        <a:t>万人</a:t>
                      </a:r>
                      <a:r>
                        <a:rPr kumimoji="1" lang="en-US" altLang="ja-JP" sz="1400" u="none" dirty="0" smtClean="0">
                          <a:solidFill>
                            <a:schemeClr val="tx1"/>
                          </a:solidFill>
                        </a:rPr>
                        <a:t>(2020</a:t>
                      </a:r>
                      <a:r>
                        <a:rPr kumimoji="1" lang="ja-JP" altLang="en-US" sz="1400" u="none" dirty="0" smtClean="0">
                          <a:solidFill>
                            <a:schemeClr val="tx1"/>
                          </a:solidFill>
                        </a:rPr>
                        <a:t>年</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・要介護高齢者の増加と生産年齢人口の減少による人材需給のミスマッチが拡大することにより、介護・福祉人材の不足が深刻化</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介護人材の需給ギャップ</a:t>
                      </a:r>
                      <a:r>
                        <a:rPr kumimoji="1" lang="en-US" altLang="ja-JP" sz="1400" u="none" dirty="0" smtClean="0">
                          <a:solidFill>
                            <a:schemeClr val="tx1"/>
                          </a:solidFill>
                        </a:rPr>
                        <a:t>2.4</a:t>
                      </a:r>
                      <a:r>
                        <a:rPr kumimoji="1" lang="ja-JP" altLang="en-US" sz="1400" u="none" dirty="0" smtClean="0">
                          <a:solidFill>
                            <a:schemeClr val="tx1"/>
                          </a:solidFill>
                        </a:rPr>
                        <a:t>万人</a:t>
                      </a:r>
                      <a:r>
                        <a:rPr kumimoji="1" lang="en-US" altLang="ja-JP" sz="1400" u="none" dirty="0" smtClean="0">
                          <a:solidFill>
                            <a:schemeClr val="tx1"/>
                          </a:solidFill>
                        </a:rPr>
                        <a:t>(2025</a:t>
                      </a:r>
                      <a:r>
                        <a:rPr kumimoji="1" lang="ja-JP" altLang="en-US" sz="1400" u="none" dirty="0" smtClean="0">
                          <a:solidFill>
                            <a:schemeClr val="tx1"/>
                          </a:solidFill>
                        </a:rPr>
                        <a:t>年推計</a:t>
                      </a:r>
                      <a:r>
                        <a:rPr kumimoji="1" lang="en-US" altLang="ja-JP" sz="1400" u="none" dirty="0" smtClean="0">
                          <a:solidFill>
                            <a:schemeClr val="tx1"/>
                          </a:solidFill>
                        </a:rPr>
                        <a:t>)</a:t>
                      </a:r>
                    </a:p>
                    <a:p>
                      <a:pPr marL="0" indent="0"/>
                      <a:r>
                        <a:rPr kumimoji="1" lang="ja-JP" altLang="en-US" sz="1400" u="none" dirty="0" smtClean="0">
                          <a:solidFill>
                            <a:schemeClr val="tx1"/>
                          </a:solidFill>
                        </a:rPr>
                        <a:t>介護サービス職種の有効求人倍率</a:t>
                      </a:r>
                      <a:r>
                        <a:rPr kumimoji="1" lang="en-US" altLang="ja-JP" sz="1400" u="none" dirty="0" smtClean="0">
                          <a:solidFill>
                            <a:schemeClr val="tx1"/>
                          </a:solidFill>
                        </a:rPr>
                        <a:t>4.21</a:t>
                      </a:r>
                      <a:r>
                        <a:rPr kumimoji="1" lang="ja-JP" altLang="en-US" sz="1400" u="none" dirty="0" smtClean="0">
                          <a:solidFill>
                            <a:schemeClr val="tx1"/>
                          </a:solidFill>
                        </a:rPr>
                        <a:t>倍</a:t>
                      </a:r>
                      <a:endParaRPr kumimoji="1" lang="en-US" altLang="ja-JP" sz="1400" u="none" dirty="0" smtClean="0">
                        <a:solidFill>
                          <a:schemeClr val="tx1"/>
                        </a:solidFill>
                      </a:endParaRPr>
                    </a:p>
                    <a:p>
                      <a:pPr marL="0" indent="0"/>
                      <a:r>
                        <a:rPr kumimoji="1" lang="en-US" altLang="ja-JP" sz="1400" u="none" dirty="0" smtClean="0">
                          <a:solidFill>
                            <a:schemeClr val="tx1"/>
                          </a:solidFill>
                        </a:rPr>
                        <a:t>(</a:t>
                      </a:r>
                      <a:r>
                        <a:rPr kumimoji="1" lang="ja-JP" altLang="en-US" sz="1400" u="none" dirty="0" smtClean="0">
                          <a:solidFill>
                            <a:schemeClr val="tx1"/>
                          </a:solidFill>
                        </a:rPr>
                        <a:t>全職業は</a:t>
                      </a:r>
                      <a:r>
                        <a:rPr kumimoji="1" lang="en-US" altLang="ja-JP" sz="1400" u="none" dirty="0" smtClean="0">
                          <a:solidFill>
                            <a:schemeClr val="tx1"/>
                          </a:solidFill>
                        </a:rPr>
                        <a:t>1.16</a:t>
                      </a:r>
                      <a:r>
                        <a:rPr kumimoji="1" lang="ja-JP" altLang="en-US" sz="1400" u="none" dirty="0" smtClean="0">
                          <a:solidFill>
                            <a:schemeClr val="tx1"/>
                          </a:solidFill>
                        </a:rPr>
                        <a:t>倍</a:t>
                      </a:r>
                      <a:r>
                        <a:rPr kumimoji="1" lang="en-US" altLang="ja-JP" sz="1400" u="none" dirty="0" smtClean="0">
                          <a:solidFill>
                            <a:schemeClr val="tx1"/>
                          </a:solidFill>
                        </a:rPr>
                        <a:t>:2022.9)</a:t>
                      </a: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endParaRPr kumimoji="1" lang="ja-JP" altLang="en-US" sz="1400" u="none"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u="none" dirty="0" smtClean="0">
                          <a:solidFill>
                            <a:schemeClr val="tx1"/>
                          </a:solidFill>
                        </a:rPr>
                        <a:t>・要介護状態になることの予防、生活機能低下の早期支援</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・要介護状態の改善、重度化の防止</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・人材の安定確保に向けた介護・福祉人材確保戦略の策定（</a:t>
                      </a:r>
                      <a:r>
                        <a:rPr kumimoji="1" lang="en-US" altLang="ja-JP" sz="1400" u="none" dirty="0" smtClean="0">
                          <a:solidFill>
                            <a:schemeClr val="tx1"/>
                          </a:solidFill>
                        </a:rPr>
                        <a:t>2017.11</a:t>
                      </a:r>
                      <a:r>
                        <a:rPr kumimoji="1" lang="ja-JP" altLang="en-US" sz="1400" u="none" dirty="0" smtClean="0">
                          <a:solidFill>
                            <a:schemeClr val="tx1"/>
                          </a:solidFill>
                        </a:rPr>
                        <a:t>）</a:t>
                      </a: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・住民主体の支えあいによる地域包括ケアシステムの構築</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・訪問アセスメント事業等による介護予防ケアマネジメントの推進など、介護予防活動強化推進事業を実施</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・介護・福祉人材確保戦略を踏まえた「参入促進」「労働環境・処遇の改善」「資質の向上」の</a:t>
                      </a:r>
                      <a:r>
                        <a:rPr kumimoji="1" lang="en-US" altLang="ja-JP" sz="1400" u="none" dirty="0" smtClean="0">
                          <a:solidFill>
                            <a:schemeClr val="tx1"/>
                          </a:solidFill>
                        </a:rPr>
                        <a:t>3</a:t>
                      </a:r>
                      <a:r>
                        <a:rPr kumimoji="1" lang="ja-JP" altLang="en-US" sz="1400" u="none" dirty="0" err="1" smtClean="0">
                          <a:solidFill>
                            <a:schemeClr val="tx1"/>
                          </a:solidFill>
                        </a:rPr>
                        <a:t>つの</a:t>
                      </a:r>
                      <a:r>
                        <a:rPr kumimoji="1" lang="ja-JP" altLang="en-US" sz="1400" u="none" dirty="0" smtClean="0">
                          <a:solidFill>
                            <a:schemeClr val="tx1"/>
                          </a:solidFill>
                        </a:rPr>
                        <a:t>アプローチによりオール大阪で事業を実施</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・大阪ええまちプロジェクト</a:t>
                      </a:r>
                      <a:endParaRPr kumimoji="1" lang="en-US" altLang="ja-JP" sz="1400" u="none" dirty="0" smtClean="0">
                        <a:solidFill>
                          <a:schemeClr val="tx1"/>
                        </a:solidFill>
                      </a:endParaRPr>
                    </a:p>
                    <a:p>
                      <a:pPr marL="0" indent="0"/>
                      <a:r>
                        <a:rPr kumimoji="1" lang="ja-JP" altLang="en-US" sz="1400" u="none" dirty="0" smtClean="0">
                          <a:solidFill>
                            <a:schemeClr val="tx1"/>
                          </a:solidFill>
                        </a:rPr>
                        <a:t>　地域の多様な主体の支え合いによる地域包括ケアシステムを構築するため、府民の「地域の支え合い活動」参加への気運の醸成、先進的な活動を行っているＮＰＯ等の基盤強化等、総合的に市町村を支援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・介護予防活動強化推進事業</a:t>
                      </a:r>
                      <a:endParaRPr kumimoji="1" lang="en-US" altLang="ja-JP" sz="1400" u="none" dirty="0" smtClean="0">
                        <a:solidFill>
                          <a:schemeClr val="tx1"/>
                        </a:solidFill>
                      </a:endParaRPr>
                    </a:p>
                    <a:p>
                      <a:pPr marL="0" indent="0"/>
                      <a:r>
                        <a:rPr kumimoji="1" lang="ja-JP" altLang="en-US" sz="1400" u="none" dirty="0" smtClean="0">
                          <a:solidFill>
                            <a:schemeClr val="tx1"/>
                          </a:solidFill>
                        </a:rPr>
                        <a:t>　自立支援に資するケアマネジメントを実施するために不可欠な専門職の育成などを実施し、市町村を支援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・介護・福祉人材の確保</a:t>
                      </a:r>
                      <a:endParaRPr kumimoji="1" lang="en-US" altLang="ja-JP" sz="1400" u="none" dirty="0" smtClean="0">
                        <a:solidFill>
                          <a:schemeClr val="tx1"/>
                        </a:solidFill>
                      </a:endParaRPr>
                    </a:p>
                    <a:p>
                      <a:pPr marL="0" indent="0"/>
                      <a:r>
                        <a:rPr kumimoji="1" lang="ja-JP" altLang="en-US" sz="1400" u="none" dirty="0" smtClean="0">
                          <a:solidFill>
                            <a:schemeClr val="tx1"/>
                          </a:solidFill>
                        </a:rPr>
                        <a:t>　参入促進</a:t>
                      </a:r>
                      <a:r>
                        <a:rPr kumimoji="1" lang="en-US" altLang="ja-JP" sz="1400" u="none" dirty="0" smtClean="0">
                          <a:solidFill>
                            <a:schemeClr val="tx1"/>
                          </a:solidFill>
                        </a:rPr>
                        <a:t>(</a:t>
                      </a:r>
                      <a:r>
                        <a:rPr kumimoji="1" lang="ja-JP" altLang="en-US" sz="1400" u="none" dirty="0" smtClean="0">
                          <a:solidFill>
                            <a:schemeClr val="tx1"/>
                          </a:solidFill>
                        </a:rPr>
                        <a:t>介護職・介護業務の魅力発信、ターゲットに応じた参入サポートなど）、労働環境・処遇の改善（</a:t>
                      </a:r>
                      <a:r>
                        <a:rPr kumimoji="1" lang="ja-JP" altLang="en-US" sz="1400" u="none" strike="noStrike" dirty="0" smtClean="0">
                          <a:solidFill>
                            <a:schemeClr val="tx1"/>
                          </a:solidFill>
                        </a:rPr>
                        <a:t>介護ロボットや</a:t>
                      </a:r>
                      <a:r>
                        <a:rPr kumimoji="1" lang="en-US" altLang="ja-JP" sz="1400" u="none" strike="noStrike" dirty="0" smtClean="0">
                          <a:solidFill>
                            <a:schemeClr val="tx1"/>
                          </a:solidFill>
                        </a:rPr>
                        <a:t>ICT</a:t>
                      </a:r>
                      <a:r>
                        <a:rPr kumimoji="1" lang="ja-JP" altLang="en-US" sz="1400" u="none" strike="noStrike" dirty="0" smtClean="0">
                          <a:solidFill>
                            <a:schemeClr val="tx1"/>
                          </a:solidFill>
                        </a:rPr>
                        <a:t>機器の導入支援</a:t>
                      </a:r>
                      <a:r>
                        <a:rPr kumimoji="1" lang="ja-JP" altLang="en-US" sz="1400" u="none" dirty="0" smtClean="0">
                          <a:solidFill>
                            <a:schemeClr val="tx1"/>
                          </a:solidFill>
                        </a:rPr>
                        <a:t>など）、資質の向上（職員研修支援事業、市町村の人材養成の取組みの支援など）</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8959782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（９）多様な人材の活躍（女性活躍（女性活躍の促進に向けた意識改革））</a:t>
            </a:r>
          </a:p>
        </p:txBody>
      </p:sp>
      <p:graphicFrame>
        <p:nvGraphicFramePr>
          <p:cNvPr id="8" name="表 7"/>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144016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lang="ja-JP" altLang="en-US" sz="1400" dirty="0">
                          <a:solidFill>
                            <a:schemeClr val="tx1"/>
                          </a:solidFill>
                          <a:latin typeface="+mn-ea"/>
                          <a:ea typeface="+mn-ea"/>
                        </a:rPr>
                        <a:t>企業における女性の活躍促進への理解が十分進んでいない。</a:t>
                      </a:r>
                      <a:endParaRPr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dirty="0">
                          <a:solidFill>
                            <a:schemeClr val="tx1"/>
                          </a:solidFill>
                          <a:latin typeface="+mn-ea"/>
                          <a:ea typeface="+mn-ea"/>
                        </a:rPr>
                        <a:t>・固定的な性別役割分担意識の解消やワーク・ライフ・バランス推進の意義、重要性について社会全体として広めていく必要がある。</a:t>
                      </a: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女性の登用、働きやすい職場づくりに取り組む中小企業等への支援</a:t>
                      </a:r>
                      <a:r>
                        <a:rPr kumimoji="1" lang="en-US" altLang="ja-JP" sz="1400" dirty="0">
                          <a:solidFill>
                            <a:schemeClr val="tx1"/>
                          </a:solidFill>
                          <a:latin typeface="+mn-ea"/>
                          <a:ea typeface="+mn-ea"/>
                        </a:rPr>
                        <a:t>(</a:t>
                      </a:r>
                      <a:r>
                        <a:rPr kumimoji="1" lang="ja-JP" altLang="en-US" sz="1400" dirty="0">
                          <a:solidFill>
                            <a:schemeClr val="tx1"/>
                          </a:solidFill>
                          <a:latin typeface="+mn-ea"/>
                          <a:ea typeface="+mn-ea"/>
                        </a:rPr>
                        <a:t>表彰・認証</a:t>
                      </a:r>
                      <a:r>
                        <a:rPr kumimoji="1" lang="en-US" altLang="ja-JP" sz="1400" dirty="0">
                          <a:solidFill>
                            <a:schemeClr val="tx1"/>
                          </a:solidFill>
                          <a:latin typeface="+mn-ea"/>
                          <a:ea typeface="+mn-ea"/>
                        </a:rPr>
                        <a:t>)</a:t>
                      </a:r>
                      <a:r>
                        <a:rPr kumimoji="1" lang="ja-JP" altLang="en-US" sz="1400" dirty="0" err="1">
                          <a:solidFill>
                            <a:schemeClr val="tx1"/>
                          </a:solidFill>
                          <a:latin typeface="+mn-ea"/>
                          <a:ea typeface="+mn-ea"/>
                        </a:rPr>
                        <a:t>。</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・女性の活躍促進に向けた意識改革の推進。</a:t>
                      </a:r>
                    </a:p>
                    <a:p>
                      <a:pPr marL="0" indent="0"/>
                      <a:endParaRPr kumimoji="1" lang="ja-JP" altLang="en-US" sz="1400" dirty="0">
                        <a:solidFill>
                          <a:schemeClr val="tx1"/>
                        </a:solidFill>
                      </a:endParaRP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「男女いきいきプラス」事業者認証制度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r>
                        <a:rPr kumimoji="1" lang="en-US" altLang="ja-JP" sz="1400" dirty="0">
                          <a:solidFill>
                            <a:schemeClr val="tx1"/>
                          </a:solidFill>
                          <a:latin typeface="+mn-ea"/>
                          <a:ea typeface="+mn-ea"/>
                        </a:rPr>
                        <a:t>)</a:t>
                      </a: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2003</a:t>
                      </a:r>
                      <a:r>
                        <a:rPr kumimoji="1" lang="ja-JP" altLang="en-US" sz="1400" dirty="0">
                          <a:solidFill>
                            <a:schemeClr val="tx1"/>
                          </a:solidFill>
                          <a:latin typeface="+mn-ea"/>
                          <a:ea typeface="+mn-ea"/>
                        </a:rPr>
                        <a:t>年度に創設した男女いきいき・元気宣言事業者登録制度の次のステップとして、女性活躍推進法に基づく「一般事業主行動計画」を策定し、「女性の職業選択に資する情報の公表」を実施している企業・団体を認証。</a:t>
                      </a: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・「男女いきいき表彰制度」（</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p>
                    <a:p>
                      <a:pPr algn="l"/>
                      <a:r>
                        <a:rPr kumimoji="1" lang="ja-JP" altLang="en-US" sz="1400" dirty="0">
                          <a:solidFill>
                            <a:schemeClr val="tx1"/>
                          </a:solidFill>
                          <a:latin typeface="+mn-ea"/>
                          <a:ea typeface="+mn-ea"/>
                        </a:rPr>
                        <a:t>　上記「男女いきいきプラス」事業者の中から、独創的、先進的な取組等を行なっている事業者を選考し、男女いきいき事業者として表彰。</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2016</a:t>
                      </a:r>
                      <a:r>
                        <a:rPr kumimoji="1" lang="ja-JP" altLang="en-US" sz="1400" dirty="0">
                          <a:solidFill>
                            <a:schemeClr val="tx1"/>
                          </a:solidFill>
                          <a:latin typeface="+mn-ea"/>
                          <a:ea typeface="+mn-ea"/>
                        </a:rPr>
                        <a:t>年度から毎年</a:t>
                      </a:r>
                      <a:r>
                        <a:rPr kumimoji="1" lang="en-US" altLang="ja-JP" sz="1400" dirty="0">
                          <a:solidFill>
                            <a:schemeClr val="tx1"/>
                          </a:solidFill>
                          <a:latin typeface="+mn-ea"/>
                          <a:ea typeface="+mn-ea"/>
                        </a:rPr>
                        <a:t>9</a:t>
                      </a:r>
                      <a:r>
                        <a:rPr kumimoji="1" lang="ja-JP" altLang="en-US" sz="1400" dirty="0">
                          <a:solidFill>
                            <a:schemeClr val="tx1"/>
                          </a:solidFill>
                          <a:latin typeface="+mn-ea"/>
                          <a:ea typeface="+mn-ea"/>
                        </a:rPr>
                        <a:t>月を「</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女性活躍推進月間」に設定し、大阪市等市町村にも呼びかけを行い、イベント等を集中的に実施。</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年から</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キラリフェスティバルを開催し、シンポジウムのほか、相談会や合同企業説明会等を実施。</a:t>
                      </a:r>
                    </a:p>
                    <a:p>
                      <a:pPr algn="l"/>
                      <a:r>
                        <a:rPr kumimoji="1" lang="ja-JP" altLang="en-US" sz="1400" dirty="0">
                          <a:solidFill>
                            <a:schemeClr val="tx1"/>
                          </a:solidFill>
                          <a:latin typeface="+mn-ea"/>
                          <a:ea typeface="+mn-ea"/>
                        </a:rPr>
                        <a:t>　また、</a:t>
                      </a:r>
                      <a:r>
                        <a:rPr kumimoji="1" lang="ja-JP" altLang="en-US" sz="1400" u="none" dirty="0">
                          <a:solidFill>
                            <a:schemeClr val="tx1"/>
                          </a:solidFill>
                          <a:latin typeface="+mn-ea"/>
                          <a:ea typeface="+mn-ea"/>
                        </a:rPr>
                        <a:t>女性社員向けセミナー「ロールモデルに学ぶ！働く女性のキャリアアップ研修」や学生向けセミナー「ライフデザインの描き方セミナー」にて、男女いきいき事業者表彰受賞の事業者等から、ワーク・ライフ・バランスについて講演。</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2002</a:t>
                      </a:r>
                      <a:r>
                        <a:rPr kumimoji="1" lang="ja-JP" altLang="en-US" sz="1400" dirty="0">
                          <a:solidFill>
                            <a:schemeClr val="tx1"/>
                          </a:solidFill>
                        </a:rPr>
                        <a:t>年度～　</a:t>
                      </a:r>
                      <a:r>
                        <a:rPr kumimoji="1" lang="ja-JP" altLang="en-US" sz="1400" dirty="0">
                          <a:solidFill>
                            <a:schemeClr val="tx1"/>
                          </a:solidFill>
                          <a:latin typeface="+mn-ea"/>
                          <a:ea typeface="+mn-ea"/>
                        </a:rPr>
                        <a:t>男女いきいき・元気宣言</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府累計事業者数　</a:t>
                      </a:r>
                      <a:r>
                        <a:rPr kumimoji="1" lang="en-US" altLang="ja-JP" sz="1400" dirty="0">
                          <a:solidFill>
                            <a:schemeClr val="tx1"/>
                          </a:solidFill>
                          <a:latin typeface="+mn-ea"/>
                          <a:ea typeface="+mn-ea"/>
                        </a:rPr>
                        <a:t>651</a:t>
                      </a:r>
                      <a:r>
                        <a:rPr kumimoji="1" lang="ja-JP" altLang="en-US" sz="1400" dirty="0">
                          <a:solidFill>
                            <a:schemeClr val="tx1"/>
                          </a:solidFill>
                          <a:latin typeface="+mn-ea"/>
                          <a:ea typeface="+mn-ea"/>
                        </a:rPr>
                        <a:t>件（</a:t>
                      </a:r>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年度末時点）</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年度～　 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　</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参加者　</a:t>
                      </a:r>
                      <a:r>
                        <a:rPr kumimoji="1" lang="en-US" altLang="ja-JP" sz="1400" dirty="0">
                          <a:solidFill>
                            <a:schemeClr val="tx1"/>
                          </a:solidFill>
                          <a:latin typeface="+mn-ea"/>
                          <a:ea typeface="+mn-ea"/>
                        </a:rPr>
                        <a:t>1559</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「ロールモデルに学ぶ！働く女性のスキルアップ研修」</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136</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「ライフデザインの描き方セミナー」</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63</a:t>
                      </a:r>
                      <a:r>
                        <a:rPr kumimoji="1" lang="ja-JP" altLang="en-US" sz="1400" dirty="0">
                          <a:solidFill>
                            <a:schemeClr val="tx1"/>
                          </a:solidFill>
                          <a:latin typeface="+mn-ea"/>
                          <a:ea typeface="+mn-ea"/>
                        </a:rPr>
                        <a:t>人</a:t>
                      </a:r>
                      <a:endParaRPr kumimoji="1"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・「男は仕事、女は家庭」という考え方について、同意しない割合は、男性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42.3%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58.6%</a:t>
                      </a:r>
                      <a:r>
                        <a:rPr kumimoji="1" lang="ja-JP" altLang="en-US" sz="14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女性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52.9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69.2%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と、男女とも改善</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大阪府「男女共同参画に関する府民意識調査」（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3148598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436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・生産年齢人口の減少が進む中、中小企業における人材不足の深刻化を受け、国では</a:t>
                      </a:r>
                      <a:r>
                        <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年４月に新たな在留資格「特定技能」制度の運用開始など、積極的に外国人材を受け入れる方針に転換</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・深刻な人材不足への対応はもとより、万博をインパクトにした大阪の成長・飛躍を支える多様な外国人材の受入を促進することで、イノベーションを創出し、新たな価値観を創造</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・受け入れた外国人が安心して働き暮らせる共生社会を実現することで、大阪が多様な人材から選ばれる都市としての地位を確立</a:t>
                      </a:r>
                      <a:endParaRPr 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・「公益財団法人大阪府国際交流財団」に設置している外国人ワンストップ相談窓口の体制を拡充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・外国人材の受入れ、共生社会づくりに取り組むため、庁内関係部局が課題を共有し、府としての対応方針について検討することを目的とする「外国人材受入れ・環境整備検討プロジェクトチーム」を発足</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・中小企業等における外国人材の受入れに関する相談を通じて、</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課題やニーズを分析・把握し、解決に向けたアドバイス及び適切な支援機関につなぐサポートを行う</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「外国人材マッチングプラットフォーム</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大阪外国人材採用支援センター</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」を開設</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ct val="1000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・官民の関係団体が連携し外国人材の受入促進と共生推進を図るため、情報共有・相互連携等を行う組織として、「</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OSAKA</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外国人材受入促進・共生推進協議会」を大阪出入国在留管理局とともに設置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年９月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・大阪の成長・飛躍を支える多様な外国人材の受入促進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・外国人が安心して働き暮らせる共生社会づくりの推進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（９）多様な人材の活躍（外国人材受入れ）</a:t>
            </a:r>
          </a:p>
        </p:txBody>
      </p:sp>
    </p:spTree>
    <p:extLst>
      <p:ext uri="{BB962C8B-B14F-4D97-AF65-F5344CB8AC3E}">
        <p14:creationId xmlns:p14="http://schemas.microsoft.com/office/powerpoint/2010/main" val="257567311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4220308" y="2463084"/>
            <a:ext cx="50551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178927" y="1590548"/>
          <a:ext cx="8588275" cy="4916132"/>
        </p:xfrm>
        <a:graphic>
          <a:graphicData uri="http://schemas.openxmlformats.org/drawingml/2006/table">
            <a:tbl>
              <a:tblPr firstRow="1" bandRow="1">
                <a:tableStyleId>{5940675A-B579-460E-94D1-54222C63F5DA}</a:tableStyleId>
              </a:tblPr>
              <a:tblGrid>
                <a:gridCol w="261551">
                  <a:extLst>
                    <a:ext uri="{9D8B030D-6E8A-4147-A177-3AD203B41FA5}">
                      <a16:colId xmlns:a16="http://schemas.microsoft.com/office/drawing/2014/main" val="1483890403"/>
                    </a:ext>
                  </a:extLst>
                </a:gridCol>
                <a:gridCol w="4090953">
                  <a:extLst>
                    <a:ext uri="{9D8B030D-6E8A-4147-A177-3AD203B41FA5}">
                      <a16:colId xmlns:a16="http://schemas.microsoft.com/office/drawing/2014/main" val="2868722376"/>
                    </a:ext>
                  </a:extLst>
                </a:gridCol>
                <a:gridCol w="4235771">
                  <a:extLst>
                    <a:ext uri="{9D8B030D-6E8A-4147-A177-3AD203B41FA5}">
                      <a16:colId xmlns:a16="http://schemas.microsoft.com/office/drawing/2014/main" val="3371040674"/>
                    </a:ext>
                  </a:extLst>
                </a:gridCol>
              </a:tblGrid>
              <a:tr h="248536">
                <a:tc>
                  <a:txBody>
                    <a:bodyPr/>
                    <a:lstStyle/>
                    <a:p>
                      <a:pPr algn="ctr"/>
                      <a:r>
                        <a:rPr kumimoji="1" lang="ja-JP" altLang="en-US" sz="1000" dirty="0">
                          <a:latin typeface="Meiryo UI" panose="020B0604030504040204" pitchFamily="50" charset="-128"/>
                          <a:ea typeface="Meiryo UI" panose="020B0604030504040204" pitchFamily="50" charset="-128"/>
                        </a:rPr>
                        <a:t>　　　</a:t>
                      </a:r>
                    </a:p>
                  </a:txBody>
                  <a:tcPr marL="77913" marR="77913" marT="38957" marB="38957">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国の取組状況</a:t>
                      </a:r>
                    </a:p>
                  </a:txBody>
                  <a:tcPr marL="77913" marR="77913" marT="38957" marB="38957">
                    <a:lnR w="12700" cap="flat" cmpd="sng" algn="ctr">
                      <a:solidFill>
                        <a:schemeClr val="tx1"/>
                      </a:solidFill>
                      <a:prstDash val="solid"/>
                      <a:round/>
                      <a:headEnd type="none" w="med" len="med"/>
                      <a:tailEnd type="none" w="med" len="med"/>
                    </a:lnR>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府の取組状況</a:t>
                      </a:r>
                    </a:p>
                  </a:txBody>
                  <a:tcPr marL="77913" marR="77913" marT="38957" marB="38957">
                    <a:lnL w="12700" cap="flat" cmpd="sng" algn="ctr">
                      <a:solidFill>
                        <a:schemeClr val="tx1"/>
                      </a:solidFill>
                      <a:prstDash val="solid"/>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3178942276"/>
                  </a:ext>
                </a:extLst>
              </a:tr>
              <a:tr h="1175193">
                <a:tc>
                  <a:txBody>
                    <a:bodyPr/>
                    <a:lstStyle/>
                    <a:p>
                      <a:pPr algn="ctr"/>
                      <a:r>
                        <a:rPr kumimoji="1" lang="ja-JP" altLang="en-US" sz="900" dirty="0">
                          <a:latin typeface="Meiryo UI" panose="020B0604030504040204" pitchFamily="50" charset="-128"/>
                          <a:ea typeface="Meiryo UI" panose="020B0604030504040204" pitchFamily="50" charset="-128"/>
                        </a:rPr>
                        <a:t>Ｈ</a:t>
                      </a:r>
                      <a:r>
                        <a:rPr kumimoji="1" lang="en-US" altLang="ja-JP" sz="900" dirty="0">
                          <a:latin typeface="Meiryo UI" panose="020B0604030504040204" pitchFamily="50" charset="-128"/>
                          <a:ea typeface="Meiryo UI" panose="020B0604030504040204" pitchFamily="50" charset="-128"/>
                        </a:rPr>
                        <a:t>30</a:t>
                      </a:r>
                      <a:r>
                        <a:rPr kumimoji="1" lang="ja-JP" altLang="en-US" sz="900" dirty="0">
                          <a:latin typeface="Meiryo UI" panose="020B0604030504040204" pitchFamily="50" charset="-128"/>
                          <a:ea typeface="Meiryo UI" panose="020B0604030504040204" pitchFamily="50" charset="-128"/>
                        </a:rPr>
                        <a:t>年度</a:t>
                      </a:r>
                    </a:p>
                  </a:txBody>
                  <a:tcPr marL="77913" marR="77913" marT="38957" marB="38957" vert="eaVert" anchor="ctr">
                    <a:solidFill>
                      <a:schemeClr val="accent1">
                        <a:lumMod val="60000"/>
                        <a:lumOff val="40000"/>
                      </a:schemeClr>
                    </a:solidFill>
                  </a:tcPr>
                </a:tc>
                <a:tc>
                  <a:txBody>
                    <a:bodyPr/>
                    <a:lstStyle/>
                    <a:p>
                      <a:pPr algn="l"/>
                      <a:r>
                        <a:rPr kumimoji="1" lang="ja-JP" altLang="en-US" sz="1100" dirty="0">
                          <a:solidFill>
                            <a:schemeClr val="tx1"/>
                          </a:solidFill>
                          <a:latin typeface="Meiryo UI" panose="020B0604030504040204" pitchFamily="50" charset="-128"/>
                          <a:ea typeface="Meiryo UI" panose="020B0604030504040204" pitchFamily="50" charset="-128"/>
                        </a:rPr>
                        <a:t>■第</a:t>
                      </a:r>
                      <a:r>
                        <a:rPr kumimoji="1" lang="en-US" altLang="ja-JP" sz="1100" dirty="0">
                          <a:solidFill>
                            <a:schemeClr val="tx1"/>
                          </a:solidFill>
                          <a:latin typeface="Meiryo UI" panose="020B0604030504040204" pitchFamily="50" charset="-128"/>
                          <a:ea typeface="Meiryo UI" panose="020B0604030504040204" pitchFamily="50" charset="-128"/>
                        </a:rPr>
                        <a:t>8</a:t>
                      </a:r>
                      <a:r>
                        <a:rPr kumimoji="1" lang="ja-JP" altLang="en-US" sz="1100" dirty="0">
                          <a:solidFill>
                            <a:schemeClr val="tx1"/>
                          </a:solidFill>
                          <a:latin typeface="Meiryo UI" panose="020B0604030504040204" pitchFamily="50" charset="-128"/>
                          <a:ea typeface="Meiryo UI" panose="020B0604030504040204" pitchFamily="50" charset="-128"/>
                        </a:rPr>
                        <a:t>回経済財政諮問会議</a:t>
                      </a:r>
                      <a:endParaRPr kumimoji="1" lang="en-US" altLang="ja-JP" sz="1100" dirty="0">
                        <a:solidFill>
                          <a:schemeClr val="tx1"/>
                        </a:solidFill>
                        <a:latin typeface="Meiryo UI" panose="020B0604030504040204" pitchFamily="50" charset="-128"/>
                        <a:ea typeface="Meiryo UI" panose="020B0604030504040204" pitchFamily="50" charset="-128"/>
                      </a:endParaRPr>
                    </a:p>
                    <a:p>
                      <a:pPr algn="l"/>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地方の中小・小規模事業者をはじめとして人手不足が深刻化。</a:t>
                      </a:r>
                      <a:r>
                        <a:rPr kumimoji="1" lang="ja-JP" altLang="en-US" sz="1000" b="0" dirty="0">
                          <a:solidFill>
                            <a:schemeClr val="tx1"/>
                          </a:solidFill>
                          <a:latin typeface="Meiryo UI" panose="020B0604030504040204" pitchFamily="50" charset="-128"/>
                          <a:ea typeface="Meiryo UI" panose="020B0604030504040204" pitchFamily="50" charset="-128"/>
                        </a:rPr>
                        <a:t>一定の専</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門性・技能を有し、即戦力となる外国人材を幅広く受け入れていく仕組みを</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早急に構築</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100" b="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「外国人材の受入れ・共生のための総合的対応策」</a:t>
                      </a:r>
                      <a:r>
                        <a:rPr kumimoji="1" lang="ja-JP" altLang="en-US" sz="1100" b="0" dirty="0">
                          <a:solidFill>
                            <a:schemeClr val="tx1"/>
                          </a:solidFill>
                          <a:latin typeface="Meiryo UI" panose="020B0604030504040204" pitchFamily="50" charset="-128"/>
                          <a:ea typeface="Meiryo UI" panose="020B0604030504040204" pitchFamily="50" charset="-128"/>
                        </a:rPr>
                        <a:t>閣議決定</a:t>
                      </a:r>
                      <a:endParaRPr kumimoji="1" lang="en-US" altLang="ja-JP" sz="1100" b="0" dirty="0">
                        <a:solidFill>
                          <a:schemeClr val="tx1"/>
                        </a:solidFill>
                        <a:latin typeface="Meiryo UI" panose="020B0604030504040204" pitchFamily="50" charset="-128"/>
                        <a:ea typeface="Meiryo UI" panose="020B0604030504040204" pitchFamily="50" charset="-128"/>
                      </a:endParaRPr>
                    </a:p>
                    <a:p>
                      <a:pPr marL="84138" indent="-84138" algn="l"/>
                      <a:r>
                        <a:rPr kumimoji="1" lang="ja-JP" altLang="en-US" sz="11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外国人の</a:t>
                      </a:r>
                      <a:r>
                        <a:rPr kumimoji="1" lang="ja-JP" altLang="en-US" sz="1000" b="1" dirty="0">
                          <a:solidFill>
                            <a:schemeClr val="tx1"/>
                          </a:solidFill>
                          <a:latin typeface="Meiryo UI" panose="020B0604030504040204" pitchFamily="50" charset="-128"/>
                          <a:ea typeface="Meiryo UI" panose="020B0604030504040204" pitchFamily="50" charset="-128"/>
                        </a:rPr>
                        <a:t>適正・円滑な受入れ</a:t>
                      </a:r>
                      <a:r>
                        <a:rPr kumimoji="1" lang="ja-JP" altLang="en-US" sz="1000" b="0" dirty="0">
                          <a:solidFill>
                            <a:schemeClr val="tx1"/>
                          </a:solidFill>
                          <a:latin typeface="Meiryo UI" panose="020B0604030504040204" pitchFamily="50" charset="-128"/>
                          <a:ea typeface="Meiryo UI" panose="020B0604030504040204" pitchFamily="50" charset="-128"/>
                        </a:rPr>
                        <a:t>に向けた取組みとともに、外国人との</a:t>
                      </a:r>
                      <a:r>
                        <a:rPr kumimoji="1" lang="ja-JP" altLang="en-US" sz="1000" b="1" dirty="0">
                          <a:solidFill>
                            <a:schemeClr val="tx1"/>
                          </a:solidFill>
                          <a:latin typeface="Meiryo UI" panose="020B0604030504040204" pitchFamily="50" charset="-128"/>
                          <a:ea typeface="Meiryo UI" panose="020B0604030504040204" pitchFamily="50" charset="-128"/>
                        </a:rPr>
                        <a:t>共生社会の実現</a:t>
                      </a:r>
                      <a:r>
                        <a:rPr kumimoji="1" lang="ja-JP" altLang="en-US" sz="1000" b="0" dirty="0">
                          <a:solidFill>
                            <a:schemeClr val="tx1"/>
                          </a:solidFill>
                          <a:latin typeface="Meiryo UI" panose="020B0604030504040204" pitchFamily="50" charset="-128"/>
                          <a:ea typeface="Meiryo UI" panose="020B0604030504040204" pitchFamily="50" charset="-128"/>
                        </a:rPr>
                        <a:t>に向けた環境整備を推進</a:t>
                      </a:r>
                      <a:endParaRPr kumimoji="1" lang="ja-JP" altLang="en-US" sz="1000" b="1" dirty="0">
                        <a:solidFill>
                          <a:schemeClr val="tx1"/>
                        </a:solidFill>
                        <a:latin typeface="Meiryo UI" panose="020B0604030504040204" pitchFamily="50" charset="-128"/>
                        <a:ea typeface="Meiryo UI" panose="020B0604030504040204" pitchFamily="50" charset="-128"/>
                      </a:endParaRPr>
                    </a:p>
                  </a:txBody>
                  <a:tcPr marL="77913" marR="77913" marT="38957" marB="38957">
                    <a:lnR w="12700" cap="flat" cmpd="sng" algn="ctr">
                      <a:solidFill>
                        <a:schemeClr val="tx1"/>
                      </a:solidFill>
                      <a:prstDash val="solid"/>
                      <a:round/>
                      <a:headEnd type="none" w="med" len="med"/>
                      <a:tailEnd type="none" w="med" len="med"/>
                    </a:lnR>
                  </a:tcPr>
                </a:tc>
                <a:tc>
                  <a:txBody>
                    <a:bodyPr/>
                    <a:lstStyle/>
                    <a:p>
                      <a:pPr algn="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50145484"/>
                  </a:ext>
                </a:extLst>
              </a:tr>
              <a:tr h="1491716">
                <a:tc>
                  <a:txBody>
                    <a:bodyPr/>
                    <a:lstStyle/>
                    <a:p>
                      <a:pPr algn="ctr"/>
                      <a:r>
                        <a:rPr kumimoji="1" lang="ja-JP" altLang="en-US" sz="900" dirty="0">
                          <a:latin typeface="Meiryo UI" panose="020B0604030504040204" pitchFamily="50" charset="-128"/>
                          <a:ea typeface="Meiryo UI" panose="020B0604030504040204" pitchFamily="50" charset="-128"/>
                        </a:rPr>
                        <a:t>Ｒ１年度</a:t>
                      </a:r>
                    </a:p>
                  </a:txBody>
                  <a:tcPr marL="77913" marR="77913" marT="38957" marB="38957" vert="eaVert" anchor="ctr">
                    <a:solidFill>
                      <a:schemeClr val="accent1">
                        <a:lumMod val="60000"/>
                        <a:lumOff val="40000"/>
                      </a:schemeClr>
                    </a:solidFill>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■新たな在留資格</a:t>
                      </a:r>
                      <a:r>
                        <a:rPr kumimoji="1" lang="ja-JP" altLang="en-US" sz="1100" b="1" dirty="0">
                          <a:solidFill>
                            <a:schemeClr val="tx1"/>
                          </a:solidFill>
                          <a:latin typeface="Meiryo UI" panose="020B0604030504040204" pitchFamily="50" charset="-128"/>
                          <a:ea typeface="Meiryo UI" panose="020B0604030504040204" pitchFamily="50" charset="-128"/>
                        </a:rPr>
                        <a:t>「特定技能」の創設</a:t>
                      </a:r>
                      <a:endParaRPr kumimoji="1" lang="en-US" altLang="ja-JP" sz="1100" b="1" dirty="0">
                        <a:solidFill>
                          <a:schemeClr val="tx1"/>
                        </a:solidFill>
                        <a:latin typeface="Meiryo UI" panose="020B0604030504040204" pitchFamily="50" charset="-128"/>
                        <a:ea typeface="Meiryo UI" panose="020B0604030504040204" pitchFamily="50" charset="-128"/>
                      </a:endParaRPr>
                    </a:p>
                    <a:p>
                      <a:pPr marL="84138" indent="-84138"/>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中小企業等の深刻な人手不足を解消するため、</a:t>
                      </a:r>
                      <a:r>
                        <a:rPr kumimoji="1" lang="en-US" altLang="ja-JP" sz="1000" b="0" dirty="0">
                          <a:solidFill>
                            <a:schemeClr val="tx1"/>
                          </a:solidFill>
                          <a:latin typeface="Meiryo UI" panose="020B0604030504040204" pitchFamily="50" charset="-128"/>
                          <a:ea typeface="Meiryo UI" panose="020B0604030504040204" pitchFamily="50" charset="-128"/>
                        </a:rPr>
                        <a:t>14</a:t>
                      </a:r>
                      <a:r>
                        <a:rPr kumimoji="1" lang="ja-JP" altLang="en-US" sz="1000" b="0" dirty="0">
                          <a:solidFill>
                            <a:schemeClr val="tx1"/>
                          </a:solidFill>
                          <a:latin typeface="Meiryo UI" panose="020B0604030504040204" pitchFamily="50" charset="-128"/>
                          <a:ea typeface="Meiryo UI" panose="020B0604030504040204" pitchFamily="50" charset="-128"/>
                        </a:rPr>
                        <a:t>分野</a:t>
                      </a:r>
                      <a:r>
                        <a:rPr kumimoji="1" lang="ja-JP" altLang="en-US" sz="1000" dirty="0">
                          <a:solidFill>
                            <a:schemeClr val="tx1"/>
                          </a:solidFill>
                          <a:latin typeface="Meiryo UI" panose="020B0604030504040204" pitchFamily="50" charset="-128"/>
                          <a:ea typeface="Meiryo UI" panose="020B0604030504040204" pitchFamily="50" charset="-128"/>
                        </a:rPr>
                        <a:t>において専門性・技能を有し、即戦力となる</a:t>
                      </a:r>
                      <a:r>
                        <a:rPr kumimoji="1" lang="ja-JP" altLang="en-US" sz="1000" b="1" dirty="0">
                          <a:solidFill>
                            <a:schemeClr val="tx1"/>
                          </a:solidFill>
                          <a:latin typeface="Meiryo UI" panose="020B0604030504040204" pitchFamily="50" charset="-128"/>
                          <a:ea typeface="Meiryo UI" panose="020B0604030504040204" pitchFamily="50" charset="-128"/>
                        </a:rPr>
                        <a:t>外国人を受入れ</a:t>
                      </a:r>
                      <a:endParaRPr kumimoji="1" lang="en-US" altLang="ja-JP" sz="1000" b="1"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12</a:t>
                      </a:r>
                      <a:r>
                        <a:rPr kumimoji="1" lang="ja-JP" altLang="en-US" sz="1000" dirty="0">
                          <a:solidFill>
                            <a:schemeClr val="tx1"/>
                          </a:solidFill>
                          <a:latin typeface="Meiryo UI" panose="020B0604030504040204" pitchFamily="50" charset="-128"/>
                          <a:ea typeface="Meiryo UI" panose="020B0604030504040204" pitchFamily="50" charset="-128"/>
                        </a:rPr>
                        <a:t>月新型コロナウィルス認知</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2</a:t>
                      </a:r>
                      <a:r>
                        <a:rPr kumimoji="1" lang="ja-JP" altLang="en-US" sz="1000" dirty="0">
                          <a:solidFill>
                            <a:schemeClr val="tx1"/>
                          </a:solidFill>
                          <a:latin typeface="Meiryo UI" panose="020B0604030504040204" pitchFamily="50" charset="-128"/>
                          <a:ea typeface="Meiryo UI" panose="020B0604030504040204" pitchFamily="50" charset="-128"/>
                        </a:rPr>
                        <a:t>月以降、特段の事情がない限り、外国人の入国を制限</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月以降、感染拡大を受けた技能実習生を支援</a:t>
                      </a:r>
                    </a:p>
                  </a:txBody>
                  <a:tcPr marL="77913" marR="77913" marT="38957" marB="38957">
                    <a:lnR w="12700" cap="flat" cmpd="sng" algn="ctr">
                      <a:solidFill>
                        <a:schemeClr val="tx1"/>
                      </a:solidFill>
                      <a:prstDash val="solid"/>
                      <a:round/>
                      <a:headEnd type="none" w="med" len="med"/>
                      <a:tailEnd type="none" w="med" len="med"/>
                    </a:lnR>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外国人材受入れ・環境整備</a:t>
                      </a:r>
                      <a:r>
                        <a:rPr kumimoji="1" lang="en-US" altLang="ja-JP" sz="1100" b="1" dirty="0">
                          <a:solidFill>
                            <a:schemeClr val="tx1"/>
                          </a:solidFill>
                          <a:latin typeface="Meiryo UI" panose="020B0604030504040204" pitchFamily="50" charset="-128"/>
                          <a:ea typeface="Meiryo UI" panose="020B0604030504040204" pitchFamily="50" charset="-128"/>
                        </a:rPr>
                        <a:t>PT</a:t>
                      </a:r>
                      <a:r>
                        <a:rPr kumimoji="1" lang="ja-JP" altLang="en-US" sz="1100" b="1" dirty="0">
                          <a:solidFill>
                            <a:schemeClr val="tx1"/>
                          </a:solidFill>
                          <a:latin typeface="Meiryo UI" panose="020B0604030504040204" pitchFamily="50" charset="-128"/>
                          <a:ea typeface="Meiryo UI" panose="020B0604030504040204" pitchFamily="50" charset="-128"/>
                        </a:rPr>
                        <a:t>発足</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u="none" dirty="0">
                          <a:solidFill>
                            <a:schemeClr val="tx1"/>
                          </a:solidFill>
                          <a:latin typeface="Meiryo UI" panose="020B0604030504040204" pitchFamily="50" charset="-128"/>
                          <a:ea typeface="Meiryo UI" panose="020B0604030504040204" pitchFamily="50" charset="-128"/>
                        </a:rPr>
                        <a:t>（</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長：政策企画部、副</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長：府民文化部・商工労働部）</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「外国人材の受入れ・共生社会づくりに向けた取組みの方向性」を策定</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①外国人材の受入れ促進　</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②外国人材と地域住民がともに暮らし、支え合う共生社会づくり</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③外国人材受入れ・共生社会づくりに向けた推進体制の整備</a:t>
                      </a:r>
                    </a:p>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大阪府・大阪市・経済</a:t>
                      </a:r>
                      <a:r>
                        <a:rPr kumimoji="1" lang="en-US" altLang="ja-JP" sz="1100" b="1" dirty="0">
                          <a:solidFill>
                            <a:schemeClr val="tx1"/>
                          </a:solidFill>
                          <a:latin typeface="Meiryo UI" panose="020B0604030504040204" pitchFamily="50" charset="-128"/>
                          <a:ea typeface="Meiryo UI" panose="020B0604030504040204" pitchFamily="50" charset="-128"/>
                        </a:rPr>
                        <a:t>3</a:t>
                      </a:r>
                      <a:r>
                        <a:rPr kumimoji="1" lang="ja-JP" altLang="en-US" sz="1100" b="1" dirty="0">
                          <a:solidFill>
                            <a:schemeClr val="tx1"/>
                          </a:solidFill>
                          <a:latin typeface="Meiryo UI" panose="020B0604030504040204" pitchFamily="50" charset="-128"/>
                          <a:ea typeface="Meiryo UI" panose="020B0604030504040204" pitchFamily="50" charset="-128"/>
                        </a:rPr>
                        <a:t>団体首脳による意見交換会</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万博・</a:t>
                      </a:r>
                      <a:r>
                        <a:rPr kumimoji="1" lang="en-US" altLang="ja-JP" sz="1000" b="0" dirty="0">
                          <a:solidFill>
                            <a:schemeClr val="tx1"/>
                          </a:solidFill>
                          <a:latin typeface="Meiryo UI" panose="020B0604030504040204" pitchFamily="50" charset="-128"/>
                          <a:ea typeface="Meiryo UI" panose="020B0604030504040204" pitchFamily="50" charset="-128"/>
                        </a:rPr>
                        <a:t>IR</a:t>
                      </a:r>
                      <a:r>
                        <a:rPr kumimoji="1" lang="ja-JP" altLang="en-US" sz="1000" b="0" dirty="0">
                          <a:solidFill>
                            <a:schemeClr val="tx1"/>
                          </a:solidFill>
                          <a:latin typeface="Meiryo UI" panose="020B0604030504040204" pitchFamily="50" charset="-128"/>
                          <a:ea typeface="Meiryo UI" panose="020B0604030504040204" pitchFamily="50" charset="-128"/>
                        </a:rPr>
                        <a:t>による建設需要やインバウンドの増加などの対応として、大阪産業局</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を窓口にして、中小企業などと外国人材のマッチングシステムの構築を図る</a:t>
                      </a: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11874698"/>
                  </a:ext>
                </a:extLst>
              </a:tr>
              <a:tr h="603238">
                <a:tc>
                  <a:txBody>
                    <a:bodyPr/>
                    <a:lstStyle/>
                    <a:p>
                      <a:pPr algn="ctr"/>
                      <a:r>
                        <a:rPr kumimoji="1" lang="ja-JP" altLang="en-US" sz="900" dirty="0">
                          <a:latin typeface="Meiryo UI" panose="020B0604030504040204" pitchFamily="50" charset="-128"/>
                          <a:ea typeface="Meiryo UI" panose="020B0604030504040204" pitchFamily="50" charset="-128"/>
                        </a:rPr>
                        <a:t>Ｒ２年度</a:t>
                      </a:r>
                    </a:p>
                  </a:txBody>
                  <a:tcPr marL="77913" marR="77913" marT="38957" marB="38957" vert="eaVert" anchor="ctr">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5</a:t>
                      </a:r>
                      <a:r>
                        <a:rPr kumimoji="1" lang="ja-JP" altLang="en-US" sz="1000" dirty="0">
                          <a:solidFill>
                            <a:schemeClr val="tx1"/>
                          </a:solidFill>
                          <a:latin typeface="Meiryo UI" panose="020B0604030504040204" pitchFamily="50" charset="-128"/>
                          <a:ea typeface="Meiryo UI" panose="020B0604030504040204" pitchFamily="50" charset="-128"/>
                        </a:rPr>
                        <a:t>月以降、帰国が困難な外国人の在留資格を変更</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marL="77913" marR="77913" marT="38957" marB="38957"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u="none" dirty="0">
                          <a:solidFill>
                            <a:schemeClr val="tx1"/>
                          </a:solidFill>
                          <a:latin typeface="Meiryo UI" panose="020B0604030504040204" pitchFamily="50" charset="-128"/>
                          <a:ea typeface="Meiryo UI" panose="020B0604030504040204" pitchFamily="50" charset="-128"/>
                        </a:rPr>
                        <a:t>新型コロナウイルスの状況を踏まえ、休止</a:t>
                      </a:r>
                      <a:endParaRPr kumimoji="1" lang="en-US" altLang="ja-JP" sz="100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■上記取組の方向性②の施策を新規拡充して実施</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■外国人雇用事業者・外国人労働者のアンケート調査</a:t>
                      </a:r>
                    </a:p>
                  </a:txBody>
                  <a:tcPr marL="77913" marR="77913" marT="38957" marB="38957"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44192097"/>
                  </a:ext>
                </a:extLst>
              </a:tr>
              <a:tr h="610227">
                <a:tc>
                  <a:txBody>
                    <a:bodyPr/>
                    <a:lstStyle/>
                    <a:p>
                      <a:pPr algn="ctr"/>
                      <a:r>
                        <a:rPr kumimoji="1" lang="ja-JP" altLang="en-US" sz="900" dirty="0">
                          <a:latin typeface="Meiryo UI" panose="020B0604030504040204" pitchFamily="50" charset="-128"/>
                          <a:ea typeface="Meiryo UI" panose="020B0604030504040204" pitchFamily="50" charset="-128"/>
                        </a:rPr>
                        <a:t>Ｒ３年度</a:t>
                      </a:r>
                    </a:p>
                  </a:txBody>
                  <a:tcPr marL="77913" marR="77913" marT="38957" marB="38957" vert="eaVert"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latin typeface="Meiryo UI" panose="020B0604030504040204" pitchFamily="50" charset="-128"/>
                          <a:ea typeface="Meiryo UI" panose="020B0604030504040204" pitchFamily="50" charset="-128"/>
                        </a:rPr>
                        <a:t>■特定技能の在留期間延長に向け、検討開始</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■入国制限の緩和</a:t>
                      </a: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月以降段階的に実施）</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■外国人雇用事業者向けヒアリング調査</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a:t>
                      </a:r>
                      <a:r>
                        <a:rPr kumimoji="1" lang="en-US" altLang="ja-JP" sz="1000" b="0" dirty="0">
                          <a:solidFill>
                            <a:schemeClr val="tx1"/>
                          </a:solidFill>
                          <a:latin typeface="Meiryo UI" panose="020B0604030504040204" pitchFamily="50" charset="-128"/>
                          <a:ea typeface="Meiryo UI" panose="020B0604030504040204" pitchFamily="50" charset="-128"/>
                        </a:rPr>
                        <a:t>R</a:t>
                      </a:r>
                      <a:r>
                        <a:rPr kumimoji="1" lang="ja-JP" altLang="en-US" sz="1000" b="0" dirty="0">
                          <a:solidFill>
                            <a:schemeClr val="tx1"/>
                          </a:solidFill>
                          <a:latin typeface="Meiryo UI" panose="020B0604030504040204" pitchFamily="50" charset="-128"/>
                          <a:ea typeface="Meiryo UI" panose="020B0604030504040204" pitchFamily="50" charset="-128"/>
                        </a:rPr>
                        <a:t>３年度第１回外国人受入れ・環境整備</a:t>
                      </a:r>
                      <a:r>
                        <a:rPr kumimoji="1" lang="en-US" altLang="ja-JP" sz="1000" b="0" dirty="0">
                          <a:solidFill>
                            <a:schemeClr val="tx1"/>
                          </a:solidFill>
                          <a:latin typeface="Meiryo UI" panose="020B0604030504040204" pitchFamily="50" charset="-128"/>
                          <a:ea typeface="Meiryo UI" panose="020B0604030504040204" pitchFamily="50" charset="-128"/>
                        </a:rPr>
                        <a:t>PT</a:t>
                      </a:r>
                      <a:r>
                        <a:rPr kumimoji="1" lang="ja-JP" altLang="en-US" sz="1000" b="0" dirty="0">
                          <a:solidFill>
                            <a:schemeClr val="tx1"/>
                          </a:solidFill>
                          <a:latin typeface="Meiryo UI" panose="020B0604030504040204" pitchFamily="50" charset="-128"/>
                          <a:ea typeface="Meiryo UI" panose="020B0604030504040204" pitchFamily="50" charset="-128"/>
                        </a:rPr>
                        <a:t>開催</a:t>
                      </a:r>
                      <a:r>
                        <a:rPr kumimoji="1" lang="ja-JP" altLang="en-US" sz="1000" b="0" u="none" dirty="0">
                          <a:solidFill>
                            <a:schemeClr val="tx1"/>
                          </a:solidFill>
                          <a:latin typeface="Meiryo UI" panose="020B0604030504040204" pitchFamily="50" charset="-128"/>
                          <a:ea typeface="Meiryo UI" panose="020B0604030504040204" pitchFamily="50" charset="-128"/>
                        </a:rPr>
                        <a:t>　</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b="1" dirty="0">
                          <a:solidFill>
                            <a:schemeClr val="tx1"/>
                          </a:solidFill>
                          <a:latin typeface="Meiryo UI" panose="020B0604030504040204" pitchFamily="50" charset="-128"/>
                          <a:ea typeface="Meiryo UI" panose="020B0604030504040204" pitchFamily="50" charset="-128"/>
                        </a:rPr>
                        <a:t>地域協議会の設置に向け、関係機関等と調整</a:t>
                      </a:r>
                      <a:endParaRPr kumimoji="1" lang="en-US" altLang="ja-JP" sz="1000" b="1" dirty="0">
                        <a:solidFill>
                          <a:srgbClr val="FF0000"/>
                        </a:solidFill>
                        <a:latin typeface="Meiryo UI" panose="020B0604030504040204" pitchFamily="50" charset="-128"/>
                        <a:ea typeface="Meiryo UI" panose="020B0604030504040204" pitchFamily="50" charset="-128"/>
                      </a:endParaRPr>
                    </a:p>
                  </a:txBody>
                  <a:tcPr marL="77913" marR="77913" marT="38957" marB="38957"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55248777"/>
                  </a:ext>
                </a:extLst>
              </a:tr>
              <a:tr h="753223">
                <a:tc>
                  <a:txBody>
                    <a:bodyPr/>
                    <a:lstStyle/>
                    <a:p>
                      <a:pPr algn="ctr"/>
                      <a:r>
                        <a:rPr kumimoji="1" lang="ja-JP" altLang="en-US" sz="1000" dirty="0">
                          <a:latin typeface="Meiryo UI" panose="020B0604030504040204" pitchFamily="50" charset="-128"/>
                          <a:ea typeface="Meiryo UI" panose="020B0604030504040204" pitchFamily="50" charset="-128"/>
                        </a:rPr>
                        <a:t>Ｒ４年度</a:t>
                      </a:r>
                    </a:p>
                  </a:txBody>
                  <a:tcPr marL="77913" marR="77913" marT="38957" marB="38957" vert="eaVert" anchor="ctr">
                    <a:lnT w="12700" cap="flat" cmpd="sng" algn="ctr">
                      <a:solidFill>
                        <a:schemeClr val="tx1"/>
                      </a:solidFill>
                      <a:prstDash val="solid"/>
                      <a:round/>
                      <a:headEnd type="none" w="med" len="med"/>
                      <a:tailEnd type="none" w="med" len="med"/>
                    </a:lnT>
                    <a:solidFill>
                      <a:schemeClr val="accent1">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特定技能・技能実習の制度見直しを検討</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10</a:t>
                      </a:r>
                      <a:r>
                        <a:rPr kumimoji="1" lang="ja-JP" altLang="en-US" sz="1000" dirty="0">
                          <a:latin typeface="Meiryo UI" panose="020B0604030504040204" pitchFamily="50" charset="-128"/>
                          <a:ea typeface="Meiryo UI" panose="020B0604030504040204" pitchFamily="50" charset="-128"/>
                        </a:rPr>
                        <a:t>月以降、入国者数の上限を撤廃</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 </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■６月～</a:t>
                      </a:r>
                      <a:r>
                        <a:rPr kumimoji="1" lang="en-US" altLang="ja-JP" sz="1000" b="0" dirty="0">
                          <a:latin typeface="Meiryo UI" panose="020B0604030504040204" pitchFamily="50" charset="-128"/>
                          <a:ea typeface="Meiryo UI" panose="020B0604030504040204" pitchFamily="50" charset="-128"/>
                        </a:rPr>
                        <a:t>OSAKA</a:t>
                      </a:r>
                      <a:r>
                        <a:rPr kumimoji="1" lang="ja-JP" altLang="en-US" sz="1000" b="0" dirty="0">
                          <a:latin typeface="Meiryo UI" panose="020B0604030504040204" pitchFamily="50" charset="-128"/>
                          <a:ea typeface="Meiryo UI" panose="020B0604030504040204" pitchFamily="50" charset="-128"/>
                        </a:rPr>
                        <a:t>外国人材受入促進・共生推進協議会に関する準備会設置、</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　　　　　　準備会</a:t>
                      </a:r>
                      <a:r>
                        <a:rPr kumimoji="1" lang="en-US" altLang="ja-JP" sz="1000" b="0" dirty="0">
                          <a:latin typeface="Meiryo UI" panose="020B0604030504040204" pitchFamily="50" charset="-128"/>
                          <a:ea typeface="Meiryo UI" panose="020B0604030504040204" pitchFamily="50" charset="-128"/>
                        </a:rPr>
                        <a:t>WG</a:t>
                      </a:r>
                      <a:r>
                        <a:rPr kumimoji="1" lang="ja-JP" altLang="en-US" sz="1000" b="0" dirty="0">
                          <a:latin typeface="Meiryo UI" panose="020B0604030504040204" pitchFamily="50" charset="-128"/>
                          <a:ea typeface="Meiryo UI" panose="020B0604030504040204" pitchFamily="50" charset="-128"/>
                        </a:rPr>
                        <a:t>を開催</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latin typeface="Meiryo UI" panose="020B0604030504040204" pitchFamily="50" charset="-128"/>
                          <a:ea typeface="Meiryo UI" panose="020B0604030504040204" pitchFamily="50" charset="-128"/>
                        </a:rPr>
                        <a:t>■９月　</a:t>
                      </a:r>
                      <a:r>
                        <a:rPr kumimoji="1" lang="en-US" altLang="ja-JP" sz="1100" b="1" dirty="0">
                          <a:latin typeface="Meiryo UI" panose="020B0604030504040204" pitchFamily="50" charset="-128"/>
                          <a:ea typeface="Meiryo UI" panose="020B0604030504040204" pitchFamily="50" charset="-128"/>
                        </a:rPr>
                        <a:t>OSAKA</a:t>
                      </a:r>
                      <a:r>
                        <a:rPr kumimoji="1" lang="ja-JP" altLang="en-US" sz="1100" b="1" dirty="0">
                          <a:latin typeface="Meiryo UI" panose="020B0604030504040204" pitchFamily="50" charset="-128"/>
                          <a:ea typeface="Meiryo UI" panose="020B0604030504040204" pitchFamily="50" charset="-128"/>
                        </a:rPr>
                        <a:t>外国人材受入促進・共生推進協議会を設置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dirty="0">
                          <a:latin typeface="Meiryo UI" panose="020B0604030504040204" pitchFamily="50" charset="-128"/>
                          <a:ea typeface="Meiryo UI" panose="020B0604030504040204" pitchFamily="50" charset="-128"/>
                        </a:rPr>
                        <a:t>　</a:t>
                      </a:r>
                      <a:r>
                        <a:rPr kumimoji="1" lang="ja-JP" altLang="en-US" sz="1000" b="0" dirty="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（上記取組の方向性③）</a:t>
                      </a:r>
                      <a:r>
                        <a:rPr kumimoji="1" lang="zh-TW" altLang="en-US" sz="1000" dirty="0">
                          <a:latin typeface="Meiryo UI" panose="020B0604030504040204" pitchFamily="50" charset="-128"/>
                          <a:ea typeface="Meiryo UI" panose="020B0604030504040204" pitchFamily="50" charset="-128"/>
                        </a:rPr>
                        <a:t>　</a:t>
                      </a:r>
                      <a:r>
                        <a:rPr kumimoji="1" lang="en-US" altLang="zh-TW" sz="1000" dirty="0">
                          <a:latin typeface="Meiryo UI" panose="020B0604030504040204" pitchFamily="50" charset="-128"/>
                          <a:ea typeface="Meiryo UI" panose="020B0604030504040204" pitchFamily="50" charset="-128"/>
                        </a:rPr>
                        <a:t>(</a:t>
                      </a:r>
                      <a:r>
                        <a:rPr kumimoji="1" lang="zh-TW" altLang="en-US" sz="1000" dirty="0">
                          <a:latin typeface="Meiryo UI" panose="020B0604030504040204" pitchFamily="50" charset="-128"/>
                          <a:ea typeface="Meiryo UI" panose="020B0604030504040204" pitchFamily="50" charset="-128"/>
                        </a:rPr>
                        <a:t>大阪版地域協議会</a:t>
                      </a:r>
                      <a:r>
                        <a:rPr kumimoji="1" lang="en-US" altLang="zh-TW" sz="1000" dirty="0">
                          <a:latin typeface="Meiryo UI" panose="020B0604030504040204" pitchFamily="50" charset="-128"/>
                          <a:ea typeface="Meiryo UI" panose="020B0604030504040204" pitchFamily="50" charset="-128"/>
                        </a:rPr>
                        <a:t>) </a:t>
                      </a:r>
                      <a:r>
                        <a:rPr kumimoji="1" lang="zh-TW" altLang="en-US" sz="1000" dirty="0">
                          <a:latin typeface="Meiryo UI" panose="020B0604030504040204" pitchFamily="50" charset="-128"/>
                          <a:ea typeface="Meiryo UI" panose="020B0604030504040204" pitchFamily="50" charset="-128"/>
                        </a:rPr>
                        <a:t>　</a:t>
                      </a:r>
                      <a:endParaRPr kumimoji="1" lang="en-US" altLang="ja-JP" sz="1000" dirty="0">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524190910"/>
                  </a:ext>
                </a:extLst>
              </a:tr>
            </a:tbl>
          </a:graphicData>
        </a:graphic>
      </p:graphicFrame>
      <p:sp>
        <p:nvSpPr>
          <p:cNvPr id="85" name="正方形/長方形 84"/>
          <p:cNvSpPr/>
          <p:nvPr/>
        </p:nvSpPr>
        <p:spPr>
          <a:xfrm>
            <a:off x="513338" y="898458"/>
            <a:ext cx="8424967" cy="1042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305" tIns="31652" rIns="63305" bIns="3165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角丸四角形 5"/>
          <p:cNvSpPr/>
          <p:nvPr/>
        </p:nvSpPr>
        <p:spPr>
          <a:xfrm>
            <a:off x="146964" y="631650"/>
            <a:ext cx="8652199" cy="872874"/>
          </a:xfrm>
          <a:prstGeom prst="roundRect">
            <a:avLst>
              <a:gd name="adj" fmla="val 6625"/>
            </a:avLst>
          </a:prstGeom>
        </p:spPr>
        <p:style>
          <a:lnRef idx="2">
            <a:schemeClr val="dk1"/>
          </a:lnRef>
          <a:fillRef idx="1">
            <a:schemeClr val="lt1"/>
          </a:fillRef>
          <a:effectRef idx="0">
            <a:schemeClr val="dk1"/>
          </a:effectRef>
          <a:fontRef idx="minor">
            <a:schemeClr val="dk1"/>
          </a:fontRef>
        </p:style>
        <p:txBody>
          <a:bodyPr lIns="132923" tIns="33231" rtlCol="0" anchor="ctr" anchorCtr="0"/>
          <a:lstStyle/>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中小企業等の人材不足は深刻化。人口減少に伴う労働力人口の減少が見込まれる中で、喫緊の対応が求められる課題。</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⇒これらの状況を受け、国は新たな在留資格となる「特定技能」を創設。外国人材の適正・円滑な受入、共生社会の実現に向けた環境整備を推進。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大阪府においても、庁内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を立ち上げ、対応を検討。</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30175" marR="0" lvl="0" indent="-13017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⇒新型コロナウイルスの状況もふまえつつ、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大阪・関西万博やＩＲ等のビックプロジェクトやインバウンド増加等を見据え、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外国人材受入促進・共生推進協議会」を設置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正方形/長方形 6"/>
          <p:cNvSpPr/>
          <p:nvPr/>
        </p:nvSpPr>
        <p:spPr>
          <a:xfrm>
            <a:off x="4572000" y="2139538"/>
            <a:ext cx="4096370" cy="806050"/>
          </a:xfrm>
          <a:prstGeom prst="rect">
            <a:avLst/>
          </a:prstGeom>
          <a:solidFill>
            <a:schemeClr val="accent1">
              <a:lumMod val="20000"/>
              <a:lumOff val="8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「外国人材の受入れ・共生のための総合的対応策」（抜粋）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〇地方公共団体へのアドバイザー制度の創設や地方公共団体が情報共有等を行うための</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会議の開催のほか、</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各都道府県において共生社会の実現に向けた会議を設置することを</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促進する</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こと等を通じて、地域における多文化共生施策の更なる推進を図る。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総務省、法務省</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78927" y="20672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■外国人材に関する経過</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20740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4">
            <a:extLst>
              <a:ext uri="{FF2B5EF4-FFF2-40B4-BE49-F238E27FC236}">
                <a16:creationId xmlns:a16="http://schemas.microsoft.com/office/drawing/2014/main" id="{59857CEC-5C02-411D-A008-5BBD8ABF2F40}"/>
              </a:ext>
            </a:extLst>
          </p:cNvPr>
          <p:cNvSpPr/>
          <p:nvPr/>
        </p:nvSpPr>
        <p:spPr>
          <a:xfrm>
            <a:off x="478010" y="2815807"/>
            <a:ext cx="8217186" cy="1911426"/>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角丸四角形 24">
            <a:extLst>
              <a:ext uri="{FF2B5EF4-FFF2-40B4-BE49-F238E27FC236}">
                <a16:creationId xmlns:a16="http://schemas.microsoft.com/office/drawing/2014/main" id="{59857CEC-5C02-411D-A008-5BBD8ABF2F40}"/>
              </a:ext>
            </a:extLst>
          </p:cNvPr>
          <p:cNvSpPr/>
          <p:nvPr/>
        </p:nvSpPr>
        <p:spPr>
          <a:xfrm>
            <a:off x="489723" y="1347658"/>
            <a:ext cx="8217186" cy="1136098"/>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　 長：大阪府副知事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副会長：大阪市副市長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経済３団体副会長等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メンバー：協議会構成団体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役職者</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a:extLst>
              <a:ext uri="{FF2B5EF4-FFF2-40B4-BE49-F238E27FC236}">
                <a16:creationId xmlns:a16="http://schemas.microsoft.com/office/drawing/2014/main" id="{0B52FC4B-082A-4612-B948-BE1299B50C1D}"/>
              </a:ext>
            </a:extLst>
          </p:cNvPr>
          <p:cNvSpPr txBox="1"/>
          <p:nvPr/>
        </p:nvSpPr>
        <p:spPr>
          <a:xfrm>
            <a:off x="2270649" y="1088315"/>
            <a:ext cx="4508339" cy="411817"/>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（事務局：大阪府 政策企画部・大阪入管 審査管理部門）</a:t>
            </a:r>
          </a:p>
        </p:txBody>
      </p:sp>
      <p:sp>
        <p:nvSpPr>
          <p:cNvPr id="3" name="テキスト ボックス 2">
            <a:extLst>
              <a:ext uri="{FF2B5EF4-FFF2-40B4-BE49-F238E27FC236}">
                <a16:creationId xmlns:a16="http://schemas.microsoft.com/office/drawing/2014/main" id="{BDAAE7C5-B92C-4733-9EE0-2D7574C44FD4}"/>
              </a:ext>
            </a:extLst>
          </p:cNvPr>
          <p:cNvSpPr txBox="1"/>
          <p:nvPr/>
        </p:nvSpPr>
        <p:spPr>
          <a:xfrm>
            <a:off x="3702133" y="1548448"/>
            <a:ext cx="4795189" cy="830997"/>
          </a:xfrm>
          <a:prstGeom prst="rect">
            <a:avLst/>
          </a:prstGeom>
          <a:noFill/>
          <a:ln w="12700">
            <a:solidFill>
              <a:schemeClr val="accent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「外国人材の受入れ・共生社会づくりに向けた取組みの方向性」の策定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上記方向性に基づく事業計画の策定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 name="グループ化 4"/>
          <p:cNvGrpSpPr/>
          <p:nvPr/>
        </p:nvGrpSpPr>
        <p:grpSpPr>
          <a:xfrm>
            <a:off x="4041508" y="3280708"/>
            <a:ext cx="1090190" cy="387082"/>
            <a:chOff x="4117388" y="3851946"/>
            <a:chExt cx="911560" cy="419339"/>
          </a:xfrm>
        </p:grpSpPr>
        <p:sp>
          <p:nvSpPr>
            <p:cNvPr id="4" name="上下矢印 3"/>
            <p:cNvSpPr/>
            <p:nvPr/>
          </p:nvSpPr>
          <p:spPr>
            <a:xfrm rot="5400000">
              <a:off x="4363498" y="3605836"/>
              <a:ext cx="419339" cy="911560"/>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236622" y="3936825"/>
              <a:ext cx="670755" cy="27056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連携</a:t>
              </a:r>
              <a:endParaRPr kumimoji="1" lang="en-US" altLang="ja-JP"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endParaRPr>
            </a:p>
          </p:txBody>
        </p:sp>
      </p:grpSp>
      <p:sp>
        <p:nvSpPr>
          <p:cNvPr id="26" name="上下矢印 25"/>
          <p:cNvSpPr/>
          <p:nvPr/>
        </p:nvSpPr>
        <p:spPr>
          <a:xfrm rot="10800000">
            <a:off x="4351741" y="2344951"/>
            <a:ext cx="358969" cy="291796"/>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ホームベース 27"/>
          <p:cNvSpPr/>
          <p:nvPr/>
        </p:nvSpPr>
        <p:spPr>
          <a:xfrm>
            <a:off x="455970" y="5568139"/>
            <a:ext cx="1970423" cy="598795"/>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情報共有・連携体制の整備</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「取組の方向性」の策定</a:t>
            </a:r>
          </a:p>
        </p:txBody>
      </p:sp>
      <p:sp>
        <p:nvSpPr>
          <p:cNvPr id="32" name="ホームベース 31"/>
          <p:cNvSpPr/>
          <p:nvPr/>
        </p:nvSpPr>
        <p:spPr>
          <a:xfrm>
            <a:off x="2484788" y="5596074"/>
            <a:ext cx="1482370" cy="570860"/>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事業計画の策定、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連携事業の実施</a:t>
            </a:r>
          </a:p>
        </p:txBody>
      </p:sp>
      <p:sp>
        <p:nvSpPr>
          <p:cNvPr id="34" name="ホームベース 33"/>
          <p:cNvSpPr/>
          <p:nvPr/>
        </p:nvSpPr>
        <p:spPr>
          <a:xfrm>
            <a:off x="4011156" y="5593836"/>
            <a:ext cx="1520796" cy="573098"/>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６年度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取組みの強化・充実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a:extLst>
              <a:ext uri="{FF2B5EF4-FFF2-40B4-BE49-F238E27FC236}">
                <a16:creationId xmlns:a16="http://schemas.microsoft.com/office/drawing/2014/main" id="{19C54CC4-8104-427F-A071-69BD43C040C8}"/>
              </a:ext>
            </a:extLst>
          </p:cNvPr>
          <p:cNvSpPr txBox="1"/>
          <p:nvPr/>
        </p:nvSpPr>
        <p:spPr>
          <a:xfrm>
            <a:off x="455970" y="5272943"/>
            <a:ext cx="1630027" cy="232212"/>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協議会の目標</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47">
            <a:extLst>
              <a:ext uri="{FF2B5EF4-FFF2-40B4-BE49-F238E27FC236}">
                <a16:creationId xmlns:a16="http://schemas.microsoft.com/office/drawing/2014/main" id="{6CAFA00B-F8C6-4377-AE33-6466B24CD093}"/>
              </a:ext>
            </a:extLst>
          </p:cNvPr>
          <p:cNvSpPr/>
          <p:nvPr/>
        </p:nvSpPr>
        <p:spPr>
          <a:xfrm>
            <a:off x="1433118" y="2920066"/>
            <a:ext cx="6438417" cy="270486"/>
          </a:xfrm>
          <a:prstGeom prst="roundRect">
            <a:avLst>
              <a:gd name="adj" fmla="val 1411"/>
            </a:avLst>
          </a:prstGeom>
          <a:noFill/>
          <a:ln>
            <a:solidFill>
              <a:schemeClr val="accent1"/>
            </a:solidFill>
            <a:prstDash val="sysDash"/>
          </a:ln>
        </p:spPr>
        <p:style>
          <a:lnRef idx="2">
            <a:schemeClr val="dk1"/>
          </a:lnRef>
          <a:fillRef idx="1">
            <a:schemeClr val="lt1"/>
          </a:fillRef>
          <a:effectRef idx="0">
            <a:schemeClr val="dk1"/>
          </a:effectRef>
          <a:fontRef idx="minor">
            <a:schemeClr val="dk1"/>
          </a:fontRef>
        </p:style>
        <p:txBody>
          <a:bodyPr rtlCol="0" anchor="t" anchorCtr="0"/>
          <a:lstStyle/>
          <a:p>
            <a:pPr marL="79133" marR="0" lvl="0" indent="-79133"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　①実態把握、課題の抽出　②対応策の検討、事業の連携、取組みの推進</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24">
            <a:extLst>
              <a:ext uri="{FF2B5EF4-FFF2-40B4-BE49-F238E27FC236}">
                <a16:creationId xmlns:a16="http://schemas.microsoft.com/office/drawing/2014/main" id="{59857CEC-5C02-411D-A008-5BBD8ABF2F40}"/>
              </a:ext>
            </a:extLst>
          </p:cNvPr>
          <p:cNvSpPr/>
          <p:nvPr/>
        </p:nvSpPr>
        <p:spPr>
          <a:xfrm>
            <a:off x="5040883" y="3673013"/>
            <a:ext cx="3436667" cy="908955"/>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7" name="グループ化 6"/>
          <p:cNvGrpSpPr/>
          <p:nvPr/>
        </p:nvGrpSpPr>
        <p:grpSpPr>
          <a:xfrm>
            <a:off x="5031728" y="3277366"/>
            <a:ext cx="3494520" cy="1200021"/>
            <a:chOff x="5554127" y="3725779"/>
            <a:chExt cx="3785730" cy="1201615"/>
          </a:xfrm>
        </p:grpSpPr>
        <p:sp>
          <p:nvSpPr>
            <p:cNvPr id="57" name="角丸四角形 47">
              <a:extLst>
                <a:ext uri="{FF2B5EF4-FFF2-40B4-BE49-F238E27FC236}">
                  <a16:creationId xmlns:a16="http://schemas.microsoft.com/office/drawing/2014/main" id="{6CAFA00B-F8C6-4377-AE33-6466B24CD093}"/>
                </a:ext>
              </a:extLst>
            </p:cNvPr>
            <p:cNvSpPr/>
            <p:nvPr/>
          </p:nvSpPr>
          <p:spPr>
            <a:xfrm>
              <a:off x="5554127" y="4271341"/>
              <a:ext cx="3785730" cy="656053"/>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メンバー：大阪府、大阪市、市長会、町村長会、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大阪入管、公益財団法人国際交流財団、</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公益財団法人大阪国際交流センター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6" name="テキスト ボックス 55">
              <a:extLst>
                <a:ext uri="{FF2B5EF4-FFF2-40B4-BE49-F238E27FC236}">
                  <a16:creationId xmlns:a16="http://schemas.microsoft.com/office/drawing/2014/main" id="{C4F45979-ABDD-44D6-A8BC-6045A170CF74}"/>
                </a:ext>
              </a:extLst>
            </p:cNvPr>
            <p:cNvSpPr txBox="1"/>
            <p:nvPr/>
          </p:nvSpPr>
          <p:spPr>
            <a:xfrm>
              <a:off x="5714324" y="3725779"/>
              <a:ext cx="3465336" cy="44599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共生推進に関する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府民文化総務課長）</a:t>
              </a:r>
            </a:p>
          </p:txBody>
        </p:sp>
      </p:grpSp>
      <p:grpSp>
        <p:nvGrpSpPr>
          <p:cNvPr id="6" name="グループ化 5"/>
          <p:cNvGrpSpPr/>
          <p:nvPr/>
        </p:nvGrpSpPr>
        <p:grpSpPr>
          <a:xfrm>
            <a:off x="635833" y="3647969"/>
            <a:ext cx="3702150" cy="938075"/>
            <a:chOff x="763713" y="4265172"/>
            <a:chExt cx="4010662" cy="1039292"/>
          </a:xfrm>
        </p:grpSpPr>
        <p:sp>
          <p:nvSpPr>
            <p:cNvPr id="54" name="角丸四角形 47">
              <a:extLst>
                <a:ext uri="{FF2B5EF4-FFF2-40B4-BE49-F238E27FC236}">
                  <a16:creationId xmlns:a16="http://schemas.microsoft.com/office/drawing/2014/main" id="{A1BCF567-9368-47B4-8684-E1633365A7B1}"/>
                </a:ext>
              </a:extLst>
            </p:cNvPr>
            <p:cNvSpPr/>
            <p:nvPr/>
          </p:nvSpPr>
          <p:spPr>
            <a:xfrm>
              <a:off x="763713" y="4402053"/>
              <a:ext cx="4010662" cy="818818"/>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メンバー：大阪府、大阪市、大阪入管、その他国行政、</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経済団体等、公益財団法人大阪産業局、</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大阪観光局、ジェトロ大阪本部</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外国人技能実習機構大阪事務所</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24">
              <a:extLst>
                <a:ext uri="{FF2B5EF4-FFF2-40B4-BE49-F238E27FC236}">
                  <a16:creationId xmlns:a16="http://schemas.microsoft.com/office/drawing/2014/main" id="{59857CEC-5C02-411D-A008-5BBD8ABF2F40}"/>
                </a:ext>
              </a:extLst>
            </p:cNvPr>
            <p:cNvSpPr/>
            <p:nvPr/>
          </p:nvSpPr>
          <p:spPr>
            <a:xfrm>
              <a:off x="763713" y="4265172"/>
              <a:ext cx="3781456" cy="1039292"/>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55" name="テキスト ボックス 54">
            <a:extLst>
              <a:ext uri="{FF2B5EF4-FFF2-40B4-BE49-F238E27FC236}">
                <a16:creationId xmlns:a16="http://schemas.microsoft.com/office/drawing/2014/main" id="{19C54CC4-8104-427F-A071-69BD43C040C8}"/>
              </a:ext>
            </a:extLst>
          </p:cNvPr>
          <p:cNvSpPr txBox="1"/>
          <p:nvPr/>
        </p:nvSpPr>
        <p:spPr>
          <a:xfrm>
            <a:off x="784266" y="3313454"/>
            <a:ext cx="3193708" cy="412358"/>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受入促進に関する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商工労働総務課長）</a:t>
            </a:r>
          </a:p>
        </p:txBody>
      </p:sp>
      <p:sp>
        <p:nvSpPr>
          <p:cNvPr id="42" name="テキスト ボックス 41">
            <a:extLst>
              <a:ext uri="{FF2B5EF4-FFF2-40B4-BE49-F238E27FC236}">
                <a16:creationId xmlns:a16="http://schemas.microsoft.com/office/drawing/2014/main" id="{C4F45979-ABDD-44D6-A8BC-6045A170CF74}"/>
              </a:ext>
            </a:extLst>
          </p:cNvPr>
          <p:cNvSpPr txBox="1"/>
          <p:nvPr/>
        </p:nvSpPr>
        <p:spPr>
          <a:xfrm>
            <a:off x="3954735" y="2643387"/>
            <a:ext cx="1051110" cy="24542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p:txBody>
      </p:sp>
      <p:sp>
        <p:nvSpPr>
          <p:cNvPr id="2" name="楕円 1"/>
          <p:cNvSpPr/>
          <p:nvPr/>
        </p:nvSpPr>
        <p:spPr>
          <a:xfrm>
            <a:off x="6761702" y="5433377"/>
            <a:ext cx="2004158" cy="868317"/>
          </a:xfrm>
          <a:prstGeom prst="ellipse">
            <a:avLst/>
          </a:prstGeom>
          <a:solidFill>
            <a:schemeClr val="accent5">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成長・飛躍を支える</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多様な外国人材が</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活躍する社会を実現</a:t>
            </a:r>
          </a:p>
        </p:txBody>
      </p:sp>
      <p:sp>
        <p:nvSpPr>
          <p:cNvPr id="43" name="テキスト ボックス 42">
            <a:extLst>
              <a:ext uri="{FF2B5EF4-FFF2-40B4-BE49-F238E27FC236}">
                <a16:creationId xmlns:a16="http://schemas.microsoft.com/office/drawing/2014/main" id="{19C54CC4-8104-427F-A071-69BD43C040C8}"/>
              </a:ext>
            </a:extLst>
          </p:cNvPr>
          <p:cNvSpPr txBox="1"/>
          <p:nvPr/>
        </p:nvSpPr>
        <p:spPr>
          <a:xfrm>
            <a:off x="5606989" y="5623926"/>
            <a:ext cx="1145975" cy="543008"/>
          </a:xfrm>
          <a:prstGeom prst="rect">
            <a:avLst/>
          </a:prstGeom>
          <a:solidFill>
            <a:schemeClr val="accent5">
              <a:lumMod val="60000"/>
              <a:lumOff val="40000"/>
            </a:schemeClr>
          </a:solidFill>
          <a:ln w="28575">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の成功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05376E-84B4-405D-8A7C-01C61F534285}"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6" name="テキスト ボックス 35"/>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■実施体制（</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OSAKA</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外国人材受入促進・共生推進協議会の体制）</a:t>
            </a:r>
          </a:p>
        </p:txBody>
      </p:sp>
    </p:spTree>
    <p:extLst>
      <p:ext uri="{BB962C8B-B14F-4D97-AF65-F5344CB8AC3E}">
        <p14:creationId xmlns:p14="http://schemas.microsoft.com/office/powerpoint/2010/main" val="270193039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55"/>
          <p:cNvSpPr/>
          <p:nvPr/>
        </p:nvSpPr>
        <p:spPr>
          <a:xfrm>
            <a:off x="178322" y="674477"/>
            <a:ext cx="273429" cy="578810"/>
          </a:xfrm>
          <a:prstGeom prst="roundRect">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組</a:t>
            </a:r>
            <a:endParaRPr kumimoji="1" lang="en-US" altLang="ja-JP"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織</a:t>
            </a:r>
          </a:p>
        </p:txBody>
      </p:sp>
      <p:sp>
        <p:nvSpPr>
          <p:cNvPr id="55" name="正方形/長方形 54"/>
          <p:cNvSpPr/>
          <p:nvPr/>
        </p:nvSpPr>
        <p:spPr>
          <a:xfrm>
            <a:off x="9679493" y="597869"/>
            <a:ext cx="1320192" cy="25786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93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角丸四角形 50"/>
          <p:cNvSpPr/>
          <p:nvPr/>
        </p:nvSpPr>
        <p:spPr>
          <a:xfrm>
            <a:off x="586677" y="768128"/>
            <a:ext cx="8027385" cy="446334"/>
          </a:xfrm>
          <a:prstGeom prst="roundRect">
            <a:avLst>
              <a:gd name="adj" fmla="val 0"/>
            </a:avLst>
          </a:prstGeom>
          <a:no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38957" numCol="1" spcCol="0" rtlCol="0" fromWordArt="0" anchor="ctr" anchorCtr="0" forceAA="0" compatLnSpc="1">
            <a:prstTxWarp prst="textNoShape">
              <a:avLst/>
            </a:prstTxWarp>
            <a:noAutofit/>
          </a:bodyPr>
          <a:lstStyle/>
          <a:p>
            <a:pPr marL="0" marR="0" lvl="0" indent="0" algn="just" defTabSz="914400" rtl="0" eaLnBrk="1" fontAlgn="auto" latinLnBrk="0" hangingPunct="1">
              <a:lnSpc>
                <a:spcPts val="1619"/>
              </a:lnSpc>
              <a:spcBef>
                <a:spcPts val="0"/>
              </a:spcBef>
              <a:spcAft>
                <a:spcPts val="0"/>
              </a:spcAft>
              <a:buClrTx/>
              <a:buSzTx/>
              <a:buFontTx/>
              <a:buNone/>
              <a:tabLst/>
              <a:defRPr/>
            </a:pPr>
            <a:r>
              <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a:t>
            </a: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団体が参画</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会長：大阪府副知事　</a:t>
            </a:r>
            <a:r>
              <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副会長：大阪市副市長、大阪商工会議所副会頭、（公社）関西経済連合会副会長、（一社）関西経済同友会理事</a:t>
            </a:r>
            <a:endPar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事務局：大阪出入国在留管理局・大阪府</a:t>
            </a:r>
            <a:r>
              <a:rPr kumimoji="1" lang="ja-JP" altLang="en-US" sz="92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endParaRPr kumimoji="1" lang="en-US" altLang="ja-JP"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27" name="表 26"/>
          <p:cNvGraphicFramePr>
            <a:graphicFrameLocks noGrp="1"/>
          </p:cNvGraphicFramePr>
          <p:nvPr/>
        </p:nvGraphicFramePr>
        <p:xfrm>
          <a:off x="358037" y="1329894"/>
          <a:ext cx="8019818" cy="4649044"/>
        </p:xfrm>
        <a:graphic>
          <a:graphicData uri="http://schemas.openxmlformats.org/drawingml/2006/table">
            <a:tbl>
              <a:tblPr>
                <a:tableStyleId>{5940675A-B579-460E-94D1-54222C63F5DA}</a:tableStyleId>
              </a:tblPr>
              <a:tblGrid>
                <a:gridCol w="293628">
                  <a:extLst>
                    <a:ext uri="{9D8B030D-6E8A-4147-A177-3AD203B41FA5}">
                      <a16:colId xmlns:a16="http://schemas.microsoft.com/office/drawing/2014/main" val="3693512937"/>
                    </a:ext>
                  </a:extLst>
                </a:gridCol>
                <a:gridCol w="2474487">
                  <a:extLst>
                    <a:ext uri="{9D8B030D-6E8A-4147-A177-3AD203B41FA5}">
                      <a16:colId xmlns:a16="http://schemas.microsoft.com/office/drawing/2014/main" val="237581546"/>
                    </a:ext>
                  </a:extLst>
                </a:gridCol>
                <a:gridCol w="3823811">
                  <a:extLst>
                    <a:ext uri="{9D8B030D-6E8A-4147-A177-3AD203B41FA5}">
                      <a16:colId xmlns:a16="http://schemas.microsoft.com/office/drawing/2014/main" val="3934307764"/>
                    </a:ext>
                  </a:extLst>
                </a:gridCol>
                <a:gridCol w="713946">
                  <a:extLst>
                    <a:ext uri="{9D8B030D-6E8A-4147-A177-3AD203B41FA5}">
                      <a16:colId xmlns:a16="http://schemas.microsoft.com/office/drawing/2014/main" val="1054191124"/>
                    </a:ext>
                  </a:extLst>
                </a:gridCol>
                <a:gridCol w="713946">
                  <a:extLst>
                    <a:ext uri="{9D8B030D-6E8A-4147-A177-3AD203B41FA5}">
                      <a16:colId xmlns:a16="http://schemas.microsoft.com/office/drawing/2014/main" val="3454312760"/>
                    </a:ext>
                  </a:extLst>
                </a:gridCol>
              </a:tblGrid>
              <a:tr h="144584">
                <a:tc rowSpan="2" gridSpan="2">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参加者</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rowSpan="2">
                  <a:txBody>
                    <a:bodyPr/>
                    <a:lstStyle/>
                    <a:p>
                      <a:pPr algn="ctr"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役割</a:t>
                      </a:r>
                      <a:endParaRPr lang="zh-CN"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ワーキング</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fontAlgn="ctr"/>
                      <a:endParaRPr lang="zh-CN" altLang="en-US" sz="105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2088171641"/>
                  </a:ext>
                </a:extLst>
              </a:tr>
              <a:tr h="14458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受入</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共生</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193400654"/>
                  </a:ext>
                </a:extLst>
              </a:tr>
              <a:tr h="214923">
                <a:tc rowSpan="4">
                  <a:txBody>
                    <a:bodyPr/>
                    <a:lstStyle/>
                    <a:p>
                      <a:pPr algn="ctr" fontAlgn="ctr"/>
                      <a:r>
                        <a:rPr lang="ja-JP" altLang="en-US" sz="1000" u="none" strike="noStrike" dirty="0">
                          <a:effectLst/>
                          <a:latin typeface="Meiryo UI" panose="020B0604030504040204" pitchFamily="50" charset="-128"/>
                          <a:ea typeface="Meiryo UI" panose="020B0604030504040204" pitchFamily="50" charset="-128"/>
                        </a:rPr>
                        <a:t>地方行政</a:t>
                      </a:r>
                      <a:r>
                        <a:rPr lang="ja-JP" altLang="en-US" sz="800" u="none" strike="noStrike" dirty="0">
                          <a:effectLst/>
                          <a:latin typeface="Meiryo UI" panose="020B0604030504040204" pitchFamily="50" charset="-128"/>
                          <a:ea typeface="Meiryo UI" panose="020B0604030504040204" pitchFamily="50" charset="-128"/>
                        </a:rPr>
                        <a:t>　</a:t>
                      </a:r>
                      <a:r>
                        <a:rPr lang="ja-JP" altLang="en-US" sz="1000" u="none" strike="noStrike" dirty="0">
                          <a:effectLst/>
                          <a:latin typeface="Meiryo UI" panose="020B0604030504040204" pitchFamily="50" charset="-128"/>
                          <a:ea typeface="Meiryo UI" panose="020B0604030504040204" pitchFamily="50" charset="-128"/>
                        </a:rPr>
                        <a:t>　　　　　</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大阪府（会長）（事務局）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協議会の全体調整。企業の人材確保支援、共生社会づくりの取組みを率先</a:t>
                      </a:r>
                      <a:r>
                        <a:rPr lang="ja-JP" altLang="en-US" sz="800" b="0" i="0" u="none" strike="noStrike">
                          <a:solidFill>
                            <a:schemeClr val="tx1"/>
                          </a:solidFill>
                          <a:effectLst/>
                          <a:latin typeface="Meiryo UI" panose="020B0604030504040204" pitchFamily="50" charset="-128"/>
                          <a:ea typeface="Meiryo UI" panose="020B0604030504040204" pitchFamily="50" charset="-128"/>
                        </a:rPr>
                        <a:t>して実施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137791358"/>
                  </a:ext>
                </a:extLst>
              </a:tr>
              <a:tr h="214923">
                <a:tc vMerge="1">
                  <a:txBody>
                    <a:bodyPr/>
                    <a:lstStyle/>
                    <a:p>
                      <a:endParaRPr kumimoji="1" lang="ja-JP" altLang="en-US"/>
                    </a:p>
                  </a:txBody>
                  <a:tcPr/>
                </a:tc>
                <a:tc>
                  <a:txBody>
                    <a:bodyPr/>
                    <a:lstStyle/>
                    <a:p>
                      <a:pPr algn="l"/>
                      <a:r>
                        <a:rPr lang="ja-JP" altLang="en-US" sz="1000" dirty="0">
                          <a:solidFill>
                            <a:schemeClr val="tx1"/>
                          </a:solidFill>
                          <a:latin typeface="Meiryo UI" panose="020B0604030504040204" pitchFamily="50" charset="-128"/>
                          <a:ea typeface="Meiryo UI" panose="020B0604030504040204" pitchFamily="50" charset="-128"/>
                        </a:rPr>
                        <a:t>大阪市（副会長）</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中小企業等の人材確保支援、共生社会づくりの取組みを率先して実施</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88466447"/>
                  </a:ext>
                </a:extLst>
              </a:tr>
              <a:tr h="214923">
                <a:tc vMerge="1">
                  <a:txBody>
                    <a:bodyPr/>
                    <a:lstStyle/>
                    <a:p>
                      <a:endParaRPr kumimoji="1" lang="ja-JP" altLang="en-US"/>
                    </a:p>
                  </a:txBody>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市長会</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7319152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町村長会</a:t>
                      </a:r>
                    </a:p>
                  </a:txBody>
                  <a:tcPr marL="3907" marR="3907" marT="3907"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1681250"/>
                  </a:ext>
                </a:extLst>
              </a:tr>
              <a:tr h="214923">
                <a:tc rowSpan="8">
                  <a:txBody>
                    <a:bodyPr/>
                    <a:lstStyle/>
                    <a:p>
                      <a:pPr algn="ctr"/>
                      <a:r>
                        <a:rPr lang="ja-JP" altLang="en-US" sz="1000" dirty="0">
                          <a:latin typeface="Meiryo UI" panose="020B0604030504040204" pitchFamily="50" charset="-128"/>
                          <a:ea typeface="Meiryo UI" panose="020B0604030504040204" pitchFamily="50" charset="-128"/>
                        </a:rPr>
                        <a:t>国行政</a:t>
                      </a:r>
                    </a:p>
                  </a:txBody>
                  <a:tcPr marL="3907" marR="3907" marT="3907" marB="0" vert="eaVert"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r>
                        <a:rPr lang="zh-CN" altLang="en-US" sz="1000" u="none" strike="noStrike" dirty="0">
                          <a:solidFill>
                            <a:schemeClr val="tx1"/>
                          </a:solidFill>
                          <a:effectLst/>
                          <a:latin typeface="Meiryo UI" panose="020B0604030504040204" pitchFamily="50" charset="-128"/>
                          <a:ea typeface="Meiryo UI" panose="020B0604030504040204" pitchFamily="50" charset="-128"/>
                        </a:rPr>
                        <a:t>大阪出入国在留管理局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（事務局）</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協議会の全体調整、課題分析、国行政機関のとりまとめ、本庁あて要望や情報提供</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49287324"/>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大阪労働局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外国人材と企業のマッチング、企業の受入環境整備の推進</a:t>
                      </a:r>
                      <a:endParaRPr lang="zh-CN"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016392433"/>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近畿厚生局（介護・ビルクリ）</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6">
                  <a:txBody>
                    <a:bodyPr/>
                    <a:lstStyle/>
                    <a:p>
                      <a:pPr algn="l"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044622487"/>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近畿農政局（農・漁業・飲食製造・外食）</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247196004"/>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近畿経済産業局</a:t>
                      </a:r>
                      <a:r>
                        <a:rPr lang="ja-JP" altLang="en-US" sz="1000" u="none" strike="noStrike" dirty="0">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素形材・産業機械・電気</a:t>
                      </a:r>
                      <a:r>
                        <a:rPr lang="ja-JP" altLang="en-US" sz="1000" u="none" strike="noStrike" dirty="0">
                          <a:effectLst/>
                          <a:latin typeface="Meiryo UI" panose="020B0604030504040204" pitchFamily="50" charset="-128"/>
                          <a:ea typeface="Meiryo UI" panose="020B0604030504040204" pitchFamily="50" charset="-128"/>
                        </a:rPr>
                        <a:t>）</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2308265621"/>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近畿地方整備局</a:t>
                      </a:r>
                      <a:r>
                        <a:rPr lang="ja-JP" altLang="en-US" sz="1000" u="none" strike="noStrike" dirty="0">
                          <a:effectLst/>
                          <a:latin typeface="Meiryo UI" panose="020B0604030504040204" pitchFamily="50" charset="-128"/>
                          <a:ea typeface="Meiryo UI" panose="020B0604030504040204" pitchFamily="50" charset="-128"/>
                        </a:rPr>
                        <a:t>（建設）</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753358248"/>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近畿運輸局（船舶・自動車整備・宿泊）</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8790071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大阪航空局（航空）</a:t>
                      </a: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3247618204"/>
                  </a:ext>
                </a:extLst>
              </a:tr>
              <a:tr h="214923">
                <a:tc rowSpan="4">
                  <a:txBody>
                    <a:bodyPr/>
                    <a:lstStyle/>
                    <a:p>
                      <a:pPr algn="ctr"/>
                      <a:r>
                        <a:rPr lang="ja-JP" altLang="en-US" sz="1000" dirty="0">
                          <a:latin typeface="Meiryo UI" panose="020B0604030504040204" pitchFamily="50" charset="-128"/>
                          <a:ea typeface="Meiryo UI" panose="020B0604030504040204" pitchFamily="50" charset="-128"/>
                        </a:rPr>
                        <a:t>経済団体等</a:t>
                      </a: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大阪商工会議所（副会頭）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2297082"/>
                  </a:ext>
                </a:extLst>
              </a:tr>
              <a:tr h="224535">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公益社団法人関西経済連合会（副会長）</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3242871290"/>
                  </a:ext>
                </a:extLst>
              </a:tr>
              <a:tr h="224535">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CN" altLang="en-US" sz="1000" u="none" strike="noStrike" dirty="0">
                          <a:effectLst/>
                          <a:latin typeface="Meiryo UI" panose="020B0604030504040204" pitchFamily="50" charset="-128"/>
                          <a:ea typeface="Meiryo UI" panose="020B0604030504040204" pitchFamily="50" charset="-128"/>
                        </a:rPr>
                        <a:t>一般社団法人関西経済同友会</a:t>
                      </a:r>
                      <a:r>
                        <a:rPr lang="ja-JP" altLang="en-US" sz="1000" u="none" strike="noStrike" dirty="0">
                          <a:effectLst/>
                          <a:latin typeface="Meiryo UI" panose="020B0604030504040204" pitchFamily="50" charset="-128"/>
                          <a:ea typeface="Meiryo UI" panose="020B0604030504040204" pitchFamily="50" charset="-128"/>
                        </a:rPr>
                        <a:t>（理事）</a:t>
                      </a:r>
                      <a:endParaRPr lang="zh-CN"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2888540829"/>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日本労働組合総連合会大阪府連合会</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外国人労働者の保護（相談、企業に対する制度周知）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552895341"/>
                  </a:ext>
                </a:extLst>
              </a:tr>
              <a:tr h="214923">
                <a:tc rowSpan="4">
                  <a:txBody>
                    <a:bodyPr/>
                    <a:lstStyle/>
                    <a:p>
                      <a:pPr algn="ctr"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関係機関等　　　</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公益財団法人大阪産業局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a:solidFill>
                            <a:schemeClr val="tx1"/>
                          </a:solidFill>
                          <a:effectLst/>
                          <a:latin typeface="Meiryo UI" panose="020B0604030504040204" pitchFamily="50" charset="-128"/>
                          <a:ea typeface="Meiryo UI" panose="020B0604030504040204" pitchFamily="50" charset="-128"/>
                        </a:rPr>
                        <a:t>中小企業等の</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人材確保支援</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107236481"/>
                  </a:ext>
                </a:extLst>
              </a:tr>
              <a:tr h="214923">
                <a:tc vMerge="1">
                  <a:txBody>
                    <a:bodyPr/>
                    <a:lstStyle/>
                    <a:p>
                      <a:endParaRPr lang="ja-JP" altLang="en-US" dirty="0"/>
                    </a:p>
                  </a:txBody>
                  <a:tcPr marL="4586" marR="4586" marT="4586" marB="0" anchor="ctr">
                    <a:lnR w="12700" cap="flat" cmpd="sng" algn="ctr">
                      <a:no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公益財団法人大阪観光局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留学生の生活や学び、就職の支援、アウトリーチによる外国人材確保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959822836"/>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ジェトロ大阪本部</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海外展開に伴う高度人材の採用支援、アウトリーチによる外国人材確保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919569459"/>
                  </a:ext>
                </a:extLst>
              </a:tr>
              <a:tr h="214923">
                <a:tc vMerge="1">
                  <a:txBody>
                    <a:bodyPr/>
                    <a:lstStyle/>
                    <a:p>
                      <a:pPr algn="l"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外国人技能実習機構大阪事務所</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技能実習生の適正な受入れに関する支援</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208553136"/>
                  </a:ext>
                </a:extLst>
              </a:tr>
            </a:tbl>
          </a:graphicData>
        </a:graphic>
      </p:graphicFrame>
      <p:sp>
        <p:nvSpPr>
          <p:cNvPr id="28" name="正方形/長方形 27"/>
          <p:cNvSpPr/>
          <p:nvPr/>
        </p:nvSpPr>
        <p:spPr>
          <a:xfrm>
            <a:off x="315036" y="5950035"/>
            <a:ext cx="8299026" cy="506298"/>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協議会で検討するテーマに応じて、上記以外の団体とも連携して取り組む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（例：公益財団法人大阪府国際交流財団、公益財団法人大阪国際交流センター、公益財団法人国際人材協力機構、業界団体等）</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右中かっこ 1"/>
          <p:cNvSpPr/>
          <p:nvPr/>
        </p:nvSpPr>
        <p:spPr>
          <a:xfrm>
            <a:off x="3287242" y="3004890"/>
            <a:ext cx="319160" cy="1124000"/>
          </a:xfrm>
          <a:prstGeom prst="rightBrace">
            <a:avLst>
              <a:gd name="adj1" fmla="val 8333"/>
              <a:gd name="adj2" fmla="val 547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3709947" y="3151039"/>
            <a:ext cx="3237092" cy="8317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所管する「特定技能」分野の人材確保の推進</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（制度の周知、試験の実施、課題の抽出、対応策の検討）</a:t>
            </a:r>
          </a:p>
        </p:txBody>
      </p:sp>
      <p:sp>
        <p:nvSpPr>
          <p:cNvPr id="11" name="右中かっこ 10"/>
          <p:cNvSpPr/>
          <p:nvPr/>
        </p:nvSpPr>
        <p:spPr>
          <a:xfrm>
            <a:off x="3287242" y="4314376"/>
            <a:ext cx="319160" cy="436116"/>
          </a:xfrm>
          <a:prstGeom prst="rightBrace">
            <a:avLst>
              <a:gd name="adj1" fmla="val 8333"/>
              <a:gd name="adj2" fmla="val 499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3709947" y="4321338"/>
            <a:ext cx="3237092" cy="42219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企業が抱える課題の抽出、</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外国人材採用にかかる制度の普及、</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企業の受入環境の整備</a:t>
            </a: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655487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テキスト ボックス 53"/>
          <p:cNvSpPr txBox="1"/>
          <p:nvPr/>
        </p:nvSpPr>
        <p:spPr>
          <a:xfrm>
            <a:off x="404302" y="97778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平均寿命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5" name="テキスト ボックス 54"/>
          <p:cNvSpPr txBox="1"/>
          <p:nvPr/>
        </p:nvSpPr>
        <p:spPr>
          <a:xfrm>
            <a:off x="4581029" y="99004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6" name="正方形/長方形 55"/>
          <p:cNvSpPr/>
          <p:nvPr/>
        </p:nvSpPr>
        <p:spPr>
          <a:xfrm>
            <a:off x="2225699" y="1046541"/>
            <a:ext cx="2201244"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都道府県別生命表</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テキスト ボックス 60"/>
          <p:cNvSpPr txBox="1"/>
          <p:nvPr/>
        </p:nvSpPr>
        <p:spPr>
          <a:xfrm>
            <a:off x="775254" y="191001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男性の平均寿命</a:t>
            </a:r>
          </a:p>
        </p:txBody>
      </p:sp>
      <p:sp>
        <p:nvSpPr>
          <p:cNvPr id="70" name="テキスト ボックス 69"/>
          <p:cNvSpPr txBox="1"/>
          <p:nvPr/>
        </p:nvSpPr>
        <p:spPr>
          <a:xfrm>
            <a:off x="2747389" y="191073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女性の平均寿命</a:t>
            </a:r>
          </a:p>
        </p:txBody>
      </p:sp>
      <p:sp>
        <p:nvSpPr>
          <p:cNvPr id="77" name="テキスト ボックス 76"/>
          <p:cNvSpPr txBox="1"/>
          <p:nvPr/>
        </p:nvSpPr>
        <p:spPr>
          <a:xfrm>
            <a:off x="4904368"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男性の健康寿命</a:t>
            </a:r>
          </a:p>
        </p:txBody>
      </p:sp>
      <p:sp>
        <p:nvSpPr>
          <p:cNvPr id="84" name="テキスト ボックス 83"/>
          <p:cNvSpPr txBox="1"/>
          <p:nvPr/>
        </p:nvSpPr>
        <p:spPr>
          <a:xfrm>
            <a:off x="6935317"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女性の健康寿命</a:t>
            </a:r>
          </a:p>
        </p:txBody>
      </p:sp>
      <p:sp>
        <p:nvSpPr>
          <p:cNvPr id="87" name="正方形/長方形 86"/>
          <p:cNvSpPr/>
          <p:nvPr/>
        </p:nvSpPr>
        <p:spPr>
          <a:xfrm>
            <a:off x="5614799" y="1028317"/>
            <a:ext cx="2903359"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 健康日本</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の推進に関する研究</a:t>
            </a:r>
          </a:p>
        </p:txBody>
      </p:sp>
      <p:sp>
        <p:nvSpPr>
          <p:cNvPr id="90" name="正方形/長方形 89"/>
          <p:cNvSpPr/>
          <p:nvPr/>
        </p:nvSpPr>
        <p:spPr>
          <a:xfrm>
            <a:off x="585732" y="1662423"/>
            <a:ext cx="99692" cy="1661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738375" y="1662423"/>
            <a:ext cx="99692" cy="166154"/>
          </a:xfrm>
          <a:prstGeom prst="rect">
            <a:avLst/>
          </a:prstGeom>
          <a:pattFill prst="pct20">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テキスト ボックス 91"/>
          <p:cNvSpPr txBox="1"/>
          <p:nvPr/>
        </p:nvSpPr>
        <p:spPr>
          <a:xfrm>
            <a:off x="468503" y="1283326"/>
            <a:ext cx="468846" cy="4097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803729" y="1293990"/>
            <a:ext cx="298223" cy="55239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全国との差</a:t>
            </a:r>
          </a:p>
        </p:txBody>
      </p:sp>
      <p:cxnSp>
        <p:nvCxnSpPr>
          <p:cNvPr id="95" name="直線コネクタ 94"/>
          <p:cNvCxnSpPr/>
          <p:nvPr/>
        </p:nvCxnSpPr>
        <p:spPr>
          <a:xfrm>
            <a:off x="1068109" y="1633620"/>
            <a:ext cx="0" cy="199385"/>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265803" y="1786791"/>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7" name="テキスト ボックス 96"/>
          <p:cNvSpPr txBox="1"/>
          <p:nvPr/>
        </p:nvSpPr>
        <p:spPr>
          <a:xfrm>
            <a:off x="2321342" y="1751823"/>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8" name="テキスト ボックス 97"/>
          <p:cNvSpPr txBox="1"/>
          <p:nvPr/>
        </p:nvSpPr>
        <p:spPr>
          <a:xfrm>
            <a:off x="4515673"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9" name="テキスト ボックス 98"/>
          <p:cNvSpPr txBox="1"/>
          <p:nvPr/>
        </p:nvSpPr>
        <p:spPr>
          <a:xfrm>
            <a:off x="6574875"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102" name="テキスト ボックス 101"/>
          <p:cNvSpPr txBox="1"/>
          <p:nvPr/>
        </p:nvSpPr>
        <p:spPr>
          <a:xfrm>
            <a:off x="420853" y="4055722"/>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4" name="テキスト ボックス 103"/>
          <p:cNvSpPr txBox="1"/>
          <p:nvPr/>
        </p:nvSpPr>
        <p:spPr>
          <a:xfrm>
            <a:off x="4581029" y="4039207"/>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特定保健指導実施率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9" name="正方形/長方形 28"/>
          <p:cNvSpPr/>
          <p:nvPr/>
        </p:nvSpPr>
        <p:spPr>
          <a:xfrm>
            <a:off x="1937016" y="4129079"/>
            <a:ext cx="2534668"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出典：厚生労働省：特定健康診査の実施状況</a:t>
            </a:r>
          </a:p>
        </p:txBody>
      </p:sp>
      <p:sp>
        <p:nvSpPr>
          <p:cNvPr id="30" name="正方形/長方形 29"/>
          <p:cNvSpPr/>
          <p:nvPr/>
        </p:nvSpPr>
        <p:spPr>
          <a:xfrm>
            <a:off x="6330121" y="4093902"/>
            <a:ext cx="2281394"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出典：厚生労働省：特定保健指導の実施状況</a:t>
            </a:r>
          </a:p>
        </p:txBody>
      </p:sp>
      <p:sp>
        <p:nvSpPr>
          <p:cNvPr id="31" name="正方形/長方形 30"/>
          <p:cNvSpPr/>
          <p:nvPr/>
        </p:nvSpPr>
        <p:spPr>
          <a:xfrm>
            <a:off x="47048" y="430767"/>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a:t>
            </a: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208</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3"/>
          <a:stretch>
            <a:fillRect/>
          </a:stretch>
        </p:blipFill>
        <p:spPr>
          <a:xfrm>
            <a:off x="251520" y="2050379"/>
            <a:ext cx="8455885" cy="1810669"/>
          </a:xfrm>
          <a:prstGeom prst="rect">
            <a:avLst/>
          </a:prstGeom>
        </p:spPr>
      </p:pic>
      <p:pic>
        <p:nvPicPr>
          <p:cNvPr id="4" name="図 3"/>
          <p:cNvPicPr>
            <a:picLocks noChangeAspect="1"/>
          </p:cNvPicPr>
          <p:nvPr/>
        </p:nvPicPr>
        <p:blipFill>
          <a:blip r:embed="rId4"/>
          <a:stretch>
            <a:fillRect/>
          </a:stretch>
        </p:blipFill>
        <p:spPr>
          <a:xfrm>
            <a:off x="539552" y="4436796"/>
            <a:ext cx="7864522" cy="2225233"/>
          </a:xfrm>
          <a:prstGeom prst="rect">
            <a:avLst/>
          </a:prstGeom>
        </p:spPr>
      </p:pic>
    </p:spTree>
    <p:extLst>
      <p:ext uri="{BB962C8B-B14F-4D97-AF65-F5344CB8AC3E}">
        <p14:creationId xmlns:p14="http://schemas.microsoft.com/office/powerpoint/2010/main" val="337662421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855918" cy="3456384"/>
          </a:xfrm>
        </p:spPr>
        <p:txBody>
          <a:bodyPr>
            <a:normAutofit fontScale="90000"/>
          </a:bodyPr>
          <a:lstStyle/>
          <a:p>
            <a:pPr lvl="0"/>
            <a:r>
              <a:rPr lang="en-US" altLang="ja-JP" sz="4400" dirty="0">
                <a:latin typeface="BIZ UDゴシック" panose="020B0400000000000000" pitchFamily="49" charset="-128"/>
                <a:ea typeface="BIZ UDゴシック" panose="020B0400000000000000" pitchFamily="49" charset="-128"/>
              </a:rPr>
              <a:t>Ⅱ</a:t>
            </a:r>
            <a:r>
              <a:rPr lang="ja-JP" altLang="en-US" sz="4400" dirty="0">
                <a:latin typeface="BIZ UDゴシック" panose="020B0400000000000000" pitchFamily="49" charset="-128"/>
                <a:ea typeface="BIZ UDゴシック" panose="020B0400000000000000" pitchFamily="49" charset="-128"/>
              </a:rPr>
              <a:t>　公民連携／経営形態の</a:t>
            </a:r>
            <a:r>
              <a:rPr lang="ja-JP" altLang="en-US" sz="4400" dirty="0" smtClean="0">
                <a:latin typeface="BIZ UDゴシック" panose="020B0400000000000000" pitchFamily="49" charset="-128"/>
                <a:ea typeface="BIZ UDゴシック" panose="020B0400000000000000" pitchFamily="49" charset="-128"/>
              </a:rPr>
              <a:t>見直し</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（１）公民連携の推進</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（２）独立行政法人化</a:t>
            </a:r>
            <a:r>
              <a:rPr lang="en-US" altLang="ja-JP" dirty="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endParaRPr lang="en-US" altLang="ja-JP"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8171131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endParaRPr kumimoji="1" lang="en-US" altLang="ja-JP" sz="1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894172512"/>
              </p:ext>
            </p:extLst>
          </p:nvPr>
        </p:nvGraphicFramePr>
        <p:xfrm>
          <a:off x="107504" y="404664"/>
          <a:ext cx="8964487" cy="6164580"/>
        </p:xfrm>
        <a:graphic>
          <a:graphicData uri="http://schemas.openxmlformats.org/drawingml/2006/table">
            <a:tbl>
              <a:tblPr firstRow="1" bandRow="1">
                <a:tableStyleId>{5940675A-B579-460E-94D1-54222C63F5DA}</a:tableStyleId>
              </a:tblPr>
              <a:tblGrid>
                <a:gridCol w="2241122">
                  <a:extLst>
                    <a:ext uri="{9D8B030D-6E8A-4147-A177-3AD203B41FA5}">
                      <a16:colId xmlns:a16="http://schemas.microsoft.com/office/drawing/2014/main" val="20000"/>
                    </a:ext>
                  </a:extLst>
                </a:gridCol>
                <a:gridCol w="207253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490595">
                  <a:extLst>
                    <a:ext uri="{9D8B030D-6E8A-4147-A177-3AD203B41FA5}">
                      <a16:colId xmlns:a16="http://schemas.microsoft.com/office/drawing/2014/main" val="20003"/>
                    </a:ext>
                  </a:extLst>
                </a:gridCol>
              </a:tblGrid>
              <a:tr h="34563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5277">
                <a:tc>
                  <a:txBody>
                    <a:bodyPr/>
                    <a:lstStyle/>
                    <a:p>
                      <a:pPr marL="0" indent="0"/>
                      <a:r>
                        <a:rPr kumimoji="1" lang="ja-JP" altLang="en-US" sz="1400" dirty="0"/>
                        <a:t>　限られた財源や人材のもと、公の施設の効率的・効果的な運営や、複雑・多様化する社会課題に対して的確に対応していくためには、企業や大学等と連携し、民間の優れたノウハウやアイデア、</a:t>
                      </a:r>
                      <a:r>
                        <a:rPr kumimoji="1" lang="ja-JP" altLang="en-US" sz="1400" dirty="0">
                          <a:solidFill>
                            <a:schemeClr val="tx1"/>
                          </a:solidFill>
                        </a:rPr>
                        <a:t>ネットワーク</a:t>
                      </a:r>
                      <a:r>
                        <a:rPr kumimoji="1" lang="ja-JP" altLang="en-US" sz="1400" dirty="0"/>
                        <a:t>を積極的に取り入れていくことが不可欠。</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公の施設の運営に民</a:t>
                      </a:r>
                      <a:endParaRPr kumimoji="1" lang="en-US" altLang="ja-JP" sz="1400" dirty="0">
                        <a:solidFill>
                          <a:schemeClr val="tx1"/>
                        </a:solidFill>
                      </a:endParaRPr>
                    </a:p>
                    <a:p>
                      <a:pPr marL="0" indent="0"/>
                      <a:r>
                        <a:rPr kumimoji="1" lang="ja-JP" altLang="en-US" sz="1400" dirty="0">
                          <a:solidFill>
                            <a:schemeClr val="tx1"/>
                          </a:solidFill>
                        </a:rPr>
                        <a:t>　間手法を積極的に導入</a:t>
                      </a:r>
                      <a:endParaRPr kumimoji="1" lang="en-US" altLang="ja-JP" sz="1400" dirty="0">
                        <a:solidFill>
                          <a:schemeClr val="tx1"/>
                        </a:solidFill>
                      </a:endParaRPr>
                    </a:p>
                    <a:p>
                      <a:pPr marL="0" indent="0"/>
                      <a:r>
                        <a:rPr kumimoji="1" lang="ja-JP" altLang="en-US" sz="1400" dirty="0">
                          <a:solidFill>
                            <a:schemeClr val="tx1"/>
                          </a:solidFill>
                        </a:rPr>
                        <a:t>　する。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8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dirty="0">
                          <a:solidFill>
                            <a:schemeClr val="tx1"/>
                          </a:solidFill>
                        </a:rPr>
                        <a:t>①　公の施設運営への　</a:t>
                      </a:r>
                      <a:endParaRPr kumimoji="1" lang="en-US" altLang="ja-JP" sz="1400" b="0" dirty="0">
                        <a:solidFill>
                          <a:schemeClr val="tx1"/>
                        </a:solidFill>
                      </a:endParaRPr>
                    </a:p>
                    <a:p>
                      <a:pPr marL="0" indent="0"/>
                      <a:r>
                        <a:rPr kumimoji="1" lang="ja-JP" altLang="en-US" sz="1400" b="0" dirty="0">
                          <a:solidFill>
                            <a:schemeClr val="tx1"/>
                          </a:solidFill>
                        </a:rPr>
                        <a:t>　ＰＦＩ事業や指定管理者</a:t>
                      </a:r>
                      <a:endParaRPr kumimoji="1" lang="en-US" altLang="ja-JP" sz="1400" b="0" dirty="0">
                        <a:solidFill>
                          <a:schemeClr val="tx1"/>
                        </a:solidFill>
                      </a:endParaRPr>
                    </a:p>
                    <a:p>
                      <a:pPr marL="0" indent="0"/>
                      <a:r>
                        <a:rPr kumimoji="1" lang="ja-JP" altLang="en-US" sz="1400" b="0" dirty="0">
                          <a:solidFill>
                            <a:schemeClr val="tx1"/>
                          </a:solidFill>
                        </a:rPr>
                        <a:t>　制度の積極導入</a:t>
                      </a:r>
                      <a:endParaRPr kumimoji="1" lang="en-US" altLang="ja-JP" sz="1400" b="0" dirty="0">
                        <a:solidFill>
                          <a:schemeClr val="tx1"/>
                        </a:solidFill>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事業</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2001</a:t>
                      </a:r>
                      <a:r>
                        <a:rPr kumimoji="1" lang="ja-JP" altLang="en-US" sz="1200" kern="1200" dirty="0">
                          <a:solidFill>
                            <a:schemeClr val="tx1"/>
                          </a:solidFill>
                          <a:latin typeface="+mj-ea"/>
                          <a:ea typeface="+mn-ea"/>
                          <a:cs typeface="+mn-cs"/>
                        </a:rPr>
                        <a:t>年度　「大阪府</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検討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指針」策定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年度　「</a:t>
                      </a:r>
                      <a:r>
                        <a:rPr kumimoji="1" lang="en-US" altLang="ja-JP" sz="1200" kern="1200" dirty="0">
                          <a:solidFill>
                            <a:schemeClr val="tx1"/>
                          </a:solidFill>
                          <a:latin typeface="+mj-ea"/>
                          <a:ea typeface="+mn-ea"/>
                          <a:cs typeface="+mn-cs"/>
                        </a:rPr>
                        <a:t>PFI/PPP</a:t>
                      </a:r>
                      <a:r>
                        <a:rPr kumimoji="1" lang="ja-JP" altLang="en-US" sz="1200" kern="1200" dirty="0">
                          <a:solidFill>
                            <a:schemeClr val="tx1"/>
                          </a:solidFill>
                          <a:latin typeface="+mj-ea"/>
                          <a:ea typeface="+mn-ea"/>
                          <a:cs typeface="+mn-cs"/>
                        </a:rPr>
                        <a:t>優先</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的検討規程」策定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a:t>
                      </a:r>
                      <a:r>
                        <a:rPr kumimoji="1" lang="ja-JP" altLang="en-US" sz="1200" dirty="0">
                          <a:solidFill>
                            <a:schemeClr val="tx1"/>
                          </a:solidFill>
                        </a:rPr>
                        <a:t>指定管理者制度</a:t>
                      </a:r>
                      <a:endParaRPr kumimoji="1" lang="en-US" altLang="ja-JP" sz="1200" dirty="0">
                        <a:solidFill>
                          <a:schemeClr val="tx1"/>
                        </a:solidFill>
                      </a:endParaRPr>
                    </a:p>
                    <a:p>
                      <a:pPr marL="0" indent="0" algn="l" defTabSz="914400" rtl="0" eaLnBrk="1" latinLnBrk="0" hangingPunct="1"/>
                      <a:r>
                        <a:rPr kumimoji="1" lang="ja-JP" altLang="en-US" sz="1200" dirty="0">
                          <a:solidFill>
                            <a:schemeClr val="tx1"/>
                          </a:solidFill>
                        </a:rPr>
                        <a:t>　　</a:t>
                      </a:r>
                      <a:r>
                        <a:rPr kumimoji="1" lang="en-US" altLang="ja-JP" sz="1200" kern="1200" dirty="0">
                          <a:solidFill>
                            <a:schemeClr val="tx1"/>
                          </a:solidFill>
                          <a:latin typeface="+mj-ea"/>
                          <a:ea typeface="+mn-ea"/>
                          <a:cs typeface="+mn-cs"/>
                        </a:rPr>
                        <a:t>2009</a:t>
                      </a:r>
                      <a:r>
                        <a:rPr kumimoji="1" lang="ja-JP" altLang="en-US" sz="1200" kern="1200" dirty="0">
                          <a:solidFill>
                            <a:schemeClr val="tx1"/>
                          </a:solidFill>
                          <a:latin typeface="+mj-ea"/>
                          <a:ea typeface="+mn-ea"/>
                          <a:cs typeface="+mn-cs"/>
                        </a:rPr>
                        <a:t>年度　競争を促す観点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から、価格点割合を引上げ</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30</a:t>
                      </a:r>
                      <a:r>
                        <a:rPr kumimoji="1" lang="ja-JP" altLang="en-US" sz="1200" kern="1200" dirty="0">
                          <a:solidFill>
                            <a:schemeClr val="tx1"/>
                          </a:solidFill>
                          <a:latin typeface="+mj-ea"/>
                          <a:ea typeface="+mn-ea"/>
                          <a:cs typeface="+mn-cs"/>
                        </a:rPr>
                        <a:t>点→</a:t>
                      </a:r>
                      <a:r>
                        <a:rPr kumimoji="1" lang="en-US" altLang="ja-JP" sz="1200" kern="1200" dirty="0">
                          <a:solidFill>
                            <a:schemeClr val="tx1"/>
                          </a:solidFill>
                          <a:latin typeface="+mj-ea"/>
                          <a:ea typeface="+mn-ea"/>
                          <a:cs typeface="+mn-cs"/>
                        </a:rPr>
                        <a:t>50</a:t>
                      </a:r>
                      <a:r>
                        <a:rPr kumimoji="1" lang="ja-JP" altLang="en-US" sz="1200" kern="1200" dirty="0">
                          <a:solidFill>
                            <a:schemeClr val="tx1"/>
                          </a:solidFill>
                          <a:latin typeface="+mj-ea"/>
                          <a:ea typeface="+mn-ea"/>
                          <a:cs typeface="+mn-cs"/>
                        </a:rPr>
                        <a:t>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2012</a:t>
                      </a:r>
                      <a:r>
                        <a:rPr kumimoji="1" lang="ja-JP" altLang="en-US" sz="1200" kern="1200" dirty="0">
                          <a:solidFill>
                            <a:schemeClr val="tx1"/>
                          </a:solidFill>
                          <a:latin typeface="+mj-ea"/>
                          <a:ea typeface="+mn-ea"/>
                          <a:cs typeface="+mn-cs"/>
                        </a:rPr>
                        <a:t>年度  外部有識者モニ</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タリングを必須化</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年度　外部評価が低評</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価であった指定管理者に対</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する次期公募時の減点制度</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の導入　</a:t>
                      </a:r>
                      <a:endParaRPr kumimoji="1" lang="en-US" altLang="ja-JP" sz="1200" dirty="0">
                        <a:solidFill>
                          <a:schemeClr val="tx1"/>
                        </a:solidFill>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①</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ＰＦＩ事業・指定管理者　</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制度の導入拡大</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年度以降実施分＞</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・府営豊中新千里東住宅民活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・府営堺南長尾住宅民活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・府営吹田竹見台住宅民活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・府営枚方田ノ口住宅民活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・府立精神医療センター再編整備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・府立成人病センター整備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・府営吹田藤白台住宅（第</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期）民活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・府営吹田佐竹台住宅（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丁目）及び</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・府立高等学校空調設備更新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・府営豊中新千里北第２期住宅民活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指定管理者制度</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・公の施設に対する指定管理者制度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導入率全国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位</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年度国調査　</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府営住宅を含む）</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・公募による選定割合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・指定管理者のうち民間事業者の</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/38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/95</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年には、大阪府中央卸売市場</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において、全国初となる中央卸売市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場の指定管理制度導入を実施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年度～、服部、浜寺、二色の浜</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の各公園について、</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PMO</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型指定管理</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を導入</a:t>
                      </a:r>
                      <a:endParaRPr kumimoji="1" lang="en-US" altLang="ja-JP" sz="1100" b="0" i="0" u="none" strike="sng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98030840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p>
        </p:txBody>
      </p:sp>
      <p:graphicFrame>
        <p:nvGraphicFramePr>
          <p:cNvPr id="9" name="表 8"/>
          <p:cNvGraphicFramePr>
            <a:graphicFrameLocks noGrp="1"/>
          </p:cNvGraphicFramePr>
          <p:nvPr>
            <p:extLst>
              <p:ext uri="{D42A27DB-BD31-4B8C-83A1-F6EECF244321}">
                <p14:modId xmlns:p14="http://schemas.microsoft.com/office/powerpoint/2010/main" val="2383629744"/>
              </p:ext>
            </p:extLst>
          </p:nvPr>
        </p:nvGraphicFramePr>
        <p:xfrm>
          <a:off x="73596" y="415151"/>
          <a:ext cx="8856984" cy="6409755"/>
        </p:xfrm>
        <a:graphic>
          <a:graphicData uri="http://schemas.openxmlformats.org/drawingml/2006/table">
            <a:tbl>
              <a:tblPr firstRow="1" bandRow="1">
                <a:tableStyleId>{5940675A-B579-460E-94D1-54222C63F5DA}</a:tableStyleId>
              </a:tblPr>
              <a:tblGrid>
                <a:gridCol w="2214246">
                  <a:extLst>
                    <a:ext uri="{9D8B030D-6E8A-4147-A177-3AD203B41FA5}">
                      <a16:colId xmlns:a16="http://schemas.microsoft.com/office/drawing/2014/main" val="20000"/>
                    </a:ext>
                  </a:extLst>
                </a:gridCol>
                <a:gridCol w="2214246">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6400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43995">
                <a:tc>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事業実施に際して、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民間アイデアを積極的</a:t>
                      </a:r>
                      <a:endParaRPr kumimoji="1" lang="en-US" altLang="ja-JP" sz="1400" dirty="0">
                        <a:solidFill>
                          <a:schemeClr val="tx1"/>
                        </a:solidFill>
                      </a:endParaRPr>
                    </a:p>
                    <a:p>
                      <a:pPr marL="0" indent="0"/>
                      <a:r>
                        <a:rPr kumimoji="1" lang="ja-JP" altLang="en-US" sz="1400" dirty="0">
                          <a:solidFill>
                            <a:schemeClr val="tx1"/>
                          </a:solidFill>
                        </a:rPr>
                        <a:t>　に取り入れる。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600" dirty="0">
                        <a:solidFill>
                          <a:schemeClr val="tx1"/>
                        </a:solidFill>
                      </a:endParaRPr>
                    </a:p>
                    <a:p>
                      <a:pPr marL="0" indent="0"/>
                      <a:r>
                        <a:rPr kumimoji="1" lang="ja-JP" altLang="en-US" sz="1400" dirty="0">
                          <a:solidFill>
                            <a:schemeClr val="tx1"/>
                          </a:solidFill>
                        </a:rPr>
                        <a:t>③　企業や大学等と連携</a:t>
                      </a:r>
                      <a:endParaRPr kumimoji="1" lang="en-US" altLang="ja-JP" sz="1400" dirty="0">
                        <a:solidFill>
                          <a:schemeClr val="tx1"/>
                        </a:solidFill>
                      </a:endParaRPr>
                    </a:p>
                    <a:p>
                      <a:pPr marL="0" indent="0"/>
                      <a:r>
                        <a:rPr kumimoji="1" lang="ja-JP" altLang="en-US" sz="1400" baseline="0" dirty="0">
                          <a:solidFill>
                            <a:schemeClr val="tx1"/>
                          </a:solidFill>
                        </a:rPr>
                        <a:t> </a:t>
                      </a:r>
                      <a:r>
                        <a:rPr kumimoji="1" lang="ja-JP" altLang="en-US" sz="1400" dirty="0">
                          <a:solidFill>
                            <a:schemeClr val="tx1"/>
                          </a:solidFill>
                        </a:rPr>
                        <a:t>　し、行政課題の解決を</a:t>
                      </a:r>
                      <a:endParaRPr kumimoji="1" lang="en-US" altLang="ja-JP" sz="1400" dirty="0">
                        <a:solidFill>
                          <a:schemeClr val="tx1"/>
                        </a:solidFill>
                      </a:endParaRPr>
                    </a:p>
                    <a:p>
                      <a:pPr marL="0" indent="0"/>
                      <a:r>
                        <a:rPr kumimoji="1" lang="ja-JP" altLang="en-US" sz="1400" dirty="0">
                          <a:solidFill>
                            <a:schemeClr val="tx1"/>
                          </a:solidFill>
                        </a:rPr>
                        <a:t>　図っていく。</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kern="1200" dirty="0">
                          <a:solidFill>
                            <a:schemeClr val="tx1"/>
                          </a:solidFill>
                          <a:latin typeface="+mj-ea"/>
                          <a:ea typeface="+mn-ea"/>
                          <a:cs typeface="+mn-cs"/>
                        </a:rPr>
                        <a:t>②　サウンディング型市場調査の実施</a:t>
                      </a:r>
                      <a:endParaRPr kumimoji="1" lang="en-US" altLang="ja-JP" sz="1400" b="0" kern="1200" dirty="0">
                        <a:solidFill>
                          <a:schemeClr val="tx1"/>
                        </a:solidFill>
                        <a:latin typeface="+mj-ea"/>
                        <a:ea typeface="+mn-ea"/>
                        <a:cs typeface="+mn-cs"/>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600" b="0" dirty="0">
                        <a:solidFill>
                          <a:schemeClr val="tx1"/>
                        </a:solidFill>
                      </a:endParaRPr>
                    </a:p>
                    <a:p>
                      <a:pPr marL="92075" indent="-92075"/>
                      <a:r>
                        <a:rPr kumimoji="1" lang="ja-JP" altLang="en-US" sz="1400" b="0" dirty="0">
                          <a:solidFill>
                            <a:schemeClr val="tx1"/>
                          </a:solidFill>
                        </a:rPr>
                        <a:t>③　「公民戦略連携デス</a:t>
                      </a:r>
                      <a:endParaRPr kumimoji="1" lang="en-US" altLang="ja-JP" sz="1400" b="0" dirty="0">
                        <a:solidFill>
                          <a:schemeClr val="tx1"/>
                        </a:solidFill>
                      </a:endParaRPr>
                    </a:p>
                    <a:p>
                      <a:pPr marL="92075" indent="-92075"/>
                      <a:r>
                        <a:rPr kumimoji="1" lang="ja-JP" altLang="en-US" sz="1400" b="0" dirty="0">
                          <a:solidFill>
                            <a:schemeClr val="tx1"/>
                          </a:solidFill>
                        </a:rPr>
                        <a:t>　ク」の設置</a:t>
                      </a:r>
                      <a:endParaRPr kumimoji="1" lang="en-US" altLang="ja-JP" sz="1400" b="0" dirty="0">
                        <a:solidFill>
                          <a:schemeClr val="tx1"/>
                        </a:solidFill>
                      </a:endParaRPr>
                    </a:p>
                    <a:p>
                      <a:pPr marL="92075" indent="-92075"/>
                      <a:endParaRPr kumimoji="1" lang="en-US" altLang="ja-JP" sz="1400" dirty="0">
                        <a:solidFill>
                          <a:schemeClr val="tx1"/>
                        </a:solidFill>
                      </a:endParaRPr>
                    </a:p>
                    <a:p>
                      <a:pPr marL="92075" indent="-92075"/>
                      <a:r>
                        <a:rPr kumimoji="1" lang="en-US" altLang="ja-JP" sz="1200" dirty="0">
                          <a:solidFill>
                            <a:schemeClr val="tx1"/>
                          </a:solidFill>
                        </a:rPr>
                        <a:t>   </a:t>
                      </a:r>
                      <a:r>
                        <a:rPr kumimoji="1" lang="ja-JP" altLang="en-US" sz="1200" dirty="0">
                          <a:solidFill>
                            <a:schemeClr val="tx1"/>
                          </a:solidFill>
                        </a:rPr>
                        <a:t>都道府県初のワンストップ窓口となる　「公民戦略連携デスク」を設置（</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月現在　</a:t>
                      </a:r>
                      <a:r>
                        <a:rPr kumimoji="1" lang="en-US" altLang="ja-JP" sz="1200" dirty="0">
                          <a:solidFill>
                            <a:schemeClr val="tx1"/>
                          </a:solidFill>
                        </a:rPr>
                        <a:t>10</a:t>
                      </a:r>
                      <a:r>
                        <a:rPr kumimoji="1" lang="ja-JP" altLang="en-US" sz="1200" dirty="0">
                          <a:solidFill>
                            <a:schemeClr val="tx1"/>
                          </a:solidFill>
                        </a:rPr>
                        <a:t>名専任体制）</a:t>
                      </a:r>
                      <a:endParaRPr kumimoji="1" lang="en-US" altLang="ja-JP" sz="1200" dirty="0">
                        <a:solidFill>
                          <a:schemeClr val="tx1"/>
                        </a:solidFill>
                      </a:endParaRPr>
                    </a:p>
                    <a:p>
                      <a:pPr marL="92075" indent="-92075"/>
                      <a:r>
                        <a:rPr kumimoji="1" lang="ja-JP" altLang="en-US" sz="1200" dirty="0">
                          <a:solidFill>
                            <a:schemeClr val="tx1"/>
                          </a:solidFill>
                        </a:rPr>
                        <a:t>　</a:t>
                      </a:r>
                      <a:r>
                        <a:rPr kumimoji="1" lang="zh-TW" altLang="en-US" sz="1200" dirty="0">
                          <a:solidFill>
                            <a:schemeClr val="tx1"/>
                          </a:solidFill>
                        </a:rPr>
                        <a:t>（</a:t>
                      </a:r>
                      <a:r>
                        <a:rPr kumimoji="1" lang="en-US" altLang="zh-TW" sz="1200" dirty="0">
                          <a:solidFill>
                            <a:schemeClr val="tx1"/>
                          </a:solidFill>
                        </a:rPr>
                        <a:t>2022</a:t>
                      </a:r>
                      <a:r>
                        <a:rPr kumimoji="1" lang="zh-TW" altLang="en-US" sz="1200" dirty="0">
                          <a:solidFill>
                            <a:schemeClr val="tx1"/>
                          </a:solidFill>
                        </a:rPr>
                        <a:t>年</a:t>
                      </a:r>
                      <a:r>
                        <a:rPr kumimoji="1" lang="en-US" altLang="zh-TW" sz="1200" dirty="0">
                          <a:solidFill>
                            <a:schemeClr val="tx1"/>
                          </a:solidFill>
                        </a:rPr>
                        <a:t>4</a:t>
                      </a:r>
                      <a:r>
                        <a:rPr kumimoji="1" lang="zh-TW" altLang="en-US" sz="1200" dirty="0">
                          <a:solidFill>
                            <a:schemeClr val="tx1"/>
                          </a:solidFill>
                        </a:rPr>
                        <a:t>月現在　</a:t>
                      </a:r>
                      <a:r>
                        <a:rPr kumimoji="1" lang="en-US" altLang="zh-TW" sz="1200" dirty="0">
                          <a:solidFill>
                            <a:schemeClr val="tx1"/>
                          </a:solidFill>
                        </a:rPr>
                        <a:t>10</a:t>
                      </a:r>
                      <a:r>
                        <a:rPr kumimoji="1" lang="zh-TW" altLang="en-US" sz="1200" dirty="0">
                          <a:solidFill>
                            <a:schemeClr val="tx1"/>
                          </a:solidFill>
                        </a:rPr>
                        <a:t>名専任体制）</a:t>
                      </a:r>
                    </a:p>
                    <a:p>
                      <a:pPr marL="92075" indent="-92075"/>
                      <a:endParaRPr kumimoji="1" lang="en-US" altLang="ja-JP" sz="1200" dirty="0">
                        <a:solidFill>
                          <a:schemeClr val="tx1"/>
                        </a:solidFill>
                      </a:endParaRPr>
                    </a:p>
                    <a:p>
                      <a:pPr marL="92075" indent="-92075"/>
                      <a:r>
                        <a:rPr kumimoji="1" lang="ja-JP" altLang="en-US" sz="1200" dirty="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l" defTabSz="914400" rtl="0" eaLnBrk="1" latinLnBrk="0" hangingPunct="1"/>
                      <a:r>
                        <a:rPr kumimoji="1" lang="ja-JP" altLang="en-US" sz="1400" u="none" kern="1200" dirty="0">
                          <a:solidFill>
                            <a:schemeClr val="tx1"/>
                          </a:solidFill>
                          <a:latin typeface="+mj-ea"/>
                          <a:ea typeface="+mn-ea"/>
                          <a:cs typeface="+mn-cs"/>
                        </a:rPr>
                        <a:t>②　サウンディング型市場</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kern="1200" dirty="0">
                          <a:solidFill>
                            <a:schemeClr val="tx1"/>
                          </a:solidFill>
                          <a:latin typeface="+mj-ea"/>
                          <a:ea typeface="+mn-ea"/>
                          <a:cs typeface="+mn-cs"/>
                        </a:rPr>
                        <a:t>　調査の実施</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dirty="0">
                          <a:solidFill>
                            <a:schemeClr val="tx1"/>
                          </a:solidFill>
                        </a:rPr>
                        <a:t>　</a:t>
                      </a:r>
                      <a:r>
                        <a:rPr kumimoji="1" lang="en-US" altLang="ja-JP" sz="1050" u="none" kern="1200" dirty="0">
                          <a:solidFill>
                            <a:schemeClr val="tx1"/>
                          </a:solidFill>
                          <a:latin typeface="+mn-lt"/>
                          <a:ea typeface="+mn-ea"/>
                          <a:cs typeface="+mn-cs"/>
                        </a:rPr>
                        <a:t>2017</a:t>
                      </a:r>
                      <a:r>
                        <a:rPr kumimoji="1" lang="ja-JP" altLang="en-US" sz="1050" u="none" kern="1200" dirty="0">
                          <a:solidFill>
                            <a:schemeClr val="tx1"/>
                          </a:solidFill>
                          <a:latin typeface="+mn-lt"/>
                          <a:ea typeface="+mn-ea"/>
                          <a:cs typeface="+mn-cs"/>
                        </a:rPr>
                        <a:t>年度以降、府営公園やにぎわい</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施設の整備等の事業において、実施</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されている。</a:t>
                      </a:r>
                      <a:endParaRPr kumimoji="1" lang="en-US" altLang="ja-JP" sz="1050" u="none" kern="1200" dirty="0">
                        <a:solidFill>
                          <a:schemeClr val="tx1"/>
                        </a:solidFill>
                        <a:latin typeface="+mn-lt"/>
                        <a:ea typeface="+mn-ea"/>
                        <a:cs typeface="+mn-cs"/>
                      </a:endParaRPr>
                    </a:p>
                    <a:p>
                      <a:pPr marL="0" indent="0" algn="l" defTabSz="914400" rtl="0" eaLnBrk="1" latinLnBrk="0" hangingPunct="1"/>
                      <a:endParaRPr kumimoji="1" lang="en-US" altLang="ja-JP" sz="1050" u="none"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　包括連携協定の締結を</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はじめとする府と企業等と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の連携の取組の増加</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包括連携協定締結企業・大学</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数が</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倍に増加</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デスク設置前（</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新たに面会した企業・大学等の数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167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企業・大学等との連携取組数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公民戦略連携デスクがコーディ</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ネートしたもの）</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846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1403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末累計）</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市町村における公民連携の取組</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みの拡大</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・大阪府・市町村公民連携推進</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協議会</a:t>
                      </a:r>
                      <a:endParaRPr kumimoji="1" lang="en-US" altLang="ja-JP" sz="1400" dirty="0">
                        <a:solidFill>
                          <a:schemeClr val="tx1"/>
                        </a:solidFill>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118920" y="6492875"/>
            <a:ext cx="2133600" cy="365125"/>
          </a:xfrm>
        </p:spPr>
        <p:txBody>
          <a:bodyPr/>
          <a:lstStyle/>
          <a:p>
            <a:fld id="{63BC356D-1576-478B-8647-1361C6E9DFF7}" type="slidenum">
              <a:rPr lang="ja-JP" altLang="en-US" smtClean="0"/>
              <a:pPr/>
              <a:t>237</a:t>
            </a:fld>
            <a:endParaRPr lang="ja-JP" altLang="en-US" dirty="0"/>
          </a:p>
        </p:txBody>
      </p:sp>
    </p:spTree>
    <p:extLst>
      <p:ext uri="{BB962C8B-B14F-4D97-AF65-F5344CB8AC3E}">
        <p14:creationId xmlns:p14="http://schemas.microsoft.com/office/powerpoint/2010/main" val="191575295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a:extLst>
              <a:ext uri="{FF2B5EF4-FFF2-40B4-BE49-F238E27FC236}">
                <a16:creationId xmlns:a16="http://schemas.microsoft.com/office/drawing/2014/main" id="{8B7389D7-D2E4-48D0-8875-63F82980750B}"/>
              </a:ext>
            </a:extLst>
          </p:cNvPr>
          <p:cNvSpPr txBox="1"/>
          <p:nvPr/>
        </p:nvSpPr>
        <p:spPr>
          <a:xfrm>
            <a:off x="0" y="131639"/>
            <a:ext cx="9144000" cy="415498"/>
          </a:xfrm>
          <a:prstGeom prst="rect">
            <a:avLst/>
          </a:prstGeom>
          <a:solidFill>
            <a:schemeClr val="accent2">
              <a:lumMod val="75000"/>
            </a:schemeClr>
          </a:solid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企業･大学等と府庁の各担当部局を繋ぐワンストップ窓口として「公民戦略連携デスク」を設置　（</a:t>
            </a:r>
            <a:r>
              <a:rPr kumimoji="1" lang="en-US" altLang="ja-JP"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2015</a:t>
            </a: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pic>
        <p:nvPicPr>
          <p:cNvPr id="22" name="図 2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773347"/>
            <a:ext cx="3834117" cy="2712723"/>
          </a:xfrm>
          <a:prstGeom prst="rect">
            <a:avLst/>
          </a:prstGeom>
        </p:spPr>
      </p:pic>
      <p:sp>
        <p:nvSpPr>
          <p:cNvPr id="23" name="角丸四角形 22"/>
          <p:cNvSpPr/>
          <p:nvPr/>
        </p:nvSpPr>
        <p:spPr>
          <a:xfrm>
            <a:off x="1395326" y="1845884"/>
            <a:ext cx="845261"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一元的な窓口・相談機能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（コンシェルジュ的役割）</a:t>
            </a:r>
          </a:p>
          <a:p>
            <a:pPr marL="0" marR="0" lvl="0" indent="0" algn="ctr" defTabSz="914400" rtl="0" eaLnBrk="1" fontAlgn="auto" latinLnBrk="0" hangingPunct="1">
              <a:lnSpc>
                <a:spcPts val="3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3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企業・大学からアプローチがあれば、その思いを十分に聞き取り、スピーディに対応します。</a:t>
            </a:r>
          </a:p>
        </p:txBody>
      </p:sp>
      <p:sp>
        <p:nvSpPr>
          <p:cNvPr id="24" name="角丸四角形 23"/>
          <p:cNvSpPr/>
          <p:nvPr/>
        </p:nvSpPr>
        <p:spPr>
          <a:xfrm>
            <a:off x="2276756" y="1845884"/>
            <a:ext cx="824438"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バックアップ機能</a:t>
            </a:r>
            <a:endParaRPr kumimoji="1" lang="en-US" altLang="ja-JP"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（コーディネーター的役割）</a:t>
            </a:r>
            <a:endParaRPr kumimoji="1" lang="en-US" altLang="ja-JP" sz="4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府と企業・大学との連携をコーディネートするだけでなく、府庁内からの提案も企業・大学に適切につないでいきます。</a:t>
            </a:r>
          </a:p>
        </p:txBody>
      </p:sp>
      <p:sp>
        <p:nvSpPr>
          <p:cNvPr id="25" name="角丸四角形 24"/>
          <p:cNvSpPr/>
          <p:nvPr/>
        </p:nvSpPr>
        <p:spPr>
          <a:xfrm>
            <a:off x="539471" y="1616661"/>
            <a:ext cx="720000" cy="250900"/>
          </a:xfrm>
          <a:prstGeom prst="roundRect">
            <a:avLst>
              <a:gd name="adj" fmla="val 27520"/>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府の担当部局が分からなくても、デスクに相談できる</a:t>
            </a:r>
            <a:r>
              <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6" name="角丸四角形 25"/>
          <p:cNvSpPr/>
          <p:nvPr/>
        </p:nvSpPr>
        <p:spPr>
          <a:xfrm>
            <a:off x="539471" y="1902494"/>
            <a:ext cx="720000" cy="32802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スピード感を持って、適切に対応してくれる！</a:t>
            </a:r>
            <a:endPar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（たらい回しがない）</a:t>
            </a:r>
          </a:p>
        </p:txBody>
      </p:sp>
      <p:sp>
        <p:nvSpPr>
          <p:cNvPr id="27" name="角丸四角形 26"/>
          <p:cNvSpPr/>
          <p:nvPr/>
        </p:nvSpPr>
        <p:spPr>
          <a:xfrm>
            <a:off x="539471" y="2253899"/>
            <a:ext cx="720000" cy="154285"/>
          </a:xfrm>
          <a:prstGeom prst="roundRect">
            <a:avLst>
              <a:gd name="adj" fmla="val 21889"/>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対等な立場で</a:t>
            </a:r>
            <a:r>
              <a:rPr kumimoji="1" lang="ja-JP" altLang="en-US" sz="450" b="0" i="0" u="none" strike="noStrike" kern="1200" cap="none" spc="-6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対話</a:t>
            </a:r>
            <a:r>
              <a:rPr kumimoji="1" lang="ja-JP" altLang="en-US" sz="450" b="0" i="0" u="none" strike="noStrike" kern="1200" cap="none" spc="-20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ができる</a:t>
            </a:r>
            <a:r>
              <a:rPr kumimoji="1" lang="en-US" altLang="ja-JP"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8" name="角丸四角形 27"/>
          <p:cNvSpPr/>
          <p:nvPr/>
        </p:nvSpPr>
        <p:spPr>
          <a:xfrm>
            <a:off x="614730" y="2581641"/>
            <a:ext cx="834947"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○公的活動を通じた企業価値の向上</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○ビジネスチャンスの開拓</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○研究成果の実証、社会への還元</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○人材の育成</a:t>
            </a:r>
          </a:p>
        </p:txBody>
      </p:sp>
      <p:sp>
        <p:nvSpPr>
          <p:cNvPr id="29" name="角丸四角形 28"/>
          <p:cNvSpPr/>
          <p:nvPr/>
        </p:nvSpPr>
        <p:spPr>
          <a:xfrm>
            <a:off x="3281213" y="1622913"/>
            <a:ext cx="698400" cy="34920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行政が特定企業・大学と連携するルールや相場感を府庁内で共有できる！</a:t>
            </a:r>
          </a:p>
        </p:txBody>
      </p:sp>
      <p:sp>
        <p:nvSpPr>
          <p:cNvPr id="30" name="角丸四角形 29"/>
          <p:cNvSpPr/>
          <p:nvPr/>
        </p:nvSpPr>
        <p:spPr>
          <a:xfrm>
            <a:off x="3287843" y="1996564"/>
            <a:ext cx="698094" cy="347012"/>
          </a:xfrm>
          <a:prstGeom prst="roundRect">
            <a:avLst>
              <a:gd name="adj" fmla="val 17098"/>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アイデアを実現可能とする上で参考となる情報が得られる！</a:t>
            </a:r>
          </a:p>
        </p:txBody>
      </p:sp>
      <p:sp>
        <p:nvSpPr>
          <p:cNvPr id="31" name="角丸四角形 30"/>
          <p:cNvSpPr/>
          <p:nvPr/>
        </p:nvSpPr>
        <p:spPr>
          <a:xfrm>
            <a:off x="3131723" y="2572536"/>
            <a:ext cx="714695"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○多様な資源の活用</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○府民サービスの向上</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○地域イメージの向上</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238</a:t>
            </a:fld>
            <a:endParaRPr lang="ja-JP" altLang="en-US"/>
          </a:p>
        </p:txBody>
      </p:sp>
      <p:pic>
        <p:nvPicPr>
          <p:cNvPr id="4" name="図 3"/>
          <p:cNvPicPr>
            <a:picLocks noChangeAspect="1"/>
          </p:cNvPicPr>
          <p:nvPr/>
        </p:nvPicPr>
        <p:blipFill>
          <a:blip r:embed="rId3"/>
          <a:stretch>
            <a:fillRect/>
          </a:stretch>
        </p:blipFill>
        <p:spPr>
          <a:xfrm>
            <a:off x="194692" y="720029"/>
            <a:ext cx="8754615" cy="5986791"/>
          </a:xfrm>
          <a:prstGeom prst="rect">
            <a:avLst/>
          </a:prstGeom>
        </p:spPr>
      </p:pic>
    </p:spTree>
    <p:extLst>
      <p:ext uri="{BB962C8B-B14F-4D97-AF65-F5344CB8AC3E}">
        <p14:creationId xmlns:p14="http://schemas.microsoft.com/office/powerpoint/2010/main" val="292005204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6096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340260">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・利用者から、公園内にもカフェなどの賑わい施設を求める声があったが、５年の指定管理期間では実現することが出来なかった。</a:t>
                      </a:r>
                      <a:endParaRPr lang="en-US" altLang="ja-JP" sz="1300" b="0" u="none" kern="100" dirty="0">
                        <a:solidFill>
                          <a:schemeClr val="tx1"/>
                        </a:solidFill>
                        <a:effectLst/>
                        <a:latin typeface="+mn-ea"/>
                        <a:ea typeface="+mn-ea"/>
                        <a:cs typeface="Times New Roman" panose="02020603050405020304" pitchFamily="18" charset="0"/>
                      </a:endParaRPr>
                    </a:p>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　そこで、多様化する利用者ニーズの実現に向けて、新たな管理運営制度の導入を図るため、市場調査を行い、各公園に適した新たな制度を導入することで、民間ノウハウの活用による賑わいイベントの実施や、民間投資でのカフェ・レストランをはじめとした新しい公園施設の設置など、更なる公園の魅力向上を図る。</a:t>
                      </a:r>
                      <a:endParaRPr lang="en-US" altLang="ja-JP" sz="1300" b="0" u="none"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・「大阪府営公園マスタープラン」に基づき、府営公園が</a:t>
                      </a:r>
                      <a:r>
                        <a:rPr kumimoji="1" lang="ja-JP" altLang="ja-JP" sz="1300" b="0" u="none" kern="1200" dirty="0">
                          <a:solidFill>
                            <a:schemeClr val="tx1"/>
                          </a:solidFill>
                          <a:effectLst/>
                          <a:latin typeface="+mn-ea"/>
                          <a:ea typeface="+mn-ea"/>
                          <a:cs typeface="+mn-cs"/>
                        </a:rPr>
                        <a:t>民間活力の積極的導入により、地域に貢献し、都市の活力を生み出す公園</a:t>
                      </a:r>
                      <a:r>
                        <a:rPr kumimoji="1" lang="ja-JP" altLang="en-US" sz="1300" b="0" u="none" kern="1200" dirty="0">
                          <a:solidFill>
                            <a:schemeClr val="tx1"/>
                          </a:solidFill>
                          <a:effectLst/>
                          <a:latin typeface="+mn-ea"/>
                          <a:ea typeface="+mn-ea"/>
                          <a:cs typeface="+mn-cs"/>
                        </a:rPr>
                        <a:t>となるよう、公園運営管理体制の更なる充実を図る。</a:t>
                      </a:r>
                      <a:endParaRPr kumimoji="1" lang="en-US" altLang="ja-JP" sz="1300" b="0" u="none" kern="1200" dirty="0">
                        <a:solidFill>
                          <a:schemeClr val="tx1"/>
                        </a:solidFill>
                        <a:effectLst/>
                        <a:latin typeface="+mn-ea"/>
                        <a:ea typeface="+mn-ea"/>
                        <a:cs typeface="+mn-cs"/>
                      </a:endParaRPr>
                    </a:p>
                    <a:p>
                      <a:pPr>
                        <a:lnSpc>
                          <a:spcPct val="100000"/>
                        </a:lnSpc>
                      </a:pPr>
                      <a:endParaRPr kumimoji="1" lang="en-US" altLang="ja-JP" sz="1300" b="0" u="none" kern="1200" dirty="0">
                        <a:solidFill>
                          <a:schemeClr val="tx1"/>
                        </a:solidFill>
                        <a:effectLst/>
                        <a:latin typeface="+mn-ea"/>
                        <a:ea typeface="+mn-ea"/>
                        <a:cs typeface="+mn-cs"/>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①指定管理者制度及び設置許可制度（以下、「ＰＭＯ型」と称する）を活用し施設の新設（ハード）や維持管理からイベント企画・立案（ソフト）に至るまで、公園全体を経営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marR="0" lvl="0" indent="-180975" algn="just" defTabSz="914400" rtl="0" eaLnBrk="1" fontAlgn="auto" latinLnBrk="0" hangingPunct="1">
                        <a:lnSpc>
                          <a:spcPct val="100000"/>
                        </a:lnSpc>
                        <a:spcBef>
                          <a:spcPts val="240"/>
                        </a:spcBef>
                        <a:spcAft>
                          <a:spcPts val="240"/>
                        </a:spcAft>
                        <a:buClrTx/>
                        <a:buSzTx/>
                        <a:buFontTx/>
                        <a:buNone/>
                        <a:tabLst/>
                        <a:defRPr/>
                      </a:pPr>
                      <a:r>
                        <a:rPr lang="ja-JP" altLang="en-US" sz="1300" u="none" kern="100" dirty="0">
                          <a:solidFill>
                            <a:schemeClr val="tx1"/>
                          </a:solidFill>
                          <a:effectLst/>
                          <a:latin typeface="+mn-ea"/>
                          <a:ea typeface="+mn-ea"/>
                          <a:cs typeface="Times New Roman" panose="02020603050405020304" pitchFamily="18" charset="0"/>
                        </a:rPr>
                        <a:t>②Ｐ</a:t>
                      </a:r>
                      <a:r>
                        <a:rPr lang="en-US" altLang="ja-JP" sz="1300" u="none" kern="100" dirty="0">
                          <a:solidFill>
                            <a:schemeClr val="tx1"/>
                          </a:solidFill>
                          <a:effectLst/>
                          <a:latin typeface="+mn-ea"/>
                          <a:ea typeface="+mn-ea"/>
                          <a:cs typeface="Times New Roman" panose="02020603050405020304" pitchFamily="18" charset="0"/>
                        </a:rPr>
                        <a:t>-</a:t>
                      </a:r>
                      <a:r>
                        <a:rPr lang="ja-JP" altLang="en-US" sz="1300" u="none" kern="100" dirty="0">
                          <a:solidFill>
                            <a:schemeClr val="tx1"/>
                          </a:solidFill>
                          <a:effectLst/>
                          <a:latin typeface="+mn-ea"/>
                          <a:ea typeface="+mn-ea"/>
                          <a:cs typeface="Times New Roman" panose="02020603050405020304" pitchFamily="18" charset="0"/>
                        </a:rPr>
                        <a:t>ＰＦＩ制度</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（以下、「Ｐ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ＰＦＩ型」と称する）</a:t>
                      </a:r>
                      <a:r>
                        <a:rPr lang="ja-JP" altLang="en-US" sz="1300" u="none" kern="100" dirty="0">
                          <a:solidFill>
                            <a:schemeClr val="tx1"/>
                          </a:solidFill>
                          <a:effectLst/>
                          <a:latin typeface="+mn-ea"/>
                          <a:ea typeface="+mn-ea"/>
                          <a:cs typeface="Times New Roman" panose="02020603050405020304" pitchFamily="18" charset="0"/>
                        </a:rPr>
                        <a:t>を活用し、公園の一部区域に便益施設等を新設・管理することにより、公園の魅力向上を図る。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③指定管理者制度（以下、「ソフト充実型」と称する）を活用し、公園それぞれの特色を活かしたソフト事業（イベント等）を充実させ、公園の魅力向上を図る。</a:t>
                      </a:r>
                      <a:endParaRPr lang="en-US" altLang="ja-JP" sz="1300" u="none"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19</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府営公園のうち、</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18</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公園において、新たな管理運営制度を導入。</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①ＰＭＯ型　３公園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266700" marR="0" lvl="0" indent="-26670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大規模アウトドアイベントや地域と連携したイベントの開催並びにニュースポーツを取り入れるなどソフト面の充実が見込まれるとともに、カフェやグランピング施設等の新たな施設整備による魅力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②Ｐ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　１公園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⇒カフェやレストランなどの飲</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食店機能を主体とする施</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設の設置・管理運営を図る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③ソフト充実型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14</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⇒にぎわい促進のため、ケー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タリングカーの出店や体験</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型イベントの拡充並びに既</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存施設の有効活用を図る。</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また、駐車場等の施設利用</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料金の割引など、利用者</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サービスの向上を図る。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5725" indent="-85725" algn="just">
                        <a:lnSpc>
                          <a:spcPct val="100000"/>
                        </a:lnSpc>
                        <a:spcBef>
                          <a:spcPts val="240"/>
                        </a:spcBef>
                        <a:spcAft>
                          <a:spcPts val="240"/>
                        </a:spcAft>
                      </a:pPr>
                      <a:r>
                        <a:rPr lang="en-US" altLang="ja-JP" sz="1300" kern="100" dirty="0">
                          <a:solidFill>
                            <a:schemeClr val="tx1"/>
                          </a:solidFill>
                          <a:effectLst/>
                          <a:latin typeface="+mn-ea"/>
                          <a:ea typeface="+mn-ea"/>
                          <a:cs typeface="Times New Roman" panose="02020603050405020304" pitchFamily="18" charset="0"/>
                        </a:rPr>
                        <a:t>※</a:t>
                      </a:r>
                      <a:r>
                        <a:rPr lang="ja-JP" altLang="en-US" sz="1300" kern="100" dirty="0">
                          <a:solidFill>
                            <a:schemeClr val="tx1"/>
                          </a:solidFill>
                          <a:effectLst/>
                          <a:latin typeface="+mn-ea"/>
                          <a:ea typeface="+mn-ea"/>
                          <a:cs typeface="Times New Roman" panose="02020603050405020304" pitchFamily="18" charset="0"/>
                        </a:rPr>
                        <a:t>各種事業については、</a:t>
                      </a:r>
                      <a:r>
                        <a:rPr lang="en-US" altLang="ja-JP" sz="1300" kern="100" dirty="0">
                          <a:solidFill>
                            <a:schemeClr val="tx1"/>
                          </a:solidFill>
                          <a:effectLst/>
                          <a:latin typeface="+mn-ea"/>
                          <a:ea typeface="+mn-ea"/>
                          <a:cs typeface="Times New Roman" panose="02020603050405020304" pitchFamily="18" charset="0"/>
                        </a:rPr>
                        <a:t>2023</a:t>
                      </a:r>
                      <a:r>
                        <a:rPr lang="ja-JP" altLang="en-US" sz="1300" kern="100" dirty="0">
                          <a:solidFill>
                            <a:schemeClr val="tx1"/>
                          </a:solidFill>
                          <a:effectLst/>
                          <a:latin typeface="+mn-ea"/>
                          <a:ea typeface="+mn-ea"/>
                          <a:cs typeface="Times New Roman" panose="02020603050405020304" pitchFamily="18" charset="0"/>
                        </a:rPr>
                        <a:t>年度より、順次、実施予定</a:t>
                      </a:r>
                      <a:endParaRPr lang="ja-JP" sz="13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（１）公民連携の推進（府営公園の新たな管理運営制度）</a:t>
            </a:r>
          </a:p>
        </p:txBody>
      </p:sp>
    </p:spTree>
    <p:extLst>
      <p:ext uri="{BB962C8B-B14F-4D97-AF65-F5344CB8AC3E}">
        <p14:creationId xmlns:p14="http://schemas.microsoft.com/office/powerpoint/2010/main" val="315887993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46CF988-91D8-4C02-A46B-786DA559ECDE}"/>
              </a:ext>
            </a:extLst>
          </p:cNvPr>
          <p:cNvSpPr>
            <a:spLocks noGrp="1"/>
          </p:cNvSpPr>
          <p:nvPr>
            <p:ph type="sldNum" sz="quarter" idx="12"/>
          </p:nvPr>
        </p:nvSpPr>
        <p:spPr>
          <a:xfrm>
            <a:off x="709228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 name="表 6">
            <a:extLst>
              <a:ext uri="{FF2B5EF4-FFF2-40B4-BE49-F238E27FC236}">
                <a16:creationId xmlns:a16="http://schemas.microsoft.com/office/drawing/2014/main" id="{CC7316E1-EE5F-4323-91FA-7BE5ED3B1AF8}"/>
              </a:ext>
            </a:extLst>
          </p:cNvPr>
          <p:cNvGraphicFramePr>
            <a:graphicFrameLocks noGrp="1"/>
          </p:cNvGraphicFramePr>
          <p:nvPr>
            <p:extLst/>
          </p:nvPr>
        </p:nvGraphicFramePr>
        <p:xfrm>
          <a:off x="148922" y="1557654"/>
          <a:ext cx="8846156" cy="5125173"/>
        </p:xfrm>
        <a:graphic>
          <a:graphicData uri="http://schemas.openxmlformats.org/drawingml/2006/table">
            <a:tbl>
              <a:tblPr firstRow="1" bandRow="1">
                <a:tableStyleId>{5C22544A-7EE6-4342-B048-85BDC9FD1C3A}</a:tableStyleId>
              </a:tblPr>
              <a:tblGrid>
                <a:gridCol w="722277">
                  <a:extLst>
                    <a:ext uri="{9D8B030D-6E8A-4147-A177-3AD203B41FA5}">
                      <a16:colId xmlns:a16="http://schemas.microsoft.com/office/drawing/2014/main" val="1357992050"/>
                    </a:ext>
                  </a:extLst>
                </a:gridCol>
                <a:gridCol w="2541311">
                  <a:extLst>
                    <a:ext uri="{9D8B030D-6E8A-4147-A177-3AD203B41FA5}">
                      <a16:colId xmlns:a16="http://schemas.microsoft.com/office/drawing/2014/main" val="4023558906"/>
                    </a:ext>
                  </a:extLst>
                </a:gridCol>
                <a:gridCol w="2843112">
                  <a:extLst>
                    <a:ext uri="{9D8B030D-6E8A-4147-A177-3AD203B41FA5}">
                      <a16:colId xmlns:a16="http://schemas.microsoft.com/office/drawing/2014/main" val="1622710962"/>
                    </a:ext>
                  </a:extLst>
                </a:gridCol>
                <a:gridCol w="2739456">
                  <a:extLst>
                    <a:ext uri="{9D8B030D-6E8A-4147-A177-3AD203B41FA5}">
                      <a16:colId xmlns:a16="http://schemas.microsoft.com/office/drawing/2014/main" val="740602827"/>
                    </a:ext>
                  </a:extLst>
                </a:gridCol>
              </a:tblGrid>
              <a:tr h="488013">
                <a:tc rowSpan="3">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制度の枠組み</a:t>
                      </a:r>
                      <a:r>
                        <a:rPr kumimoji="1" lang="ja-JP" altLang="en-US" sz="1050" b="1" kern="1200" dirty="0">
                          <a:solidFill>
                            <a:schemeClr val="tx1"/>
                          </a:solidFill>
                          <a:latin typeface="BIZ UDPゴシック" panose="020B0400000000000000" pitchFamily="50" charset="-128"/>
                          <a:ea typeface="BIZ UDPゴシック" panose="020B0400000000000000" pitchFamily="50" charset="-128"/>
                          <a:cs typeface="+mn-cs"/>
                        </a:rPr>
                        <a:t>イメージ</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Ⅰ</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PMO</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型指定管理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Ⅱ</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型施設整備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Ⅲ</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ソフト事業の充実を図る</a:t>
                      </a:r>
                      <a:endPar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指定管理者制度</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0599015"/>
                  </a:ext>
                </a:extLst>
              </a:tr>
              <a:tr h="2625480">
                <a:tc v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施設の維持管理・新設（ハード）からイベント企画・立案（ソフト）に至るまで公園全体を経営</a:t>
                      </a:r>
                      <a:endParaRPr kumimoji="1" lang="ja-JP" altLang="en-US" sz="1200" b="0"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1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公園の一部区域（</a:t>
                      </a:r>
                      <a:r>
                        <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区域）内に新規施設の設置及び管理</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en-US" altLang="ja-JP" sz="10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000" b="0" kern="1200" dirty="0">
                          <a:solidFill>
                            <a:schemeClr val="tx1"/>
                          </a:solidFill>
                          <a:latin typeface="BIZ UDPゴシック" panose="020B0400000000000000" pitchFamily="50" charset="-128"/>
                          <a:ea typeface="BIZ UDPゴシック" panose="020B0400000000000000" pitchFamily="50" charset="-128"/>
                          <a:cs typeface="+mn-cs"/>
                        </a:rPr>
                        <a:t>区域外は指定管理者制度による管理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現行制度＋イベントプログラムの充実</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（自然等の特色を活かしたサービス向上）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3689178"/>
                  </a:ext>
                </a:extLst>
              </a:tr>
              <a:tr h="258360">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年以内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事業期間　</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10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5</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6227160"/>
                  </a:ext>
                </a:extLst>
              </a:tr>
              <a:tr h="212231">
                <a:tc gridSpan="4">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3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2161780"/>
                  </a:ext>
                </a:extLst>
              </a:tr>
              <a:tr h="947319">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対象</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年４月管理開始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服部緑地、浜寺公園、二色の浜公園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年に整備</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住吉公園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2022</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箕面公園、深北緑地、枚岡公園、長野公園、錦織公園、住之江公園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山田池公園、寝屋川公園、石川河川公園、住吉公園、大泉緑地、蜻蛉池公園、りんくう公園、せんなん里海公園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7258550"/>
                  </a:ext>
                </a:extLst>
              </a:tr>
            </a:tbl>
          </a:graphicData>
        </a:graphic>
      </p:graphicFrame>
      <p:sp>
        <p:nvSpPr>
          <p:cNvPr id="9" name="テキスト ボックス 8">
            <a:extLst>
              <a:ext uri="{FF2B5EF4-FFF2-40B4-BE49-F238E27FC236}">
                <a16:creationId xmlns:a16="http://schemas.microsoft.com/office/drawing/2014/main" id="{6A69F6D3-FD32-41D4-A1CD-6519D7DDAFDE}"/>
              </a:ext>
            </a:extLst>
          </p:cNvPr>
          <p:cNvSpPr txBox="1"/>
          <p:nvPr/>
        </p:nvSpPr>
        <p:spPr>
          <a:xfrm>
            <a:off x="161765" y="536870"/>
            <a:ext cx="8846156" cy="954107"/>
          </a:xfrm>
          <a:prstGeom prst="rect">
            <a:avLst/>
          </a:prstGeom>
          <a:solidFill>
            <a:schemeClr val="accent6">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サウンディング型市場調査の結果を踏まえ、公園に応じて、以下の３つの制度を設定</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にぎわい施設の整備を含め、公園全体をマネジメントする</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PMO</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型指定管理」</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公園の一部を活用して施設の設置・管理を行う</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P-PFI</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型施設整備」</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Ⅲ</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ソフト事業の充実を図る指定管理者制度</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10" name="テキスト ボックス 9">
            <a:extLst>
              <a:ext uri="{FF2B5EF4-FFF2-40B4-BE49-F238E27FC236}">
                <a16:creationId xmlns:a16="http://schemas.microsoft.com/office/drawing/2014/main" id="{8B7389D7-D2E4-48D0-8875-63F82980750B}"/>
              </a:ext>
            </a:extLst>
          </p:cNvPr>
          <p:cNvSpPr txBox="1"/>
          <p:nvPr/>
        </p:nvSpPr>
        <p:spPr>
          <a:xfrm>
            <a:off x="182202" y="131639"/>
            <a:ext cx="3218532" cy="338554"/>
          </a:xfrm>
          <a:prstGeom prst="rect">
            <a:avLst/>
          </a:prstGeom>
          <a:solidFill>
            <a:schemeClr val="accent2">
              <a:lumMod val="7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府営公園の新たな管理運営制度</a:t>
            </a:r>
          </a:p>
        </p:txBody>
      </p:sp>
      <p:pic>
        <p:nvPicPr>
          <p:cNvPr id="11" name="Picture 4" descr=" （図2）都市公園法で定める設置管理許可制度でも民間資金を導入しカフェなどの収益施設を整備することはできるが、それ以外の公園部分の整備に民間資金を取り入れることはできない。これに対して、同じく都市公園法で定める公募設置管理制度、いわゆるPark-PFIでは、「特定公園施設」と呼ぶ公園部分の整備にも民間資金を取り入れることが可能になる（出所：国土交通省）">
            <a:extLst>
              <a:ext uri="{FF2B5EF4-FFF2-40B4-BE49-F238E27FC236}">
                <a16:creationId xmlns:a16="http://schemas.microsoft.com/office/drawing/2014/main" id="{8B9FB5F5-A53A-4EBC-AB40-9E5FC2F60A6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32707" y="2115163"/>
            <a:ext cx="2945426" cy="2005077"/>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a:extLst>
              <a:ext uri="{FF2B5EF4-FFF2-40B4-BE49-F238E27FC236}">
                <a16:creationId xmlns:a16="http://schemas.microsoft.com/office/drawing/2014/main" id="{76132C41-DBB2-458C-8DE9-36CB2F071998}"/>
              </a:ext>
            </a:extLst>
          </p:cNvPr>
          <p:cNvSpPr/>
          <p:nvPr/>
        </p:nvSpPr>
        <p:spPr>
          <a:xfrm rot="10800000">
            <a:off x="2696034" y="4989608"/>
            <a:ext cx="4193013" cy="22643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a:extLst>
              <a:ext uri="{FF2B5EF4-FFF2-40B4-BE49-F238E27FC236}">
                <a16:creationId xmlns:a16="http://schemas.microsoft.com/office/drawing/2014/main" id="{F2CECB6A-DA27-43F9-8993-ED82551E7B70}"/>
              </a:ext>
            </a:extLst>
          </p:cNvPr>
          <p:cNvPicPr>
            <a:picLocks noChangeAspect="1"/>
          </p:cNvPicPr>
          <p:nvPr/>
        </p:nvPicPr>
        <p:blipFill>
          <a:blip r:embed="rId3"/>
          <a:stretch>
            <a:fillRect/>
          </a:stretch>
        </p:blipFill>
        <p:spPr>
          <a:xfrm>
            <a:off x="948201" y="2115162"/>
            <a:ext cx="2335584" cy="2005077"/>
          </a:xfrm>
          <a:prstGeom prst="rect">
            <a:avLst/>
          </a:prstGeom>
        </p:spPr>
      </p:pic>
      <p:pic>
        <p:nvPicPr>
          <p:cNvPr id="8" name="図 7">
            <a:extLst>
              <a:ext uri="{FF2B5EF4-FFF2-40B4-BE49-F238E27FC236}">
                <a16:creationId xmlns:a16="http://schemas.microsoft.com/office/drawing/2014/main" id="{090D2708-F265-4FA4-9941-3BE74D8883AA}"/>
              </a:ext>
            </a:extLst>
          </p:cNvPr>
          <p:cNvPicPr>
            <a:picLocks noChangeAspect="1"/>
          </p:cNvPicPr>
          <p:nvPr/>
        </p:nvPicPr>
        <p:blipFill>
          <a:blip r:embed="rId4"/>
          <a:stretch>
            <a:fillRect/>
          </a:stretch>
        </p:blipFill>
        <p:spPr>
          <a:xfrm>
            <a:off x="6404748" y="2213040"/>
            <a:ext cx="2448750" cy="1907199"/>
          </a:xfrm>
          <a:prstGeom prst="rect">
            <a:avLst/>
          </a:prstGeom>
        </p:spPr>
      </p:pic>
    </p:spTree>
    <p:extLst>
      <p:ext uri="{BB962C8B-B14F-4D97-AF65-F5344CB8AC3E}">
        <p14:creationId xmlns:p14="http://schemas.microsoft.com/office/powerpoint/2010/main" val="85357181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（２）独立行政法人化</a:t>
            </a:r>
          </a:p>
        </p:txBody>
      </p:sp>
      <p:graphicFrame>
        <p:nvGraphicFramePr>
          <p:cNvPr id="9" name="表 8"/>
          <p:cNvGraphicFramePr>
            <a:graphicFrameLocks noGrp="1"/>
          </p:cNvGraphicFramePr>
          <p:nvPr/>
        </p:nvGraphicFramePr>
        <p:xfrm>
          <a:off x="251520" y="476672"/>
          <a:ext cx="8712968" cy="38684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23224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t>　大阪府の財政事情が逼迫する一方、厳しい経営環境に直面する中小企業への技術支援</a:t>
                      </a:r>
                      <a:r>
                        <a:rPr kumimoji="1" lang="ja-JP" altLang="en-US" sz="1400" dirty="0">
                          <a:solidFill>
                            <a:schemeClr val="tx1"/>
                          </a:solidFill>
                        </a:rPr>
                        <a:t>、環境</a:t>
                      </a:r>
                      <a:r>
                        <a:rPr kumimoji="1" lang="ja-JP" altLang="en-US" sz="1400" dirty="0"/>
                        <a:t>農林水産業に関する調査・試験研究</a:t>
                      </a:r>
                      <a:r>
                        <a:rPr kumimoji="1" lang="ja-JP" altLang="en-US" sz="1400" u="none" dirty="0">
                          <a:solidFill>
                            <a:schemeClr val="tx1"/>
                          </a:solidFill>
                        </a:rPr>
                        <a:t>や府民の健康と生活の安全を守る研究・検査</a:t>
                      </a:r>
                      <a:r>
                        <a:rPr kumimoji="1" lang="ja-JP" altLang="en-US" sz="1400" dirty="0"/>
                        <a:t>等の要請に応えていく必要がある。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府の予算や人事制度など行政組織の制約を受けることなく、自らの権限と責任で予算執行や人事制度を弾力的に運用し、自律的・自主的にマネジメントを行うことを可能とすることにより、効果的・効率的な行政サービスを提供す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①大阪府立産業技術総合研究所、②大阪府環境農林</a:t>
                      </a:r>
                      <a:r>
                        <a:rPr kumimoji="1" lang="ja-JP" altLang="en-US" sz="1400" u="none" dirty="0">
                          <a:solidFill>
                            <a:schemeClr val="tx1"/>
                          </a:solidFill>
                        </a:rPr>
                        <a:t>総合</a:t>
                      </a:r>
                      <a:r>
                        <a:rPr kumimoji="1" lang="ja-JP" altLang="en-US" sz="1400" dirty="0">
                          <a:solidFill>
                            <a:schemeClr val="tx1"/>
                          </a:solidFill>
                        </a:rPr>
                        <a:t>水産研究所、③</a:t>
                      </a:r>
                      <a:r>
                        <a:rPr kumimoji="1" lang="ja-JP" altLang="en-US" sz="1400" strike="noStrike" dirty="0">
                          <a:solidFill>
                            <a:schemeClr val="tx1"/>
                          </a:solidFill>
                        </a:rPr>
                        <a:t>大阪府立公衆衛生研究所</a:t>
                      </a:r>
                      <a:r>
                        <a:rPr kumimoji="1" lang="ja-JP" altLang="en-US" sz="1400" dirty="0">
                          <a:solidFill>
                            <a:schemeClr val="tx1"/>
                          </a:solidFill>
                        </a:rPr>
                        <a:t>を地方独立行政</a:t>
                      </a:r>
                      <a:r>
                        <a:rPr lang="ja-JP" altLang="en-US" sz="1400" dirty="0">
                          <a:solidFill>
                            <a:schemeClr val="tx1"/>
                          </a:solidFill>
                        </a:rPr>
                        <a:t>法人化</a:t>
                      </a:r>
                      <a:r>
                        <a:rPr kumimoji="1" lang="ja-JP" altLang="en-US" sz="1400" dirty="0">
                          <a:solidFill>
                            <a:schemeClr val="tx1"/>
                          </a:solidFill>
                        </a:rPr>
                        <a:t>する。</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（①、③は、大阪市の研究所と統合）</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a:solidFill>
                            <a:schemeClr val="tx1"/>
                          </a:solidFill>
                        </a:rPr>
                        <a:t>　公設試験研究機関としての機能の充実・強化</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①（地独）大阪産業技術研究所</a:t>
                      </a:r>
                      <a:endParaRPr kumimoji="1" lang="en-US" altLang="ja-JP" sz="1200" dirty="0">
                        <a:solidFill>
                          <a:schemeClr val="tx1"/>
                        </a:solidFill>
                      </a:endParaRPr>
                    </a:p>
                    <a:p>
                      <a:pPr marL="0" indent="0"/>
                      <a:r>
                        <a:rPr kumimoji="1" lang="ja-JP" altLang="en-US" sz="1050" dirty="0">
                          <a:solidFill>
                            <a:schemeClr val="tx1"/>
                          </a:solidFill>
                        </a:rPr>
                        <a:t>（</a:t>
                      </a:r>
                      <a:r>
                        <a:rPr kumimoji="1" lang="en-US" altLang="ja-JP" sz="1050" dirty="0">
                          <a:solidFill>
                            <a:schemeClr val="tx1"/>
                          </a:solidFill>
                        </a:rPr>
                        <a:t>2012</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月、（地独）大阪府立産業技術総合研究所を設立、</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月、（地独）大阪市立工業研究所と法人統合）</a:t>
                      </a:r>
                      <a:r>
                        <a:rPr kumimoji="1" lang="ja-JP" altLang="en-US" sz="1200" dirty="0">
                          <a:solidFill>
                            <a:schemeClr val="tx1"/>
                          </a:solidFill>
                        </a:rPr>
                        <a:t>　</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②（地独）大阪府立環境農林水　</a:t>
                      </a:r>
                      <a:endParaRPr kumimoji="1" lang="en-US" altLang="ja-JP" sz="1200" dirty="0">
                        <a:solidFill>
                          <a:schemeClr val="tx1"/>
                        </a:solidFill>
                      </a:endParaRPr>
                    </a:p>
                    <a:p>
                      <a:pPr marL="0" indent="0"/>
                      <a:r>
                        <a:rPr kumimoji="1" lang="ja-JP" altLang="en-US" sz="1200" dirty="0">
                          <a:solidFill>
                            <a:schemeClr val="tx1"/>
                          </a:solidFill>
                        </a:rPr>
                        <a:t>　産総合研究所</a:t>
                      </a:r>
                      <a:r>
                        <a:rPr kumimoji="1" lang="ja-JP" altLang="en-US" sz="1000" dirty="0">
                          <a:solidFill>
                            <a:schemeClr val="tx1"/>
                          </a:solidFill>
                        </a:rPr>
                        <a:t>（</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③（地独）大阪健康安全基盤研</a:t>
                      </a:r>
                      <a:endParaRPr kumimoji="1" lang="en-US" altLang="ja-JP" sz="1200" dirty="0">
                        <a:solidFill>
                          <a:schemeClr val="tx1"/>
                        </a:solidFill>
                      </a:endParaRPr>
                    </a:p>
                    <a:p>
                      <a:pPr marL="0" indent="0"/>
                      <a:r>
                        <a:rPr kumimoji="1" lang="ja-JP" altLang="en-US" sz="1200" dirty="0">
                          <a:solidFill>
                            <a:schemeClr val="tx1"/>
                          </a:solidFill>
                        </a:rPr>
                        <a:t>　究所</a:t>
                      </a:r>
                      <a:endParaRPr kumimoji="1" lang="en-US" altLang="ja-JP" sz="1200" dirty="0">
                        <a:solidFill>
                          <a:schemeClr val="tx1"/>
                        </a:solidFill>
                      </a:endParaRPr>
                    </a:p>
                    <a:p>
                      <a:pPr marL="0" indent="0"/>
                      <a:r>
                        <a:rPr kumimoji="1" lang="ja-JP" altLang="en-US" sz="1000" dirty="0">
                          <a:solidFill>
                            <a:schemeClr val="tx1"/>
                          </a:solidFill>
                        </a:rPr>
                        <a:t>（</a:t>
                      </a:r>
                      <a:r>
                        <a:rPr kumimoji="1" lang="en-US" altLang="ja-JP" sz="1000" dirty="0">
                          <a:solidFill>
                            <a:schemeClr val="tx1"/>
                          </a:solidFill>
                        </a:rPr>
                        <a:t>2017</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  大阪府立公衆衛生研究所と大阪市立環境科学研究所衛生部門を統合して設立）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402184787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72589" y="965981"/>
            <a:ext cx="37264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■地方独立行政法人の設立状況（他都市との比較）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828388" y="1281159"/>
          <a:ext cx="7615993" cy="4604101"/>
        </p:xfrm>
        <a:graphic>
          <a:graphicData uri="http://schemas.openxmlformats.org/drawingml/2006/table">
            <a:tbl>
              <a:tblPr firstRow="1" bandRow="1">
                <a:tableStyleId>{5C22544A-7EE6-4342-B048-85BDC9FD1C3A}</a:tableStyleId>
              </a:tblPr>
              <a:tblGrid>
                <a:gridCol w="1547966">
                  <a:extLst>
                    <a:ext uri="{9D8B030D-6E8A-4147-A177-3AD203B41FA5}">
                      <a16:colId xmlns:a16="http://schemas.microsoft.com/office/drawing/2014/main" val="20000"/>
                    </a:ext>
                  </a:extLst>
                </a:gridCol>
                <a:gridCol w="2105234">
                  <a:extLst>
                    <a:ext uri="{9D8B030D-6E8A-4147-A177-3AD203B41FA5}">
                      <a16:colId xmlns:a16="http://schemas.microsoft.com/office/drawing/2014/main" val="20001"/>
                    </a:ext>
                  </a:extLst>
                </a:gridCol>
                <a:gridCol w="1723269">
                  <a:extLst>
                    <a:ext uri="{9D8B030D-6E8A-4147-A177-3AD203B41FA5}">
                      <a16:colId xmlns:a16="http://schemas.microsoft.com/office/drawing/2014/main" val="20002"/>
                    </a:ext>
                  </a:extLst>
                </a:gridCol>
                <a:gridCol w="2239524">
                  <a:extLst>
                    <a:ext uri="{9D8B030D-6E8A-4147-A177-3AD203B41FA5}">
                      <a16:colId xmlns:a16="http://schemas.microsoft.com/office/drawing/2014/main" val="20003"/>
                    </a:ext>
                  </a:extLst>
                </a:gridCol>
              </a:tblGrid>
              <a:tr h="274320">
                <a:tc>
                  <a:txBody>
                    <a:bodyPr/>
                    <a:lstStyle/>
                    <a:p>
                      <a:pPr algn="ctr"/>
                      <a:endParaRPr kumimoji="1" lang="ja-JP" altLang="en-US" sz="1400" dirty="0">
                        <a:solidFill>
                          <a:schemeClr val="tx1"/>
                        </a:solidFill>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東京都</a:t>
                      </a: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愛知県</a:t>
                      </a:r>
                    </a:p>
                  </a:txBody>
                  <a:tcPr marL="68580" marR="68580" marT="34290" marB="34290">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大阪府</a:t>
                      </a:r>
                    </a:p>
                  </a:txBody>
                  <a:tcPr marL="68580" marR="68580" marT="34290" marB="34290">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38100" cap="flat" cmpd="sng" algn="ctr">
                      <a:solidFill>
                        <a:schemeClr val="accent5">
                          <a:lumMod val="50000"/>
                        </a:schemeClr>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extLst>
                  <a:ext uri="{0D108BD9-81ED-4DB2-BD59-A6C34878D82A}">
                    <a16:rowId xmlns:a16="http://schemas.microsoft.com/office/drawing/2014/main" val="10000"/>
                  </a:ext>
                </a:extLst>
              </a:tr>
              <a:tr h="1005840">
                <a:tc>
                  <a:txBody>
                    <a:bodyPr/>
                    <a:lstStyle/>
                    <a:p>
                      <a:pPr algn="ctr"/>
                      <a:r>
                        <a:rPr kumimoji="1" lang="ja-JP" altLang="en-US" sz="1400" dirty="0">
                          <a:solidFill>
                            <a:schemeClr val="tx1"/>
                          </a:solidFill>
                        </a:rPr>
                        <a:t>大学</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東京都公立大学法人</a:t>
                      </a:r>
                      <a:endParaRPr kumimoji="1" lang="en-US" altLang="ja-JP" sz="1100" dirty="0">
                        <a:solidFill>
                          <a:schemeClr val="tx1"/>
                        </a:solidFill>
                      </a:endParaRPr>
                    </a:p>
                    <a:p>
                      <a:pPr algn="ctr"/>
                      <a:r>
                        <a:rPr kumimoji="1" lang="ja-JP" altLang="en-US" sz="1100" dirty="0">
                          <a:solidFill>
                            <a:schemeClr val="tx1"/>
                          </a:solidFill>
                        </a:rPr>
                        <a:t>（名称変更：</a:t>
                      </a:r>
                      <a:r>
                        <a:rPr kumimoji="1" lang="en-US" altLang="ja-JP" sz="1100" dirty="0">
                          <a:solidFill>
                            <a:schemeClr val="tx1"/>
                          </a:solidFill>
                        </a:rPr>
                        <a:t>2017.4.1)</a:t>
                      </a:r>
                    </a:p>
                    <a:p>
                      <a:pPr algn="l"/>
                      <a:r>
                        <a:rPr kumimoji="1" lang="ja-JP" altLang="en-US" sz="800" dirty="0">
                          <a:solidFill>
                            <a:schemeClr val="tx1"/>
                          </a:solidFill>
                        </a:rPr>
                        <a:t>　　</a:t>
                      </a:r>
                      <a:r>
                        <a:rPr kumimoji="1" lang="en-US" altLang="ja-JP" sz="800" dirty="0">
                          <a:solidFill>
                            <a:schemeClr val="tx1"/>
                          </a:solidFill>
                        </a:rPr>
                        <a:t>※</a:t>
                      </a:r>
                      <a:r>
                        <a:rPr kumimoji="1" lang="ja-JP" altLang="en-US" sz="800" dirty="0">
                          <a:solidFill>
                            <a:schemeClr val="tx1"/>
                          </a:solidFill>
                        </a:rPr>
                        <a:t>設立時（</a:t>
                      </a:r>
                      <a:r>
                        <a:rPr kumimoji="1" lang="en-US" altLang="ja-JP" sz="800" dirty="0">
                          <a:solidFill>
                            <a:schemeClr val="tx1"/>
                          </a:solidFill>
                        </a:rPr>
                        <a:t>2005.4.1</a:t>
                      </a:r>
                      <a:r>
                        <a:rPr kumimoji="1" lang="ja-JP" altLang="en-US" sz="800" dirty="0">
                          <a:solidFill>
                            <a:schemeClr val="tx1"/>
                          </a:solidFill>
                        </a:rPr>
                        <a:t>）は</a:t>
                      </a:r>
                      <a:endParaRPr kumimoji="1" lang="en-US" altLang="ja-JP" sz="800" dirty="0">
                        <a:solidFill>
                          <a:schemeClr val="tx1"/>
                        </a:solidFill>
                      </a:endParaRPr>
                    </a:p>
                    <a:p>
                      <a:pPr algn="l"/>
                      <a:r>
                        <a:rPr kumimoji="1" lang="ja-JP" altLang="en-US" sz="800" dirty="0">
                          <a:solidFill>
                            <a:schemeClr val="tx1"/>
                          </a:solidFill>
                        </a:rPr>
                        <a:t>　　　公立大学法人首都大学東京</a:t>
                      </a:r>
                      <a:endParaRPr kumimoji="1" lang="en-US" altLang="ja-JP" sz="800" dirty="0">
                        <a:solidFill>
                          <a:schemeClr val="tx1"/>
                        </a:solidFill>
                      </a:endParaRPr>
                    </a:p>
                    <a:p>
                      <a:pPr algn="ctr"/>
                      <a:endParaRPr kumimoji="1" lang="ja-JP" altLang="en-US"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愛知県公立大学法人</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2007.4.1</a:t>
                      </a:r>
                      <a:r>
                        <a:rPr kumimoji="1" lang="ja-JP" altLang="en-US" sz="11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公立大学法人大阪府立大学</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2005.4.1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公立大学法人大阪</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2019.4.1</a:t>
                      </a:r>
                      <a:r>
                        <a:rPr kumimoji="1" lang="ja-JP" altLang="en-US" sz="1100" dirty="0">
                          <a:solidFill>
                            <a:schemeClr val="tx1"/>
                          </a:solidFill>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034415">
                <a:tc>
                  <a:txBody>
                    <a:bodyPr/>
                    <a:lstStyle/>
                    <a:p>
                      <a:pPr algn="ctr"/>
                      <a:r>
                        <a:rPr kumimoji="1" lang="ja-JP" altLang="en-US" sz="1400" dirty="0">
                          <a:solidFill>
                            <a:schemeClr val="tx1"/>
                          </a:solidFill>
                        </a:rPr>
                        <a:t>病院</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東京都健康長寿医療ｾﾝﾀｰ（</a:t>
                      </a:r>
                      <a:r>
                        <a:rPr kumimoji="1" lang="en-US" altLang="ja-JP" sz="1100" dirty="0">
                          <a:solidFill>
                            <a:schemeClr val="tx1"/>
                          </a:solidFill>
                        </a:rPr>
                        <a:t>2009.4.1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東京都立病院機構</a:t>
                      </a:r>
                      <a:endParaRPr kumimoji="1" lang="en-US" altLang="ja-JP" sz="1100" dirty="0">
                        <a:solidFill>
                          <a:schemeClr val="tx1"/>
                        </a:solidFill>
                      </a:endParaRPr>
                    </a:p>
                    <a:p>
                      <a:pPr algn="ct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2022.7.1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800" b="0" i="0" u="none" strike="noStrike" kern="1200" cap="none" spc="0" normalizeH="0" baseline="0" noProof="0" dirty="0">
                        <a:ln>
                          <a:noFill/>
                        </a:ln>
                        <a:solidFill>
                          <a:schemeClr val="tx1"/>
                        </a:solidFill>
                        <a:effectLst/>
                        <a:uLnTx/>
                        <a:uFillTx/>
                        <a:latin typeface="+mn-lt"/>
                        <a:ea typeface="+mn-ea"/>
                        <a:cs typeface="+mn-cs"/>
                      </a:endParaRPr>
                    </a:p>
                    <a:p>
                      <a:pPr algn="ctr"/>
                      <a:r>
                        <a:rPr kumimoji="1" lang="ja-JP" altLang="en-US" sz="800" dirty="0">
                          <a:solidFill>
                            <a:schemeClr val="tx1"/>
                          </a:solidFill>
                        </a:rPr>
                        <a:t>都立・公社病院を地独化</a:t>
                      </a:r>
                      <a:endParaRPr kumimoji="1" lang="en-US" altLang="ja-JP" sz="8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大阪府立病院機構</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2006.4.1</a:t>
                      </a:r>
                      <a:r>
                        <a:rPr kumimoji="1" lang="ja-JP" altLang="en-US" sz="1100" dirty="0">
                          <a:solidFill>
                            <a:schemeClr val="tx1"/>
                          </a:solidFill>
                        </a:rPr>
                        <a:t>）</a:t>
                      </a:r>
                      <a:endParaRPr kumimoji="1" lang="en-US" altLang="ja-JP" sz="1100" dirty="0">
                        <a:solidFill>
                          <a:schemeClr val="tx1"/>
                        </a:solidFill>
                      </a:endParaRPr>
                    </a:p>
                    <a:p>
                      <a:pPr algn="ctr"/>
                      <a:endParaRPr kumimoji="1" lang="en-US" altLang="ja-JP" sz="6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580766">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800" dirty="0">
                          <a:solidFill>
                            <a:schemeClr val="tx1"/>
                          </a:solidFill>
                        </a:rPr>
                        <a:t>（</a:t>
                      </a:r>
                      <a:r>
                        <a:rPr kumimoji="1" lang="ja-JP" altLang="en-US" sz="1100" dirty="0">
                          <a:solidFill>
                            <a:schemeClr val="tx1"/>
                          </a:solidFill>
                        </a:rPr>
                        <a:t>公衆衛生関係</a:t>
                      </a:r>
                      <a:r>
                        <a:rPr kumimoji="1" lang="ja-JP" altLang="en-US" sz="8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6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大阪健康安全基盤研究所（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754380">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（工業関係）</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済</a:t>
                      </a:r>
                      <a:endParaRPr kumimoji="1" lang="en-US" altLang="ja-JP" sz="14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東京都立産業技術研究ｾﾝﾀｰ　（</a:t>
                      </a:r>
                      <a:r>
                        <a:rPr kumimoji="1" lang="en-US" altLang="ja-JP" sz="1100" b="0" i="0" u="none" strike="noStrike" kern="1200" cap="none" spc="0" normalizeH="0" baseline="0" noProof="0" dirty="0">
                          <a:ln>
                            <a:noFill/>
                          </a:ln>
                          <a:solidFill>
                            <a:schemeClr val="tx1"/>
                          </a:solidFill>
                          <a:effectLst/>
                          <a:uLnTx/>
                          <a:uFillTx/>
                          <a:latin typeface="+mn-lt"/>
                          <a:ea typeface="+mn-ea"/>
                        </a:rPr>
                        <a:t>2006.4.1</a:t>
                      </a:r>
                      <a:r>
                        <a:rPr kumimoji="1" lang="ja-JP" altLang="en-US" sz="1100" b="0" i="0" u="none" strike="noStrike" kern="1200" cap="none" spc="0" normalizeH="0" baseline="0" noProof="0" dirty="0">
                          <a:ln>
                            <a:noFill/>
                          </a:ln>
                          <a:solidFill>
                            <a:schemeClr val="tx1"/>
                          </a:solidFill>
                          <a:effectLst/>
                          <a:uLnTx/>
                          <a:uFillTx/>
                          <a:latin typeface="+mn-lt"/>
                          <a:ea typeface="+mn-ea"/>
                        </a:rPr>
                        <a:t>）</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大阪府立産業技術総合研究所（</a:t>
                      </a:r>
                      <a:r>
                        <a:rPr kumimoji="1" lang="en-US" altLang="ja-JP" sz="1100" dirty="0">
                          <a:solidFill>
                            <a:schemeClr val="tx1"/>
                          </a:solidFill>
                        </a:rPr>
                        <a:t>2012.4.1</a:t>
                      </a:r>
                      <a:r>
                        <a:rPr kumimoji="1" lang="ja-JP" altLang="en-US" sz="1100" dirty="0">
                          <a:solidFill>
                            <a:schemeClr val="tx1"/>
                          </a:solidFill>
                        </a:rPr>
                        <a:t>～</a:t>
                      </a:r>
                      <a:r>
                        <a:rPr kumimoji="1" lang="en-US" altLang="ja-JP" sz="1100" dirty="0">
                          <a:solidFill>
                            <a:schemeClr val="tx1"/>
                          </a:solidFill>
                        </a:rPr>
                        <a:t>2017.3.31</a:t>
                      </a:r>
                      <a:r>
                        <a:rPr kumimoji="1" lang="ja-JP" altLang="en-US" sz="1100" dirty="0">
                          <a:solidFill>
                            <a:schemeClr val="tx1"/>
                          </a:solidFill>
                        </a:rPr>
                        <a:t>）</a:t>
                      </a:r>
                      <a:endParaRPr kumimoji="1" lang="en-US" altLang="ja-JP" sz="11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rPr>
                        <a:t>大阪産業技術研究所（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816961">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（環境農林水産関係）</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未</a:t>
                      </a:r>
                      <a:endParaRPr kumimoji="1" lang="en-US" altLang="ja-JP" sz="1400" dirty="0">
                        <a:solidFill>
                          <a:schemeClr val="tx1"/>
                        </a:solidFill>
                      </a:endParaRPr>
                    </a:p>
                    <a:p>
                      <a:pPr algn="ctr"/>
                      <a:r>
                        <a:rPr kumimoji="1" lang="ja-JP" altLang="en-US" sz="1100" dirty="0">
                          <a:solidFill>
                            <a:schemeClr val="tx1"/>
                          </a:solidFill>
                        </a:rPr>
                        <a:t>環境系、農林系は、それぞれ</a:t>
                      </a:r>
                      <a:endParaRPr kumimoji="1" lang="en-US" altLang="ja-JP" sz="1100" dirty="0">
                        <a:solidFill>
                          <a:schemeClr val="tx1"/>
                        </a:solidFill>
                      </a:endParaRPr>
                    </a:p>
                    <a:p>
                      <a:pPr algn="ctr"/>
                      <a:r>
                        <a:rPr kumimoji="1" lang="ja-JP" altLang="en-US" sz="1100" dirty="0">
                          <a:solidFill>
                            <a:schemeClr val="tx1"/>
                          </a:solidFill>
                        </a:rPr>
                        <a:t>公益財団法人が運営</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rPr>
                        <a:t>済</a:t>
                      </a:r>
                      <a:endParaRPr kumimoji="1" lang="en-US" altLang="ja-JP" sz="14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大阪府立環境農林水産</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総合研究所</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a:t>
                      </a:r>
                      <a:r>
                        <a:rPr kumimoji="1" lang="en-US" altLang="ja-JP" sz="1100" b="0" i="0" u="none" strike="noStrike" kern="1200" cap="none" spc="0" normalizeH="0" baseline="0" noProof="0" dirty="0">
                          <a:ln>
                            <a:noFill/>
                          </a:ln>
                          <a:solidFill>
                            <a:schemeClr val="tx1"/>
                          </a:solidFill>
                          <a:effectLst/>
                          <a:uLnTx/>
                          <a:uFillTx/>
                          <a:latin typeface="+mn-lt"/>
                          <a:ea typeface="+mn-ea"/>
                        </a:rPr>
                        <a:t>2012.4.1</a:t>
                      </a:r>
                      <a:r>
                        <a:rPr kumimoji="1" lang="ja-JP" altLang="en-US" sz="1100" b="0" i="0" u="none" strike="noStrike" kern="1200" cap="none" spc="0" normalizeH="0" baseline="0" noProof="0" dirty="0">
                          <a:ln>
                            <a:noFill/>
                          </a:ln>
                          <a:solidFill>
                            <a:schemeClr val="tx1"/>
                          </a:solidFill>
                          <a:effectLst/>
                          <a:uLnTx/>
                          <a:uFillTx/>
                          <a:latin typeface="+mn-lt"/>
                          <a:ea typeface="+mn-ea"/>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38100" cap="flat" cmpd="sng" algn="ctr">
                      <a:solidFill>
                        <a:schemeClr val="accent5">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bl>
          </a:graphicData>
        </a:graphic>
      </p:graphicFrame>
      <p:sp>
        <p:nvSpPr>
          <p:cNvPr id="9" name="大かっこ 8"/>
          <p:cNvSpPr/>
          <p:nvPr/>
        </p:nvSpPr>
        <p:spPr>
          <a:xfrm>
            <a:off x="2491067" y="5264792"/>
            <a:ext cx="1847991" cy="396906"/>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318405851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831374" y="1138628"/>
            <a:ext cx="7773074" cy="5127180"/>
          </a:xfrm>
          <a:prstGeom prst="rect">
            <a:avLst/>
          </a:prstGeom>
        </p:spPr>
      </p:pic>
      <p:sp>
        <p:nvSpPr>
          <p:cNvPr id="2" name="テキスト ボックス 1"/>
          <p:cNvSpPr txBox="1"/>
          <p:nvPr/>
        </p:nvSpPr>
        <p:spPr>
          <a:xfrm>
            <a:off x="215516" y="38206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①大阪府立産業技術総合研究所の独立行政法人化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225332" y="800074"/>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1264855" y="6436181"/>
            <a:ext cx="73661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年度以降の実績については、大阪市立工業研究所との統合により、比較可能なデータが存在しない。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 name="直線コネクタ 6"/>
          <p:cNvCxnSpPr/>
          <p:nvPr/>
        </p:nvCxnSpPr>
        <p:spPr>
          <a:xfrm>
            <a:off x="2195736" y="1138628"/>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123728" y="1241536"/>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8" name="直線コネクタ 17"/>
          <p:cNvCxnSpPr/>
          <p:nvPr/>
        </p:nvCxnSpPr>
        <p:spPr>
          <a:xfrm>
            <a:off x="4594030" y="1138628"/>
            <a:ext cx="3519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4609785" y="1112737"/>
            <a:ext cx="220925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←大阪市立工業研究所と統合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460173" y="1551695"/>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6016" y="3442467"/>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75928" y="5102406"/>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7064157" y="5936421"/>
            <a:ext cx="6522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1274610" y="5936421"/>
            <a:ext cx="894238"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2240856" y="5936421"/>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4689652" y="5930978"/>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102093731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39552" y="978654"/>
            <a:ext cx="8163252" cy="5474682"/>
          </a:xfrm>
          <a:prstGeom prst="rect">
            <a:avLst/>
          </a:prstGeom>
        </p:spPr>
      </p:pic>
      <p:sp>
        <p:nvSpPr>
          <p:cNvPr id="6" name="テキスト ボックス 5"/>
          <p:cNvSpPr txBox="1"/>
          <p:nvPr/>
        </p:nvSpPr>
        <p:spPr>
          <a:xfrm>
            <a:off x="225332" y="194322"/>
            <a:ext cx="6362892"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②大阪府環境農林水産総合研究所の独立行政法人化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310434" y="54917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160872" y="1613728"/>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225332" y="3799271"/>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25332" y="5307273"/>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2" name="直線コネクタ 21"/>
          <p:cNvCxnSpPr/>
          <p:nvPr/>
        </p:nvCxnSpPr>
        <p:spPr>
          <a:xfrm>
            <a:off x="1979712" y="1373222"/>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942981" y="1318322"/>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941875" y="6204969"/>
            <a:ext cx="1001105"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2049942" y="6185251"/>
            <a:ext cx="5114346" cy="242413"/>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260733457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p:cNvSpPr/>
          <p:nvPr/>
        </p:nvSpPr>
        <p:spPr>
          <a:xfrm>
            <a:off x="288211" y="703774"/>
            <a:ext cx="8803678" cy="1826767"/>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角丸四角形 2"/>
          <p:cNvSpPr/>
          <p:nvPr/>
        </p:nvSpPr>
        <p:spPr>
          <a:xfrm>
            <a:off x="3641434" y="770243"/>
            <a:ext cx="5383984" cy="1709188"/>
          </a:xfrm>
          <a:prstGeom prst="roundRect">
            <a:avLst>
              <a:gd name="adj" fmla="val 3289"/>
            </a:avLst>
          </a:prstGeom>
          <a:ln w="6350"/>
        </p:spPr>
        <p:style>
          <a:lnRef idx="1">
            <a:schemeClr val="accent1"/>
          </a:lnRef>
          <a:fillRef idx="2">
            <a:schemeClr val="accent1"/>
          </a:fillRef>
          <a:effectRef idx="1">
            <a:schemeClr val="accent1"/>
          </a:effectRef>
          <a:fontRef idx="minor">
            <a:schemeClr val="dk1"/>
          </a:fontRef>
        </p:style>
        <p:txBody>
          <a:bodyPr lIns="43200" rIns="43200" rtlCol="0" anchor="t"/>
          <a:lstStyle/>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角丸四角形 3"/>
          <p:cNvSpPr/>
          <p:nvPr/>
        </p:nvSpPr>
        <p:spPr>
          <a:xfrm>
            <a:off x="7297226" y="1199722"/>
            <a:ext cx="1672059" cy="1020568"/>
          </a:xfrm>
          <a:prstGeom prst="roundRect">
            <a:avLst>
              <a:gd name="adj" fmla="val 9341"/>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4466492" y="2681654"/>
            <a:ext cx="4625396"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288210" y="5594151"/>
            <a:ext cx="6394179" cy="846215"/>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26015" y="637305"/>
            <a:ext cx="1886635" cy="199407"/>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ビジョン策定の背景・趣旨</a:t>
            </a:r>
          </a:p>
        </p:txBody>
      </p:sp>
      <p:sp>
        <p:nvSpPr>
          <p:cNvPr id="40" name="正方形/長方形 39"/>
          <p:cNvSpPr/>
          <p:nvPr/>
        </p:nvSpPr>
        <p:spPr>
          <a:xfrm>
            <a:off x="288210" y="2681654"/>
            <a:ext cx="4001298"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Rectangle 6"/>
          <p:cNvSpPr/>
          <p:nvPr/>
        </p:nvSpPr>
        <p:spPr>
          <a:xfrm>
            <a:off x="0" y="238492"/>
            <a:ext cx="9144000" cy="33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4344" tIns="42174" rIns="84344" bIns="4217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662" b="0" i="0" u="none" strike="noStrike" kern="1200" cap="none" spc="0" normalizeH="0" baseline="0" noProof="0">
              <a:ln>
                <a:noFill/>
              </a:ln>
              <a:solidFill>
                <a:prstClr val="white"/>
              </a:solidFill>
              <a:effectLst/>
              <a:uLnTx/>
              <a:uFillTx/>
              <a:latin typeface="Calibri"/>
              <a:ea typeface="+mn-ea"/>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209</a:t>
            </a:fld>
            <a:endParaRPr kumimoji="1" lang="ja-JP" altLang="en-US" dirty="0">
              <a:latin typeface="BIZ UDゴシック" panose="020B0400000000000000" pitchFamily="49" charset="-128"/>
              <a:ea typeface="BIZ UDゴシック" panose="020B0400000000000000" pitchFamily="49" charset="-128"/>
            </a:endParaRPr>
          </a:p>
        </p:txBody>
      </p:sp>
      <p:sp>
        <p:nvSpPr>
          <p:cNvPr id="5" name="タイトル 1"/>
          <p:cNvSpPr>
            <a:spLocks noGrp="1"/>
          </p:cNvSpPr>
          <p:nvPr>
            <p:ph type="title" idx="4294967295"/>
          </p:nvPr>
        </p:nvSpPr>
        <p:spPr>
          <a:xfrm>
            <a:off x="0" y="257175"/>
            <a:ext cx="9144000" cy="288925"/>
          </a:xfrm>
        </p:spPr>
        <p:txBody>
          <a:bodyPr>
            <a:noAutofit/>
          </a:bodyPr>
          <a:lstStyle/>
          <a:p>
            <a:pPr algn="l"/>
            <a:r>
              <a:rPr lang="ja-JP" altLang="en-US" sz="1846"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「いのち輝く未来社会」をめざすビジョンの策定・推進について</a:t>
            </a:r>
          </a:p>
        </p:txBody>
      </p:sp>
      <p:sp>
        <p:nvSpPr>
          <p:cNvPr id="12" name="テキスト ボックス 11"/>
          <p:cNvSpPr txBox="1"/>
          <p:nvPr/>
        </p:nvSpPr>
        <p:spPr>
          <a:xfrm>
            <a:off x="288209" y="871822"/>
            <a:ext cx="3020881" cy="6675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人口減少・少子高齢化などの社会の急激な変化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（世界でも類を見ない超高齢化、</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大都市圏でもいち早く人口減少）</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462"/>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こうした変化に対して、大阪ではこれまでも様々な取組を積み重ねてきた。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健康寿命は、依然として全国ワーストクラス、伸び悩みは大きな課題。</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府、市町村だけでなく、民間企業、学界、住民など様々な主体の取組が必要。</a:t>
            </a:r>
          </a:p>
        </p:txBody>
      </p:sp>
      <p:sp>
        <p:nvSpPr>
          <p:cNvPr id="55" name="テキスト ボックス 54"/>
          <p:cNvSpPr txBox="1"/>
          <p:nvPr/>
        </p:nvSpPr>
        <p:spPr>
          <a:xfrm>
            <a:off x="288211" y="2830780"/>
            <a:ext cx="3818507" cy="433004"/>
          </a:xfrm>
          <a:prstGeom prst="rect">
            <a:avLst/>
          </a:prstGeom>
          <a:noFill/>
        </p:spPr>
        <p:txBody>
          <a:bodyPr wrap="square" rtlCol="0">
            <a:spAutoFit/>
          </a:bodyPr>
          <a:lstStyle/>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万博のテーマを踏まえ、</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や超スマート社会などの世界的な潮流を考慮して、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「①健康な生活」、「②活躍できる社会」とそれを支える「③産業・イノベーション」を切り口に、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大阪の現状・課題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を整理</a:t>
            </a:r>
          </a:p>
        </p:txBody>
      </p:sp>
      <p:sp>
        <p:nvSpPr>
          <p:cNvPr id="71" name="テキスト ボックス 70"/>
          <p:cNvSpPr txBox="1"/>
          <p:nvPr/>
        </p:nvSpPr>
        <p:spPr>
          <a:xfrm>
            <a:off x="288210" y="1603516"/>
            <a:ext cx="3020880" cy="8022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万博のインパクトを活かして、課題に対応</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＊テーマ　　　「いのち輝く未来社会のデザイン」</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＊サブテーマ 「多様で心身ともに健康な生き方」「持続可能な社会・経済システム」</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Society5.0</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）などの世界的な潮流も。</a:t>
            </a:r>
          </a:p>
        </p:txBody>
      </p:sp>
      <p:graphicFrame>
        <p:nvGraphicFramePr>
          <p:cNvPr id="13" name="表 12"/>
          <p:cNvGraphicFramePr>
            <a:graphicFrameLocks noGrp="1"/>
          </p:cNvGraphicFramePr>
          <p:nvPr>
            <p:extLst/>
          </p:nvPr>
        </p:nvGraphicFramePr>
        <p:xfrm>
          <a:off x="362330" y="3270965"/>
          <a:ext cx="3877325" cy="2085634"/>
        </p:xfrm>
        <a:graphic>
          <a:graphicData uri="http://schemas.openxmlformats.org/drawingml/2006/table">
            <a:tbl>
              <a:tblPr firstRow="1" bandRow="1">
                <a:tableStyleId>{5C22544A-7EE6-4342-B048-85BDC9FD1C3A}</a:tableStyleId>
              </a:tblPr>
              <a:tblGrid>
                <a:gridCol w="157314">
                  <a:extLst>
                    <a:ext uri="{9D8B030D-6E8A-4147-A177-3AD203B41FA5}">
                      <a16:colId xmlns:a16="http://schemas.microsoft.com/office/drawing/2014/main" val="20000"/>
                    </a:ext>
                  </a:extLst>
                </a:gridCol>
                <a:gridCol w="1194192">
                  <a:extLst>
                    <a:ext uri="{9D8B030D-6E8A-4147-A177-3AD203B41FA5}">
                      <a16:colId xmlns:a16="http://schemas.microsoft.com/office/drawing/2014/main" val="20001"/>
                    </a:ext>
                  </a:extLst>
                </a:gridCol>
                <a:gridCol w="1329378">
                  <a:extLst>
                    <a:ext uri="{9D8B030D-6E8A-4147-A177-3AD203B41FA5}">
                      <a16:colId xmlns:a16="http://schemas.microsoft.com/office/drawing/2014/main" val="20002"/>
                    </a:ext>
                  </a:extLst>
                </a:gridCol>
                <a:gridCol w="1196441">
                  <a:extLst>
                    <a:ext uri="{9D8B030D-6E8A-4147-A177-3AD203B41FA5}">
                      <a16:colId xmlns:a16="http://schemas.microsoft.com/office/drawing/2014/main" val="20003"/>
                    </a:ext>
                  </a:extLst>
                </a:gridCol>
              </a:tblGrid>
              <a:tr h="237166">
                <a:tc>
                  <a:txBody>
                    <a:bodyPr/>
                    <a:lstStyle/>
                    <a:p>
                      <a:pPr algn="just">
                        <a:lnSpc>
                          <a:spcPts val="1200"/>
                        </a:lnSpc>
                        <a:spcAft>
                          <a:spcPts val="0"/>
                        </a:spcAft>
                      </a:pPr>
                      <a:r>
                        <a:rPr lang="en-US" sz="700" b="1"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7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①健康な生活</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（心身ともに健康）</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②活躍できる社会</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多様な生き方、持続可能な社会</a:t>
                      </a: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③</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700" b="1"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endParaRPr lang="en-US" alt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健康を支える経済システム</a:t>
                      </a: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784965">
                <a:tc>
                  <a:txBody>
                    <a:bodyPr/>
                    <a:lstStyle/>
                    <a:p>
                      <a:pPr marL="71755" marR="71755" algn="ctr">
                        <a:lnSpc>
                          <a:spcPts val="1200"/>
                        </a:lnSpc>
                        <a:spcAft>
                          <a:spcPts val="0"/>
                        </a:spcAft>
                      </a:pPr>
                      <a:r>
                        <a:rPr lang="ja-JP" sz="600" kern="100" dirty="0" smtClean="0">
                          <a:effectLst/>
                          <a:latin typeface="Meiryo UI" panose="020B0604030504040204" pitchFamily="50" charset="-128"/>
                          <a:ea typeface="Meiryo UI" panose="020B0604030504040204" pitchFamily="50" charset="-128"/>
                          <a:cs typeface="Meiryo UI" panose="020B0604030504040204" pitchFamily="50" charset="-128"/>
                        </a:rPr>
                        <a:t>現状</a:t>
                      </a:r>
                      <a:endParaRPr 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139700" indent="-139700"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男女</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とも短い健康寿命</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全国平均を上回る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要介護</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要支援</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認定者数</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90488" indent="-90488"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労働環境水準、</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就業率</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の低さ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の社会的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孤立</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90488" indent="-90488"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児童虐待</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などの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深刻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な状況</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環境（ヒートアイランド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現象</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増加傾向</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温室</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ガス）</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0" marT="0" marB="0" anchor="ctr">
                    <a:lnT w="19050" cap="flat" cmpd="sng" algn="ctr">
                      <a:solidFill>
                        <a:schemeClr val="bg1"/>
                      </a:solidFill>
                      <a:prstDash val="solid"/>
                      <a:round/>
                      <a:headEnd type="none" w="med" len="med"/>
                      <a:tailEnd type="none" w="med" len="med"/>
                    </a:lnT>
                  </a:tcP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ライフサイエンス</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関連の企業</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関連産業の集積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ものづくり企業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063503">
                <a:tc>
                  <a:txBody>
                    <a:bodyPr/>
                    <a:lstStyle/>
                    <a:p>
                      <a:pPr marL="71755" marR="71755" algn="ctr">
                        <a:lnSpc>
                          <a:spcPts val="1200"/>
                        </a:lnSpc>
                        <a:spcAft>
                          <a:spcPts val="0"/>
                        </a:spcAft>
                      </a:pPr>
                      <a:r>
                        <a:rPr lang="ja-JP" altLang="en-US" sz="600" kern="100" dirty="0" smtClean="0">
                          <a:effectLst/>
                          <a:latin typeface="Meiryo UI" panose="020B0604030504040204" pitchFamily="50" charset="-128"/>
                          <a:ea typeface="Meiryo UI" panose="020B0604030504040204" pitchFamily="50" charset="-128"/>
                          <a:cs typeface="Meiryo UI" panose="020B0604030504040204" pitchFamily="50" charset="-128"/>
                        </a:rPr>
                        <a:t>課題</a:t>
                      </a:r>
                      <a:endParaRPr lang="ja-JP" alt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幅広い年代の</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意識向上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での健康づくり活動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ビッ</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グ</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データ</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活用による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新た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な健康関連サービスの展開</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先端</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医療の普及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の分析、</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普及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食、スポーツ、笑い等</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働きやすく</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魅力的な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職場整備</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女性</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等の活躍の場の拡大</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・子どもの見守り等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で支える仕組みづくり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住</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環境の実現</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まちの安全・安心の確保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関連の世界的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クラスターの形成</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エネルギー</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技術</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革新・産業化</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AI</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や</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IoT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と、ものづくり</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融合</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extLst>
                  <a:ext uri="{0D108BD9-81ED-4DB2-BD59-A6C34878D82A}">
                    <a16:rowId xmlns:a16="http://schemas.microsoft.com/office/drawing/2014/main" val="10002"/>
                  </a:ext>
                </a:extLst>
              </a:tr>
            </a:tbl>
          </a:graphicData>
        </a:graphic>
      </p:graphicFrame>
      <p:sp>
        <p:nvSpPr>
          <p:cNvPr id="86" name="テキスト ボックス 85"/>
          <p:cNvSpPr txBox="1"/>
          <p:nvPr/>
        </p:nvSpPr>
        <p:spPr>
          <a:xfrm>
            <a:off x="359372" y="5755412"/>
            <a:ext cx="5940820" cy="6459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オール大阪で総合力を発揮するため、関係者が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を共</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有し、取組を推進する体制を整備</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ビジョンの共有・浸透と、施策推進⇒施策充実の検討⇒ビジョンの充実（バージョンアップ）と施策の深化のサイクルをたゆみなく進める</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有識者、研究機関などの協力を得て、取組の効果測定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を実施し、各主体の施策充実につなげる。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オール大阪の産学官で構成する会議体を設置。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4540044" y="3175058"/>
            <a:ext cx="2018911" cy="1060495"/>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4648035" y="3216968"/>
            <a:ext cx="522186" cy="312511"/>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54" name="正方形/長方形 53"/>
          <p:cNvSpPr/>
          <p:nvPr/>
        </p:nvSpPr>
        <p:spPr>
          <a:xfrm>
            <a:off x="4970813" y="4501662"/>
            <a:ext cx="3710118" cy="68854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1247074"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5103751" y="4658127"/>
            <a:ext cx="930565" cy="366127"/>
          </a:xfrm>
          <a:prstGeom prst="rect">
            <a:avLst/>
          </a:prstGeom>
        </p:spPr>
        <p:style>
          <a:lnRef idx="1">
            <a:schemeClr val="accent2"/>
          </a:lnRef>
          <a:fillRef idx="3">
            <a:schemeClr val="accent2"/>
          </a:fillRef>
          <a:effectRef idx="2">
            <a:schemeClr val="accent2"/>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endParaRPr kumimoji="1" lang="en-US" altLang="ja-JP"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p>
        </p:txBody>
      </p:sp>
      <p:sp>
        <p:nvSpPr>
          <p:cNvPr id="57" name="正方形/長方形 56"/>
          <p:cNvSpPr/>
          <p:nvPr/>
        </p:nvSpPr>
        <p:spPr>
          <a:xfrm>
            <a:off x="6796463" y="3175514"/>
            <a:ext cx="2228955" cy="105713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6957715" y="3216967"/>
            <a:ext cx="605387" cy="325817"/>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できる社会</a:t>
            </a:r>
          </a:p>
        </p:txBody>
      </p:sp>
      <p:sp>
        <p:nvSpPr>
          <p:cNvPr id="59" name="円/楕円 58"/>
          <p:cNvSpPr/>
          <p:nvPr/>
        </p:nvSpPr>
        <p:spPr>
          <a:xfrm>
            <a:off x="5901379" y="4123965"/>
            <a:ext cx="1648650" cy="435007"/>
          </a:xfrm>
          <a:prstGeom prst="ellipse">
            <a:avLst/>
          </a:prstGeom>
          <a:ln/>
        </p:spPr>
        <p:style>
          <a:lnRef idx="1">
            <a:schemeClr val="accent2"/>
          </a:lnRef>
          <a:fillRef idx="2">
            <a:schemeClr val="accent2"/>
          </a:fillRef>
          <a:effectRef idx="1">
            <a:schemeClr val="accent2"/>
          </a:effectRef>
          <a:fontRef idx="minor">
            <a:schemeClr val="dk1"/>
          </a:fontRef>
        </p:style>
        <p:txBody>
          <a:bodyPr lIns="33231" rIns="3323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最大限活用しビジョンを実現</a:t>
            </a:r>
          </a:p>
        </p:txBody>
      </p:sp>
      <p:sp>
        <p:nvSpPr>
          <p:cNvPr id="63" name="テキスト ボックス 62"/>
          <p:cNvSpPr txBox="1"/>
          <p:nvPr/>
        </p:nvSpPr>
        <p:spPr>
          <a:xfrm>
            <a:off x="4515867" y="2830780"/>
            <a:ext cx="4453418" cy="31944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大阪の現状・課題を踏まえ、「①健康な生活」、「②活躍できる社会」とそれを支える「③産業・イノベーション」 それぞれについて、オール大阪で</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を掲げる</a:t>
            </a:r>
          </a:p>
        </p:txBody>
      </p:sp>
      <p:sp>
        <p:nvSpPr>
          <p:cNvPr id="64" name="テキスト ボックス 63"/>
          <p:cNvSpPr txBox="1"/>
          <p:nvPr/>
        </p:nvSpPr>
        <p:spPr>
          <a:xfrm>
            <a:off x="5163056" y="3216968"/>
            <a:ext cx="1469481"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p>
        </p:txBody>
      </p:sp>
      <p:sp>
        <p:nvSpPr>
          <p:cNvPr id="7" name="左右矢印 6"/>
          <p:cNvSpPr/>
          <p:nvPr/>
        </p:nvSpPr>
        <p:spPr>
          <a:xfrm>
            <a:off x="6466364" y="3515302"/>
            <a:ext cx="432048"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左右矢印 64"/>
          <p:cNvSpPr/>
          <p:nvPr/>
        </p:nvSpPr>
        <p:spPr>
          <a:xfrm rot="7657969">
            <a:off x="8192280" y="4221549"/>
            <a:ext cx="476566"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左右矢印 65"/>
          <p:cNvSpPr/>
          <p:nvPr/>
        </p:nvSpPr>
        <p:spPr>
          <a:xfrm rot="3261879">
            <a:off x="5144010" y="4215657"/>
            <a:ext cx="460624"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6141111" y="4558972"/>
            <a:ext cx="2684900" cy="297517"/>
          </a:xfrm>
          <a:prstGeom prst="rect">
            <a:avLst/>
          </a:prstGeom>
          <a:noFill/>
        </p:spPr>
        <p:txBody>
          <a:bodyPr wrap="square" rtlCol="0">
            <a:spAutoFit/>
          </a:bodyPr>
          <a:lstStyle/>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世界の課題解決に貢献</a:t>
            </a:r>
          </a:p>
        </p:txBody>
      </p:sp>
      <p:sp>
        <p:nvSpPr>
          <p:cNvPr id="69" name="テキスト ボックス 68"/>
          <p:cNvSpPr txBox="1"/>
          <p:nvPr/>
        </p:nvSpPr>
        <p:spPr>
          <a:xfrm>
            <a:off x="7601133" y="3216968"/>
            <a:ext cx="1490754"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p:txBody>
      </p:sp>
      <p:sp>
        <p:nvSpPr>
          <p:cNvPr id="70" name="二等辺三角形 69"/>
          <p:cNvSpPr/>
          <p:nvPr/>
        </p:nvSpPr>
        <p:spPr>
          <a:xfrm rot="5400000">
            <a:off x="3096037" y="1623641"/>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6" name="テキスト ボックス 75"/>
          <p:cNvSpPr txBox="1"/>
          <p:nvPr/>
        </p:nvSpPr>
        <p:spPr>
          <a:xfrm>
            <a:off x="6090636" y="4803328"/>
            <a:ext cx="2729836" cy="3904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クラスター形成、新産業創出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持続可能な社会を支える新技術の開発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を活用した新製品・サービスの創出　等</a:t>
            </a:r>
          </a:p>
        </p:txBody>
      </p:sp>
      <p:sp>
        <p:nvSpPr>
          <p:cNvPr id="80" name="テキスト ボックス 79"/>
          <p:cNvSpPr txBox="1"/>
          <p:nvPr/>
        </p:nvSpPr>
        <p:spPr>
          <a:xfrm>
            <a:off x="6840000" y="3577750"/>
            <a:ext cx="2279018"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女性、高齢者などの働きやすさの向上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地域で子どもを育てる社会の実現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スマートホームや自動走行車の普及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再生可能エネルギー等の普及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犯罪等からいのちを守る</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災害発生予測 等</a:t>
            </a:r>
          </a:p>
        </p:txBody>
      </p:sp>
      <p:sp>
        <p:nvSpPr>
          <p:cNvPr id="81" name="テキスト ボックス 80"/>
          <p:cNvSpPr txBox="1"/>
          <p:nvPr/>
        </p:nvSpPr>
        <p:spPr>
          <a:xfrm>
            <a:off x="4572000" y="3577750"/>
            <a:ext cx="2076342"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を活用した健康管理サービスの普及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再生医療など先端医療技術の確立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健康モニタリングに応じたメニューの提案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笑いと健康のメカニズム解析　等</a:t>
            </a:r>
          </a:p>
        </p:txBody>
      </p:sp>
      <p:sp>
        <p:nvSpPr>
          <p:cNvPr id="96" name="テキスト ボックス 95"/>
          <p:cNvSpPr txBox="1"/>
          <p:nvPr/>
        </p:nvSpPr>
        <p:spPr>
          <a:xfrm>
            <a:off x="3641434" y="753579"/>
            <a:ext cx="3722261" cy="17511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ビジョンの策定（いのち輝く未来社会をオール大阪で実現）</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生涯を通じて心身ともに健康で、それぞれの能力を活かして輝きながら暮らし続けることのできる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「いのち輝く未来社会」の実現に向け、万博のインパクトを活かしてオール大阪で目標を定め、</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さらに強力に取組を進めるため、ビジョンを策定。</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「健康」を重点ターゲットに健康寿命の延伸に注力。</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地域の健康づくり活動に加え、革新技術を最大限活用し、さらに</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6191" marR="0" lvl="0" indent="-246191" algn="l" defTabSz="914400" rtl="0" eaLnBrk="1" fontAlgn="auto" latinLnBrk="0" hangingPunct="1">
              <a:lnSpc>
                <a:spcPts val="369"/>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府、住民に身近なサービスを担う市町村、産業振興を担う産業界・民間企業、高い専門性と知見を</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有する学界、府民一人ひとりが共通の目標に向かって、取組の強化を進めて行く指針（アクションプラン</a:t>
            </a:r>
            <a:r>
              <a:rPr kumimoji="1" lang="ja-JP" altLang="en-US" sz="6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なるもの。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府は、有識者や研究機関の協力を得て、取組の効果測定やデータの分析・研究などにより、各主体の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効果的な取組の検討につなげる。</a:t>
            </a:r>
          </a:p>
        </p:txBody>
      </p:sp>
      <p:sp>
        <p:nvSpPr>
          <p:cNvPr id="102" name="テキスト ボックス 101"/>
          <p:cNvSpPr txBox="1"/>
          <p:nvPr/>
        </p:nvSpPr>
        <p:spPr>
          <a:xfrm>
            <a:off x="448834" y="1966684"/>
            <a:ext cx="2660850" cy="253605"/>
          </a:xfrm>
          <a:prstGeom prst="rect">
            <a:avLst/>
          </a:prstGeom>
          <a:noFill/>
          <a:ln>
            <a:solidFill>
              <a:schemeClr val="bg1">
                <a:lumMod val="50000"/>
              </a:schemeClr>
            </a:solidFill>
            <a:prstDash val="sysDot"/>
          </a:ln>
        </p:spPr>
        <p:txBody>
          <a:bodyPr wrap="square"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生涯を通じて心身ともに健康で、それぞれの能力を活かして輝きながら暮らし</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続けることのできる「いのち輝く未来社会」の実現は人類共通の願い。</a:t>
            </a:r>
          </a:p>
        </p:txBody>
      </p:sp>
      <p:sp>
        <p:nvSpPr>
          <p:cNvPr id="112" name="角丸四角形 111"/>
          <p:cNvSpPr/>
          <p:nvPr/>
        </p:nvSpPr>
        <p:spPr>
          <a:xfrm>
            <a:off x="226015" y="5535741"/>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ビジョンの推進</a:t>
            </a:r>
          </a:p>
        </p:txBody>
      </p:sp>
      <p:sp>
        <p:nvSpPr>
          <p:cNvPr id="125" name="角丸四角形 124"/>
          <p:cNvSpPr/>
          <p:nvPr/>
        </p:nvSpPr>
        <p:spPr>
          <a:xfrm>
            <a:off x="226015"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大阪の現状・課題</a:t>
            </a:r>
          </a:p>
        </p:txBody>
      </p:sp>
      <p:sp>
        <p:nvSpPr>
          <p:cNvPr id="126" name="角丸四角形 125"/>
          <p:cNvSpPr/>
          <p:nvPr/>
        </p:nvSpPr>
        <p:spPr>
          <a:xfrm>
            <a:off x="4413557"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sp>
        <p:nvSpPr>
          <p:cNvPr id="127" name="テキスト ボックス 126"/>
          <p:cNvSpPr txBox="1"/>
          <p:nvPr/>
        </p:nvSpPr>
        <p:spPr>
          <a:xfrm>
            <a:off x="4516357" y="5224196"/>
            <a:ext cx="4611441" cy="2058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分野ごとに、</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の実現に向けた「取組の方向性」と、各主体の「具体的な取組」を整理</a:t>
            </a: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二等辺三角形 77"/>
          <p:cNvSpPr/>
          <p:nvPr/>
        </p:nvSpPr>
        <p:spPr>
          <a:xfrm rot="5400000">
            <a:off x="4059836" y="4078647"/>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テキスト ボックス 130"/>
          <p:cNvSpPr txBox="1"/>
          <p:nvPr/>
        </p:nvSpPr>
        <p:spPr>
          <a:xfrm>
            <a:off x="7260408" y="1199721"/>
            <a:ext cx="967385"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インパクトを最大限活かして、オール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大阪で取組を進め</a:t>
            </a:r>
          </a:p>
        </p:txBody>
      </p:sp>
      <p:sp>
        <p:nvSpPr>
          <p:cNvPr id="124" name="二等辺三角形 123"/>
          <p:cNvSpPr/>
          <p:nvPr/>
        </p:nvSpPr>
        <p:spPr>
          <a:xfrm rot="5400000">
            <a:off x="8041495" y="1647452"/>
            <a:ext cx="372594" cy="132935"/>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テキスト ボックス 100"/>
          <p:cNvSpPr txBox="1"/>
          <p:nvPr/>
        </p:nvSpPr>
        <p:spPr>
          <a:xfrm>
            <a:off x="8227793" y="1199722"/>
            <a:ext cx="763704"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spTree>
    <p:extLst>
      <p:ext uri="{BB962C8B-B14F-4D97-AF65-F5344CB8AC3E}">
        <p14:creationId xmlns:p14="http://schemas.microsoft.com/office/powerpoint/2010/main" val="262031986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pPr lvl="0"/>
            <a:r>
              <a:rPr lang="en-US" altLang="ja-JP" sz="4400" dirty="0">
                <a:latin typeface="BIZ UDゴシック" panose="020B0400000000000000" pitchFamily="49" charset="-128"/>
                <a:ea typeface="BIZ UDゴシック" panose="020B0400000000000000" pitchFamily="49" charset="-128"/>
              </a:rPr>
              <a:t>Ⅲ</a:t>
            </a:r>
            <a:r>
              <a:rPr lang="ja-JP" altLang="en-US" sz="4400" dirty="0">
                <a:latin typeface="BIZ UDゴシック" panose="020B0400000000000000" pitchFamily="49" charset="-128"/>
                <a:ea typeface="BIZ UDゴシック" panose="020B0400000000000000" pitchFamily="49" charset="-128"/>
              </a:rPr>
              <a:t>　行財政</a:t>
            </a:r>
            <a:r>
              <a:rPr lang="ja-JP" altLang="en-US" sz="4400" dirty="0" smtClean="0">
                <a:latin typeface="BIZ UDゴシック" panose="020B0400000000000000" pitchFamily="49" charset="-128"/>
                <a:ea typeface="BIZ UDゴシック" panose="020B0400000000000000" pitchFamily="49" charset="-128"/>
              </a:rPr>
              <a:t>改革</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a:t>
            </a:r>
            <a:r>
              <a:rPr lang="ja-JP" altLang="en-US" sz="4400" dirty="0">
                <a:latin typeface="BIZ UDゴシック" panose="020B0400000000000000" pitchFamily="49" charset="-128"/>
                <a:ea typeface="BIZ UDゴシック" panose="020B0400000000000000" pitchFamily="49" charset="-128"/>
              </a:rPr>
              <a:t>財政</a:t>
            </a:r>
            <a:r>
              <a:rPr lang="en-US" altLang="ja-JP" sz="4400" dirty="0">
                <a:latin typeface="BIZ UDゴシック" panose="020B0400000000000000" pitchFamily="49" charset="-128"/>
                <a:ea typeface="BIZ UDゴシック" panose="020B0400000000000000" pitchFamily="49" charset="-128"/>
              </a:rPr>
              <a:t>】			</a:t>
            </a:r>
            <a:br>
              <a:rPr lang="en-US" altLang="ja-JP" sz="4400"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（１）財政</a:t>
            </a:r>
            <a:r>
              <a:rPr lang="ja-JP" altLang="en-US" dirty="0" smtClean="0">
                <a:latin typeface="BIZ UDゴシック" panose="020B0400000000000000" pitchFamily="49" charset="-128"/>
                <a:ea typeface="BIZ UDゴシック" panose="020B0400000000000000" pitchFamily="49" charset="-128"/>
              </a:rPr>
              <a:t>再建</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（２）財務マネジメント</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2255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nvGraphicFramePr>
        <p:xfrm>
          <a:off x="107504" y="372168"/>
          <a:ext cx="8928992" cy="59182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法人</a:t>
                      </a:r>
                      <a:r>
                        <a:rPr kumimoji="1" lang="en-US" altLang="ja-JP" sz="1400" dirty="0">
                          <a:solidFill>
                            <a:schemeClr val="tx1"/>
                          </a:solidFill>
                        </a:rPr>
                        <a:t>2</a:t>
                      </a:r>
                      <a:r>
                        <a:rPr kumimoji="1" lang="ja-JP" altLang="en-US" sz="1400" dirty="0">
                          <a:solidFill>
                            <a:schemeClr val="tx1"/>
                          </a:solidFill>
                        </a:rPr>
                        <a:t>税の落ち込み等により</a:t>
                      </a:r>
                      <a:r>
                        <a:rPr kumimoji="1" lang="en-US" altLang="ja-JP" sz="1400" dirty="0">
                          <a:solidFill>
                            <a:schemeClr val="tx1"/>
                          </a:solidFill>
                        </a:rPr>
                        <a:t>1998</a:t>
                      </a:r>
                      <a:r>
                        <a:rPr kumimoji="1" lang="ja-JP" altLang="en-US" sz="1400" dirty="0">
                          <a:solidFill>
                            <a:schemeClr val="tx1"/>
                          </a:solidFill>
                        </a:rPr>
                        <a:t>年度以降、</a:t>
                      </a:r>
                      <a:r>
                        <a:rPr kumimoji="1" lang="en-US" altLang="ja-JP" sz="1400" dirty="0">
                          <a:solidFill>
                            <a:schemeClr val="tx1"/>
                          </a:solidFill>
                        </a:rPr>
                        <a:t>2007</a:t>
                      </a:r>
                      <a:r>
                        <a:rPr kumimoji="1" lang="ja-JP" altLang="en-US" sz="1400" dirty="0">
                          <a:solidFill>
                            <a:schemeClr val="tx1"/>
                          </a:solidFill>
                        </a:rPr>
                        <a:t>年度まで</a:t>
                      </a:r>
                      <a:r>
                        <a:rPr kumimoji="1" lang="en-US" altLang="ja-JP" sz="1400" dirty="0">
                          <a:solidFill>
                            <a:schemeClr val="tx1"/>
                          </a:solidFill>
                        </a:rPr>
                        <a:t>10</a:t>
                      </a:r>
                      <a:r>
                        <a:rPr kumimoji="1" lang="ja-JP" altLang="en-US" sz="1400" dirty="0">
                          <a:solidFill>
                            <a:schemeClr val="tx1"/>
                          </a:solidFill>
                        </a:rPr>
                        <a:t>年連続の赤字決算。</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2001</a:t>
                      </a:r>
                      <a:r>
                        <a:rPr kumimoji="1" lang="ja-JP" altLang="en-US" sz="1400" dirty="0">
                          <a:solidFill>
                            <a:schemeClr val="tx1"/>
                          </a:solidFill>
                        </a:rPr>
                        <a:t>年度より、財政再建団体への転落を回避するため、減債基金からの借入等を実施（</a:t>
                      </a:r>
                      <a:r>
                        <a:rPr kumimoji="1" lang="en-US" altLang="ja-JP" sz="1400" dirty="0">
                          <a:solidFill>
                            <a:schemeClr val="tx1"/>
                          </a:solidFill>
                        </a:rPr>
                        <a:t>2007</a:t>
                      </a:r>
                      <a:r>
                        <a:rPr kumimoji="1" lang="ja-JP" altLang="en-US" sz="1400" dirty="0">
                          <a:solidFill>
                            <a:schemeClr val="tx1"/>
                          </a:solidFill>
                        </a:rPr>
                        <a:t>年度末には累計</a:t>
                      </a:r>
                      <a:r>
                        <a:rPr kumimoji="1" lang="en-US" altLang="ja-JP" sz="1400" dirty="0">
                          <a:solidFill>
                            <a:schemeClr val="tx1"/>
                          </a:solidFill>
                        </a:rPr>
                        <a:t>5,202</a:t>
                      </a:r>
                      <a:r>
                        <a:rPr kumimoji="1" lang="ja-JP" altLang="en-US" sz="1400" dirty="0">
                          <a:solidFill>
                            <a:schemeClr val="tx1"/>
                          </a:solidFill>
                        </a:rPr>
                        <a:t>億円に）。</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府債残高も</a:t>
                      </a:r>
                      <a:r>
                        <a:rPr kumimoji="1" lang="en-US" altLang="ja-JP" sz="1400" dirty="0">
                          <a:solidFill>
                            <a:schemeClr val="tx1"/>
                          </a:solidFill>
                        </a:rPr>
                        <a:t>1989</a:t>
                      </a:r>
                      <a:r>
                        <a:rPr kumimoji="1" lang="ja-JP" altLang="en-US" sz="1400" dirty="0">
                          <a:solidFill>
                            <a:schemeClr val="tx1"/>
                          </a:solidFill>
                        </a:rPr>
                        <a:t>年以降増加傾向。</a:t>
                      </a:r>
                      <a:endParaRPr kumimoji="1" lang="ja-JP" altLang="en-US" sz="1400" strike="sngStrike"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①減債基金からの</a:t>
                      </a:r>
                      <a:endParaRPr kumimoji="1" lang="en-US" altLang="ja-JP" sz="1400" dirty="0">
                        <a:solidFill>
                          <a:schemeClr val="tx1"/>
                        </a:solidFill>
                      </a:endParaRPr>
                    </a:p>
                    <a:p>
                      <a:pPr marL="0" indent="0"/>
                      <a:r>
                        <a:rPr kumimoji="1" lang="ja-JP" altLang="en-US" sz="1400" dirty="0">
                          <a:solidFill>
                            <a:schemeClr val="tx1"/>
                          </a:solidFill>
                        </a:rPr>
                        <a:t>  借入をしない、借換</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債の増発をしない</a:t>
                      </a:r>
                      <a:endParaRPr kumimoji="1" lang="en-US" altLang="ja-JP" sz="1400" dirty="0">
                        <a:solidFill>
                          <a:schemeClr val="tx1"/>
                        </a:solidFill>
                      </a:endParaRPr>
                    </a:p>
                    <a:p>
                      <a:pPr marL="0" indent="0"/>
                      <a:r>
                        <a:rPr kumimoji="1" lang="ja-JP" altLang="en-US" sz="1400" dirty="0">
                          <a:solidFill>
                            <a:schemeClr val="tx1"/>
                          </a:solidFill>
                        </a:rPr>
                        <a:t>②収入の範囲内で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予算を組む</a:t>
                      </a:r>
                      <a:endParaRPr kumimoji="1" lang="ja-JP" altLang="en-US" sz="1400" strike="sngStrike" dirty="0">
                        <a:solidFill>
                          <a:schemeClr val="tx1"/>
                        </a:solidFill>
                      </a:endParaRPr>
                    </a:p>
                    <a:p>
                      <a:pPr marL="0" indent="0"/>
                      <a:r>
                        <a:rPr kumimoji="1" lang="ja-JP" altLang="en-US" sz="1400" dirty="0">
                          <a:solidFill>
                            <a:schemeClr val="tx1"/>
                          </a:solidFill>
                        </a:rPr>
                        <a:t>③類似府県等との</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比較の視点で評価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検討を行う。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a:solidFill>
                            <a:schemeClr val="tx1"/>
                          </a:solidFill>
                        </a:rPr>
                        <a:t>①財政再建</a:t>
                      </a:r>
                      <a:endParaRPr kumimoji="1" lang="en-US" altLang="ja-JP" sz="1400" b="1" strike="sngStrike" dirty="0">
                        <a:solidFill>
                          <a:schemeClr val="tx1"/>
                        </a:solidFill>
                      </a:endParaRPr>
                    </a:p>
                    <a:p>
                      <a:pPr marL="0" indent="0"/>
                      <a:r>
                        <a:rPr kumimoji="1" lang="ja-JP" altLang="en-US" sz="1400" dirty="0">
                          <a:solidFill>
                            <a:schemeClr val="tx1"/>
                          </a:solidFill>
                        </a:rPr>
                        <a:t>・財政再建ﾌﾟﾛｸﾞﾗﾑ（案）（</a:t>
                      </a:r>
                      <a:r>
                        <a:rPr kumimoji="1" lang="en-US" altLang="ja-JP" sz="1400" dirty="0">
                          <a:solidFill>
                            <a:schemeClr val="tx1"/>
                          </a:solidFill>
                        </a:rPr>
                        <a:t>2008‐2010</a:t>
                      </a:r>
                      <a:r>
                        <a:rPr kumimoji="1" lang="ja-JP" altLang="en-US" sz="1400" dirty="0">
                          <a:solidFill>
                            <a:schemeClr val="tx1"/>
                          </a:solidFill>
                        </a:rPr>
                        <a:t>年）</a:t>
                      </a:r>
                      <a:endParaRPr kumimoji="1" lang="en-US" altLang="ja-JP" sz="1400" dirty="0">
                        <a:solidFill>
                          <a:schemeClr val="tx1"/>
                        </a:solidFill>
                      </a:endParaRPr>
                    </a:p>
                    <a:p>
                      <a:pPr marL="0" indent="0"/>
                      <a:r>
                        <a:rPr kumimoji="1" lang="ja-JP" altLang="en-US" sz="1400" dirty="0">
                          <a:solidFill>
                            <a:schemeClr val="tx1"/>
                          </a:solidFill>
                        </a:rPr>
                        <a:t>　すべての事務事業、出資法人、公の施</a:t>
                      </a:r>
                      <a:endParaRPr kumimoji="1" lang="en-US" altLang="ja-JP" sz="1400" dirty="0">
                        <a:solidFill>
                          <a:schemeClr val="tx1"/>
                        </a:solidFill>
                      </a:endParaRPr>
                    </a:p>
                    <a:p>
                      <a:pPr marL="0" indent="0"/>
                      <a:r>
                        <a:rPr kumimoji="1" lang="ja-JP" altLang="en-US" sz="1400" dirty="0">
                          <a:solidFill>
                            <a:schemeClr val="tx1"/>
                          </a:solidFill>
                        </a:rPr>
                        <a:t>　設についてゼロベースで見直し、財政</a:t>
                      </a:r>
                      <a:endParaRPr kumimoji="1" lang="en-US" altLang="ja-JP" sz="1400" dirty="0">
                        <a:solidFill>
                          <a:schemeClr val="tx1"/>
                        </a:solidFill>
                      </a:endParaRPr>
                    </a:p>
                    <a:p>
                      <a:pPr marL="0" indent="0"/>
                      <a:r>
                        <a:rPr kumimoji="1" lang="ja-JP" altLang="en-US" sz="1400" dirty="0">
                          <a:solidFill>
                            <a:schemeClr val="tx1"/>
                          </a:solidFill>
                        </a:rPr>
                        <a:t>　健全化団体にならないようにする財政</a:t>
                      </a:r>
                      <a:endParaRPr kumimoji="1" lang="en-US" altLang="ja-JP" sz="1400" dirty="0">
                        <a:solidFill>
                          <a:schemeClr val="tx1"/>
                        </a:solidFill>
                      </a:endParaRPr>
                    </a:p>
                    <a:p>
                      <a:pPr marL="0" indent="0"/>
                      <a:r>
                        <a:rPr kumimoji="1" lang="ja-JP" altLang="en-US" sz="1400" dirty="0">
                          <a:solidFill>
                            <a:schemeClr val="tx1"/>
                          </a:solidFill>
                        </a:rPr>
                        <a:t>　構造改革に着手。</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・財政構造改革ﾌﾟﾗﾝ（案）（</a:t>
                      </a:r>
                      <a:r>
                        <a:rPr kumimoji="1" lang="en-US" altLang="ja-JP" sz="1400" dirty="0">
                          <a:solidFill>
                            <a:schemeClr val="tx1"/>
                          </a:solidFill>
                        </a:rPr>
                        <a:t>2011‐2013</a:t>
                      </a:r>
                      <a:r>
                        <a:rPr kumimoji="1" lang="ja-JP" altLang="en-US" sz="1400" dirty="0">
                          <a:solidFill>
                            <a:schemeClr val="tx1"/>
                          </a:solidFill>
                        </a:rPr>
                        <a:t>年）</a:t>
                      </a:r>
                    </a:p>
                    <a:p>
                      <a:pPr marL="0" indent="0"/>
                      <a:r>
                        <a:rPr kumimoji="1" lang="ja-JP" altLang="en-US" sz="1400" dirty="0">
                          <a:solidFill>
                            <a:schemeClr val="tx1"/>
                          </a:solidFill>
                        </a:rPr>
                        <a:t>　主要事業</a:t>
                      </a:r>
                      <a:r>
                        <a:rPr kumimoji="1" lang="en-US" altLang="ja-JP" sz="1400" dirty="0">
                          <a:solidFill>
                            <a:schemeClr val="tx1"/>
                          </a:solidFill>
                        </a:rPr>
                        <a:t>400</a:t>
                      </a:r>
                      <a:r>
                        <a:rPr kumimoji="1" lang="ja-JP" altLang="en-US" sz="1400" dirty="0">
                          <a:solidFill>
                            <a:schemeClr val="tx1"/>
                          </a:solidFill>
                        </a:rPr>
                        <a:t>事業のうち、法令義務負</a:t>
                      </a:r>
                      <a:endParaRPr kumimoji="1" lang="en-US" altLang="ja-JP" sz="1400" dirty="0">
                        <a:solidFill>
                          <a:schemeClr val="tx1"/>
                        </a:solidFill>
                      </a:endParaRPr>
                    </a:p>
                    <a:p>
                      <a:pPr marL="0" indent="0"/>
                      <a:r>
                        <a:rPr kumimoji="1" lang="ja-JP" altLang="en-US" sz="1400" dirty="0">
                          <a:solidFill>
                            <a:schemeClr val="tx1"/>
                          </a:solidFill>
                        </a:rPr>
                        <a:t>　担などを除いた、約</a:t>
                      </a:r>
                      <a:r>
                        <a:rPr kumimoji="1" lang="en-US" altLang="ja-JP" sz="1400" dirty="0">
                          <a:solidFill>
                            <a:schemeClr val="tx1"/>
                          </a:solidFill>
                        </a:rPr>
                        <a:t>220</a:t>
                      </a:r>
                      <a:r>
                        <a:rPr kumimoji="1" lang="ja-JP" altLang="en-US" sz="1400" dirty="0">
                          <a:solidFill>
                            <a:schemeClr val="tx1"/>
                          </a:solidFill>
                        </a:rPr>
                        <a:t>事業を対象に個</a:t>
                      </a:r>
                      <a:endParaRPr kumimoji="1" lang="en-US" altLang="ja-JP" sz="1400" dirty="0">
                        <a:solidFill>
                          <a:schemeClr val="tx1"/>
                        </a:solidFill>
                      </a:endParaRPr>
                    </a:p>
                    <a:p>
                      <a:pPr marL="0" indent="0"/>
                      <a:r>
                        <a:rPr kumimoji="1" lang="ja-JP" altLang="en-US" sz="1400" dirty="0">
                          <a:solidFill>
                            <a:schemeClr val="tx1"/>
                          </a:solidFill>
                        </a:rPr>
                        <a:t>　別の評価・点検を実施。</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r>
                        <a:rPr kumimoji="1" lang="ja-JP" altLang="en-US" sz="1400" b="1" dirty="0">
                          <a:solidFill>
                            <a:schemeClr val="tx1"/>
                          </a:solidFill>
                        </a:rPr>
                        <a:t>②国直轄事業負担金の見直し</a:t>
                      </a:r>
                      <a:endParaRPr kumimoji="1" lang="en-US" altLang="ja-JP" sz="1400" b="1" dirty="0">
                        <a:solidFill>
                          <a:schemeClr val="tx1"/>
                        </a:solidFill>
                      </a:endParaRPr>
                    </a:p>
                    <a:p>
                      <a:pPr marL="92075" indent="-92075"/>
                      <a:r>
                        <a:rPr kumimoji="1" lang="ja-JP" altLang="en-US" sz="1400" dirty="0">
                          <a:solidFill>
                            <a:schemeClr val="tx1"/>
                          </a:solidFill>
                        </a:rPr>
                        <a:t>　全国一律で国民に保証すべき施策やサービスは</a:t>
                      </a:r>
                      <a:r>
                        <a:rPr kumimoji="1" lang="ja-JP" altLang="en-US" sz="1400" strike="noStrike" dirty="0">
                          <a:solidFill>
                            <a:schemeClr val="tx1"/>
                          </a:solidFill>
                        </a:rPr>
                        <a:t>国</a:t>
                      </a:r>
                      <a:r>
                        <a:rPr kumimoji="1" lang="ja-JP" altLang="en-US" sz="1400" dirty="0">
                          <a:solidFill>
                            <a:schemeClr val="tx1"/>
                          </a:solidFill>
                        </a:rPr>
                        <a:t>という役割分担を明確化。</a:t>
                      </a:r>
                      <a:endParaRPr kumimoji="1" lang="ja-JP" altLang="en-US" sz="1400" strike="sng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en-US" altLang="ja-JP" sz="1400" dirty="0">
                          <a:solidFill>
                            <a:schemeClr val="tx1"/>
                          </a:solidFill>
                        </a:rPr>
                        <a:t>2008</a:t>
                      </a:r>
                      <a:r>
                        <a:rPr kumimoji="1" lang="ja-JP" altLang="en-US" sz="1400" dirty="0">
                          <a:solidFill>
                            <a:schemeClr val="tx1"/>
                          </a:solidFill>
                        </a:rPr>
                        <a:t>年度以降、実質収支で黒字決算を達成。</a:t>
                      </a:r>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①全事務事業等についてゼロベースで見直し、他府県比較による水準を検証した。</a:t>
                      </a:r>
                      <a:endParaRPr kumimoji="1" lang="en-US" altLang="ja-JP" sz="1400" dirty="0">
                        <a:solidFill>
                          <a:schemeClr val="tx1"/>
                        </a:solidFill>
                      </a:endParaRPr>
                    </a:p>
                    <a:p>
                      <a:pPr marL="92075" indent="-92075"/>
                      <a:r>
                        <a:rPr kumimoji="1" lang="ja-JP" altLang="en-US" sz="1400" dirty="0">
                          <a:solidFill>
                            <a:schemeClr val="tx1"/>
                          </a:solidFill>
                        </a:rPr>
                        <a:t>　改革効果額（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　計</a:t>
                      </a:r>
                      <a:r>
                        <a:rPr kumimoji="1" lang="en-US" altLang="ja-JP" sz="1400" dirty="0">
                          <a:solidFill>
                            <a:schemeClr val="tx1"/>
                          </a:solidFill>
                        </a:rPr>
                        <a:t>5,019</a:t>
                      </a:r>
                      <a:r>
                        <a:rPr kumimoji="1" lang="ja-JP" altLang="en-US" sz="1400" dirty="0">
                          <a:solidFill>
                            <a:schemeClr val="tx1"/>
                          </a:solidFill>
                        </a:rPr>
                        <a:t>億円</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a:t>
                      </a:r>
                      <a:r>
                        <a:rPr kumimoji="1" lang="ja-JP" altLang="en-US" sz="1200" dirty="0">
                          <a:solidFill>
                            <a:schemeClr val="tx1"/>
                          </a:solidFill>
                        </a:rPr>
                        <a:t>財政再建プログラム（案）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1,018</a:t>
                      </a:r>
                      <a:r>
                        <a:rPr kumimoji="1" lang="ja-JP" altLang="en-US" sz="1200" dirty="0">
                          <a:solidFill>
                            <a:schemeClr val="tx1"/>
                          </a:solidFill>
                        </a:rPr>
                        <a:t>億円</a:t>
                      </a:r>
                      <a:endParaRPr kumimoji="1" lang="en-US" altLang="ja-JP" sz="1200" dirty="0">
                        <a:solidFill>
                          <a:schemeClr val="tx1"/>
                        </a:solidFill>
                      </a:endParaRPr>
                    </a:p>
                    <a:p>
                      <a:pPr marL="174625" indent="-174625"/>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財政構造改革プラン（案）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655</a:t>
                      </a:r>
                      <a:r>
                        <a:rPr kumimoji="1" lang="ja-JP" altLang="en-US" sz="1200" dirty="0">
                          <a:solidFill>
                            <a:schemeClr val="tx1"/>
                          </a:solidFill>
                        </a:rPr>
                        <a:t>億円</a:t>
                      </a:r>
                      <a:endParaRPr kumimoji="1" lang="en-US" altLang="ja-JP" sz="12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②　</a:t>
                      </a:r>
                      <a:r>
                        <a:rPr kumimoji="1" lang="en-US" altLang="ja-JP" sz="1400" dirty="0">
                          <a:solidFill>
                            <a:schemeClr val="tx1"/>
                          </a:solidFill>
                        </a:rPr>
                        <a:t>2009</a:t>
                      </a:r>
                      <a:r>
                        <a:rPr kumimoji="1" lang="ja-JP" altLang="en-US" sz="1400" dirty="0">
                          <a:solidFill>
                            <a:schemeClr val="tx1"/>
                          </a:solidFill>
                        </a:rPr>
                        <a:t>年度以降、国直轄事業負担金の内訳が明示されるとともに、</a:t>
                      </a:r>
                      <a:r>
                        <a:rPr kumimoji="1" lang="en-US" altLang="ja-JP" sz="1400" dirty="0">
                          <a:solidFill>
                            <a:schemeClr val="tx1"/>
                          </a:solidFill>
                        </a:rPr>
                        <a:t>2011</a:t>
                      </a:r>
                      <a:r>
                        <a:rPr kumimoji="1" lang="ja-JP" altLang="en-US" sz="1400" dirty="0">
                          <a:solidFill>
                            <a:schemeClr val="tx1"/>
                          </a:solidFill>
                        </a:rPr>
                        <a:t>年度には維持管理部分の負担金が廃止。</a:t>
                      </a:r>
                      <a:endParaRPr kumimoji="1" lang="en-US" altLang="ja-JP" sz="1400" dirty="0">
                        <a:solidFill>
                          <a:schemeClr val="tx1"/>
                        </a:solidFill>
                      </a:endParaRPr>
                    </a:p>
                    <a:p>
                      <a:pPr marL="92075" indent="-92075"/>
                      <a:r>
                        <a:rPr kumimoji="1" lang="ja-JP" altLang="en-US" sz="1400" dirty="0">
                          <a:solidFill>
                            <a:schemeClr val="tx1"/>
                          </a:solidFill>
                        </a:rPr>
                        <a:t>　⇒廃止分：負担金総額の</a:t>
                      </a:r>
                      <a:r>
                        <a:rPr kumimoji="1" lang="en-US" altLang="ja-JP" sz="1400" dirty="0">
                          <a:solidFill>
                            <a:schemeClr val="tx1"/>
                          </a:solidFill>
                        </a:rPr>
                        <a:t>7.1</a:t>
                      </a:r>
                      <a:r>
                        <a:rPr kumimoji="1" lang="ja-JP" altLang="en-US" sz="1400" dirty="0">
                          <a:solidFill>
                            <a:schemeClr val="tx1"/>
                          </a:solidFill>
                        </a:rPr>
                        <a:t>％　</a:t>
                      </a:r>
                      <a:r>
                        <a:rPr kumimoji="1" lang="en-US" altLang="ja-JP" sz="1400" dirty="0">
                          <a:solidFill>
                            <a:schemeClr val="tx1"/>
                          </a:solidFill>
                        </a:rPr>
                        <a:t>27</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年度の割合）</a:t>
                      </a:r>
                      <a:endParaRPr kumimoji="1" lang="en-US" altLang="ja-JP" sz="1400" dirty="0">
                        <a:solidFill>
                          <a:schemeClr val="tx1"/>
                        </a:solidFill>
                      </a:endParaRPr>
                    </a:p>
                    <a:p>
                      <a:pPr marL="92075" indent="-92075"/>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大かっこ 3"/>
          <p:cNvSpPr/>
          <p:nvPr/>
        </p:nvSpPr>
        <p:spPr>
          <a:xfrm>
            <a:off x="3635896" y="2924944"/>
            <a:ext cx="2952328" cy="1152128"/>
          </a:xfrm>
          <a:prstGeom prst="bracketPair">
            <a:avLst>
              <a:gd name="adj" fmla="val 64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3,054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238421318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324347047"/>
              </p:ext>
            </p:extLst>
          </p:nvPr>
        </p:nvGraphicFramePr>
        <p:xfrm>
          <a:off x="107504" y="372168"/>
          <a:ext cx="8928992" cy="61558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09634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365421">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2840">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dirty="0">
                          <a:solidFill>
                            <a:schemeClr val="tx1"/>
                          </a:solidFill>
                        </a:rPr>
                        <a:t>③人件費の削減</a:t>
                      </a:r>
                      <a:endParaRPr kumimoji="1" lang="en-US" altLang="ja-JP" sz="1400" b="1" strike="sngStrike" dirty="0">
                        <a:solidFill>
                          <a:schemeClr val="tx1"/>
                        </a:solidFill>
                      </a:endParaRPr>
                    </a:p>
                    <a:p>
                      <a:r>
                        <a:rPr kumimoji="1" lang="ja-JP" altLang="en-US" sz="1400" dirty="0">
                          <a:solidFill>
                            <a:schemeClr val="tx1"/>
                          </a:solidFill>
                        </a:rPr>
                        <a:t>　　全都道府県の中で最も高い給与</a:t>
                      </a:r>
                      <a:endParaRPr kumimoji="1" lang="en-US" altLang="ja-JP" sz="1400" dirty="0">
                        <a:solidFill>
                          <a:schemeClr val="tx1"/>
                        </a:solidFill>
                      </a:endParaRPr>
                    </a:p>
                    <a:p>
                      <a:r>
                        <a:rPr kumimoji="1" lang="ja-JP" altLang="en-US" sz="1400" dirty="0">
                          <a:solidFill>
                            <a:schemeClr val="tx1"/>
                          </a:solidFill>
                        </a:rPr>
                        <a:t>　　カット率を適用し人件費を削減。</a:t>
                      </a:r>
                      <a:endParaRPr kumimoji="1" lang="en-US" altLang="ja-JP" sz="1400"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r>
                        <a:rPr kumimoji="1" lang="ja-JP" altLang="en-US" sz="1400" b="1" dirty="0">
                          <a:solidFill>
                            <a:schemeClr val="tx1"/>
                          </a:solidFill>
                        </a:rPr>
                        <a:t>④「財政運営基本条例」の制定（</a:t>
                      </a:r>
                      <a:r>
                        <a:rPr kumimoji="1" lang="en-US" altLang="ja-JP" sz="1400" b="1" dirty="0">
                          <a:solidFill>
                            <a:schemeClr val="tx1"/>
                          </a:solidFill>
                        </a:rPr>
                        <a:t>2012</a:t>
                      </a:r>
                      <a:r>
                        <a:rPr kumimoji="1" lang="ja-JP" altLang="en-US" sz="1400" b="1" dirty="0">
                          <a:solidFill>
                            <a:schemeClr val="tx1"/>
                          </a:solidFill>
                        </a:rPr>
                        <a:t>年</a:t>
                      </a:r>
                      <a:r>
                        <a:rPr kumimoji="1" lang="en-US" altLang="ja-JP" sz="1400" b="1" dirty="0">
                          <a:solidFill>
                            <a:schemeClr val="tx1"/>
                          </a:solidFill>
                        </a:rPr>
                        <a:t>2</a:t>
                      </a:r>
                      <a:r>
                        <a:rPr kumimoji="1" lang="ja-JP" altLang="en-US" sz="1400" b="1" dirty="0">
                          <a:solidFill>
                            <a:schemeClr val="tx1"/>
                          </a:solidFill>
                        </a:rPr>
                        <a:t>月施行</a:t>
                      </a:r>
                      <a:r>
                        <a:rPr kumimoji="1" lang="ja-JP" altLang="en-US" sz="1400" b="1" strike="noStrike" dirty="0">
                          <a:solidFill>
                            <a:schemeClr val="tx1"/>
                          </a:solidFill>
                          <a:effectLst/>
                        </a:rPr>
                        <a:t>）</a:t>
                      </a:r>
                      <a:endParaRPr kumimoji="1" lang="en-US" altLang="ja-JP" sz="1400" b="1" strike="noStrike" dirty="0">
                        <a:solidFill>
                          <a:schemeClr val="tx1"/>
                        </a:solidFill>
                        <a:effectLst/>
                      </a:endParaRPr>
                    </a:p>
                    <a:p>
                      <a:endParaRPr kumimoji="1" lang="en-US" altLang="ja-JP" sz="1400" b="1"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92075" indent="-92075"/>
                      <a:r>
                        <a:rPr kumimoji="1" lang="ja-JP" altLang="en-US" sz="1400" dirty="0">
                          <a:solidFill>
                            <a:schemeClr val="tx1"/>
                          </a:solidFill>
                        </a:rPr>
                        <a:t>③給料、期末・勤勉手当、管理職手当、退職手当カット</a:t>
                      </a:r>
                      <a:endParaRPr kumimoji="1" lang="en-US" altLang="ja-JP" sz="1400" dirty="0">
                        <a:solidFill>
                          <a:schemeClr val="tx1"/>
                        </a:solidFill>
                      </a:endParaRPr>
                    </a:p>
                    <a:p>
                      <a:pPr marL="92075" indent="-92075"/>
                      <a:r>
                        <a:rPr kumimoji="1" lang="ja-JP" altLang="en-US" sz="1400" dirty="0">
                          <a:solidFill>
                            <a:schemeClr val="tx1"/>
                          </a:solidFill>
                        </a:rPr>
                        <a:t>　⇒効果額（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 　</a:t>
                      </a:r>
                      <a:endParaRPr kumimoji="1" lang="en-US" altLang="ja-JP" sz="1400" dirty="0">
                        <a:solidFill>
                          <a:schemeClr val="tx1"/>
                        </a:solidFill>
                      </a:endParaRPr>
                    </a:p>
                    <a:p>
                      <a:pPr marL="92075" indent="-92075"/>
                      <a:r>
                        <a:rPr kumimoji="1" lang="ja-JP" altLang="en-US" sz="1400" dirty="0">
                          <a:solidFill>
                            <a:schemeClr val="tx1"/>
                          </a:solidFill>
                        </a:rPr>
                        <a:t>　　計</a:t>
                      </a:r>
                      <a:r>
                        <a:rPr kumimoji="1" lang="en-US" altLang="ja-JP" sz="1400" dirty="0">
                          <a:solidFill>
                            <a:schemeClr val="tx1"/>
                          </a:solidFill>
                        </a:rPr>
                        <a:t>2,190</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①の一部再掲）</a:t>
                      </a:r>
                    </a:p>
                    <a:p>
                      <a:pPr marL="0" indent="0"/>
                      <a:endParaRPr kumimoji="1" lang="en-US" altLang="ja-JP" sz="1400" dirty="0">
                        <a:solidFill>
                          <a:schemeClr val="tx1"/>
                        </a:solidFill>
                      </a:endParaRPr>
                    </a:p>
                    <a:p>
                      <a:pPr marL="174625" indent="-174625"/>
                      <a:r>
                        <a:rPr kumimoji="1" lang="ja-JP" altLang="en-US" sz="1400" dirty="0">
                          <a:solidFill>
                            <a:schemeClr val="tx1"/>
                          </a:solidFill>
                        </a:rPr>
                        <a:t>④条例に基づき予算編成過程の開示や、計画的財政運営のための中長期試算を公表</a:t>
                      </a:r>
                      <a:endParaRPr kumimoji="1" lang="en-US" altLang="ja-JP" sz="1400" dirty="0">
                        <a:solidFill>
                          <a:schemeClr val="tx1"/>
                        </a:solidFill>
                      </a:endParaRPr>
                    </a:p>
                    <a:p>
                      <a:pPr marL="174625" indent="-174625"/>
                      <a:r>
                        <a:rPr kumimoji="1" lang="ja-JP" altLang="en-US" sz="1400" dirty="0">
                          <a:solidFill>
                            <a:schemeClr val="tx1"/>
                          </a:solidFill>
                        </a:rPr>
                        <a:t>⇒減債基金の復元</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　</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4,686</a:t>
                      </a:r>
                      <a:r>
                        <a:rPr kumimoji="1" lang="ja-JP" altLang="en-US" sz="1400" dirty="0">
                          <a:solidFill>
                            <a:schemeClr val="tx1"/>
                          </a:solidFill>
                        </a:rPr>
                        <a:t>億円</a:t>
                      </a:r>
                      <a:endParaRPr kumimoji="1" lang="en-US" altLang="ja-JP" sz="1400" dirty="0">
                        <a:solidFill>
                          <a:schemeClr val="tx1"/>
                        </a:solidFill>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412792">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strike="noStrike" dirty="0">
                          <a:solidFill>
                            <a:schemeClr val="tx1"/>
                          </a:solidFill>
                          <a:effectLst/>
                        </a:rPr>
                        <a:t>⑤「大阪府ファシリティマネジメント基本方針」を策定（</a:t>
                      </a:r>
                      <a:r>
                        <a:rPr kumimoji="1" lang="en-US" altLang="ja-JP" sz="1400" b="1" strike="noStrike" dirty="0">
                          <a:solidFill>
                            <a:schemeClr val="tx1"/>
                          </a:solidFill>
                          <a:effectLst/>
                        </a:rPr>
                        <a:t>2015</a:t>
                      </a:r>
                      <a:r>
                        <a:rPr kumimoji="1" lang="ja-JP" altLang="en-US" sz="1400" b="1" strike="noStrike" dirty="0">
                          <a:solidFill>
                            <a:schemeClr val="tx1"/>
                          </a:solidFill>
                          <a:effectLst/>
                        </a:rPr>
                        <a:t>年</a:t>
                      </a:r>
                      <a:r>
                        <a:rPr kumimoji="1" lang="en-US" altLang="ja-JP" sz="1400" b="1" strike="noStrike" dirty="0">
                          <a:solidFill>
                            <a:schemeClr val="tx1"/>
                          </a:solidFill>
                          <a:effectLst/>
                        </a:rPr>
                        <a:t>11</a:t>
                      </a:r>
                      <a:r>
                        <a:rPr kumimoji="1" lang="ja-JP" altLang="en-US" sz="1400" b="1" strike="noStrike" dirty="0">
                          <a:solidFill>
                            <a:schemeClr val="tx1"/>
                          </a:solidFill>
                          <a:effectLst/>
                        </a:rPr>
                        <a:t>月、</a:t>
                      </a:r>
                      <a:r>
                        <a:rPr kumimoji="1" lang="en-US" altLang="ja-JP" sz="1400" b="1" strike="noStrike" dirty="0">
                          <a:solidFill>
                            <a:schemeClr val="tx1"/>
                          </a:solidFill>
                          <a:effectLst/>
                        </a:rPr>
                        <a:t>2022</a:t>
                      </a:r>
                      <a:r>
                        <a:rPr kumimoji="1" lang="ja-JP" altLang="en-US" sz="1400" b="1" strike="noStrike" dirty="0">
                          <a:solidFill>
                            <a:schemeClr val="tx1"/>
                          </a:solidFill>
                          <a:effectLst/>
                        </a:rPr>
                        <a:t>年</a:t>
                      </a:r>
                      <a:r>
                        <a:rPr kumimoji="1" lang="en-US" altLang="ja-JP" sz="1400" b="1" strike="noStrike" dirty="0">
                          <a:solidFill>
                            <a:schemeClr val="tx1"/>
                          </a:solidFill>
                          <a:effectLst/>
                        </a:rPr>
                        <a:t>3</a:t>
                      </a:r>
                      <a:r>
                        <a:rPr kumimoji="1" lang="ja-JP" altLang="en-US" sz="1400" b="1" strike="noStrike" dirty="0">
                          <a:solidFill>
                            <a:schemeClr val="tx1"/>
                          </a:solidFill>
                          <a:effectLst/>
                        </a:rPr>
                        <a:t>月改訂（最新））</a:t>
                      </a:r>
                      <a:endParaRPr kumimoji="1" lang="en-US" altLang="ja-JP" sz="1400" b="1" strike="noStrike" dirty="0">
                        <a:solidFill>
                          <a:schemeClr val="tx1"/>
                        </a:solidFill>
                        <a:effectLst/>
                      </a:endParaRPr>
                    </a:p>
                    <a:p>
                      <a:r>
                        <a:rPr kumimoji="1" lang="ja-JP" altLang="en-US" sz="1400" b="0" strike="noStrike" dirty="0">
                          <a:solidFill>
                            <a:schemeClr val="tx1"/>
                          </a:solidFill>
                          <a:effectLst/>
                        </a:rPr>
                        <a:t>　　所有する公共施設等の有効活用や</a:t>
                      </a:r>
                      <a:endParaRPr kumimoji="1" lang="en-US" altLang="ja-JP" sz="1400" b="0" strike="noStrike" dirty="0">
                        <a:solidFill>
                          <a:schemeClr val="tx1"/>
                        </a:solidFill>
                        <a:effectLst/>
                      </a:endParaRPr>
                    </a:p>
                    <a:p>
                      <a:r>
                        <a:rPr kumimoji="1" lang="ja-JP" altLang="en-US" sz="1400" b="0" strike="noStrike" dirty="0">
                          <a:solidFill>
                            <a:schemeClr val="tx1"/>
                          </a:solidFill>
                          <a:effectLst/>
                        </a:rPr>
                        <a:t>　総量最適化に取組む</a:t>
                      </a:r>
                      <a:endParaRPr kumimoji="1" lang="en-US" altLang="ja-JP" sz="1400" b="0"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⑤施設等の点検結果を</a:t>
                      </a:r>
                      <a:r>
                        <a:rPr kumimoji="1" lang="ja-JP" altLang="en-US" sz="1400" dirty="0" err="1">
                          <a:solidFill>
                            <a:schemeClr val="tx1"/>
                          </a:solidFill>
                        </a:rPr>
                        <a:t>踏ま</a:t>
                      </a:r>
                      <a:endParaRPr kumimoji="1" lang="en-US" altLang="ja-JP" sz="1400" dirty="0">
                        <a:solidFill>
                          <a:schemeClr val="tx1"/>
                        </a:solidFill>
                      </a:endParaRPr>
                    </a:p>
                    <a:p>
                      <a:pPr marL="0" indent="0"/>
                      <a:r>
                        <a:rPr kumimoji="1" lang="ja-JP" altLang="en-US" sz="1400" dirty="0">
                          <a:solidFill>
                            <a:schemeClr val="tx1"/>
                          </a:solidFill>
                        </a:rPr>
                        <a:t>　</a:t>
                      </a:r>
                      <a:r>
                        <a:rPr kumimoji="1" lang="ja-JP" altLang="en-US" sz="1400" dirty="0" err="1">
                          <a:solidFill>
                            <a:schemeClr val="tx1"/>
                          </a:solidFill>
                        </a:rPr>
                        <a:t>え</a:t>
                      </a:r>
                      <a:r>
                        <a:rPr kumimoji="1" lang="ja-JP" altLang="en-US" sz="1400" dirty="0">
                          <a:solidFill>
                            <a:schemeClr val="tx1"/>
                          </a:solidFill>
                        </a:rPr>
                        <a:t>対応方針を示す</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撤去・廃止等：</a:t>
                      </a:r>
                      <a:r>
                        <a:rPr kumimoji="1" lang="en-US" altLang="ja-JP" sz="1400" dirty="0">
                          <a:solidFill>
                            <a:schemeClr val="tx1"/>
                          </a:solidFill>
                        </a:rPr>
                        <a:t>20</a:t>
                      </a:r>
                      <a:r>
                        <a:rPr kumimoji="1" lang="ja-JP" altLang="en-US" sz="1400" dirty="0">
                          <a:solidFill>
                            <a:schemeClr val="tx1"/>
                          </a:solidFill>
                        </a:rPr>
                        <a:t>施設、</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建替え（減築）：</a:t>
                      </a:r>
                      <a:r>
                        <a:rPr kumimoji="1" lang="en-US" altLang="ja-JP" sz="1400" dirty="0">
                          <a:solidFill>
                            <a:schemeClr val="tx1"/>
                          </a:solidFill>
                        </a:rPr>
                        <a:t>9</a:t>
                      </a:r>
                      <a:r>
                        <a:rPr kumimoji="1" lang="ja-JP" altLang="en-US" sz="1400" dirty="0">
                          <a:solidFill>
                            <a:schemeClr val="tx1"/>
                          </a:solidFill>
                        </a:rPr>
                        <a:t>施設　など</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月時点）</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2"/>
                  </a:ext>
                </a:extLst>
              </a:tr>
              <a:tr h="1512168">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⑥課税自主権の活用</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高まる行政ニーズに応えるため、</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「受益と負担」や「税収の使途」を</a:t>
                      </a:r>
                      <a:r>
                        <a:rPr kumimoji="1" lang="ja-JP" altLang="en-US" sz="1400" b="0" strike="noStrike" dirty="0" err="1" smtClean="0">
                          <a:solidFill>
                            <a:schemeClr val="tx1"/>
                          </a:solidFill>
                          <a:effectLst/>
                        </a:rPr>
                        <a:t>踏ま</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え、新たな収入の確保を検討</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⑥歳入確保の取組み</a:t>
                      </a:r>
                      <a:endParaRPr kumimoji="1" lang="en-US" altLang="ja-JP" sz="1400" dirty="0">
                        <a:solidFill>
                          <a:schemeClr val="tx1"/>
                        </a:solidFill>
                      </a:endParaRPr>
                    </a:p>
                    <a:p>
                      <a:pPr marL="0" indent="0"/>
                      <a:r>
                        <a:rPr kumimoji="1" lang="ja-JP" altLang="en-US" sz="1400" dirty="0">
                          <a:solidFill>
                            <a:schemeClr val="tx1"/>
                          </a:solidFill>
                        </a:rPr>
                        <a:t>・新たな税を導入</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森林環境税</a:t>
                      </a:r>
                      <a:r>
                        <a:rPr kumimoji="1" lang="en-US" altLang="ja-JP" sz="1400" dirty="0">
                          <a:solidFill>
                            <a:schemeClr val="tx1"/>
                          </a:solidFill>
                        </a:rPr>
                        <a:t>(2016</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宿泊税</a:t>
                      </a:r>
                      <a:r>
                        <a:rPr kumimoji="1" lang="en-US" altLang="ja-JP" sz="1400" dirty="0">
                          <a:solidFill>
                            <a:schemeClr val="tx1"/>
                          </a:solidFill>
                        </a:rPr>
                        <a:t>(2017</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a:t>
                      </a:r>
                      <a:r>
                        <a:rPr kumimoji="1" lang="en-US" altLang="ja-JP" sz="1400" dirty="0">
                          <a:solidFill>
                            <a:schemeClr val="tx1"/>
                          </a:solidFill>
                        </a:rPr>
                        <a:t>2019</a:t>
                      </a:r>
                      <a:r>
                        <a:rPr kumimoji="1" lang="ja-JP" altLang="en-US" sz="1400" dirty="0">
                          <a:solidFill>
                            <a:schemeClr val="tx1"/>
                          </a:solidFill>
                        </a:rPr>
                        <a:t>年６月一部見直し）</a:t>
                      </a:r>
                      <a:r>
                        <a:rPr kumimoji="1" lang="en-US" altLang="ja-JP" sz="1400" dirty="0">
                          <a:solidFill>
                            <a:schemeClr val="tx1"/>
                          </a:solidFill>
                        </a:rPr>
                        <a:t>)</a:t>
                      </a:r>
                    </a:p>
                    <a:p>
                      <a:pPr marL="0" indent="0"/>
                      <a:r>
                        <a:rPr kumimoji="1" lang="ja-JP" altLang="en-US" sz="1400" dirty="0">
                          <a:solidFill>
                            <a:schemeClr val="tx1"/>
                          </a:solidFill>
                        </a:rPr>
                        <a:t>・法人二税の超過課税延長</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16245875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3528" y="764704"/>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■支出削減</a:t>
            </a:r>
          </a:p>
        </p:txBody>
      </p:sp>
      <p:sp>
        <p:nvSpPr>
          <p:cNvPr id="10" name="正方形/長方形 9"/>
          <p:cNvSpPr/>
          <p:nvPr/>
        </p:nvSpPr>
        <p:spPr>
          <a:xfrm>
            <a:off x="467544" y="1107321"/>
            <a:ext cx="8856984" cy="1169551"/>
          </a:xfrm>
          <a:prstGeom prst="rect">
            <a:avLst/>
          </a:prstGeom>
        </p:spPr>
        <p:txBody>
          <a:bodyPr wrap="square" lIns="36000" r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月に策定した「財政再建プログラム</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月に策定した「財政構造改革プラン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に基づき歳出削減や歳入確保等の取組みを推進した。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3,054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億円の改革効果額を計上した。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財政再建プログラム（案）では年平均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財政構造改革プランでは年平均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p:txBody>
      </p:sp>
      <p:sp>
        <p:nvSpPr>
          <p:cNvPr id="2" name="テキスト ボックス 1"/>
          <p:cNvSpPr txBox="1"/>
          <p:nvPr/>
        </p:nvSpPr>
        <p:spPr>
          <a:xfrm>
            <a:off x="7600386" y="2636912"/>
            <a:ext cx="1044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単位：億円</a:t>
            </a:r>
          </a:p>
        </p:txBody>
      </p:sp>
      <p:sp>
        <p:nvSpPr>
          <p:cNvPr id="3" name="テキスト ボックス 2"/>
          <p:cNvSpPr txBox="1"/>
          <p:nvPr/>
        </p:nvSpPr>
        <p:spPr>
          <a:xfrm>
            <a:off x="434132" y="2564904"/>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年度以降の改革効果額</a:t>
            </a:r>
          </a:p>
        </p:txBody>
      </p:sp>
      <p:graphicFrame>
        <p:nvGraphicFramePr>
          <p:cNvPr id="4" name="表 3"/>
          <p:cNvGraphicFramePr>
            <a:graphicFrameLocks noGrp="1"/>
          </p:cNvGraphicFramePr>
          <p:nvPr/>
        </p:nvGraphicFramePr>
        <p:xfrm>
          <a:off x="611560" y="2911539"/>
          <a:ext cx="7992224" cy="3325773"/>
        </p:xfrm>
        <a:graphic>
          <a:graphicData uri="http://schemas.openxmlformats.org/drawingml/2006/table">
            <a:tbl>
              <a:tblPr/>
              <a:tblGrid>
                <a:gridCol w="86409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612000">
                  <a:extLst>
                    <a:ext uri="{9D8B030D-6E8A-4147-A177-3AD203B41FA5}">
                      <a16:colId xmlns:a16="http://schemas.microsoft.com/office/drawing/2014/main" val="20002"/>
                    </a:ext>
                  </a:extLst>
                </a:gridCol>
                <a:gridCol w="612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gridCol w="1080000">
                  <a:extLst>
                    <a:ext uri="{9D8B030D-6E8A-4147-A177-3AD203B41FA5}">
                      <a16:colId xmlns:a16="http://schemas.microsoft.com/office/drawing/2014/main" val="20010"/>
                    </a:ext>
                  </a:extLst>
                </a:gridCol>
              </a:tblGrid>
              <a:tr h="722483">
                <a:tc rowSpan="2" gridSpan="2">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
                      </a:r>
                      <a:b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b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区分／計画・年度</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財政再建プログラム（案）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050"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集中改革期間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財政構造改革プラン（案）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※ﾌﾟﾗﾝ期間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2011</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a:t>
                      </a:r>
                      <a:r>
                        <a:rPr lang="en-US" alt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endParaRPr 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行財政改革の</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100" kern="100" dirty="0">
                          <a:effectLst/>
                          <a:latin typeface="Meiryo UI" panose="020B0604030504040204" pitchFamily="50" charset="-128"/>
                          <a:ea typeface="Meiryo UI" panose="020B0604030504040204" pitchFamily="50" charset="-128"/>
                          <a:cs typeface="Meiryo UI" panose="020B0604030504040204" pitchFamily="50" charset="-128"/>
                        </a:rPr>
                        <a:t>単年度</a:t>
                      </a:r>
                      <a:endPar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1" kern="100" dirty="0">
                          <a:effectLst/>
                          <a:latin typeface="Meiryo UI" panose="020B0604030504040204" pitchFamily="50" charset="-128"/>
                          <a:ea typeface="Meiryo UI" panose="020B0604030504040204" pitchFamily="50" charset="-128"/>
                          <a:cs typeface="Meiryo UI" panose="020B0604030504040204" pitchFamily="50" charset="-128"/>
                        </a:rPr>
                        <a:t>一財ﾍﾞｰｽ</a:t>
                      </a: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100" b="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91290">
                <a:tc gridSpan="2" vMerge="1">
                  <a:txBody>
                    <a:bodyPr/>
                    <a:lstStyle/>
                    <a:p>
                      <a:endParaRPr kumimoji="1" lang="ja-JP" altLang="en-US"/>
                    </a:p>
                  </a:txBody>
                  <a:tcPr/>
                </a:tc>
                <a:tc hMerge="1" vMerge="1">
                  <a:txBody>
                    <a:bodyPr/>
                    <a:lstStyle/>
                    <a:p>
                      <a:endParaRPr kumimoji="1" lang="ja-JP" altLang="en-US"/>
                    </a:p>
                  </a:txBody>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2012</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24000">
                <a:tc rowSpan="3">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歳出削減</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人件費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329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484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1,283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97</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vMerge="1">
                  <a:txBody>
                    <a:bodyPr/>
                    <a:lstStyle/>
                    <a:p>
                      <a:endParaRPr kumimoji="1" lang="ja-JP" altLang="en-US"/>
                    </a:p>
                  </a:txBody>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一般施策経費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319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399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94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131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latinLnBrk="1">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346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r" latinLnBrk="1">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vMerge="1">
                  <a:txBody>
                    <a:bodyPr/>
                    <a:lstStyle/>
                    <a:p>
                      <a:endParaRPr kumimoji="1" lang="ja-JP" altLang="en-US"/>
                    </a:p>
                  </a:txBody>
                  <a:tcPr/>
                </a:tc>
                <a:tc>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（小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648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869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924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2,441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364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401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vMerge="1">
                  <a:txBody>
                    <a:bodyPr/>
                    <a:lstStyle/>
                    <a:p>
                      <a:pPr algn="r">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DBDB"/>
                    </a:solidFill>
                  </a:tcPr>
                </a:tc>
                <a:extLst>
                  <a:ext uri="{0D108BD9-81ED-4DB2-BD59-A6C34878D82A}">
                    <a16:rowId xmlns:a16="http://schemas.microsoft.com/office/drawing/2014/main" val="10004"/>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歳入確保</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66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304 </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予算編成における取組み</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155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505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gridSpan="2">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（合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hMerge="1">
                  <a:txBody>
                    <a:bodyPr/>
                    <a:lstStyle/>
                    <a:p>
                      <a:endParaRPr kumimoji="1" lang="ja-JP" altLang="en-US"/>
                    </a:p>
                  </a:txBody>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1,014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949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3,054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635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659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671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1,965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242</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7"/>
                  </a:ext>
                </a:extLst>
              </a:tr>
              <a:tr h="360000">
                <a:tc gridSpan="2">
                  <a:txBody>
                    <a:bodyPr/>
                    <a:lstStyle/>
                    <a:p>
                      <a:pPr algn="ctr">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備　　考</a:t>
                      </a: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4">
                  <a:txBody>
                    <a:bodyPr/>
                    <a:lstStyle/>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年度歳入確保は退職手当債を含む</a:t>
                      </a:r>
                    </a:p>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marL="5080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50800" indent="-50800" algn="l">
                        <a:lnSpc>
                          <a:spcPts val="1000"/>
                        </a:lnSpc>
                        <a:spcAft>
                          <a:spcPts val="0"/>
                        </a:spcAft>
                      </a:pPr>
                      <a:r>
                        <a:rPr lang="ja-JP" altLang="en-US" sz="1000" kern="100" dirty="0">
                          <a:effectLst/>
                          <a:latin typeface="Meiryo UI" panose="020B0604030504040204" pitchFamily="50" charset="-128"/>
                          <a:ea typeface="Meiryo UI" panose="020B0604030504040204" pitchFamily="50" charset="-128"/>
                          <a:cs typeface="Meiryo UI" panose="020B0604030504040204" pitchFamily="50" charset="-128"/>
                        </a:rPr>
                        <a:t>・最終予算額ﾍﾞｰｽ</a:t>
                      </a:r>
                      <a:endParaRPr lang="en-US"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51520" y="354142"/>
            <a:ext cx="77768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①財政再建の取組み（財政再建プログラム（案）、財政構造改革プラン（案））</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40661201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323528" y="541320"/>
            <a:ext cx="7992888"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年度以降の取組み</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を改革の視点に、自律的で創造性を発揮する行財政運営体制の確立をめざした取組みを進める。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・毎年の収支不足額には、個別事業見直し等とあわせ、毎年度の予算編成における取組みを通じて対応する。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・行財政改革推進プラン（案）終了後も、「自律的で創造性を発揮する行財政運営体制の確立」に向けた改革の取組みを継続するため、毎</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年度の府の取組みをとりまとめたもの。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・毎年の収支不足額には、個別事業見直し等の検討・具体化を進めるとともに、それでもなお収支不足額が生じる場合は、財政調整基金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を機動的に活用したうえで、年度を通じた効果的・効率的な予算執行により対応する。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299253291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91365" y="655684"/>
            <a:ext cx="8265197" cy="1154162"/>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国が直接実施する国道、国管理河川などの整備や維持管理においては、道路法や河川法などに基づき、その一定割合を地方自治体が負担金として支出することが義務付けられていた。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このため、国と地方の役割分担を明確にするとともに、権限・財源・責任を一致させるよう国直轄事業負担金の見直しを国に求めた。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99359" y="1980656"/>
            <a:ext cx="22845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■見直しの経緯</a:t>
            </a:r>
          </a:p>
        </p:txBody>
      </p:sp>
      <p:graphicFrame>
        <p:nvGraphicFramePr>
          <p:cNvPr id="3" name="表 2"/>
          <p:cNvGraphicFramePr>
            <a:graphicFrameLocks noGrp="1"/>
          </p:cNvGraphicFramePr>
          <p:nvPr/>
        </p:nvGraphicFramePr>
        <p:xfrm>
          <a:off x="683568" y="4357785"/>
          <a:ext cx="7776864" cy="2390224"/>
        </p:xfrm>
        <a:graphic>
          <a:graphicData uri="http://schemas.openxmlformats.org/drawingml/2006/table">
            <a:tbl>
              <a:tblPr firstRow="1" bandRow="1">
                <a:tableStyleId>{5C22544A-7EE6-4342-B048-85BDC9FD1C3A}</a:tableStyleId>
              </a:tblPr>
              <a:tblGrid>
                <a:gridCol w="108012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486336">
                <a:tc>
                  <a:txBody>
                    <a:bodyPr/>
                    <a:lstStyle/>
                    <a:p>
                      <a:pPr algn="ctr"/>
                      <a:r>
                        <a:rPr kumimoji="1" lang="ja-JP" altLang="en-US" sz="1400" dirty="0"/>
                        <a:t>事業区分</a:t>
                      </a:r>
                    </a:p>
                  </a:txBody>
                  <a:tcPr anchor="ctr"/>
                </a:tc>
                <a:tc>
                  <a:txBody>
                    <a:bodyPr/>
                    <a:lstStyle/>
                    <a:p>
                      <a:pPr algn="ctr"/>
                      <a:r>
                        <a:rPr kumimoji="1" lang="ja-JP" altLang="en-US" sz="1400" dirty="0"/>
                        <a:t>大阪府負担額</a:t>
                      </a:r>
                      <a:r>
                        <a:rPr kumimoji="1" lang="ja-JP" altLang="en-US" sz="1200" b="0" dirty="0"/>
                        <a:t>（億円）</a:t>
                      </a:r>
                    </a:p>
                  </a:txBody>
                  <a:tcPr anchor="ctr"/>
                </a:tc>
                <a:tc>
                  <a:txBody>
                    <a:bodyPr/>
                    <a:lstStyle/>
                    <a:p>
                      <a:pPr algn="ctr"/>
                      <a:r>
                        <a:rPr kumimoji="1" lang="ja-JP" altLang="en-US" sz="1400" dirty="0"/>
                        <a:t>うち、</a:t>
                      </a:r>
                      <a:r>
                        <a:rPr kumimoji="1" lang="en-US" altLang="ja-JP" sz="1400" dirty="0"/>
                        <a:t>2010</a:t>
                      </a:r>
                      <a:r>
                        <a:rPr kumimoji="1" lang="ja-JP" altLang="en-US" sz="1400" dirty="0"/>
                        <a:t>年以降廃止分</a:t>
                      </a:r>
                      <a:endParaRPr kumimoji="1" lang="en-US" altLang="ja-JP" sz="1400" dirty="0"/>
                    </a:p>
                    <a:p>
                      <a:pPr algn="ctr"/>
                      <a:r>
                        <a:rPr kumimoji="1" lang="ja-JP" altLang="en-US" sz="1400" dirty="0"/>
                        <a:t>（維持管理分）</a:t>
                      </a:r>
                      <a:r>
                        <a:rPr kumimoji="1" lang="ja-JP" altLang="en-US" sz="1200" b="0" dirty="0"/>
                        <a:t>　（億円）</a:t>
                      </a:r>
                      <a:endParaRPr kumimoji="1" lang="en-US" altLang="ja-JP" sz="1200" b="0" dirty="0"/>
                    </a:p>
                  </a:txBody>
                  <a:tcPr anchor="ctr">
                    <a:lnR w="12700" cap="flat" cmpd="sng" algn="ctr">
                      <a:solidFill>
                        <a:schemeClr val="bg1"/>
                      </a:solidFill>
                      <a:prstDash val="solid"/>
                      <a:round/>
                      <a:headEnd type="none" w="med" len="med"/>
                      <a:tailEnd type="none" w="med" len="med"/>
                    </a:lnR>
                  </a:tcPr>
                </a:tc>
                <a:tc>
                  <a:txBody>
                    <a:bodyPr/>
                    <a:lstStyle/>
                    <a:p>
                      <a:pPr algn="ctr"/>
                      <a:r>
                        <a:rPr kumimoji="1" lang="ja-JP" altLang="en-US" sz="1400" dirty="0"/>
                        <a:t>割合</a:t>
                      </a:r>
                    </a:p>
                  </a:txBody>
                  <a:tcPr anchor="ct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0"/>
                  </a:ext>
                </a:extLst>
              </a:tr>
              <a:tr h="286080">
                <a:tc>
                  <a:txBody>
                    <a:bodyPr/>
                    <a:lstStyle/>
                    <a:p>
                      <a:pPr algn="ctr"/>
                      <a:r>
                        <a:rPr kumimoji="1" lang="ja-JP" altLang="en-US" sz="1400" dirty="0"/>
                        <a:t>河川関係</a:t>
                      </a:r>
                    </a:p>
                  </a:txBody>
                  <a:tcPr/>
                </a:tc>
                <a:tc>
                  <a:txBody>
                    <a:bodyPr/>
                    <a:lstStyle/>
                    <a:p>
                      <a:pPr algn="r"/>
                      <a:r>
                        <a:rPr lang="en-US" altLang="ja-JP" sz="1400" dirty="0">
                          <a:latin typeface="+mn-lt"/>
                          <a:cs typeface="Meiryo UI" panose="020B0604030504040204" pitchFamily="50" charset="-128"/>
                        </a:rPr>
                        <a:t>62</a:t>
                      </a:r>
                    </a:p>
                  </a:txBody>
                  <a:tcPr/>
                </a:tc>
                <a:tc>
                  <a:txBody>
                    <a:bodyPr/>
                    <a:lstStyle/>
                    <a:p>
                      <a:pPr algn="r"/>
                      <a:r>
                        <a:rPr kumimoji="1" lang="en-US" altLang="ja-JP" sz="1400" dirty="0"/>
                        <a:t>18</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28.3 %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286080">
                <a:tc>
                  <a:txBody>
                    <a:bodyPr/>
                    <a:lstStyle/>
                    <a:p>
                      <a:pPr algn="ctr"/>
                      <a:r>
                        <a:rPr kumimoji="1" lang="ja-JP" altLang="en-US" sz="1400" dirty="0"/>
                        <a:t>道路関係</a:t>
                      </a:r>
                    </a:p>
                  </a:txBody>
                  <a:tcPr/>
                </a:tc>
                <a:tc>
                  <a:txBody>
                    <a:bodyPr/>
                    <a:lstStyle/>
                    <a:p>
                      <a:pPr algn="r"/>
                      <a:r>
                        <a:rPr lang="en-US" altLang="ja-JP" sz="1400" dirty="0">
                          <a:latin typeface="+mn-lt"/>
                          <a:cs typeface="Meiryo UI" panose="020B0604030504040204" pitchFamily="50" charset="-128"/>
                        </a:rPr>
                        <a:t>288</a:t>
                      </a:r>
                    </a:p>
                  </a:txBody>
                  <a:tcPr/>
                </a:tc>
                <a:tc>
                  <a:txBody>
                    <a:bodyPr/>
                    <a:lstStyle/>
                    <a:p>
                      <a:pPr algn="r"/>
                      <a:r>
                        <a:rPr kumimoji="1" lang="en-US" altLang="ja-JP" sz="1400" dirty="0"/>
                        <a:t>8 </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2"/>
                  </a:ext>
                </a:extLst>
              </a:tr>
              <a:tr h="286080">
                <a:tc>
                  <a:txBody>
                    <a:bodyPr/>
                    <a:lstStyle/>
                    <a:p>
                      <a:pPr algn="ctr"/>
                      <a:r>
                        <a:rPr kumimoji="1" lang="ja-JP" altLang="en-US" sz="1400" dirty="0"/>
                        <a:t>公園関係</a:t>
                      </a:r>
                    </a:p>
                  </a:txBody>
                  <a:tcPr/>
                </a:tc>
                <a:tc>
                  <a:txBody>
                    <a:bodyPr/>
                    <a:lstStyle/>
                    <a:p>
                      <a:pPr algn="r"/>
                      <a:r>
                        <a:rPr lang="en-US" altLang="ja-JP" sz="1400" dirty="0">
                          <a:latin typeface="+mn-lt"/>
                          <a:cs typeface="Meiryo UI" panose="020B0604030504040204" pitchFamily="50" charset="-128"/>
                        </a:rPr>
                        <a:t>2</a:t>
                      </a:r>
                    </a:p>
                  </a:txBody>
                  <a:tcPr/>
                </a:tc>
                <a:tc>
                  <a:txBody>
                    <a:bodyPr/>
                    <a:lstStyle/>
                    <a:p>
                      <a:pPr algn="r"/>
                      <a:r>
                        <a:rPr kumimoji="1" lang="en-US" altLang="ja-JP" sz="1400" dirty="0"/>
                        <a:t>1</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40.6 %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3"/>
                  </a:ext>
                </a:extLst>
              </a:tr>
              <a:tr h="286080">
                <a:tc>
                  <a:txBody>
                    <a:bodyPr/>
                    <a:lstStyle/>
                    <a:p>
                      <a:pPr algn="ctr"/>
                      <a:r>
                        <a:rPr kumimoji="1" lang="ja-JP" altLang="en-US" sz="1400" dirty="0"/>
                        <a:t>港湾関係</a:t>
                      </a:r>
                    </a:p>
                  </a:txBody>
                  <a:tcPr/>
                </a:tc>
                <a:tc>
                  <a:txBody>
                    <a:bodyPr/>
                    <a:lstStyle/>
                    <a:p>
                      <a:pPr algn="r"/>
                      <a:r>
                        <a:rPr kumimoji="1" lang="en-US" altLang="ja-JP" sz="1400" dirty="0">
                          <a:latin typeface="+mn-lt"/>
                        </a:rPr>
                        <a:t>22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4"/>
                  </a:ext>
                </a:extLst>
              </a:tr>
              <a:tr h="286080">
                <a:tc>
                  <a:txBody>
                    <a:bodyPr/>
                    <a:lstStyle/>
                    <a:p>
                      <a:pPr algn="ctr"/>
                      <a:r>
                        <a:rPr kumimoji="1" lang="ja-JP" altLang="en-US" sz="1400" dirty="0"/>
                        <a:t>空港関係</a:t>
                      </a:r>
                    </a:p>
                  </a:txBody>
                  <a:tcPr/>
                </a:tc>
                <a:tc>
                  <a:txBody>
                    <a:bodyPr/>
                    <a:lstStyle/>
                    <a:p>
                      <a:pPr algn="r"/>
                      <a:r>
                        <a:rPr kumimoji="1" lang="en-US" altLang="ja-JP" sz="1400" dirty="0">
                          <a:latin typeface="+mn-lt"/>
                        </a:rPr>
                        <a:t>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r h="348064">
                <a:tc>
                  <a:txBody>
                    <a:bodyPr/>
                    <a:lstStyle/>
                    <a:p>
                      <a:pPr algn="ctr"/>
                      <a:r>
                        <a:rPr kumimoji="1" lang="ja-JP" altLang="en-US" sz="1400" dirty="0"/>
                        <a:t>合　計</a:t>
                      </a:r>
                    </a:p>
                  </a:txBody>
                  <a:tcPr/>
                </a:tc>
                <a:tc>
                  <a:txBody>
                    <a:bodyPr/>
                    <a:lstStyle/>
                    <a:p>
                      <a:pPr algn="r"/>
                      <a:r>
                        <a:rPr kumimoji="1" lang="en-US" altLang="ja-JP" sz="1400" dirty="0">
                          <a:latin typeface="+mn-lt"/>
                        </a:rPr>
                        <a:t>376</a:t>
                      </a:r>
                      <a:endParaRPr kumimoji="1" lang="ja-JP" altLang="en-US" sz="1400" dirty="0">
                        <a:latin typeface="+mn-lt"/>
                      </a:endParaRPr>
                    </a:p>
                  </a:txBody>
                  <a:tcPr/>
                </a:tc>
                <a:tc>
                  <a:txBody>
                    <a:bodyPr/>
                    <a:lstStyle/>
                    <a:p>
                      <a:pPr algn="r"/>
                      <a:r>
                        <a:rPr kumimoji="1" lang="en-US" altLang="ja-JP" sz="1400" dirty="0"/>
                        <a:t>27</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1" dirty="0">
                          <a:latin typeface="+mn-lt"/>
                        </a:rPr>
                        <a:t>7.1%</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5" name="テキスト ボックス 14"/>
          <p:cNvSpPr txBox="1"/>
          <p:nvPr/>
        </p:nvSpPr>
        <p:spPr>
          <a:xfrm>
            <a:off x="115679" y="4005387"/>
            <a:ext cx="523276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■国直轄事業負担金内訳（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年度分）</a:t>
            </a:r>
          </a:p>
        </p:txBody>
      </p:sp>
      <p:sp>
        <p:nvSpPr>
          <p:cNvPr id="16" name="テキスト ボックス 15"/>
          <p:cNvSpPr txBox="1"/>
          <p:nvPr/>
        </p:nvSpPr>
        <p:spPr>
          <a:xfrm>
            <a:off x="254319" y="317130"/>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②国直轄事業負担金の見直し</a:t>
            </a:r>
          </a:p>
        </p:txBody>
      </p:sp>
      <p:grpSp>
        <p:nvGrpSpPr>
          <p:cNvPr id="17" name="グループ化 16"/>
          <p:cNvGrpSpPr/>
          <p:nvPr/>
        </p:nvGrpSpPr>
        <p:grpSpPr>
          <a:xfrm>
            <a:off x="2383955" y="2581886"/>
            <a:ext cx="4928581" cy="1297101"/>
            <a:chOff x="1788077" y="1136802"/>
            <a:chExt cx="4373562" cy="1297101"/>
          </a:xfrm>
        </p:grpSpPr>
        <p:sp>
          <p:nvSpPr>
            <p:cNvPr id="18" name="正方形/長方形 17"/>
            <p:cNvSpPr/>
            <p:nvPr/>
          </p:nvSpPr>
          <p:spPr>
            <a:xfrm>
              <a:off x="1788077" y="1136802"/>
              <a:ext cx="1261921" cy="129710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地方分権改革推進委員会ヒアリング（政府）で、橋下知事が、国直轄事業負担金について糾弾</a:t>
              </a:r>
            </a:p>
          </p:txBody>
        </p:sp>
        <p:sp>
          <p:nvSpPr>
            <p:cNvPr id="19" name="正方形/長方形 18"/>
            <p:cNvSpPr/>
            <p:nvPr/>
          </p:nvSpPr>
          <p:spPr>
            <a:xfrm>
              <a:off x="4752105" y="1136802"/>
              <a:ext cx="1409534"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国が維持管理に係る負担金を廃止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年度に限り、特定事業について経過措置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年度～全廃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3154630" y="1137388"/>
              <a:ext cx="1154453"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国が、請求先である地方自治体に対して、詳細な内訳書の提示を開始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4" name="表 3"/>
          <p:cNvGraphicFramePr>
            <a:graphicFrameLocks noGrp="1"/>
          </p:cNvGraphicFramePr>
          <p:nvPr/>
        </p:nvGraphicFramePr>
        <p:xfrm>
          <a:off x="1772986" y="2253865"/>
          <a:ext cx="6903469" cy="251460"/>
        </p:xfrm>
        <a:graphic>
          <a:graphicData uri="http://schemas.openxmlformats.org/drawingml/2006/table">
            <a:tbl>
              <a:tblPr firstRow="1" bandRow="1">
                <a:tableStyleId>{7DF18680-E054-41AD-8BC1-D1AEF772440D}</a:tableStyleId>
              </a:tblPr>
              <a:tblGrid>
                <a:gridCol w="278734">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864095">
                  <a:extLst>
                    <a:ext uri="{9D8B030D-6E8A-4147-A177-3AD203B41FA5}">
                      <a16:colId xmlns:a16="http://schemas.microsoft.com/office/drawing/2014/main" val="20004"/>
                    </a:ext>
                  </a:extLst>
                </a:gridCol>
              </a:tblGrid>
              <a:tr h="231800">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19989359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34588" y="338554"/>
            <a:ext cx="1620957"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③人件費の削減</a:t>
            </a:r>
          </a:p>
        </p:txBody>
      </p:sp>
      <p:sp>
        <p:nvSpPr>
          <p:cNvPr id="14" name="正方形/長方形 13"/>
          <p:cNvSpPr/>
          <p:nvPr/>
        </p:nvSpPr>
        <p:spPr>
          <a:xfrm>
            <a:off x="456218" y="677108"/>
            <a:ext cx="84731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年度までに総額 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2,190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億円の給与カットを実施。</a:t>
            </a:r>
          </a:p>
        </p:txBody>
      </p:sp>
      <p:graphicFrame>
        <p:nvGraphicFramePr>
          <p:cNvPr id="20" name="表 19"/>
          <p:cNvGraphicFramePr>
            <a:graphicFrameLocks noGrp="1"/>
          </p:cNvGraphicFramePr>
          <p:nvPr>
            <p:extLst/>
          </p:nvPr>
        </p:nvGraphicFramePr>
        <p:xfrm>
          <a:off x="834688" y="1463545"/>
          <a:ext cx="7716182" cy="4815086"/>
        </p:xfrm>
        <a:graphic>
          <a:graphicData uri="http://schemas.openxmlformats.org/drawingml/2006/table">
            <a:tbl>
              <a:tblPr/>
              <a:tblGrid>
                <a:gridCol w="2289134">
                  <a:extLst>
                    <a:ext uri="{9D8B030D-6E8A-4147-A177-3AD203B41FA5}">
                      <a16:colId xmlns:a16="http://schemas.microsoft.com/office/drawing/2014/main" val="20000"/>
                    </a:ext>
                  </a:extLst>
                </a:gridCol>
                <a:gridCol w="3204942">
                  <a:extLst>
                    <a:ext uri="{9D8B030D-6E8A-4147-A177-3AD203B41FA5}">
                      <a16:colId xmlns:a16="http://schemas.microsoft.com/office/drawing/2014/main" val="20001"/>
                    </a:ext>
                  </a:extLst>
                </a:gridCol>
                <a:gridCol w="2222106">
                  <a:extLst>
                    <a:ext uri="{9D8B030D-6E8A-4147-A177-3AD203B41FA5}">
                      <a16:colId xmlns:a16="http://schemas.microsoft.com/office/drawing/2014/main" val="20002"/>
                    </a:ext>
                  </a:extLst>
                </a:gridCol>
              </a:tblGrid>
              <a:tr h="150076">
                <a:tc gridSpan="2">
                  <a:txBody>
                    <a:bodyPr/>
                    <a:lstStyle/>
                    <a:p>
                      <a:pPr algn="l" fontAlgn="ctr"/>
                      <a:endPar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000" b="1"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332">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カット率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効果額</a:t>
                      </a:r>
                      <a:b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（一般財源ベース）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extLst>
                  <a:ext uri="{0D108BD9-81ED-4DB2-BD59-A6C34878D82A}">
                    <a16:rowId xmlns:a16="http://schemas.microsoft.com/office/drawing/2014/main" val="10001"/>
                  </a:ext>
                </a:extLst>
              </a:tr>
              <a:tr h="280801">
                <a:tc rowSpan="4">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期末・勤勉手当：６％、４％</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1,160</a:t>
                      </a: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0801">
                <a:tc vMerge="1">
                  <a:txBody>
                    <a:bodyPr/>
                    <a:lstStyle/>
                    <a:p>
                      <a:endParaRPr kumimoji="1" lang="ja-JP" altLang="en-US"/>
                    </a:p>
                  </a:txBody>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3"/>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4"/>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退職手当：５％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5"/>
                  </a:ext>
                </a:extLst>
              </a:tr>
              <a:tr h="308881">
                <a:tc rowSpan="3">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968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8881">
                <a:tc vMerge="1">
                  <a:txBody>
                    <a:bodyPr/>
                    <a:lstStyle/>
                    <a:p>
                      <a:endParaRPr kumimoji="1" lang="ja-JP" altLang="en-US"/>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7"/>
                  </a:ext>
                </a:extLst>
              </a:tr>
              <a:tr h="308881">
                <a:tc vMerge="1">
                  <a:txBody>
                    <a:bodyPr/>
                    <a:lstStyle/>
                    <a:p>
                      <a:endParaRPr kumimoji="1" lang="ja-JP" altLang="en-US" dirty="0"/>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退職手当：５％（</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8"/>
                  </a:ext>
                </a:extLst>
              </a:tr>
              <a:tr h="308881">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08881">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2019</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8721823"/>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2022</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％（部長・次長級のみ）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0.45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3546669"/>
                  </a:ext>
                </a:extLst>
              </a:tr>
              <a:tr h="750382">
                <a:tc gridSpan="3">
                  <a:txBody>
                    <a:bodyPr/>
                    <a:lstStyle/>
                    <a:p>
                      <a:pPr algn="r" fontAlgn="ctr"/>
                      <a:r>
                        <a:rPr lang="ja-JP" altLang="en-US" sz="1200" b="1"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効果額計　約２，１９０億円</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）国より前倒しで実施した退職手当支給水準の引下げ分を含む。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年度限り</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）財政再建プログラム（案）以前からの継続分等を含む。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bl>
          </a:graphicData>
        </a:graphic>
      </p:graphicFrame>
      <p:sp>
        <p:nvSpPr>
          <p:cNvPr id="21" name="テキスト ボックス 20"/>
          <p:cNvSpPr txBox="1"/>
          <p:nvPr/>
        </p:nvSpPr>
        <p:spPr>
          <a:xfrm>
            <a:off x="234588" y="1124991"/>
            <a:ext cx="41044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■府の給与カットの状況</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189711027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031498"/>
            <a:ext cx="8881814" cy="5379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正方形/長方形 11"/>
          <p:cNvSpPr/>
          <p:nvPr/>
        </p:nvSpPr>
        <p:spPr>
          <a:xfrm>
            <a:off x="107504" y="513712"/>
            <a:ext cx="89538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④財政運営基本条例の制定（</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月施行）</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288459643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352696" y="2064495"/>
            <a:ext cx="8352673" cy="4512139"/>
          </a:xfrm>
          <a:prstGeom prst="rect">
            <a:avLst/>
          </a:prstGeom>
        </p:spPr>
      </p:pic>
      <p:sp>
        <p:nvSpPr>
          <p:cNvPr id="4" name="タイトル 1"/>
          <p:cNvSpPr txBox="1">
            <a:spLocks/>
          </p:cNvSpPr>
          <p:nvPr/>
        </p:nvSpPr>
        <p:spPr>
          <a:xfrm>
            <a:off x="4716016" y="332656"/>
            <a:ext cx="3970784"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endParaRPr>
          </a:p>
        </p:txBody>
      </p:sp>
      <p:sp>
        <p:nvSpPr>
          <p:cNvPr id="11" name="正方形/長方形 10"/>
          <p:cNvSpPr/>
          <p:nvPr/>
        </p:nvSpPr>
        <p:spPr>
          <a:xfrm>
            <a:off x="323528" y="665401"/>
            <a:ext cx="83632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バブル期の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年度をピークに、バブル崩壊後長期低落傾向となった。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年度の地方消費税の創設、</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年度の所得税から個人住民税への税源移譲などにより、いったんはバブル期の水準近くまで回復した。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年度以降リーマンショックにより再び府税収入は急減し、その後緩やかに回復し、地方消費税の引上げなどによりバブル期の水準近くまで回復している。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正方形/長方形 12"/>
          <p:cNvSpPr/>
          <p:nvPr/>
        </p:nvSpPr>
        <p:spPr>
          <a:xfrm>
            <a:off x="305913" y="332656"/>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PL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BS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の動向</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正方形/長方形 5"/>
          <p:cNvSpPr/>
          <p:nvPr/>
        </p:nvSpPr>
        <p:spPr>
          <a:xfrm>
            <a:off x="395536" y="6315025"/>
            <a:ext cx="8352673" cy="26160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年度以前の計及び地方消費税の額は、地方消費税清算特別会計の設置（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月）に伴い、清算後の数値に調整して記載。</a:t>
            </a:r>
          </a:p>
        </p:txBody>
      </p:sp>
    </p:spTree>
    <p:extLst>
      <p:ext uri="{BB962C8B-B14F-4D97-AF65-F5344CB8AC3E}">
        <p14:creationId xmlns:p14="http://schemas.microsoft.com/office/powerpoint/2010/main" val="308532967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75150" y="2190100"/>
            <a:ext cx="8717330" cy="4407252"/>
          </a:xfrm>
          <a:prstGeom prst="rect">
            <a:avLst/>
          </a:prstGeom>
        </p:spPr>
      </p:pic>
      <p:sp>
        <p:nvSpPr>
          <p:cNvPr id="21" name="テキスト ボックス 20"/>
          <p:cNvSpPr txBox="1"/>
          <p:nvPr/>
        </p:nvSpPr>
        <p:spPr>
          <a:xfrm>
            <a:off x="611560" y="6373083"/>
            <a:ext cx="813690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臨時財政対策債等は、国による減税や地方財源の不足への対応するための特別な地方債で、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臨時財政対策債の他に減収補塡債などがある。　</a:t>
            </a:r>
          </a:p>
        </p:txBody>
      </p:sp>
      <p:sp>
        <p:nvSpPr>
          <p:cNvPr id="23" name="正方形/長方形 22"/>
          <p:cNvSpPr/>
          <p:nvPr/>
        </p:nvSpPr>
        <p:spPr>
          <a:xfrm>
            <a:off x="423471" y="751015"/>
            <a:ext cx="847312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年度以降、国の経済対策に呼応して実施した建設事業費の追加や、景気低迷期における財源対策等による府債発行額の大幅な増加に伴い、府債残高が増嵩。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年度以降の行財政改革により臨時財政対策債等</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以外の府債残高は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年度をピークに減少しているが、臨時財政対策債等残高の増嵩により、全会計残高では依然として６兆円を超える水準。</a:t>
            </a: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府債残高（全会計）の推移</a:t>
            </a:r>
          </a:p>
        </p:txBody>
      </p:sp>
      <p:cxnSp>
        <p:nvCxnSpPr>
          <p:cNvPr id="5" name="直線矢印コネクタ 4"/>
          <p:cNvCxnSpPr/>
          <p:nvPr/>
        </p:nvCxnSpPr>
        <p:spPr>
          <a:xfrm>
            <a:off x="5660704" y="3933056"/>
            <a:ext cx="2988000" cy="504056"/>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6852115" y="3004382"/>
            <a:ext cx="1680325" cy="20730"/>
          </a:xfrm>
          <a:prstGeom prst="straightConnector1">
            <a:avLst/>
          </a:prstGeom>
          <a:ln w="571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293234191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正方形/長方形 51"/>
          <p:cNvSpPr/>
          <p:nvPr/>
        </p:nvSpPr>
        <p:spPr>
          <a:xfrm>
            <a:off x="0" y="35724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■健康寿命延伸・アスマイルの取組状況</a:t>
            </a:r>
          </a:p>
        </p:txBody>
      </p:sp>
      <p:sp>
        <p:nvSpPr>
          <p:cNvPr id="6" name="正方形/長方形 5"/>
          <p:cNvSpPr/>
          <p:nvPr/>
        </p:nvSpPr>
        <p:spPr>
          <a:xfrm>
            <a:off x="292278" y="783274"/>
            <a:ext cx="8642986" cy="606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年の大阪・関西万博に向け、</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の普及啓発や健康アプリ</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の利用拡大に向けた取組みを進め、府民の主体的な健康づくりを推進する。</a:t>
            </a:r>
          </a:p>
        </p:txBody>
      </p:sp>
      <p:sp>
        <p:nvSpPr>
          <p:cNvPr id="60" name="角丸四角形 59"/>
          <p:cNvSpPr/>
          <p:nvPr/>
        </p:nvSpPr>
        <p:spPr>
          <a:xfrm>
            <a:off x="4622210" y="1864051"/>
            <a:ext cx="4252678" cy="4526532"/>
          </a:xfrm>
          <a:prstGeom prst="roundRect">
            <a:avLst>
              <a:gd name="adj" fmla="val 1547"/>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ホームベース 62"/>
          <p:cNvSpPr/>
          <p:nvPr/>
        </p:nvSpPr>
        <p:spPr>
          <a:xfrm>
            <a:off x="4613772" y="1449920"/>
            <a:ext cx="3174817" cy="339246"/>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２　健康アプリ「アスマイル」第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R7</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）の推進</a:t>
            </a:r>
          </a:p>
        </p:txBody>
      </p:sp>
      <p:pic>
        <p:nvPicPr>
          <p:cNvPr id="64" name="図 63"/>
          <p:cNvPicPr>
            <a:picLocks noChangeAspect="1"/>
          </p:cNvPicPr>
          <p:nvPr/>
        </p:nvPicPr>
        <p:blipFill>
          <a:blip r:embed="rId3"/>
          <a:stretch>
            <a:fillRect/>
          </a:stretch>
        </p:blipFill>
        <p:spPr>
          <a:xfrm>
            <a:off x="8160923" y="1522018"/>
            <a:ext cx="842655" cy="244299"/>
          </a:xfrm>
          <a:prstGeom prst="rect">
            <a:avLst/>
          </a:prstGeom>
        </p:spPr>
      </p:pic>
      <p:sp>
        <p:nvSpPr>
          <p:cNvPr id="65" name="テキスト ボックス 64"/>
          <p:cNvSpPr txBox="1"/>
          <p:nvPr/>
        </p:nvSpPr>
        <p:spPr>
          <a:xfrm>
            <a:off x="4660074" y="3931061"/>
            <a:ext cx="3603339" cy="284052"/>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目標会員数（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７年度末）：</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７０</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１４</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4689941" y="1938433"/>
            <a:ext cx="4095053" cy="392876"/>
          </a:xfrm>
          <a:prstGeom prst="roundRect">
            <a:avLst>
              <a:gd name="adj" fmla="val 20907"/>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府民一人ひとりのきっかけづくり</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から、府民一丸となった</a:t>
            </a:r>
            <a:endPar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健康づくりの実践</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へ</a:t>
            </a:r>
          </a:p>
        </p:txBody>
      </p:sp>
      <p:grpSp>
        <p:nvGrpSpPr>
          <p:cNvPr id="10" name="グループ化 9"/>
          <p:cNvGrpSpPr/>
          <p:nvPr/>
        </p:nvGrpSpPr>
        <p:grpSpPr>
          <a:xfrm>
            <a:off x="8218914" y="3773372"/>
            <a:ext cx="893517" cy="2340811"/>
            <a:chOff x="8817507" y="2250015"/>
            <a:chExt cx="967977" cy="2535879"/>
          </a:xfrm>
        </p:grpSpPr>
        <p:pic>
          <p:nvPicPr>
            <p:cNvPr id="69" name="図 68"/>
            <p:cNvPicPr>
              <a:picLocks noChangeAspect="1"/>
            </p:cNvPicPr>
            <p:nvPr/>
          </p:nvPicPr>
          <p:blipFill rotWithShape="1">
            <a:blip r:embed="rId4"/>
            <a:srcRect b="26168"/>
            <a:stretch/>
          </p:blipFill>
          <p:spPr>
            <a:xfrm>
              <a:off x="8817507" y="2326086"/>
              <a:ext cx="932151" cy="1324945"/>
            </a:xfrm>
            <a:prstGeom prst="rect">
              <a:avLst/>
            </a:prstGeom>
          </p:spPr>
        </p:pic>
        <p:pic>
          <p:nvPicPr>
            <p:cNvPr id="71" name="図 70"/>
            <p:cNvPicPr>
              <a:picLocks noChangeAspect="1"/>
            </p:cNvPicPr>
            <p:nvPr/>
          </p:nvPicPr>
          <p:blipFill rotWithShape="1">
            <a:blip r:embed="rId5"/>
            <a:srcRect t="34490"/>
            <a:stretch/>
          </p:blipFill>
          <p:spPr>
            <a:xfrm>
              <a:off x="8817507" y="3591279"/>
              <a:ext cx="967977" cy="1136221"/>
            </a:xfrm>
            <a:prstGeom prst="rect">
              <a:avLst/>
            </a:prstGeom>
          </p:spPr>
        </p:pic>
        <p:sp>
          <p:nvSpPr>
            <p:cNvPr id="72" name="テキスト ボックス 71"/>
            <p:cNvSpPr txBox="1"/>
            <p:nvPr/>
          </p:nvSpPr>
          <p:spPr>
            <a:xfrm>
              <a:off x="8864866" y="2250015"/>
              <a:ext cx="832499" cy="221309"/>
            </a:xfrm>
            <a:prstGeom prst="rect">
              <a:avLst/>
            </a:prstGeom>
            <a:ln w="47625">
              <a:noFill/>
            </a:ln>
          </p:spPr>
          <p:style>
            <a:lnRef idx="1">
              <a:schemeClr val="accent1"/>
            </a:lnRef>
            <a:fillRef idx="2">
              <a:schemeClr val="accent1"/>
            </a:fillRef>
            <a:effectRef idx="1">
              <a:schemeClr val="accent1"/>
            </a:effectRef>
            <a:fontRef idx="minor">
              <a:schemeClr val="dk1"/>
            </a:fontRef>
          </p:style>
          <p:txBody>
            <a:bodyPr wrap="square" lIns="0" tIns="23006" rIns="0"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健康予測ＡＩ・勧奨</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モデル（イメージ）</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3" name="角丸四角形 72"/>
            <p:cNvSpPr/>
            <p:nvPr/>
          </p:nvSpPr>
          <p:spPr>
            <a:xfrm>
              <a:off x="8926670" y="2834750"/>
              <a:ext cx="708889" cy="81722"/>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1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健診受診日 ○月○日</a:t>
              </a:r>
            </a:p>
          </p:txBody>
        </p:sp>
        <p:sp>
          <p:nvSpPr>
            <p:cNvPr id="74" name="角丸四角形 73"/>
            <p:cNvSpPr/>
            <p:nvPr/>
          </p:nvSpPr>
          <p:spPr>
            <a:xfrm>
              <a:off x="9041159" y="3341904"/>
              <a:ext cx="484803" cy="116457"/>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あなたの目標</a:t>
              </a:r>
            </a:p>
          </p:txBody>
        </p:sp>
        <p:sp>
          <p:nvSpPr>
            <p:cNvPr id="76" name="テキスト ボックス 75"/>
            <p:cNvSpPr txBox="1"/>
            <p:nvPr/>
          </p:nvSpPr>
          <p:spPr>
            <a:xfrm>
              <a:off x="8864866" y="4543103"/>
              <a:ext cx="832499" cy="242791"/>
            </a:xfrm>
            <a:prstGeom prst="rect">
              <a:avLst/>
            </a:prstGeom>
            <a:ln w="19050">
              <a:noFill/>
              <a:prstDash val="sysDot"/>
            </a:ln>
          </p:spPr>
          <p:style>
            <a:lnRef idx="1">
              <a:schemeClr val="accent2"/>
            </a:lnRef>
            <a:fillRef idx="2">
              <a:schemeClr val="accent2"/>
            </a:fillRef>
            <a:effectRef idx="1">
              <a:schemeClr val="accent2"/>
            </a:effectRef>
            <a:fontRef idx="minor">
              <a:schemeClr val="dk1"/>
            </a:fontRef>
          </p:style>
          <p:txBody>
            <a:bodyPr vert="horz" wrap="square" lIns="23006" tIns="23006" rIns="23006"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健康行動の目標を</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提示し改善点を提案</a:t>
              </a: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78" name="テキスト ボックス 77"/>
          <p:cNvSpPr txBox="1"/>
          <p:nvPr/>
        </p:nvSpPr>
        <p:spPr>
          <a:xfrm>
            <a:off x="4675975" y="2627858"/>
            <a:ext cx="4198913" cy="710131"/>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会員数：約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２８</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３月末現在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アスマイルの効果</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・利用者の行動変容効果（参加前後で１日に歩く歩数が</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歩アップ）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・特定健診受診率の向上（国保会員約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％＞市町村国保（全体）約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年度受診率）</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下矢印 78"/>
          <p:cNvSpPr/>
          <p:nvPr/>
        </p:nvSpPr>
        <p:spPr>
          <a:xfrm>
            <a:off x="5043867" y="3339497"/>
            <a:ext cx="299077" cy="349898"/>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501317" y="3360698"/>
            <a:ext cx="3080934" cy="284052"/>
          </a:xfrm>
          <a:prstGeom prst="rect">
            <a:avLst/>
          </a:prstGeom>
          <a:solidFill>
            <a:schemeClr val="accent4">
              <a:lumMod val="40000"/>
              <a:lumOff val="60000"/>
            </a:schemeClr>
          </a:solidFill>
          <a:ln>
            <a:noFill/>
          </a:ln>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第２期においても</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府民の主体的な健康づくりの促進</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を目的に事業を展開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1" name="表 80"/>
          <p:cNvGraphicFramePr>
            <a:graphicFrameLocks noGrp="1"/>
          </p:cNvGraphicFramePr>
          <p:nvPr>
            <p:extLst/>
          </p:nvPr>
        </p:nvGraphicFramePr>
        <p:xfrm>
          <a:off x="4731827" y="4279715"/>
          <a:ext cx="3146453" cy="1991402"/>
        </p:xfrm>
        <a:graphic>
          <a:graphicData uri="http://schemas.openxmlformats.org/drawingml/2006/table">
            <a:tbl>
              <a:tblPr firstRow="1" bandRow="1">
                <a:tableStyleId>{BC89EF96-8CEA-46FF-86C4-4CE0E7609802}</a:tableStyleId>
              </a:tblPr>
              <a:tblGrid>
                <a:gridCol w="3146453">
                  <a:extLst>
                    <a:ext uri="{9D8B030D-6E8A-4147-A177-3AD203B41FA5}">
                      <a16:colId xmlns:a16="http://schemas.microsoft.com/office/drawing/2014/main" val="3659946550"/>
                    </a:ext>
                  </a:extLst>
                </a:gridCol>
              </a:tblGrid>
              <a:tr h="519973">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１　アプリの魅力向上</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機能強化</a:t>
                      </a:r>
                      <a:r>
                        <a:rPr kumimoji="1" lang="en-US" altLang="ja-JP" sz="800" b="1" u="sng"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a:t>
                      </a: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1" u="none" dirty="0" smtClean="0">
                          <a:latin typeface="Meiryo UI" panose="020B0604030504040204" pitchFamily="50" charset="-128"/>
                          <a:ea typeface="Meiryo UI" panose="020B0604030504040204" pitchFamily="50" charset="-128"/>
                        </a:rPr>
                        <a:t>健康予測</a:t>
                      </a:r>
                      <a:r>
                        <a:rPr kumimoji="1" lang="en-US" altLang="ja-JP" sz="800" b="1" u="none" dirty="0" smtClean="0">
                          <a:latin typeface="Meiryo UI" panose="020B0604030504040204" pitchFamily="50" charset="-128"/>
                          <a:ea typeface="Meiryo UI" panose="020B0604030504040204" pitchFamily="50" charset="-128"/>
                        </a:rPr>
                        <a:t>AI</a:t>
                      </a:r>
                      <a:r>
                        <a:rPr kumimoji="1" lang="ja-JP" altLang="en-US" sz="800" b="1" u="none" dirty="0" smtClean="0">
                          <a:latin typeface="Meiryo UI" panose="020B0604030504040204" pitchFamily="50" charset="-128"/>
                          <a:ea typeface="Meiryo UI" panose="020B0604030504040204" pitchFamily="50" charset="-128"/>
                        </a:rPr>
                        <a:t>の改良・勧奨モデルの搭載</a:t>
                      </a:r>
                      <a:r>
                        <a:rPr kumimoji="1" lang="en-US" altLang="ja-JP" sz="800" b="1" u="none" dirty="0" smtClean="0">
                          <a:latin typeface="Meiryo UI" panose="020B0604030504040204" pitchFamily="50" charset="-128"/>
                          <a:ea typeface="Meiryo UI" panose="020B0604030504040204" pitchFamily="50" charset="-128"/>
                        </a:rPr>
                        <a:t>〔R4</a:t>
                      </a:r>
                      <a:r>
                        <a:rPr kumimoji="1" lang="ja-JP" altLang="en-US" sz="800" b="1" u="none" dirty="0" smtClean="0">
                          <a:latin typeface="Meiryo UI" panose="020B0604030504040204" pitchFamily="50" charset="-128"/>
                          <a:ea typeface="Meiryo UI" panose="020B0604030504040204" pitchFamily="50" charset="-128"/>
                        </a:rPr>
                        <a:t>開発、</a:t>
                      </a:r>
                      <a:r>
                        <a:rPr kumimoji="1" lang="en-US" altLang="ja-JP" sz="800" b="1" u="none" dirty="0" smtClean="0">
                          <a:latin typeface="Meiryo UI" panose="020B0604030504040204" pitchFamily="50" charset="-128"/>
                          <a:ea typeface="Meiryo UI" panose="020B0604030504040204" pitchFamily="50" charset="-128"/>
                        </a:rPr>
                        <a:t>R5</a:t>
                      </a:r>
                      <a:r>
                        <a:rPr kumimoji="1" lang="ja-JP" altLang="en-US" sz="800" b="1" u="none" dirty="0" smtClean="0">
                          <a:latin typeface="Meiryo UI" panose="020B0604030504040204" pitchFamily="50" charset="-128"/>
                          <a:ea typeface="Meiryo UI" panose="020B0604030504040204" pitchFamily="50" charset="-128"/>
                        </a:rPr>
                        <a:t>搭載</a:t>
                      </a:r>
                      <a:r>
                        <a:rPr kumimoji="1" lang="en-US" altLang="ja-JP" sz="800" b="1" u="none"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　ウェアラブル端末やマイナポータル等との連携</a:t>
                      </a:r>
                      <a:r>
                        <a:rPr kumimoji="1" lang="en-US" altLang="ja-JP" sz="800" b="0" dirty="0" smtClean="0">
                          <a:latin typeface="Meiryo UI" panose="020B0604030504040204" pitchFamily="50" charset="-128"/>
                          <a:ea typeface="Meiryo UI" panose="020B0604030504040204" pitchFamily="50" charset="-128"/>
                        </a:rPr>
                        <a:t>〔R</a:t>
                      </a:r>
                      <a:r>
                        <a:rPr kumimoji="1" lang="ja-JP" altLang="en-US" sz="800" b="0" dirty="0" smtClean="0">
                          <a:latin typeface="Meiryo UI" panose="020B0604030504040204" pitchFamily="50" charset="-128"/>
                          <a:ea typeface="Meiryo UI" panose="020B0604030504040204" pitchFamily="50" charset="-128"/>
                        </a:rPr>
                        <a:t>４～順次</a:t>
                      </a:r>
                      <a:r>
                        <a:rPr kumimoji="1" lang="en-US" altLang="ja-JP" sz="800" b="0" dirty="0" smtClean="0">
                          <a:latin typeface="Meiryo UI" panose="020B0604030504040204" pitchFamily="50" charset="-128"/>
                          <a:ea typeface="Meiryo UI" panose="020B0604030504040204" pitchFamily="50" charset="-128"/>
                        </a:rPr>
                        <a:t>〕</a:t>
                      </a: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37944723"/>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２　参加者（会員）増に向けた取組み</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公民連携等の強化</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▼市町村オプションの導入促進（現在５市町が導入）</a:t>
                      </a:r>
                      <a:endParaRPr kumimoji="1" lang="en-US" altLang="ja-JP" sz="800" b="0" dirty="0" smtClean="0">
                        <a:latin typeface="Meiryo UI" panose="020B0604030504040204" pitchFamily="50" charset="-128"/>
                        <a:ea typeface="Meiryo UI" panose="020B0604030504040204" pitchFamily="50" charset="-128"/>
                      </a:endParaRPr>
                    </a:p>
                    <a:p>
                      <a:pPr>
                        <a:lnSpc>
                          <a:spcPts val="1300"/>
                        </a:lnSpc>
                      </a:pPr>
                      <a:r>
                        <a:rPr kumimoji="1" lang="ja-JP" altLang="en-US" sz="800" b="0" dirty="0" smtClean="0">
                          <a:latin typeface="Meiryo UI" panose="020B0604030504040204" pitchFamily="50" charset="-128"/>
                          <a:ea typeface="Meiryo UI" panose="020B0604030504040204" pitchFamily="50" charset="-128"/>
                        </a:rPr>
                        <a:t>　▼事業所単位・大学単位での参画機能の追加</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a:t>
                      </a:r>
                      <a:r>
                        <a:rPr kumimoji="1" lang="en-US" altLang="ja-JP" sz="800" b="0"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▼イベント等におけるプロモーションの強化（企業や地域との連携）</a:t>
                      </a:r>
                      <a:endParaRPr kumimoji="1" lang="en-US" altLang="ja-JP" sz="800" b="0" dirty="0" smtClean="0">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3624531690"/>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３　効率的な保健事業の展開</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保険者機能の充実</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0" dirty="0" smtClean="0">
                          <a:latin typeface="Meiryo UI" panose="020B0604030504040204" pitchFamily="50" charset="-128"/>
                          <a:ea typeface="Meiryo UI" panose="020B0604030504040204" pitchFamily="50" charset="-128"/>
                        </a:rPr>
                        <a:t>▼　集積された</a:t>
                      </a:r>
                      <a:r>
                        <a:rPr kumimoji="1" lang="en-US" altLang="ja-JP" sz="800" b="0" dirty="0" smtClean="0">
                          <a:latin typeface="Meiryo UI" panose="020B0604030504040204" pitchFamily="50" charset="-128"/>
                          <a:ea typeface="Meiryo UI" panose="020B0604030504040204" pitchFamily="50" charset="-128"/>
                        </a:rPr>
                        <a:t>PHR</a:t>
                      </a:r>
                      <a:r>
                        <a:rPr kumimoji="1" lang="ja-JP" altLang="en-US" sz="800" b="0" dirty="0" smtClean="0">
                          <a:latin typeface="Meiryo UI" panose="020B0604030504040204" pitchFamily="50" charset="-128"/>
                          <a:ea typeface="Meiryo UI" panose="020B0604030504040204" pitchFamily="50" charset="-128"/>
                        </a:rPr>
                        <a:t>データの分析・保健事業への活用</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～順次</a:t>
                      </a:r>
                      <a:r>
                        <a:rPr kumimoji="1" lang="en-US" altLang="ja-JP" sz="800" b="0" dirty="0" smtClean="0">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800" b="0" u="none" dirty="0" smtClean="0">
                          <a:latin typeface="Meiryo UI" panose="020B0604030504040204" pitchFamily="50" charset="-128"/>
                          <a:ea typeface="Meiryo UI" panose="020B0604030504040204" pitchFamily="50" charset="-128"/>
                        </a:rPr>
                        <a:t>　▼　</a:t>
                      </a:r>
                      <a:r>
                        <a:rPr lang="ja-JP" altLang="en-US" sz="800" dirty="0" smtClean="0">
                          <a:solidFill>
                            <a:schemeClr val="tx1"/>
                          </a:solidFill>
                          <a:latin typeface="Meiryo UI" panose="020B0604030504040204" pitchFamily="50" charset="-128"/>
                          <a:ea typeface="Meiryo UI" panose="020B0604030504040204" pitchFamily="50" charset="-128"/>
                        </a:rPr>
                        <a:t>アスマイルを通じた受診勧奨・健康指標の改善へのインセン</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　　　 ティブ付与</a:t>
                      </a:r>
                      <a:endParaRPr kumimoji="1" lang="en-US" altLang="ja-JP" sz="800" b="0" dirty="0" smtClean="0">
                        <a:solidFill>
                          <a:schemeClr val="tx1"/>
                        </a:solidFill>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79011991"/>
                  </a:ext>
                </a:extLst>
              </a:tr>
            </a:tbl>
          </a:graphicData>
        </a:graphic>
      </p:graphicFrame>
      <p:cxnSp>
        <p:nvCxnSpPr>
          <p:cNvPr id="82" name="直線矢印コネクタ 81"/>
          <p:cNvCxnSpPr/>
          <p:nvPr/>
        </p:nvCxnSpPr>
        <p:spPr>
          <a:xfrm flipV="1">
            <a:off x="7600312" y="4340434"/>
            <a:ext cx="513772" cy="369438"/>
          </a:xfrm>
          <a:prstGeom prst="straightConnector1">
            <a:avLst/>
          </a:prstGeom>
          <a:ln w="101600" cap="rnd">
            <a:solidFill>
              <a:srgbClr val="002060">
                <a:alpha val="34000"/>
              </a:srgbClr>
            </a:solidFill>
            <a:prstDash val="sysDot"/>
            <a:round/>
            <a:tailEnd type="stealth"/>
          </a:ln>
        </p:spPr>
        <p:style>
          <a:lnRef idx="1">
            <a:schemeClr val="accent2"/>
          </a:lnRef>
          <a:fillRef idx="0">
            <a:schemeClr val="accent2"/>
          </a:fillRef>
          <a:effectRef idx="0">
            <a:schemeClr val="accent2"/>
          </a:effectRef>
          <a:fontRef idx="minor">
            <a:schemeClr val="tx1"/>
          </a:fontRef>
        </p:style>
      </p:cxnSp>
      <p:pic>
        <p:nvPicPr>
          <p:cNvPr id="85" name="図 8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464426">
            <a:off x="7701332" y="4911311"/>
            <a:ext cx="435018" cy="267789"/>
          </a:xfrm>
          <a:prstGeom prst="rect">
            <a:avLst/>
          </a:prstGeom>
        </p:spPr>
      </p:pic>
      <p:pic>
        <p:nvPicPr>
          <p:cNvPr id="86" name="図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02392" y="5199962"/>
            <a:ext cx="379863" cy="427413"/>
          </a:xfrm>
          <a:prstGeom prst="rect">
            <a:avLst/>
          </a:prstGeom>
        </p:spPr>
      </p:pic>
      <p:sp>
        <p:nvSpPr>
          <p:cNvPr id="88" name="テキスト ボックス 87"/>
          <p:cNvSpPr txBox="1"/>
          <p:nvPr/>
        </p:nvSpPr>
        <p:spPr>
          <a:xfrm>
            <a:off x="4692016" y="3717347"/>
            <a:ext cx="1769727"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７）の概要</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9" name="テキスト ボックス 88"/>
          <p:cNvSpPr txBox="1"/>
          <p:nvPr/>
        </p:nvSpPr>
        <p:spPr>
          <a:xfrm>
            <a:off x="4660074" y="2422630"/>
            <a:ext cx="2200464"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第１期（</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H30</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３）の成果</a:t>
            </a:r>
            <a:endPar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grpSp>
        <p:nvGrpSpPr>
          <p:cNvPr id="9" name="グループ化 8"/>
          <p:cNvGrpSpPr/>
          <p:nvPr/>
        </p:nvGrpSpPr>
        <p:grpSpPr>
          <a:xfrm>
            <a:off x="72670" y="1419894"/>
            <a:ext cx="4532428" cy="4940664"/>
            <a:chOff x="54417" y="792940"/>
            <a:chExt cx="4910130" cy="4858230"/>
          </a:xfrm>
        </p:grpSpPr>
        <p:sp>
          <p:nvSpPr>
            <p:cNvPr id="128" name="角丸四角形 127"/>
            <p:cNvSpPr/>
            <p:nvPr/>
          </p:nvSpPr>
          <p:spPr>
            <a:xfrm>
              <a:off x="119396" y="1200162"/>
              <a:ext cx="4610769" cy="4451008"/>
            </a:xfrm>
            <a:prstGeom prst="roundRect">
              <a:avLst>
                <a:gd name="adj" fmla="val 1783"/>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ホームベース 125"/>
            <p:cNvSpPr/>
            <p:nvPr/>
          </p:nvSpPr>
          <p:spPr>
            <a:xfrm>
              <a:off x="54417" y="801668"/>
              <a:ext cx="3607577" cy="333581"/>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健康寿命の延伸（おおさか健活</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推進プロジェクト）</a:t>
              </a:r>
            </a:p>
          </p:txBody>
        </p:sp>
        <p:sp>
          <p:nvSpPr>
            <p:cNvPr id="133" name="正方形/長方形 132"/>
            <p:cNvSpPr/>
            <p:nvPr/>
          </p:nvSpPr>
          <p:spPr>
            <a:xfrm>
              <a:off x="1733232" y="1623504"/>
              <a:ext cx="2916000" cy="9215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「健康寿命の延伸」「市町村間の健康格差の縮小」に向け、多様な主体と連携し、ライフステージに応じた取組みを推進</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ポストコロナを見据えた「新しい生活様式」にも対応し、府民の主体的な健康づくりを支援</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角丸四角形 30"/>
            <p:cNvSpPr/>
            <p:nvPr/>
          </p:nvSpPr>
          <p:spPr>
            <a:xfrm>
              <a:off x="133736" y="1287132"/>
              <a:ext cx="4436308" cy="220329"/>
            </a:xfrm>
            <a:prstGeom prst="roundRect">
              <a:avLst>
                <a:gd name="adj" fmla="val 3038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万博とも連携し、府民の健康づくりをオール大阪で推進</a:t>
              </a:r>
            </a:p>
          </p:txBody>
        </p:sp>
        <p:pic>
          <p:nvPicPr>
            <p:cNvPr id="32" name="図 31"/>
            <p:cNvPicPr>
              <a:picLocks noChangeAspect="1"/>
            </p:cNvPicPr>
            <p:nvPr/>
          </p:nvPicPr>
          <p:blipFill>
            <a:blip r:embed="rId8"/>
            <a:stretch>
              <a:fillRect/>
            </a:stretch>
          </p:blipFill>
          <p:spPr>
            <a:xfrm>
              <a:off x="3734423" y="792940"/>
              <a:ext cx="835621" cy="260963"/>
            </a:xfrm>
            <a:prstGeom prst="rect">
              <a:avLst/>
            </a:prstGeom>
          </p:spPr>
        </p:pic>
        <p:grpSp>
          <p:nvGrpSpPr>
            <p:cNvPr id="3" name="グループ化 2"/>
            <p:cNvGrpSpPr/>
            <p:nvPr/>
          </p:nvGrpSpPr>
          <p:grpSpPr>
            <a:xfrm>
              <a:off x="126034" y="1571532"/>
              <a:ext cx="1561714" cy="2877858"/>
              <a:chOff x="254584" y="1793365"/>
              <a:chExt cx="2255809" cy="2294664"/>
            </a:xfrm>
          </p:grpSpPr>
          <p:sp>
            <p:nvSpPr>
              <p:cNvPr id="132" name="角丸四角形 131"/>
              <p:cNvSpPr/>
              <p:nvPr/>
            </p:nvSpPr>
            <p:spPr>
              <a:xfrm>
                <a:off x="278393" y="1793365"/>
                <a:ext cx="2232000" cy="2294664"/>
              </a:xfrm>
              <a:prstGeom prst="roundRect">
                <a:avLst>
                  <a:gd name="adj" fmla="val 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健康寿命の状況</a:t>
                </a:r>
                <a:endParaRPr kumimoji="1" lang="en-US" altLang="ja-JP"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男性</a:t>
                </a: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女性</a:t>
                </a: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aphicFrame>
            <p:nvGraphicFramePr>
              <p:cNvPr id="27" name="グラフ 26"/>
              <p:cNvGraphicFramePr/>
              <p:nvPr>
                <p:extLst/>
              </p:nvPr>
            </p:nvGraphicFramePr>
            <p:xfrm>
              <a:off x="254584" y="2132941"/>
              <a:ext cx="2160000" cy="93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8" name="グラフ 27"/>
              <p:cNvGraphicFramePr/>
              <p:nvPr>
                <p:extLst/>
              </p:nvPr>
            </p:nvGraphicFramePr>
            <p:xfrm>
              <a:off x="268111" y="3065995"/>
              <a:ext cx="2160000" cy="936000"/>
            </p:xfrm>
            <a:graphic>
              <a:graphicData uri="http://schemas.openxmlformats.org/drawingml/2006/chart">
                <c:chart xmlns:c="http://schemas.openxmlformats.org/drawingml/2006/chart" xmlns:r="http://schemas.openxmlformats.org/officeDocument/2006/relationships" r:id="rId10"/>
              </a:graphicData>
            </a:graphic>
          </p:graphicFrame>
          <p:sp>
            <p:nvSpPr>
              <p:cNvPr id="22" name="角丸四角形 21"/>
              <p:cNvSpPr/>
              <p:nvPr/>
            </p:nvSpPr>
            <p:spPr>
              <a:xfrm>
                <a:off x="1005813" y="2325025"/>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71.51</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71.88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3" name="角丸四角形 22"/>
              <p:cNvSpPr/>
              <p:nvPr/>
            </p:nvSpPr>
            <p:spPr>
              <a:xfrm>
                <a:off x="1645872" y="2257685"/>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9.08</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9.10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6" name="角丸四角形 25"/>
              <p:cNvSpPr/>
              <p:nvPr/>
            </p:nvSpPr>
            <p:spPr>
              <a:xfrm>
                <a:off x="1010235" y="3245748"/>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74.46</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74.78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9" name="角丸四角形 28"/>
              <p:cNvSpPr/>
              <p:nvPr/>
            </p:nvSpPr>
            <p:spPr>
              <a:xfrm>
                <a:off x="1658157" y="3185561"/>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12.56</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12.70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0" name="角丸四角形 29"/>
              <p:cNvSpPr/>
              <p:nvPr/>
            </p:nvSpPr>
            <p:spPr>
              <a:xfrm>
                <a:off x="1752034" y="1793365"/>
                <a:ext cx="756000" cy="360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FF9933"/>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a:t>
                </a:r>
                <a:endParaRPr kumimoji="1" lang="en-US" altLang="ja-JP"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6600FF"/>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平均寿命</a:t>
                </a:r>
              </a:p>
            </p:txBody>
          </p:sp>
          <p:sp>
            <p:nvSpPr>
              <p:cNvPr id="33" name="円形吹き出し 32"/>
              <p:cNvSpPr/>
              <p:nvPr/>
            </p:nvSpPr>
            <p:spPr>
              <a:xfrm>
                <a:off x="1442063" y="2787262"/>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41</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34" name="円形吹き出し 33"/>
              <p:cNvSpPr/>
              <p:nvPr/>
            </p:nvSpPr>
            <p:spPr>
              <a:xfrm>
                <a:off x="1442063" y="3719180"/>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40</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2" name="左カーブ矢印 1"/>
              <p:cNvSpPr/>
              <p:nvPr/>
            </p:nvSpPr>
            <p:spPr>
              <a:xfrm>
                <a:off x="2254548" y="2471987"/>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左カーブ矢印 37"/>
              <p:cNvSpPr/>
              <p:nvPr/>
            </p:nvSpPr>
            <p:spPr>
              <a:xfrm>
                <a:off x="2270584" y="3395534"/>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 name="角丸四角形 42"/>
            <p:cNvSpPr/>
            <p:nvPr/>
          </p:nvSpPr>
          <p:spPr>
            <a:xfrm>
              <a:off x="1316685" y="5095789"/>
              <a:ext cx="2716615" cy="416976"/>
            </a:xfrm>
            <a:prstGeom prst="roundRect">
              <a:avLst>
                <a:gd name="adj" fmla="val 565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主要駅での広告ジャック等</a:t>
              </a:r>
              <a:endParaRPr kumimoji="1" lang="en-US" altLang="ja-JP"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による気運醸成</a:t>
              </a:r>
            </a:p>
          </p:txBody>
        </p:sp>
        <p:sp>
          <p:nvSpPr>
            <p:cNvPr id="58" name="角丸四角形 57"/>
            <p:cNvSpPr/>
            <p:nvPr/>
          </p:nvSpPr>
          <p:spPr>
            <a:xfrm>
              <a:off x="1847090" y="2572996"/>
              <a:ext cx="2716615" cy="671205"/>
            </a:xfrm>
            <a:prstGeom prst="roundRect">
              <a:avLst>
                <a:gd name="adj" fmla="val 940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（健活会議、イベント・セミナー）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市町村と連携した保健指導やフレイル予防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の取組み　</a:t>
              </a: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等</a:t>
              </a:r>
              <a:endParaRPr kumimoji="1" lang="ja-JP" altLang="en-US" sz="63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1736500" y="4148418"/>
              <a:ext cx="2891901" cy="542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「いのち・健康」がテーマの</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年大阪・関西万博の取組みとも連携し、府民に広く健康づくりを</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p>
          </p:txBody>
        </p:sp>
        <p:sp>
          <p:nvSpPr>
            <p:cNvPr id="62" name="角丸四角形 61"/>
            <p:cNvSpPr/>
            <p:nvPr/>
          </p:nvSpPr>
          <p:spPr>
            <a:xfrm>
              <a:off x="3391443" y="3320105"/>
              <a:ext cx="1573104" cy="183570"/>
            </a:xfrm>
            <a:prstGeom prst="roundRect">
              <a:avLst>
                <a:gd name="adj" fmla="val 0"/>
              </a:avLst>
            </a:prstGeom>
            <a:noFill/>
            <a:ln>
              <a:noFill/>
            </a:ln>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（参考）駅構内ビジョン</a:t>
              </a:r>
            </a:p>
          </p:txBody>
        </p:sp>
      </p:grpSp>
      <p:pic>
        <p:nvPicPr>
          <p:cNvPr id="5" name="図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22236" y="5291742"/>
            <a:ext cx="1242729" cy="932047"/>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0494402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4317462" y="4010092"/>
            <a:ext cx="4249280" cy="2743438"/>
          </a:xfrm>
          <a:prstGeom prst="rect">
            <a:avLst/>
          </a:prstGeom>
        </p:spPr>
      </p:pic>
      <p:pic>
        <p:nvPicPr>
          <p:cNvPr id="11" name="図 10"/>
          <p:cNvPicPr>
            <a:picLocks noChangeAspect="1"/>
          </p:cNvPicPr>
          <p:nvPr/>
        </p:nvPicPr>
        <p:blipFill rotWithShape="1">
          <a:blip r:embed="rId3"/>
          <a:srcRect r="3443"/>
          <a:stretch/>
        </p:blipFill>
        <p:spPr>
          <a:xfrm>
            <a:off x="4469835" y="2170914"/>
            <a:ext cx="4638669" cy="1585097"/>
          </a:xfrm>
          <a:prstGeom prst="rect">
            <a:avLst/>
          </a:prstGeom>
        </p:spPr>
      </p:pic>
      <p:sp>
        <p:nvSpPr>
          <p:cNvPr id="23" name="正方形/長方形 22"/>
          <p:cNvSpPr/>
          <p:nvPr/>
        </p:nvSpPr>
        <p:spPr>
          <a:xfrm>
            <a:off x="423471" y="707212"/>
            <a:ext cx="8473122"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臨時財政対策債とは、本来は国が交付税として地方に配分するものを、交付税原資の財源不足のため、従来は国が借入を行ってきたが、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年度から地方が直接借り入れる方式に改められたことにより、特例的に認められている地方債。 </a:t>
            </a:r>
            <a:b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この元利償還金は、その全額が後年度交付税措置されることとなっており、いわば交付税の肩代わりといえるものであるが、毎年府には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億円程度の割り当てがなされることから、府債残高を押し上げる要因となっている。</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■関連データその３：臨時財政対策債</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004048" y="2359913"/>
            <a:ext cx="33843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年度臨時財政対策債発行可能額内訳</a:t>
            </a:r>
          </a:p>
        </p:txBody>
      </p:sp>
      <p:sp>
        <p:nvSpPr>
          <p:cNvPr id="4" name="右中かっこ 3"/>
          <p:cNvSpPr/>
          <p:nvPr/>
        </p:nvSpPr>
        <p:spPr>
          <a:xfrm rot="5400000">
            <a:off x="5560589" y="2745016"/>
            <a:ext cx="180000" cy="183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中かっこ 12"/>
          <p:cNvSpPr/>
          <p:nvPr/>
        </p:nvSpPr>
        <p:spPr>
          <a:xfrm>
            <a:off x="7743225" y="4185736"/>
            <a:ext cx="343930" cy="205305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8134694" y="5027599"/>
            <a:ext cx="86409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 name="下矢印 5"/>
          <p:cNvSpPr/>
          <p:nvPr/>
        </p:nvSpPr>
        <p:spPr>
          <a:xfrm>
            <a:off x="5225212" y="3870340"/>
            <a:ext cx="936104" cy="2067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4"/>
          <a:stretch>
            <a:fillRect/>
          </a:stretch>
        </p:blipFill>
        <p:spPr>
          <a:xfrm>
            <a:off x="240077" y="2498412"/>
            <a:ext cx="4249533" cy="4152659"/>
          </a:xfrm>
          <a:prstGeom prst="rect">
            <a:avLst/>
          </a:prstGeom>
          <a:ln>
            <a:noFill/>
          </a:ln>
        </p:spPr>
      </p:pic>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6456460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23675" y="1772816"/>
            <a:ext cx="8324789" cy="4144317"/>
          </a:xfrm>
          <a:prstGeom prst="rect">
            <a:avLst/>
          </a:prstGeom>
        </p:spPr>
      </p:pic>
      <p:sp>
        <p:nvSpPr>
          <p:cNvPr id="14" name="正方形/長方形 13"/>
          <p:cNvSpPr/>
          <p:nvPr/>
        </p:nvSpPr>
        <p:spPr>
          <a:xfrm>
            <a:off x="456578" y="908720"/>
            <a:ext cx="8345637"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年連続の赤字決算であったが、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年連続で黒字決算を維持した。</a:t>
            </a:r>
          </a:p>
        </p:txBody>
      </p:sp>
      <p:sp>
        <p:nvSpPr>
          <p:cNvPr id="2" name="正方形/長方形 1"/>
          <p:cNvSpPr/>
          <p:nvPr/>
        </p:nvSpPr>
        <p:spPr>
          <a:xfrm>
            <a:off x="222830" y="548680"/>
            <a:ext cx="4862228"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■関連データその４：実質収支（一般会計決算）の推移</a:t>
            </a:r>
          </a:p>
        </p:txBody>
      </p:sp>
      <p:sp>
        <p:nvSpPr>
          <p:cNvPr id="12" name="Text Box 30"/>
          <p:cNvSpPr txBox="1">
            <a:spLocks noChangeArrowheads="1"/>
          </p:cNvSpPr>
          <p:nvPr/>
        </p:nvSpPr>
        <p:spPr bwMode="auto">
          <a:xfrm>
            <a:off x="755576" y="5919114"/>
            <a:ext cx="7902624" cy="71888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lIns="72000" tIns="72000" rIns="72000" bIns="72000" anchor="t"/>
          <a:lstStyle>
            <a:lvl1pPr defTabSz="1279525" eaLnBrk="0" hangingPunct="0">
              <a:defRPr kumimoji="1">
                <a:solidFill>
                  <a:schemeClr val="tx1"/>
                </a:solidFill>
                <a:latin typeface="Arial" charset="0"/>
                <a:ea typeface="ＭＳ Ｐゴシック" pitchFamily="50" charset="-128"/>
              </a:defRPr>
            </a:lvl1pPr>
            <a:lvl2pPr marL="742950" indent="-285750" defTabSz="1279525" eaLnBrk="0" hangingPunct="0">
              <a:defRPr kumimoji="1">
                <a:solidFill>
                  <a:schemeClr val="tx1"/>
                </a:solidFill>
                <a:latin typeface="Arial" charset="0"/>
                <a:ea typeface="ＭＳ Ｐゴシック" pitchFamily="50" charset="-128"/>
              </a:defRPr>
            </a:lvl2pPr>
            <a:lvl3pPr marL="1143000" indent="-228600" defTabSz="1279525" eaLnBrk="0" hangingPunct="0">
              <a:defRPr kumimoji="1">
                <a:solidFill>
                  <a:schemeClr val="tx1"/>
                </a:solidFill>
                <a:latin typeface="Arial" charset="0"/>
                <a:ea typeface="ＭＳ Ｐゴシック" pitchFamily="50" charset="-128"/>
              </a:defRPr>
            </a:lvl3pPr>
            <a:lvl4pPr marL="1600200" indent="-228600" defTabSz="1279525" eaLnBrk="0" hangingPunct="0">
              <a:defRPr kumimoji="1">
                <a:solidFill>
                  <a:schemeClr val="tx1"/>
                </a:solidFill>
                <a:latin typeface="Arial" charset="0"/>
                <a:ea typeface="ＭＳ Ｐゴシック" pitchFamily="50" charset="-128"/>
              </a:defRPr>
            </a:lvl4pPr>
            <a:lvl5pPr marL="2057400" indent="-228600" defTabSz="1279525" eaLnBrk="0" hangingPunct="0">
              <a:defRPr kumimoji="1">
                <a:solidFill>
                  <a:schemeClr val="tx1"/>
                </a:solidFill>
                <a:latin typeface="Arial" charset="0"/>
                <a:ea typeface="ＭＳ Ｐゴシック" pitchFamily="50" charset="-128"/>
              </a:defRPr>
            </a:lvl5pPr>
            <a:lvl6pPr marL="25146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）実質収支とは、決算上の形式収支（歳入</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･歳出の差引）から、さらに翌年度に繰越すべき財源を引いたもので、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その年度の実質的な黒字・赤字を示すもの。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（注）歳入・・・府税、地方交付税、国庫支出金、府債などが含まれる。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円/楕円 2"/>
          <p:cNvSpPr/>
          <p:nvPr/>
        </p:nvSpPr>
        <p:spPr>
          <a:xfrm>
            <a:off x="5085058" y="1514981"/>
            <a:ext cx="3951438" cy="299413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6012160" y="4557905"/>
            <a:ext cx="23042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年連続の黒字決算</a:t>
            </a: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324570817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表 35"/>
          <p:cNvGraphicFramePr>
            <a:graphicFrameLocks noGrp="1"/>
          </p:cNvGraphicFramePr>
          <p:nvPr/>
        </p:nvGraphicFramePr>
        <p:xfrm>
          <a:off x="757139" y="404664"/>
          <a:ext cx="8208910" cy="4145991"/>
        </p:xfrm>
        <a:graphic>
          <a:graphicData uri="http://schemas.openxmlformats.org/drawingml/2006/table">
            <a:tbl>
              <a:tblPr/>
              <a:tblGrid>
                <a:gridCol w="1167746">
                  <a:extLst>
                    <a:ext uri="{9D8B030D-6E8A-4147-A177-3AD203B41FA5}">
                      <a16:colId xmlns:a16="http://schemas.microsoft.com/office/drawing/2014/main" val="20000"/>
                    </a:ext>
                  </a:extLst>
                </a:gridCol>
                <a:gridCol w="219674">
                  <a:extLst>
                    <a:ext uri="{9D8B030D-6E8A-4147-A177-3AD203B41FA5}">
                      <a16:colId xmlns:a16="http://schemas.microsoft.com/office/drawing/2014/main" val="20001"/>
                    </a:ext>
                  </a:extLst>
                </a:gridCol>
                <a:gridCol w="1930829">
                  <a:extLst>
                    <a:ext uri="{9D8B030D-6E8A-4147-A177-3AD203B41FA5}">
                      <a16:colId xmlns:a16="http://schemas.microsoft.com/office/drawing/2014/main" val="20002"/>
                    </a:ext>
                  </a:extLst>
                </a:gridCol>
                <a:gridCol w="219674">
                  <a:extLst>
                    <a:ext uri="{9D8B030D-6E8A-4147-A177-3AD203B41FA5}">
                      <a16:colId xmlns:a16="http://schemas.microsoft.com/office/drawing/2014/main" val="20003"/>
                    </a:ext>
                  </a:extLst>
                </a:gridCol>
                <a:gridCol w="1930829">
                  <a:extLst>
                    <a:ext uri="{9D8B030D-6E8A-4147-A177-3AD203B41FA5}">
                      <a16:colId xmlns:a16="http://schemas.microsoft.com/office/drawing/2014/main" val="20004"/>
                    </a:ext>
                  </a:extLst>
                </a:gridCol>
                <a:gridCol w="184990">
                  <a:extLst>
                    <a:ext uri="{9D8B030D-6E8A-4147-A177-3AD203B41FA5}">
                      <a16:colId xmlns:a16="http://schemas.microsoft.com/office/drawing/2014/main" val="20005"/>
                    </a:ext>
                  </a:extLst>
                </a:gridCol>
                <a:gridCol w="1930829">
                  <a:extLst>
                    <a:ext uri="{9D8B030D-6E8A-4147-A177-3AD203B41FA5}">
                      <a16:colId xmlns:a16="http://schemas.microsoft.com/office/drawing/2014/main" val="20006"/>
                    </a:ext>
                  </a:extLst>
                </a:gridCol>
                <a:gridCol w="624339">
                  <a:extLst>
                    <a:ext uri="{9D8B030D-6E8A-4147-A177-3AD203B41FA5}">
                      <a16:colId xmlns:a16="http://schemas.microsoft.com/office/drawing/2014/main" val="20007"/>
                    </a:ext>
                  </a:extLst>
                </a:gridCol>
              </a:tblGrid>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太田府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ja-JP" sz="1050" b="1" i="0" u="none" strike="noStrike" dirty="0">
                          <a:solidFill>
                            <a:schemeClr val="tx1"/>
                          </a:solidFill>
                          <a:latin typeface="ＭＳ Ｐゴシック" pitchFamily="50" charset="-128"/>
                          <a:ea typeface="ＭＳ Ｐゴシック" pitchFamily="50" charset="-128"/>
                        </a:rPr>
                        <a:t>1999</a:t>
                      </a:r>
                      <a:r>
                        <a:rPr lang="zh-TW" altLang="en-US" sz="1050" b="1" i="0" u="none" strike="noStrike" dirty="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2007</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a:rPr>
                        <a:t>橋下府政（</a:t>
                      </a:r>
                      <a:r>
                        <a:rPr lang="en-US" altLang="ja-JP" sz="1050" b="1" i="0" u="none" strike="noStrike" dirty="0">
                          <a:solidFill>
                            <a:schemeClr val="tx1"/>
                          </a:solidFill>
                          <a:latin typeface="ＭＳ Ｐゴシック"/>
                        </a:rPr>
                        <a:t>2008</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2011</a:t>
                      </a:r>
                      <a:r>
                        <a:rPr lang="ja-JP" altLang="en-US" sz="1050" b="1" i="0" u="none" strike="noStrike" dirty="0">
                          <a:solidFill>
                            <a:schemeClr val="tx1"/>
                          </a:solidFill>
                          <a:latin typeface="ＭＳ Ｐゴシック"/>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松井府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zh-TW" sz="1050" b="1" i="0" u="none" strike="noStrike" dirty="0">
                          <a:solidFill>
                            <a:schemeClr val="tx1"/>
                          </a:solidFill>
                          <a:latin typeface="ＭＳ Ｐゴシック" pitchFamily="50" charset="-128"/>
                          <a:ea typeface="ＭＳ Ｐゴシック" pitchFamily="50" charset="-128"/>
                        </a:rPr>
                        <a:t>2012</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0"/>
                  </a:ext>
                </a:extLst>
              </a:tr>
              <a:tr h="229735">
                <a:tc>
                  <a:txBody>
                    <a:bodyPr/>
                    <a:lstStyle/>
                    <a:p>
                      <a:pPr algn="ctr" fontAlgn="ctr"/>
                      <a:r>
                        <a:rPr lang="ja-JP" altLang="en-US" sz="1050" b="0" i="0" u="none" strike="noStrike" dirty="0">
                          <a:solidFill>
                            <a:schemeClr val="tx1"/>
                          </a:solidFill>
                          <a:latin typeface="ＭＳ Ｐゴシック"/>
                        </a:rPr>
                        <a:t>主な改革テーマ</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pitchFamily="50" charset="-128"/>
                          <a:ea typeface="ＭＳ Ｐゴシック" pitchFamily="50" charset="-128"/>
                        </a:rPr>
                        <a:t>行財政計画（案）</a:t>
                      </a:r>
                      <a:r>
                        <a:rPr lang="zh-TW" altLang="en-US" sz="1050" b="0" i="0" u="none" strike="noStrike" dirty="0">
                          <a:solidFill>
                            <a:schemeClr val="tx1"/>
                          </a:solidFill>
                          <a:latin typeface="ＭＳ Ｐゴシック"/>
                        </a:rPr>
                        <a:t/>
                      </a:r>
                      <a:br>
                        <a:rPr lang="zh-TW" altLang="en-US" sz="1050" b="0" i="0" u="none" strike="noStrike" dirty="0">
                          <a:solidFill>
                            <a:schemeClr val="tx1"/>
                          </a:solidFill>
                          <a:latin typeface="ＭＳ Ｐゴシック"/>
                        </a:rPr>
                      </a:br>
                      <a:r>
                        <a:rPr lang="zh-TW" altLang="en-US" sz="1050" b="0" i="0" u="none" strike="noStrike" dirty="0">
                          <a:solidFill>
                            <a:schemeClr val="tx1"/>
                          </a:solidFill>
                          <a:latin typeface="ＭＳ Ｐゴシック"/>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2</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11</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財政再建プログラム（案）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2008</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2010</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財政構造改革プラン（案）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2011</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2013</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1"/>
                  </a:ext>
                </a:extLst>
              </a:tr>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2"/>
                  </a:ext>
                </a:extLst>
              </a:tr>
              <a:tr h="529943">
                <a:tc>
                  <a:txBody>
                    <a:bodyPr/>
                    <a:lstStyle/>
                    <a:p>
                      <a:pPr algn="l" fontAlgn="ctr"/>
                      <a:r>
                        <a:rPr lang="ja-JP" altLang="en-US" sz="1100" b="1" i="0" u="none" strike="noStrike" dirty="0">
                          <a:solidFill>
                            <a:schemeClr val="tx1"/>
                          </a:solidFill>
                          <a:latin typeface="+mn-ea"/>
                          <a:ea typeface="+mn-ea"/>
                        </a:rPr>
                        <a:t>　①経費削減</a:t>
                      </a: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3"/>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4"/>
                  </a:ext>
                </a:extLst>
              </a:tr>
              <a:tr h="889812">
                <a:tc>
                  <a:txBody>
                    <a:bodyPr/>
                    <a:lstStyle/>
                    <a:p>
                      <a:pPr algn="l" fontAlgn="ctr"/>
                      <a:r>
                        <a:rPr lang="ja-JP" altLang="en-US" sz="1100" b="1" i="0" u="none" strike="noStrike" dirty="0">
                          <a:solidFill>
                            <a:schemeClr val="tx1"/>
                          </a:solidFill>
                          <a:latin typeface="+mn-ea"/>
                          <a:ea typeface="+mn-ea"/>
                        </a:rPr>
                        <a:t>　</a:t>
                      </a:r>
                      <a:r>
                        <a:rPr lang="zh-TW" altLang="en-US" sz="1100" b="1" i="0" u="none" strike="noStrike" dirty="0">
                          <a:solidFill>
                            <a:schemeClr val="tx1"/>
                          </a:solidFill>
                          <a:latin typeface="ＭＳ Ｐゴシック" pitchFamily="50" charset="-128"/>
                          <a:ea typeface="ＭＳ Ｐゴシック" pitchFamily="50" charset="-128"/>
                        </a:rPr>
                        <a:t>②組織効率化</a:t>
                      </a:r>
                      <a:endParaRPr lang="en-US" altLang="zh-TW" sz="1100" b="1" i="0" u="none" strike="noStrike" dirty="0">
                        <a:solidFill>
                          <a:schemeClr val="tx1"/>
                        </a:solidFill>
                        <a:latin typeface="ＭＳ Ｐゴシック" pitchFamily="50" charset="-128"/>
                        <a:ea typeface="ＭＳ Ｐゴシック" pitchFamily="50" charset="-128"/>
                      </a:endParaRPr>
                    </a:p>
                    <a:p>
                      <a:pPr marL="268288" indent="0" algn="l" fontAlgn="ctr"/>
                      <a:r>
                        <a:rPr lang="ja-JP" altLang="en-US" sz="1100" b="1" i="0" u="none" strike="noStrike" dirty="0">
                          <a:solidFill>
                            <a:schemeClr val="tx1"/>
                          </a:solidFill>
                          <a:latin typeface="ＭＳ Ｐゴシック" pitchFamily="50" charset="-128"/>
                          <a:ea typeface="ＭＳ Ｐゴシック" pitchFamily="50" charset="-128"/>
                        </a:rPr>
                        <a:t>・制度改革</a:t>
                      </a:r>
                      <a:endParaRPr lang="zh-TW" altLang="en-US" sz="1100" b="1" i="0" u="none" strike="noStrike" dirty="0">
                        <a:solidFill>
                          <a:schemeClr val="tx1"/>
                        </a:solidFill>
                        <a:latin typeface="ＭＳ Ｐゴシック" pitchFamily="50" charset="-128"/>
                        <a:ea typeface="ＭＳ Ｐゴシック" pitchFamily="50" charset="-128"/>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5"/>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6"/>
                  </a:ext>
                </a:extLst>
              </a:tr>
              <a:tr h="40633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1" i="0" u="none" strike="noStrike" dirty="0">
                          <a:solidFill>
                            <a:schemeClr val="tx1"/>
                          </a:solidFill>
                          <a:latin typeface="+mn-ea"/>
                          <a:ea typeface="+mn-ea"/>
                        </a:rPr>
                        <a:t>　③業務改革</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7"/>
                  </a:ext>
                </a:extLst>
              </a:tr>
              <a:tr h="411472">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vMerge="1">
                  <a:txBody>
                    <a:bodyPr/>
                    <a:lstStyle/>
                    <a:p>
                      <a:endParaRPr kumimoji="1" lang="ja-JP" altLang="en-US"/>
                    </a:p>
                  </a:txBody>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8"/>
                  </a:ext>
                </a:extLst>
              </a:tr>
            </a:tbl>
          </a:graphicData>
        </a:graphic>
      </p:graphicFrame>
      <p:sp>
        <p:nvSpPr>
          <p:cNvPr id="37" name="正方形/長方形 36"/>
          <p:cNvSpPr/>
          <p:nvPr/>
        </p:nvSpPr>
        <p:spPr>
          <a:xfrm>
            <a:off x="2125291" y="2174391"/>
            <a:ext cx="2016224"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○全国一、スリムな組織づくり</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・職員数を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法人数を概ね半減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・役員・職員を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・府からの補助金等を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en-US" sz="105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4285531" y="2174391"/>
            <a:ext cx="1944216"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・全出資法人のあり方を</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ゼロベースで見直し</a:t>
            </a:r>
            <a:endParaRPr kumimoji="1" lang="ja-JP" altLang="ja-JP" sz="105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6373764" y="3434654"/>
            <a:ext cx="2160239"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○規律ある財政運営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中長期的な財政収支試算の公表</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意思決定プロセスの見える化</a:t>
            </a:r>
            <a:endParaRPr kumimoji="1" lang="ja-JP" altLang="ja-JP" sz="12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373763" y="2174391"/>
            <a:ext cx="2160240"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○公務員制度改革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独自給料表の導入</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・部長公募</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・出先機関の見直し</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 name="タイトル 1"/>
          <p:cNvSpPr txBox="1">
            <a:spLocks/>
          </p:cNvSpPr>
          <p:nvPr/>
        </p:nvSpPr>
        <p:spPr>
          <a:xfrm>
            <a:off x="206474" y="35446"/>
            <a:ext cx="4104456" cy="62951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大阪府における行政改革の流れ</a:t>
            </a:r>
          </a:p>
        </p:txBody>
      </p:sp>
      <p:sp>
        <p:nvSpPr>
          <p:cNvPr id="16" name="正方形/長方形 15"/>
          <p:cNvSpPr/>
          <p:nvPr/>
        </p:nvSpPr>
        <p:spPr>
          <a:xfrm>
            <a:off x="2125291" y="3434655"/>
            <a:ext cx="2016224"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NPO</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・府民との協働</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アウトソーシング</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65100" marR="0" lvl="0" indent="-16510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民間資金の活用による施設</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整備事業等の推進</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○ストックの活用</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府有施設等の有効活用</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117402" y="1205217"/>
            <a:ext cx="2016224"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○負の遺産整理</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企業局事業の収束</a:t>
            </a:r>
            <a:endParaRPr kumimoji="1" lang="ja-JP" altLang="ja-JP" sz="10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公社の経営改善</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77642" y="1205217"/>
            <a:ext cx="1944216"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○「収入の範囲内で予算を組む」</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全事務事業をゼロベースで</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・給与カット・退職手当の減額</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・歳入の確保</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6365875" y="1205217"/>
            <a:ext cx="2168128"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○「自律的な財政運営」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・主要</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事業を他府県比較し、</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・給与カット・退職手当の減額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・歳入の確保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コネクタ 2"/>
          <p:cNvCxnSpPr/>
          <p:nvPr/>
        </p:nvCxnSpPr>
        <p:spPr>
          <a:xfrm>
            <a:off x="559519" y="4617071"/>
            <a:ext cx="8262664" cy="0"/>
          </a:xfrm>
          <a:prstGeom prst="line">
            <a:avLst/>
          </a:prstGeom>
          <a:ln w="28575">
            <a:solidFill>
              <a:srgbClr val="0070C0"/>
            </a:solidFill>
          </a:ln>
        </p:spPr>
        <p:style>
          <a:lnRef idx="1">
            <a:schemeClr val="dk1"/>
          </a:lnRef>
          <a:fillRef idx="0">
            <a:schemeClr val="dk1"/>
          </a:fillRef>
          <a:effectRef idx="0">
            <a:schemeClr val="dk1"/>
          </a:effectRef>
          <a:fontRef idx="minor">
            <a:schemeClr val="tx1"/>
          </a:fontRef>
        </p:style>
      </p:cxnSp>
      <p:sp>
        <p:nvSpPr>
          <p:cNvPr id="4" name="テキスト ボックス 3"/>
          <p:cNvSpPr txBox="1"/>
          <p:nvPr/>
        </p:nvSpPr>
        <p:spPr>
          <a:xfrm>
            <a:off x="613123" y="4743579"/>
            <a:ext cx="4102893" cy="206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松井府政（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・財政構造改革プラン（案）を承継した取組み。</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自律的で創造性を発揮する行財政運営体制の確立をめざす。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1" name="テキスト ボックス 20"/>
          <p:cNvSpPr txBox="1"/>
          <p:nvPr/>
        </p:nvSpPr>
        <p:spPr>
          <a:xfrm>
            <a:off x="4665757" y="4716329"/>
            <a:ext cx="4102893"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吉村府政（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1195274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⑤ファシリティマネジメントの推進</a:t>
            </a:r>
          </a:p>
        </p:txBody>
      </p:sp>
      <p:sp>
        <p:nvSpPr>
          <p:cNvPr id="28" name="テキスト ボックス 27"/>
          <p:cNvSpPr txBox="1"/>
          <p:nvPr/>
        </p:nvSpPr>
        <p:spPr>
          <a:xfrm>
            <a:off x="251520" y="416618"/>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22937" y="2668415"/>
            <a:ext cx="8440069"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■実施状況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府有施設（延床面積　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年までの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年間で築後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年を経過することから、膨大な修繕・更新費用への対応が必要。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そのため、施設の計画的な改修を実施し、適切な維持管理に努め、長寿命化を推進するとともに、施設の有効活用や総量最適化を図る、公共施設等の最適な経営管理（ファシリティマネジメント）を推進。</a:t>
            </a:r>
          </a:p>
        </p:txBody>
      </p:sp>
      <p:grpSp>
        <p:nvGrpSpPr>
          <p:cNvPr id="51" name="グループ化 50"/>
          <p:cNvGrpSpPr/>
          <p:nvPr/>
        </p:nvGrpSpPr>
        <p:grpSpPr>
          <a:xfrm>
            <a:off x="753919" y="1052737"/>
            <a:ext cx="2137647" cy="1604377"/>
            <a:chOff x="1983209" y="1126866"/>
            <a:chExt cx="2137647" cy="1604377"/>
          </a:xfrm>
        </p:grpSpPr>
        <p:sp>
          <p:nvSpPr>
            <p:cNvPr id="52" name="正方形/長方形 51"/>
            <p:cNvSpPr/>
            <p:nvPr/>
          </p:nvSpPr>
          <p:spPr>
            <a:xfrm>
              <a:off x="1983209" y="1136802"/>
              <a:ext cx="1152128" cy="159444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において、ファシリティマネジメント推進を位置づけ</a:t>
              </a:r>
            </a:p>
          </p:txBody>
        </p:sp>
        <p:sp>
          <p:nvSpPr>
            <p:cNvPr id="59" name="正方形/長方形 58"/>
            <p:cNvSpPr/>
            <p:nvPr/>
          </p:nvSpPr>
          <p:spPr>
            <a:xfrm>
              <a:off x="3351361" y="1126866"/>
              <a:ext cx="769495" cy="160437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「大阪府ファシリティマネジメント基本方針」策定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755576" y="705929"/>
          <a:ext cx="8208912" cy="254614"/>
        </p:xfrm>
        <a:graphic>
          <a:graphicData uri="http://schemas.openxmlformats.org/drawingml/2006/table">
            <a:tbl>
              <a:tblPr firstRow="1" bandRow="1">
                <a:tableStyleId>{7DF18680-E054-41AD-8BC1-D1AEF772440D}</a:tableStyleId>
              </a:tblPr>
              <a:tblGrid>
                <a:gridCol w="225894">
                  <a:extLst>
                    <a:ext uri="{9D8B030D-6E8A-4147-A177-3AD203B41FA5}">
                      <a16:colId xmlns:a16="http://schemas.microsoft.com/office/drawing/2014/main" val="20000"/>
                    </a:ext>
                  </a:extLst>
                </a:gridCol>
                <a:gridCol w="1934346">
                  <a:extLst>
                    <a:ext uri="{9D8B030D-6E8A-4147-A177-3AD203B41FA5}">
                      <a16:colId xmlns:a16="http://schemas.microsoft.com/office/drawing/2014/main" val="20001"/>
                    </a:ext>
                  </a:extLst>
                </a:gridCol>
                <a:gridCol w="1872208">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648072">
                  <a:extLst>
                    <a:ext uri="{9D8B030D-6E8A-4147-A177-3AD203B41FA5}">
                      <a16:colId xmlns:a16="http://schemas.microsoft.com/office/drawing/2014/main" val="3764056870"/>
                    </a:ext>
                  </a:extLst>
                </a:gridCol>
                <a:gridCol w="792088">
                  <a:extLst>
                    <a:ext uri="{9D8B030D-6E8A-4147-A177-3AD203B41FA5}">
                      <a16:colId xmlns:a16="http://schemas.microsoft.com/office/drawing/2014/main" val="276334865"/>
                    </a:ext>
                  </a:extLst>
                </a:gridCol>
                <a:gridCol w="720080">
                  <a:extLst>
                    <a:ext uri="{9D8B030D-6E8A-4147-A177-3AD203B41FA5}">
                      <a16:colId xmlns:a16="http://schemas.microsoft.com/office/drawing/2014/main" val="4009148103"/>
                    </a:ext>
                  </a:extLst>
                </a:gridCol>
                <a:gridCol w="648072">
                  <a:extLst>
                    <a:ext uri="{9D8B030D-6E8A-4147-A177-3AD203B41FA5}">
                      <a16:colId xmlns:a16="http://schemas.microsoft.com/office/drawing/2014/main" val="8859071"/>
                    </a:ext>
                  </a:extLst>
                </a:gridCol>
                <a:gridCol w="720080">
                  <a:extLst>
                    <a:ext uri="{9D8B030D-6E8A-4147-A177-3AD203B41FA5}">
                      <a16:colId xmlns:a16="http://schemas.microsoft.com/office/drawing/2014/main" val="567331669"/>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3067614" y="1052737"/>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基本方針に基づき施設の点検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（３カ年で集中点検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48" name="グループ化 47"/>
          <p:cNvGrpSpPr/>
          <p:nvPr/>
        </p:nvGrpSpPr>
        <p:grpSpPr>
          <a:xfrm>
            <a:off x="179512" y="3964986"/>
            <a:ext cx="4034691" cy="2416342"/>
            <a:chOff x="49285" y="2239464"/>
            <a:chExt cx="4126576" cy="1662946"/>
          </a:xfrm>
        </p:grpSpPr>
        <p:pic>
          <p:nvPicPr>
            <p:cNvPr id="4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5976" y="2239464"/>
              <a:ext cx="3888000" cy="1662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正方形/長方形 49"/>
            <p:cNvSpPr/>
            <p:nvPr/>
          </p:nvSpPr>
          <p:spPr>
            <a:xfrm>
              <a:off x="572048" y="2275194"/>
              <a:ext cx="882000" cy="1566812"/>
            </a:xfrm>
            <a:prstGeom prst="rect">
              <a:avLst/>
            </a:prstGeom>
            <a:noFill/>
            <a:ln w="19050">
              <a:solidFill>
                <a:schemeClr val="accent3">
                  <a:lumMod val="60000"/>
                  <a:lumOff val="40000"/>
                </a:schemeClr>
              </a:solidFill>
              <a:prstDash val="dash"/>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右矢印 53"/>
            <p:cNvSpPr/>
            <p:nvPr/>
          </p:nvSpPr>
          <p:spPr>
            <a:xfrm>
              <a:off x="586153" y="2362120"/>
              <a:ext cx="846000" cy="45719"/>
            </a:xfrm>
            <a:prstGeom prst="rightArrow">
              <a:avLst/>
            </a:prstGeom>
            <a:solidFill>
              <a:schemeClr val="accent3">
                <a:lumMod val="60000"/>
                <a:lumOff val="40000"/>
              </a:schemeClr>
            </a:solidFill>
            <a:ln>
              <a:solidFill>
                <a:schemeClr val="accent3"/>
              </a:solidFill>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角丸四角形吹き出し 54"/>
            <p:cNvSpPr/>
            <p:nvPr/>
          </p:nvSpPr>
          <p:spPr>
            <a:xfrm>
              <a:off x="1749090" y="2295144"/>
              <a:ext cx="2221196" cy="380611"/>
            </a:xfrm>
            <a:prstGeom prst="wedgeRoundRectCallout">
              <a:avLst>
                <a:gd name="adj1" fmla="val -65964"/>
                <a:gd name="adj2" fmla="val 5229"/>
                <a:gd name="adj3" fmla="val 16667"/>
              </a:avLst>
            </a:prstGeom>
            <a:ln w="15875"/>
          </p:spPr>
          <p:style>
            <a:lnRef idx="2">
              <a:schemeClr val="accent6"/>
            </a:lnRef>
            <a:fillRef idx="1">
              <a:schemeClr val="lt1"/>
            </a:fillRef>
            <a:effectRef idx="0">
              <a:schemeClr val="accent6"/>
            </a:effectRef>
            <a:fontRef idx="minor">
              <a:schemeClr val="dk1"/>
            </a:fontRef>
          </p:style>
          <p:txBody>
            <a:bodyPr wrap="square" lIns="36000" tIns="36000" rIns="36000" bIns="36000" anchor="ctr" anchorCtr="0">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年から</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年間で、築後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年を経過する施設の延床面積は全体の約</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割を占める</a:t>
              </a:r>
            </a:p>
          </p:txBody>
        </p:sp>
        <p:sp>
          <p:nvSpPr>
            <p:cNvPr id="56" name="正方形/長方形 55"/>
            <p:cNvSpPr/>
            <p:nvPr/>
          </p:nvSpPr>
          <p:spPr>
            <a:xfrm>
              <a:off x="3671806" y="3726942"/>
              <a:ext cx="504055"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57" name="正方形/長方形 56"/>
            <p:cNvSpPr/>
            <p:nvPr/>
          </p:nvSpPr>
          <p:spPr>
            <a:xfrm>
              <a:off x="49285" y="3734396"/>
              <a:ext cx="587488"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sp>
        <p:nvSpPr>
          <p:cNvPr id="58" name="角丸四角形 57"/>
          <p:cNvSpPr/>
          <p:nvPr/>
        </p:nvSpPr>
        <p:spPr>
          <a:xfrm>
            <a:off x="4566153" y="3964986"/>
            <a:ext cx="4398335" cy="1620000"/>
          </a:xfrm>
          <a:prstGeom prst="roundRect">
            <a:avLst>
              <a:gd name="adj" fmla="val 5172"/>
            </a:avLst>
          </a:prstGeom>
          <a:noFill/>
          <a:ln w="25400" cmpd="dbl">
            <a:solidFill>
              <a:schemeClr val="tx1"/>
            </a:solidFill>
            <a:prstDash val="solid"/>
          </a:ln>
        </p:spPr>
        <p:txBody>
          <a:bodyPr wrap="square" lIns="0" tIns="45720" rIns="0" bIns="45720" rtlCol="0" anchor="ctr">
            <a:noAutofit/>
            <a:flatTx/>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「ファシリティマネジメント基本方針」に基づく対応</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6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長 　寿 　命　 化   ≫</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★施設の長寿命化を推進し、維持・更新経費の軽減・平準化を図る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★点検・劣化度調査等を行い、予防保全型の施設維持管理体制を構築し、</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府民の安全・安心の確保に努める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≪総量最適化・有効活用≫</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★新規施設整備を抑制し、将来の利用需要に応じた施設の有効活用や、</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総量の最適化を図る</a:t>
            </a:r>
          </a:p>
        </p:txBody>
      </p:sp>
      <p:sp>
        <p:nvSpPr>
          <p:cNvPr id="3" name="二等辺三角形 2"/>
          <p:cNvSpPr/>
          <p:nvPr/>
        </p:nvSpPr>
        <p:spPr>
          <a:xfrm rot="5400000">
            <a:off x="2949064" y="5272594"/>
            <a:ext cx="2786526" cy="171311"/>
          </a:xfrm>
          <a:prstGeom prst="triangle">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4566154" y="5633340"/>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総量最適化に向けた施設点検結果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当面予防保全するものを含む）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建替え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減築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有効活用：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撤去・廃止等：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p>
        </p:txBody>
      </p:sp>
      <p:sp>
        <p:nvSpPr>
          <p:cNvPr id="2" name="正方形/長方形 1"/>
          <p:cNvSpPr/>
          <p:nvPr/>
        </p:nvSpPr>
        <p:spPr>
          <a:xfrm>
            <a:off x="690635" y="6486685"/>
            <a:ext cx="3277152" cy="270175"/>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出典：「大阪府ファシリティマネジメント基本方針」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997247" y="1055549"/>
            <a:ext cx="1415873"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延床面積１０００㎡以上の建物の劣化度調査を実施し、中長期保全計画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右中かっこ 6"/>
          <p:cNvSpPr/>
          <p:nvPr/>
        </p:nvSpPr>
        <p:spPr>
          <a:xfrm rot="5400000">
            <a:off x="4856017" y="-175413"/>
            <a:ext cx="109419" cy="2346883"/>
          </a:xfrm>
          <a:prstGeom prst="rightBrace">
            <a:avLst>
              <a:gd name="adj1" fmla="val 8333"/>
              <a:gd name="adj2" fmla="val 6187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5455258" y="1052736"/>
            <a:ext cx="937990"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年程度以上の中長期的な経費見込み等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7" name="正方形/長方形 26"/>
          <p:cNvSpPr/>
          <p:nvPr/>
        </p:nvSpPr>
        <p:spPr>
          <a:xfrm>
            <a:off x="7851928" y="1052736"/>
            <a:ext cx="1112559"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個別施設計画の位置づけや、国の要請に関連する事項</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正方形/長方形 29"/>
          <p:cNvSpPr/>
          <p:nvPr/>
        </p:nvSpPr>
        <p:spPr>
          <a:xfrm>
            <a:off x="4566154" y="6236299"/>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長寿命化改修工事実績</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432816" y="1052737"/>
            <a:ext cx="1379544"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延床面積１０００㎡未満の建物の現況調査を実施し、中長期保全計画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右中かっこ 36"/>
          <p:cNvSpPr/>
          <p:nvPr/>
        </p:nvSpPr>
        <p:spPr>
          <a:xfrm rot="5400000">
            <a:off x="6783884" y="243602"/>
            <a:ext cx="109419" cy="1508853"/>
          </a:xfrm>
          <a:prstGeom prst="rightBrace">
            <a:avLst>
              <a:gd name="adj1" fmla="val 8333"/>
              <a:gd name="adj2" fmla="val 41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258</a:t>
            </a:fld>
            <a:endParaRPr lang="ja-JP" altLang="en-US"/>
          </a:p>
        </p:txBody>
      </p:sp>
    </p:spTree>
    <p:extLst>
      <p:ext uri="{BB962C8B-B14F-4D97-AF65-F5344CB8AC3E}">
        <p14:creationId xmlns:p14="http://schemas.microsoft.com/office/powerpoint/2010/main" val="237050127"/>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⑥課税自主権の活用</a:t>
            </a:r>
          </a:p>
        </p:txBody>
      </p:sp>
      <p:sp>
        <p:nvSpPr>
          <p:cNvPr id="28" name="テキスト ボックス 27"/>
          <p:cNvSpPr txBox="1"/>
          <p:nvPr/>
        </p:nvSpPr>
        <p:spPr>
          <a:xfrm>
            <a:off x="35496"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5496" y="2636912"/>
            <a:ext cx="8856983" cy="605294"/>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■超過課税の状況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府では高まる行政ニーズに応えるため徹底した行財政改革に取組んでいる中で、歳入確保に向けたさまざまな取組みの一環として、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課税自主権の活用について「受益と負担」や「税収の使途」を踏まえ検討を行い、超過課税や法定外税を導入している。</a:t>
            </a:r>
          </a:p>
        </p:txBody>
      </p:sp>
      <p:grpSp>
        <p:nvGrpSpPr>
          <p:cNvPr id="51" name="グループ化 50"/>
          <p:cNvGrpSpPr/>
          <p:nvPr/>
        </p:nvGrpSpPr>
        <p:grpSpPr>
          <a:xfrm>
            <a:off x="526773" y="1112391"/>
            <a:ext cx="4205216" cy="1477161"/>
            <a:chOff x="903806" y="1101109"/>
            <a:chExt cx="4205216" cy="1477161"/>
          </a:xfrm>
        </p:grpSpPr>
        <p:sp>
          <p:nvSpPr>
            <p:cNvPr id="52" name="正方形/長方形 51"/>
            <p:cNvSpPr/>
            <p:nvPr/>
          </p:nvSpPr>
          <p:spPr>
            <a:xfrm>
              <a:off x="903806" y="1102270"/>
              <a:ext cx="136815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課税自主権の活用を行う場合は、「受益と負担」や「税収の使途」を踏まえ、検討を行うこととした</a:t>
              </a:r>
            </a:p>
          </p:txBody>
        </p:sp>
        <p:sp>
          <p:nvSpPr>
            <p:cNvPr id="59" name="正方形/長方形 58"/>
            <p:cNvSpPr/>
            <p:nvPr/>
          </p:nvSpPr>
          <p:spPr>
            <a:xfrm>
              <a:off x="4328946" y="1101109"/>
              <a:ext cx="78007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526773" y="834381"/>
          <a:ext cx="8429443" cy="254614"/>
        </p:xfrm>
        <a:graphic>
          <a:graphicData uri="http://schemas.openxmlformats.org/drawingml/2006/table">
            <a:tbl>
              <a:tblPr firstRow="1" bandRow="1">
                <a:tableStyleId>{7DF18680-E054-41AD-8BC1-D1AEF772440D}</a:tableStyleId>
              </a:tblPr>
              <a:tblGrid>
                <a:gridCol w="208280">
                  <a:extLst>
                    <a:ext uri="{9D8B030D-6E8A-4147-A177-3AD203B41FA5}">
                      <a16:colId xmlns:a16="http://schemas.microsoft.com/office/drawing/2014/main" val="20000"/>
                    </a:ext>
                  </a:extLst>
                </a:gridCol>
                <a:gridCol w="1224000">
                  <a:extLst>
                    <a:ext uri="{9D8B030D-6E8A-4147-A177-3AD203B41FA5}">
                      <a16:colId xmlns:a16="http://schemas.microsoft.com/office/drawing/2014/main" val="20001"/>
                    </a:ext>
                  </a:extLst>
                </a:gridCol>
                <a:gridCol w="1332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gridCol w="612000">
                  <a:extLst>
                    <a:ext uri="{9D8B030D-6E8A-4147-A177-3AD203B41FA5}">
                      <a16:colId xmlns:a16="http://schemas.microsoft.com/office/drawing/2014/main" val="1995321327"/>
                    </a:ext>
                  </a:extLst>
                </a:gridCol>
                <a:gridCol w="1188000">
                  <a:extLst>
                    <a:ext uri="{9D8B030D-6E8A-4147-A177-3AD203B41FA5}">
                      <a16:colId xmlns:a16="http://schemas.microsoft.com/office/drawing/2014/main" val="1564754200"/>
                    </a:ext>
                  </a:extLst>
                </a:gridCol>
                <a:gridCol w="805163">
                  <a:extLst>
                    <a:ext uri="{9D8B030D-6E8A-4147-A177-3AD203B41FA5}">
                      <a16:colId xmlns:a16="http://schemas.microsoft.com/office/drawing/2014/main" val="2158317015"/>
                    </a:ext>
                  </a:extLst>
                </a:gridCol>
                <a:gridCol w="612000">
                  <a:extLst>
                    <a:ext uri="{9D8B030D-6E8A-4147-A177-3AD203B41FA5}">
                      <a16:colId xmlns:a16="http://schemas.microsoft.com/office/drawing/2014/main" val="3943467002"/>
                    </a:ext>
                  </a:extLst>
                </a:gridCol>
                <a:gridCol w="936000">
                  <a:extLst>
                    <a:ext uri="{9D8B030D-6E8A-4147-A177-3AD203B41FA5}">
                      <a16:colId xmlns:a16="http://schemas.microsoft.com/office/drawing/2014/main" val="1618686281"/>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r>
                        <a:rPr kumimoji="1" lang="en-US" altLang="ja-JP" sz="1050" dirty="0">
                          <a:solidFill>
                            <a:schemeClr val="bg1"/>
                          </a:solidFill>
                        </a:rPr>
                        <a:t>11</a:t>
                      </a:r>
                      <a:r>
                        <a:rPr kumimoji="1" lang="ja-JP" altLang="en-US" sz="1050" dirty="0">
                          <a:solidFill>
                            <a:schemeClr val="bg1"/>
                          </a:solidFill>
                        </a:rPr>
                        <a:t>月</a:t>
                      </a:r>
                    </a:p>
                  </a:txBody>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2722675" y="1113383"/>
            <a:ext cx="53135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森林環境税を導入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362238" y="1112391"/>
            <a:ext cx="481463"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宿泊税の導入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120134" y="3212976"/>
          <a:ext cx="8772346" cy="3520440"/>
        </p:xfrm>
        <a:graphic>
          <a:graphicData uri="http://schemas.openxmlformats.org/drawingml/2006/table">
            <a:tbl>
              <a:tblPr firstRow="1" bandRow="1">
                <a:tableStyleId>{5C22544A-7EE6-4342-B048-85BDC9FD1C3A}</a:tableStyleId>
              </a:tblPr>
              <a:tblGrid>
                <a:gridCol w="707450">
                  <a:extLst>
                    <a:ext uri="{9D8B030D-6E8A-4147-A177-3AD203B41FA5}">
                      <a16:colId xmlns:a16="http://schemas.microsoft.com/office/drawing/2014/main" val="20000"/>
                    </a:ext>
                  </a:extLst>
                </a:gridCol>
                <a:gridCol w="2664296">
                  <a:extLst>
                    <a:ext uri="{9D8B030D-6E8A-4147-A177-3AD203B41FA5}">
                      <a16:colId xmlns:a16="http://schemas.microsoft.com/office/drawing/2014/main" val="20001"/>
                    </a:ext>
                  </a:extLst>
                </a:gridCol>
                <a:gridCol w="4248472">
                  <a:extLst>
                    <a:ext uri="{9D8B030D-6E8A-4147-A177-3AD203B41FA5}">
                      <a16:colId xmlns:a16="http://schemas.microsoft.com/office/drawing/2014/main" val="20002"/>
                    </a:ext>
                  </a:extLst>
                </a:gridCol>
                <a:gridCol w="576064">
                  <a:extLst>
                    <a:ext uri="{9D8B030D-6E8A-4147-A177-3AD203B41FA5}">
                      <a16:colId xmlns:a16="http://schemas.microsoft.com/office/drawing/2014/main" val="20003"/>
                    </a:ext>
                  </a:extLst>
                </a:gridCol>
                <a:gridCol w="576064">
                  <a:extLst>
                    <a:ext uri="{9D8B030D-6E8A-4147-A177-3AD203B41FA5}">
                      <a16:colId xmlns:a16="http://schemas.microsoft.com/office/drawing/2014/main" val="3741515633"/>
                    </a:ext>
                  </a:extLst>
                </a:gridCol>
              </a:tblGrid>
              <a:tr h="360000">
                <a:tc>
                  <a:txBody>
                    <a:bodyPr/>
                    <a:lstStyle/>
                    <a:p>
                      <a:pPr algn="ctr"/>
                      <a:r>
                        <a:rPr kumimoji="1" lang="ja-JP" altLang="en-US" sz="1100" dirty="0">
                          <a:latin typeface="+mn-ea"/>
                          <a:ea typeface="+mn-ea"/>
                        </a:rPr>
                        <a:t>税目</a:t>
                      </a:r>
                    </a:p>
                  </a:txBody>
                  <a:tcPr marL="0" marR="0" anchor="ctr"/>
                </a:tc>
                <a:tc>
                  <a:txBody>
                    <a:bodyPr/>
                    <a:lstStyle/>
                    <a:p>
                      <a:pPr algn="ctr"/>
                      <a:r>
                        <a:rPr kumimoji="1" lang="ja-JP" altLang="en-US" sz="1100" dirty="0">
                          <a:latin typeface="+mn-ea"/>
                          <a:ea typeface="+mn-ea"/>
                        </a:rPr>
                        <a:t>課税目的</a:t>
                      </a:r>
                    </a:p>
                  </a:txBody>
                  <a:tcPr marL="0" marR="0" anchor="ctr"/>
                </a:tc>
                <a:tc>
                  <a:txBody>
                    <a:bodyPr/>
                    <a:lstStyle/>
                    <a:p>
                      <a:pPr algn="ctr"/>
                      <a:r>
                        <a:rPr kumimoji="1" lang="ja-JP" altLang="en-US" sz="1100" dirty="0">
                          <a:latin typeface="+mn-ea"/>
                          <a:ea typeface="+mn-ea"/>
                        </a:rPr>
                        <a:t>税率・額</a:t>
                      </a:r>
                    </a:p>
                  </a:txBody>
                  <a:tcPr marL="0" marR="0" anchor="ctr"/>
                </a:tc>
                <a:tc>
                  <a:txBody>
                    <a:bodyPr/>
                    <a:lstStyle/>
                    <a:p>
                      <a:pPr algn="ctr">
                        <a:lnSpc>
                          <a:spcPts val="1200"/>
                        </a:lnSpc>
                      </a:pPr>
                      <a:r>
                        <a:rPr kumimoji="1" lang="en-US" altLang="ja-JP" sz="1050" dirty="0">
                          <a:solidFill>
                            <a:schemeClr val="bg1"/>
                          </a:solidFill>
                          <a:latin typeface="+mn-ea"/>
                          <a:ea typeface="+mn-ea"/>
                        </a:rPr>
                        <a:t>2017</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algn="ctr">
                        <a:lnSpc>
                          <a:spcPts val="1200"/>
                        </a:lnSpc>
                      </a:pPr>
                      <a:r>
                        <a:rPr kumimoji="1" lang="ja-JP" altLang="en-US" sz="1050" dirty="0">
                          <a:solidFill>
                            <a:schemeClr val="bg1"/>
                          </a:solidFill>
                          <a:latin typeface="+mn-ea"/>
                          <a:ea typeface="+mn-ea"/>
                        </a:rPr>
                        <a:t>決算</a:t>
                      </a:r>
                    </a:p>
                  </a:txBody>
                  <a:tcPr marL="0" marR="0" anchor="ctr"/>
                </a:tc>
                <a:tc>
                  <a:txBody>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solidFill>
                            <a:schemeClr val="bg1"/>
                          </a:solidFill>
                          <a:latin typeface="+mn-ea"/>
                          <a:ea typeface="+mn-ea"/>
                        </a:rPr>
                        <a:t>2021</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dirty="0">
                          <a:solidFill>
                            <a:schemeClr val="bg1"/>
                          </a:solidFill>
                          <a:latin typeface="+mn-ea"/>
                          <a:ea typeface="+mn-ea"/>
                        </a:rPr>
                        <a:t>決算</a:t>
                      </a:r>
                      <a:endParaRPr kumimoji="1" lang="ja-JP" altLang="en-US" sz="1100" dirty="0">
                        <a:solidFill>
                          <a:schemeClr val="bg1"/>
                        </a:solidFill>
                        <a:latin typeface="+mn-ea"/>
                        <a:ea typeface="+mn-ea"/>
                      </a:endParaRPr>
                    </a:p>
                  </a:txBody>
                  <a:tcPr marL="0" marR="0" anchor="ctr"/>
                </a:tc>
                <a:extLst>
                  <a:ext uri="{0D108BD9-81ED-4DB2-BD59-A6C34878D82A}">
                    <a16:rowId xmlns:a16="http://schemas.microsoft.com/office/drawing/2014/main" val="10000"/>
                  </a:ext>
                </a:extLst>
              </a:tr>
              <a:tr h="313552">
                <a:tc>
                  <a:txBody>
                    <a:bodyPr/>
                    <a:lstStyle/>
                    <a:p>
                      <a:r>
                        <a:rPr kumimoji="1" lang="ja-JP" altLang="en-US" sz="1100" dirty="0">
                          <a:solidFill>
                            <a:schemeClr val="tx1"/>
                          </a:solidFill>
                          <a:latin typeface="+mn-ea"/>
                          <a:ea typeface="+mn-ea"/>
                        </a:rPr>
                        <a:t>森林環境税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4</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txBody>
                  <a:tcPr marL="0" marR="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n-ea"/>
                          <a:ea typeface="+mn-ea"/>
                        </a:rPr>
                        <a:t>森林の有する公益的機能を維持する環境整備のため</a:t>
                      </a:r>
                      <a:endParaRPr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年額３００円（個人府民税均等割額に加算）</a:t>
                      </a:r>
                    </a:p>
                  </a:txBody>
                  <a:tcPr marL="0" marR="0" anchor="ctr"/>
                </a:tc>
                <a:tc>
                  <a:txBody>
                    <a:bodyPr/>
                    <a:lstStyle/>
                    <a:p>
                      <a:pPr algn="ctr"/>
                      <a:r>
                        <a:rPr kumimoji="1" lang="en-US" altLang="ja-JP" sz="1100" dirty="0">
                          <a:solidFill>
                            <a:schemeClr val="tx1"/>
                          </a:solidFill>
                          <a:latin typeface="+mn-ea"/>
                          <a:ea typeface="+mn-ea"/>
                        </a:rPr>
                        <a:t>11.8</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12.6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1"/>
                  </a:ext>
                </a:extLst>
              </a:tr>
              <a:tr h="559914">
                <a:tc>
                  <a:txBody>
                    <a:bodyPr/>
                    <a:lstStyle/>
                    <a:p>
                      <a:r>
                        <a:rPr kumimoji="1" lang="ja-JP" altLang="en-US" sz="1100" dirty="0">
                          <a:solidFill>
                            <a:schemeClr val="tx1"/>
                          </a:solidFill>
                          <a:latin typeface="+mn-ea"/>
                          <a:ea typeface="+mn-ea"/>
                        </a:rPr>
                        <a:t>宿泊税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観光客の受け入れ環境整備をはじめとする大阪の観光振興の取組みを推進するため</a:t>
                      </a:r>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月から</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月まで）</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宿泊料金</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税率</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10,000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100</a:t>
                      </a:r>
                      <a:r>
                        <a:rPr kumimoji="1" lang="ja-JP" altLang="en-US" sz="1100" dirty="0">
                          <a:solidFill>
                            <a:schemeClr val="tx1"/>
                          </a:solidFill>
                          <a:latin typeface="+mn-ea"/>
                          <a:ea typeface="+mn-ea"/>
                        </a:rPr>
                        <a:t>円</a:t>
                      </a: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200</a:t>
                      </a:r>
                      <a:r>
                        <a:rPr kumimoji="1" lang="ja-JP" altLang="en-US" sz="1100" dirty="0">
                          <a:solidFill>
                            <a:schemeClr val="tx1"/>
                          </a:solidFill>
                          <a:latin typeface="+mn-ea"/>
                          <a:ea typeface="+mn-ea"/>
                        </a:rPr>
                        <a:t>円</a:t>
                      </a:r>
                      <a:endParaRPr kumimoji="1" lang="ja-JP" altLang="en-US" sz="1100" dirty="0">
                        <a:solidFill>
                          <a:srgbClr val="FF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円以上　　　　　　　　　  </a:t>
                      </a:r>
                      <a:r>
                        <a:rPr kumimoji="1" lang="en-US" altLang="ja-JP" sz="1100" dirty="0">
                          <a:solidFill>
                            <a:schemeClr val="tx1"/>
                          </a:solidFill>
                          <a:latin typeface="+mn-ea"/>
                          <a:ea typeface="+mn-ea"/>
                        </a:rPr>
                        <a:t>300</a:t>
                      </a:r>
                      <a:r>
                        <a:rPr kumimoji="1" lang="ja-JP" altLang="en-US" sz="1100" dirty="0">
                          <a:solidFill>
                            <a:schemeClr val="tx1"/>
                          </a:solidFill>
                          <a:latin typeface="+mn-ea"/>
                          <a:ea typeface="+mn-ea"/>
                        </a:rPr>
                        <a:t>円</a:t>
                      </a:r>
                      <a:endParaRPr kumimoji="1" lang="en-US" altLang="ja-JP" sz="1100" dirty="0">
                        <a:solidFill>
                          <a:srgbClr val="FF0000"/>
                        </a:solidFill>
                        <a:latin typeface="+mn-ea"/>
                        <a:ea typeface="+mn-ea"/>
                      </a:endParaRPr>
                    </a:p>
                  </a:txBody>
                  <a:tcPr marL="0" marR="0" anchor="ctr"/>
                </a:tc>
                <a:tc>
                  <a:txBody>
                    <a:bodyPr/>
                    <a:lstStyle/>
                    <a:p>
                      <a:pPr algn="ctr"/>
                      <a:r>
                        <a:rPr kumimoji="1" lang="en-US" altLang="ja-JP" sz="1100" dirty="0">
                          <a:solidFill>
                            <a:schemeClr val="tx1"/>
                          </a:solidFill>
                          <a:latin typeface="+mn-ea"/>
                          <a:ea typeface="+mn-ea"/>
                        </a:rPr>
                        <a:t>7.7</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3.5</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2"/>
                  </a:ext>
                </a:extLst>
              </a:tr>
              <a:tr h="1175820">
                <a:tc>
                  <a:txBody>
                    <a:bodyPr/>
                    <a:lstStyle/>
                    <a:p>
                      <a:r>
                        <a:rPr kumimoji="1" lang="ja-JP" altLang="en-US" sz="1100" dirty="0">
                          <a:solidFill>
                            <a:schemeClr val="tx1"/>
                          </a:solidFill>
                          <a:latin typeface="+mn-ea"/>
                          <a:ea typeface="+mn-ea"/>
                        </a:rPr>
                        <a:t>法人二税</a:t>
                      </a:r>
                      <a:endParaRPr kumimoji="1" lang="en-US" altLang="ja-JP" sz="1100" dirty="0">
                        <a:solidFill>
                          <a:schemeClr val="tx1"/>
                        </a:solidFill>
                        <a:latin typeface="+mn-ea"/>
                        <a:ea typeface="+mn-ea"/>
                      </a:endParaRP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道路網などの都市基盤整備や防災対策の充実といった大都市圏特有の緊急かつ膨大な財政需要に対処するため（</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2020</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大阪経済の成長に向けた施策を推進するため</a:t>
                      </a: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2022</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r>
                        <a:rPr kumimoji="1" lang="en-US" altLang="ja-JP" sz="1100" dirty="0">
                          <a:solidFill>
                            <a:schemeClr val="tx1"/>
                          </a:solidFill>
                          <a:latin typeface="+mn-ea"/>
                          <a:ea typeface="+mn-ea"/>
                        </a:rPr>
                        <a:t>)</a:t>
                      </a: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資本金</a:t>
                      </a:r>
                      <a:r>
                        <a:rPr kumimoji="1" lang="en-US" altLang="ja-JP" sz="1050" dirty="0">
                          <a:solidFill>
                            <a:schemeClr val="tx1"/>
                          </a:solidFill>
                          <a:latin typeface="+mn-ea"/>
                          <a:ea typeface="+mn-ea"/>
                        </a:rPr>
                        <a:t>1</a:t>
                      </a:r>
                      <a:r>
                        <a:rPr kumimoji="1" lang="ja-JP" altLang="en-US" sz="1050" dirty="0">
                          <a:solidFill>
                            <a:schemeClr val="tx1"/>
                          </a:solidFill>
                          <a:latin typeface="+mn-ea"/>
                          <a:ea typeface="+mn-ea"/>
                        </a:rPr>
                        <a:t>億円超の法人等</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＜法人府民税法人税割＞標準税率に１％上乗</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＜法人事業税＞地方法人特別税等の暫定措置法適用前の標準税率の</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％増の率を暫定措置法適用後の標準税率に上乗せ</a:t>
                      </a:r>
                      <a:endParaRPr kumimoji="1" lang="en-US" altLang="ja-JP" sz="1100" dirty="0">
                        <a:solidFill>
                          <a:schemeClr val="tx1"/>
                        </a:solidFill>
                        <a:latin typeface="+mn-ea"/>
                        <a:ea typeface="+mn-ea"/>
                      </a:endParaRPr>
                    </a:p>
                    <a:p>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千万円超の法人</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標準税率の</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倍</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ただし、資本金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千万円超１</a:t>
                      </a:r>
                      <a:r>
                        <a:rPr lang="ja-JP" altLang="en-US" sz="1100" dirty="0">
                          <a:solidFill>
                            <a:schemeClr val="tx1"/>
                          </a:solidFill>
                          <a:latin typeface="+mn-ea"/>
                          <a:ea typeface="+mn-ea"/>
                        </a:rPr>
                        <a:t>億円以下の法人は</a:t>
                      </a:r>
                      <a:r>
                        <a:rPr lang="en-US" altLang="ja-JP" sz="1100" dirty="0">
                          <a:solidFill>
                            <a:schemeClr val="tx1"/>
                          </a:solidFill>
                          <a:latin typeface="+mn-ea"/>
                          <a:ea typeface="+mn-ea"/>
                        </a:rPr>
                        <a:t>1.5</a:t>
                      </a:r>
                      <a:r>
                        <a:rPr lang="ja-JP" altLang="en-US" sz="1100" dirty="0">
                          <a:solidFill>
                            <a:schemeClr val="tx1"/>
                          </a:solidFill>
                          <a:latin typeface="+mn-ea"/>
                          <a:ea typeface="+mn-ea"/>
                        </a:rPr>
                        <a:t>倍</a:t>
                      </a:r>
                      <a:endParaRPr kumimoji="1" lang="ja-JP" altLang="en-US" sz="1100" dirty="0">
                        <a:solidFill>
                          <a:schemeClr val="tx1"/>
                        </a:solidFill>
                        <a:latin typeface="+mn-ea"/>
                        <a:ea typeface="+mn-ea"/>
                      </a:endParaRPr>
                    </a:p>
                  </a:txBody>
                  <a:tcPr marL="0" marR="0"/>
                </a:tc>
                <a:tc>
                  <a:txBody>
                    <a:bodyPr/>
                    <a:lstStyle/>
                    <a:p>
                      <a:pPr algn="ctr"/>
                      <a:r>
                        <a:rPr kumimoji="1" lang="en-US" altLang="ja-JP" sz="1100" dirty="0">
                          <a:solidFill>
                            <a:schemeClr val="tx1"/>
                          </a:solidFill>
                          <a:latin typeface="+mn-ea"/>
                          <a:ea typeface="+mn-ea"/>
                        </a:rPr>
                        <a:t>415</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456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3"/>
                  </a:ext>
                </a:extLst>
              </a:tr>
            </a:tbl>
          </a:graphicData>
        </a:graphic>
      </p:graphicFrame>
      <p:sp>
        <p:nvSpPr>
          <p:cNvPr id="17" name="正方形/長方形 16"/>
          <p:cNvSpPr/>
          <p:nvPr/>
        </p:nvSpPr>
        <p:spPr>
          <a:xfrm>
            <a:off x="2003137" y="1119737"/>
            <a:ext cx="61132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6665334" y="1119737"/>
            <a:ext cx="68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6050722" y="1112391"/>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宿泊税制度の見直し</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免税点の引下げ）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8074572" y="1119737"/>
            <a:ext cx="540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5436096" y="1119737"/>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580112" y="4258800"/>
            <a:ext cx="2124264" cy="1015663"/>
          </a:xfrm>
          <a:prstGeom prst="rect">
            <a:avLst/>
          </a:prstGeom>
          <a:noFill/>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月から免税点を引き下げ）</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宿泊料金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税率</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259</a:t>
            </a:fld>
            <a:endParaRPr lang="ja-JP" altLang="en-US"/>
          </a:p>
        </p:txBody>
      </p:sp>
    </p:spTree>
    <p:extLst>
      <p:ext uri="{BB962C8B-B14F-4D97-AF65-F5344CB8AC3E}">
        <p14:creationId xmlns:p14="http://schemas.microsoft.com/office/powerpoint/2010/main" val="20376041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372079"/>
          <a:ext cx="8748464" cy="6301423"/>
        </p:xfrm>
        <a:graphic>
          <a:graphicData uri="http://schemas.openxmlformats.org/drawingml/2006/table">
            <a:tbl>
              <a:tblPr firstRow="1" bandRow="1">
                <a:tableStyleId>{5940675A-B579-460E-94D1-54222C63F5DA}</a:tableStyleId>
              </a:tblPr>
              <a:tblGrid>
                <a:gridCol w="2458246">
                  <a:extLst>
                    <a:ext uri="{9D8B030D-6E8A-4147-A177-3AD203B41FA5}">
                      <a16:colId xmlns:a16="http://schemas.microsoft.com/office/drawing/2014/main" val="20000"/>
                    </a:ext>
                  </a:extLst>
                </a:gridCol>
                <a:gridCol w="1590630">
                  <a:extLst>
                    <a:ext uri="{9D8B030D-6E8A-4147-A177-3AD203B41FA5}">
                      <a16:colId xmlns:a16="http://schemas.microsoft.com/office/drawing/2014/main" val="20001"/>
                    </a:ext>
                  </a:extLst>
                </a:gridCol>
                <a:gridCol w="2512472">
                  <a:extLst>
                    <a:ext uri="{9D8B030D-6E8A-4147-A177-3AD203B41FA5}">
                      <a16:colId xmlns:a16="http://schemas.microsoft.com/office/drawing/2014/main" val="20002"/>
                    </a:ext>
                  </a:extLst>
                </a:gridCol>
                <a:gridCol w="2187116">
                  <a:extLst>
                    <a:ext uri="{9D8B030D-6E8A-4147-A177-3AD203B41FA5}">
                      <a16:colId xmlns:a16="http://schemas.microsoft.com/office/drawing/2014/main" val="20003"/>
                    </a:ext>
                  </a:extLst>
                </a:gridCol>
              </a:tblGrid>
              <a:tr h="364337">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077831">
                <a:tc>
                  <a:txBody>
                    <a:bodyPr/>
                    <a:lstStyle/>
                    <a:p>
                      <a:pPr marL="0" indent="0"/>
                      <a:r>
                        <a:rPr kumimoji="1" lang="ja-JP" altLang="en-US" sz="1300" dirty="0">
                          <a:solidFill>
                            <a:schemeClr val="tx1"/>
                          </a:solidFill>
                        </a:rPr>
                        <a:t>　府の慢性的な赤字決算（</a:t>
                      </a:r>
                      <a:r>
                        <a:rPr kumimoji="1" lang="en-US" altLang="ja-JP" sz="1300" dirty="0">
                          <a:solidFill>
                            <a:schemeClr val="tx1"/>
                          </a:solidFill>
                        </a:rPr>
                        <a:t>1998</a:t>
                      </a:r>
                      <a:r>
                        <a:rPr kumimoji="1" lang="ja-JP" altLang="en-US" sz="1300" dirty="0">
                          <a:solidFill>
                            <a:schemeClr val="tx1"/>
                          </a:solidFill>
                        </a:rPr>
                        <a:t>年度～</a:t>
                      </a:r>
                      <a:r>
                        <a:rPr kumimoji="1" lang="en-US" altLang="ja-JP" sz="1300" dirty="0">
                          <a:solidFill>
                            <a:schemeClr val="tx1"/>
                          </a:solidFill>
                        </a:rPr>
                        <a:t>2007</a:t>
                      </a:r>
                      <a:r>
                        <a:rPr kumimoji="1" lang="ja-JP" altLang="en-US" sz="1300" dirty="0">
                          <a:solidFill>
                            <a:schemeClr val="tx1"/>
                          </a:solidFill>
                        </a:rPr>
                        <a:t>年度まで</a:t>
                      </a:r>
                      <a:r>
                        <a:rPr kumimoji="1" lang="en-US" altLang="ja-JP" sz="1300" dirty="0">
                          <a:solidFill>
                            <a:schemeClr val="tx1"/>
                          </a:solidFill>
                        </a:rPr>
                        <a:t>10</a:t>
                      </a:r>
                      <a:r>
                        <a:rPr kumimoji="1" lang="ja-JP" altLang="en-US" sz="1300" dirty="0">
                          <a:solidFill>
                            <a:schemeClr val="tx1"/>
                          </a:solidFill>
                        </a:rPr>
                        <a:t>年連続赤字決算。累計▲</a:t>
                      </a:r>
                      <a:r>
                        <a:rPr kumimoji="1" lang="en-US" altLang="ja-JP" sz="1300" dirty="0">
                          <a:solidFill>
                            <a:schemeClr val="tx1"/>
                          </a:solidFill>
                        </a:rPr>
                        <a:t>2,164</a:t>
                      </a:r>
                      <a:r>
                        <a:rPr kumimoji="1" lang="ja-JP" altLang="en-US" sz="1300" dirty="0">
                          <a:solidFill>
                            <a:schemeClr val="tx1"/>
                          </a:solidFill>
                        </a:rPr>
                        <a:t>億円。</a:t>
                      </a:r>
                      <a:r>
                        <a:rPr kumimoji="1" lang="en-US" altLang="ja-JP" sz="1300" dirty="0">
                          <a:solidFill>
                            <a:schemeClr val="tx1"/>
                          </a:solidFill>
                        </a:rPr>
                        <a:t>10</a:t>
                      </a:r>
                      <a:r>
                        <a:rPr kumimoji="1" lang="ja-JP" altLang="en-US" sz="1300" dirty="0">
                          <a:solidFill>
                            <a:schemeClr val="tx1"/>
                          </a:solidFill>
                        </a:rPr>
                        <a:t>年間の予算約</a:t>
                      </a:r>
                      <a:r>
                        <a:rPr kumimoji="1" lang="en-US" altLang="ja-JP" sz="1300" dirty="0">
                          <a:solidFill>
                            <a:schemeClr val="tx1"/>
                          </a:solidFill>
                        </a:rPr>
                        <a:t>30</a:t>
                      </a:r>
                      <a:r>
                        <a:rPr kumimoji="1" lang="ja-JP" altLang="en-US" sz="1300" dirty="0">
                          <a:solidFill>
                            <a:schemeClr val="tx1"/>
                          </a:solidFill>
                        </a:rPr>
                        <a:t>兆円の</a:t>
                      </a:r>
                      <a:r>
                        <a:rPr kumimoji="1" lang="en-US" altLang="ja-JP" sz="1300" dirty="0">
                          <a:solidFill>
                            <a:schemeClr val="tx1"/>
                          </a:solidFill>
                        </a:rPr>
                        <a:t>0.72</a:t>
                      </a:r>
                      <a:r>
                        <a:rPr kumimoji="1" lang="ja-JP" altLang="en-US" sz="1300" dirty="0">
                          <a:solidFill>
                            <a:schemeClr val="tx1"/>
                          </a:solidFill>
                        </a:rPr>
                        <a:t>％に相当。）</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187952">
                <a:tc>
                  <a:txBody>
                    <a:bodyPr/>
                    <a:lstStyle/>
                    <a:p>
                      <a:r>
                        <a:rPr kumimoji="1" lang="ja-JP" altLang="en-US" sz="1300" b="1" dirty="0">
                          <a:solidFill>
                            <a:schemeClr val="tx1"/>
                          </a:solidFill>
                        </a:rPr>
                        <a:t>①～③歳入改善</a:t>
                      </a:r>
                      <a:endParaRPr kumimoji="1" lang="en-US" altLang="ja-JP" sz="1300" b="1" dirty="0">
                        <a:solidFill>
                          <a:schemeClr val="tx1"/>
                        </a:solidFill>
                      </a:endParaRPr>
                    </a:p>
                    <a:p>
                      <a:r>
                        <a:rPr kumimoji="1" lang="ja-JP" altLang="en-US" sz="1300" dirty="0">
                          <a:solidFill>
                            <a:schemeClr val="tx1"/>
                          </a:solidFill>
                        </a:rPr>
                        <a:t>　太田府政時代も、民間活力の活用として、ネーミングライツの活用等を実施していたが、赤字体質の改善には至らなかった。</a:t>
                      </a: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300" dirty="0">
                        <a:solidFill>
                          <a:schemeClr val="tx1"/>
                        </a:solidFill>
                      </a:endParaRPr>
                    </a:p>
                    <a:p>
                      <a:r>
                        <a:rPr kumimoji="1" lang="ja-JP" altLang="en-US" sz="1300" dirty="0">
                          <a:solidFill>
                            <a:schemeClr val="tx1"/>
                          </a:solidFill>
                        </a:rPr>
                        <a:t>　債権管理の強化、広告事業の拡充等により、さらなる歳入改善を実施。</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dirty="0">
                          <a:solidFill>
                            <a:schemeClr val="tx1"/>
                          </a:solidFill>
                        </a:rPr>
                        <a:t>①　専属の債権特別回収・整理グループを設置し、債権の回収及び整理を推進。</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2017</a:t>
                      </a:r>
                      <a:r>
                        <a:rPr kumimoji="1" lang="ja-JP" altLang="en-US" sz="1200" dirty="0">
                          <a:solidFill>
                            <a:schemeClr val="tx1"/>
                          </a:solidFill>
                        </a:rPr>
                        <a:t>年度からは、機能を見直しの上、債権特別回収・整理グループの業務を税政課総務グループに集約</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r>
                        <a:rPr kumimoji="1" lang="ja-JP" altLang="en-US" sz="1200" dirty="0">
                          <a:solidFill>
                            <a:schemeClr val="tx1"/>
                          </a:solidFill>
                        </a:rPr>
                        <a:t>②　「府有財産自主点検調査」を実施（</a:t>
                      </a:r>
                      <a:r>
                        <a:rPr kumimoji="1" lang="en-US" altLang="ja-JP" sz="1200" dirty="0">
                          <a:solidFill>
                            <a:schemeClr val="tx1"/>
                          </a:solidFill>
                        </a:rPr>
                        <a:t>2009</a:t>
                      </a:r>
                      <a:r>
                        <a:rPr kumimoji="1" lang="ja-JP" altLang="en-US" sz="1200" dirty="0">
                          <a:solidFill>
                            <a:schemeClr val="tx1"/>
                          </a:solidFill>
                        </a:rPr>
                        <a:t>～</a:t>
                      </a:r>
                      <a:r>
                        <a:rPr kumimoji="1" lang="en-US" altLang="ja-JP" sz="1200" dirty="0">
                          <a:solidFill>
                            <a:schemeClr val="tx1"/>
                          </a:solidFill>
                        </a:rPr>
                        <a:t>2010</a:t>
                      </a:r>
                      <a:r>
                        <a:rPr kumimoji="1" lang="ja-JP" altLang="en-US" sz="1200" dirty="0">
                          <a:solidFill>
                            <a:schemeClr val="tx1"/>
                          </a:solidFill>
                        </a:rPr>
                        <a:t>年度）し、新たな府の未・低利用地を掘り起し。</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endParaRPr kumimoji="1" lang="en-US" altLang="ja-JP" sz="1200" dirty="0">
                        <a:solidFill>
                          <a:schemeClr val="tx1"/>
                        </a:solidFill>
                      </a:endParaRPr>
                    </a:p>
                    <a:p>
                      <a:pPr marL="92075" indent="-92075"/>
                      <a:r>
                        <a:rPr kumimoji="1" lang="ja-JP" altLang="en-US" sz="1200" dirty="0">
                          <a:solidFill>
                            <a:schemeClr val="tx1"/>
                          </a:solidFill>
                        </a:rPr>
                        <a:t>③　広告事業の拡充やネーミングライツなどの取組みも進める。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r>
                        <a:rPr kumimoji="1" lang="ja-JP" altLang="en-US" sz="1200" dirty="0">
                          <a:solidFill>
                            <a:schemeClr val="tx1"/>
                          </a:solidFill>
                          <a:latin typeface="+mn-ea"/>
                          <a:ea typeface="+mn-ea"/>
                        </a:rPr>
                        <a:t>①</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0</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2</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36</a:t>
                      </a:r>
                      <a:r>
                        <a:rPr kumimoji="1" lang="en-US" altLang="ja-JP" sz="1200" strike="noStrike" dirty="0">
                          <a:solidFill>
                            <a:schemeClr val="tx1"/>
                          </a:solidFill>
                          <a:latin typeface="+mn-ea"/>
                          <a:ea typeface="+mn-ea"/>
                        </a:rPr>
                        <a:t>5</a:t>
                      </a:r>
                      <a:r>
                        <a:rPr kumimoji="1" lang="ja-JP" altLang="en-US" sz="1200" dirty="0">
                          <a:solidFill>
                            <a:schemeClr val="tx1"/>
                          </a:solidFill>
                          <a:latin typeface="+mn-ea"/>
                          <a:ea typeface="+mn-ea"/>
                        </a:rPr>
                        <a:t>億円の債権処理を達成。</a:t>
                      </a: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3</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2017</a:t>
                      </a:r>
                      <a:r>
                        <a:rPr kumimoji="1" lang="ja-JP" altLang="en-US" sz="1200" dirty="0">
                          <a:solidFill>
                            <a:schemeClr val="tx1"/>
                          </a:solidFill>
                          <a:latin typeface="+mn-ea"/>
                          <a:ea typeface="+mn-ea"/>
                        </a:rPr>
                        <a:t>年度までに</a:t>
                      </a:r>
                      <a:r>
                        <a:rPr kumimoji="1" lang="en-US" altLang="ja-JP" sz="1200" strike="noStrike" dirty="0">
                          <a:solidFill>
                            <a:schemeClr val="tx1"/>
                          </a:solidFill>
                          <a:latin typeface="+mn-ea"/>
                          <a:ea typeface="+mn-ea"/>
                        </a:rPr>
                        <a:t>412</a:t>
                      </a:r>
                      <a:r>
                        <a:rPr kumimoji="1" lang="ja-JP" altLang="en-US" sz="1200" dirty="0">
                          <a:solidFill>
                            <a:schemeClr val="tx1"/>
                          </a:solidFill>
                          <a:latin typeface="+mn-ea"/>
                          <a:ea typeface="+mn-ea"/>
                        </a:rPr>
                        <a:t>億円の債権</a:t>
                      </a:r>
                      <a:r>
                        <a:rPr kumimoji="1" lang="ja-JP" altLang="en-US" sz="1200" strike="noStrike" dirty="0">
                          <a:solidFill>
                            <a:schemeClr val="tx1"/>
                          </a:solidFill>
                          <a:latin typeface="+mn-ea"/>
                          <a:ea typeface="+mn-ea"/>
                        </a:rPr>
                        <a:t>処理</a:t>
                      </a:r>
                      <a:r>
                        <a:rPr kumimoji="1" lang="ja-JP" altLang="en-US" sz="1200" dirty="0">
                          <a:solidFill>
                            <a:schemeClr val="tx1"/>
                          </a:solidFill>
                          <a:latin typeface="+mn-ea"/>
                          <a:ea typeface="+mn-ea"/>
                        </a:rPr>
                        <a:t>を達成。</a:t>
                      </a:r>
                      <a:endParaRPr kumimoji="1" lang="en-US" altLang="ja-JP" sz="1200" strike="sngStrike" dirty="0">
                        <a:solidFill>
                          <a:schemeClr val="tx1"/>
                        </a:solidFill>
                        <a:latin typeface="+mn-ea"/>
                        <a:ea typeface="+mn-ea"/>
                      </a:endParaRP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2021</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259</a:t>
                      </a:r>
                      <a:r>
                        <a:rPr kumimoji="1" lang="ja-JP" altLang="en-US" sz="1200" dirty="0">
                          <a:solidFill>
                            <a:schemeClr val="tx1"/>
                          </a:solidFill>
                          <a:latin typeface="+mn-ea"/>
                          <a:ea typeface="+mn-ea"/>
                        </a:rPr>
                        <a:t>億円の債権処理を達成。</a:t>
                      </a:r>
                      <a:endParaRPr kumimoji="1" lang="en-US" altLang="ja-JP" sz="1200" dirty="0">
                        <a:solidFill>
                          <a:schemeClr val="tx1"/>
                        </a:solidFill>
                        <a:latin typeface="+mn-ea"/>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strike="noStrike" dirty="0">
                          <a:solidFill>
                            <a:schemeClr val="tx1"/>
                          </a:solidFill>
                          <a:latin typeface="+mn-ea"/>
                          <a:ea typeface="+mn-ea"/>
                        </a:rPr>
                        <a:t>　⇒</a:t>
                      </a:r>
                      <a:r>
                        <a:rPr kumimoji="1" lang="en-US" altLang="ja-JP" sz="1200" strike="noStrike" dirty="0">
                          <a:solidFill>
                            <a:schemeClr val="tx1"/>
                          </a:solidFill>
                          <a:latin typeface="+mn-ea"/>
                          <a:ea typeface="+mn-ea"/>
                        </a:rPr>
                        <a:t>12</a:t>
                      </a:r>
                      <a:r>
                        <a:rPr kumimoji="1" lang="ja-JP" altLang="en-US" sz="1200" strike="noStrike" dirty="0">
                          <a:solidFill>
                            <a:schemeClr val="tx1"/>
                          </a:solidFill>
                          <a:latin typeface="+mn-ea"/>
                          <a:ea typeface="+mn-ea"/>
                        </a:rPr>
                        <a:t>年間累計　</a:t>
                      </a:r>
                      <a:r>
                        <a:rPr kumimoji="1" lang="en-US" altLang="ja-JP" sz="1200" strike="noStrike" dirty="0">
                          <a:solidFill>
                            <a:schemeClr val="tx1"/>
                          </a:solidFill>
                          <a:latin typeface="+mn-ea"/>
                          <a:ea typeface="+mn-ea"/>
                        </a:rPr>
                        <a:t>1,036</a:t>
                      </a:r>
                      <a:r>
                        <a:rPr kumimoji="1" lang="ja-JP" altLang="en-US" sz="1200" strike="noStrike" dirty="0">
                          <a:solidFill>
                            <a:schemeClr val="tx1"/>
                          </a:solidFill>
                          <a:latin typeface="+mn-ea"/>
                          <a:ea typeface="+mn-ea"/>
                        </a:rPr>
                        <a:t>億円</a:t>
                      </a:r>
                      <a:endParaRPr kumimoji="1" lang="en-US" altLang="ja-JP" sz="1200" strike="noStrike"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②不動産売却額累計</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1,107</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2005-10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738</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2011-15</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592</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2016-20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pPr marL="92075" indent="-92075"/>
                      <a:r>
                        <a:rPr kumimoji="1" lang="ja-JP" altLang="en-US" sz="1200" dirty="0">
                          <a:solidFill>
                            <a:schemeClr val="tx1"/>
                          </a:solidFill>
                          <a:latin typeface="+mn-ea"/>
                          <a:ea typeface="+mn-ea"/>
                        </a:rPr>
                        <a:t>③収入額</a:t>
                      </a:r>
                      <a:endParaRPr kumimoji="1" lang="en-US" altLang="ja-JP" sz="120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2008</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3.6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2012</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2017</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2021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4.8</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1669880">
                <a:tc>
                  <a:txBody>
                    <a:bodyPr/>
                    <a:lstStyle/>
                    <a:p>
                      <a:pPr marL="92075" indent="-92075"/>
                      <a:r>
                        <a:rPr kumimoji="1" lang="ja-JP" altLang="en-US" sz="1300" b="1" dirty="0">
                          <a:solidFill>
                            <a:schemeClr val="tx1"/>
                          </a:solidFill>
                        </a:rPr>
                        <a:t>④財務マネジメント</a:t>
                      </a:r>
                      <a:endParaRPr kumimoji="1" lang="en-US" altLang="ja-JP" sz="1300" b="1" dirty="0">
                        <a:solidFill>
                          <a:schemeClr val="tx1"/>
                        </a:solidFill>
                      </a:endParaRPr>
                    </a:p>
                    <a:p>
                      <a:pPr marL="0" indent="0"/>
                      <a:r>
                        <a:rPr kumimoji="1" lang="ja-JP" altLang="en-US" sz="1300" dirty="0">
                          <a:solidFill>
                            <a:schemeClr val="tx1"/>
                          </a:solidFill>
                        </a:rPr>
                        <a:t>　府のキャッシュフローやストックは民間企業に比べ非常に大きく、民間企業で行われている財務マネジメントを導入することで大きな効果を得られるにもかかわらず、これまで取り組みが不十分。</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0" indent="0"/>
                      <a:endParaRPr kumimoji="1" lang="en-US" altLang="ja-JP" sz="1300" dirty="0">
                        <a:solidFill>
                          <a:schemeClr val="tx1"/>
                        </a:solidFill>
                      </a:endParaRPr>
                    </a:p>
                    <a:p>
                      <a:pPr marL="0" indent="0"/>
                      <a:r>
                        <a:rPr kumimoji="1" lang="ja-JP" altLang="en-US" sz="1300" dirty="0">
                          <a:solidFill>
                            <a:schemeClr val="tx1"/>
                          </a:solidFill>
                        </a:rPr>
                        <a:t>　資金の調達や運用などを総合的に管理することにより、「財務マネジメント」機能の向上に取り組み財務の効率性を高める。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財務マネジメント機能の向上を図るための専属グループ（公債企画グループ）を設置し、府債発行時の金利（長期／短期）の複合活用による、公債費の抑制や、資金の効率的な運用を開始。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金利（長期／短期、変動／固定）の複合活用及び預金、債券の同時運用を実施することで支払利子の低減、運用益の増収を実現。</a:t>
                      </a:r>
                      <a:endParaRPr kumimoji="1" lang="ja-JP" altLang="en-US" sz="13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（２）財務マネジメント</a:t>
            </a:r>
          </a:p>
        </p:txBody>
      </p:sp>
      <p:sp>
        <p:nvSpPr>
          <p:cNvPr id="2" name="スライド番号プレースホルダー 1"/>
          <p:cNvSpPr>
            <a:spLocks noGrp="1"/>
          </p:cNvSpPr>
          <p:nvPr>
            <p:ph type="sldNum" sz="quarter" idx="12"/>
          </p:nvPr>
        </p:nvSpPr>
        <p:spPr>
          <a:xfrm>
            <a:off x="7046912" y="6592267"/>
            <a:ext cx="2133600" cy="365125"/>
          </a:xfrm>
        </p:spPr>
        <p:txBody>
          <a:bodyPr/>
          <a:lstStyle/>
          <a:p>
            <a:fld id="{63BC356D-1576-478B-8647-1361C6E9DFF7}" type="slidenum">
              <a:rPr lang="ja-JP" altLang="en-US" smtClean="0"/>
              <a:pPr/>
              <a:t>260</a:t>
            </a:fld>
            <a:endParaRPr lang="ja-JP" altLang="en-US"/>
          </a:p>
        </p:txBody>
      </p:sp>
    </p:spTree>
    <p:extLst>
      <p:ext uri="{BB962C8B-B14F-4D97-AF65-F5344CB8AC3E}">
        <p14:creationId xmlns:p14="http://schemas.microsoft.com/office/powerpoint/2010/main" val="171914765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①債権管理の強化</a:t>
            </a:r>
          </a:p>
        </p:txBody>
      </p:sp>
      <p:sp>
        <p:nvSpPr>
          <p:cNvPr id="104" name="テキスト ボックス 103"/>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105" name="テキスト ボックス 104"/>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106" name="グループ化 105"/>
          <p:cNvGrpSpPr/>
          <p:nvPr/>
        </p:nvGrpSpPr>
        <p:grpSpPr>
          <a:xfrm>
            <a:off x="582028" y="3315455"/>
            <a:ext cx="8266578" cy="3136140"/>
            <a:chOff x="582028" y="3315455"/>
            <a:chExt cx="8266578" cy="3136140"/>
          </a:xfrm>
        </p:grpSpPr>
        <p:sp>
          <p:nvSpPr>
            <p:cNvPr id="107" name="テキスト ボックス 106"/>
            <p:cNvSpPr txBox="1"/>
            <p:nvPr/>
          </p:nvSpPr>
          <p:spPr>
            <a:xfrm>
              <a:off x="6012160" y="5805264"/>
              <a:ext cx="28364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年からは機能を見直しの上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総務Ｇに集約。集約後も継続して各部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局を支援し、債権処理を促進。</a:t>
              </a:r>
            </a:p>
          </p:txBody>
        </p:sp>
        <p:grpSp>
          <p:nvGrpSpPr>
            <p:cNvPr id="108" name="グループ化 107"/>
            <p:cNvGrpSpPr/>
            <p:nvPr/>
          </p:nvGrpSpPr>
          <p:grpSpPr>
            <a:xfrm>
              <a:off x="582028" y="3986389"/>
              <a:ext cx="7579095" cy="1750264"/>
              <a:chOff x="731889" y="4855955"/>
              <a:chExt cx="7579095" cy="1750264"/>
            </a:xfrm>
          </p:grpSpPr>
          <p:cxnSp>
            <p:nvCxnSpPr>
              <p:cNvPr id="112" name="直線コネクタ 111"/>
              <p:cNvCxnSpPr/>
              <p:nvPr/>
            </p:nvCxnSpPr>
            <p:spPr>
              <a:xfrm>
                <a:off x="1403649" y="4988938"/>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a:off x="1691681" y="4988938"/>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114" name="直線コネクタ 113"/>
              <p:cNvCxnSpPr/>
              <p:nvPr/>
            </p:nvCxnSpPr>
            <p:spPr>
              <a:xfrm>
                <a:off x="1691681" y="527697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5" name="直線コネクタ 114"/>
              <p:cNvCxnSpPr/>
              <p:nvPr/>
            </p:nvCxnSpPr>
            <p:spPr>
              <a:xfrm>
                <a:off x="1691681" y="556500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6" name="直線コネクタ 115"/>
              <p:cNvCxnSpPr/>
              <p:nvPr/>
            </p:nvCxnSpPr>
            <p:spPr>
              <a:xfrm>
                <a:off x="1691681" y="585303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7" name="直線コネクタ 116"/>
              <p:cNvCxnSpPr/>
              <p:nvPr/>
            </p:nvCxnSpPr>
            <p:spPr>
              <a:xfrm>
                <a:off x="1691681" y="6141066"/>
                <a:ext cx="288032" cy="0"/>
              </a:xfrm>
              <a:prstGeom prst="line">
                <a:avLst/>
              </a:prstGeom>
            </p:spPr>
            <p:style>
              <a:lnRef idx="1">
                <a:schemeClr val="dk1"/>
              </a:lnRef>
              <a:fillRef idx="0">
                <a:schemeClr val="dk1"/>
              </a:fillRef>
              <a:effectRef idx="0">
                <a:schemeClr val="dk1"/>
              </a:effectRef>
              <a:fontRef idx="minor">
                <a:schemeClr val="tx1"/>
              </a:fontRef>
            </p:style>
          </p:cxnSp>
          <p:sp>
            <p:nvSpPr>
              <p:cNvPr id="118" name="テキスト ボックス 117"/>
              <p:cNvSpPr txBox="1"/>
              <p:nvPr/>
            </p:nvSpPr>
            <p:spPr>
              <a:xfrm>
                <a:off x="731889"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19" name="テキスト ボックス 118"/>
              <p:cNvSpPr txBox="1"/>
              <p:nvPr/>
            </p:nvSpPr>
            <p:spPr>
              <a:xfrm>
                <a:off x="1979713"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0" name="テキスト ボックス 119"/>
              <p:cNvSpPr txBox="1"/>
              <p:nvPr/>
            </p:nvSpPr>
            <p:spPr>
              <a:xfrm>
                <a:off x="1979713" y="5132954"/>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1" name="テキスト ボックス 120"/>
              <p:cNvSpPr txBox="1"/>
              <p:nvPr/>
            </p:nvSpPr>
            <p:spPr>
              <a:xfrm>
                <a:off x="1979713" y="543201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2" name="テキスト ボックス 121"/>
              <p:cNvSpPr txBox="1"/>
              <p:nvPr/>
            </p:nvSpPr>
            <p:spPr>
              <a:xfrm>
                <a:off x="1979713" y="5997050"/>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3" name="テキスト ボックス 122"/>
              <p:cNvSpPr txBox="1"/>
              <p:nvPr/>
            </p:nvSpPr>
            <p:spPr>
              <a:xfrm>
                <a:off x="1979713" y="5709018"/>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24" name="直線コネクタ 123"/>
              <p:cNvCxnSpPr/>
              <p:nvPr/>
            </p:nvCxnSpPr>
            <p:spPr>
              <a:xfrm>
                <a:off x="5387777" y="4999971"/>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25" name="直線コネクタ 124"/>
              <p:cNvCxnSpPr/>
              <p:nvPr/>
            </p:nvCxnSpPr>
            <p:spPr>
              <a:xfrm>
                <a:off x="5675809" y="4999971"/>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126" name="直線コネクタ 125"/>
              <p:cNvCxnSpPr/>
              <p:nvPr/>
            </p:nvCxnSpPr>
            <p:spPr>
              <a:xfrm>
                <a:off x="5675809" y="5288003"/>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a:off x="5675809" y="5576035"/>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a:off x="5675809" y="586406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9" name="直線コネクタ 128"/>
              <p:cNvCxnSpPr/>
              <p:nvPr/>
            </p:nvCxnSpPr>
            <p:spPr>
              <a:xfrm>
                <a:off x="5675809" y="6152099"/>
                <a:ext cx="288032" cy="0"/>
              </a:xfrm>
              <a:prstGeom prst="line">
                <a:avLst/>
              </a:prstGeom>
            </p:spPr>
            <p:style>
              <a:lnRef idx="1">
                <a:schemeClr val="dk1"/>
              </a:lnRef>
              <a:fillRef idx="0">
                <a:schemeClr val="dk1"/>
              </a:fillRef>
              <a:effectRef idx="0">
                <a:schemeClr val="dk1"/>
              </a:effectRef>
              <a:fontRef idx="minor">
                <a:schemeClr val="tx1"/>
              </a:fontRef>
            </p:style>
          </p:cxnSp>
          <p:sp>
            <p:nvSpPr>
              <p:cNvPr id="130" name="テキスト ボックス 129"/>
              <p:cNvSpPr txBox="1"/>
              <p:nvPr/>
            </p:nvSpPr>
            <p:spPr>
              <a:xfrm>
                <a:off x="4716017"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31" name="テキスト ボックス 130"/>
              <p:cNvSpPr txBox="1"/>
              <p:nvPr/>
            </p:nvSpPr>
            <p:spPr>
              <a:xfrm>
                <a:off x="5963841"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2" name="テキスト ボックス 131"/>
              <p:cNvSpPr txBox="1"/>
              <p:nvPr/>
            </p:nvSpPr>
            <p:spPr>
              <a:xfrm>
                <a:off x="5963841" y="5155020"/>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3" name="テキスト ボックス 132"/>
              <p:cNvSpPr txBox="1"/>
              <p:nvPr/>
            </p:nvSpPr>
            <p:spPr>
              <a:xfrm>
                <a:off x="5937182" y="6037781"/>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4" name="テキスト ボックス 133"/>
              <p:cNvSpPr txBox="1"/>
              <p:nvPr/>
            </p:nvSpPr>
            <p:spPr>
              <a:xfrm>
                <a:off x="5963841" y="5754536"/>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5" name="テキスト ボックス 134"/>
              <p:cNvSpPr txBox="1"/>
              <p:nvPr/>
            </p:nvSpPr>
            <p:spPr>
              <a:xfrm>
                <a:off x="5962665" y="547145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36" name="直線コネクタ 135"/>
              <p:cNvCxnSpPr/>
              <p:nvPr/>
            </p:nvCxnSpPr>
            <p:spPr>
              <a:xfrm>
                <a:off x="5652121" y="6429098"/>
                <a:ext cx="288032" cy="0"/>
              </a:xfrm>
              <a:prstGeom prst="line">
                <a:avLst/>
              </a:prstGeom>
            </p:spPr>
            <p:style>
              <a:lnRef idx="1">
                <a:schemeClr val="dk1"/>
              </a:lnRef>
              <a:fillRef idx="0">
                <a:schemeClr val="dk1"/>
              </a:fillRef>
              <a:effectRef idx="0">
                <a:schemeClr val="dk1"/>
              </a:effectRef>
              <a:fontRef idx="minor">
                <a:schemeClr val="tx1"/>
              </a:fontRef>
            </p:style>
          </p:cxnSp>
          <p:sp>
            <p:nvSpPr>
              <p:cNvPr id="137" name="テキスト ボックス 136"/>
              <p:cNvSpPr txBox="1"/>
              <p:nvPr/>
            </p:nvSpPr>
            <p:spPr>
              <a:xfrm>
                <a:off x="5937181" y="6329220"/>
                <a:ext cx="237380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109" name="四角形吹き出し 108"/>
            <p:cNvSpPr/>
            <p:nvPr/>
          </p:nvSpPr>
          <p:spPr>
            <a:xfrm>
              <a:off x="7308304" y="4365104"/>
              <a:ext cx="1540302" cy="792088"/>
            </a:xfrm>
            <a:prstGeom prst="wedgeRectCallout">
              <a:avLst>
                <a:gd name="adj1" fmla="val -51878"/>
                <a:gd name="adj2" fmla="val 86562"/>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困難債権の回収（各部局から引受け）、部局への指導助言を実施</a:t>
              </a:r>
            </a:p>
          </p:txBody>
        </p:sp>
        <p:sp>
          <p:nvSpPr>
            <p:cNvPr id="110" name="テキスト ボックス 109"/>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テキスト ボックス 110"/>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grpSp>
      <p:grpSp>
        <p:nvGrpSpPr>
          <p:cNvPr id="138" name="グループ化 137"/>
          <p:cNvGrpSpPr/>
          <p:nvPr/>
        </p:nvGrpSpPr>
        <p:grpSpPr>
          <a:xfrm>
            <a:off x="1619672" y="1124744"/>
            <a:ext cx="6624736" cy="1603553"/>
            <a:chOff x="1983209" y="1126866"/>
            <a:chExt cx="6624736" cy="1603553"/>
          </a:xfrm>
        </p:grpSpPr>
        <p:sp>
          <p:nvSpPr>
            <p:cNvPr id="139" name="正方形/長方形 138"/>
            <p:cNvSpPr/>
            <p:nvPr/>
          </p:nvSpPr>
          <p:spPr>
            <a:xfrm>
              <a:off x="1983209" y="1136802"/>
              <a:ext cx="144016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・「債権の回収及び整理に関する条例」の制定・施行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・専属の債権特別回収・整理チーム設置</a:t>
              </a:r>
            </a:p>
          </p:txBody>
        </p:sp>
        <p:sp>
          <p:nvSpPr>
            <p:cNvPr id="140" name="正方形/長方形 139"/>
            <p:cNvSpPr/>
            <p:nvPr/>
          </p:nvSpPr>
          <p:spPr>
            <a:xfrm>
              <a:off x="7754690" y="1147121"/>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債権特別回収・整理Ｇ業務を部局支援業務に集約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1" name="正方形/長方形 140"/>
            <p:cNvSpPr/>
            <p:nvPr/>
          </p:nvSpPr>
          <p:spPr>
            <a:xfrm>
              <a:off x="3495377" y="1126866"/>
              <a:ext cx="625479"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債権特別回収・整理グループ設置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142" name="表 141"/>
          <p:cNvGraphicFramePr>
            <a:graphicFrameLocks noGrp="1"/>
          </p:cNvGraphicFramePr>
          <p:nvPr/>
        </p:nvGraphicFramePr>
        <p:xfrm>
          <a:off x="755576" y="834193"/>
          <a:ext cx="7884000" cy="254614"/>
        </p:xfrm>
        <a:graphic>
          <a:graphicData uri="http://schemas.openxmlformats.org/drawingml/2006/table">
            <a:tbl>
              <a:tblPr firstRow="1" bandRow="1">
                <a:tableStyleId>{7DF18680-E054-41AD-8BC1-D1AEF772440D}</a:tableStyleId>
              </a:tblPr>
              <a:tblGrid>
                <a:gridCol w="756000">
                  <a:extLst>
                    <a:ext uri="{9D8B030D-6E8A-4147-A177-3AD203B41FA5}">
                      <a16:colId xmlns:a16="http://schemas.microsoft.com/office/drawing/2014/main" val="20000"/>
                    </a:ext>
                  </a:extLst>
                </a:gridCol>
                <a:gridCol w="612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900000">
                  <a:extLst>
                    <a:ext uri="{9D8B030D-6E8A-4147-A177-3AD203B41FA5}">
                      <a16:colId xmlns:a16="http://schemas.microsoft.com/office/drawing/2014/main" val="20006"/>
                    </a:ext>
                  </a:extLst>
                </a:gridCol>
                <a:gridCol w="900000">
                  <a:extLst>
                    <a:ext uri="{9D8B030D-6E8A-4147-A177-3AD203B41FA5}">
                      <a16:colId xmlns:a16="http://schemas.microsoft.com/office/drawing/2014/main" val="20007"/>
                    </a:ext>
                  </a:extLst>
                </a:gridCol>
                <a:gridCol w="900000">
                  <a:extLst>
                    <a:ext uri="{9D8B030D-6E8A-4147-A177-3AD203B41FA5}">
                      <a16:colId xmlns:a16="http://schemas.microsoft.com/office/drawing/2014/main" val="20008"/>
                    </a:ext>
                  </a:extLst>
                </a:gridCol>
                <a:gridCol w="900000">
                  <a:extLst>
                    <a:ext uri="{9D8B030D-6E8A-4147-A177-3AD203B41FA5}">
                      <a16:colId xmlns:a16="http://schemas.microsoft.com/office/drawing/2014/main" val="20009"/>
                    </a:ext>
                  </a:extLst>
                </a:gridCol>
              </a:tblGrid>
              <a:tr h="254614">
                <a:tc>
                  <a:txBody>
                    <a:bodyPr/>
                    <a:lstStyle/>
                    <a:p>
                      <a:r>
                        <a:rPr kumimoji="1" lang="ja-JP" altLang="en-US" sz="1050" dirty="0"/>
                        <a:t>～</a:t>
                      </a:r>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43" name="正方形/長方形 142"/>
          <p:cNvSpPr/>
          <p:nvPr/>
        </p:nvSpPr>
        <p:spPr>
          <a:xfrm>
            <a:off x="4716016"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債権放棄（整理）基準の見直し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261</a:t>
            </a:fld>
            <a:endParaRPr lang="ja-JP" altLang="en-US"/>
          </a:p>
        </p:txBody>
      </p:sp>
    </p:spTree>
    <p:extLst>
      <p:ext uri="{BB962C8B-B14F-4D97-AF65-F5344CB8AC3E}">
        <p14:creationId xmlns:p14="http://schemas.microsoft.com/office/powerpoint/2010/main" val="172550459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54112" y="643960"/>
            <a:ext cx="8478630" cy="1077218"/>
          </a:xfrm>
          <a:prstGeom prst="rect">
            <a:avLst/>
          </a:prstGeom>
        </p:spPr>
        <p:txBody>
          <a:bodyPr wrap="square">
            <a:spAutoFit/>
          </a:bodyPr>
          <a:lstStyle/>
          <a:p>
            <a:r>
              <a:rPr lang="en-US" altLang="ja-JP" sz="1600" dirty="0" smtClean="0">
                <a:latin typeface="+mn-ea"/>
                <a:cs typeface="Meiryo UI" panose="020B0604030504040204" pitchFamily="50" charset="-128"/>
              </a:rPr>
              <a:t>2011</a:t>
            </a:r>
            <a:r>
              <a:rPr lang="ja-JP" altLang="en-US" sz="1600" dirty="0" smtClean="0">
                <a:latin typeface="+mn-ea"/>
                <a:cs typeface="Meiryo UI" panose="020B0604030504040204" pitchFamily="50" charset="-128"/>
              </a:rPr>
              <a:t>年度から</a:t>
            </a:r>
            <a:r>
              <a:rPr lang="en-US" altLang="ja-JP" sz="1600" dirty="0" smtClean="0">
                <a:latin typeface="+mn-ea"/>
                <a:cs typeface="Meiryo UI" panose="020B0604030504040204" pitchFamily="50" charset="-128"/>
              </a:rPr>
              <a:t>2016</a:t>
            </a:r>
            <a:r>
              <a:rPr lang="ja-JP" altLang="en-US" sz="1600" dirty="0" smtClean="0">
                <a:latin typeface="+mn-ea"/>
                <a:cs typeface="Meiryo UI" panose="020B0604030504040204" pitchFamily="50" charset="-128"/>
              </a:rPr>
              <a:t>年度まで債権回収</a:t>
            </a:r>
            <a:r>
              <a:rPr lang="ja-JP" altLang="en-US" sz="1600" dirty="0">
                <a:latin typeface="+mn-ea"/>
                <a:cs typeface="Meiryo UI" panose="020B0604030504040204" pitchFamily="50" charset="-128"/>
              </a:rPr>
              <a:t>・整理</a:t>
            </a:r>
            <a:r>
              <a:rPr lang="ja-JP" altLang="en-US" sz="1600" dirty="0" smtClean="0">
                <a:latin typeface="+mn-ea"/>
                <a:cs typeface="Meiryo UI" panose="020B0604030504040204" pitchFamily="50" charset="-128"/>
              </a:rPr>
              <a:t>の</a:t>
            </a:r>
            <a:r>
              <a:rPr lang="ja-JP" altLang="en-US" sz="1600" dirty="0">
                <a:latin typeface="+mn-ea"/>
                <a:cs typeface="Meiryo UI" panose="020B0604030504040204" pitchFamily="50" charset="-128"/>
              </a:rPr>
              <a:t>専属グループを</a:t>
            </a:r>
            <a:r>
              <a:rPr lang="ja-JP" altLang="en-US" sz="1600" dirty="0" smtClean="0">
                <a:latin typeface="+mn-ea"/>
                <a:cs typeface="Meiryo UI" panose="020B0604030504040204" pitchFamily="50" charset="-128"/>
              </a:rPr>
              <a:t>設置。</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年度期首に</a:t>
            </a:r>
            <a:r>
              <a:rPr lang="en-US" altLang="ja-JP" sz="1600" dirty="0">
                <a:latin typeface="+mn-ea"/>
                <a:cs typeface="Meiryo UI" panose="020B0604030504040204" pitchFamily="50" charset="-128"/>
              </a:rPr>
              <a:t>342</a:t>
            </a:r>
            <a:r>
              <a:rPr lang="ja-JP" altLang="en-US" sz="1600" dirty="0" smtClean="0">
                <a:latin typeface="+mn-ea"/>
                <a:cs typeface="Meiryo UI" panose="020B0604030504040204" pitchFamily="50" charset="-128"/>
              </a:rPr>
              <a:t>億円に上っていた滞納債権について</a:t>
            </a:r>
            <a:r>
              <a:rPr lang="ja-JP" altLang="en-US" sz="1600" dirty="0">
                <a:latin typeface="+mn-ea"/>
                <a:cs typeface="Meiryo UI" panose="020B0604030504040204" pitchFamily="50" charset="-128"/>
              </a:rPr>
              <a:t>、着実</a:t>
            </a:r>
            <a:r>
              <a:rPr lang="ja-JP" altLang="en-US" sz="1600" dirty="0" smtClean="0">
                <a:latin typeface="+mn-ea"/>
                <a:cs typeface="Meiryo UI" panose="020B0604030504040204" pitchFamily="50" charset="-128"/>
              </a:rPr>
              <a:t>に処理</a:t>
            </a:r>
            <a:r>
              <a:rPr lang="ja-JP" altLang="en-US" sz="1600" dirty="0">
                <a:latin typeface="+mn-ea"/>
                <a:cs typeface="Meiryo UI" panose="020B0604030504040204" pitchFamily="50" charset="-128"/>
              </a:rPr>
              <a:t>を進め、</a:t>
            </a:r>
            <a:r>
              <a:rPr lang="en-US" altLang="ja-JP" sz="1600" dirty="0">
                <a:latin typeface="+mn-ea"/>
                <a:cs typeface="Meiryo UI" panose="020B0604030504040204" pitchFamily="50" charset="-128"/>
              </a:rPr>
              <a:t>2021</a:t>
            </a:r>
            <a:r>
              <a:rPr lang="ja-JP" altLang="en-US" sz="1600" dirty="0">
                <a:latin typeface="+mn-ea"/>
                <a:cs typeface="Meiryo UI" panose="020B0604030504040204" pitchFamily="50" charset="-128"/>
              </a:rPr>
              <a:t>年度期末には、</a:t>
            </a:r>
            <a:r>
              <a:rPr lang="en-US" altLang="ja-JP" sz="1600" dirty="0">
                <a:latin typeface="+mn-ea"/>
                <a:cs typeface="Meiryo UI" panose="020B0604030504040204" pitchFamily="50" charset="-128"/>
              </a:rPr>
              <a:t>231</a:t>
            </a:r>
            <a:r>
              <a:rPr lang="ja-JP" altLang="en-US" sz="1600" dirty="0">
                <a:latin typeface="+mn-ea"/>
                <a:cs typeface="Meiryo UI" panose="020B0604030504040204" pitchFamily="50" charset="-128"/>
              </a:rPr>
              <a:t>億円まで減少。</a:t>
            </a:r>
            <a:endParaRPr lang="en-US" altLang="ja-JP" sz="1600" dirty="0">
              <a:latin typeface="+mn-ea"/>
              <a:cs typeface="Meiryo UI" panose="020B0604030504040204" pitchFamily="50" charset="-128"/>
            </a:endParaRPr>
          </a:p>
          <a:p>
            <a:r>
              <a:rPr lang="en-US" altLang="ja-JP" sz="1600" dirty="0">
                <a:latin typeface="+mn-ea"/>
                <a:cs typeface="Meiryo UI" panose="020B0604030504040204" pitchFamily="50" charset="-128"/>
              </a:rPr>
              <a:t>2010</a:t>
            </a:r>
            <a:r>
              <a:rPr lang="ja-JP" altLang="en-US" sz="1600" dirty="0">
                <a:latin typeface="+mn-ea"/>
                <a:cs typeface="Meiryo UI" panose="020B0604030504040204" pitchFamily="50" charset="-128"/>
              </a:rPr>
              <a:t>年度から</a:t>
            </a:r>
            <a:r>
              <a:rPr lang="ja-JP" altLang="en-US" sz="1600" dirty="0" smtClean="0">
                <a:latin typeface="+mn-ea"/>
                <a:cs typeface="Meiryo UI" panose="020B0604030504040204" pitchFamily="50" charset="-128"/>
              </a:rPr>
              <a:t>の</a:t>
            </a:r>
            <a:r>
              <a:rPr lang="en-US" altLang="ja-JP" sz="1600" dirty="0" smtClean="0">
                <a:latin typeface="+mn-ea"/>
                <a:cs typeface="Meiryo UI" panose="020B0604030504040204" pitchFamily="50" charset="-128"/>
              </a:rPr>
              <a:t>12</a:t>
            </a:r>
            <a:r>
              <a:rPr lang="ja-JP" altLang="en-US" sz="1600" dirty="0">
                <a:latin typeface="+mn-ea"/>
                <a:cs typeface="Meiryo UI" panose="020B0604030504040204" pitchFamily="50" charset="-128"/>
              </a:rPr>
              <a:t>年間で</a:t>
            </a:r>
            <a:r>
              <a:rPr lang="ja-JP" altLang="en-US" sz="1600" dirty="0" smtClean="0">
                <a:latin typeface="+mn-ea"/>
                <a:cs typeface="Meiryo UI" panose="020B0604030504040204" pitchFamily="50" charset="-128"/>
              </a:rPr>
              <a:t>累計</a:t>
            </a:r>
            <a:r>
              <a:rPr lang="en-US" altLang="ja-JP" sz="1600" dirty="0" smtClean="0">
                <a:latin typeface="+mn-ea"/>
                <a:cs typeface="Meiryo UI" panose="020B0604030504040204" pitchFamily="50" charset="-128"/>
              </a:rPr>
              <a:t>1,036</a:t>
            </a:r>
            <a:r>
              <a:rPr lang="ja-JP" altLang="en-US" sz="1600" dirty="0">
                <a:latin typeface="+mn-ea"/>
                <a:cs typeface="Meiryo UI" panose="020B0604030504040204" pitchFamily="50" charset="-128"/>
              </a:rPr>
              <a:t>億</a:t>
            </a:r>
            <a:r>
              <a:rPr lang="ja-JP" altLang="en-US" sz="1600" dirty="0" smtClean="0">
                <a:latin typeface="+mn-ea"/>
                <a:cs typeface="Meiryo UI" panose="020B0604030504040204" pitchFamily="50" charset="-128"/>
              </a:rPr>
              <a:t>円を処理。</a:t>
            </a:r>
            <a:endParaRPr lang="en-US" altLang="ja-JP" sz="1600" dirty="0">
              <a:latin typeface="+mn-ea"/>
              <a:cs typeface="Meiryo UI" panose="020B0604030504040204" pitchFamily="50" charset="-128"/>
            </a:endParaRPr>
          </a:p>
        </p:txBody>
      </p:sp>
      <p:sp>
        <p:nvSpPr>
          <p:cNvPr id="5" name="正方形/長方形 4"/>
          <p:cNvSpPr/>
          <p:nvPr/>
        </p:nvSpPr>
        <p:spPr>
          <a:xfrm>
            <a:off x="354112" y="189787"/>
            <a:ext cx="2339102"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■滞納債権の回収</a:t>
            </a:r>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整理</a:t>
            </a:r>
            <a:endParaRPr lang="ja-JP" altLang="en-US" sz="1600" dirty="0">
              <a:latin typeface="+mn-ea"/>
              <a:cs typeface="Meiryo UI" panose="020B0604030504040204" pitchFamily="50" charset="-128"/>
            </a:endParaRPr>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graphicFrame>
        <p:nvGraphicFramePr>
          <p:cNvPr id="11" name="グラフ 10"/>
          <p:cNvGraphicFramePr/>
          <p:nvPr>
            <p:extLst/>
          </p:nvPr>
        </p:nvGraphicFramePr>
        <p:xfrm>
          <a:off x="5724128" y="1637057"/>
          <a:ext cx="3312368"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6" name="正方形/長方形 15"/>
          <p:cNvSpPr/>
          <p:nvPr/>
        </p:nvSpPr>
        <p:spPr>
          <a:xfrm>
            <a:off x="1262642" y="1985432"/>
            <a:ext cx="3714088" cy="276999"/>
          </a:xfrm>
          <a:prstGeom prst="rect">
            <a:avLst/>
          </a:prstGeom>
        </p:spPr>
        <p:txBody>
          <a:bodyPr wrap="square">
            <a:spAutoFit/>
          </a:bodyPr>
          <a:lstStyle/>
          <a:p>
            <a:pPr algn="ctr"/>
            <a:r>
              <a:rPr lang="ja-JP" altLang="en-US" sz="1200" b="1" u="sng" dirty="0" smtClean="0">
                <a:latin typeface="+mn-ea"/>
                <a:cs typeface="Meiryo UI" panose="020B0604030504040204" pitchFamily="50" charset="-128"/>
              </a:rPr>
              <a:t>滞 納 債 権 の 処 理 額 と 発 生 額 の 推 移</a:t>
            </a:r>
            <a:endParaRPr lang="en-US" altLang="ja-JP" sz="1200" b="1" u="sng" dirty="0" smtClean="0">
              <a:latin typeface="+mn-ea"/>
              <a:cs typeface="Meiryo UI" panose="020B0604030504040204" pitchFamily="50" charset="-128"/>
            </a:endParaRPr>
          </a:p>
        </p:txBody>
      </p:sp>
      <p:sp>
        <p:nvSpPr>
          <p:cNvPr id="17" name="正方形/長方形 16"/>
          <p:cNvSpPr/>
          <p:nvPr/>
        </p:nvSpPr>
        <p:spPr>
          <a:xfrm>
            <a:off x="971600" y="6005415"/>
            <a:ext cx="4866748" cy="253916"/>
          </a:xfrm>
          <a:prstGeom prst="rect">
            <a:avLst/>
          </a:prstGeom>
        </p:spPr>
        <p:txBody>
          <a:bodyPr wrap="square">
            <a:spAutoFit/>
          </a:bodyPr>
          <a:lstStyle/>
          <a:p>
            <a:r>
              <a:rPr lang="en-US" altLang="ja-JP" sz="1050" dirty="0" smtClean="0">
                <a:latin typeface="+mn-ea"/>
                <a:cs typeface="Meiryo UI" panose="020B0604030504040204" pitchFamily="50" charset="-128"/>
              </a:rPr>
              <a:t>※</a:t>
            </a:r>
            <a:r>
              <a:rPr lang="ja-JP" altLang="en-US" sz="1050" dirty="0" smtClean="0">
                <a:latin typeface="+mn-ea"/>
                <a:cs typeface="Meiryo UI" panose="020B0604030504040204" pitchFamily="50" charset="-128"/>
              </a:rPr>
              <a:t>債権回収・整理計画の対象外債権（市町村賦課徴収を行う個人府民税）を除く。</a:t>
            </a:r>
            <a:endParaRPr lang="en-US" altLang="ja-JP" sz="1050" dirty="0" smtClean="0">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262</a:t>
            </a:fld>
            <a:endParaRPr kumimoji="1" lang="ja-JP" altLang="en-US"/>
          </a:p>
        </p:txBody>
      </p:sp>
      <p:pic>
        <p:nvPicPr>
          <p:cNvPr id="3" name="図 2"/>
          <p:cNvPicPr>
            <a:picLocks noChangeAspect="1"/>
          </p:cNvPicPr>
          <p:nvPr/>
        </p:nvPicPr>
        <p:blipFill>
          <a:blip r:embed="rId3"/>
          <a:stretch>
            <a:fillRect/>
          </a:stretch>
        </p:blipFill>
        <p:spPr>
          <a:xfrm>
            <a:off x="32369" y="2562341"/>
            <a:ext cx="6315050" cy="3423982"/>
          </a:xfrm>
          <a:prstGeom prst="rect">
            <a:avLst/>
          </a:prstGeom>
        </p:spPr>
      </p:pic>
      <p:pic>
        <p:nvPicPr>
          <p:cNvPr id="7" name="図 6"/>
          <p:cNvPicPr>
            <a:picLocks noChangeAspect="1"/>
          </p:cNvPicPr>
          <p:nvPr/>
        </p:nvPicPr>
        <p:blipFill>
          <a:blip r:embed="rId4"/>
          <a:stretch>
            <a:fillRect/>
          </a:stretch>
        </p:blipFill>
        <p:spPr>
          <a:xfrm>
            <a:off x="5724128" y="2204864"/>
            <a:ext cx="3755461" cy="3700593"/>
          </a:xfrm>
          <a:prstGeom prst="rect">
            <a:avLst/>
          </a:prstGeom>
        </p:spPr>
      </p:pic>
    </p:spTree>
    <p:extLst>
      <p:ext uri="{BB962C8B-B14F-4D97-AF65-F5344CB8AC3E}">
        <p14:creationId xmlns:p14="http://schemas.microsoft.com/office/powerpoint/2010/main" val="9657123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49595" y="91441"/>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②府有財産の活用・売却</a:t>
            </a:r>
          </a:p>
        </p:txBody>
      </p:sp>
      <p:sp>
        <p:nvSpPr>
          <p:cNvPr id="28" name="テキスト ボックス 27"/>
          <p:cNvSpPr txBox="1"/>
          <p:nvPr/>
        </p:nvSpPr>
        <p:spPr>
          <a:xfrm>
            <a:off x="251520" y="37720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grpSp>
        <p:nvGrpSpPr>
          <p:cNvPr id="30" name="グループ化 29"/>
          <p:cNvGrpSpPr/>
          <p:nvPr/>
        </p:nvGrpSpPr>
        <p:grpSpPr>
          <a:xfrm>
            <a:off x="2678499" y="860301"/>
            <a:ext cx="2528087" cy="1361194"/>
            <a:chOff x="2555093" y="977873"/>
            <a:chExt cx="2528087" cy="1361194"/>
          </a:xfrm>
        </p:grpSpPr>
        <p:sp>
          <p:nvSpPr>
            <p:cNvPr id="31" name="正方形/長方形 30"/>
            <p:cNvSpPr/>
            <p:nvPr/>
          </p:nvSpPr>
          <p:spPr>
            <a:xfrm>
              <a:off x="2555093" y="977873"/>
              <a:ext cx="1080186"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63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府有施設の１割程度の１４７件を抽出調査</a:t>
              </a:r>
            </a:p>
          </p:txBody>
        </p:sp>
        <p:sp>
          <p:nvSpPr>
            <p:cNvPr id="32" name="正方形/長方形 31"/>
            <p:cNvSpPr/>
            <p:nvPr/>
          </p:nvSpPr>
          <p:spPr>
            <a:xfrm>
              <a:off x="4016546" y="977873"/>
              <a:ext cx="1066634"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府有財産自主点検調査の実施・結果公表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50" name="正方形/長方形 49"/>
          <p:cNvSpPr/>
          <p:nvPr/>
        </p:nvSpPr>
        <p:spPr>
          <a:xfrm>
            <a:off x="251520" y="2221495"/>
            <a:ext cx="1826141"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■府有財産の売却</a:t>
            </a:r>
          </a:p>
        </p:txBody>
      </p:sp>
      <p:graphicFrame>
        <p:nvGraphicFramePr>
          <p:cNvPr id="22" name="表 21"/>
          <p:cNvGraphicFramePr>
            <a:graphicFrameLocks noGrp="1"/>
          </p:cNvGraphicFramePr>
          <p:nvPr/>
        </p:nvGraphicFramePr>
        <p:xfrm>
          <a:off x="1365030" y="554541"/>
          <a:ext cx="5799258" cy="254614"/>
        </p:xfrm>
        <a:graphic>
          <a:graphicData uri="http://schemas.openxmlformats.org/drawingml/2006/table">
            <a:tbl>
              <a:tblPr firstRow="1" bandRow="1">
                <a:tableStyleId>{7DF18680-E054-41AD-8BC1-D1AEF772440D}</a:tableStyleId>
              </a:tblPr>
              <a:tblGrid>
                <a:gridCol w="425584">
                  <a:extLst>
                    <a:ext uri="{9D8B030D-6E8A-4147-A177-3AD203B41FA5}">
                      <a16:colId xmlns:a16="http://schemas.microsoft.com/office/drawing/2014/main" val="20000"/>
                    </a:ext>
                  </a:extLst>
                </a:gridCol>
                <a:gridCol w="938618">
                  <a:extLst>
                    <a:ext uri="{9D8B030D-6E8A-4147-A177-3AD203B41FA5}">
                      <a16:colId xmlns:a16="http://schemas.microsoft.com/office/drawing/2014/main" val="20001"/>
                    </a:ext>
                  </a:extLst>
                </a:gridCol>
                <a:gridCol w="1478352">
                  <a:extLst>
                    <a:ext uri="{9D8B030D-6E8A-4147-A177-3AD203B41FA5}">
                      <a16:colId xmlns:a16="http://schemas.microsoft.com/office/drawing/2014/main" val="20002"/>
                    </a:ext>
                  </a:extLst>
                </a:gridCol>
                <a:gridCol w="1478352">
                  <a:extLst>
                    <a:ext uri="{9D8B030D-6E8A-4147-A177-3AD203B41FA5}">
                      <a16:colId xmlns:a16="http://schemas.microsoft.com/office/drawing/2014/main" val="20003"/>
                    </a:ext>
                  </a:extLst>
                </a:gridCol>
                <a:gridCol w="1478352">
                  <a:extLst>
                    <a:ext uri="{9D8B030D-6E8A-4147-A177-3AD203B41FA5}">
                      <a16:colId xmlns:a16="http://schemas.microsoft.com/office/drawing/2014/main" val="20004"/>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49" name="正方形/長方形 48"/>
          <p:cNvSpPr/>
          <p:nvPr/>
        </p:nvSpPr>
        <p:spPr>
          <a:xfrm>
            <a:off x="481178" y="2492896"/>
            <a:ext cx="80513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活用財産の掘り起しとして、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年から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年に「府有財産自主点検調査」を実施し、新たに</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174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件を活用（売却、貸付）可能と認定した。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年以降累計で見ても、都市部を有する他府県を大きく上回る売却を行ってきた。</a:t>
            </a:r>
          </a:p>
        </p:txBody>
      </p:sp>
      <p:sp>
        <p:nvSpPr>
          <p:cNvPr id="2" name="正方形/長方形 1"/>
          <p:cNvSpPr/>
          <p:nvPr/>
        </p:nvSpPr>
        <p:spPr>
          <a:xfrm>
            <a:off x="4537034" y="6601406"/>
            <a:ext cx="2608406"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データ</a:t>
            </a: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出典）都道府県決算状況調（総務省）</a:t>
            </a:r>
            <a:endPar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5" name="図 4">
            <a:extLst>
              <a:ext uri="{FF2B5EF4-FFF2-40B4-BE49-F238E27FC236}">
                <a16:creationId xmlns:a16="http://schemas.microsoft.com/office/drawing/2014/main" id="{4B3EC57E-6D66-476B-8155-C7BADC391D86}"/>
              </a:ext>
            </a:extLst>
          </p:cNvPr>
          <p:cNvPicPr>
            <a:picLocks noChangeAspect="1"/>
          </p:cNvPicPr>
          <p:nvPr/>
        </p:nvPicPr>
        <p:blipFill>
          <a:blip r:embed="rId3"/>
          <a:stretch>
            <a:fillRect/>
          </a:stretch>
        </p:blipFill>
        <p:spPr>
          <a:xfrm>
            <a:off x="61635" y="3501399"/>
            <a:ext cx="4295578" cy="3087733"/>
          </a:xfrm>
          <a:prstGeom prst="rect">
            <a:avLst/>
          </a:prstGeom>
        </p:spPr>
      </p:pic>
      <p:pic>
        <p:nvPicPr>
          <p:cNvPr id="3" name="図 2"/>
          <p:cNvPicPr>
            <a:picLocks noChangeAspect="1"/>
          </p:cNvPicPr>
          <p:nvPr/>
        </p:nvPicPr>
        <p:blipFill>
          <a:blip r:embed="rId4"/>
          <a:stretch>
            <a:fillRect/>
          </a:stretch>
        </p:blipFill>
        <p:spPr>
          <a:xfrm>
            <a:off x="4471554" y="3523336"/>
            <a:ext cx="4564942" cy="3052307"/>
          </a:xfrm>
          <a:prstGeom prst="rect">
            <a:avLst/>
          </a:prstGeom>
        </p:spPr>
      </p:pic>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263</a:t>
            </a:fld>
            <a:endParaRPr lang="ja-JP" altLang="en-US"/>
          </a:p>
        </p:txBody>
      </p:sp>
    </p:spTree>
    <p:extLst>
      <p:ext uri="{BB962C8B-B14F-4D97-AF65-F5344CB8AC3E}">
        <p14:creationId xmlns:p14="http://schemas.microsoft.com/office/powerpoint/2010/main" val="146228197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92037" y="2996952"/>
            <a:ext cx="4615072" cy="2938527"/>
          </a:xfrm>
          <a:prstGeom prst="rect">
            <a:avLst/>
          </a:prstGeom>
        </p:spPr>
      </p:pic>
      <p:sp>
        <p:nvSpPr>
          <p:cNvPr id="3" name="正方形/長方形 2"/>
          <p:cNvSpPr/>
          <p:nvPr/>
        </p:nvSpPr>
        <p:spPr>
          <a:xfrm>
            <a:off x="467544" y="692696"/>
            <a:ext cx="83346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広告事業、ネーミングライツによる収入は、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5,124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万円に比べ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万円超となり、その後も毎年１億円程度を維持。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特に、ネーミングライツは府立体育館や門真スポーツセンターのネーミングライツが決まったこと等により大きく伸びた。（</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2,864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graphicFrame>
        <p:nvGraphicFramePr>
          <p:cNvPr id="4" name="表 3"/>
          <p:cNvGraphicFramePr>
            <a:graphicFrameLocks noGrp="1"/>
          </p:cNvGraphicFramePr>
          <p:nvPr/>
        </p:nvGraphicFramePr>
        <p:xfrm>
          <a:off x="4614292" y="2214764"/>
          <a:ext cx="4373952" cy="3636248"/>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gridCol w="1205880">
                  <a:extLst>
                    <a:ext uri="{9D8B030D-6E8A-4147-A177-3AD203B41FA5}">
                      <a16:colId xmlns:a16="http://schemas.microsoft.com/office/drawing/2014/main" val="20002"/>
                    </a:ext>
                  </a:extLst>
                </a:gridCol>
              </a:tblGrid>
              <a:tr h="251460">
                <a:tc gridSpan="3">
                  <a:txBody>
                    <a:bodyPr/>
                    <a:lstStyle/>
                    <a:p>
                      <a:pPr algn="l"/>
                      <a:r>
                        <a:rPr kumimoji="1" lang="ja-JP" altLang="en-US" sz="1050" dirty="0">
                          <a:solidFill>
                            <a:schemeClr val="tx1"/>
                          </a:solidFill>
                          <a:latin typeface="ＭＳ Ｐゴシック" panose="020B0600070205080204" pitchFamily="50" charset="-128"/>
                          <a:ea typeface="ＭＳ Ｐゴシック" panose="020B0600070205080204" pitchFamily="50" charset="-128"/>
                        </a:rPr>
                        <a:t>　　　　　　　　　　　　　　主な契約事例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パスポートセンター壁面広告の掲出、企業チラシラックの設置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0800">
                <a:tc>
                  <a:txBody>
                    <a:bodyPr/>
                    <a:lstStyle/>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府ホームページへのバナー広告掲載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719</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都道府県</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例目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2008</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流入車規制適合車等標章交付請求書写しに広告掲載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310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80293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歩道橋命名権を締結　（</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月以降は随時募集に切替えて　</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順次拡大。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年度では、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24</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か所の</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歩道橋で実施し、収入総額は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700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万円と</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なっている</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004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大阪府立体育会館の命名権締結</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2625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20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mn-ea"/>
                        </a:rPr>
                        <a:t>2013</a:t>
                      </a:r>
                      <a:r>
                        <a:rPr kumimoji="1" lang="ja-JP" altLang="en-US" sz="1050" dirty="0">
                          <a:solidFill>
                            <a:schemeClr val="tx1"/>
                          </a:solidFill>
                          <a:latin typeface="ＭＳ Ｐゴシック" panose="020B0600070205080204" pitchFamily="50" charset="-128"/>
                          <a:ea typeface="+mn-ea"/>
                        </a:rPr>
                        <a:t>年</a:t>
                      </a:r>
                    </a:p>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千里中央駅連絡通路（府道大阪中央環状線）に広告を掲出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007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門真スポーツセンターの命名権締結</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a:t>
                      </a:r>
                      <a:r>
                        <a:rPr kumimoji="1" lang="zh-TW" altLang="en-US" sz="1050" dirty="0">
                          <a:solidFill>
                            <a:schemeClr val="tx1"/>
                          </a:solidFill>
                          <a:latin typeface="ＭＳ Ｐゴシック" panose="020B0600070205080204" pitchFamily="50" charset="-128"/>
                          <a:ea typeface="ＭＳ Ｐゴシック" panose="020B0600070205080204" pitchFamily="50" charset="-128"/>
                        </a:rPr>
                        <a:t>円</a:t>
                      </a:r>
                      <a:endParaRPr kumimoji="1" lang="en-US" altLang="zh-TW"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14" name="テキスト ボックス 13"/>
          <p:cNvSpPr txBox="1"/>
          <p:nvPr/>
        </p:nvSpPr>
        <p:spPr>
          <a:xfrm>
            <a:off x="251520" y="338554"/>
            <a:ext cx="46139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③広告事業・ネーミングライツ等のさらなる推進</a:t>
            </a:r>
          </a:p>
        </p:txBody>
      </p:sp>
      <p:sp>
        <p:nvSpPr>
          <p:cNvPr id="2" name="テキスト ボックス 1"/>
          <p:cNvSpPr txBox="1"/>
          <p:nvPr/>
        </p:nvSpPr>
        <p:spPr>
          <a:xfrm>
            <a:off x="7236297" y="2174182"/>
            <a:ext cx="16561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金額は、当該年度の収入額</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264</a:t>
            </a:fld>
            <a:endParaRPr lang="ja-JP" altLang="en-US"/>
          </a:p>
        </p:txBody>
      </p:sp>
    </p:spTree>
    <p:extLst>
      <p:ext uri="{BB962C8B-B14F-4D97-AF65-F5344CB8AC3E}">
        <p14:creationId xmlns:p14="http://schemas.microsoft.com/office/powerpoint/2010/main" val="265814324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図 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7907" y="1538002"/>
            <a:ext cx="3584117" cy="1979966"/>
          </a:xfrm>
          <a:prstGeom prst="rect">
            <a:avLst/>
          </a:prstGeom>
        </p:spPr>
      </p:pic>
      <p:sp>
        <p:nvSpPr>
          <p:cNvPr id="20" name="正方形/長方形 19">
            <a:extLst>
              <a:ext uri="{FF2B5EF4-FFF2-40B4-BE49-F238E27FC236}">
                <a16:creationId xmlns:a16="http://schemas.microsoft.com/office/drawing/2014/main" id="{AD167F78-E83D-4268-AD88-6A3A67DDEE1C}"/>
              </a:ext>
            </a:extLst>
          </p:cNvPr>
          <p:cNvSpPr/>
          <p:nvPr/>
        </p:nvSpPr>
        <p:spPr>
          <a:xfrm>
            <a:off x="2607861" y="4280047"/>
            <a:ext cx="2617848" cy="1561846"/>
          </a:xfrm>
          <a:prstGeom prst="rect">
            <a:avLst/>
          </a:prstGeom>
          <a:solidFill>
            <a:srgbClr val="5B9BD5">
              <a:lumMod val="20000"/>
              <a:lumOff val="80000"/>
            </a:srgbClr>
          </a:solidFill>
          <a:ln w="1905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 name="フローチャート: 磁気ディスク 20">
            <a:extLst>
              <a:ext uri="{FF2B5EF4-FFF2-40B4-BE49-F238E27FC236}">
                <a16:creationId xmlns:a16="http://schemas.microsoft.com/office/drawing/2014/main" id="{C5A5F15B-189E-4A4B-9C8E-34C1B971A22D}"/>
              </a:ext>
            </a:extLst>
          </p:cNvPr>
          <p:cNvSpPr/>
          <p:nvPr/>
        </p:nvSpPr>
        <p:spPr>
          <a:xfrm>
            <a:off x="2726051" y="4877193"/>
            <a:ext cx="2266591" cy="358027"/>
          </a:xfrm>
          <a:prstGeom prst="flowChartMagneticDisk">
            <a:avLst/>
          </a:prstGeom>
          <a:solidFill>
            <a:srgbClr val="70AD47">
              <a:lumMod val="60000"/>
              <a:lumOff val="40000"/>
            </a:srgbClr>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PHR</a:t>
            </a:r>
            <a:r>
              <a:rPr kumimoji="1"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データベース</a:t>
            </a:r>
          </a:p>
        </p:txBody>
      </p:sp>
      <p:pic>
        <p:nvPicPr>
          <p:cNvPr id="22" name="図 21">
            <a:extLst>
              <a:ext uri="{FF2B5EF4-FFF2-40B4-BE49-F238E27FC236}">
                <a16:creationId xmlns:a16="http://schemas.microsoft.com/office/drawing/2014/main" id="{D8110862-83C8-4920-9E14-0382892D875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4113" y="3912543"/>
            <a:ext cx="674623" cy="674623"/>
          </a:xfrm>
          <a:prstGeom prst="rect">
            <a:avLst/>
          </a:prstGeom>
        </p:spPr>
      </p:pic>
      <p:sp>
        <p:nvSpPr>
          <p:cNvPr id="23" name="正方形/長方形 22">
            <a:extLst>
              <a:ext uri="{FF2B5EF4-FFF2-40B4-BE49-F238E27FC236}">
                <a16:creationId xmlns:a16="http://schemas.microsoft.com/office/drawing/2014/main" id="{F17E8524-B680-4AA4-9555-4967926F2910}"/>
              </a:ext>
            </a:extLst>
          </p:cNvPr>
          <p:cNvSpPr/>
          <p:nvPr/>
        </p:nvSpPr>
        <p:spPr>
          <a:xfrm>
            <a:off x="731951" y="3873924"/>
            <a:ext cx="625788" cy="200437"/>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市町村</a:t>
            </a:r>
          </a:p>
        </p:txBody>
      </p:sp>
      <p:pic>
        <p:nvPicPr>
          <p:cNvPr id="24" name="図 23">
            <a:extLst>
              <a:ext uri="{FF2B5EF4-FFF2-40B4-BE49-F238E27FC236}">
                <a16:creationId xmlns:a16="http://schemas.microsoft.com/office/drawing/2014/main" id="{A4315D46-067D-4440-9EF9-6939BF10349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0567" y="5368788"/>
            <a:ext cx="585506" cy="524759"/>
          </a:xfrm>
          <a:prstGeom prst="rect">
            <a:avLst/>
          </a:prstGeom>
        </p:spPr>
      </p:pic>
      <p:sp>
        <p:nvSpPr>
          <p:cNvPr id="26" name="正方形/長方形 25">
            <a:extLst>
              <a:ext uri="{FF2B5EF4-FFF2-40B4-BE49-F238E27FC236}">
                <a16:creationId xmlns:a16="http://schemas.microsoft.com/office/drawing/2014/main" id="{2920DD0C-93BD-497F-A30B-467FF46ABDB8}"/>
              </a:ext>
            </a:extLst>
          </p:cNvPr>
          <p:cNvSpPr/>
          <p:nvPr/>
        </p:nvSpPr>
        <p:spPr>
          <a:xfrm>
            <a:off x="400390" y="5079180"/>
            <a:ext cx="1219511" cy="226965"/>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大学・研究機関</a:t>
            </a:r>
          </a:p>
        </p:txBody>
      </p:sp>
      <p:pic>
        <p:nvPicPr>
          <p:cNvPr id="31" name="図 30" descr="おもちゃ が含まれている画像&#10;&#10;高い精度で生成された説明">
            <a:extLst>
              <a:ext uri="{FF2B5EF4-FFF2-40B4-BE49-F238E27FC236}">
                <a16:creationId xmlns:a16="http://schemas.microsoft.com/office/drawing/2014/main" id="{1CEB0327-4317-451A-B70A-A766D7DE9AA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01229" y="5049772"/>
            <a:ext cx="411802" cy="628704"/>
          </a:xfrm>
          <a:prstGeom prst="rect">
            <a:avLst/>
          </a:prstGeom>
        </p:spPr>
      </p:pic>
      <p:sp>
        <p:nvSpPr>
          <p:cNvPr id="32" name="テキスト ボックス 31">
            <a:extLst>
              <a:ext uri="{FF2B5EF4-FFF2-40B4-BE49-F238E27FC236}">
                <a16:creationId xmlns:a16="http://schemas.microsoft.com/office/drawing/2014/main" id="{3DEFB9B5-187B-431A-8449-624D55820963}"/>
              </a:ext>
            </a:extLst>
          </p:cNvPr>
          <p:cNvSpPr txBox="1"/>
          <p:nvPr/>
        </p:nvSpPr>
        <p:spPr>
          <a:xfrm>
            <a:off x="2957526" y="5267601"/>
            <a:ext cx="1783819" cy="511487"/>
          </a:xfrm>
          <a:prstGeom prst="rect">
            <a:avLst/>
          </a:prstGeom>
          <a:ln>
            <a:noFill/>
          </a:ln>
        </p:spPr>
        <p:style>
          <a:lnRef idx="3">
            <a:schemeClr val="lt1"/>
          </a:lnRef>
          <a:fillRef idx="1">
            <a:schemeClr val="accent2"/>
          </a:fillRef>
          <a:effectRef idx="1">
            <a:schemeClr val="accent2"/>
          </a:effectRef>
          <a:fontRef idx="minor">
            <a:schemeClr val="lt1"/>
          </a:fontRef>
        </p:style>
        <p:txBody>
          <a:bodyPr wrap="square" lIns="33231" tIns="0" rIns="33231"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○効果的な健康づくり施策・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医療費適正化施策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○データヘルス推進</a:t>
            </a:r>
          </a:p>
        </p:txBody>
      </p:sp>
      <p:pic>
        <p:nvPicPr>
          <p:cNvPr id="35" name="図 34">
            <a:extLst>
              <a:ext uri="{FF2B5EF4-FFF2-40B4-BE49-F238E27FC236}">
                <a16:creationId xmlns:a16="http://schemas.microsoft.com/office/drawing/2014/main" id="{8702F945-70E4-41ED-8FC3-F818B0F72F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2351" y="4183833"/>
            <a:ext cx="338251" cy="338251"/>
          </a:xfrm>
          <a:prstGeom prst="rect">
            <a:avLst/>
          </a:prstGeom>
        </p:spPr>
      </p:pic>
      <p:sp>
        <p:nvSpPr>
          <p:cNvPr id="36" name="テキスト ボックス 35">
            <a:extLst>
              <a:ext uri="{FF2B5EF4-FFF2-40B4-BE49-F238E27FC236}">
                <a16:creationId xmlns:a16="http://schemas.microsoft.com/office/drawing/2014/main" id="{F3BD7489-DC28-4DDF-AB57-3EED7E5CBE83}"/>
              </a:ext>
            </a:extLst>
          </p:cNvPr>
          <p:cNvSpPr txBox="1"/>
          <p:nvPr/>
        </p:nvSpPr>
        <p:spPr>
          <a:xfrm>
            <a:off x="392350" y="4595320"/>
            <a:ext cx="1532924"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○効果的な保健事業企画</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○データヘルス推進</a:t>
            </a:r>
          </a:p>
        </p:txBody>
      </p:sp>
      <p:sp>
        <p:nvSpPr>
          <p:cNvPr id="37" name="テキスト ボックス 36">
            <a:extLst>
              <a:ext uri="{FF2B5EF4-FFF2-40B4-BE49-F238E27FC236}">
                <a16:creationId xmlns:a16="http://schemas.microsoft.com/office/drawing/2014/main" id="{A92E574E-8416-4968-87F4-BFDDABD2D1B3}"/>
              </a:ext>
            </a:extLst>
          </p:cNvPr>
          <p:cNvSpPr txBox="1"/>
          <p:nvPr/>
        </p:nvSpPr>
        <p:spPr>
          <a:xfrm>
            <a:off x="216486" y="5571956"/>
            <a:ext cx="1373665"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○データ分析・研究</a:t>
            </a:r>
          </a:p>
        </p:txBody>
      </p:sp>
      <p:pic>
        <p:nvPicPr>
          <p:cNvPr id="38" name="Picture 3">
            <a:extLst>
              <a:ext uri="{FF2B5EF4-FFF2-40B4-BE49-F238E27FC236}">
                <a16:creationId xmlns:a16="http://schemas.microsoft.com/office/drawing/2014/main" id="{96ACFD1C-CA28-4788-94D3-6926B892240A}"/>
              </a:ext>
            </a:extLst>
          </p:cNvPr>
          <p:cNvPicPr>
            <a:picLocks noChangeAspect="1" noChangeArrowheads="1"/>
          </p:cNvPicPr>
          <p:nvPr/>
        </p:nvPicPr>
        <p:blipFill rotWithShape="1">
          <a:blip r:embed="rId7">
            <a:grayscl/>
            <a:extLst>
              <a:ext uri="{BEBA8EAE-BF5A-486C-A8C5-ECC9F3942E4B}">
                <a14:imgProps xmlns:a14="http://schemas.microsoft.com/office/drawing/2010/main">
                  <a14:imgLayer r:embed="rId8">
                    <a14:imgEffect>
                      <a14:saturation sat="40000"/>
                    </a14:imgEffect>
                  </a14:imgLayer>
                </a14:imgProps>
              </a:ext>
              <a:ext uri="{28A0092B-C50C-407E-A947-70E740481C1C}">
                <a14:useLocalDpi xmlns:a14="http://schemas.microsoft.com/office/drawing/2010/main" val="0"/>
              </a:ext>
            </a:extLst>
          </a:blip>
          <a:srcRect/>
          <a:stretch/>
        </p:blipFill>
        <p:spPr bwMode="auto">
          <a:xfrm>
            <a:off x="4133840" y="4361003"/>
            <a:ext cx="919880" cy="508657"/>
          </a:xfrm>
          <a:prstGeom prst="rect">
            <a:avLst/>
          </a:prstGeom>
          <a:noFill/>
          <a:extLst>
            <a:ext uri="{909E8E84-426E-40DD-AFC4-6F175D3DCCD1}">
              <a14:hiddenFill xmlns:a14="http://schemas.microsoft.com/office/drawing/2010/main">
                <a:solidFill>
                  <a:srgbClr val="FFFFFF"/>
                </a:solidFill>
              </a14:hiddenFill>
            </a:ext>
          </a:extLst>
        </p:spPr>
      </p:pic>
      <p:pic>
        <p:nvPicPr>
          <p:cNvPr id="39" name="図 38">
            <a:extLst>
              <a:ext uri="{FF2B5EF4-FFF2-40B4-BE49-F238E27FC236}">
                <a16:creationId xmlns:a16="http://schemas.microsoft.com/office/drawing/2014/main" id="{0D89EB50-038F-4DD8-AC54-EFA2C12959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94674" y="4312606"/>
            <a:ext cx="532206" cy="532206"/>
          </a:xfrm>
          <a:prstGeom prst="rect">
            <a:avLst/>
          </a:prstGeom>
        </p:spPr>
      </p:pic>
      <p:sp>
        <p:nvSpPr>
          <p:cNvPr id="48" name="テキスト ボックス 47"/>
          <p:cNvSpPr txBox="1"/>
          <p:nvPr/>
        </p:nvSpPr>
        <p:spPr>
          <a:xfrm>
            <a:off x="2897827" y="2406730"/>
            <a:ext cx="1085007" cy="111543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417641" y="931415"/>
            <a:ext cx="6749552"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・アスマイルは、大阪府民の健康をサポートする全国最大級の健康アプリ。</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・毎日の健康的な活動によりポイントが貯まり、特典が当たる抽選に参加することが可能。</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・集積できた健康データは、効率的な保健事業の展開に向けて活用。</a:t>
            </a:r>
          </a:p>
        </p:txBody>
      </p:sp>
      <p:sp>
        <p:nvSpPr>
          <p:cNvPr id="53" name="テキスト ボックス 52"/>
          <p:cNvSpPr txBox="1"/>
          <p:nvPr/>
        </p:nvSpPr>
        <p:spPr>
          <a:xfrm>
            <a:off x="1752954" y="3918390"/>
            <a:ext cx="704039"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相互連携</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5846BFA-29DB-49C6-9DCF-3802E9D8A613}"/>
              </a:ext>
            </a:extLst>
          </p:cNvPr>
          <p:cNvSpPr/>
          <p:nvPr/>
        </p:nvSpPr>
        <p:spPr>
          <a:xfrm>
            <a:off x="2625680" y="4214695"/>
            <a:ext cx="882462" cy="260550"/>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a:t>
            </a:r>
          </a:p>
        </p:txBody>
      </p:sp>
      <p:sp>
        <p:nvSpPr>
          <p:cNvPr id="55" name="矢印: 左 16">
            <a:extLst>
              <a:ext uri="{FF2B5EF4-FFF2-40B4-BE49-F238E27FC236}">
                <a16:creationId xmlns:a16="http://schemas.microsoft.com/office/drawing/2014/main" id="{7077EC0B-6624-4B79-BDCE-54F303B1B393}"/>
              </a:ext>
            </a:extLst>
          </p:cNvPr>
          <p:cNvSpPr/>
          <p:nvPr/>
        </p:nvSpPr>
        <p:spPr>
          <a:xfrm>
            <a:off x="1719296" y="5288943"/>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6" name="矢印: 右 17">
            <a:extLst>
              <a:ext uri="{FF2B5EF4-FFF2-40B4-BE49-F238E27FC236}">
                <a16:creationId xmlns:a16="http://schemas.microsoft.com/office/drawing/2014/main" id="{485E5D2A-6E4B-4249-B235-106CEAE42E0B}"/>
              </a:ext>
            </a:extLst>
          </p:cNvPr>
          <p:cNvSpPr/>
          <p:nvPr/>
        </p:nvSpPr>
        <p:spPr>
          <a:xfrm>
            <a:off x="1743057" y="5533931"/>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1671836" y="5119475"/>
            <a:ext cx="793807"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データ提供</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1577201" y="5701717"/>
            <a:ext cx="92044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フィードバック</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四角形: 角を丸くする 30">
            <a:extLst>
              <a:ext uri="{FF2B5EF4-FFF2-40B4-BE49-F238E27FC236}">
                <a16:creationId xmlns:a16="http://schemas.microsoft.com/office/drawing/2014/main" id="{99F820E8-8D07-46E4-A0BB-092F25174F76}"/>
              </a:ext>
            </a:extLst>
          </p:cNvPr>
          <p:cNvSpPr>
            <a:spLocks noChangeAspect="1"/>
          </p:cNvSpPr>
          <p:nvPr/>
        </p:nvSpPr>
        <p:spPr>
          <a:xfrm>
            <a:off x="3652464" y="2369251"/>
            <a:ext cx="645218" cy="1289358"/>
          </a:xfrm>
          <a:prstGeom prst="roundRect">
            <a:avLst>
              <a:gd name="adj" fmla="val 8063"/>
            </a:avLst>
          </a:prstGeom>
          <a:solidFill>
            <a:sysClr val="windowText" lastClr="0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sysClr val="window" lastClr="FFFFFF"/>
              </a:solidFill>
              <a:effectLst/>
              <a:uLnTx/>
              <a:uFillTx/>
              <a:latin typeface="Century"/>
              <a:ea typeface="ＭＳ 明朝" panose="02020609040205080304" pitchFamily="17" charset="-128"/>
              <a:cs typeface="+mn-cs"/>
            </a:endParaRPr>
          </a:p>
        </p:txBody>
      </p:sp>
      <p:pic>
        <p:nvPicPr>
          <p:cNvPr id="45" name="図 44" descr="スクリーンショットの画面&#10;&#10;自動的に生成された説明">
            <a:extLst>
              <a:ext uri="{FF2B5EF4-FFF2-40B4-BE49-F238E27FC236}">
                <a16:creationId xmlns:a16="http://schemas.microsoft.com/office/drawing/2014/main" id="{9FB2DE7D-77DC-4291-AD9B-A60EE214B08A}"/>
              </a:ext>
            </a:extLst>
          </p:cNvPr>
          <p:cNvPicPr/>
          <p:nvPr/>
        </p:nvPicPr>
        <p:blipFill>
          <a:blip r:embed="rId9" cstate="screen">
            <a:extLst>
              <a:ext uri="{28A0092B-C50C-407E-A947-70E740481C1C}">
                <a14:useLocalDpi xmlns:a14="http://schemas.microsoft.com/office/drawing/2010/main"/>
              </a:ext>
            </a:extLst>
          </a:blip>
          <a:stretch>
            <a:fillRect/>
          </a:stretch>
        </p:blipFill>
        <p:spPr>
          <a:xfrm>
            <a:off x="3688264" y="2436690"/>
            <a:ext cx="573617" cy="1203818"/>
          </a:xfrm>
          <a:prstGeom prst="rect">
            <a:avLst/>
          </a:prstGeom>
        </p:spPr>
      </p:pic>
      <p:sp>
        <p:nvSpPr>
          <p:cNvPr id="50" name="テキスト ボックス 49">
            <a:extLst>
              <a:ext uri="{FF2B5EF4-FFF2-40B4-BE49-F238E27FC236}">
                <a16:creationId xmlns:a16="http://schemas.microsoft.com/office/drawing/2014/main" id="{F3BD7489-DC28-4DDF-AB57-3EED7E5CBE83}"/>
              </a:ext>
            </a:extLst>
          </p:cNvPr>
          <p:cNvSpPr txBox="1"/>
          <p:nvPr/>
        </p:nvSpPr>
        <p:spPr>
          <a:xfrm>
            <a:off x="515109" y="1873402"/>
            <a:ext cx="2857318" cy="172149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◆アスマイルで「健活</a:t>
            </a:r>
            <a:r>
              <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」を実践</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○毎日の健康活動のきっかけを提供</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いつでもどこでもお手軽に利用できるスマホアプリ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○インセンティブの提供</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毎週・毎月抽選を実施し、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楽しみながら続ける機会をより多く提供</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○集積できた健康データを活用して利用者へ還元</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新機能を順次リリース予定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4" name="正方形/長方形 53">
            <a:extLst>
              <a:ext uri="{FF2B5EF4-FFF2-40B4-BE49-F238E27FC236}">
                <a16:creationId xmlns:a16="http://schemas.microsoft.com/office/drawing/2014/main" id="{F17E8524-B680-4AA4-9555-4967926F2910}"/>
              </a:ext>
            </a:extLst>
          </p:cNvPr>
          <p:cNvSpPr/>
          <p:nvPr/>
        </p:nvSpPr>
        <p:spPr>
          <a:xfrm>
            <a:off x="6673724" y="4517543"/>
            <a:ext cx="1490138" cy="247386"/>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企業や商店街など</a:t>
            </a:r>
          </a:p>
        </p:txBody>
      </p:sp>
      <p:pic>
        <p:nvPicPr>
          <p:cNvPr id="61" name="図 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13775" y="4778220"/>
            <a:ext cx="957613" cy="874620"/>
          </a:xfrm>
          <a:prstGeom prst="rect">
            <a:avLst/>
          </a:prstGeom>
        </p:spPr>
      </p:pic>
      <p:pic>
        <p:nvPicPr>
          <p:cNvPr id="62" name="図 6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10454" y="4802683"/>
            <a:ext cx="896118" cy="758339"/>
          </a:xfrm>
          <a:prstGeom prst="rect">
            <a:avLst/>
          </a:prstGeom>
        </p:spPr>
      </p:pic>
      <p:pic>
        <p:nvPicPr>
          <p:cNvPr id="63" name="図 6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190348" y="4824372"/>
            <a:ext cx="735259" cy="757998"/>
          </a:xfrm>
          <a:prstGeom prst="rect">
            <a:avLst/>
          </a:prstGeom>
        </p:spPr>
      </p:pic>
      <p:sp>
        <p:nvSpPr>
          <p:cNvPr id="64" name="テキスト ボックス 63">
            <a:extLst>
              <a:ext uri="{FF2B5EF4-FFF2-40B4-BE49-F238E27FC236}">
                <a16:creationId xmlns:a16="http://schemas.microsoft.com/office/drawing/2014/main" id="{A92E574E-8416-4968-87F4-BFDDABD2D1B3}"/>
              </a:ext>
            </a:extLst>
          </p:cNvPr>
          <p:cNvSpPr txBox="1"/>
          <p:nvPr/>
        </p:nvSpPr>
        <p:spPr>
          <a:xfrm>
            <a:off x="6215470" y="5652840"/>
            <a:ext cx="2406646"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○多様な資源（特典提供</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クーポン等）</a:t>
            </a:r>
          </a:p>
        </p:txBody>
      </p:sp>
      <p:sp>
        <p:nvSpPr>
          <p:cNvPr id="65" name="矢印: 右 17">
            <a:extLst>
              <a:ext uri="{FF2B5EF4-FFF2-40B4-BE49-F238E27FC236}">
                <a16:creationId xmlns:a16="http://schemas.microsoft.com/office/drawing/2014/main" id="{485E5D2A-6E4B-4249-B235-106CEAE42E0B}"/>
              </a:ext>
            </a:extLst>
          </p:cNvPr>
          <p:cNvSpPr/>
          <p:nvPr/>
        </p:nvSpPr>
        <p:spPr>
          <a:xfrm>
            <a:off x="5390198" y="4869659"/>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6" name="矢印: 左 16">
            <a:extLst>
              <a:ext uri="{FF2B5EF4-FFF2-40B4-BE49-F238E27FC236}">
                <a16:creationId xmlns:a16="http://schemas.microsoft.com/office/drawing/2014/main" id="{7077EC0B-6624-4B79-BDCE-54F303B1B393}"/>
              </a:ext>
            </a:extLst>
          </p:cNvPr>
          <p:cNvSpPr/>
          <p:nvPr/>
        </p:nvSpPr>
        <p:spPr>
          <a:xfrm>
            <a:off x="5387473" y="5155662"/>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358591" y="5295851"/>
            <a:ext cx="833883"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協賛等提供</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矢印: 右 6">
            <a:extLst>
              <a:ext uri="{FF2B5EF4-FFF2-40B4-BE49-F238E27FC236}">
                <a16:creationId xmlns:a16="http://schemas.microsoft.com/office/drawing/2014/main" id="{76BEE964-54CF-40C9-A065-3EDDD147FD51}"/>
              </a:ext>
            </a:extLst>
          </p:cNvPr>
          <p:cNvSpPr/>
          <p:nvPr/>
        </p:nvSpPr>
        <p:spPr>
          <a:xfrm rot="5400000">
            <a:off x="3828357" y="3766300"/>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27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２</a:t>
            </a:r>
          </a:p>
        </p:txBody>
      </p:sp>
      <p:sp>
        <p:nvSpPr>
          <p:cNvPr id="73" name="テキスト ボックス 72"/>
          <p:cNvSpPr txBox="1"/>
          <p:nvPr/>
        </p:nvSpPr>
        <p:spPr>
          <a:xfrm>
            <a:off x="5320115" y="4663877"/>
            <a:ext cx="96372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協力企業募集</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417641" y="1542388"/>
            <a:ext cx="6749552" cy="2159747"/>
          </a:xfrm>
          <a:prstGeom prst="round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楕円 2"/>
          <p:cNvSpPr/>
          <p:nvPr/>
        </p:nvSpPr>
        <p:spPr>
          <a:xfrm>
            <a:off x="6464742" y="2113761"/>
            <a:ext cx="522428" cy="458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664849" y="1699490"/>
            <a:ext cx="348953" cy="46710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円弧 6"/>
          <p:cNvSpPr/>
          <p:nvPr/>
        </p:nvSpPr>
        <p:spPr>
          <a:xfrm rot="3832735">
            <a:off x="6128939" y="1997043"/>
            <a:ext cx="595427" cy="691852"/>
          </a:xfrm>
          <a:prstGeom prst="arc">
            <a:avLst>
              <a:gd name="adj1" fmla="val 15137095"/>
              <a:gd name="adj2" fmla="val 20381384"/>
            </a:avLst>
          </a:prstGeom>
          <a:ln w="19050">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9" name="図 58">
            <a:extLst>
              <a:ext uri="{FF2B5EF4-FFF2-40B4-BE49-F238E27FC236}">
                <a16:creationId xmlns:a16="http://schemas.microsoft.com/office/drawing/2014/main" id="{4C5676DE-1F34-40FA-9797-55D0F5098806}"/>
              </a:ext>
            </a:extLst>
          </p:cNvPr>
          <p:cNvPicPr>
            <a:picLocks noChangeAspect="1"/>
          </p:cNvPicPr>
          <p:nvPr/>
        </p:nvPicPr>
        <p:blipFill>
          <a:blip r:embed="rId13"/>
          <a:stretch>
            <a:fillRect/>
          </a:stretch>
        </p:blipFill>
        <p:spPr>
          <a:xfrm>
            <a:off x="746319" y="1480441"/>
            <a:ext cx="973171" cy="337334"/>
          </a:xfrm>
          <a:prstGeom prst="rect">
            <a:avLst/>
          </a:prstGeom>
        </p:spPr>
      </p:pic>
      <p:sp>
        <p:nvSpPr>
          <p:cNvPr id="46" name="正方形/長方形 45">
            <a:extLst>
              <a:ext uri="{FF2B5EF4-FFF2-40B4-BE49-F238E27FC236}">
                <a16:creationId xmlns:a16="http://schemas.microsoft.com/office/drawing/2014/main" id="{9786D6D1-42C1-486F-BDE5-BD59BCF08034}"/>
              </a:ext>
            </a:extLst>
          </p:cNvPr>
          <p:cNvSpPr/>
          <p:nvPr/>
        </p:nvSpPr>
        <p:spPr>
          <a:xfrm>
            <a:off x="1737993" y="1460039"/>
            <a:ext cx="824849" cy="227593"/>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府民</a:t>
            </a:r>
          </a:p>
        </p:txBody>
      </p:sp>
      <p:sp>
        <p:nvSpPr>
          <p:cNvPr id="2" name="左右矢印 1"/>
          <p:cNvSpPr/>
          <p:nvPr/>
        </p:nvSpPr>
        <p:spPr>
          <a:xfrm>
            <a:off x="1633679" y="4121453"/>
            <a:ext cx="873462" cy="415781"/>
          </a:xfrm>
          <a:prstGeom prst="leftRigh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059411" y="3822580"/>
            <a:ext cx="478016"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ＰＨＲ</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4" name="矢印: 右 6">
            <a:extLst>
              <a:ext uri="{FF2B5EF4-FFF2-40B4-BE49-F238E27FC236}">
                <a16:creationId xmlns:a16="http://schemas.microsoft.com/office/drawing/2014/main" id="{76BEE964-54CF-40C9-A065-3EDDD147FD51}"/>
              </a:ext>
            </a:extLst>
          </p:cNvPr>
          <p:cNvSpPr/>
          <p:nvPr/>
        </p:nvSpPr>
        <p:spPr>
          <a:xfrm rot="16200000">
            <a:off x="2702387" y="3742886"/>
            <a:ext cx="379784" cy="439768"/>
          </a:xfrm>
          <a:prstGeom prst="rightArrow">
            <a:avLst>
              <a:gd name="adj1" fmla="val 37949"/>
              <a:gd name="adj2" fmla="val 31219"/>
            </a:avLst>
          </a:prstGeom>
          <a:solidFill>
            <a:srgbClr val="4472C4"/>
          </a:solidFill>
          <a:ln w="12700" cap="flat" cmpd="sng" algn="ctr">
            <a:solidFill>
              <a:srgbClr val="4472C4">
                <a:shade val="50000"/>
              </a:srgbClr>
            </a:solidFill>
            <a:prstDash val="solid"/>
            <a:miter lim="800000"/>
          </a:ln>
          <a:effectLst/>
        </p:spPr>
        <p:txBody>
          <a:bodyPr vert="ea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endParaRPr kumimoji="1" lang="ja-JP" altLang="en-US"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048322" y="3795291"/>
            <a:ext cx="841897"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きっかけと</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機会の提供</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矢印: 右 6">
            <a:extLst>
              <a:ext uri="{FF2B5EF4-FFF2-40B4-BE49-F238E27FC236}">
                <a16:creationId xmlns:a16="http://schemas.microsoft.com/office/drawing/2014/main" id="{76BEE964-54CF-40C9-A065-3EDDD147FD51}"/>
              </a:ext>
            </a:extLst>
          </p:cNvPr>
          <p:cNvSpPr/>
          <p:nvPr/>
        </p:nvSpPr>
        <p:spPr>
          <a:xfrm rot="16200000">
            <a:off x="4627214" y="3751092"/>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３</a:t>
            </a:r>
          </a:p>
        </p:txBody>
      </p:sp>
      <p:sp>
        <p:nvSpPr>
          <p:cNvPr id="77" name="テキスト ボックス 76"/>
          <p:cNvSpPr txBox="1"/>
          <p:nvPr/>
        </p:nvSpPr>
        <p:spPr>
          <a:xfrm>
            <a:off x="5019251" y="3848407"/>
            <a:ext cx="710451"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効率的な</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保健事業</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22448" y="437459"/>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■「アスマイル」のスキーム</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355030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④財務マネジメント</a:t>
            </a:r>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30" name="グループ化 29"/>
          <p:cNvGrpSpPr/>
          <p:nvPr/>
        </p:nvGrpSpPr>
        <p:grpSpPr>
          <a:xfrm>
            <a:off x="2202746" y="1185704"/>
            <a:ext cx="4923655" cy="1583298"/>
            <a:chOff x="2182668" y="988933"/>
            <a:chExt cx="4923655" cy="1583298"/>
          </a:xfrm>
        </p:grpSpPr>
        <p:sp>
          <p:nvSpPr>
            <p:cNvPr id="31" name="正方形/長方形 30"/>
            <p:cNvSpPr/>
            <p:nvPr/>
          </p:nvSpPr>
          <p:spPr>
            <a:xfrm>
              <a:off x="2182668" y="988933"/>
              <a:ext cx="142614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・財務マネジメントに関する調査分析報告書とりまとめ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・財政課に専属グループ（公債企画Ｇ）を設置</a:t>
              </a:r>
            </a:p>
          </p:txBody>
        </p:sp>
        <p:sp>
          <p:nvSpPr>
            <p:cNvPr id="32" name="正方形/長方形 31"/>
            <p:cNvSpPr/>
            <p:nvPr/>
          </p:nvSpPr>
          <p:spPr>
            <a:xfrm>
              <a:off x="6253068" y="98893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「今後の長期運用について（案）」策定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⇒長期運用を検討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3681237" y="988933"/>
              <a:ext cx="1429959"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「大阪府債の発行に関する基本的な考え方及び事務取扱い指針」策定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4638"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⇒２年債（短期債）の導入</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5"/>
          <p:cNvGrpSpPr/>
          <p:nvPr/>
        </p:nvGrpSpPr>
        <p:grpSpPr>
          <a:xfrm>
            <a:off x="695884" y="3237077"/>
            <a:ext cx="8282163" cy="3366390"/>
            <a:chOff x="695884" y="3315455"/>
            <a:chExt cx="8282163" cy="3366390"/>
          </a:xfrm>
        </p:grpSpPr>
        <p:sp>
          <p:nvSpPr>
            <p:cNvPr id="55" name="テキスト ボックス 54"/>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cxnSp>
          <p:nvCxnSpPr>
            <p:cNvPr id="59" name="直線コネクタ 58"/>
            <p:cNvCxnSpPr/>
            <p:nvPr/>
          </p:nvCxnSpPr>
          <p:spPr>
            <a:xfrm>
              <a:off x="1367644" y="3773603"/>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1655676" y="3801525"/>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1655676" y="408955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a:off x="1655676" y="4377589"/>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a:off x="1655676" y="4665621"/>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1655676" y="4953653"/>
              <a:ext cx="288032" cy="0"/>
            </a:xfrm>
            <a:prstGeom prst="line">
              <a:avLst/>
            </a:prstGeom>
          </p:spPr>
          <p:style>
            <a:lnRef idx="1">
              <a:schemeClr val="dk1"/>
            </a:lnRef>
            <a:fillRef idx="0">
              <a:schemeClr val="dk1"/>
            </a:fillRef>
            <a:effectRef idx="0">
              <a:schemeClr val="dk1"/>
            </a:effectRef>
            <a:fontRef idx="minor">
              <a:schemeClr val="tx1"/>
            </a:fontRef>
          </p:style>
        </p:cxnSp>
        <p:sp>
          <p:nvSpPr>
            <p:cNvPr id="65" name="テキスト ボックス 64"/>
            <p:cNvSpPr txBox="1"/>
            <p:nvPr/>
          </p:nvSpPr>
          <p:spPr>
            <a:xfrm>
              <a:off x="695884"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66" name="テキスト ボックス 65"/>
            <p:cNvSpPr txBox="1"/>
            <p:nvPr/>
          </p:nvSpPr>
          <p:spPr>
            <a:xfrm>
              <a:off x="1943708"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1943708" y="3945541"/>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1943708" y="4244606"/>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1943708" y="480963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テキスト ボックス 69"/>
            <p:cNvSpPr txBox="1"/>
            <p:nvPr/>
          </p:nvSpPr>
          <p:spPr>
            <a:xfrm>
              <a:off x="1943708" y="452160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1" name="直線コネクタ 70"/>
            <p:cNvCxnSpPr/>
            <p:nvPr/>
          </p:nvCxnSpPr>
          <p:spPr>
            <a:xfrm>
              <a:off x="5351772" y="3801525"/>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p:nvPr/>
          </p:nvCxnSpPr>
          <p:spPr>
            <a:xfrm>
              <a:off x="5639804" y="3812558"/>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p:cNvCxnSpPr/>
            <p:nvPr/>
          </p:nvCxnSpPr>
          <p:spPr>
            <a:xfrm>
              <a:off x="5639804" y="410059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5639804" y="438862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5639804" y="467665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5639804" y="4964686"/>
              <a:ext cx="288032" cy="0"/>
            </a:xfrm>
            <a:prstGeom prst="line">
              <a:avLst/>
            </a:prstGeom>
          </p:spPr>
          <p:style>
            <a:lnRef idx="1">
              <a:schemeClr val="dk1"/>
            </a:lnRef>
            <a:fillRef idx="0">
              <a:schemeClr val="dk1"/>
            </a:fillRef>
            <a:effectRef idx="0">
              <a:schemeClr val="dk1"/>
            </a:effectRef>
            <a:fontRef idx="minor">
              <a:schemeClr val="tx1"/>
            </a:fontRef>
          </p:style>
        </p:cxnSp>
        <p:sp>
          <p:nvSpPr>
            <p:cNvPr id="77" name="テキスト ボックス 76"/>
            <p:cNvSpPr txBox="1"/>
            <p:nvPr/>
          </p:nvSpPr>
          <p:spPr>
            <a:xfrm>
              <a:off x="4680012"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78" name="テキスト ボックス 77"/>
            <p:cNvSpPr txBox="1"/>
            <p:nvPr/>
          </p:nvSpPr>
          <p:spPr>
            <a:xfrm>
              <a:off x="5927836"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 name="テキスト ボックス 78"/>
            <p:cNvSpPr txBox="1"/>
            <p:nvPr/>
          </p:nvSpPr>
          <p:spPr>
            <a:xfrm>
              <a:off x="5927836" y="3967607"/>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901177" y="4850368"/>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公債管理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a:xfrm>
              <a:off x="5927836" y="456712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 name="テキスト ボックス 81"/>
            <p:cNvSpPr txBox="1"/>
            <p:nvPr/>
          </p:nvSpPr>
          <p:spPr>
            <a:xfrm>
              <a:off x="5926660" y="428403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5616116" y="5241685"/>
              <a:ext cx="288032" cy="0"/>
            </a:xfrm>
            <a:prstGeom prst="line">
              <a:avLst/>
            </a:prstGeom>
          </p:spPr>
          <p:style>
            <a:lnRef idx="1">
              <a:schemeClr val="dk1"/>
            </a:lnRef>
            <a:fillRef idx="0">
              <a:schemeClr val="dk1"/>
            </a:fillRef>
            <a:effectRef idx="0">
              <a:schemeClr val="dk1"/>
            </a:effectRef>
            <a:fontRef idx="minor">
              <a:schemeClr val="tx1"/>
            </a:fontRef>
          </p:style>
        </p:cxnSp>
        <p:sp>
          <p:nvSpPr>
            <p:cNvPr id="84" name="テキスト ボックス 83"/>
            <p:cNvSpPr txBox="1"/>
            <p:nvPr/>
          </p:nvSpPr>
          <p:spPr>
            <a:xfrm>
              <a:off x="5900316" y="5114556"/>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6" name="直線コネクタ 85"/>
            <p:cNvCxnSpPr/>
            <p:nvPr/>
          </p:nvCxnSpPr>
          <p:spPr>
            <a:xfrm>
              <a:off x="1367644"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a:off x="1655676"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p:cNvCxnSpPr/>
            <p:nvPr/>
          </p:nvCxnSpPr>
          <p:spPr>
            <a:xfrm>
              <a:off x="1655676"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89" name="直線コネクタ 88"/>
            <p:cNvCxnSpPr/>
            <p:nvPr/>
          </p:nvCxnSpPr>
          <p:spPr>
            <a:xfrm>
              <a:off x="1655676"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p:cNvCxnSpPr/>
            <p:nvPr/>
          </p:nvCxnSpPr>
          <p:spPr>
            <a:xfrm>
              <a:off x="1655676"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91" name="テキスト ボックス 90"/>
            <p:cNvSpPr txBox="1"/>
            <p:nvPr/>
          </p:nvSpPr>
          <p:spPr>
            <a:xfrm>
              <a:off x="695884"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92" name="テキスト ボックス 91"/>
            <p:cNvSpPr txBox="1"/>
            <p:nvPr/>
          </p:nvSpPr>
          <p:spPr>
            <a:xfrm>
              <a:off x="1943708"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総務・資金</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テキスト ボックス 92"/>
            <p:cNvSpPr txBox="1"/>
            <p:nvPr/>
          </p:nvSpPr>
          <p:spPr>
            <a:xfrm>
              <a:off x="1943708"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1943708"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5" name="テキスト ボックス 94"/>
            <p:cNvSpPr txBox="1"/>
            <p:nvPr/>
          </p:nvSpPr>
          <p:spPr>
            <a:xfrm>
              <a:off x="1943708"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6" name="直線コネクタ 95"/>
            <p:cNvCxnSpPr/>
            <p:nvPr/>
          </p:nvCxnSpPr>
          <p:spPr>
            <a:xfrm>
              <a:off x="5351772"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97" name="直線コネクタ 96"/>
            <p:cNvCxnSpPr/>
            <p:nvPr/>
          </p:nvCxnSpPr>
          <p:spPr>
            <a:xfrm>
              <a:off x="5639804"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a:off x="5639804"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a:off x="5639804"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a:off x="5639804"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101" name="テキスト ボックス 100"/>
            <p:cNvSpPr txBox="1"/>
            <p:nvPr/>
          </p:nvSpPr>
          <p:spPr>
            <a:xfrm>
              <a:off x="4680012"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102" name="テキスト ボックス 101"/>
            <p:cNvSpPr txBox="1"/>
            <p:nvPr/>
          </p:nvSpPr>
          <p:spPr>
            <a:xfrm>
              <a:off x="5927836"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5927836"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5927836"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5927836"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6" name="直線矢印コネクタ 105"/>
            <p:cNvCxnSpPr>
              <a:stCxn id="109" idx="0"/>
            </p:cNvCxnSpPr>
            <p:nvPr/>
          </p:nvCxnSpPr>
          <p:spPr>
            <a:xfrm flipV="1">
              <a:off x="3047516" y="5280308"/>
              <a:ext cx="2712616" cy="425315"/>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7" name="直線矢印コネクタ 106"/>
            <p:cNvCxnSpPr/>
            <p:nvPr/>
          </p:nvCxnSpPr>
          <p:spPr>
            <a:xfrm>
              <a:off x="2931414" y="4374830"/>
              <a:ext cx="2969763" cy="475538"/>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8" name="直線矢印コネクタ 107"/>
            <p:cNvCxnSpPr/>
            <p:nvPr/>
          </p:nvCxnSpPr>
          <p:spPr>
            <a:xfrm>
              <a:off x="2931414" y="4395739"/>
              <a:ext cx="2852406" cy="733820"/>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sp>
          <p:nvSpPr>
            <p:cNvPr id="109" name="フリーフォーム 108"/>
            <p:cNvSpPr/>
            <p:nvPr/>
          </p:nvSpPr>
          <p:spPr>
            <a:xfrm>
              <a:off x="3047516" y="5514835"/>
              <a:ext cx="2938457" cy="190788"/>
            </a:xfrm>
            <a:custGeom>
              <a:avLst/>
              <a:gdLst>
                <a:gd name="connsiteX0" fmla="*/ 0 w 2573383"/>
                <a:gd name="connsiteY0" fmla="*/ 171149 h 171149"/>
                <a:gd name="connsiteX1" fmla="*/ 1463040 w 2573383"/>
                <a:gd name="connsiteY1" fmla="*/ 1332 h 171149"/>
                <a:gd name="connsiteX2" fmla="*/ 2573383 w 2573383"/>
                <a:gd name="connsiteY2" fmla="*/ 105835 h 171149"/>
              </a:gdLst>
              <a:ahLst/>
              <a:cxnLst>
                <a:cxn ang="0">
                  <a:pos x="connsiteX0" y="connsiteY0"/>
                </a:cxn>
                <a:cxn ang="0">
                  <a:pos x="connsiteX1" y="connsiteY1"/>
                </a:cxn>
                <a:cxn ang="0">
                  <a:pos x="connsiteX2" y="connsiteY2"/>
                </a:cxn>
              </a:cxnLst>
              <a:rect l="l" t="t" r="r" b="b"/>
              <a:pathLst>
                <a:path w="2573383" h="171149">
                  <a:moveTo>
                    <a:pt x="0" y="171149"/>
                  </a:moveTo>
                  <a:cubicBezTo>
                    <a:pt x="517071" y="91683"/>
                    <a:pt x="1034143" y="12218"/>
                    <a:pt x="1463040" y="1332"/>
                  </a:cubicBezTo>
                  <a:cubicBezTo>
                    <a:pt x="1891937" y="-9554"/>
                    <a:pt x="2232660" y="48140"/>
                    <a:pt x="2573383" y="105835"/>
                  </a:cubicBezTo>
                </a:path>
              </a:pathLst>
            </a:custGeom>
            <a:ln w="19050">
              <a:headEnd type="none" w="med" len="med"/>
              <a:tailEnd type="arrow" w="med" len="med"/>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四角形吹き出し 109"/>
            <p:cNvSpPr/>
            <p:nvPr/>
          </p:nvSpPr>
          <p:spPr>
            <a:xfrm>
              <a:off x="7437745" y="4893037"/>
              <a:ext cx="1540302" cy="935745"/>
            </a:xfrm>
            <a:prstGeom prst="wedgeRectCallout">
              <a:avLst>
                <a:gd name="adj1" fmla="val -93561"/>
                <a:gd name="adj2" fmla="val -12433"/>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府債発行時の金利（長期／短期）の複合活用による公債費の抑制、資金の効率的な運用を行う</a:t>
              </a:r>
            </a:p>
          </p:txBody>
        </p:sp>
      </p:grpSp>
      <p:graphicFrame>
        <p:nvGraphicFramePr>
          <p:cNvPr id="115" name="表 114"/>
          <p:cNvGraphicFramePr>
            <a:graphicFrameLocks noGrp="1"/>
          </p:cNvGraphicFramePr>
          <p:nvPr/>
        </p:nvGraphicFramePr>
        <p:xfrm>
          <a:off x="719571" y="897672"/>
          <a:ext cx="8082643" cy="254614"/>
        </p:xfrm>
        <a:graphic>
          <a:graphicData uri="http://schemas.openxmlformats.org/drawingml/2006/table">
            <a:tbl>
              <a:tblPr firstRow="1" bandRow="1">
                <a:tableStyleId>{7DF18680-E054-41AD-8BC1-D1AEF772440D}</a:tableStyleId>
              </a:tblPr>
              <a:tblGrid>
                <a:gridCol w="326345">
                  <a:extLst>
                    <a:ext uri="{9D8B030D-6E8A-4147-A177-3AD203B41FA5}">
                      <a16:colId xmlns:a16="http://schemas.microsoft.com/office/drawing/2014/main" val="20000"/>
                    </a:ext>
                  </a:extLst>
                </a:gridCol>
                <a:gridCol w="671305">
                  <a:extLst>
                    <a:ext uri="{9D8B030D-6E8A-4147-A177-3AD203B41FA5}">
                      <a16:colId xmlns:a16="http://schemas.microsoft.com/office/drawing/2014/main" val="20001"/>
                    </a:ext>
                  </a:extLst>
                </a:gridCol>
                <a:gridCol w="671305">
                  <a:extLst>
                    <a:ext uri="{9D8B030D-6E8A-4147-A177-3AD203B41FA5}">
                      <a16:colId xmlns:a16="http://schemas.microsoft.com/office/drawing/2014/main" val="20002"/>
                    </a:ext>
                  </a:extLst>
                </a:gridCol>
                <a:gridCol w="671305">
                  <a:extLst>
                    <a:ext uri="{9D8B030D-6E8A-4147-A177-3AD203B41FA5}">
                      <a16:colId xmlns:a16="http://schemas.microsoft.com/office/drawing/2014/main" val="20003"/>
                    </a:ext>
                  </a:extLst>
                </a:gridCol>
                <a:gridCol w="2520281">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061862">
                  <a:extLst>
                    <a:ext uri="{9D8B030D-6E8A-4147-A177-3AD203B41FA5}">
                      <a16:colId xmlns:a16="http://schemas.microsoft.com/office/drawing/2014/main" val="20007"/>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18" name="正方形/長方形 117"/>
          <p:cNvSpPr/>
          <p:nvPr/>
        </p:nvSpPr>
        <p:spPr>
          <a:xfrm>
            <a:off x="7875630" y="1197630"/>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長期運用の開始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265</a:t>
            </a:fld>
            <a:endParaRPr lang="ja-JP" altLang="en-US"/>
          </a:p>
        </p:txBody>
      </p:sp>
    </p:spTree>
    <p:extLst>
      <p:ext uri="{BB962C8B-B14F-4D97-AF65-F5344CB8AC3E}">
        <p14:creationId xmlns:p14="http://schemas.microsoft.com/office/powerpoint/2010/main" val="368084248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251520" y="338554"/>
            <a:ext cx="87849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■新発地方債におけるスプレッド（国債との利回り差）の推移</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6" name="図 5"/>
          <p:cNvPicPr>
            <a:picLocks noChangeAspect="1"/>
          </p:cNvPicPr>
          <p:nvPr/>
        </p:nvPicPr>
        <p:blipFill>
          <a:blip r:embed="rId2"/>
          <a:stretch>
            <a:fillRect/>
          </a:stretch>
        </p:blipFill>
        <p:spPr>
          <a:xfrm>
            <a:off x="-70739" y="507831"/>
            <a:ext cx="9103181" cy="6490980"/>
          </a:xfrm>
          <a:prstGeom prst="rect">
            <a:avLst/>
          </a:prstGeom>
        </p:spPr>
      </p:pic>
    </p:spTree>
    <p:extLst>
      <p:ext uri="{BB962C8B-B14F-4D97-AF65-F5344CB8AC3E}">
        <p14:creationId xmlns:p14="http://schemas.microsoft.com/office/powerpoint/2010/main" val="103140791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人事</a:t>
            </a:r>
            <a:r>
              <a:rPr lang="en-US" altLang="ja-JP" dirty="0" smtClean="0">
                <a:latin typeface="BIZ UDゴシック" panose="020B0400000000000000" pitchFamily="49" charset="-128"/>
                <a:ea typeface="BIZ UDゴシック" panose="020B0400000000000000" pitchFamily="49" charset="-128"/>
              </a:rPr>
              <a:t>】</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（３）人事・給与制度</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（４）公募制度</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3469891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4300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rowSpan="5">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indent="0" algn="l"/>
                      <a:r>
                        <a:rPr kumimoji="1" lang="ja-JP" altLang="en-US" sz="1200" dirty="0">
                          <a:solidFill>
                            <a:schemeClr val="tx1"/>
                          </a:solidFill>
                        </a:rPr>
                        <a:t>・また、より一層、府民の信頼を得る必要が生じており、人事給与システムの構築が求められている。</a:t>
                      </a:r>
                    </a:p>
                    <a:p>
                      <a:pPr marL="0" indent="0" algn="l"/>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5">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①府独自の給与制度改革</a:t>
                      </a:r>
                    </a:p>
                    <a:p>
                      <a:pPr marL="92075" indent="-92075"/>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85725"/>
                      <a:r>
                        <a:rPr kumimoji="1" lang="ja-JP" altLang="en-US" sz="1100" dirty="0">
                          <a:solidFill>
                            <a:schemeClr val="tx1"/>
                          </a:solidFill>
                        </a:rPr>
                        <a:t>・より職務給原則を徹底した給与制度の実現</a:t>
                      </a:r>
                    </a:p>
                    <a:p>
                      <a:pPr marL="85725" indent="-85725"/>
                      <a:r>
                        <a:rPr kumimoji="1" lang="ja-JP" altLang="en-US" sz="1100" dirty="0">
                          <a:solidFill>
                            <a:schemeClr val="tx1"/>
                          </a:solidFill>
                        </a:rPr>
                        <a:t>・</a:t>
                      </a:r>
                      <a:r>
                        <a:rPr kumimoji="1" lang="ja-JP" altLang="en-US" sz="1100" spc="-150" dirty="0">
                          <a:solidFill>
                            <a:schemeClr val="tx1"/>
                          </a:solidFill>
                        </a:rPr>
                        <a:t>部長級・次長級の定額制は全国初</a:t>
                      </a:r>
                    </a:p>
                    <a:p>
                      <a:pPr marL="0" indent="0"/>
                      <a:r>
                        <a:rPr kumimoji="1" lang="ja-JP" altLang="en-US" sz="1100" dirty="0">
                          <a:solidFill>
                            <a:schemeClr val="tx1"/>
                          </a:solidFill>
                        </a:rPr>
                        <a:t>（</a:t>
                      </a:r>
                      <a:r>
                        <a:rPr kumimoji="1" lang="en-US" altLang="ja-JP" sz="1100" dirty="0">
                          <a:solidFill>
                            <a:schemeClr val="tx1"/>
                          </a:solidFill>
                        </a:rPr>
                        <a:t>2011</a:t>
                      </a:r>
                      <a:r>
                        <a:rPr kumimoji="1" lang="ja-JP" altLang="en-US" sz="1100" dirty="0">
                          <a:solidFill>
                            <a:schemeClr val="tx1"/>
                          </a:solidFill>
                        </a:rPr>
                        <a:t>年度）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1"/>
                  </a:ext>
                </a:extLst>
              </a:tr>
              <a:tr h="1980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②職員採用試験の抜本的見直し</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・試験科目の見直し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択一式と記述式専門を廃止</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ｴﾝﾄﾘｰｼｰﾄ導入（受験者の意欲・行動力などを問う）</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人物評価の重点化（都道府県で初の取組み）</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・試験日程の見直し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民間就職活動のスケジュール、社会人等の転職のタイミングを踏まえた日程を設定</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a:t>
                      </a:r>
                      <a:r>
                        <a:rPr kumimoji="1" lang="en-US" altLang="ja-JP" sz="1000" dirty="0">
                          <a:solidFill>
                            <a:schemeClr val="tx1"/>
                          </a:solidFill>
                        </a:rPr>
                        <a:t>2015</a:t>
                      </a:r>
                      <a:r>
                        <a:rPr kumimoji="1" lang="ja-JP" altLang="en-US" sz="1000" dirty="0">
                          <a:solidFill>
                            <a:schemeClr val="tx1"/>
                          </a:solidFill>
                        </a:rPr>
                        <a:t>年に、より優秀な人材を確保できるよう、試験内容の一部見直し等を実施した。</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小論文を廃止</a:t>
                      </a:r>
                      <a:endParaRPr kumimoji="1" lang="en-US" altLang="ja-JP" sz="1000" dirty="0">
                        <a:solidFill>
                          <a:schemeClr val="tx1"/>
                        </a:solidFill>
                      </a:endParaRPr>
                    </a:p>
                    <a:p>
                      <a:pPr marL="92075"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-SPI3</a:t>
                      </a:r>
                      <a:r>
                        <a:rPr kumimoji="1" lang="ja-JP" altLang="en-US" sz="1000" dirty="0">
                          <a:solidFill>
                            <a:schemeClr val="tx1"/>
                          </a:solidFill>
                        </a:rPr>
                        <a:t>導入、論文試験を、見識分野と法律・経済分野からの選択制に</a:t>
                      </a:r>
                      <a:endParaRPr kumimoji="1" lang="en-US" altLang="ja-JP" sz="10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・申込者数の増加（行政職 </a:t>
                      </a:r>
                      <a:r>
                        <a:rPr kumimoji="1" lang="en-US" altLang="ja-JP" sz="1100" dirty="0">
                          <a:solidFill>
                            <a:schemeClr val="tx1"/>
                          </a:solidFill>
                        </a:rPr>
                        <a:t>22-25</a:t>
                      </a:r>
                      <a:r>
                        <a:rPr kumimoji="1" lang="ja-JP" altLang="en-US" sz="1100" dirty="0">
                          <a:solidFill>
                            <a:schemeClr val="tx1"/>
                          </a:solidFill>
                        </a:rPr>
                        <a:t>）</a:t>
                      </a:r>
                    </a:p>
                    <a:p>
                      <a:r>
                        <a:rPr kumimoji="1" lang="ja-JP" altLang="en-US" sz="1100" dirty="0">
                          <a:solidFill>
                            <a:schemeClr val="tx1"/>
                          </a:solidFill>
                        </a:rPr>
                        <a:t>　</a:t>
                      </a:r>
                      <a:r>
                        <a:rPr kumimoji="1" lang="en-US" altLang="ja-JP" sz="1100" dirty="0">
                          <a:solidFill>
                            <a:schemeClr val="tx1"/>
                          </a:solidFill>
                        </a:rPr>
                        <a:t>2008</a:t>
                      </a:r>
                      <a:r>
                        <a:rPr kumimoji="1" lang="ja-JP" altLang="en-US" sz="1100" dirty="0">
                          <a:solidFill>
                            <a:schemeClr val="tx1"/>
                          </a:solidFill>
                        </a:rPr>
                        <a:t>～</a:t>
                      </a:r>
                      <a:r>
                        <a:rPr kumimoji="1" lang="en-US" altLang="ja-JP" sz="1100" dirty="0">
                          <a:solidFill>
                            <a:schemeClr val="tx1"/>
                          </a:solidFill>
                        </a:rPr>
                        <a:t>2010</a:t>
                      </a:r>
                      <a:r>
                        <a:rPr kumimoji="1" lang="ja-JP" altLang="en-US" sz="1100" dirty="0">
                          <a:solidFill>
                            <a:schemeClr val="tx1"/>
                          </a:solidFill>
                        </a:rPr>
                        <a:t>年　平均：　</a:t>
                      </a:r>
                      <a:r>
                        <a:rPr kumimoji="1" lang="en-US" altLang="ja-JP" sz="1100" dirty="0">
                          <a:solidFill>
                            <a:schemeClr val="tx1"/>
                          </a:solidFill>
                        </a:rPr>
                        <a:t>644</a:t>
                      </a:r>
                      <a:r>
                        <a:rPr kumimoji="1" lang="ja-JP" altLang="en-US" sz="1100" dirty="0">
                          <a:solidFill>
                            <a:schemeClr val="tx1"/>
                          </a:solidFill>
                        </a:rPr>
                        <a:t>名</a:t>
                      </a:r>
                    </a:p>
                    <a:p>
                      <a:r>
                        <a:rPr kumimoji="1" lang="ja-JP" altLang="en-US" sz="1100" dirty="0">
                          <a:solidFill>
                            <a:schemeClr val="tx1"/>
                          </a:solidFill>
                        </a:rPr>
                        <a:t>　</a:t>
                      </a:r>
                      <a:r>
                        <a:rPr kumimoji="1" lang="en-US" altLang="ja-JP" sz="1100" dirty="0">
                          <a:solidFill>
                            <a:schemeClr val="tx1"/>
                          </a:solidFill>
                        </a:rPr>
                        <a:t>2011</a:t>
                      </a:r>
                      <a:r>
                        <a:rPr kumimoji="1" lang="ja-JP" altLang="en-US" sz="1100" dirty="0">
                          <a:solidFill>
                            <a:schemeClr val="tx1"/>
                          </a:solidFill>
                        </a:rPr>
                        <a:t>～</a:t>
                      </a:r>
                      <a:r>
                        <a:rPr kumimoji="1" lang="en-US" altLang="ja-JP" sz="1100" dirty="0">
                          <a:solidFill>
                            <a:schemeClr val="tx1"/>
                          </a:solidFill>
                        </a:rPr>
                        <a:t>2022</a:t>
                      </a:r>
                      <a:r>
                        <a:rPr kumimoji="1" lang="ja-JP" altLang="en-US" sz="1100" dirty="0">
                          <a:solidFill>
                            <a:schemeClr val="tx1"/>
                          </a:solidFill>
                        </a:rPr>
                        <a:t>年　平均：</a:t>
                      </a:r>
                      <a:r>
                        <a:rPr kumimoji="1" lang="en-US" altLang="ja-JP" sz="1100" dirty="0">
                          <a:solidFill>
                            <a:schemeClr val="tx1"/>
                          </a:solidFill>
                        </a:rPr>
                        <a:t>2,004</a:t>
                      </a:r>
                      <a:r>
                        <a:rPr kumimoji="1" lang="ja-JP" altLang="en-US" sz="1100" dirty="0">
                          <a:solidFill>
                            <a:schemeClr val="tx1"/>
                          </a:solidFill>
                        </a:rPr>
                        <a:t>名</a:t>
                      </a:r>
                      <a:endParaRPr kumimoji="1" lang="en-US" altLang="ja-JP" sz="1100" dirty="0">
                        <a:solidFill>
                          <a:schemeClr val="tx1"/>
                        </a:solidFill>
                      </a:endParaRPr>
                    </a:p>
                    <a:p>
                      <a:pPr marL="85725" indent="-85725"/>
                      <a:r>
                        <a:rPr kumimoji="1" lang="en-US" altLang="ja-JP" sz="1100">
                          <a:solidFill>
                            <a:schemeClr val="tx1"/>
                          </a:solidFill>
                        </a:rPr>
                        <a:t>※</a:t>
                      </a:r>
                      <a:r>
                        <a:rPr kumimoji="1" lang="ja-JP" altLang="en-US" sz="1100" dirty="0">
                          <a:solidFill>
                            <a:schemeClr val="tx1"/>
                          </a:solidFill>
                        </a:rPr>
                        <a:t>制度実施</a:t>
                      </a:r>
                      <a:r>
                        <a:rPr kumimoji="1" lang="en-US" altLang="ja-JP" sz="1100" dirty="0">
                          <a:solidFill>
                            <a:schemeClr val="tx1"/>
                          </a:solidFill>
                        </a:rPr>
                        <a:t>12</a:t>
                      </a:r>
                      <a:r>
                        <a:rPr kumimoji="1" lang="ja-JP" altLang="en-US" sz="1100" dirty="0">
                          <a:solidFill>
                            <a:schemeClr val="tx1"/>
                          </a:solidFill>
                        </a:rPr>
                        <a:t>年目。人材の確保状況については検証中</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2"/>
                  </a:ext>
                </a:extLst>
              </a:tr>
              <a:tr h="1044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③相対評価の導入</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・職員基本条例（</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月施行）において、予め分布割合を定め、相対評価を実施</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第一区分　</a:t>
                      </a:r>
                      <a:r>
                        <a:rPr kumimoji="1" lang="en-US" altLang="ja-JP" sz="1000" dirty="0">
                          <a:solidFill>
                            <a:schemeClr val="tx1"/>
                          </a:solidFill>
                        </a:rPr>
                        <a:t>5</a:t>
                      </a:r>
                      <a:r>
                        <a:rPr kumimoji="1" lang="ja-JP" altLang="en-US" sz="1000" dirty="0">
                          <a:solidFill>
                            <a:schemeClr val="tx1"/>
                          </a:solidFill>
                        </a:rPr>
                        <a:t>％　第二区分　</a:t>
                      </a:r>
                      <a:r>
                        <a:rPr kumimoji="1" lang="en-US" altLang="ja-JP" sz="1000" dirty="0">
                          <a:solidFill>
                            <a:schemeClr val="tx1"/>
                          </a:solidFill>
                        </a:rPr>
                        <a:t>20</a:t>
                      </a:r>
                      <a:r>
                        <a:rPr kumimoji="1" lang="ja-JP" altLang="en-US" sz="1000" dirty="0">
                          <a:solidFill>
                            <a:schemeClr val="tx1"/>
                          </a:solidFill>
                        </a:rPr>
                        <a:t>％　第三区分　</a:t>
                      </a:r>
                      <a:r>
                        <a:rPr kumimoji="1" lang="en-US" altLang="ja-JP" sz="1000" dirty="0">
                          <a:solidFill>
                            <a:schemeClr val="tx1"/>
                          </a:solidFill>
                        </a:rPr>
                        <a:t>60</a:t>
                      </a:r>
                      <a:r>
                        <a:rPr kumimoji="1" lang="ja-JP" altLang="en-US" sz="1000" dirty="0">
                          <a:solidFill>
                            <a:schemeClr val="tx1"/>
                          </a:solidFill>
                        </a:rPr>
                        <a:t>％</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第四区分　</a:t>
                      </a:r>
                      <a:r>
                        <a:rPr kumimoji="1" lang="en-US" altLang="ja-JP" sz="1000" dirty="0">
                          <a:solidFill>
                            <a:schemeClr val="tx1"/>
                          </a:solidFill>
                        </a:rPr>
                        <a:t>10</a:t>
                      </a:r>
                      <a:r>
                        <a:rPr kumimoji="1" lang="ja-JP" altLang="en-US" sz="1000" dirty="0">
                          <a:solidFill>
                            <a:schemeClr val="tx1"/>
                          </a:solidFill>
                        </a:rPr>
                        <a:t>％　第五区分　</a:t>
                      </a:r>
                      <a:r>
                        <a:rPr kumimoji="1" lang="en-US" altLang="ja-JP" sz="1000" dirty="0">
                          <a:solidFill>
                            <a:schemeClr val="tx1"/>
                          </a:solidFill>
                        </a:rPr>
                        <a:t>5</a:t>
                      </a:r>
                      <a:r>
                        <a:rPr kumimoji="1" lang="ja-JP" altLang="en-US" sz="10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・評価結果を給与、任用、研修などに反映</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0"/>
                      <a:r>
                        <a:rPr kumimoji="1" lang="ja-JP" altLang="en-US" sz="1100" dirty="0">
                          <a:solidFill>
                            <a:schemeClr val="tx1"/>
                          </a:solidFill>
                        </a:rPr>
                        <a:t>・条例の目的に合致したものとなっているか毎年度検証作業を実施</a:t>
                      </a:r>
                      <a:endParaRPr kumimoji="1" lang="en-US" altLang="ja-JP" sz="1100" dirty="0">
                        <a:solidFill>
                          <a:schemeClr val="tx1"/>
                        </a:solidFill>
                      </a:endParaRPr>
                    </a:p>
                    <a:p>
                      <a:pPr marL="85725" indent="0"/>
                      <a:r>
                        <a:rPr kumimoji="1" lang="ja-JP" altLang="en-US" sz="1100" dirty="0">
                          <a:solidFill>
                            <a:schemeClr val="tx1"/>
                          </a:solidFill>
                        </a:rPr>
                        <a:t>・</a:t>
                      </a:r>
                      <a:r>
                        <a:rPr kumimoji="1" lang="en-US" altLang="ja-JP" sz="1100" dirty="0">
                          <a:solidFill>
                            <a:schemeClr val="tx1"/>
                          </a:solidFill>
                        </a:rPr>
                        <a:t>2020</a:t>
                      </a:r>
                      <a:r>
                        <a:rPr kumimoji="1" lang="ja-JP" altLang="en-US" sz="1100" dirty="0">
                          <a:solidFill>
                            <a:schemeClr val="tx1"/>
                          </a:solidFill>
                        </a:rPr>
                        <a:t>年度以降の人事評価結果の給与反映の見直し（昇給及び勤勉手当のメリハリを強化、昇給の将来への影響を抑制する制度）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3"/>
                  </a:ext>
                </a:extLst>
              </a:tr>
              <a:tr h="37084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④再就職等に関する規制</a:t>
                      </a:r>
                      <a:endParaRPr kumimoji="1" lang="en-US" altLang="ja-JP" sz="1200" b="1" dirty="0">
                        <a:solidFill>
                          <a:schemeClr val="tx1"/>
                        </a:solidFill>
                      </a:endParaRPr>
                    </a:p>
                    <a:p>
                      <a:r>
                        <a:rPr kumimoji="1" lang="ja-JP" altLang="ja-JP" sz="1000" kern="1200" dirty="0">
                          <a:solidFill>
                            <a:schemeClr val="tx1"/>
                          </a:solidFill>
                          <a:effectLst/>
                          <a:latin typeface="+mn-lt"/>
                          <a:ea typeface="+mn-ea"/>
                          <a:cs typeface="+mn-cs"/>
                        </a:rPr>
                        <a:t>・勤続</a:t>
                      </a:r>
                      <a:r>
                        <a:rPr kumimoji="1" lang="en-US" altLang="ja-JP" sz="1000" kern="1200" dirty="0">
                          <a:solidFill>
                            <a:schemeClr val="tx1"/>
                          </a:solidFill>
                          <a:effectLst/>
                          <a:latin typeface="+mn-lt"/>
                          <a:ea typeface="+mn-ea"/>
                          <a:cs typeface="+mn-cs"/>
                        </a:rPr>
                        <a:t>20</a:t>
                      </a:r>
                      <a:r>
                        <a:rPr kumimoji="1" lang="ja-JP" altLang="ja-JP" sz="1000" kern="1200" dirty="0">
                          <a:solidFill>
                            <a:schemeClr val="tx1"/>
                          </a:solidFill>
                          <a:effectLst/>
                          <a:latin typeface="+mn-lt"/>
                          <a:ea typeface="+mn-ea"/>
                          <a:cs typeface="+mn-cs"/>
                        </a:rPr>
                        <a:t>年以上の職員又は職員であった者の出資法人等への再就職の原則禁止等を定める「職員基本条例」を制定（</a:t>
                      </a:r>
                      <a:r>
                        <a:rPr kumimoji="1" lang="en-US" altLang="ja-JP" sz="1000" kern="1200" dirty="0">
                          <a:solidFill>
                            <a:schemeClr val="tx1"/>
                          </a:solidFill>
                          <a:effectLst/>
                          <a:latin typeface="+mn-lt"/>
                          <a:ea typeface="+mn-ea"/>
                          <a:cs typeface="+mn-cs"/>
                        </a:rPr>
                        <a:t>2012</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7</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条例改正により、管理職の職員又は職員であった者を規制対象に追加（</a:t>
                      </a:r>
                      <a:r>
                        <a:rPr kumimoji="1" lang="en-US" altLang="ja-JP" sz="1000" u="none" kern="1200" dirty="0">
                          <a:solidFill>
                            <a:schemeClr val="tx1"/>
                          </a:solidFill>
                          <a:effectLst/>
                          <a:latin typeface="+mn-lt"/>
                          <a:ea typeface="+mn-ea"/>
                          <a:cs typeface="+mn-cs"/>
                        </a:rPr>
                        <a:t>2014</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p>
                    <a:p>
                      <a:r>
                        <a:rPr kumimoji="1" lang="ja-JP" altLang="ja-JP" sz="1000" kern="1200" dirty="0">
                          <a:solidFill>
                            <a:schemeClr val="tx1"/>
                          </a:solidFill>
                          <a:effectLst/>
                          <a:latin typeface="+mn-lt"/>
                          <a:ea typeface="+mn-ea"/>
                          <a:cs typeface="+mn-cs"/>
                        </a:rPr>
                        <a:t>・退職後に再就職した職員の現職職員に対する働きかけの禁止を定める「職員の退職管理に関する条例」を制定（</a:t>
                      </a:r>
                      <a:r>
                        <a:rPr kumimoji="1" lang="en-US" altLang="ja-JP" sz="1000" kern="1200" dirty="0">
                          <a:solidFill>
                            <a:schemeClr val="tx1"/>
                          </a:solidFill>
                          <a:effectLst/>
                          <a:latin typeface="+mn-lt"/>
                          <a:ea typeface="+mn-ea"/>
                          <a:cs typeface="+mn-cs"/>
                        </a:rPr>
                        <a:t>2011</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3</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地方公務員法の改正により、働きかけの禁止の根拠規定が条例から法及び条例に変更（</a:t>
                      </a:r>
                      <a:r>
                        <a:rPr kumimoji="1" lang="en-US" altLang="ja-JP" sz="1000" u="none" kern="1200" dirty="0">
                          <a:solidFill>
                            <a:schemeClr val="tx1"/>
                          </a:solidFill>
                          <a:effectLst/>
                          <a:latin typeface="+mn-lt"/>
                          <a:ea typeface="+mn-ea"/>
                          <a:cs typeface="+mn-cs"/>
                        </a:rPr>
                        <a:t>2016</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endParaRPr kumimoji="1" lang="en-US" altLang="ja-JP" sz="1000" u="none" spc="-1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・条例等による厳格な再就職規制等</a:t>
                      </a:r>
                      <a:endParaRPr kumimoji="1" lang="en-US" altLang="ja-JP" sz="1100" dirty="0">
                        <a:solidFill>
                          <a:schemeClr val="tx1"/>
                        </a:solidFill>
                      </a:endParaRPr>
                    </a:p>
                    <a:p>
                      <a:r>
                        <a:rPr kumimoji="1" lang="ja-JP" altLang="en-US" sz="1100" dirty="0">
                          <a:solidFill>
                            <a:schemeClr val="tx1"/>
                          </a:solidFill>
                        </a:rPr>
                        <a:t>　により、一層の透明性を確保すると　</a:t>
                      </a:r>
                      <a:endParaRPr kumimoji="1" lang="en-US" altLang="ja-JP" sz="1100" dirty="0">
                        <a:solidFill>
                          <a:schemeClr val="tx1"/>
                        </a:solidFill>
                      </a:endParaRPr>
                    </a:p>
                    <a:p>
                      <a:r>
                        <a:rPr kumimoji="1" lang="ja-JP" altLang="en-US" sz="1100" dirty="0">
                          <a:solidFill>
                            <a:schemeClr val="tx1"/>
                          </a:solidFill>
                        </a:rPr>
                        <a:t>　ともに、公務の公正性、府民の信頼</a:t>
                      </a:r>
                      <a:endParaRPr kumimoji="1" lang="en-US" altLang="ja-JP" sz="1100" dirty="0">
                        <a:solidFill>
                          <a:schemeClr val="tx1"/>
                        </a:solidFill>
                      </a:endParaRPr>
                    </a:p>
                    <a:p>
                      <a:r>
                        <a:rPr kumimoji="1" lang="ja-JP" altLang="en-US" sz="1100" dirty="0">
                          <a:solidFill>
                            <a:schemeClr val="tx1"/>
                          </a:solidFill>
                        </a:rPr>
                        <a:t>　を確保</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4"/>
                  </a:ext>
                </a:extLst>
              </a:tr>
              <a:tr h="575305">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⑤政治規制等３条例の制定</a:t>
                      </a:r>
                      <a:endParaRPr kumimoji="1" lang="en-US" altLang="ja-JP" sz="1200" b="1" dirty="0">
                        <a:solidFill>
                          <a:schemeClr val="tx1"/>
                        </a:solidFill>
                      </a:endParaRP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dirty="0">
                          <a:solidFill>
                            <a:schemeClr val="tx1"/>
                          </a:solidFill>
                        </a:rPr>
                        <a:t>・</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4</a:t>
                      </a:r>
                      <a:r>
                        <a:rPr kumimoji="1" lang="ja-JP" altLang="en-US" sz="1100" dirty="0">
                          <a:solidFill>
                            <a:schemeClr val="tx1"/>
                          </a:solidFill>
                        </a:rPr>
                        <a:t>月施行。条例に基づいて</a:t>
                      </a:r>
                      <a:endParaRPr kumimoji="1" lang="en-US" altLang="ja-JP" sz="1100" dirty="0">
                        <a:solidFill>
                          <a:schemeClr val="tx1"/>
                        </a:solidFill>
                      </a:endParaRPr>
                    </a:p>
                    <a:p>
                      <a:r>
                        <a:rPr kumimoji="1" lang="ja-JP" altLang="en-US" sz="1100" dirty="0">
                          <a:solidFill>
                            <a:schemeClr val="tx1"/>
                          </a:solidFill>
                        </a:rPr>
                        <a:t>　適正に運用され、透明性がより一層　</a:t>
                      </a:r>
                      <a:endParaRPr kumimoji="1" lang="en-US" altLang="ja-JP" sz="1100" dirty="0">
                        <a:solidFill>
                          <a:schemeClr val="tx1"/>
                        </a:solidFill>
                      </a:endParaRPr>
                    </a:p>
                    <a:p>
                      <a:r>
                        <a:rPr kumimoji="1" lang="ja-JP" altLang="en-US" sz="1100" dirty="0">
                          <a:solidFill>
                            <a:schemeClr val="tx1"/>
                          </a:solidFill>
                        </a:rPr>
                        <a:t>　向上。</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268</a:t>
            </a:fld>
            <a:endParaRPr lang="ja-JP" altLang="en-US"/>
          </a:p>
        </p:txBody>
      </p:sp>
    </p:spTree>
    <p:extLst>
      <p:ext uri="{BB962C8B-B14F-4D97-AF65-F5344CB8AC3E}">
        <p14:creationId xmlns:p14="http://schemas.microsoft.com/office/powerpoint/2010/main" val="239796120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2044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728192">
                <a:tc rowSpan="2">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・また、より一層、府民の信頼を得る必要が生じており、人事給与システムの構築が求められている。</a:t>
                      </a: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再掲</a:t>
                      </a:r>
                      <a:r>
                        <a:rPr kumimoji="1" lang="en-US" altLang="ja-JP" sz="1200" kern="1200" dirty="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再掲</a:t>
                      </a:r>
                      <a:r>
                        <a:rPr kumimoji="1" lang="en-US" altLang="ja-JP" sz="1200" dirty="0">
                          <a:solidFill>
                            <a:schemeClr val="tx1"/>
                          </a:solidFill>
                        </a:rPr>
                        <a:t>】</a:t>
                      </a:r>
                      <a:endParaRPr kumimoji="1" lang="ja-JP" altLang="en-US"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⑥定年引上げ</a:t>
                      </a:r>
                      <a:endParaRPr kumimoji="1" lang="en-US" altLang="ja-JP" sz="1200" b="1" dirty="0">
                        <a:solidFill>
                          <a:schemeClr val="tx1"/>
                        </a:solidFill>
                      </a:endParaRPr>
                    </a:p>
                    <a:p>
                      <a:pPr marL="92075" indent="-92075"/>
                      <a:r>
                        <a:rPr kumimoji="1" lang="ja-JP" altLang="en-US" sz="1000" kern="1200" dirty="0">
                          <a:solidFill>
                            <a:schemeClr val="tx1"/>
                          </a:solidFill>
                          <a:latin typeface="+mn-lt"/>
                          <a:ea typeface="+mn-ea"/>
                          <a:cs typeface="+mn-cs"/>
                        </a:rPr>
                        <a:t>・令和</a:t>
                      </a:r>
                      <a:r>
                        <a:rPr kumimoji="1" lang="en-US" altLang="ja-JP" sz="1000" kern="1200" dirty="0">
                          <a:solidFill>
                            <a:schemeClr val="tx1"/>
                          </a:solidFill>
                          <a:latin typeface="+mn-lt"/>
                          <a:ea typeface="+mn-ea"/>
                          <a:cs typeface="+mn-cs"/>
                        </a:rPr>
                        <a:t>5</a:t>
                      </a:r>
                      <a:r>
                        <a:rPr kumimoji="1" lang="ja-JP" altLang="en-US" sz="1000" kern="1200" dirty="0">
                          <a:solidFill>
                            <a:schemeClr val="tx1"/>
                          </a:solidFill>
                          <a:latin typeface="+mn-lt"/>
                          <a:ea typeface="+mn-ea"/>
                          <a:cs typeface="+mn-cs"/>
                        </a:rPr>
                        <a:t>年度から定年年齢を</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歳から</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a:t>
                      </a:r>
                      <a:r>
                        <a:rPr kumimoji="1" lang="en-US" altLang="ja-JP" sz="1000" kern="1200" dirty="0">
                          <a:solidFill>
                            <a:schemeClr val="tx1"/>
                          </a:solidFill>
                          <a:latin typeface="+mn-lt"/>
                          <a:ea typeface="+mn-ea"/>
                          <a:cs typeface="+mn-cs"/>
                        </a:rPr>
                        <a:t>2</a:t>
                      </a:r>
                      <a:r>
                        <a:rPr kumimoji="1" lang="ja-JP" altLang="en-US" sz="1000" kern="1200" dirty="0">
                          <a:solidFill>
                            <a:schemeClr val="tx1"/>
                          </a:solidFill>
                          <a:latin typeface="+mn-lt"/>
                          <a:ea typeface="+mn-ea"/>
                          <a:cs typeface="+mn-cs"/>
                        </a:rPr>
                        <a:t>年に</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歳ずつ段階的に引き上げる（令和</a:t>
                      </a:r>
                      <a:r>
                        <a:rPr kumimoji="1" lang="en-US" altLang="ja-JP" sz="1000" kern="1200" dirty="0">
                          <a:solidFill>
                            <a:schemeClr val="tx1"/>
                          </a:solidFill>
                          <a:latin typeface="+mn-lt"/>
                          <a:ea typeface="+mn-ea"/>
                          <a:cs typeface="+mn-cs"/>
                        </a:rPr>
                        <a:t>13</a:t>
                      </a:r>
                      <a:r>
                        <a:rPr kumimoji="1" lang="ja-JP" altLang="en-US" sz="1000" kern="1200" dirty="0">
                          <a:solidFill>
                            <a:schemeClr val="tx1"/>
                          </a:solidFill>
                          <a:latin typeface="+mn-lt"/>
                          <a:ea typeface="+mn-ea"/>
                          <a:cs typeface="+mn-cs"/>
                        </a:rPr>
                        <a:t>年度完成）</a:t>
                      </a:r>
                    </a:p>
                    <a:p>
                      <a:pPr marL="92075" indent="-92075"/>
                      <a:r>
                        <a:rPr kumimoji="1" lang="ja-JP" altLang="en-US" sz="1000" kern="1200" dirty="0">
                          <a:solidFill>
                            <a:schemeClr val="tx1"/>
                          </a:solidFill>
                          <a:latin typeface="+mn-lt"/>
                          <a:ea typeface="+mn-ea"/>
                          <a:cs typeface="+mn-cs"/>
                        </a:rPr>
                        <a:t>・管理監督職勤務上限年齢（</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歳）に達した管理職を管理監督職以外の職に降任する役職定年制を導入</a:t>
                      </a:r>
                      <a:endParaRPr kumimoji="1" lang="en-US" altLang="ja-JP" sz="1000" kern="1200" dirty="0">
                        <a:solidFill>
                          <a:schemeClr val="tx1"/>
                        </a:solidFill>
                        <a:latin typeface="+mn-lt"/>
                        <a:ea typeface="+mn-ea"/>
                        <a:cs typeface="+mn-cs"/>
                      </a:endParaRPr>
                    </a:p>
                    <a:p>
                      <a:pPr marL="92075" indent="-92075"/>
                      <a:r>
                        <a:rPr kumimoji="1" lang="ja-JP" altLang="en-US" sz="1000" b="0" kern="1200" dirty="0">
                          <a:solidFill>
                            <a:schemeClr val="tx1"/>
                          </a:solidFill>
                          <a:latin typeface="+mn-lt"/>
                          <a:ea typeface="+mn-ea"/>
                          <a:cs typeface="+mn-cs"/>
                        </a:rPr>
                        <a:t>・当分の間、</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歳を超える職員の給料月額は</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歳前の</a:t>
                      </a:r>
                      <a:r>
                        <a:rPr kumimoji="1" lang="en-US" altLang="ja-JP" sz="1000" b="0" kern="1200" dirty="0">
                          <a:solidFill>
                            <a:schemeClr val="tx1"/>
                          </a:solidFill>
                          <a:latin typeface="+mn-lt"/>
                          <a:ea typeface="+mn-ea"/>
                          <a:cs typeface="+mn-cs"/>
                        </a:rPr>
                        <a:t>7</a:t>
                      </a:r>
                      <a:r>
                        <a:rPr kumimoji="1" lang="ja-JP" altLang="en-US" sz="1000" b="0" kern="1200" dirty="0">
                          <a:solidFill>
                            <a:schemeClr val="tx1"/>
                          </a:solidFill>
                          <a:latin typeface="+mn-lt"/>
                          <a:ea typeface="+mn-ea"/>
                          <a:cs typeface="+mn-cs"/>
                        </a:rPr>
                        <a:t>割水準に設定する</a:t>
                      </a:r>
                    </a:p>
                    <a:p>
                      <a:pPr marL="92075" indent="-92075"/>
                      <a:r>
                        <a:rPr kumimoji="1" lang="ja-JP" altLang="en-US" sz="1000" kern="1200" dirty="0">
                          <a:solidFill>
                            <a:schemeClr val="tx1"/>
                          </a:solidFill>
                          <a:latin typeface="+mn-lt"/>
                          <a:ea typeface="+mn-ea"/>
                          <a:cs typeface="+mn-cs"/>
                        </a:rPr>
                        <a:t>・</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歳の年度末以降、定年退職までの間に退職した者を、短時間勤務の職で任用することができる定年前再任用短時間勤務制を導入</a:t>
                      </a:r>
                    </a:p>
                    <a:p>
                      <a:pPr marL="92075" indent="-92075"/>
                      <a:r>
                        <a:rPr kumimoji="1" lang="ja-JP" altLang="en-US" sz="1000" kern="1200" dirty="0">
                          <a:solidFill>
                            <a:schemeClr val="tx1"/>
                          </a:solidFill>
                          <a:latin typeface="+mn-lt"/>
                          <a:ea typeface="+mn-ea"/>
                          <a:cs typeface="+mn-cs"/>
                        </a:rPr>
                        <a:t>・定年を段階的に引き上げる移行期間において、定年後</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歳までの間、</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年を超えない範囲で任期を定めて再任用（フルタイム・短時間）することができる暫定再任用制を導入</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tc>
                  <a:txBody>
                    <a:bodyPr/>
                    <a:lstStyle/>
                    <a:p>
                      <a:pPr marL="85725" indent="-85725"/>
                      <a:r>
                        <a:rPr kumimoji="1" lang="ja-JP" altLang="en-US" sz="1000" dirty="0">
                          <a:solidFill>
                            <a:schemeClr val="tx1"/>
                          </a:solidFill>
                        </a:rPr>
                        <a:t>・能力と意欲のある高齢期職員を最大限活用</a:t>
                      </a:r>
                    </a:p>
                    <a:p>
                      <a:pPr marL="85725" indent="-85725"/>
                      <a:r>
                        <a:rPr kumimoji="1" lang="ja-JP" altLang="en-US" sz="1000" dirty="0">
                          <a:solidFill>
                            <a:schemeClr val="tx1"/>
                          </a:solidFill>
                        </a:rPr>
                        <a:t>・次世代へ知識、技術、経験などを継承</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extLst>
                  <a:ext uri="{0D108BD9-81ED-4DB2-BD59-A6C34878D82A}">
                    <a16:rowId xmlns:a16="http://schemas.microsoft.com/office/drawing/2014/main" val="10005"/>
                  </a:ext>
                </a:extLst>
              </a:tr>
              <a:tr h="3888000">
                <a:tc vMerge="1">
                  <a:txBody>
                    <a:bodyPr/>
                    <a:lstStyle/>
                    <a:p>
                      <a:endParaRPr kumimoji="1" lang="ja-JP" altLang="en-US"/>
                    </a:p>
                  </a:txBody>
                  <a:tcPr/>
                </a:tc>
                <a:tc vMerge="1">
                  <a:txBody>
                    <a:bodyPr/>
                    <a:lstStyle/>
                    <a:p>
                      <a:endParaRPr kumimoji="1" lang="ja-JP" altLang="en-US"/>
                    </a:p>
                  </a:txBody>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050" spc="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315329092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269</a:t>
            </a:fld>
            <a:endParaRPr lang="ja-JP" altLang="en-US"/>
          </a:p>
        </p:txBody>
      </p:sp>
    </p:spTree>
    <p:extLst>
      <p:ext uri="{BB962C8B-B14F-4D97-AF65-F5344CB8AC3E}">
        <p14:creationId xmlns:p14="http://schemas.microsoft.com/office/powerpoint/2010/main" val="328460079"/>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66560" y="313916"/>
          <a:ext cx="9036498" cy="6249156"/>
        </p:xfrm>
        <a:graphic>
          <a:graphicData uri="http://schemas.openxmlformats.org/drawingml/2006/table">
            <a:tbl>
              <a:tblPr firstRow="1" bandRow="1">
                <a:tableStyleId>{7DF18680-E054-41AD-8BC1-D1AEF772440D}</a:tableStyleId>
              </a:tblPr>
              <a:tblGrid>
                <a:gridCol w="1093125">
                  <a:extLst>
                    <a:ext uri="{9D8B030D-6E8A-4147-A177-3AD203B41FA5}">
                      <a16:colId xmlns:a16="http://schemas.microsoft.com/office/drawing/2014/main" val="20000"/>
                    </a:ext>
                  </a:extLst>
                </a:gridCol>
                <a:gridCol w="2696374">
                  <a:extLst>
                    <a:ext uri="{9D8B030D-6E8A-4147-A177-3AD203B41FA5}">
                      <a16:colId xmlns:a16="http://schemas.microsoft.com/office/drawing/2014/main" val="20001"/>
                    </a:ext>
                  </a:extLst>
                </a:gridCol>
                <a:gridCol w="2186249">
                  <a:extLst>
                    <a:ext uri="{9D8B030D-6E8A-4147-A177-3AD203B41FA5}">
                      <a16:colId xmlns:a16="http://schemas.microsoft.com/office/drawing/2014/main" val="20002"/>
                    </a:ext>
                  </a:extLst>
                </a:gridCol>
                <a:gridCol w="1093125">
                  <a:extLst>
                    <a:ext uri="{9D8B030D-6E8A-4147-A177-3AD203B41FA5}">
                      <a16:colId xmlns:a16="http://schemas.microsoft.com/office/drawing/2014/main" val="20003"/>
                    </a:ext>
                  </a:extLst>
                </a:gridCol>
                <a:gridCol w="1020250">
                  <a:extLst>
                    <a:ext uri="{9D8B030D-6E8A-4147-A177-3AD203B41FA5}">
                      <a16:colId xmlns:a16="http://schemas.microsoft.com/office/drawing/2014/main" val="20004"/>
                    </a:ext>
                  </a:extLst>
                </a:gridCol>
                <a:gridCol w="947375">
                  <a:extLst>
                    <a:ext uri="{9D8B030D-6E8A-4147-A177-3AD203B41FA5}">
                      <a16:colId xmlns:a16="http://schemas.microsoft.com/office/drawing/2014/main" val="1548156325"/>
                    </a:ext>
                  </a:extLst>
                </a:gridCol>
              </a:tblGrid>
              <a:tr h="216199">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extLst>
                  <a:ext uri="{0D108BD9-81ED-4DB2-BD59-A6C34878D82A}">
                    <a16:rowId xmlns:a16="http://schemas.microsoft.com/office/drawing/2014/main" val="10000"/>
                  </a:ext>
                </a:extLst>
              </a:tr>
              <a:tr h="1223645">
                <a:tc>
                  <a:txBody>
                    <a:bodyPr/>
                    <a:lstStyle/>
                    <a:p>
                      <a:pPr marL="85725" indent="-85725" algn="l"/>
                      <a:r>
                        <a:rPr kumimoji="1" lang="ja-JP" altLang="en-US" sz="1200" dirty="0"/>
                        <a:t>①府独自の給与制度改革</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給与制度改革の実施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・給料表を再編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１つの役職に１つの職務の級を割り当て</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昇任しない限り昇格しない制度へ</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・「職務給原則」の徹底</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部長級・次長級の定期昇給廃止、給料月額定額化</a:t>
                      </a:r>
                      <a:endParaRPr kumimoji="1" lang="en-US" altLang="ja-JP" sz="1050" spc="-1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・役職間の給料月額の重複解消</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給料表「号」を見直し、「重なり」幅を縮減</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・技能労務職員に技能労務職給料表を適用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rPr>
                        <a:t>2015</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年</a:t>
                      </a:r>
                      <a:endPar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給与制度の総合的見直し</a:t>
                      </a:r>
                      <a:endParaRPr kumimoji="1" lang="en-US" altLang="ja-JP" sz="1100" kern="120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即時実施）</a:t>
                      </a:r>
                    </a:p>
                  </a:txBody>
                  <a:tcPr marR="36000">
                    <a:lnB w="12700" cap="flat" cmpd="sng" algn="ctr">
                      <a:solidFill>
                        <a:schemeClr val="bg1">
                          <a:lumMod val="95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R="36000">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20328">
                <a:tc>
                  <a:txBody>
                    <a:bodyPr/>
                    <a:lstStyle/>
                    <a:p>
                      <a:pPr marL="85725" indent="-85725" algn="l"/>
                      <a:r>
                        <a:rPr kumimoji="1" lang="ja-JP" altLang="en-US" sz="1200" dirty="0"/>
                        <a:t>②職員採用試験の抜本的見直し</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・試験科目・日程を変更</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択一式と記述式専門を廃止</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エントリーシート導入</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人物評価の重点化</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　</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試験内容を一部見直し</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ＳＰＩ３導入等</a:t>
                      </a: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000" dirty="0">
                        <a:solidFill>
                          <a:srgbClr val="FF0000"/>
                        </a:solidFill>
                        <a:latin typeface="ＭＳ Ｐゴシック" panose="020B0600070205080204" pitchFamily="50" charset="-128"/>
                        <a:ea typeface="+mn-ea"/>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653432">
                <a:tc>
                  <a:txBody>
                    <a:bodyPr/>
                    <a:lstStyle/>
                    <a:p>
                      <a:pPr marL="85725" indent="-85725" algn="l"/>
                      <a:r>
                        <a:rPr kumimoji="1" lang="ja-JP" altLang="en-US" sz="1200" dirty="0"/>
                        <a:t>③相対評価の導入</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indent="-85725"/>
                      <a:r>
                        <a:rPr kumimoji="1" lang="ja-JP" altLang="en-US" sz="1100" dirty="0">
                          <a:solidFill>
                            <a:schemeClr val="tx1"/>
                          </a:solidFill>
                        </a:rPr>
                        <a:t>・</a:t>
                      </a:r>
                      <a:r>
                        <a:rPr kumimoji="1" lang="en-US" altLang="ja-JP" sz="1100" dirty="0">
                          <a:solidFill>
                            <a:schemeClr val="tx1"/>
                          </a:solidFill>
                        </a:rPr>
                        <a:t>2002</a:t>
                      </a:r>
                      <a:r>
                        <a:rPr kumimoji="1" lang="ja-JP" altLang="en-US" sz="1100" dirty="0">
                          <a:solidFill>
                            <a:schemeClr val="tx1"/>
                          </a:solidFill>
                        </a:rPr>
                        <a:t>年度から職員の勤務実績や能力を評価する制度（人事評価制度）を実施</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＜相対評価の試行実施＞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・制度全体のシミュレーション実施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・結果検証の上、翌年度からの本格実施に向けた制度設計</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＜本格実施＞</a:t>
                      </a:r>
                    </a:p>
                  </a:txBody>
                  <a:tcPr marR="36000">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extLst>
                  <a:ext uri="{0D108BD9-81ED-4DB2-BD59-A6C34878D82A}">
                    <a16:rowId xmlns:a16="http://schemas.microsoft.com/office/drawing/2014/main" val="10003"/>
                  </a:ext>
                </a:extLst>
              </a:tr>
              <a:tr h="1547616">
                <a:tc>
                  <a:txBody>
                    <a:bodyPr/>
                    <a:lstStyle/>
                    <a:p>
                      <a:pPr marL="85725" indent="-85725" algn="l"/>
                      <a:r>
                        <a:rPr kumimoji="1" lang="ja-JP" altLang="en-US" sz="1200" dirty="0"/>
                        <a:t>④再就職等に関する規制</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・職員の退職管理に関する条例（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月施行）を制定（運用は</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年度から）</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府の再就職支援の方針を明記</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退職後に再就職した職員の現職職員に対する働きかけの禁止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再就職届出の義務化と管理職退職者等の再就職情報の公表</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規制違反に関する人事委員会の関与等</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・職員基本条例（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月施行）で再就職等に関して規定</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勤続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年以上の職員又は職員であった者等の出資法人等への再就職を原則禁止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職員による再就職のあっせんの禁止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規制違反に関する人事監察委員会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外部委員で構成</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の関与等</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noFill/>
                  </a:tcPr>
                </a:tc>
                <a:tc>
                  <a:txBody>
                    <a:bodyPr/>
                    <a:lstStyle/>
                    <a:p>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年改正条例により規制対象を追加</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　地方公務員法改正に伴う罰則規定整備</a:t>
                      </a:r>
                    </a:p>
                  </a:txBody>
                  <a:tcPr marR="36000">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426447">
                <a:tc>
                  <a:txBody>
                    <a:bodyPr/>
                    <a:lstStyle/>
                    <a:p>
                      <a:pPr marL="85725" indent="-85725" algn="l"/>
                      <a:r>
                        <a:rPr kumimoji="1" lang="ja-JP" altLang="en-US" sz="1200" dirty="0"/>
                        <a:t>⑤政治規制等３条例の制定</a:t>
                      </a:r>
                    </a:p>
                  </a:txBody>
                  <a:tcPr>
                    <a:solidFill>
                      <a:schemeClr val="accent5">
                        <a:lumMod val="60000"/>
                        <a:lumOff val="40000"/>
                      </a:schemeClr>
                    </a:solid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T w="9525" cap="flat" cmpd="sng" algn="ctr">
                      <a:solidFill>
                        <a:schemeClr val="bg1">
                          <a:lumMod val="8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noFill/>
                  </a:tcPr>
                </a:tc>
                <a:tc gridSpan="2">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以下の条例制定（</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hMerge="1">
                  <a:txBody>
                    <a:bodyPr/>
                    <a:lstStyle/>
                    <a:p>
                      <a:endParaRPr kumimoji="1" lang="ja-JP" altLang="en-US"/>
                    </a:p>
                  </a:txBody>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9" name="直線矢印コネクタ 8"/>
          <p:cNvCxnSpPr/>
          <p:nvPr/>
        </p:nvCxnSpPr>
        <p:spPr>
          <a:xfrm>
            <a:off x="7010400" y="3212976"/>
            <a:ext cx="188208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018069" y="2276872"/>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6430337" y="4005064"/>
            <a:ext cx="2462143"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4067944" y="764704"/>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270</a:t>
            </a:fld>
            <a:endParaRPr lang="ja-JP" altLang="en-US"/>
          </a:p>
        </p:txBody>
      </p:sp>
    </p:spTree>
    <p:extLst>
      <p:ext uri="{BB962C8B-B14F-4D97-AF65-F5344CB8AC3E}">
        <p14:creationId xmlns:p14="http://schemas.microsoft.com/office/powerpoint/2010/main" val="211575949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107504" y="313916"/>
          <a:ext cx="8820111" cy="2254262"/>
        </p:xfrm>
        <a:graphic>
          <a:graphicData uri="http://schemas.openxmlformats.org/drawingml/2006/table">
            <a:tbl>
              <a:tblPr firstRow="1" bandRow="1">
                <a:tableStyleId>{7DF18680-E054-41AD-8BC1-D1AEF772440D}</a:tableStyleId>
              </a:tblPr>
              <a:tblGrid>
                <a:gridCol w="10081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899231">
                  <a:extLst>
                    <a:ext uri="{9D8B030D-6E8A-4147-A177-3AD203B41FA5}">
                      <a16:colId xmlns:a16="http://schemas.microsoft.com/office/drawing/2014/main" val="1548156325"/>
                    </a:ext>
                  </a:extLst>
                </a:gridCol>
              </a:tblGrid>
              <a:tr h="334022">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2023</a:t>
                      </a:r>
                      <a:r>
                        <a:rPr kumimoji="1" lang="ja-JP" altLang="en-US" sz="1050" dirty="0">
                          <a:solidFill>
                            <a:schemeClr val="bg1"/>
                          </a:solidFill>
                        </a:rPr>
                        <a:t>年～</a:t>
                      </a:r>
                    </a:p>
                  </a:txBody>
                  <a:tcPr/>
                </a:tc>
                <a:extLst>
                  <a:ext uri="{0D108BD9-81ED-4DB2-BD59-A6C34878D82A}">
                    <a16:rowId xmlns:a16="http://schemas.microsoft.com/office/drawing/2014/main" val="10000"/>
                  </a:ext>
                </a:extLst>
              </a:tr>
              <a:tr h="1625404">
                <a:tc>
                  <a:txBody>
                    <a:bodyPr/>
                    <a:lstStyle/>
                    <a:p>
                      <a:pPr marL="85725" indent="-85725" algn="l"/>
                      <a:r>
                        <a:rPr kumimoji="1" lang="ja-JP" altLang="en-US" sz="1200" dirty="0">
                          <a:solidFill>
                            <a:schemeClr val="tx1"/>
                          </a:solidFill>
                        </a:rPr>
                        <a:t>⑥定年引上げについて</a:t>
                      </a:r>
                      <a:endParaRPr kumimoji="1" lang="en-US" altLang="ja-JP" sz="1200" dirty="0">
                        <a:solidFill>
                          <a:schemeClr val="tx1"/>
                        </a:solidFill>
                      </a:endParaRPr>
                    </a:p>
                    <a:p>
                      <a:pPr marL="85725" indent="-85725" algn="l"/>
                      <a:endParaRPr kumimoji="1" lang="ja-JP" altLang="en-US" sz="1200" dirty="0">
                        <a:solidFill>
                          <a:srgbClr val="FF0000"/>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endParaRPr kumimoji="1" lang="en-US" altLang="ja-JP" sz="105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1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a:t>
                      </a:r>
                      <a:r>
                        <a:rPr kumimoji="1" lang="en-US" altLang="ja-JP" sz="1200" kern="1200" dirty="0">
                          <a:solidFill>
                            <a:schemeClr val="tx1"/>
                          </a:solidFill>
                          <a:latin typeface="ＭＳ Ｐゴシック" panose="020B0600070205080204" pitchFamily="50" charset="-128"/>
                          <a:ea typeface="+mn-ea"/>
                          <a:cs typeface="+mn-cs"/>
                        </a:rPr>
                        <a:t>2023</a:t>
                      </a:r>
                      <a:r>
                        <a:rPr kumimoji="1" lang="ja-JP" altLang="en-US" sz="1200" kern="1200" dirty="0">
                          <a:solidFill>
                            <a:schemeClr val="tx1"/>
                          </a:solidFill>
                          <a:latin typeface="ＭＳ Ｐゴシック" panose="020B0600070205080204" pitchFamily="50" charset="-128"/>
                          <a:ea typeface="+mn-ea"/>
                          <a:cs typeface="+mn-cs"/>
                        </a:rPr>
                        <a:t>年度から定年年齢を</a:t>
                      </a:r>
                      <a:r>
                        <a:rPr kumimoji="1" lang="en-US" altLang="ja-JP" sz="1200" kern="1200" dirty="0">
                          <a:solidFill>
                            <a:schemeClr val="tx1"/>
                          </a:solidFill>
                          <a:latin typeface="ＭＳ Ｐゴシック" panose="020B0600070205080204" pitchFamily="50" charset="-128"/>
                          <a:ea typeface="+mn-ea"/>
                          <a:cs typeface="+mn-cs"/>
                        </a:rPr>
                        <a:t>60</a:t>
                      </a:r>
                      <a:r>
                        <a:rPr kumimoji="1" lang="ja-JP" altLang="en-US" sz="1200" kern="1200" dirty="0">
                          <a:solidFill>
                            <a:schemeClr val="tx1"/>
                          </a:solidFill>
                          <a:latin typeface="ＭＳ Ｐゴシック" panose="020B0600070205080204" pitchFamily="50" charset="-128"/>
                          <a:ea typeface="+mn-ea"/>
                          <a:cs typeface="+mn-cs"/>
                        </a:rPr>
                        <a:t>歳から</a:t>
                      </a:r>
                      <a:r>
                        <a:rPr kumimoji="1" lang="en-US" altLang="ja-JP" sz="1200" kern="1200" dirty="0">
                          <a:solidFill>
                            <a:schemeClr val="tx1"/>
                          </a:solidFill>
                          <a:latin typeface="ＭＳ Ｐゴシック" panose="020B0600070205080204" pitchFamily="50" charset="-128"/>
                          <a:ea typeface="+mn-ea"/>
                          <a:cs typeface="+mn-cs"/>
                        </a:rPr>
                        <a:t>65</a:t>
                      </a:r>
                      <a:r>
                        <a:rPr kumimoji="1" lang="ja-JP" altLang="en-US" sz="1200" kern="1200" dirty="0">
                          <a:solidFill>
                            <a:schemeClr val="tx1"/>
                          </a:solidFill>
                          <a:latin typeface="ＭＳ Ｐゴシック" panose="020B0600070205080204" pitchFamily="50" charset="-128"/>
                          <a:ea typeface="+mn-ea"/>
                          <a:cs typeface="+mn-cs"/>
                        </a:rPr>
                        <a:t>歳まで</a:t>
                      </a:r>
                      <a:r>
                        <a:rPr kumimoji="1" lang="en-US" altLang="ja-JP" sz="1200" kern="1200" dirty="0">
                          <a:solidFill>
                            <a:schemeClr val="tx1"/>
                          </a:solidFill>
                          <a:latin typeface="ＭＳ Ｐゴシック" panose="020B0600070205080204" pitchFamily="50" charset="-128"/>
                          <a:ea typeface="+mn-ea"/>
                          <a:cs typeface="+mn-cs"/>
                        </a:rPr>
                        <a:t>2</a:t>
                      </a:r>
                      <a:r>
                        <a:rPr kumimoji="1" lang="ja-JP" altLang="en-US" sz="1200" kern="1200" dirty="0">
                          <a:solidFill>
                            <a:schemeClr val="tx1"/>
                          </a:solidFill>
                          <a:latin typeface="ＭＳ Ｐゴシック" panose="020B0600070205080204" pitchFamily="50" charset="-128"/>
                          <a:ea typeface="+mn-ea"/>
                          <a:cs typeface="+mn-cs"/>
                        </a:rPr>
                        <a:t>年に</a:t>
                      </a:r>
                      <a:r>
                        <a:rPr kumimoji="1" lang="en-US" altLang="ja-JP" sz="1200" kern="1200" dirty="0">
                          <a:solidFill>
                            <a:schemeClr val="tx1"/>
                          </a:solidFill>
                          <a:latin typeface="ＭＳ Ｐゴシック" panose="020B0600070205080204" pitchFamily="50" charset="-128"/>
                          <a:ea typeface="+mn-ea"/>
                          <a:cs typeface="+mn-cs"/>
                        </a:rPr>
                        <a:t>1</a:t>
                      </a:r>
                      <a:r>
                        <a:rPr kumimoji="1" lang="ja-JP" altLang="en-US" sz="1200" kern="1200" dirty="0">
                          <a:solidFill>
                            <a:schemeClr val="tx1"/>
                          </a:solidFill>
                          <a:latin typeface="ＭＳ Ｐゴシック" panose="020B0600070205080204" pitchFamily="50" charset="-128"/>
                          <a:ea typeface="+mn-ea"/>
                          <a:cs typeface="+mn-cs"/>
                        </a:rPr>
                        <a:t>歳ずつ段階的に引き上げる（</a:t>
                      </a:r>
                      <a:r>
                        <a:rPr kumimoji="1" lang="en-US" altLang="ja-JP" sz="1200" kern="1200" dirty="0">
                          <a:solidFill>
                            <a:schemeClr val="tx1"/>
                          </a:solidFill>
                          <a:latin typeface="ＭＳ Ｐゴシック" panose="020B0600070205080204" pitchFamily="50" charset="-128"/>
                          <a:ea typeface="+mn-ea"/>
                          <a:cs typeface="+mn-cs"/>
                        </a:rPr>
                        <a:t>2031</a:t>
                      </a:r>
                      <a:r>
                        <a:rPr kumimoji="1" lang="ja-JP" altLang="en-US" sz="1200" kern="1200" dirty="0">
                          <a:solidFill>
                            <a:schemeClr val="tx1"/>
                          </a:solidFill>
                          <a:latin typeface="ＭＳ Ｐゴシック" panose="020B0600070205080204" pitchFamily="50" charset="-128"/>
                          <a:ea typeface="+mn-ea"/>
                          <a:cs typeface="+mn-cs"/>
                        </a:rPr>
                        <a:t>年度完成）</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rgbClr val="FF0000"/>
                        </a:solidFill>
                        <a:latin typeface="ＭＳ Ｐゴシック" panose="020B0600070205080204" pitchFamily="50" charset="-128"/>
                        <a:ea typeface="ＭＳ Ｐゴシック" panose="020B0600070205080204" pitchFamily="50" charset="-128"/>
                        <a:cs typeface="+mn-cs"/>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046909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271</a:t>
            </a:fld>
            <a:endParaRPr lang="ja-JP" altLang="en-US"/>
          </a:p>
        </p:txBody>
      </p:sp>
    </p:spTree>
    <p:extLst>
      <p:ext uri="{BB962C8B-B14F-4D97-AF65-F5344CB8AC3E}">
        <p14:creationId xmlns:p14="http://schemas.microsoft.com/office/powerpoint/2010/main" val="400461617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7737" y="2327512"/>
            <a:ext cx="8510663" cy="338644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660872" y="905391"/>
            <a:ext cx="66247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大阪府独自の給与制度改革により、「職務給の原則」を徹底した。</a:t>
            </a:r>
          </a:p>
        </p:txBody>
      </p:sp>
      <p:sp>
        <p:nvSpPr>
          <p:cNvPr id="10" name="正方形/長方形 9"/>
          <p:cNvSpPr/>
          <p:nvPr/>
        </p:nvSpPr>
        <p:spPr>
          <a:xfrm>
            <a:off x="1146585" y="1243945"/>
            <a:ext cx="7412638"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上位の役職につかない限り、上位の職務の級の給料は支給されない。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部長級、次長級については、定期昇給を廃止し、「定額制」とした。</a:t>
            </a:r>
          </a:p>
        </p:txBody>
      </p:sp>
      <p:sp>
        <p:nvSpPr>
          <p:cNvPr id="11" name="テキスト ボックス 10"/>
          <p:cNvSpPr txBox="1"/>
          <p:nvPr/>
        </p:nvSpPr>
        <p:spPr>
          <a:xfrm>
            <a:off x="660871" y="2158235"/>
            <a:ext cx="39587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職務の級の再編</a:t>
            </a:r>
          </a:p>
        </p:txBody>
      </p:sp>
      <p:sp>
        <p:nvSpPr>
          <p:cNvPr id="17" name="正方形/長方形 16"/>
          <p:cNvSpPr/>
          <p:nvPr/>
        </p:nvSpPr>
        <p:spPr>
          <a:xfrm>
            <a:off x="757669" y="5805264"/>
            <a:ext cx="777587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「職務の級」は、役職等の職務の複雑、困難及び責任の度に応じて設定する給料表の区分。</a:t>
            </a:r>
          </a:p>
        </p:txBody>
      </p:sp>
      <p:sp>
        <p:nvSpPr>
          <p:cNvPr id="12" name="テキスト ボックス 11"/>
          <p:cNvSpPr txBox="1"/>
          <p:nvPr/>
        </p:nvSpPr>
        <p:spPr>
          <a:xfrm>
            <a:off x="251520" y="524926"/>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①給与制度改革　～「職務給の原則」の徹底</a:t>
            </a:r>
          </a:p>
        </p:txBody>
      </p:sp>
      <p:cxnSp>
        <p:nvCxnSpPr>
          <p:cNvPr id="3" name="直線コネクタ 2"/>
          <p:cNvCxnSpPr/>
          <p:nvPr/>
        </p:nvCxnSpPr>
        <p:spPr>
          <a:xfrm>
            <a:off x="1228725" y="3991356"/>
            <a:ext cx="0" cy="743712"/>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475779" y="4309872"/>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3084216" y="4322064"/>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707904" y="3962400"/>
            <a:ext cx="620256" cy="768096"/>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3707904" y="3545988"/>
            <a:ext cx="620256" cy="1184508"/>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507872" y="3990253"/>
            <a:ext cx="0"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5567920" y="3976326"/>
            <a:ext cx="660264"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876256" y="3545988"/>
            <a:ext cx="631616" cy="117915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64320" y="3990253"/>
            <a:ext cx="620256" cy="728051"/>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6228184" y="3551891"/>
            <a:ext cx="636354" cy="1154221"/>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969371" y="4004868"/>
            <a:ext cx="0" cy="711012"/>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8772028" y="3976326"/>
            <a:ext cx="0" cy="76809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4941490" y="3991356"/>
            <a:ext cx="0" cy="733788"/>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464320" y="4004868"/>
            <a:ext cx="0" cy="720276"/>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9472980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25105"/>
            <a:ext cx="896448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■見直しの内容（行政職）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エントリーシートの導入や、択一・記述式試験の廃止等、</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府として求める人材をより確実に獲得できる試験制度へ</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年に、より優秀な人材を確保できるよう、試験内容の一部見直し等を実施した。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テキスト ボックス 12"/>
          <p:cNvSpPr txBox="1"/>
          <p:nvPr/>
        </p:nvSpPr>
        <p:spPr>
          <a:xfrm>
            <a:off x="179512" y="26110"/>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②職員採用試験の抜本的見直し</a:t>
            </a:r>
          </a:p>
        </p:txBody>
      </p:sp>
      <p:graphicFrame>
        <p:nvGraphicFramePr>
          <p:cNvPr id="8" name="表 7"/>
          <p:cNvGraphicFramePr>
            <a:graphicFrameLocks noGrp="1"/>
          </p:cNvGraphicFramePr>
          <p:nvPr/>
        </p:nvGraphicFramePr>
        <p:xfrm>
          <a:off x="242413" y="1340768"/>
          <a:ext cx="8838683" cy="3400687"/>
        </p:xfrm>
        <a:graphic>
          <a:graphicData uri="http://schemas.openxmlformats.org/drawingml/2006/table">
            <a:tbl>
              <a:tblPr firstRow="1" bandRow="1">
                <a:tableStyleId>{7DF18680-E054-41AD-8BC1-D1AEF772440D}</a:tableStyleId>
              </a:tblPr>
              <a:tblGrid>
                <a:gridCol w="1233243">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2421418">
                  <a:extLst>
                    <a:ext uri="{9D8B030D-6E8A-4147-A177-3AD203B41FA5}">
                      <a16:colId xmlns:a16="http://schemas.microsoft.com/office/drawing/2014/main" val="20002"/>
                    </a:ext>
                  </a:extLst>
                </a:gridCol>
                <a:gridCol w="2591734">
                  <a:extLst>
                    <a:ext uri="{9D8B030D-6E8A-4147-A177-3AD203B41FA5}">
                      <a16:colId xmlns:a16="http://schemas.microsoft.com/office/drawing/2014/main" val="20003"/>
                    </a:ext>
                  </a:extLst>
                </a:gridCol>
              </a:tblGrid>
              <a:tr h="360040">
                <a:tc rowSpan="2">
                  <a:txBody>
                    <a:bodyPr/>
                    <a:lstStyle/>
                    <a:p>
                      <a:pPr algn="ctr"/>
                      <a:r>
                        <a:rPr kumimoji="1" lang="ja-JP" altLang="en-US" sz="1200" b="0" dirty="0">
                          <a:solidFill>
                            <a:schemeClr val="tx1"/>
                          </a:solidFill>
                        </a:rPr>
                        <a:t>見直しの項目</a:t>
                      </a:r>
                    </a:p>
                  </a:txBody>
                  <a:tcPr anchor="ct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gridSpan="3">
                  <a:txBody>
                    <a:bodyPr/>
                    <a:lstStyle/>
                    <a:p>
                      <a:pPr algn="ctr"/>
                      <a:r>
                        <a:rPr kumimoji="1" lang="ja-JP" altLang="en-US" sz="1200" b="0" dirty="0">
                          <a:solidFill>
                            <a:schemeClr val="tx1"/>
                          </a:solidFill>
                        </a:rPr>
                        <a:t>内容</a:t>
                      </a:r>
                    </a:p>
                  </a:txBody>
                  <a:tcPr anchor="ct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sz="1400" dirty="0">
                        <a:solidFill>
                          <a:schemeClr val="tx1"/>
                        </a:solidFill>
                      </a:endParaRPr>
                    </a:p>
                  </a:txBody>
                  <a:tcP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31767">
                <a:tc vMerge="1">
                  <a:txBody>
                    <a:bodyPr/>
                    <a:lstStyle/>
                    <a:p>
                      <a:endParaRPr kumimoji="1" lang="ja-JP" altLang="en-US" sz="1400" dirty="0">
                        <a:solidFill>
                          <a:schemeClr val="tx1"/>
                        </a:solidFill>
                      </a:endParaRPr>
                    </a:p>
                  </a:txBody>
                  <a:tcP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２０１０年実施試験まで</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２０１１年実施試験～</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２０１５年実施試験～</a:t>
                      </a:r>
                    </a:p>
                  </a:txBody>
                  <a:tcPr anchor="ctr">
                    <a:lnL w="9525" cap="flat" cmpd="sng" algn="ctr">
                      <a:solidFill>
                        <a:schemeClr val="tx1"/>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532329">
                <a:tc>
                  <a:txBody>
                    <a:bodyPr/>
                    <a:lstStyle/>
                    <a:p>
                      <a:r>
                        <a:rPr kumimoji="1" lang="ja-JP" altLang="en-US" sz="1200" dirty="0">
                          <a:solidFill>
                            <a:schemeClr val="tx1"/>
                          </a:solidFill>
                        </a:rPr>
                        <a:t>試験区分</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①高校卒程度（１８～２１歳）</a:t>
                      </a:r>
                      <a:endParaRPr kumimoji="1" lang="en-US" altLang="ja-JP" sz="1000" dirty="0">
                        <a:solidFill>
                          <a:schemeClr val="tx1"/>
                        </a:solidFill>
                      </a:endParaRPr>
                    </a:p>
                    <a:p>
                      <a:r>
                        <a:rPr kumimoji="1" lang="ja-JP" altLang="en-US" sz="1000" dirty="0">
                          <a:solidFill>
                            <a:schemeClr val="tx1"/>
                          </a:solidFill>
                        </a:rPr>
                        <a:t>②大学卒程度（２２～</a:t>
                      </a:r>
                      <a:r>
                        <a:rPr kumimoji="1" lang="ja-JP" altLang="en-US" sz="1000" u="sng" dirty="0">
                          <a:solidFill>
                            <a:schemeClr val="tx1"/>
                          </a:solidFill>
                        </a:rPr>
                        <a:t>２９</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③社会人採用（</a:t>
                      </a:r>
                      <a:r>
                        <a:rPr kumimoji="1" lang="ja-JP" altLang="en-US" sz="1000" u="sng" dirty="0">
                          <a:solidFill>
                            <a:schemeClr val="tx1"/>
                          </a:solidFill>
                        </a:rPr>
                        <a:t>３０</a:t>
                      </a:r>
                      <a:r>
                        <a:rPr kumimoji="1" lang="ja-JP" altLang="en-US" sz="1000" dirty="0">
                          <a:solidFill>
                            <a:schemeClr val="tx1"/>
                          </a:solidFill>
                        </a:rPr>
                        <a:t>～３４歳）</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gridSpan="2">
                  <a:txBody>
                    <a:bodyPr/>
                    <a:lstStyle/>
                    <a:p>
                      <a:r>
                        <a:rPr kumimoji="1" lang="ja-JP" altLang="en-US" sz="1000" dirty="0">
                          <a:solidFill>
                            <a:schemeClr val="tx1"/>
                          </a:solidFill>
                        </a:rPr>
                        <a:t>①１８～２１歳</a:t>
                      </a:r>
                      <a:endParaRPr kumimoji="1" lang="en-US" altLang="ja-JP" sz="1000" dirty="0">
                        <a:solidFill>
                          <a:schemeClr val="tx1"/>
                        </a:solidFill>
                      </a:endParaRPr>
                    </a:p>
                    <a:p>
                      <a:r>
                        <a:rPr kumimoji="1" lang="ja-JP" altLang="en-US" sz="1000" dirty="0">
                          <a:solidFill>
                            <a:schemeClr val="tx1"/>
                          </a:solidFill>
                        </a:rPr>
                        <a:t>②２２～</a:t>
                      </a:r>
                      <a:r>
                        <a:rPr kumimoji="1" lang="ja-JP" altLang="en-US" sz="1000" u="sng" dirty="0">
                          <a:solidFill>
                            <a:schemeClr val="tx1"/>
                          </a:solidFill>
                        </a:rPr>
                        <a:t>２５</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２６</a:t>
                      </a:r>
                      <a:r>
                        <a:rPr kumimoji="1" lang="ja-JP" altLang="en-US" sz="1000" dirty="0">
                          <a:solidFill>
                            <a:schemeClr val="tx1"/>
                          </a:solidFill>
                        </a:rPr>
                        <a:t>～３４歳</a:t>
                      </a:r>
                      <a:endParaRPr kumimoji="1" lang="en-US" altLang="ja-JP"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2"/>
                  </a:ext>
                </a:extLst>
              </a:tr>
              <a:tr h="669133">
                <a:tc>
                  <a:txBody>
                    <a:bodyPr/>
                    <a:lstStyle/>
                    <a:p>
                      <a:r>
                        <a:rPr kumimoji="1" lang="ja-JP" altLang="en-US" sz="1200" dirty="0">
                          <a:solidFill>
                            <a:schemeClr val="tx1"/>
                          </a:solidFill>
                        </a:rPr>
                        <a:t>試験科目</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①１次　択一式、作文</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択一式</a:t>
                      </a:r>
                      <a:r>
                        <a:rPr kumimoji="1" lang="ja-JP" altLang="en-US" sz="1000" dirty="0">
                          <a:solidFill>
                            <a:schemeClr val="tx1"/>
                          </a:solidFill>
                        </a:rPr>
                        <a:t>；２次　</a:t>
                      </a:r>
                      <a:r>
                        <a:rPr kumimoji="1" lang="ja-JP" altLang="en-US" sz="1000" u="sng" dirty="0">
                          <a:solidFill>
                            <a:schemeClr val="tx1"/>
                          </a:solidFill>
                        </a:rPr>
                        <a:t>記述式（見識・専門）</a:t>
                      </a:r>
                      <a:endParaRPr kumimoji="1" lang="en-US" altLang="ja-JP" sz="1000" u="sng"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択一式、記述式（見識）</a:t>
                      </a:r>
                      <a:r>
                        <a:rPr kumimoji="1" lang="ja-JP" altLang="en-US" sz="1000" dirty="0">
                          <a:solidFill>
                            <a:schemeClr val="tx1"/>
                          </a:solidFill>
                        </a:rPr>
                        <a:t>、経験論文</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①１次　択一式、作文（変更なし）</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en-US" altLang="ja-JP" sz="1000"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①１次　択一式、作文</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（見識</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分野と法律・経済分野からの選択制）</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883136">
                <a:tc>
                  <a:txBody>
                    <a:bodyPr/>
                    <a:lstStyle/>
                    <a:p>
                      <a:r>
                        <a:rPr kumimoji="1" lang="ja-JP" altLang="en-US" sz="1200" dirty="0">
                          <a:solidFill>
                            <a:schemeClr val="tx1"/>
                          </a:solidFill>
                        </a:rPr>
                        <a:t>面接等の種類</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r>
                        <a:rPr kumimoji="1" lang="ja-JP" altLang="en-US" sz="1000" u="sng" dirty="0">
                          <a:solidFill>
                            <a:schemeClr val="tx1"/>
                          </a:solidFill>
                        </a:rPr>
                        <a:t>集団討論</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集団討論</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個別面接（変更なし）</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ｸﾞﾙｰﾌﾟﾜｰｸ</a:t>
                      </a:r>
                      <a:endParaRPr kumimoji="1" lang="en-US" altLang="ja-JP" sz="1000" u="sng" dirty="0">
                        <a:solidFill>
                          <a:schemeClr val="tx1"/>
                        </a:solidFill>
                      </a:endParaRPr>
                    </a:p>
                    <a:p>
                      <a:r>
                        <a:rPr kumimoji="1" lang="ja-JP" altLang="en-US" sz="1000" dirty="0">
                          <a:solidFill>
                            <a:schemeClr val="tx1"/>
                          </a:solidFill>
                        </a:rPr>
                        <a:t>③２次　</a:t>
                      </a:r>
                      <a:r>
                        <a:rPr kumimoji="1" lang="ja-JP" altLang="en-US" sz="1000" u="sng" dirty="0">
                          <a:solidFill>
                            <a:schemeClr val="tx1"/>
                          </a:solidFill>
                        </a:rPr>
                        <a:t>個別面接</a:t>
                      </a:r>
                      <a:r>
                        <a:rPr kumimoji="1" lang="ja-JP" altLang="en-US" sz="1000" dirty="0">
                          <a:solidFill>
                            <a:schemeClr val="tx1"/>
                          </a:solidFill>
                        </a:rPr>
                        <a:t>；３次　</a:t>
                      </a:r>
                      <a:r>
                        <a:rPr kumimoji="1" lang="ja-JP" altLang="en-US" sz="1000" u="sng" dirty="0">
                          <a:solidFill>
                            <a:schemeClr val="tx1"/>
                          </a:solidFill>
                        </a:rPr>
                        <a:t>ﾌﾟﾚｾﾞﾝ面接</a:t>
                      </a:r>
                      <a:r>
                        <a:rPr kumimoji="1" lang="ja-JP" altLang="en-US" sz="1000" dirty="0">
                          <a:solidFill>
                            <a:schemeClr val="tx1"/>
                          </a:solidFill>
                        </a:rPr>
                        <a:t>、</a:t>
                      </a:r>
                      <a:endParaRPr kumimoji="1" lang="en-US" altLang="ja-JP" sz="1000" dirty="0">
                        <a:solidFill>
                          <a:schemeClr val="tx1"/>
                        </a:solidFill>
                      </a:endParaRPr>
                    </a:p>
                    <a:p>
                      <a:r>
                        <a:rPr kumimoji="1" lang="ja-JP" altLang="en-US" sz="1000" dirty="0">
                          <a:solidFill>
                            <a:schemeClr val="tx1"/>
                          </a:solidFill>
                        </a:rPr>
                        <a:t>　　　　　個別面接、</a:t>
                      </a:r>
                      <a:r>
                        <a:rPr kumimoji="1" lang="ja-JP" altLang="en-US" sz="1000" u="none" dirty="0">
                          <a:solidFill>
                            <a:schemeClr val="tx1"/>
                          </a:solidFill>
                        </a:rPr>
                        <a:t>ｸﾞﾙｰﾌﾟﾜｰｸ</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576064">
                <a:tc>
                  <a:txBody>
                    <a:bodyPr/>
                    <a:lstStyle/>
                    <a:p>
                      <a:r>
                        <a:rPr kumimoji="1" lang="ja-JP" altLang="en-US" sz="1200" dirty="0">
                          <a:solidFill>
                            <a:schemeClr val="tx1"/>
                          </a:solidFill>
                        </a:rPr>
                        <a:t>試験実施時期</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①９月下旬</a:t>
                      </a:r>
                      <a:endParaRPr kumimoji="1" lang="en-US" altLang="ja-JP" sz="1000" dirty="0">
                        <a:solidFill>
                          <a:schemeClr val="tx1"/>
                        </a:solidFill>
                      </a:endParaRPr>
                    </a:p>
                    <a:p>
                      <a:r>
                        <a:rPr kumimoji="1" lang="ja-JP" altLang="en-US" sz="1000" dirty="0">
                          <a:solidFill>
                            <a:schemeClr val="tx1"/>
                          </a:solidFill>
                        </a:rPr>
                        <a:t>②</a:t>
                      </a:r>
                      <a:r>
                        <a:rPr kumimoji="1" lang="ja-JP" altLang="en-US" sz="1000" u="sng" dirty="0">
                          <a:solidFill>
                            <a:schemeClr val="tx1"/>
                          </a:solidFill>
                        </a:rPr>
                        <a:t>６月下旬</a:t>
                      </a:r>
                      <a:endParaRPr kumimoji="1" lang="en-US" altLang="ja-JP" sz="100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６月下旬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①９月下旬（変更なし）</a:t>
                      </a:r>
                      <a:endParaRPr kumimoji="1" lang="en-US" altLang="ja-JP" sz="1000" dirty="0">
                        <a:solidFill>
                          <a:schemeClr val="tx1"/>
                        </a:solidFill>
                      </a:endParaRPr>
                    </a:p>
                    <a:p>
                      <a:r>
                        <a:rPr kumimoji="1" lang="ja-JP" altLang="en-US" sz="1000" dirty="0">
                          <a:solidFill>
                            <a:schemeClr val="tx1"/>
                          </a:solidFill>
                        </a:rPr>
                        <a:t>②</a:t>
                      </a:r>
                      <a:r>
                        <a:rPr kumimoji="1" lang="ja-JP" altLang="en-US" sz="1000" i="0" u="sng" dirty="0">
                          <a:solidFill>
                            <a:schemeClr val="tx1"/>
                          </a:solidFill>
                        </a:rPr>
                        <a:t>５月上旬</a:t>
                      </a:r>
                      <a:endParaRPr kumimoji="1" lang="en-US" altLang="ja-JP" sz="1000" i="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①９月下旬</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５月下旬</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7" name="正方形/長方形 6"/>
          <p:cNvSpPr/>
          <p:nvPr/>
        </p:nvSpPr>
        <p:spPr>
          <a:xfrm>
            <a:off x="179512" y="4746630"/>
            <a:ext cx="84249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■行政職大学卒程度　申込状況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153386" y="5347089"/>
            <a:ext cx="1446529" cy="954107"/>
          </a:xfrm>
          <a:prstGeom prst="rect">
            <a:avLst/>
          </a:prstGeom>
          <a:noFill/>
        </p:spPr>
        <p:txBody>
          <a:bodyPr wrap="square" rtlCol="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年の見直し後、申込者数の平均は、約３倍に増加した。</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9" name="図 8"/>
          <p:cNvPicPr>
            <a:picLocks noChangeAspect="1"/>
          </p:cNvPicPr>
          <p:nvPr/>
        </p:nvPicPr>
        <p:blipFill>
          <a:blip r:embed="rId2"/>
          <a:stretch>
            <a:fillRect/>
          </a:stretch>
        </p:blipFill>
        <p:spPr>
          <a:xfrm>
            <a:off x="1547663" y="5085184"/>
            <a:ext cx="7128793" cy="1703644"/>
          </a:xfrm>
          <a:prstGeom prst="rect">
            <a:avLst/>
          </a:prstGeom>
        </p:spPr>
      </p:pic>
    </p:spTree>
    <p:extLst>
      <p:ext uri="{BB962C8B-B14F-4D97-AF65-F5344CB8AC3E}">
        <p14:creationId xmlns:p14="http://schemas.microsoft.com/office/powerpoint/2010/main" val="282024220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827584" y="2492896"/>
          <a:ext cx="7316913" cy="1296144"/>
        </p:xfrm>
        <a:graphic>
          <a:graphicData uri="http://schemas.openxmlformats.org/drawingml/2006/table">
            <a:tbl>
              <a:tblPr firstRow="1" firstCol="1" bandRow="1">
                <a:tableStyleId>{5C22544A-7EE6-4342-B048-85BDC9FD1C3A}</a:tableStyleId>
              </a:tblPr>
              <a:tblGrid>
                <a:gridCol w="1219346">
                  <a:extLst>
                    <a:ext uri="{9D8B030D-6E8A-4147-A177-3AD203B41FA5}">
                      <a16:colId xmlns:a16="http://schemas.microsoft.com/office/drawing/2014/main" val="20000"/>
                    </a:ext>
                  </a:extLst>
                </a:gridCol>
                <a:gridCol w="1219346">
                  <a:extLst>
                    <a:ext uri="{9D8B030D-6E8A-4147-A177-3AD203B41FA5}">
                      <a16:colId xmlns:a16="http://schemas.microsoft.com/office/drawing/2014/main" val="20001"/>
                    </a:ext>
                  </a:extLst>
                </a:gridCol>
                <a:gridCol w="1219346">
                  <a:extLst>
                    <a:ext uri="{9D8B030D-6E8A-4147-A177-3AD203B41FA5}">
                      <a16:colId xmlns:a16="http://schemas.microsoft.com/office/drawing/2014/main" val="20002"/>
                    </a:ext>
                  </a:extLst>
                </a:gridCol>
                <a:gridCol w="1219346">
                  <a:extLst>
                    <a:ext uri="{9D8B030D-6E8A-4147-A177-3AD203B41FA5}">
                      <a16:colId xmlns:a16="http://schemas.microsoft.com/office/drawing/2014/main" val="20003"/>
                    </a:ext>
                  </a:extLst>
                </a:gridCol>
                <a:gridCol w="1219346">
                  <a:extLst>
                    <a:ext uri="{9D8B030D-6E8A-4147-A177-3AD203B41FA5}">
                      <a16:colId xmlns:a16="http://schemas.microsoft.com/office/drawing/2014/main" val="20004"/>
                    </a:ext>
                  </a:extLst>
                </a:gridCol>
                <a:gridCol w="1220183">
                  <a:extLst>
                    <a:ext uri="{9D8B030D-6E8A-4147-A177-3AD203B41FA5}">
                      <a16:colId xmlns:a16="http://schemas.microsoft.com/office/drawing/2014/main" val="20005"/>
                    </a:ext>
                  </a:extLst>
                </a:gridCol>
              </a:tblGrid>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第一区分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第二区分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第三区分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第四区分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第五区分</a:t>
                      </a: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分布の割合</a:t>
                      </a: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432048">
                <a:tc>
                  <a:txBody>
                    <a:bodyPr/>
                    <a:lstStyle/>
                    <a:p>
                      <a:pPr marL="0" algn="ctr" defTabSz="914400" rtl="0" eaLnBrk="1" latinLnBrk="0" hangingPunct="1">
                        <a:spcAft>
                          <a:spcPts val="0"/>
                        </a:spcAft>
                      </a:pPr>
                      <a:r>
                        <a:rPr kumimoji="1" lang="en-US" alt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実績</a:t>
                      </a:r>
                      <a:endParaRPr kumimoji="1" 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486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5,136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845</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5" name="角丸四角形 4"/>
          <p:cNvSpPr/>
          <p:nvPr/>
        </p:nvSpPr>
        <p:spPr>
          <a:xfrm>
            <a:off x="611560" y="2114723"/>
            <a:ext cx="5904656"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分布の割合と</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年度実績</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（分布の割合は条例に記載：第一区分が最上位）</a:t>
            </a:r>
          </a:p>
        </p:txBody>
      </p:sp>
      <p:sp>
        <p:nvSpPr>
          <p:cNvPr id="6" name="角丸四角形 5"/>
          <p:cNvSpPr/>
          <p:nvPr/>
        </p:nvSpPr>
        <p:spPr>
          <a:xfrm>
            <a:off x="587583" y="4077072"/>
            <a:ext cx="7556913"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モデルによる勤勉手当の差　（第一区分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最上位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と第五区分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最下位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の支給額差）</a:t>
            </a:r>
          </a:p>
        </p:txBody>
      </p:sp>
      <p:graphicFrame>
        <p:nvGraphicFramePr>
          <p:cNvPr id="7" name="表 6"/>
          <p:cNvGraphicFramePr>
            <a:graphicFrameLocks noGrp="1"/>
          </p:cNvGraphicFramePr>
          <p:nvPr>
            <p:extLst/>
          </p:nvPr>
        </p:nvGraphicFramePr>
        <p:xfrm>
          <a:off x="827584" y="4509120"/>
          <a:ext cx="7200800" cy="1152128"/>
        </p:xfrm>
        <a:graphic>
          <a:graphicData uri="http://schemas.openxmlformats.org/drawingml/2006/table">
            <a:tbl>
              <a:tblPr>
                <a:tableStyleId>{5C22544A-7EE6-4342-B048-85BDC9FD1C3A}</a:tableStyleId>
              </a:tblPr>
              <a:tblGrid>
                <a:gridCol w="1018311">
                  <a:extLst>
                    <a:ext uri="{9D8B030D-6E8A-4147-A177-3AD203B41FA5}">
                      <a16:colId xmlns:a16="http://schemas.microsoft.com/office/drawing/2014/main" val="20000"/>
                    </a:ext>
                  </a:extLst>
                </a:gridCol>
                <a:gridCol w="1124385">
                  <a:extLst>
                    <a:ext uri="{9D8B030D-6E8A-4147-A177-3AD203B41FA5}">
                      <a16:colId xmlns:a16="http://schemas.microsoft.com/office/drawing/2014/main" val="20001"/>
                    </a:ext>
                  </a:extLst>
                </a:gridCol>
                <a:gridCol w="1097664">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864096">
                  <a:extLst>
                    <a:ext uri="{9D8B030D-6E8A-4147-A177-3AD203B41FA5}">
                      <a16:colId xmlns:a16="http://schemas.microsoft.com/office/drawing/2014/main" val="20005"/>
                    </a:ext>
                  </a:extLst>
                </a:gridCol>
                <a:gridCol w="936104">
                  <a:extLst>
                    <a:ext uri="{9D8B030D-6E8A-4147-A177-3AD203B41FA5}">
                      <a16:colId xmlns:a16="http://schemas.microsoft.com/office/drawing/2014/main" val="20006"/>
                    </a:ext>
                  </a:extLst>
                </a:gridCol>
              </a:tblGrid>
              <a:tr h="651037">
                <a:tc>
                  <a:txBody>
                    <a:bodyPr/>
                    <a:lstStyle/>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職　階</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部長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次長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55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課長補佐</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45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主査</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35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主事</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extLst>
                  <a:ext uri="{0D108BD9-81ED-4DB2-BD59-A6C34878D82A}">
                    <a16:rowId xmlns:a16="http://schemas.microsoft.com/office/drawing/2014/main" val="10000"/>
                  </a:ext>
                </a:extLst>
              </a:tr>
              <a:tr h="501091">
                <a:tc>
                  <a:txBody>
                    <a:bodyPr/>
                    <a:lstStyle/>
                    <a:p>
                      <a:pPr marL="0" algn="ctr" defTabSz="914400" rtl="0" eaLnBrk="1" fontAlgn="ctr" latinLnBrk="0" hangingPunct="1">
                        <a:spcAft>
                          <a:spcPts val="0"/>
                        </a:spcAft>
                      </a:pPr>
                      <a:r>
                        <a:rPr kumimoji="1" lang="ja-JP" altLang="en-US"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支給額差</a:t>
                      </a:r>
                      <a:endParaRPr kumimoji="1" lang="ja-JP"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１５６</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１４０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strike="noStrike"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１０１</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４４</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１８</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extLst>
                  <a:ext uri="{0D108BD9-81ED-4DB2-BD59-A6C34878D82A}">
                    <a16:rowId xmlns:a16="http://schemas.microsoft.com/office/drawing/2014/main" val="10001"/>
                  </a:ext>
                </a:extLst>
              </a:tr>
            </a:tbl>
          </a:graphicData>
        </a:graphic>
      </p:graphicFrame>
      <p:sp>
        <p:nvSpPr>
          <p:cNvPr id="10" name="正方形/長方形 9"/>
          <p:cNvSpPr/>
          <p:nvPr/>
        </p:nvSpPr>
        <p:spPr>
          <a:xfrm>
            <a:off x="440160" y="548680"/>
            <a:ext cx="8524328" cy="1400383"/>
          </a:xfrm>
          <a:prstGeom prst="rect">
            <a:avLst/>
          </a:prstGeom>
        </p:spPr>
        <p:txBody>
          <a:bodyPr wrap="squar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■相対評価の反映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4000" marR="0" lvl="0" indent="-45720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分布の割合を定めて区分し、職員がどの区分に属するか評価する方法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3850" marR="0" lvl="0" indent="-571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　前年度の評価結果に応じ、勤勉手当に差を設ける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04863"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（勤勉手当の総額では、最大約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156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万円（</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年度）の差を設ける等、仕事の成果をきっちりと給与に反映）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1" name="テキスト ボックス 10"/>
          <p:cNvSpPr txBox="1"/>
          <p:nvPr/>
        </p:nvSpPr>
        <p:spPr>
          <a:xfrm>
            <a:off x="31676" y="237332"/>
            <a:ext cx="4788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③相対評価の導入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7172" y="5723969"/>
            <a:ext cx="419284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年度（人事委員会勧告反映前）の参考モデル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年度の実施結果に基づくもの）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3739442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940875" y="857250"/>
            <a:ext cx="552061" cy="3647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R2.9.4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広域調整室</a:t>
            </a:r>
          </a:p>
        </p:txBody>
      </p:sp>
      <p:sp>
        <p:nvSpPr>
          <p:cNvPr id="201" name="テキスト ボックス 200"/>
          <p:cNvSpPr txBox="1"/>
          <p:nvPr/>
        </p:nvSpPr>
        <p:spPr>
          <a:xfrm>
            <a:off x="21457" y="4826887"/>
            <a:ext cx="4286993"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進技術を活用しつつ、生活習慣病の予防等に向けた「健康づくり」と、仕事や地域活動、趣味・娯楽といった「多様な活動」との相乗効果を図りながら、オール大阪でいきいきと長く活躍できる社会の実現をめざす。</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33" name="グループ化 132">
            <a:extLst>
              <a:ext uri="{FF2B5EF4-FFF2-40B4-BE49-F238E27FC236}">
                <a16:creationId xmlns:a16="http://schemas.microsoft.com/office/drawing/2014/main" id="{22FB3EC6-042F-477F-96D4-A43F8E972820}"/>
              </a:ext>
            </a:extLst>
          </p:cNvPr>
          <p:cNvGrpSpPr/>
          <p:nvPr/>
        </p:nvGrpSpPr>
        <p:grpSpPr>
          <a:xfrm>
            <a:off x="76732" y="2413149"/>
            <a:ext cx="4231718" cy="1214681"/>
            <a:chOff x="208746" y="3656154"/>
            <a:chExt cx="4711175" cy="1703233"/>
          </a:xfrm>
        </p:grpSpPr>
        <p:sp>
          <p:nvSpPr>
            <p:cNvPr id="138" name="正方形/長方形 137">
              <a:extLst>
                <a:ext uri="{FF2B5EF4-FFF2-40B4-BE49-F238E27FC236}">
                  <a16:creationId xmlns:a16="http://schemas.microsoft.com/office/drawing/2014/main" id="{A748428E-6035-406A-B13C-502936585668}"/>
                </a:ext>
              </a:extLst>
            </p:cNvPr>
            <p:cNvSpPr/>
            <p:nvPr/>
          </p:nvSpPr>
          <p:spPr>
            <a:xfrm>
              <a:off x="538533" y="3906532"/>
              <a:ext cx="1356644" cy="220054"/>
            </a:xfrm>
            <a:prstGeom prst="rect">
              <a:avLst/>
            </a:prstGeom>
            <a:solidFill>
              <a:srgbClr val="9BBB59"/>
            </a:solidFill>
            <a:ln w="25400" cap="flat" cmpd="sng" algn="ctr">
              <a:noFill/>
              <a:prstDash val="solid"/>
            </a:ln>
            <a:effectLst/>
          </p:spPr>
          <p:txBody>
            <a:bodyPr wrap="none"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71.50</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2" name="正方形/長方形 171">
              <a:extLst>
                <a:ext uri="{FF2B5EF4-FFF2-40B4-BE49-F238E27FC236}">
                  <a16:creationId xmlns:a16="http://schemas.microsoft.com/office/drawing/2014/main" id="{6AEB60BF-8A35-40CF-9E68-2B3456DBE34E}"/>
                </a:ext>
              </a:extLst>
            </p:cNvPr>
            <p:cNvSpPr/>
            <p:nvPr/>
          </p:nvSpPr>
          <p:spPr>
            <a:xfrm>
              <a:off x="538533" y="4175272"/>
              <a:ext cx="1990393"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80.23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3" name="正方形/長方形 172">
              <a:extLst>
                <a:ext uri="{FF2B5EF4-FFF2-40B4-BE49-F238E27FC236}">
                  <a16:creationId xmlns:a16="http://schemas.microsoft.com/office/drawing/2014/main" id="{4F6D62F9-C353-4F13-9C11-E8DF072E2ADA}"/>
                </a:ext>
              </a:extLst>
            </p:cNvPr>
            <p:cNvSpPr/>
            <p:nvPr/>
          </p:nvSpPr>
          <p:spPr>
            <a:xfrm>
              <a:off x="538533" y="4456666"/>
              <a:ext cx="1619435" cy="220054"/>
            </a:xfrm>
            <a:prstGeom prst="rect">
              <a:avLst/>
            </a:prstGeom>
            <a:solidFill>
              <a:srgbClr val="9BBB59"/>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74.46</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4" name="正方形/長方形 173">
              <a:extLst>
                <a:ext uri="{FF2B5EF4-FFF2-40B4-BE49-F238E27FC236}">
                  <a16:creationId xmlns:a16="http://schemas.microsoft.com/office/drawing/2014/main" id="{B8FA6C44-F263-40A9-A86C-3AB4D50E2DC3}"/>
                </a:ext>
              </a:extLst>
            </p:cNvPr>
            <p:cNvSpPr/>
            <p:nvPr/>
          </p:nvSpPr>
          <p:spPr>
            <a:xfrm>
              <a:off x="538533" y="4731734"/>
              <a:ext cx="2387878"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86.73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5" name="小波 174">
              <a:extLst>
                <a:ext uri="{FF2B5EF4-FFF2-40B4-BE49-F238E27FC236}">
                  <a16:creationId xmlns:a16="http://schemas.microsoft.com/office/drawing/2014/main" id="{DE51B930-DC49-42ED-9B27-EB9C334B097B}"/>
                </a:ext>
              </a:extLst>
            </p:cNvPr>
            <p:cNvSpPr/>
            <p:nvPr/>
          </p:nvSpPr>
          <p:spPr>
            <a:xfrm rot="5400000">
              <a:off x="220010" y="4323156"/>
              <a:ext cx="1155282" cy="212005"/>
            </a:xfrm>
            <a:prstGeom prst="doubleWave">
              <a:avLst>
                <a:gd name="adj1" fmla="val 12500"/>
                <a:gd name="adj2" fmla="val 0"/>
              </a:avLst>
            </a:prstGeom>
            <a:solidFill>
              <a:sysClr val="window" lastClr="FFFFFF"/>
            </a:solidFill>
            <a:ln w="25400" cap="flat" cmpd="sng" algn="ctr">
              <a:noFill/>
              <a:prstDash val="solid"/>
            </a:ln>
            <a:effectLst/>
          </p:spPr>
          <p:txBody>
            <a:bodyPr rtlCol="0" anchor="ctr"/>
            <a:lstStyle/>
            <a:p>
              <a:pPr marL="0" marR="0" lvl="0" indent="0" algn="ctr" defTabSz="349912"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76" name="直線矢印コネクタ 175">
              <a:extLst>
                <a:ext uri="{FF2B5EF4-FFF2-40B4-BE49-F238E27FC236}">
                  <a16:creationId xmlns:a16="http://schemas.microsoft.com/office/drawing/2014/main" id="{7379EAE4-B21D-4FAC-A76D-D046C39282C7}"/>
                </a:ext>
              </a:extLst>
            </p:cNvPr>
            <p:cNvCxnSpPr/>
            <p:nvPr/>
          </p:nvCxnSpPr>
          <p:spPr>
            <a:xfrm>
              <a:off x="538533" y="5006799"/>
              <a:ext cx="3203642" cy="0"/>
            </a:xfrm>
            <a:prstGeom prst="straightConnector1">
              <a:avLst/>
            </a:prstGeom>
            <a:noFill/>
            <a:ln w="25400" cap="flat" cmpd="sng" algn="ctr">
              <a:solidFill>
                <a:srgbClr val="9BBB59"/>
              </a:solidFill>
              <a:prstDash val="solid"/>
              <a:tailEnd type="arrow"/>
            </a:ln>
            <a:effectLst>
              <a:outerShdw blurRad="40000" dist="20000" dir="5400000" rotWithShape="0">
                <a:srgbClr val="000000">
                  <a:alpha val="38000"/>
                </a:srgbClr>
              </a:outerShdw>
            </a:effectLst>
          </p:spPr>
        </p:cxnSp>
        <p:sp>
          <p:nvSpPr>
            <p:cNvPr id="177" name="テキスト ボックス 176">
              <a:extLst>
                <a:ext uri="{FF2B5EF4-FFF2-40B4-BE49-F238E27FC236}">
                  <a16:creationId xmlns:a16="http://schemas.microsoft.com/office/drawing/2014/main" id="{DD5C40D2-CFD3-4CB2-89A3-A1C7D192F776}"/>
                </a:ext>
              </a:extLst>
            </p:cNvPr>
            <p:cNvSpPr txBox="1"/>
            <p:nvPr/>
          </p:nvSpPr>
          <p:spPr>
            <a:xfrm>
              <a:off x="208746" y="3934029"/>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男性</a:t>
              </a:r>
            </a:p>
          </p:txBody>
        </p:sp>
        <p:sp>
          <p:nvSpPr>
            <p:cNvPr id="178" name="テキスト ボックス 177">
              <a:extLst>
                <a:ext uri="{FF2B5EF4-FFF2-40B4-BE49-F238E27FC236}">
                  <a16:creationId xmlns:a16="http://schemas.microsoft.com/office/drawing/2014/main" id="{2A378B74-83E6-4762-9D17-962216BCF3B2}"/>
                </a:ext>
              </a:extLst>
            </p:cNvPr>
            <p:cNvSpPr txBox="1"/>
            <p:nvPr/>
          </p:nvSpPr>
          <p:spPr>
            <a:xfrm>
              <a:off x="208746" y="4495896"/>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女性</a:t>
              </a:r>
            </a:p>
          </p:txBody>
        </p:sp>
        <p:cxnSp>
          <p:nvCxnSpPr>
            <p:cNvPr id="179" name="直線矢印コネクタ 178">
              <a:extLst>
                <a:ext uri="{FF2B5EF4-FFF2-40B4-BE49-F238E27FC236}">
                  <a16:creationId xmlns:a16="http://schemas.microsoft.com/office/drawing/2014/main" id="{D95E462F-9954-4438-8631-1F66DF183486}"/>
                </a:ext>
              </a:extLst>
            </p:cNvPr>
            <p:cNvCxnSpPr/>
            <p:nvPr/>
          </p:nvCxnSpPr>
          <p:spPr>
            <a:xfrm>
              <a:off x="1895178" y="4279046"/>
              <a:ext cx="624930" cy="0"/>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80" name="正方形/長方形 179">
              <a:extLst>
                <a:ext uri="{FF2B5EF4-FFF2-40B4-BE49-F238E27FC236}">
                  <a16:creationId xmlns:a16="http://schemas.microsoft.com/office/drawing/2014/main" id="{8F6B685E-CE50-46B8-AC2B-352B62650E06}"/>
                </a:ext>
              </a:extLst>
            </p:cNvPr>
            <p:cNvSpPr/>
            <p:nvPr/>
          </p:nvSpPr>
          <p:spPr>
            <a:xfrm>
              <a:off x="1898388" y="3906533"/>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cxnSp>
          <p:nvCxnSpPr>
            <p:cNvPr id="181" name="直線コネクタ 180">
              <a:extLst>
                <a:ext uri="{FF2B5EF4-FFF2-40B4-BE49-F238E27FC236}">
                  <a16:creationId xmlns:a16="http://schemas.microsoft.com/office/drawing/2014/main" id="{C970C139-962F-4D17-A6AA-815262C7228F}"/>
                </a:ext>
              </a:extLst>
            </p:cNvPr>
            <p:cNvCxnSpPr>
              <a:endCxn id="185" idx="1"/>
            </p:cNvCxnSpPr>
            <p:nvPr/>
          </p:nvCxnSpPr>
          <p:spPr>
            <a:xfrm>
              <a:off x="2038365" y="3985040"/>
              <a:ext cx="707939" cy="156703"/>
            </a:xfrm>
            <a:prstGeom prst="line">
              <a:avLst/>
            </a:prstGeom>
            <a:noFill/>
            <a:ln w="9525" cap="flat" cmpd="sng" algn="ctr">
              <a:solidFill>
                <a:srgbClr val="9BBB59">
                  <a:shade val="95000"/>
                  <a:satMod val="105000"/>
                </a:srgbClr>
              </a:solidFill>
              <a:prstDash val="dash"/>
            </a:ln>
            <a:effectLst/>
          </p:spPr>
        </p:cxnSp>
        <p:cxnSp>
          <p:nvCxnSpPr>
            <p:cNvPr id="182" name="直線コネクタ 181">
              <a:extLst>
                <a:ext uri="{FF2B5EF4-FFF2-40B4-BE49-F238E27FC236}">
                  <a16:creationId xmlns:a16="http://schemas.microsoft.com/office/drawing/2014/main" id="{76A66FCD-90FD-4C50-A670-B08799B6D509}"/>
                </a:ext>
              </a:extLst>
            </p:cNvPr>
            <p:cNvCxnSpPr/>
            <p:nvPr/>
          </p:nvCxnSpPr>
          <p:spPr>
            <a:xfrm flipV="1">
              <a:off x="2321849" y="4142534"/>
              <a:ext cx="456553" cy="413974"/>
            </a:xfrm>
            <a:prstGeom prst="line">
              <a:avLst/>
            </a:prstGeom>
            <a:noFill/>
            <a:ln w="9525" cap="flat" cmpd="sng" algn="ctr">
              <a:solidFill>
                <a:srgbClr val="9BBB59">
                  <a:shade val="95000"/>
                  <a:satMod val="105000"/>
                </a:srgbClr>
              </a:solidFill>
              <a:prstDash val="dash"/>
            </a:ln>
            <a:effectLst/>
          </p:spPr>
        </p:cxnSp>
        <p:cxnSp>
          <p:nvCxnSpPr>
            <p:cNvPr id="183" name="直線コネクタ 182">
              <a:extLst>
                <a:ext uri="{FF2B5EF4-FFF2-40B4-BE49-F238E27FC236}">
                  <a16:creationId xmlns:a16="http://schemas.microsoft.com/office/drawing/2014/main" id="{03FFE442-9056-43E3-B359-32788BF4C55B}"/>
                </a:ext>
              </a:extLst>
            </p:cNvPr>
            <p:cNvCxnSpPr/>
            <p:nvPr/>
          </p:nvCxnSpPr>
          <p:spPr>
            <a:xfrm flipV="1">
              <a:off x="2624117" y="4582641"/>
              <a:ext cx="326291" cy="259120"/>
            </a:xfrm>
            <a:prstGeom prst="line">
              <a:avLst/>
            </a:prstGeom>
            <a:noFill/>
            <a:ln w="9525" cap="flat" cmpd="sng" algn="ctr">
              <a:solidFill>
                <a:srgbClr val="C0504D">
                  <a:shade val="95000"/>
                  <a:satMod val="105000"/>
                </a:srgbClr>
              </a:solidFill>
              <a:prstDash val="solid"/>
            </a:ln>
            <a:effectLst/>
          </p:spPr>
        </p:cxnSp>
        <p:cxnSp>
          <p:nvCxnSpPr>
            <p:cNvPr id="184" name="直線コネクタ 183">
              <a:extLst>
                <a:ext uri="{FF2B5EF4-FFF2-40B4-BE49-F238E27FC236}">
                  <a16:creationId xmlns:a16="http://schemas.microsoft.com/office/drawing/2014/main" id="{9AE3123D-A6E8-4E4A-91AE-8150416EB58D}"/>
                </a:ext>
              </a:extLst>
            </p:cNvPr>
            <p:cNvCxnSpPr/>
            <p:nvPr/>
          </p:nvCxnSpPr>
          <p:spPr>
            <a:xfrm>
              <a:off x="2216866" y="4279046"/>
              <a:ext cx="733542" cy="303593"/>
            </a:xfrm>
            <a:prstGeom prst="line">
              <a:avLst/>
            </a:prstGeom>
            <a:noFill/>
            <a:ln w="9525" cap="flat" cmpd="sng" algn="ctr">
              <a:solidFill>
                <a:srgbClr val="C0504D">
                  <a:shade val="95000"/>
                  <a:satMod val="105000"/>
                </a:srgbClr>
              </a:solidFill>
              <a:prstDash val="solid"/>
            </a:ln>
            <a:effectLst/>
          </p:spPr>
        </p:cxnSp>
        <p:sp>
          <p:nvSpPr>
            <p:cNvPr id="185" name="テキスト ボックス 184">
              <a:extLst>
                <a:ext uri="{FF2B5EF4-FFF2-40B4-BE49-F238E27FC236}">
                  <a16:creationId xmlns:a16="http://schemas.microsoft.com/office/drawing/2014/main" id="{9866D30D-3C7E-4F66-9CF8-10C90E840260}"/>
                </a:ext>
              </a:extLst>
            </p:cNvPr>
            <p:cNvSpPr txBox="1"/>
            <p:nvPr/>
          </p:nvSpPr>
          <p:spPr>
            <a:xfrm>
              <a:off x="2746304" y="3949853"/>
              <a:ext cx="1517317"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大阪府では、健康寿命</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歳以上の延伸をめざしている</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テキスト ボックス 185">
              <a:extLst>
                <a:ext uri="{FF2B5EF4-FFF2-40B4-BE49-F238E27FC236}">
                  <a16:creationId xmlns:a16="http://schemas.microsoft.com/office/drawing/2014/main" id="{AA1991BB-D144-4DB5-9B73-D206ECB61795}"/>
                </a:ext>
              </a:extLst>
            </p:cNvPr>
            <p:cNvSpPr txBox="1"/>
            <p:nvPr/>
          </p:nvSpPr>
          <p:spPr>
            <a:xfrm>
              <a:off x="2966041" y="4451828"/>
              <a:ext cx="1230555"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平均寿命との差は</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7" name="直線コネクタ 186">
              <a:extLst>
                <a:ext uri="{FF2B5EF4-FFF2-40B4-BE49-F238E27FC236}">
                  <a16:creationId xmlns:a16="http://schemas.microsoft.com/office/drawing/2014/main" id="{CD58820B-167C-42CC-BB8F-E731FB9D7CC4}"/>
                </a:ext>
              </a:extLst>
            </p:cNvPr>
            <p:cNvCxnSpPr/>
            <p:nvPr/>
          </p:nvCxnSpPr>
          <p:spPr>
            <a:xfrm flipV="1">
              <a:off x="538532" y="3906532"/>
              <a:ext cx="0" cy="1100270"/>
            </a:xfrm>
            <a:prstGeom prst="line">
              <a:avLst/>
            </a:prstGeom>
            <a:noFill/>
            <a:ln w="25400" cap="flat" cmpd="sng" algn="ctr">
              <a:solidFill>
                <a:srgbClr val="9BBB59"/>
              </a:solidFill>
              <a:prstDash val="solid"/>
            </a:ln>
            <a:effectLst>
              <a:outerShdw blurRad="40000" dist="20000" dir="5400000" rotWithShape="0">
                <a:srgbClr val="000000">
                  <a:alpha val="38000"/>
                </a:srgbClr>
              </a:outerShdw>
            </a:effectLst>
          </p:spPr>
        </p:cxnSp>
        <p:sp>
          <p:nvSpPr>
            <p:cNvPr id="188" name="テキスト ボックス 187">
              <a:extLst>
                <a:ext uri="{FF2B5EF4-FFF2-40B4-BE49-F238E27FC236}">
                  <a16:creationId xmlns:a16="http://schemas.microsoft.com/office/drawing/2014/main" id="{CE8C83F9-E912-4F5F-8738-34D96104E33C}"/>
                </a:ext>
              </a:extLst>
            </p:cNvPr>
            <p:cNvSpPr txBox="1"/>
            <p:nvPr/>
          </p:nvSpPr>
          <p:spPr>
            <a:xfrm>
              <a:off x="1569404"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70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89" name="テキスト ボックス 188">
              <a:extLst>
                <a:ext uri="{FF2B5EF4-FFF2-40B4-BE49-F238E27FC236}">
                  <a16:creationId xmlns:a16="http://schemas.microsoft.com/office/drawing/2014/main" id="{9CADC167-ED31-4E53-A875-01A9A10C596F}"/>
                </a:ext>
              </a:extLst>
            </p:cNvPr>
            <p:cNvSpPr txBox="1"/>
            <p:nvPr/>
          </p:nvSpPr>
          <p:spPr>
            <a:xfrm>
              <a:off x="2356312"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0" name="テキスト ボックス 189">
              <a:extLst>
                <a:ext uri="{FF2B5EF4-FFF2-40B4-BE49-F238E27FC236}">
                  <a16:creationId xmlns:a16="http://schemas.microsoft.com/office/drawing/2014/main" id="{E50812F8-0341-4A57-A162-8204E208EE53}"/>
                </a:ext>
              </a:extLst>
            </p:cNvPr>
            <p:cNvSpPr txBox="1"/>
            <p:nvPr/>
          </p:nvSpPr>
          <p:spPr>
            <a:xfrm>
              <a:off x="3096148"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90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1" name="テキスト ボックス 190">
              <a:extLst>
                <a:ext uri="{FF2B5EF4-FFF2-40B4-BE49-F238E27FC236}">
                  <a16:creationId xmlns:a16="http://schemas.microsoft.com/office/drawing/2014/main" id="{CE8C83F9-E912-4F5F-8738-34D96104E33C}"/>
                </a:ext>
              </a:extLst>
            </p:cNvPr>
            <p:cNvSpPr txBox="1"/>
            <p:nvPr/>
          </p:nvSpPr>
          <p:spPr>
            <a:xfrm>
              <a:off x="844675"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60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cxnSp>
          <p:nvCxnSpPr>
            <p:cNvPr id="192" name="直線矢印コネクタ 191">
              <a:extLst>
                <a:ext uri="{FF2B5EF4-FFF2-40B4-BE49-F238E27FC236}">
                  <a16:creationId xmlns:a16="http://schemas.microsoft.com/office/drawing/2014/main" id="{D95E462F-9954-4438-8631-1F66DF183486}"/>
                </a:ext>
              </a:extLst>
            </p:cNvPr>
            <p:cNvCxnSpPr>
              <a:endCxn id="174" idx="3"/>
            </p:cNvCxnSpPr>
            <p:nvPr/>
          </p:nvCxnSpPr>
          <p:spPr>
            <a:xfrm flipV="1">
              <a:off x="2163763" y="4841760"/>
              <a:ext cx="762649" cy="3162"/>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93" name="正方形/長方形 192">
              <a:extLst>
                <a:ext uri="{FF2B5EF4-FFF2-40B4-BE49-F238E27FC236}">
                  <a16:creationId xmlns:a16="http://schemas.microsoft.com/office/drawing/2014/main" id="{8F6B685E-CE50-46B8-AC2B-352B62650E06}"/>
                </a:ext>
              </a:extLst>
            </p:cNvPr>
            <p:cNvSpPr/>
            <p:nvPr/>
          </p:nvSpPr>
          <p:spPr>
            <a:xfrm>
              <a:off x="2163763" y="4444909"/>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sp>
          <p:nvSpPr>
            <p:cNvPr id="194" name="テキスト ボックス 193"/>
            <p:cNvSpPr txBox="1"/>
            <p:nvPr/>
          </p:nvSpPr>
          <p:spPr>
            <a:xfrm>
              <a:off x="252544" y="3656154"/>
              <a:ext cx="2118093" cy="3236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大阪府の健康寿命と平均寿命</a:t>
              </a:r>
              <a:endParaRPr kumimoji="1"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テキスト ボックス 195"/>
            <p:cNvSpPr txBox="1"/>
            <p:nvPr/>
          </p:nvSpPr>
          <p:spPr>
            <a:xfrm>
              <a:off x="3697040" y="4776773"/>
              <a:ext cx="1222881" cy="5826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健康寿命：厚生労働省「都道府県別健康寿命」</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平均寿命：厚生労働省「都道府県別生命表の概況」</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(H27</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テキスト ボックス 196"/>
            <p:cNvSpPr txBox="1"/>
            <p:nvPr/>
          </p:nvSpPr>
          <p:spPr>
            <a:xfrm>
              <a:off x="3698312" y="4647962"/>
              <a:ext cx="355497" cy="2427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出典</a:t>
              </a:r>
            </a:p>
          </p:txBody>
        </p:sp>
      </p:grpSp>
      <p:sp>
        <p:nvSpPr>
          <p:cNvPr id="71" name="角丸四角形 70"/>
          <p:cNvSpPr/>
          <p:nvPr/>
        </p:nvSpPr>
        <p:spPr>
          <a:xfrm>
            <a:off x="55424" y="1287365"/>
            <a:ext cx="2189529" cy="252462"/>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歳若返りと</a:t>
            </a:r>
            <a:r>
              <a:rPr kumimoji="1" lang="ja-JP" altLang="en-US" sz="1350" b="1" i="0" u="none" strike="noStrike" kern="0" cap="none" spc="115"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は</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7" name="テキスト ボックス 76"/>
          <p:cNvSpPr txBox="1"/>
          <p:nvPr/>
        </p:nvSpPr>
        <p:spPr>
          <a:xfrm>
            <a:off x="0" y="747847"/>
            <a:ext cx="9144000" cy="369332"/>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歳若返りについて</a:t>
            </a:r>
          </a:p>
        </p:txBody>
      </p:sp>
      <p:sp>
        <p:nvSpPr>
          <p:cNvPr id="78" name="角丸四角形 77"/>
          <p:cNvSpPr/>
          <p:nvPr/>
        </p:nvSpPr>
        <p:spPr>
          <a:xfrm>
            <a:off x="-45571" y="1568732"/>
            <a:ext cx="4241729" cy="914864"/>
          </a:xfrm>
          <a:prstGeom prst="roundRect">
            <a:avLst/>
          </a:prstGeom>
          <a:noFill/>
          <a:ln w="15875">
            <a:noFill/>
          </a:ln>
        </p:spPr>
        <p:style>
          <a:lnRef idx="2">
            <a:schemeClr val="accent6"/>
          </a:lnRef>
          <a:fillRef idx="1">
            <a:schemeClr val="lt1"/>
          </a:fillRef>
          <a:effectRef idx="0">
            <a:schemeClr val="accent6"/>
          </a:effectRef>
          <a:fontRef idx="minor">
            <a:schemeClr val="dk1"/>
          </a:fontRef>
        </p:style>
        <p:txBody>
          <a:bodyPr rtlCol="0" anchor="ctr"/>
          <a:lstStyle/>
          <a:p>
            <a:pPr marL="135731" marR="0" lvl="0" indent="-135731"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◆大阪府における平均寿命と健康寿命（日常生活に制限のない期間の平均）の差は約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健康に影響がある期間が生じたとしても、いきいきと活動できるようにすることが重要。</a:t>
            </a:r>
            <a:endParaRPr kumimoji="1"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35731" marR="0" lvl="0" indent="-135731"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7" name="二等辺三角形 236"/>
          <p:cNvSpPr/>
          <p:nvPr/>
        </p:nvSpPr>
        <p:spPr>
          <a:xfrm>
            <a:off x="5193120" y="1747154"/>
            <a:ext cx="2962788" cy="1898021"/>
          </a:xfrm>
          <a:prstGeom prst="triangle">
            <a:avLst>
              <a:gd name="adj" fmla="val 48990"/>
            </a:avLst>
          </a:prstGeom>
          <a:noFill/>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テキスト ボックス 243"/>
          <p:cNvSpPr txBox="1"/>
          <p:nvPr/>
        </p:nvSpPr>
        <p:spPr>
          <a:xfrm>
            <a:off x="6243920" y="2536960"/>
            <a:ext cx="78958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相乗効果</a:t>
            </a:r>
          </a:p>
        </p:txBody>
      </p:sp>
      <p:sp>
        <p:nvSpPr>
          <p:cNvPr id="137" name="正方形/長方形 136"/>
          <p:cNvSpPr/>
          <p:nvPr/>
        </p:nvSpPr>
        <p:spPr>
          <a:xfrm>
            <a:off x="4408967" y="2533152"/>
            <a:ext cx="1582965" cy="245812"/>
          </a:xfrm>
          <a:prstGeom prst="rect">
            <a:avLst/>
          </a:prstGeom>
          <a:noFill/>
          <a:ln w="12700" cap="flat" cmpd="sng" algn="ctr">
            <a:noFill/>
            <a:prstDash val="solid"/>
            <a:miter lim="800000"/>
          </a:ln>
          <a:effectLst/>
        </p:spPr>
        <p:txBody>
          <a:bodyPr rtlCol="0" anchor="ctr"/>
          <a:lstStyle/>
          <a:p>
            <a:pPr marL="25602" marR="0" lvl="0" indent="-25602" algn="ctr" defTabSz="244934"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府民一人ひとりが健康への関心と理解を深め、健康寿命の延伸をめざす</a:t>
            </a:r>
          </a:p>
        </p:txBody>
      </p:sp>
      <p:sp>
        <p:nvSpPr>
          <p:cNvPr id="228" name="テキスト ボックス 227"/>
          <p:cNvSpPr txBox="1"/>
          <p:nvPr/>
        </p:nvSpPr>
        <p:spPr>
          <a:xfrm>
            <a:off x="4554030" y="1311917"/>
            <a:ext cx="4316156" cy="276999"/>
          </a:xfrm>
          <a:prstGeom prst="rect">
            <a:avLst/>
          </a:prstGeom>
          <a:solidFill>
            <a:schemeClr val="bg1"/>
          </a:solidFill>
          <a:ln w="1905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いきいきと長く活躍できる「</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8" name="台形 237"/>
          <p:cNvSpPr/>
          <p:nvPr/>
        </p:nvSpPr>
        <p:spPr>
          <a:xfrm>
            <a:off x="4562408" y="3689618"/>
            <a:ext cx="4224210" cy="840996"/>
          </a:xfrm>
          <a:prstGeom prst="trapezoid">
            <a:avLst>
              <a:gd name="adj" fmla="val 66652"/>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7" name="上矢印 246"/>
          <p:cNvSpPr/>
          <p:nvPr/>
        </p:nvSpPr>
        <p:spPr>
          <a:xfrm>
            <a:off x="6556279" y="1602461"/>
            <a:ext cx="149086" cy="85458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2" name="円弧 241"/>
          <p:cNvSpPr/>
          <p:nvPr/>
        </p:nvSpPr>
        <p:spPr>
          <a:xfrm>
            <a:off x="6318212" y="2844848"/>
            <a:ext cx="638021" cy="135098"/>
          </a:xfrm>
          <a:prstGeom prst="arc">
            <a:avLst>
              <a:gd name="adj1" fmla="val 10777143"/>
              <a:gd name="adj2" fmla="val 0"/>
            </a:avLst>
          </a:prstGeom>
          <a:noFill/>
          <a:ln w="38100" cap="flat" cmpd="sng" algn="ctr">
            <a:solidFill>
              <a:sysClr val="window" lastClr="FFFFFF">
                <a:lumMod val="50000"/>
              </a:sysClr>
            </a:solidFill>
            <a:prstDash val="solid"/>
            <a:miter lim="800000"/>
            <a:headEnd type="triangle" w="lg" len="med"/>
            <a:tailEnd type="triangle" w="lg" len="med"/>
          </a:ln>
          <a:effectLst/>
        </p:spPr>
        <p:txBody>
          <a:bodyPr rtlCol="0" anchor="ctr"/>
          <a:lstStyle/>
          <a:p>
            <a:pPr marL="0" marR="0" lvl="0" indent="0" algn="ctr" defTabSz="244934" rtl="0" eaLnBrk="1" fontAlgn="auto" latinLnBrk="0" hangingPunct="1">
              <a:lnSpc>
                <a:spcPct val="100000"/>
              </a:lnSpc>
              <a:spcBef>
                <a:spcPts val="0"/>
              </a:spcBef>
              <a:spcAft>
                <a:spcPts val="0"/>
              </a:spcAft>
              <a:buClrTx/>
              <a:buSzTx/>
              <a:buFontTx/>
              <a:buNone/>
              <a:tabLst/>
              <a:defRPr/>
            </a:pPr>
            <a:endParaRPr kumimoji="1" lang="ja-JP" altLang="en-US" sz="287"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53" name="テキスト ボックス 252"/>
          <p:cNvSpPr txBox="1"/>
          <p:nvPr/>
        </p:nvSpPr>
        <p:spPr>
          <a:xfrm>
            <a:off x="6137165" y="4100603"/>
            <a:ext cx="1149886" cy="216110"/>
          </a:xfrm>
          <a:prstGeom prst="rect">
            <a:avLst/>
          </a:prstGeom>
          <a:noFill/>
          <a:ln>
            <a:solidFill>
              <a:schemeClr val="tx1"/>
            </a:solidFill>
            <a:prstDash val="solid"/>
          </a:ln>
        </p:spPr>
        <p:txBody>
          <a:bodyPr wrap="square" tIns="27000" bIns="27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先進技術の活用</a:t>
            </a:r>
          </a:p>
        </p:txBody>
      </p:sp>
      <p:sp>
        <p:nvSpPr>
          <p:cNvPr id="109" name="テキスト ボックス 108"/>
          <p:cNvSpPr txBox="1"/>
          <p:nvPr/>
        </p:nvSpPr>
        <p:spPr>
          <a:xfrm>
            <a:off x="4768037" y="1649691"/>
            <a:ext cx="1485906"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健康づくりをすることは長く多様な活動ができることにつながり、多様な活動をすることは健康によい影響を与える。</a:t>
            </a:r>
          </a:p>
        </p:txBody>
      </p:sp>
      <p:sp>
        <p:nvSpPr>
          <p:cNvPr id="19" name="テキスト ボックス 18"/>
          <p:cNvSpPr txBox="1"/>
          <p:nvPr/>
        </p:nvSpPr>
        <p:spPr>
          <a:xfrm>
            <a:off x="7147441" y="1657613"/>
            <a:ext cx="1892621"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多様な活動は、社会での役割やつながり、達成感・幸福感を生じ、それがさらなる活動や健康に好影響を及ぼすことが学術的な研究を通じて明らかになってきている。</a:t>
            </a:r>
          </a:p>
        </p:txBody>
      </p:sp>
      <p:grpSp>
        <p:nvGrpSpPr>
          <p:cNvPr id="2" name="グループ化 1"/>
          <p:cNvGrpSpPr/>
          <p:nvPr/>
        </p:nvGrpSpPr>
        <p:grpSpPr>
          <a:xfrm>
            <a:off x="4815435" y="3113804"/>
            <a:ext cx="4281595" cy="476810"/>
            <a:chOff x="7090294" y="5574172"/>
            <a:chExt cx="3068533" cy="283576"/>
          </a:xfrm>
        </p:grpSpPr>
        <p:sp>
          <p:nvSpPr>
            <p:cNvPr id="121" name="角丸四角形 120"/>
            <p:cNvSpPr/>
            <p:nvPr/>
          </p:nvSpPr>
          <p:spPr>
            <a:xfrm>
              <a:off x="8293381" y="55843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仕事</a:t>
              </a:r>
            </a:p>
          </p:txBody>
        </p:sp>
        <p:sp>
          <p:nvSpPr>
            <p:cNvPr id="122" name="角丸四角形 121"/>
            <p:cNvSpPr/>
            <p:nvPr/>
          </p:nvSpPr>
          <p:spPr>
            <a:xfrm>
              <a:off x="9096637"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社会貢献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3" name="角丸四角形 122"/>
            <p:cNvSpPr/>
            <p:nvPr/>
          </p:nvSpPr>
          <p:spPr>
            <a:xfrm>
              <a:off x="8826796"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地域活動</a:t>
              </a:r>
            </a:p>
          </p:txBody>
        </p:sp>
        <p:sp>
          <p:nvSpPr>
            <p:cNvPr id="124" name="角丸四角形 123"/>
            <p:cNvSpPr/>
            <p:nvPr/>
          </p:nvSpPr>
          <p:spPr>
            <a:xfrm>
              <a:off x="9624392"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家族・</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友人との交流</a:t>
              </a:r>
            </a:p>
          </p:txBody>
        </p:sp>
        <p:sp>
          <p:nvSpPr>
            <p:cNvPr id="125" name="角丸四角形 124"/>
            <p:cNvSpPr/>
            <p:nvPr/>
          </p:nvSpPr>
          <p:spPr>
            <a:xfrm>
              <a:off x="8565706" y="558460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スポーツ</a:t>
              </a:r>
            </a:p>
          </p:txBody>
        </p:sp>
        <p:sp>
          <p:nvSpPr>
            <p:cNvPr id="126" name="角丸四角形 125"/>
            <p:cNvSpPr/>
            <p:nvPr/>
          </p:nvSpPr>
          <p:spPr>
            <a:xfrm>
              <a:off x="9357908"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趣味・</a:t>
              </a:r>
              <a:endPar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娯楽</a:t>
              </a:r>
            </a:p>
          </p:txBody>
        </p:sp>
        <p:sp>
          <p:nvSpPr>
            <p:cNvPr id="127" name="角丸四角形 126"/>
            <p:cNvSpPr/>
            <p:nvPr/>
          </p:nvSpPr>
          <p:spPr>
            <a:xfrm>
              <a:off x="9894198" y="5594834"/>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8" name="角丸四角形 127"/>
            <p:cNvSpPr/>
            <p:nvPr/>
          </p:nvSpPr>
          <p:spPr>
            <a:xfrm>
              <a:off x="7090294"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生活習慣病の予防</a:t>
              </a:r>
            </a:p>
          </p:txBody>
        </p:sp>
        <p:sp>
          <p:nvSpPr>
            <p:cNvPr id="129" name="角丸四角形 128"/>
            <p:cNvSpPr/>
            <p:nvPr/>
          </p:nvSpPr>
          <p:spPr>
            <a:xfrm>
              <a:off x="7364508" y="5579415"/>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早期発見</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早期治療</a:t>
              </a:r>
            </a:p>
          </p:txBody>
        </p:sp>
        <p:sp>
          <p:nvSpPr>
            <p:cNvPr id="130" name="角丸四角形 129"/>
            <p:cNvSpPr/>
            <p:nvPr/>
          </p:nvSpPr>
          <p:spPr>
            <a:xfrm>
              <a:off x="7634094" y="55751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歯と口の健康づくり</a:t>
              </a:r>
            </a:p>
          </p:txBody>
        </p:sp>
        <p:sp>
          <p:nvSpPr>
            <p:cNvPr id="131" name="角丸四角形 130"/>
            <p:cNvSpPr/>
            <p:nvPr/>
          </p:nvSpPr>
          <p:spPr>
            <a:xfrm>
              <a:off x="7896950" y="5574172"/>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その他様々な健康づくり</a:t>
              </a:r>
            </a:p>
          </p:txBody>
        </p:sp>
      </p:grpSp>
      <p:sp>
        <p:nvSpPr>
          <p:cNvPr id="241" name="テキスト ボックス 240"/>
          <p:cNvSpPr txBox="1"/>
          <p:nvPr/>
        </p:nvSpPr>
        <p:spPr>
          <a:xfrm>
            <a:off x="7006176" y="2840886"/>
            <a:ext cx="863950"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多様な活動</a:t>
            </a:r>
          </a:p>
        </p:txBody>
      </p:sp>
      <p:sp>
        <p:nvSpPr>
          <p:cNvPr id="135" name="正方形/長方形 134"/>
          <p:cNvSpPr/>
          <p:nvPr/>
        </p:nvSpPr>
        <p:spPr>
          <a:xfrm>
            <a:off x="4450422" y="4361265"/>
            <a:ext cx="4589640" cy="122438"/>
          </a:xfrm>
          <a:prstGeom prst="rect">
            <a:avLst/>
          </a:prstGeom>
          <a:noFill/>
          <a:ln w="12700" cap="flat" cmpd="sng" algn="ctr">
            <a:noFill/>
            <a:prstDash val="solid"/>
            <a:miter lim="800000"/>
          </a:ln>
          <a:effectLst/>
        </p:spPr>
        <p:txBody>
          <a:bodyPr lIns="0" tIns="0" rIns="0" bIns="0" rtlCol="0" anchor="ct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再生医療、ロボット、</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AI</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IoT</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VR</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AR</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機能的な衰えの予防→心身に好影響</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136" name="テキスト ボックス 135"/>
          <p:cNvSpPr txBox="1"/>
          <p:nvPr/>
        </p:nvSpPr>
        <p:spPr>
          <a:xfrm>
            <a:off x="4536498" y="2210612"/>
            <a:ext cx="4316156" cy="2192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「健康づくり」と「多様な活動」を進めることで、「</a:t>
            </a:r>
            <a:r>
              <a:rPr kumimoji="1" lang="en-US" altLang="ja-JP"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歳若返り」の実現をめざす</a:t>
            </a:r>
          </a:p>
        </p:txBody>
      </p:sp>
      <p:sp>
        <p:nvSpPr>
          <p:cNvPr id="169" name="正方形/長方形 168"/>
          <p:cNvSpPr/>
          <p:nvPr/>
        </p:nvSpPr>
        <p:spPr>
          <a:xfrm>
            <a:off x="7331629" y="2569533"/>
            <a:ext cx="1661119" cy="213406"/>
          </a:xfrm>
          <a:prstGeom prst="rect">
            <a:avLst/>
          </a:prstGeom>
          <a:noFill/>
          <a:ln w="12700" cap="flat" cmpd="sng" algn="ctr">
            <a:noFill/>
            <a:prstDash val="solid"/>
            <a:miter lim="800000"/>
          </a:ln>
          <a:effectLst/>
        </p:spPr>
        <p:txBody>
          <a:bodyPr rtlCol="0" anchor="ctr"/>
          <a:lstStyle/>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加齢等により健康に影響が生じても</a:t>
            </a:r>
          </a:p>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いつまでも活動できる環境をめざす</a:t>
            </a:r>
          </a:p>
        </p:txBody>
      </p:sp>
      <p:sp>
        <p:nvSpPr>
          <p:cNvPr id="139" name="テキスト ボックス 138"/>
          <p:cNvSpPr txBox="1"/>
          <p:nvPr/>
        </p:nvSpPr>
        <p:spPr>
          <a:xfrm>
            <a:off x="4532826" y="3917008"/>
            <a:ext cx="4442002" cy="219291"/>
          </a:xfrm>
          <a:prstGeom prst="rect">
            <a:avLst/>
          </a:prstGeom>
          <a:noFill/>
          <a:ln>
            <a:noFill/>
            <a:prstDash val="sys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先進技術を活用して、健康づくりや多様な活動につながる取組みをさらに充実・拡大</a:t>
            </a:r>
          </a:p>
        </p:txBody>
      </p:sp>
      <p:sp>
        <p:nvSpPr>
          <p:cNvPr id="171" name="二等辺三角形 170"/>
          <p:cNvSpPr/>
          <p:nvPr/>
        </p:nvSpPr>
        <p:spPr>
          <a:xfrm>
            <a:off x="5951450" y="2502690"/>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4" name="直線コネクタ 23"/>
          <p:cNvCxnSpPr/>
          <p:nvPr/>
        </p:nvCxnSpPr>
        <p:spPr>
          <a:xfrm>
            <a:off x="6079987" y="2466447"/>
            <a:ext cx="1135067" cy="1090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80" name="二等辺三角形 79"/>
          <p:cNvSpPr/>
          <p:nvPr/>
        </p:nvSpPr>
        <p:spPr>
          <a:xfrm>
            <a:off x="6940875" y="253705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テキスト ボックス 82"/>
          <p:cNvSpPr txBox="1"/>
          <p:nvPr/>
        </p:nvSpPr>
        <p:spPr>
          <a:xfrm>
            <a:off x="5412768" y="2846389"/>
            <a:ext cx="853801"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a:t>
            </a:r>
          </a:p>
        </p:txBody>
      </p:sp>
      <p:sp>
        <p:nvSpPr>
          <p:cNvPr id="84" name="二等辺三角形 83"/>
          <p:cNvSpPr/>
          <p:nvPr/>
        </p:nvSpPr>
        <p:spPr>
          <a:xfrm>
            <a:off x="7044515" y="362030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二等辺三角形 84"/>
          <p:cNvSpPr/>
          <p:nvPr/>
        </p:nvSpPr>
        <p:spPr>
          <a:xfrm>
            <a:off x="5886975" y="3608097"/>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37190" y="3649643"/>
            <a:ext cx="4279702"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◆このため、目指すべき「</a:t>
            </a:r>
            <a:r>
              <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歳若返り」を　健康寿命の延伸に加え、</a:t>
            </a: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と定義。</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テキスト ボックス 3"/>
          <p:cNvSpPr txBox="1"/>
          <p:nvPr/>
        </p:nvSpPr>
        <p:spPr>
          <a:xfrm>
            <a:off x="372957" y="3915181"/>
            <a:ext cx="3348604"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健康状態に応じて、誰もが生涯を通じ、</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自らの意思に基づき活動的に生活できる</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テキスト ボックス 86"/>
          <p:cNvSpPr txBox="1"/>
          <p:nvPr/>
        </p:nvSpPr>
        <p:spPr>
          <a:xfrm>
            <a:off x="4435828" y="4640017"/>
            <a:ext cx="4642450" cy="1084912"/>
          </a:xfrm>
          <a:prstGeom prst="rect">
            <a:avLst/>
          </a:prstGeom>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つ</a:t>
            </a:r>
            <a:r>
              <a:rPr kumimoji="1" lang="ja-JP" altLang="en-US" sz="105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の</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取組み分野</a:t>
            </a: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角丸四角形 92"/>
          <p:cNvSpPr/>
          <p:nvPr/>
        </p:nvSpPr>
        <p:spPr>
          <a:xfrm>
            <a:off x="5784905" y="4992568"/>
            <a:ext cx="570168" cy="672305"/>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88" name="角丸四角形 87"/>
          <p:cNvSpPr/>
          <p:nvPr/>
        </p:nvSpPr>
        <p:spPr>
          <a:xfrm>
            <a:off x="4470462"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92" name="角丸四角形 91"/>
          <p:cNvSpPr/>
          <p:nvPr/>
        </p:nvSpPr>
        <p:spPr>
          <a:xfrm>
            <a:off x="512768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口の</a:t>
            </a:r>
            <a:endParaRPr kumimoji="1" lang="en-US" altLang="ja-JP"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健康、食</a:t>
            </a:r>
          </a:p>
        </p:txBody>
      </p:sp>
      <p:sp>
        <p:nvSpPr>
          <p:cNvPr id="96" name="角丸四角形 95"/>
          <p:cNvSpPr/>
          <p:nvPr/>
        </p:nvSpPr>
        <p:spPr>
          <a:xfrm>
            <a:off x="577700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認知症予防</a:t>
            </a:r>
          </a:p>
        </p:txBody>
      </p:sp>
      <p:sp>
        <p:nvSpPr>
          <p:cNvPr id="94" name="角丸四角形 93"/>
          <p:cNvSpPr/>
          <p:nvPr/>
        </p:nvSpPr>
        <p:spPr>
          <a:xfrm>
            <a:off x="6442126"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p>
        </p:txBody>
      </p:sp>
      <p:sp>
        <p:nvSpPr>
          <p:cNvPr id="95" name="角丸四角形 94"/>
          <p:cNvSpPr/>
          <p:nvPr/>
        </p:nvSpPr>
        <p:spPr>
          <a:xfrm>
            <a:off x="7099347"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企業の取組み促進</a:t>
            </a:r>
          </a:p>
        </p:txBody>
      </p:sp>
      <p:sp>
        <p:nvSpPr>
          <p:cNvPr id="97" name="角丸四角形 96"/>
          <p:cNvSpPr/>
          <p:nvPr/>
        </p:nvSpPr>
        <p:spPr>
          <a:xfrm>
            <a:off x="7755623"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生きがい、やりがい</a:t>
            </a:r>
          </a:p>
        </p:txBody>
      </p:sp>
      <p:sp>
        <p:nvSpPr>
          <p:cNvPr id="115" name="角丸四角形 114"/>
          <p:cNvSpPr/>
          <p:nvPr/>
        </p:nvSpPr>
        <p:spPr>
          <a:xfrm>
            <a:off x="8409179" y="4992568"/>
            <a:ext cx="630883"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いのち</a:t>
            </a:r>
            <a:endParaRPr kumimoji="1" lang="en-US" altLang="ja-JP"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輝く未来のまちづくり</a:t>
            </a:r>
          </a:p>
        </p:txBody>
      </p:sp>
      <p:sp>
        <p:nvSpPr>
          <p:cNvPr id="81" name="正方形/長方形 80"/>
          <p:cNvSpPr/>
          <p:nvPr/>
        </p:nvSpPr>
        <p:spPr>
          <a:xfrm>
            <a:off x="-22362" y="21768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0382779"/>
      </p:ext>
    </p:extLst>
  </p:cSld>
  <p:clrMapOvr>
    <a:masterClrMapping/>
  </p:clrMapOvr>
  <mc:AlternateContent xmlns:mc="http://schemas.openxmlformats.org/markup-compatibility/2006" xmlns:p14="http://schemas.microsoft.com/office/powerpoint/2010/main">
    <mc:Choice Requires="p14">
      <p:transition spd="slow" p14:dur="2000" advTm="94399"/>
    </mc:Choice>
    <mc:Fallback xmlns="">
      <p:transition spd="slow" advTm="94399"/>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95536" y="418913"/>
            <a:ext cx="5335115" cy="338554"/>
          </a:xfrm>
          <a:prstGeom prst="rect">
            <a:avLst/>
          </a:prstGeom>
        </p:spPr>
        <p:txBody>
          <a:bodyPr wrap="non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■絶対評価と相対評価の割合分布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年度実施結果）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5" name="正方形/長方形 24"/>
          <p:cNvSpPr/>
          <p:nvPr/>
        </p:nvSpPr>
        <p:spPr>
          <a:xfrm>
            <a:off x="707951" y="747917"/>
            <a:ext cx="7868384"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相対評価の一部の区分において、絶対評価との乖離が発生</a:t>
            </a:r>
          </a:p>
        </p:txBody>
      </p:sp>
      <p:sp>
        <p:nvSpPr>
          <p:cNvPr id="27" name="正方形/長方形 26"/>
          <p:cNvSpPr/>
          <p:nvPr/>
        </p:nvSpPr>
        <p:spPr>
          <a:xfrm>
            <a:off x="712419" y="1016858"/>
            <a:ext cx="7863916"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特に絶対評価が良好「Ｂ」の職員のうち、相当数が下位の相対評価に分布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矢印コネクタ 2"/>
          <p:cNvCxnSpPr/>
          <p:nvPr/>
        </p:nvCxnSpPr>
        <p:spPr>
          <a:xfrm>
            <a:off x="1115616" y="2420888"/>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115616" y="2924944"/>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1136240" y="3930707"/>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115616" y="4434763"/>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188806" y="2471018"/>
            <a:ext cx="90035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際立って優れている</a:t>
            </a:r>
          </a:p>
        </p:txBody>
      </p:sp>
      <p:sp>
        <p:nvSpPr>
          <p:cNvPr id="14" name="テキスト ボックス 13"/>
          <p:cNvSpPr txBox="1"/>
          <p:nvPr/>
        </p:nvSpPr>
        <p:spPr>
          <a:xfrm>
            <a:off x="189571" y="2938489"/>
            <a:ext cx="89959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非常に優れている</a:t>
            </a:r>
          </a:p>
        </p:txBody>
      </p:sp>
      <p:cxnSp>
        <p:nvCxnSpPr>
          <p:cNvPr id="15" name="直線矢印コネクタ 14"/>
          <p:cNvCxnSpPr/>
          <p:nvPr/>
        </p:nvCxnSpPr>
        <p:spPr>
          <a:xfrm>
            <a:off x="1136240" y="3392415"/>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81302" y="3527430"/>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良好</a:t>
            </a:r>
          </a:p>
        </p:txBody>
      </p:sp>
      <p:sp>
        <p:nvSpPr>
          <p:cNvPr id="17" name="テキスト ボックス 16"/>
          <p:cNvSpPr txBox="1"/>
          <p:nvPr/>
        </p:nvSpPr>
        <p:spPr>
          <a:xfrm>
            <a:off x="82117" y="4031486"/>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やや劣る</a:t>
            </a:r>
          </a:p>
        </p:txBody>
      </p:sp>
      <p:sp>
        <p:nvSpPr>
          <p:cNvPr id="18" name="テキスト ボックス 17"/>
          <p:cNvSpPr txBox="1"/>
          <p:nvPr/>
        </p:nvSpPr>
        <p:spPr>
          <a:xfrm>
            <a:off x="101637" y="4535542"/>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劣る</a:t>
            </a:r>
          </a:p>
        </p:txBody>
      </p:sp>
      <p:sp>
        <p:nvSpPr>
          <p:cNvPr id="19" name="テキスト ボックス 18"/>
          <p:cNvSpPr txBox="1"/>
          <p:nvPr/>
        </p:nvSpPr>
        <p:spPr>
          <a:xfrm>
            <a:off x="188806" y="2171671"/>
            <a:ext cx="10708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絶対評価基準</a:t>
            </a:r>
          </a:p>
        </p:txBody>
      </p:sp>
      <p:graphicFrame>
        <p:nvGraphicFramePr>
          <p:cNvPr id="20" name="表 19"/>
          <p:cNvGraphicFramePr>
            <a:graphicFrameLocks noGrp="1"/>
          </p:cNvGraphicFramePr>
          <p:nvPr>
            <p:extLst/>
          </p:nvPr>
        </p:nvGraphicFramePr>
        <p:xfrm>
          <a:off x="1224472" y="1563397"/>
          <a:ext cx="7596000" cy="4225386"/>
        </p:xfrm>
        <a:graphic>
          <a:graphicData uri="http://schemas.openxmlformats.org/drawingml/2006/table">
            <a:tbl>
              <a:tblPr/>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tblGrid>
              <a:tr h="880494">
                <a:tc>
                  <a:txBody>
                    <a:bodyPr/>
                    <a:lstStyle/>
                    <a:p>
                      <a:pPr algn="l" fontAlgn="b"/>
                      <a:r>
                        <a:rPr lang="ja-JP" altLang="en-US" sz="1100" b="0" i="0" u="none" strike="noStrike" dirty="0">
                          <a:solidFill>
                            <a:srgbClr val="000000"/>
                          </a:solidFill>
                          <a:effectLst/>
                          <a:latin typeface="Meiryo UI"/>
                        </a:rPr>
                        <a:t>　　　　　　　</a:t>
                      </a:r>
                      <a:r>
                        <a:rPr lang="ja-JP" altLang="en-US" sz="1400" b="0" i="0" u="none" strike="noStrike" dirty="0">
                          <a:solidFill>
                            <a:srgbClr val="000000"/>
                          </a:solidFill>
                          <a:effectLst/>
                          <a:latin typeface="Meiryo UI"/>
                        </a:rPr>
                        <a:t>相対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a:t>
                      </a:r>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評価</a:t>
                      </a:r>
                      <a:endParaRPr lang="en-US" altLang="ja-JP" sz="1100" b="0" i="0" u="none" strike="noStrike" dirty="0">
                        <a:solidFill>
                          <a:srgbClr val="000000"/>
                        </a:solidFill>
                        <a:effectLst/>
                        <a:latin typeface="Meiryo UI"/>
                      </a:endParaRPr>
                    </a:p>
                    <a:p>
                      <a:pPr algn="l" fontAlgn="b"/>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絶対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評価　　　　　　</a:t>
                      </a:r>
                      <a:endParaRPr lang="ja-JP" altLang="en-US" sz="1000" b="0" i="0" u="none" strike="noStrike" dirty="0">
                        <a:solidFill>
                          <a:srgbClr val="000000"/>
                        </a:solidFill>
                        <a:effectLst/>
                        <a:latin typeface="ＭＳ Ｐゴシック"/>
                      </a:endParaRPr>
                    </a:p>
                  </a:txBody>
                  <a:tcPr marL="0" marR="0" marT="0" marB="0">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第一</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第二</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第三</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第四</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第五</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総計</a:t>
                      </a:r>
                    </a:p>
                  </a:txBody>
                  <a:tcPr marL="0" marR="0" marT="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04000">
                <a:tc>
                  <a:txBody>
                    <a:bodyPr/>
                    <a:lstStyle/>
                    <a:p>
                      <a:pPr algn="ctr" fontAlgn="ctr"/>
                      <a:r>
                        <a:rPr lang="en-US" sz="1600" b="0" i="0" u="none" strike="noStrike" dirty="0">
                          <a:solidFill>
                            <a:srgbClr val="000000"/>
                          </a:solidFill>
                          <a:effectLst/>
                          <a:latin typeface="Meiryo UI"/>
                        </a:rPr>
                        <a:t>S</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0.1%</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4000">
                <a:tc>
                  <a:txBody>
                    <a:bodyPr/>
                    <a:lstStyle/>
                    <a:p>
                      <a:pPr algn="ctr" fontAlgn="ctr"/>
                      <a:r>
                        <a:rPr lang="en-US" sz="1600" b="0" i="0" u="none" strike="noStrike" dirty="0">
                          <a:solidFill>
                            <a:srgbClr val="000000"/>
                          </a:solidFill>
                          <a:effectLst/>
                          <a:latin typeface="Meiryo UI"/>
                        </a:rPr>
                        <a:t>A</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480</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2,380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27.7%</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4000">
                <a:tc>
                  <a:txBody>
                    <a:bodyPr/>
                    <a:lstStyle/>
                    <a:p>
                      <a:pPr algn="ctr" fontAlgn="ctr"/>
                      <a:r>
                        <a:rPr lang="en-US" sz="1600" b="0" i="0" u="none" strike="noStrike" dirty="0">
                          <a:solidFill>
                            <a:srgbClr val="000000"/>
                          </a:solidFill>
                          <a:effectLst/>
                          <a:latin typeface="Meiryo UI"/>
                        </a:rPr>
                        <a:t>B</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4,651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297</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6,089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70.9%</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04000">
                <a:tc>
                  <a:txBody>
                    <a:bodyPr/>
                    <a:lstStyle/>
                    <a:p>
                      <a:pPr algn="ctr" fontAlgn="ctr"/>
                      <a:r>
                        <a:rPr lang="en-US" sz="1600" b="0" i="0" u="none" strike="noStrike" dirty="0">
                          <a:solidFill>
                            <a:srgbClr val="000000"/>
                          </a:solidFill>
                          <a:effectLst/>
                          <a:latin typeface="Meiryo UI"/>
                        </a:rPr>
                        <a:t>C</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0.5%</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04000">
                <a:tc>
                  <a:txBody>
                    <a:bodyPr/>
                    <a:lstStyle/>
                    <a:p>
                      <a:pPr algn="ctr" fontAlgn="ctr"/>
                      <a:r>
                        <a:rPr lang="en-US" sz="1600" b="0" i="0" u="none" strike="noStrike" dirty="0">
                          <a:solidFill>
                            <a:srgbClr val="000000"/>
                          </a:solidFill>
                          <a:effectLst/>
                          <a:latin typeface="Meiryo UI"/>
                        </a:rPr>
                        <a:t>D</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0.8%</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12446">
                <a:tc>
                  <a:txBody>
                    <a:bodyPr/>
                    <a:lstStyle/>
                    <a:p>
                      <a:pPr algn="ctr" fontAlgn="ctr"/>
                      <a:r>
                        <a:rPr lang="ja-JP" altLang="en-US" sz="1600" b="0" i="0" u="none" strike="noStrike" dirty="0">
                          <a:solidFill>
                            <a:srgbClr val="000000"/>
                          </a:solidFill>
                          <a:effectLst/>
                          <a:latin typeface="Meiryo UI"/>
                        </a:rPr>
                        <a:t>総人数</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5,136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411</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8,589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12446">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5.7%</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4.8%</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2843491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（４）公募制度</a:t>
            </a:r>
          </a:p>
        </p:txBody>
      </p:sp>
      <p:graphicFrame>
        <p:nvGraphicFramePr>
          <p:cNvPr id="8" name="表 7"/>
          <p:cNvGraphicFramePr>
            <a:graphicFrameLocks noGrp="1"/>
          </p:cNvGraphicFramePr>
          <p:nvPr/>
        </p:nvGraphicFramePr>
        <p:xfrm>
          <a:off x="251520" y="427904"/>
          <a:ext cx="8712968" cy="21659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32">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800200">
                <a:tc>
                  <a:txBody>
                    <a:bodyPr/>
                    <a:lstStyle/>
                    <a:p>
                      <a:pPr marL="0" indent="0"/>
                      <a:r>
                        <a:rPr kumimoji="1" lang="ja-JP" altLang="en-US" sz="1400" dirty="0"/>
                        <a:t>　知事・副知事に次ぐ府政運営の重要な役割を担う職である「部長」の登用に際しては、行政・民間を問わずﾏﾈｼﾞﾒﾝﾄ力・ﾘｰﾀﾞｰｼｯﾌﾟに長けた優秀な人材を任用することが必要。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部の長の職等については、庁内外を問わず広く人材を募集し、より優秀な人材を確保。</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職員基本条例（</a:t>
                      </a:r>
                      <a:r>
                        <a:rPr kumimoji="1" lang="en-US" altLang="ja-JP" sz="1400" dirty="0"/>
                        <a:t>2012</a:t>
                      </a:r>
                      <a:r>
                        <a:rPr kumimoji="1" lang="ja-JP" altLang="en-US" sz="1400" dirty="0"/>
                        <a:t>年</a:t>
                      </a:r>
                      <a:r>
                        <a:rPr kumimoji="1" lang="en-US" altLang="ja-JP" sz="1400" dirty="0"/>
                        <a:t>3</a:t>
                      </a:r>
                      <a:r>
                        <a:rPr kumimoji="1" lang="ja-JP" altLang="en-US" sz="1400" dirty="0"/>
                        <a:t>月制定）に基づき、部の長の職等については、原則、公募（職員からの募集を含む）により任用。</a:t>
                      </a:r>
                    </a:p>
                    <a:p>
                      <a:pPr marL="92075" indent="-92075"/>
                      <a:endParaRPr kumimoji="1" lang="ja-JP" altLang="en-US" sz="1400" dirty="0"/>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t>　</a:t>
                      </a:r>
                      <a:r>
                        <a:rPr kumimoji="1" lang="ja-JP" altLang="en-US" sz="1400" dirty="0">
                          <a:solidFill>
                            <a:schemeClr val="tx1"/>
                          </a:solidFill>
                        </a:rPr>
                        <a:t>職員基本条例に基づき部長ポストを公募</a:t>
                      </a:r>
                      <a:endParaRPr kumimoji="1" lang="en-US" altLang="ja-JP" sz="1400" dirty="0">
                        <a:solidFill>
                          <a:schemeClr val="tx1"/>
                        </a:solidFill>
                      </a:endParaRPr>
                    </a:p>
                    <a:p>
                      <a:r>
                        <a:rPr kumimoji="1" lang="ja-JP" altLang="en-US" sz="1400" dirty="0">
                          <a:solidFill>
                            <a:schemeClr val="tx1"/>
                          </a:solidFill>
                        </a:rPr>
                        <a:t>⇒</a:t>
                      </a:r>
                      <a:r>
                        <a:rPr kumimoji="1" lang="en-US" altLang="ja-JP" sz="1400" dirty="0">
                          <a:solidFill>
                            <a:schemeClr val="tx1"/>
                          </a:solidFill>
                        </a:rPr>
                        <a:t>10</a:t>
                      </a:r>
                      <a:r>
                        <a:rPr kumimoji="1" lang="ja-JP" altLang="en-US" sz="1400" dirty="0">
                          <a:solidFill>
                            <a:schemeClr val="tx1"/>
                          </a:solidFill>
                        </a:rPr>
                        <a:t>名のうち</a:t>
                      </a:r>
                      <a:r>
                        <a:rPr kumimoji="1" lang="en-US" altLang="ja-JP" sz="1400" dirty="0">
                          <a:solidFill>
                            <a:schemeClr val="tx1"/>
                          </a:solidFill>
                        </a:rPr>
                        <a:t>4</a:t>
                      </a:r>
                      <a:r>
                        <a:rPr kumimoji="1" lang="ja-JP" altLang="en-US" sz="1400" dirty="0">
                          <a:solidFill>
                            <a:schemeClr val="tx1"/>
                          </a:solidFill>
                        </a:rPr>
                        <a:t>名が公募を</a:t>
                      </a:r>
                      <a:endParaRPr kumimoji="1" lang="en-US" altLang="ja-JP" sz="1400" dirty="0">
                        <a:solidFill>
                          <a:schemeClr val="tx1"/>
                        </a:solidFill>
                      </a:endParaRPr>
                    </a:p>
                    <a:p>
                      <a:r>
                        <a:rPr kumimoji="1" lang="ja-JP" altLang="en-US" sz="1400" dirty="0">
                          <a:solidFill>
                            <a:schemeClr val="tx1"/>
                          </a:solidFill>
                        </a:rPr>
                        <a:t>　経て任用された部長　</a:t>
                      </a:r>
                      <a:endParaRPr kumimoji="1" lang="en-US" altLang="ja-JP" sz="1400" dirty="0">
                        <a:solidFill>
                          <a:schemeClr val="tx1"/>
                        </a:solidFill>
                      </a:endParaRPr>
                    </a:p>
                    <a:p>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年４月現在）</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251520" y="2683122"/>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■部長公募の実施状況・成果</a:t>
            </a:r>
          </a:p>
        </p:txBody>
      </p:sp>
      <p:graphicFrame>
        <p:nvGraphicFramePr>
          <p:cNvPr id="6" name="表 5"/>
          <p:cNvGraphicFramePr>
            <a:graphicFrameLocks noGrp="1"/>
          </p:cNvGraphicFramePr>
          <p:nvPr>
            <p:extLst/>
          </p:nvPr>
        </p:nvGraphicFramePr>
        <p:xfrm>
          <a:off x="251513" y="3047969"/>
          <a:ext cx="8712974" cy="2829303"/>
        </p:xfrm>
        <a:graphic>
          <a:graphicData uri="http://schemas.openxmlformats.org/drawingml/2006/table">
            <a:tbl>
              <a:tblPr firstRow="1" bandRow="1">
                <a:tableStyleId>{5C22544A-7EE6-4342-B048-85BDC9FD1C3A}</a:tableStyleId>
              </a:tblPr>
              <a:tblGrid>
                <a:gridCol w="841000">
                  <a:extLst>
                    <a:ext uri="{9D8B030D-6E8A-4147-A177-3AD203B41FA5}">
                      <a16:colId xmlns:a16="http://schemas.microsoft.com/office/drawing/2014/main" val="20000"/>
                    </a:ext>
                  </a:extLst>
                </a:gridCol>
                <a:gridCol w="715634">
                  <a:extLst>
                    <a:ext uri="{9D8B030D-6E8A-4147-A177-3AD203B41FA5}">
                      <a16:colId xmlns:a16="http://schemas.microsoft.com/office/drawing/2014/main" val="20001"/>
                    </a:ext>
                  </a:extLst>
                </a:gridCol>
                <a:gridCol w="715634">
                  <a:extLst>
                    <a:ext uri="{9D8B030D-6E8A-4147-A177-3AD203B41FA5}">
                      <a16:colId xmlns:a16="http://schemas.microsoft.com/office/drawing/2014/main" val="20002"/>
                    </a:ext>
                  </a:extLst>
                </a:gridCol>
                <a:gridCol w="715634">
                  <a:extLst>
                    <a:ext uri="{9D8B030D-6E8A-4147-A177-3AD203B41FA5}">
                      <a16:colId xmlns:a16="http://schemas.microsoft.com/office/drawing/2014/main" val="20003"/>
                    </a:ext>
                  </a:extLst>
                </a:gridCol>
                <a:gridCol w="715634">
                  <a:extLst>
                    <a:ext uri="{9D8B030D-6E8A-4147-A177-3AD203B41FA5}">
                      <a16:colId xmlns:a16="http://schemas.microsoft.com/office/drawing/2014/main" val="20004"/>
                    </a:ext>
                  </a:extLst>
                </a:gridCol>
                <a:gridCol w="715634">
                  <a:extLst>
                    <a:ext uri="{9D8B030D-6E8A-4147-A177-3AD203B41FA5}">
                      <a16:colId xmlns:a16="http://schemas.microsoft.com/office/drawing/2014/main" val="20005"/>
                    </a:ext>
                  </a:extLst>
                </a:gridCol>
                <a:gridCol w="715634">
                  <a:extLst>
                    <a:ext uri="{9D8B030D-6E8A-4147-A177-3AD203B41FA5}">
                      <a16:colId xmlns:a16="http://schemas.microsoft.com/office/drawing/2014/main" val="20006"/>
                    </a:ext>
                  </a:extLst>
                </a:gridCol>
                <a:gridCol w="715634">
                  <a:extLst>
                    <a:ext uri="{9D8B030D-6E8A-4147-A177-3AD203B41FA5}">
                      <a16:colId xmlns:a16="http://schemas.microsoft.com/office/drawing/2014/main" val="20007"/>
                    </a:ext>
                  </a:extLst>
                </a:gridCol>
                <a:gridCol w="715634">
                  <a:extLst>
                    <a:ext uri="{9D8B030D-6E8A-4147-A177-3AD203B41FA5}">
                      <a16:colId xmlns:a16="http://schemas.microsoft.com/office/drawing/2014/main" val="3102611766"/>
                    </a:ext>
                  </a:extLst>
                </a:gridCol>
                <a:gridCol w="715634">
                  <a:extLst>
                    <a:ext uri="{9D8B030D-6E8A-4147-A177-3AD203B41FA5}">
                      <a16:colId xmlns:a16="http://schemas.microsoft.com/office/drawing/2014/main" val="3251973552"/>
                    </a:ext>
                  </a:extLst>
                </a:gridCol>
                <a:gridCol w="715634">
                  <a:extLst>
                    <a:ext uri="{9D8B030D-6E8A-4147-A177-3AD203B41FA5}">
                      <a16:colId xmlns:a16="http://schemas.microsoft.com/office/drawing/2014/main" val="1000224809"/>
                    </a:ext>
                  </a:extLst>
                </a:gridCol>
                <a:gridCol w="715634">
                  <a:extLst>
                    <a:ext uri="{9D8B030D-6E8A-4147-A177-3AD203B41FA5}">
                      <a16:colId xmlns:a16="http://schemas.microsoft.com/office/drawing/2014/main" val="409920673"/>
                    </a:ext>
                  </a:extLst>
                </a:gridCol>
              </a:tblGrid>
              <a:tr h="381714">
                <a:tc>
                  <a:txBody>
                    <a:bodyPr/>
                    <a:lstStyle/>
                    <a:p>
                      <a:pPr algn="ctr"/>
                      <a:endParaRPr kumimoji="1" lang="ja-JP" altLang="en-US" sz="1200" dirty="0"/>
                    </a:p>
                  </a:txBody>
                  <a:tcPr/>
                </a:tc>
                <a:tc>
                  <a:txBody>
                    <a:bodyPr/>
                    <a:lstStyle/>
                    <a:p>
                      <a:pPr algn="ctr"/>
                      <a:r>
                        <a:rPr kumimoji="1" lang="en-US" altLang="ja-JP" sz="1200" dirty="0"/>
                        <a:t>2012</a:t>
                      </a:r>
                      <a:r>
                        <a:rPr kumimoji="1" lang="ja-JP" altLang="en-US" sz="1200" dirty="0"/>
                        <a:t>年</a:t>
                      </a:r>
                    </a:p>
                  </a:txBody>
                  <a:tcPr/>
                </a:tc>
                <a:tc>
                  <a:txBody>
                    <a:bodyPr/>
                    <a:lstStyle/>
                    <a:p>
                      <a:pPr algn="ctr"/>
                      <a:r>
                        <a:rPr kumimoji="1" lang="en-US" altLang="ja-JP" sz="1200" dirty="0"/>
                        <a:t>2013</a:t>
                      </a:r>
                      <a:r>
                        <a:rPr kumimoji="1" lang="ja-JP" altLang="en-US" sz="1200" dirty="0"/>
                        <a:t>年</a:t>
                      </a:r>
                    </a:p>
                  </a:txBody>
                  <a:tcPr/>
                </a:tc>
                <a:tc>
                  <a:txBody>
                    <a:bodyPr/>
                    <a:lstStyle/>
                    <a:p>
                      <a:pPr algn="ctr"/>
                      <a:r>
                        <a:rPr kumimoji="1" lang="en-US" altLang="ja-JP" sz="1200" dirty="0"/>
                        <a:t>2014</a:t>
                      </a:r>
                      <a:r>
                        <a:rPr kumimoji="1" lang="ja-JP" altLang="en-US" sz="1200" dirty="0"/>
                        <a:t>年</a:t>
                      </a:r>
                    </a:p>
                  </a:txBody>
                  <a:tcPr/>
                </a:tc>
                <a:tc>
                  <a:txBody>
                    <a:bodyPr/>
                    <a:lstStyle/>
                    <a:p>
                      <a:pPr algn="ctr"/>
                      <a:r>
                        <a:rPr kumimoji="1" lang="en-US" altLang="ja-JP" sz="1200" dirty="0"/>
                        <a:t>2015</a:t>
                      </a:r>
                      <a:r>
                        <a:rPr kumimoji="1" lang="ja-JP" altLang="en-US" sz="1200" dirty="0"/>
                        <a:t>年</a:t>
                      </a:r>
                    </a:p>
                  </a:txBody>
                  <a:tcPr/>
                </a:tc>
                <a:tc>
                  <a:txBody>
                    <a:bodyPr/>
                    <a:lstStyle/>
                    <a:p>
                      <a:pPr algn="ctr"/>
                      <a:r>
                        <a:rPr kumimoji="1" lang="en-US" altLang="ja-JP" sz="1200" dirty="0"/>
                        <a:t>2016</a:t>
                      </a:r>
                      <a:r>
                        <a:rPr kumimoji="1" lang="ja-JP" altLang="en-US" sz="1200" dirty="0"/>
                        <a:t>年</a:t>
                      </a:r>
                    </a:p>
                  </a:txBody>
                  <a:tcPr/>
                </a:tc>
                <a:tc>
                  <a:txBody>
                    <a:bodyPr/>
                    <a:lstStyle/>
                    <a:p>
                      <a:pPr algn="ctr"/>
                      <a:r>
                        <a:rPr kumimoji="1" lang="en-US" altLang="ja-JP" sz="1200" dirty="0"/>
                        <a:t>2017</a:t>
                      </a:r>
                      <a:r>
                        <a:rPr kumimoji="1" lang="ja-JP" altLang="en-US" sz="1200" dirty="0"/>
                        <a:t>年</a:t>
                      </a:r>
                    </a:p>
                  </a:txBody>
                  <a:tcPr/>
                </a:tc>
                <a:tc>
                  <a:txBody>
                    <a:bodyPr/>
                    <a:lstStyle/>
                    <a:p>
                      <a:pPr algn="ctr"/>
                      <a:r>
                        <a:rPr kumimoji="1" lang="en-US" altLang="ja-JP" sz="1200" dirty="0">
                          <a:solidFill>
                            <a:schemeClr val="bg1"/>
                          </a:solidFill>
                        </a:rPr>
                        <a:t>2018</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2019</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2020</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2021</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2022</a:t>
                      </a:r>
                      <a:r>
                        <a:rPr kumimoji="1" lang="ja-JP" altLang="en-US" sz="1200" dirty="0">
                          <a:solidFill>
                            <a:schemeClr val="bg1"/>
                          </a:solidFill>
                        </a:rPr>
                        <a:t>年</a:t>
                      </a:r>
                    </a:p>
                  </a:txBody>
                  <a:tcPr/>
                </a:tc>
                <a:extLst>
                  <a:ext uri="{0D108BD9-81ED-4DB2-BD59-A6C34878D82A}">
                    <a16:rowId xmlns:a16="http://schemas.microsoft.com/office/drawing/2014/main" val="10000"/>
                  </a:ext>
                </a:extLst>
              </a:tr>
              <a:tr h="599347">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部長ポスト</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9</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extLst>
                  <a:ext uri="{0D108BD9-81ED-4DB2-BD59-A6C34878D82A}">
                    <a16:rowId xmlns:a16="http://schemas.microsoft.com/office/drawing/2014/main" val="10001"/>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公募部長</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3</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30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2"/>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外部人材</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276</a:t>
            </a:fld>
            <a:endParaRPr lang="ja-JP" altLang="en-US"/>
          </a:p>
        </p:txBody>
      </p:sp>
    </p:spTree>
    <p:extLst>
      <p:ext uri="{BB962C8B-B14F-4D97-AF65-F5344CB8AC3E}">
        <p14:creationId xmlns:p14="http://schemas.microsoft.com/office/powerpoint/2010/main" val="265742349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473" y="582588"/>
          <a:ext cx="8778005" cy="2636450"/>
        </p:xfrm>
        <a:graphic>
          <a:graphicData uri="http://schemas.openxmlformats.org/drawingml/2006/table">
            <a:tbl>
              <a:tblPr>
                <a:tableStyleId>{5C22544A-7EE6-4342-B048-85BDC9FD1C3A}</a:tableStyleId>
              </a:tblPr>
              <a:tblGrid>
                <a:gridCol w="279111">
                  <a:extLst>
                    <a:ext uri="{9D8B030D-6E8A-4147-A177-3AD203B41FA5}">
                      <a16:colId xmlns:a16="http://schemas.microsoft.com/office/drawing/2014/main" val="20000"/>
                    </a:ext>
                  </a:extLst>
                </a:gridCol>
                <a:gridCol w="357539">
                  <a:extLst>
                    <a:ext uri="{9D8B030D-6E8A-4147-A177-3AD203B41FA5}">
                      <a16:colId xmlns:a16="http://schemas.microsoft.com/office/drawing/2014/main" val="20001"/>
                    </a:ext>
                  </a:extLst>
                </a:gridCol>
                <a:gridCol w="286031">
                  <a:extLst>
                    <a:ext uri="{9D8B030D-6E8A-4147-A177-3AD203B41FA5}">
                      <a16:colId xmlns:a16="http://schemas.microsoft.com/office/drawing/2014/main" val="20002"/>
                    </a:ext>
                  </a:extLst>
                </a:gridCol>
                <a:gridCol w="214524">
                  <a:extLst>
                    <a:ext uri="{9D8B030D-6E8A-4147-A177-3AD203B41FA5}">
                      <a16:colId xmlns:a16="http://schemas.microsoft.com/office/drawing/2014/main" val="20003"/>
                    </a:ext>
                  </a:extLst>
                </a:gridCol>
                <a:gridCol w="286031">
                  <a:extLst>
                    <a:ext uri="{9D8B030D-6E8A-4147-A177-3AD203B41FA5}">
                      <a16:colId xmlns:a16="http://schemas.microsoft.com/office/drawing/2014/main" val="20004"/>
                    </a:ext>
                  </a:extLst>
                </a:gridCol>
                <a:gridCol w="214524">
                  <a:extLst>
                    <a:ext uri="{9D8B030D-6E8A-4147-A177-3AD203B41FA5}">
                      <a16:colId xmlns:a16="http://schemas.microsoft.com/office/drawing/2014/main" val="20005"/>
                    </a:ext>
                  </a:extLst>
                </a:gridCol>
                <a:gridCol w="286031">
                  <a:extLst>
                    <a:ext uri="{9D8B030D-6E8A-4147-A177-3AD203B41FA5}">
                      <a16:colId xmlns:a16="http://schemas.microsoft.com/office/drawing/2014/main" val="20006"/>
                    </a:ext>
                  </a:extLst>
                </a:gridCol>
                <a:gridCol w="214524">
                  <a:extLst>
                    <a:ext uri="{9D8B030D-6E8A-4147-A177-3AD203B41FA5}">
                      <a16:colId xmlns:a16="http://schemas.microsoft.com/office/drawing/2014/main" val="20007"/>
                    </a:ext>
                  </a:extLst>
                </a:gridCol>
                <a:gridCol w="374996">
                  <a:extLst>
                    <a:ext uri="{9D8B030D-6E8A-4147-A177-3AD203B41FA5}">
                      <a16:colId xmlns:a16="http://schemas.microsoft.com/office/drawing/2014/main" val="20008"/>
                    </a:ext>
                  </a:extLst>
                </a:gridCol>
                <a:gridCol w="411590">
                  <a:extLst>
                    <a:ext uri="{9D8B030D-6E8A-4147-A177-3AD203B41FA5}">
                      <a16:colId xmlns:a16="http://schemas.microsoft.com/office/drawing/2014/main" val="20010"/>
                    </a:ext>
                  </a:extLst>
                </a:gridCol>
                <a:gridCol w="429047">
                  <a:extLst>
                    <a:ext uri="{9D8B030D-6E8A-4147-A177-3AD203B41FA5}">
                      <a16:colId xmlns:a16="http://schemas.microsoft.com/office/drawing/2014/main" val="20012"/>
                    </a:ext>
                  </a:extLst>
                </a:gridCol>
                <a:gridCol w="383499">
                  <a:extLst>
                    <a:ext uri="{9D8B030D-6E8A-4147-A177-3AD203B41FA5}">
                      <a16:colId xmlns:a16="http://schemas.microsoft.com/office/drawing/2014/main" val="20013"/>
                    </a:ext>
                  </a:extLst>
                </a:gridCol>
                <a:gridCol w="409331">
                  <a:extLst>
                    <a:ext uri="{9D8B030D-6E8A-4147-A177-3AD203B41FA5}">
                      <a16:colId xmlns:a16="http://schemas.microsoft.com/office/drawing/2014/main" val="20014"/>
                    </a:ext>
                  </a:extLst>
                </a:gridCol>
                <a:gridCol w="208280">
                  <a:extLst>
                    <a:ext uri="{9D8B030D-6E8A-4147-A177-3AD203B41FA5}">
                      <a16:colId xmlns:a16="http://schemas.microsoft.com/office/drawing/2014/main" val="20015"/>
                    </a:ext>
                  </a:extLst>
                </a:gridCol>
                <a:gridCol w="425467">
                  <a:extLst>
                    <a:ext uri="{9D8B030D-6E8A-4147-A177-3AD203B41FA5}">
                      <a16:colId xmlns:a16="http://schemas.microsoft.com/office/drawing/2014/main" val="20016"/>
                    </a:ext>
                  </a:extLst>
                </a:gridCol>
                <a:gridCol w="218104">
                  <a:extLst>
                    <a:ext uri="{9D8B030D-6E8A-4147-A177-3AD203B41FA5}">
                      <a16:colId xmlns:a16="http://schemas.microsoft.com/office/drawing/2014/main" val="2883899207"/>
                    </a:ext>
                  </a:extLst>
                </a:gridCol>
                <a:gridCol w="353532">
                  <a:extLst>
                    <a:ext uri="{9D8B030D-6E8A-4147-A177-3AD203B41FA5}">
                      <a16:colId xmlns:a16="http://schemas.microsoft.com/office/drawing/2014/main" val="3535634842"/>
                    </a:ext>
                  </a:extLst>
                </a:gridCol>
                <a:gridCol w="218531">
                  <a:extLst>
                    <a:ext uri="{9D8B030D-6E8A-4147-A177-3AD203B41FA5}">
                      <a16:colId xmlns:a16="http://schemas.microsoft.com/office/drawing/2014/main" val="3358486112"/>
                    </a:ext>
                  </a:extLst>
                </a:gridCol>
                <a:gridCol w="353105">
                  <a:extLst>
                    <a:ext uri="{9D8B030D-6E8A-4147-A177-3AD203B41FA5}">
                      <a16:colId xmlns:a16="http://schemas.microsoft.com/office/drawing/2014/main" val="2234196866"/>
                    </a:ext>
                  </a:extLst>
                </a:gridCol>
                <a:gridCol w="218958">
                  <a:extLst>
                    <a:ext uri="{9D8B030D-6E8A-4147-A177-3AD203B41FA5}">
                      <a16:colId xmlns:a16="http://schemas.microsoft.com/office/drawing/2014/main" val="3177126258"/>
                    </a:ext>
                  </a:extLst>
                </a:gridCol>
                <a:gridCol w="352678">
                  <a:extLst>
                    <a:ext uri="{9D8B030D-6E8A-4147-A177-3AD203B41FA5}">
                      <a16:colId xmlns:a16="http://schemas.microsoft.com/office/drawing/2014/main" val="979816941"/>
                    </a:ext>
                  </a:extLst>
                </a:gridCol>
                <a:gridCol w="285817">
                  <a:extLst>
                    <a:ext uri="{9D8B030D-6E8A-4147-A177-3AD203B41FA5}">
                      <a16:colId xmlns:a16="http://schemas.microsoft.com/office/drawing/2014/main" val="4047479431"/>
                    </a:ext>
                  </a:extLst>
                </a:gridCol>
                <a:gridCol w="219599">
                  <a:extLst>
                    <a:ext uri="{9D8B030D-6E8A-4147-A177-3AD203B41FA5}">
                      <a16:colId xmlns:a16="http://schemas.microsoft.com/office/drawing/2014/main" val="2961866344"/>
                    </a:ext>
                  </a:extLst>
                </a:gridCol>
                <a:gridCol w="494944">
                  <a:extLst>
                    <a:ext uri="{9D8B030D-6E8A-4147-A177-3AD203B41FA5}">
                      <a16:colId xmlns:a16="http://schemas.microsoft.com/office/drawing/2014/main" val="956456299"/>
                    </a:ext>
                  </a:extLst>
                </a:gridCol>
                <a:gridCol w="220134">
                  <a:extLst>
                    <a:ext uri="{9D8B030D-6E8A-4147-A177-3AD203B41FA5}">
                      <a16:colId xmlns:a16="http://schemas.microsoft.com/office/drawing/2014/main" val="3342638084"/>
                    </a:ext>
                  </a:extLst>
                </a:gridCol>
                <a:gridCol w="351502">
                  <a:extLst>
                    <a:ext uri="{9D8B030D-6E8A-4147-A177-3AD203B41FA5}">
                      <a16:colId xmlns:a16="http://schemas.microsoft.com/office/drawing/2014/main" val="256744130"/>
                    </a:ext>
                  </a:extLst>
                </a:gridCol>
                <a:gridCol w="220561">
                  <a:extLst>
                    <a:ext uri="{9D8B030D-6E8A-4147-A177-3AD203B41FA5}">
                      <a16:colId xmlns:a16="http://schemas.microsoft.com/office/drawing/2014/main" val="1695180891"/>
                    </a:ext>
                  </a:extLst>
                </a:gridCol>
                <a:gridCol w="490015">
                  <a:extLst>
                    <a:ext uri="{9D8B030D-6E8A-4147-A177-3AD203B41FA5}">
                      <a16:colId xmlns:a16="http://schemas.microsoft.com/office/drawing/2014/main" val="3122828284"/>
                    </a:ext>
                  </a:extLst>
                </a:gridCol>
              </a:tblGrid>
              <a:tr h="2636450">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2</a:t>
                      </a:r>
                      <a:r>
                        <a:rPr kumimoji="1" lang="ja-JP" altLang="en-US" sz="900" dirty="0">
                          <a:solidFill>
                            <a:schemeClr val="tx1"/>
                          </a:solidFill>
                        </a:rPr>
                        <a:t>月　商工労働部長を公募</a:t>
                      </a:r>
                      <a:endParaRPr kumimoji="1" lang="en-US" altLang="ja-JP" sz="9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　　　　　　　　　（　庁外の者のみ対象）</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04863" indent="-536575" algn="l"/>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3</a:t>
                      </a:r>
                      <a:r>
                        <a:rPr kumimoji="1" lang="ja-JP" altLang="en-US" sz="900" dirty="0">
                          <a:solidFill>
                            <a:schemeClr val="tx1"/>
                          </a:solidFill>
                        </a:rPr>
                        <a:t>月　職員基本条例制定⇒部長は原則公募に</a:t>
                      </a:r>
                      <a:r>
                        <a:rPr kumimoji="1" lang="en-US" altLang="ja-JP" sz="900" dirty="0">
                          <a:solidFill>
                            <a:schemeClr val="tx1"/>
                          </a:solidFill>
                        </a:rPr>
                        <a:t>(</a:t>
                      </a:r>
                      <a:r>
                        <a:rPr kumimoji="1" lang="ja-JP" altLang="en-US" sz="900" dirty="0">
                          <a:solidFill>
                            <a:schemeClr val="tx1"/>
                          </a:solidFill>
                        </a:rPr>
                        <a:t>職員からの任用含む）</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商工労働部長就任</a:t>
                      </a:r>
                      <a:endParaRPr kumimoji="1" lang="en-US" altLang="ja-JP"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7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福祉部長就任</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健康医療部長、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商工労働部長による不祥事発生</a:t>
                      </a:r>
                      <a:endParaRPr kumimoji="1" lang="en-US" altLang="ja-JP" sz="900" dirty="0">
                        <a:solidFill>
                          <a:schemeClr val="tx1"/>
                        </a:solidFill>
                      </a:endParaRPr>
                    </a:p>
                    <a:p>
                      <a:pPr marL="901700" indent="-633413"/>
                      <a:r>
                        <a:rPr kumimoji="1" lang="ja-JP" altLang="en-US" sz="900" dirty="0">
                          <a:solidFill>
                            <a:schemeClr val="tx1"/>
                          </a:solidFill>
                          <a:latin typeface="ＭＳ Ｐゴシック" panose="020B0600070205080204" pitchFamily="50" charset="-128"/>
                          <a:ea typeface="ＭＳ Ｐゴシック" panose="020B0600070205080204" pitchFamily="50" charset="-128"/>
                        </a:rPr>
                        <a:t>　　　　　　　　　</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懲戒処分</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減給</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6</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月</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自主退職</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a:t>
                      </a:r>
                      <a:endParaRPr kumimoji="1" lang="en-US" altLang="ja-JP" sz="900" dirty="0">
                        <a:solidFill>
                          <a:schemeClr val="tx1"/>
                        </a:solidFill>
                      </a:endParaRPr>
                    </a:p>
                    <a:p>
                      <a:pPr marL="182563" indent="0"/>
                      <a:r>
                        <a:rPr kumimoji="1" lang="ja-JP" altLang="en-US" sz="900" dirty="0">
                          <a:solidFill>
                            <a:schemeClr val="tx1"/>
                          </a:solidFill>
                        </a:rPr>
                        <a:t>　健康医療部長就任</a:t>
                      </a:r>
                      <a:r>
                        <a:rPr kumimoji="1" lang="en-US" altLang="ja-JP" sz="900" dirty="0">
                          <a:solidFill>
                            <a:schemeClr val="tx1"/>
                          </a:solidFill>
                        </a:rPr>
                        <a:t/>
                      </a:r>
                      <a:br>
                        <a:rPr kumimoji="1" lang="en-US" altLang="ja-JP" sz="900" dirty="0">
                          <a:solidFill>
                            <a:schemeClr val="tx1"/>
                          </a:solidFill>
                        </a:rPr>
                      </a:br>
                      <a:r>
                        <a:rPr kumimoji="1" lang="ja-JP" altLang="en-US" sz="900" dirty="0">
                          <a:solidFill>
                            <a:schemeClr val="tx1"/>
                          </a:solidFill>
                        </a:rPr>
                        <a:t>　住宅まちづくり部長就任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9</a:t>
                      </a:r>
                      <a:r>
                        <a:rPr kumimoji="1" lang="ja-JP" altLang="en-US" sz="900" dirty="0">
                          <a:solidFill>
                            <a:schemeClr val="tx1"/>
                          </a:solidFill>
                        </a:rPr>
                        <a:t>月　「公募制度の今後の方向性に</a:t>
                      </a:r>
                      <a:endParaRPr kumimoji="1" lang="en-US" altLang="ja-JP" sz="900" dirty="0">
                        <a:solidFill>
                          <a:schemeClr val="tx1"/>
                        </a:solidFill>
                      </a:endParaRPr>
                    </a:p>
                    <a:p>
                      <a:pPr marL="901700" indent="-633413"/>
                      <a:r>
                        <a:rPr kumimoji="1" lang="ja-JP" altLang="en-US" sz="900" dirty="0">
                          <a:solidFill>
                            <a:schemeClr val="tx1"/>
                          </a:solidFill>
                        </a:rPr>
                        <a:t>　　　　　　　　　ついて」を取りまとめ</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16</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商工労働部長、</a:t>
                      </a:r>
                      <a:endParaRPr kumimoji="1" lang="en-US" altLang="ja-JP" sz="900" dirty="0">
                        <a:solidFill>
                          <a:schemeClr val="tx1"/>
                        </a:solidFill>
                      </a:endParaRPr>
                    </a:p>
                    <a:p>
                      <a:pPr marL="901700" indent="-901700"/>
                      <a:r>
                        <a:rPr kumimoji="1" lang="ja-JP" altLang="en-US" sz="900" dirty="0">
                          <a:solidFill>
                            <a:schemeClr val="tx1"/>
                          </a:solidFill>
                        </a:rPr>
                        <a:t>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17</a:t>
                      </a:r>
                      <a:r>
                        <a:rPr kumimoji="1" lang="ja-JP" altLang="en-US" sz="900" dirty="0">
                          <a:solidFill>
                            <a:schemeClr val="tx1"/>
                          </a:solidFill>
                        </a:rPr>
                        <a:t>年４月　商工労働部長</a:t>
                      </a:r>
                      <a:endParaRPr kumimoji="1" lang="en-US" altLang="ja-JP" sz="900" dirty="0">
                        <a:solidFill>
                          <a:schemeClr val="tx1"/>
                        </a:solidFill>
                      </a:endParaRPr>
                    </a:p>
                    <a:p>
                      <a:r>
                        <a:rPr kumimoji="1" lang="ja-JP" altLang="en-US" sz="900" dirty="0">
                          <a:solidFill>
                            <a:schemeClr val="tx1"/>
                          </a:solidFill>
                        </a:rPr>
                        <a:t>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18</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年４月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商工労働部長を公募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スマートシティ戦略部長を公募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20</a:t>
                      </a:r>
                      <a:r>
                        <a:rPr kumimoji="1" lang="ja-JP" altLang="en-US" sz="900" dirty="0">
                          <a:solidFill>
                            <a:schemeClr val="tx1"/>
                          </a:solidFill>
                        </a:rPr>
                        <a:t>年４月　 福祉部長</a:t>
                      </a:r>
                      <a:endParaRPr kumimoji="1" lang="en-US" altLang="ja-JP" sz="900" dirty="0">
                        <a:solidFill>
                          <a:schemeClr val="tx1"/>
                        </a:solidFill>
                      </a:endParaRPr>
                    </a:p>
                    <a:p>
                      <a:r>
                        <a:rPr kumimoji="1" lang="ja-JP" altLang="en-US" sz="900" dirty="0">
                          <a:solidFill>
                            <a:schemeClr val="tx1"/>
                          </a:solidFill>
                        </a:rPr>
                        <a:t>　　　　　　　　　商工労働部長</a:t>
                      </a:r>
                      <a:endParaRPr kumimoji="1" lang="en-US" altLang="ja-JP" sz="900" dirty="0">
                        <a:solidFill>
                          <a:schemeClr val="tx1"/>
                        </a:solidFill>
                      </a:endParaRPr>
                    </a:p>
                    <a:p>
                      <a:r>
                        <a:rPr kumimoji="1" lang="ja-JP" altLang="en-US" sz="900" dirty="0">
                          <a:solidFill>
                            <a:schemeClr val="tx1"/>
                          </a:solidFill>
                        </a:rPr>
                        <a:t>　　　　　　　　　スマートシティ部長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21</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環境農林水産部長を公募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22</a:t>
                      </a:r>
                      <a:r>
                        <a:rPr kumimoji="1" lang="ja-JP" altLang="en-US" sz="900" dirty="0">
                          <a:solidFill>
                            <a:schemeClr val="tx1"/>
                          </a:solidFill>
                        </a:rPr>
                        <a:t>年４月　福祉部長</a:t>
                      </a:r>
                      <a:endParaRPr kumimoji="1" lang="en-US" altLang="ja-JP" sz="900" dirty="0">
                        <a:solidFill>
                          <a:schemeClr val="tx1"/>
                        </a:solidFill>
                      </a:endParaRPr>
                    </a:p>
                    <a:p>
                      <a:pPr marL="901700" indent="-901700"/>
                      <a:r>
                        <a:rPr kumimoji="1" lang="ja-JP" altLang="en-US" sz="900" dirty="0">
                          <a:solidFill>
                            <a:srgbClr val="FF0000"/>
                          </a:solidFill>
                        </a:rPr>
                        <a:t>　　　　　　　　</a:t>
                      </a:r>
                      <a:r>
                        <a:rPr kumimoji="1" lang="ja-JP" altLang="en-US" sz="900" dirty="0">
                          <a:solidFill>
                            <a:schemeClr val="tx1"/>
                          </a:solidFill>
                        </a:rPr>
                        <a:t>　環境農林水産部長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200708" y="-4930"/>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■部長公募の実施経過</a:t>
            </a:r>
          </a:p>
        </p:txBody>
      </p:sp>
      <p:sp>
        <p:nvSpPr>
          <p:cNvPr id="5" name="テキスト ボックス 4"/>
          <p:cNvSpPr txBox="1"/>
          <p:nvPr/>
        </p:nvSpPr>
        <p:spPr>
          <a:xfrm>
            <a:off x="235568" y="3238500"/>
            <a:ext cx="60486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■選考経過</a:t>
            </a:r>
          </a:p>
        </p:txBody>
      </p:sp>
      <p:graphicFrame>
        <p:nvGraphicFramePr>
          <p:cNvPr id="20" name="表 19"/>
          <p:cNvGraphicFramePr>
            <a:graphicFrameLocks noGrp="1"/>
          </p:cNvGraphicFramePr>
          <p:nvPr>
            <p:extLst/>
          </p:nvPr>
        </p:nvGraphicFramePr>
        <p:xfrm>
          <a:off x="107503" y="333624"/>
          <a:ext cx="8846366" cy="254614"/>
        </p:xfrm>
        <a:graphic>
          <a:graphicData uri="http://schemas.openxmlformats.org/drawingml/2006/table">
            <a:tbl>
              <a:tblPr firstRow="1" bandRow="1">
                <a:tableStyleId>{7DF18680-E054-41AD-8BC1-D1AEF772440D}</a:tableStyleId>
              </a:tblPr>
              <a:tblGrid>
                <a:gridCol w="1657070">
                  <a:extLst>
                    <a:ext uri="{9D8B030D-6E8A-4147-A177-3AD203B41FA5}">
                      <a16:colId xmlns:a16="http://schemas.microsoft.com/office/drawing/2014/main" val="20001"/>
                    </a:ext>
                  </a:extLst>
                </a:gridCol>
                <a:gridCol w="1151243">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576064">
                  <a:extLst>
                    <a:ext uri="{9D8B030D-6E8A-4147-A177-3AD203B41FA5}">
                      <a16:colId xmlns:a16="http://schemas.microsoft.com/office/drawing/2014/main" val="3399772804"/>
                    </a:ext>
                  </a:extLst>
                </a:gridCol>
                <a:gridCol w="1224136">
                  <a:extLst>
                    <a:ext uri="{9D8B030D-6E8A-4147-A177-3AD203B41FA5}">
                      <a16:colId xmlns:a16="http://schemas.microsoft.com/office/drawing/2014/main" val="340929591"/>
                    </a:ext>
                  </a:extLst>
                </a:gridCol>
                <a:gridCol w="720080">
                  <a:extLst>
                    <a:ext uri="{9D8B030D-6E8A-4147-A177-3AD203B41FA5}">
                      <a16:colId xmlns:a16="http://schemas.microsoft.com/office/drawing/2014/main" val="1952023330"/>
                    </a:ext>
                  </a:extLst>
                </a:gridCol>
                <a:gridCol w="576064">
                  <a:extLst>
                    <a:ext uri="{9D8B030D-6E8A-4147-A177-3AD203B41FA5}">
                      <a16:colId xmlns:a16="http://schemas.microsoft.com/office/drawing/2014/main" val="2896358701"/>
                    </a:ext>
                  </a:extLst>
                </a:gridCol>
                <a:gridCol w="925485">
                  <a:extLst>
                    <a:ext uri="{9D8B030D-6E8A-4147-A177-3AD203B41FA5}">
                      <a16:colId xmlns:a16="http://schemas.microsoft.com/office/drawing/2014/main" val="437851116"/>
                    </a:ext>
                  </a:extLst>
                </a:gridCol>
              </a:tblGrid>
              <a:tr h="254614">
                <a:tc>
                  <a:txBody>
                    <a:bodyPr/>
                    <a:lstStyle/>
                    <a:p>
                      <a:r>
                        <a:rPr kumimoji="1" lang="en-US" altLang="ja-JP" sz="1000" dirty="0"/>
                        <a:t>2012</a:t>
                      </a:r>
                      <a:r>
                        <a:rPr kumimoji="1" lang="ja-JP" altLang="en-US" sz="1000" dirty="0"/>
                        <a:t>年</a:t>
                      </a:r>
                    </a:p>
                  </a:txBody>
                  <a:tcPr/>
                </a:tc>
                <a:tc>
                  <a:txBody>
                    <a:bodyPr/>
                    <a:lstStyle/>
                    <a:p>
                      <a:r>
                        <a:rPr kumimoji="1" lang="en-US" altLang="ja-JP" sz="1000" dirty="0"/>
                        <a:t>2013</a:t>
                      </a:r>
                      <a:r>
                        <a:rPr kumimoji="1" lang="ja-JP" altLang="en-US" sz="1000" dirty="0"/>
                        <a:t>年</a:t>
                      </a:r>
                    </a:p>
                  </a:txBody>
                  <a:tcPr/>
                </a:tc>
                <a:tc>
                  <a:txBody>
                    <a:bodyPr/>
                    <a:lstStyle/>
                    <a:p>
                      <a:r>
                        <a:rPr kumimoji="1" lang="en-US" altLang="ja-JP" sz="1000" dirty="0"/>
                        <a:t>2014</a:t>
                      </a:r>
                      <a:r>
                        <a:rPr kumimoji="1" lang="ja-JP" altLang="en-US" sz="1000" dirty="0"/>
                        <a:t>年</a:t>
                      </a:r>
                    </a:p>
                  </a:txBody>
                  <a:tcPr/>
                </a:tc>
                <a:tc>
                  <a:txBody>
                    <a:bodyPr/>
                    <a:lstStyle/>
                    <a:p>
                      <a:endParaRPr kumimoji="1" lang="ja-JP" altLang="en-US" sz="1000" dirty="0"/>
                    </a:p>
                  </a:txBody>
                  <a:tcPr/>
                </a:tc>
                <a:tc>
                  <a:txBody>
                    <a:bodyPr/>
                    <a:lstStyle/>
                    <a:p>
                      <a:r>
                        <a:rPr kumimoji="1" lang="en-US" altLang="ja-JP" sz="1000" dirty="0"/>
                        <a:t>2016</a:t>
                      </a:r>
                      <a:r>
                        <a:rPr kumimoji="1" lang="ja-JP" altLang="en-US" sz="1000" dirty="0"/>
                        <a:t>年</a:t>
                      </a:r>
                    </a:p>
                  </a:txBody>
                  <a:tcPr/>
                </a:tc>
                <a:tc>
                  <a:txBody>
                    <a:bodyPr/>
                    <a:lstStyle/>
                    <a:p>
                      <a:r>
                        <a:rPr kumimoji="1" lang="en-US" altLang="ja-JP" sz="1000" dirty="0"/>
                        <a:t>2017</a:t>
                      </a:r>
                      <a:r>
                        <a:rPr kumimoji="1" lang="ja-JP" altLang="en-US" sz="1000" dirty="0"/>
                        <a:t>年</a:t>
                      </a:r>
                    </a:p>
                  </a:txBody>
                  <a:tcPr/>
                </a:tc>
                <a:tc>
                  <a:txBody>
                    <a:bodyPr/>
                    <a:lstStyle/>
                    <a:p>
                      <a:r>
                        <a:rPr kumimoji="1" lang="en-US" altLang="ja-JP" sz="1000" dirty="0">
                          <a:solidFill>
                            <a:schemeClr val="bg1"/>
                          </a:solidFill>
                        </a:rPr>
                        <a:t>2018</a:t>
                      </a:r>
                      <a:r>
                        <a:rPr kumimoji="1" lang="ja-JP" altLang="en-US" sz="1000" dirty="0">
                          <a:solidFill>
                            <a:schemeClr val="bg1"/>
                          </a:solidFill>
                        </a:rPr>
                        <a:t>年</a:t>
                      </a:r>
                    </a:p>
                  </a:txBody>
                  <a:tcPr/>
                </a:tc>
                <a:tc>
                  <a:txBody>
                    <a:bodyPr/>
                    <a:lstStyle/>
                    <a:p>
                      <a:r>
                        <a:rPr kumimoji="1" lang="en-US" altLang="ja-JP" sz="1000" dirty="0">
                          <a:solidFill>
                            <a:schemeClr val="bg1"/>
                          </a:solidFill>
                        </a:rPr>
                        <a:t>2019</a:t>
                      </a:r>
                      <a:r>
                        <a:rPr kumimoji="1" lang="ja-JP" altLang="en-US" sz="1000" dirty="0">
                          <a:solidFill>
                            <a:schemeClr val="bg1"/>
                          </a:solidFill>
                        </a:rPr>
                        <a:t>年</a:t>
                      </a:r>
                    </a:p>
                  </a:txBody>
                  <a:tcPr/>
                </a:tc>
                <a:tc>
                  <a:txBody>
                    <a:bodyPr/>
                    <a:lstStyle/>
                    <a:p>
                      <a:r>
                        <a:rPr kumimoji="1" lang="en-US" altLang="ja-JP" sz="1000" dirty="0">
                          <a:solidFill>
                            <a:schemeClr val="bg1"/>
                          </a:solidFill>
                        </a:rPr>
                        <a:t>2020</a:t>
                      </a:r>
                      <a:r>
                        <a:rPr kumimoji="1" lang="ja-JP" altLang="en-US" sz="1000" dirty="0">
                          <a:solidFill>
                            <a:schemeClr val="bg1"/>
                          </a:solidFill>
                        </a:rPr>
                        <a:t>年</a:t>
                      </a:r>
                    </a:p>
                  </a:txBody>
                  <a:tcPr/>
                </a:tc>
                <a:tc>
                  <a:txBody>
                    <a:bodyPr/>
                    <a:lstStyle/>
                    <a:p>
                      <a:r>
                        <a:rPr kumimoji="1" lang="en-US" altLang="ja-JP" sz="1000" dirty="0">
                          <a:solidFill>
                            <a:schemeClr val="bg1"/>
                          </a:solidFill>
                        </a:rPr>
                        <a:t>2021</a:t>
                      </a:r>
                      <a:r>
                        <a:rPr kumimoji="1" lang="ja-JP" altLang="en-US" sz="1000" dirty="0">
                          <a:solidFill>
                            <a:schemeClr val="bg1"/>
                          </a:solidFill>
                        </a:rPr>
                        <a:t>年</a:t>
                      </a:r>
                    </a:p>
                  </a:txBody>
                  <a:tcPr/>
                </a:tc>
                <a:tc>
                  <a:txBody>
                    <a:bodyPr/>
                    <a:lstStyle/>
                    <a:p>
                      <a:r>
                        <a:rPr kumimoji="1" lang="en-US" altLang="ja-JP" sz="1000" dirty="0">
                          <a:solidFill>
                            <a:schemeClr val="bg1"/>
                          </a:solidFill>
                        </a:rPr>
                        <a:t>2022</a:t>
                      </a:r>
                      <a:r>
                        <a:rPr kumimoji="1" lang="ja-JP" altLang="en-US" sz="1000" dirty="0">
                          <a:solidFill>
                            <a:schemeClr val="bg1"/>
                          </a:solidFill>
                        </a:rPr>
                        <a:t>年</a:t>
                      </a:r>
                    </a:p>
                  </a:txBody>
                  <a:tcPr/>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440155" y="657325"/>
            <a:ext cx="315421"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1547664" y="665339"/>
            <a:ext cx="216024"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2627784" y="657325"/>
            <a:ext cx="432048"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81296589"/>
              </p:ext>
            </p:extLst>
          </p:nvPr>
        </p:nvGraphicFramePr>
        <p:xfrm>
          <a:off x="675229" y="3541237"/>
          <a:ext cx="8073236" cy="3270411"/>
        </p:xfrm>
        <a:graphic>
          <a:graphicData uri="http://schemas.openxmlformats.org/drawingml/2006/table">
            <a:tbl>
              <a:tblPr firstRow="1" bandRow="1">
                <a:tableStyleId>{5C22544A-7EE6-4342-B048-85BDC9FD1C3A}</a:tableStyleId>
              </a:tblPr>
              <a:tblGrid>
                <a:gridCol w="933554">
                  <a:extLst>
                    <a:ext uri="{9D8B030D-6E8A-4147-A177-3AD203B41FA5}">
                      <a16:colId xmlns:a16="http://schemas.microsoft.com/office/drawing/2014/main" val="20000"/>
                    </a:ext>
                  </a:extLst>
                </a:gridCol>
                <a:gridCol w="2036845">
                  <a:extLst>
                    <a:ext uri="{9D8B030D-6E8A-4147-A177-3AD203B41FA5}">
                      <a16:colId xmlns:a16="http://schemas.microsoft.com/office/drawing/2014/main" val="20001"/>
                    </a:ext>
                  </a:extLst>
                </a:gridCol>
                <a:gridCol w="1188159">
                  <a:extLst>
                    <a:ext uri="{9D8B030D-6E8A-4147-A177-3AD203B41FA5}">
                      <a16:colId xmlns:a16="http://schemas.microsoft.com/office/drawing/2014/main" val="20002"/>
                    </a:ext>
                  </a:extLst>
                </a:gridCol>
                <a:gridCol w="1273028">
                  <a:extLst>
                    <a:ext uri="{9D8B030D-6E8A-4147-A177-3AD203B41FA5}">
                      <a16:colId xmlns:a16="http://schemas.microsoft.com/office/drawing/2014/main" val="20003"/>
                    </a:ext>
                  </a:extLst>
                </a:gridCol>
                <a:gridCol w="1273028">
                  <a:extLst>
                    <a:ext uri="{9D8B030D-6E8A-4147-A177-3AD203B41FA5}">
                      <a16:colId xmlns:a16="http://schemas.microsoft.com/office/drawing/2014/main" val="20004"/>
                    </a:ext>
                  </a:extLst>
                </a:gridCol>
                <a:gridCol w="1368622">
                  <a:extLst>
                    <a:ext uri="{9D8B030D-6E8A-4147-A177-3AD203B41FA5}">
                      <a16:colId xmlns:a16="http://schemas.microsoft.com/office/drawing/2014/main" val="20005"/>
                    </a:ext>
                  </a:extLst>
                </a:gridCol>
              </a:tblGrid>
              <a:tr h="142125">
                <a:tc>
                  <a:txBody>
                    <a:bodyPr/>
                    <a:lstStyle/>
                    <a:p>
                      <a:pPr algn="ctr">
                        <a:spcAft>
                          <a:spcPts val="0"/>
                        </a:spcAft>
                      </a:pPr>
                      <a:r>
                        <a:rPr lang="ja-JP" sz="900" kern="0" dirty="0">
                          <a:effectLst/>
                        </a:rPr>
                        <a:t>実施年</a:t>
                      </a:r>
                      <a:r>
                        <a:rPr lang="ja-JP" altLang="en-US" sz="900" kern="0" dirty="0">
                          <a:effectLst/>
                        </a:rPr>
                        <a:t>度</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募集ポスト</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申込者数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一次合格者数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1200" dirty="0">
                          <a:effectLst/>
                        </a:rPr>
                        <a:t>二次合格者数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最終合格者</a:t>
                      </a:r>
                      <a:endParaRPr lang="ja-JP" sz="8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23449">
                <a:tc>
                  <a:txBody>
                    <a:bodyPr/>
                    <a:lstStyle/>
                    <a:p>
                      <a:pPr algn="ctr">
                        <a:spcAft>
                          <a:spcPts val="0"/>
                        </a:spcAft>
                      </a:pPr>
                      <a:r>
                        <a:rPr lang="en-US" altLang="ja-JP" sz="800" kern="100" dirty="0">
                          <a:solidFill>
                            <a:schemeClr val="tx1"/>
                          </a:solidFill>
                          <a:effectLst/>
                          <a:latin typeface="+mn-lt"/>
                          <a:ea typeface="ＭＳ 明朝"/>
                          <a:cs typeface="Calibri" panose="020F0502020204030204" pitchFamily="34" charset="0"/>
                        </a:rPr>
                        <a:t>2011</a:t>
                      </a:r>
                      <a:endParaRPr lang="ja-JP" sz="800" kern="100" dirty="0">
                        <a:solidFill>
                          <a:schemeClr val="tx1"/>
                        </a:solidFill>
                        <a:effectLst/>
                        <a:latin typeface="+mn-lt"/>
                        <a:ea typeface="ＭＳ 明朝"/>
                        <a:cs typeface="Calibri" panose="020F0502020204030204" pitchFamily="34" charset="0"/>
                      </a:endParaRPr>
                    </a:p>
                  </a:txBody>
                  <a:tcPr marL="68580" marR="68580" marT="0" marB="0" anchor="ctr"/>
                </a:tc>
                <a:tc>
                  <a:txBody>
                    <a:bodyPr/>
                    <a:lstStyle/>
                    <a:p>
                      <a:pPr algn="ctr">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８名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kumimoji="1" lang="ja-JP" altLang="en-US" sz="800" kern="0" dirty="0">
                          <a:solidFill>
                            <a:schemeClr val="tx1"/>
                          </a:solidFill>
                          <a:effectLst/>
                          <a:latin typeface="+mn-lt"/>
                          <a:ea typeface="+mn-ea"/>
                          <a:cs typeface="+mn-cs"/>
                        </a:rPr>
                        <a:t>人材</a:t>
                      </a:r>
                      <a:endParaRPr kumimoji="1" lang="ja-JP" sz="800" kern="0" dirty="0">
                        <a:solidFill>
                          <a:schemeClr val="tx1"/>
                        </a:solidFill>
                        <a:effectLst/>
                        <a:latin typeface="+mn-lt"/>
                        <a:ea typeface="+mn-ea"/>
                        <a:cs typeface="+mn-cs"/>
                      </a:endParaRPr>
                    </a:p>
                  </a:txBody>
                  <a:tcPr marL="68580" marR="68580" marT="0" marB="0" anchor="ctr"/>
                </a:tc>
                <a:extLst>
                  <a:ext uri="{0D108BD9-81ED-4DB2-BD59-A6C34878D82A}">
                    <a16:rowId xmlns:a16="http://schemas.microsoft.com/office/drawing/2014/main" val="10001"/>
                  </a:ext>
                </a:extLst>
              </a:tr>
              <a:tr h="223449">
                <a:tc>
                  <a:txBody>
                    <a:bodyPr/>
                    <a:lstStyle/>
                    <a:p>
                      <a:pPr algn="ctr">
                        <a:spcAft>
                          <a:spcPts val="0"/>
                        </a:spcAft>
                      </a:pPr>
                      <a:r>
                        <a:rPr lang="en-US" altLang="ja-JP" sz="800" kern="0" dirty="0">
                          <a:solidFill>
                            <a:schemeClr val="tx1"/>
                          </a:solidFill>
                          <a:effectLst/>
                          <a:latin typeface="+mn-lt"/>
                          <a:ea typeface="+mn-ea"/>
                          <a:cs typeface="+mn-cs"/>
                        </a:rPr>
                        <a:t>2012</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福祉部長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３０名（２名）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４名（２名）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223449">
                <a:tc rowSpan="2">
                  <a:txBody>
                    <a:bodyPr/>
                    <a:lstStyle/>
                    <a:p>
                      <a:pPr algn="ctr">
                        <a:spcAft>
                          <a:spcPts val="0"/>
                        </a:spcAft>
                      </a:pPr>
                      <a:r>
                        <a:rPr lang="en-US" altLang="ja-JP" sz="800" kern="0" dirty="0">
                          <a:solidFill>
                            <a:schemeClr val="tx1"/>
                          </a:solidFill>
                          <a:effectLst/>
                          <a:latin typeface="+mn-lt"/>
                          <a:ea typeface="+mn-ea"/>
                          <a:cs typeface="+mn-cs"/>
                        </a:rPr>
                        <a:t>2013</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健康医療部長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3"/>
                  </a:ext>
                </a:extLst>
              </a:tr>
              <a:tr h="223449">
                <a:tc vMerge="1">
                  <a:txBody>
                    <a:bodyPr/>
                    <a:lstStyle/>
                    <a:p>
                      <a:endParaRPr kumimoji="1" lang="ja-JP" altLang="en-US"/>
                    </a:p>
                  </a:txBody>
                  <a:tcPr/>
                </a:tc>
                <a:tc>
                  <a:txBody>
                    <a:bodyPr/>
                    <a:lstStyle/>
                    <a:p>
                      <a:pPr algn="ctr">
                        <a:lnSpc>
                          <a:spcPts val="1255"/>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１１名（３名）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６名（３名）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３名（２名）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255"/>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4"/>
                  </a:ext>
                </a:extLst>
              </a:tr>
              <a:tr h="223449">
                <a:tc rowSpan="3">
                  <a:txBody>
                    <a:bodyPr/>
                    <a:lstStyle/>
                    <a:p>
                      <a:pPr algn="ctr">
                        <a:lnSpc>
                          <a:spcPts val="1690"/>
                        </a:lnSpc>
                        <a:spcAft>
                          <a:spcPts val="0"/>
                        </a:spcAft>
                      </a:pPr>
                      <a:r>
                        <a:rPr lang="en-US" altLang="ja-JP" sz="800" kern="0" dirty="0">
                          <a:solidFill>
                            <a:schemeClr val="tx1"/>
                          </a:solidFill>
                          <a:effectLst/>
                          <a:latin typeface="+mn-lt"/>
                          <a:ea typeface="+mn-ea"/>
                          <a:cs typeface="+mn-cs"/>
                        </a:rPr>
                        <a:t>2016</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690"/>
                        </a:lnSpc>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６</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３</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690"/>
                        </a:lnSpc>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en-US" sz="800" kern="0" dirty="0">
                          <a:solidFill>
                            <a:schemeClr val="tx1"/>
                          </a:solidFill>
                          <a:effectLst/>
                        </a:rPr>
                        <a:t>3</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a:t>
                      </a:r>
                      <a:r>
                        <a:rPr lang="en-US" sz="800" kern="0" dirty="0">
                          <a:solidFill>
                            <a:schemeClr val="tx1"/>
                          </a:solidFill>
                          <a:effectLst/>
                        </a:rPr>
                        <a:t>1</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7"/>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2018</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384649967"/>
                  </a:ext>
                </a:extLst>
              </a:tr>
              <a:tr h="223449">
                <a:tc vMerge="1">
                  <a:txBody>
                    <a:bodyPr/>
                    <a:lstStyle/>
                    <a:p>
                      <a:pPr algn="ctr">
                        <a:lnSpc>
                          <a:spcPts val="1690"/>
                        </a:lnSpc>
                        <a:spcAft>
                          <a:spcPts val="0"/>
                        </a:spcAft>
                      </a:pP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８名（５名）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６名（５名）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78890000"/>
                  </a:ext>
                </a:extLst>
              </a:tr>
              <a:tr h="223449">
                <a:tc rowSpan="3">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2019</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481489214"/>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商工労働部長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2453899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スマートシティ戦略部長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１４名（外部のみ）</a:t>
                      </a:r>
                      <a:endParaRPr 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１１名（外部のみ）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３名（外部のみ）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110326216"/>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2021</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6486441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環境農林水産部長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301090233"/>
                  </a:ext>
                </a:extLst>
              </a:tr>
            </a:tbl>
          </a:graphicData>
        </a:graphic>
      </p:graphicFrame>
      <p:sp>
        <p:nvSpPr>
          <p:cNvPr id="7" name="テキスト ボックス 6"/>
          <p:cNvSpPr txBox="1"/>
          <p:nvPr/>
        </p:nvSpPr>
        <p:spPr>
          <a:xfrm>
            <a:off x="1316832" y="3339961"/>
            <a:ext cx="20162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）内は府職員</a:t>
            </a:r>
          </a:p>
        </p:txBody>
      </p:sp>
      <p:cxnSp>
        <p:nvCxnSpPr>
          <p:cNvPr id="14" name="直線矢印コネクタ 13"/>
          <p:cNvCxnSpPr/>
          <p:nvPr/>
        </p:nvCxnSpPr>
        <p:spPr>
          <a:xfrm>
            <a:off x="4283968"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a:off x="5436096"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894165" y="665339"/>
            <a:ext cx="27816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8172400"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277</a:t>
            </a:fld>
            <a:endParaRPr lang="ja-JP" altLang="en-US"/>
          </a:p>
        </p:txBody>
      </p:sp>
    </p:spTree>
    <p:extLst>
      <p:ext uri="{BB962C8B-B14F-4D97-AF65-F5344CB8AC3E}">
        <p14:creationId xmlns:p14="http://schemas.microsoft.com/office/powerpoint/2010/main" val="376564215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65003" y="1340768"/>
            <a:ext cx="7772400" cy="4464496"/>
          </a:xfrm>
        </p:spPr>
        <p:txBody>
          <a:bodyPr>
            <a:normAutofit fontScale="90000"/>
          </a:bodyPr>
          <a:lstStyle/>
          <a:p>
            <a:pPr marL="182563"/>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業務執行の刷新</a:t>
            </a:r>
            <a:r>
              <a:rPr lang="en-US" altLang="ja-JP" dirty="0" smtClean="0">
                <a:latin typeface="BIZ UDゴシック" panose="020B0400000000000000" pitchFamily="49" charset="-128"/>
                <a:ea typeface="BIZ UDゴシック" panose="020B0400000000000000" pitchFamily="49" charset="-128"/>
              </a:rPr>
              <a:t>】</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５）働き方</a:t>
            </a:r>
            <a:r>
              <a:rPr lang="ja-JP" altLang="en-US" sz="3100" dirty="0" smtClean="0">
                <a:latin typeface="BIZ UDゴシック" panose="020B0400000000000000" pitchFamily="49" charset="-128"/>
                <a:ea typeface="BIZ UDゴシック" panose="020B0400000000000000" pitchFamily="49" charset="-128"/>
              </a:rPr>
              <a:t>改革</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６</a:t>
            </a:r>
            <a:r>
              <a:rPr lang="ja-JP" altLang="en-US" sz="3100" dirty="0" smtClean="0">
                <a:latin typeface="BIZ UDゴシック" panose="020B0400000000000000" pitchFamily="49" charset="-128"/>
                <a:ea typeface="BIZ UDゴシック" panose="020B0400000000000000" pitchFamily="49" charset="-128"/>
              </a:rPr>
              <a:t>）</a:t>
            </a:r>
            <a:r>
              <a:rPr lang="en-US" altLang="ja-JP" sz="3100" dirty="0" smtClean="0">
                <a:latin typeface="BIZ UDゴシック" panose="020B0400000000000000" pitchFamily="49" charset="-128"/>
                <a:ea typeface="BIZ UDゴシック" panose="020B0400000000000000" pitchFamily="49" charset="-128"/>
              </a:rPr>
              <a:t>ICT</a:t>
            </a:r>
            <a:r>
              <a:rPr lang="ja-JP" altLang="en-US" sz="3100" dirty="0" smtClean="0">
                <a:latin typeface="BIZ UDゴシック" panose="020B0400000000000000" pitchFamily="49" charset="-128"/>
                <a:ea typeface="BIZ UDゴシック" panose="020B0400000000000000" pitchFamily="49" charset="-128"/>
              </a:rPr>
              <a:t>活用</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a:latin typeface="BIZ UDゴシック" panose="020B0400000000000000" pitchFamily="49" charset="-128"/>
                <a:ea typeface="BIZ UDゴシック" panose="020B0400000000000000" pitchFamily="49" charset="-128"/>
              </a:rPr>
              <a:t>　</a:t>
            </a:r>
            <a:r>
              <a:rPr lang="ja-JP" altLang="en-US" sz="3100" dirty="0" smtClean="0">
                <a:latin typeface="BIZ UDゴシック" panose="020B0400000000000000" pitchFamily="49" charset="-128"/>
                <a:ea typeface="BIZ UDゴシック" panose="020B0400000000000000" pitchFamily="49" charset="-128"/>
              </a:rPr>
              <a:t>（</a:t>
            </a:r>
            <a:r>
              <a:rPr lang="ja-JP" altLang="en-US" sz="3100" dirty="0">
                <a:latin typeface="BIZ UDゴシック" panose="020B0400000000000000" pitchFamily="49" charset="-128"/>
                <a:ea typeface="BIZ UDゴシック" panose="020B0400000000000000" pitchFamily="49" charset="-128"/>
              </a:rPr>
              <a:t>７）サービス</a:t>
            </a:r>
            <a:r>
              <a:rPr lang="ja-JP" altLang="en-US" sz="3100" dirty="0" smtClean="0">
                <a:latin typeface="BIZ UDゴシック" panose="020B0400000000000000" pitchFamily="49" charset="-128"/>
                <a:ea typeface="BIZ UDゴシック" panose="020B0400000000000000" pitchFamily="49" charset="-128"/>
              </a:rPr>
              <a:t>改善</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８）市町村との連携</a:t>
            </a:r>
            <a:r>
              <a:rPr lang="ja-JP" altLang="en-US" sz="3100" dirty="0" smtClean="0">
                <a:latin typeface="BIZ UDゴシック" panose="020B0400000000000000" pitchFamily="49" charset="-128"/>
                <a:ea typeface="BIZ UDゴシック" panose="020B0400000000000000" pitchFamily="49" charset="-128"/>
              </a:rPr>
              <a:t>強化、市町村支援等</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９）補助金等の</a:t>
            </a:r>
            <a:r>
              <a:rPr lang="ja-JP" altLang="en-US" sz="3100" dirty="0" smtClean="0">
                <a:latin typeface="BIZ UDゴシック" panose="020B0400000000000000" pitchFamily="49" charset="-128"/>
                <a:ea typeface="BIZ UDゴシック" panose="020B0400000000000000" pitchFamily="49" charset="-128"/>
              </a:rPr>
              <a:t>見直し</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en-US" altLang="ja-JP" sz="3100" dirty="0">
                <a:latin typeface="BIZ UDゴシック" panose="020B0400000000000000" pitchFamily="49" charset="-128"/>
                <a:ea typeface="BIZ UDゴシック" panose="020B0400000000000000" pitchFamily="49" charset="-128"/>
              </a:rPr>
              <a:t>10</a:t>
            </a:r>
            <a:r>
              <a:rPr lang="ja-JP" altLang="en-US" sz="3100" dirty="0">
                <a:latin typeface="BIZ UDゴシック" panose="020B0400000000000000" pitchFamily="49" charset="-128"/>
                <a:ea typeface="BIZ UDゴシック" panose="020B0400000000000000" pitchFamily="49" charset="-128"/>
              </a:rPr>
              <a:t>）府民利用施設の廃止・</a:t>
            </a:r>
            <a:r>
              <a:rPr lang="ja-JP" altLang="en-US" sz="3100" dirty="0" smtClean="0">
                <a:latin typeface="BIZ UDゴシック" panose="020B0400000000000000" pitchFamily="49" charset="-128"/>
                <a:ea typeface="BIZ UDゴシック" panose="020B0400000000000000" pitchFamily="49" charset="-128"/>
              </a:rPr>
              <a:t>改革</a:t>
            </a:r>
            <a:endParaRPr lang="en-US" altLang="ja-JP" sz="31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4693369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働き方改革</a:t>
            </a:r>
          </a:p>
        </p:txBody>
      </p:sp>
      <p:graphicFrame>
        <p:nvGraphicFramePr>
          <p:cNvPr id="9" name="表 8"/>
          <p:cNvGraphicFramePr>
            <a:graphicFrameLocks noGrp="1"/>
          </p:cNvGraphicFramePr>
          <p:nvPr>
            <p:extLst/>
          </p:nvPr>
        </p:nvGraphicFramePr>
        <p:xfrm>
          <a:off x="71398" y="373513"/>
          <a:ext cx="8965099" cy="5351780"/>
        </p:xfrm>
        <a:graphic>
          <a:graphicData uri="http://schemas.openxmlformats.org/drawingml/2006/table">
            <a:tbl>
              <a:tblPr firstRow="1" bandRow="1">
                <a:tableStyleId>{5940675A-B579-460E-94D1-54222C63F5DA}</a:tableStyleId>
              </a:tblPr>
              <a:tblGrid>
                <a:gridCol w="2135487">
                  <a:extLst>
                    <a:ext uri="{9D8B030D-6E8A-4147-A177-3AD203B41FA5}">
                      <a16:colId xmlns:a16="http://schemas.microsoft.com/office/drawing/2014/main" val="20000"/>
                    </a:ext>
                  </a:extLst>
                </a:gridCol>
                <a:gridCol w="2171578">
                  <a:extLst>
                    <a:ext uri="{9D8B030D-6E8A-4147-A177-3AD203B41FA5}">
                      <a16:colId xmlns:a16="http://schemas.microsoft.com/office/drawing/2014/main" val="20001"/>
                    </a:ext>
                  </a:extLst>
                </a:gridCol>
                <a:gridCol w="2137753">
                  <a:extLst>
                    <a:ext uri="{9D8B030D-6E8A-4147-A177-3AD203B41FA5}">
                      <a16:colId xmlns:a16="http://schemas.microsoft.com/office/drawing/2014/main" val="20002"/>
                    </a:ext>
                  </a:extLst>
                </a:gridCol>
                <a:gridCol w="2520281">
                  <a:extLst>
                    <a:ext uri="{9D8B030D-6E8A-4147-A177-3AD203B41FA5}">
                      <a16:colId xmlns:a16="http://schemas.microsoft.com/office/drawing/2014/main" val="20003"/>
                    </a:ext>
                  </a:extLst>
                </a:gridCol>
              </a:tblGrid>
              <a:tr h="354253">
                <a:tc>
                  <a:txBody>
                    <a:bodyPr/>
                    <a:lstStyle/>
                    <a:p>
                      <a:pPr algn="ctr"/>
                      <a:r>
                        <a:rPr kumimoji="1" lang="ja-JP" altLang="en-US" dirty="0"/>
                        <a:t>＜</a:t>
                      </a:r>
                      <a:r>
                        <a:rPr kumimoji="1" lang="en-US" altLang="ja-JP" dirty="0"/>
                        <a:t>Why</a:t>
                      </a:r>
                      <a:r>
                        <a:rPr kumimoji="1" lang="ja-JP" altLang="en-US" dirty="0"/>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846954">
                <a:tc>
                  <a:txBody>
                    <a:bodyPr/>
                    <a:lstStyle/>
                    <a:p>
                      <a:pPr marL="0" indent="0"/>
                      <a:r>
                        <a:rPr kumimoji="1" lang="ja-JP" altLang="en-US" sz="1200" dirty="0">
                          <a:solidFill>
                            <a:schemeClr val="tx1"/>
                          </a:solidFill>
                        </a:rPr>
                        <a:t>　少子高齢化による生産年齢人口の減少、育児や介護など制約のある働き手の増加、女性の社会進出など、社会的にワークライフバランス実現の要請が高まっている。</a:t>
                      </a:r>
                      <a:endParaRPr kumimoji="1" lang="en-US" altLang="ja-JP"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　大阪府庁においても、長時間労働や固定的な働き方を前提とした労働環境が続くなど、状況の改善が必要。</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　さらに、</a:t>
                      </a:r>
                      <a:r>
                        <a:rPr kumimoji="1" lang="en-US" altLang="ja-JP" sz="1200" dirty="0">
                          <a:solidFill>
                            <a:schemeClr val="tx1"/>
                          </a:solidFill>
                        </a:rPr>
                        <a:t>2020</a:t>
                      </a:r>
                      <a:r>
                        <a:rPr kumimoji="1" lang="ja-JP" altLang="en-US" sz="1200" dirty="0">
                          <a:solidFill>
                            <a:schemeClr val="tx1"/>
                          </a:solidFill>
                        </a:rPr>
                        <a:t>年からは、新型コロナウイルスへの対応やポストコロナを見据えた府政の推進にあたり、柔軟な働き方の浸透を図るとともに、長時間労働の是正や育児休業等の取得促進などが一層必要。</a:t>
                      </a:r>
                    </a:p>
                    <a:p>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　仕事の質を高め、組織パフォーマンスの最大化を図りつつ、職員の心身の健康確保・ワークライフバランス・女性活躍の促進等を加速させる。</a:t>
                      </a:r>
                      <a:endParaRPr kumimoji="1" lang="en-US" altLang="ja-JP" sz="1200" dirty="0">
                        <a:solidFill>
                          <a:schemeClr val="tx1"/>
                        </a:solidFill>
                      </a:endParaRPr>
                    </a:p>
                    <a:p>
                      <a:pPr marL="0" indent="0"/>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dirty="0">
                          <a:solidFill>
                            <a:schemeClr val="tx1"/>
                          </a:solidFill>
                        </a:rPr>
                        <a:t>○大阪府庁版働き方改革</a:t>
                      </a:r>
                      <a:r>
                        <a:rPr kumimoji="1" lang="ja-JP" altLang="en-US" sz="1400" b="1" dirty="0">
                          <a:solidFill>
                            <a:schemeClr val="tx1"/>
                          </a:solidFill>
                        </a:rPr>
                        <a:t>　</a:t>
                      </a:r>
                      <a:r>
                        <a:rPr kumimoji="1" lang="ja-JP" altLang="en-US" sz="1400" dirty="0">
                          <a:solidFill>
                            <a:schemeClr val="tx1"/>
                          </a:solidFill>
                        </a:rPr>
                        <a:t>　　　　　　</a:t>
                      </a:r>
                      <a:endParaRPr kumimoji="1" lang="en-US" altLang="ja-JP" sz="1400" dirty="0">
                        <a:solidFill>
                          <a:schemeClr val="tx1"/>
                        </a:solidFill>
                      </a:endParaRPr>
                    </a:p>
                    <a:p>
                      <a:pPr marL="0" indent="0"/>
                      <a:r>
                        <a:rPr kumimoji="1" lang="ja-JP" altLang="en-US" sz="1050" dirty="0">
                          <a:solidFill>
                            <a:schemeClr val="tx1"/>
                          </a:solidFill>
                        </a:rPr>
                        <a:t>　（第１弾：</a:t>
                      </a:r>
                      <a:r>
                        <a:rPr kumimoji="1" lang="en-US" altLang="ja-JP" sz="1050" dirty="0">
                          <a:solidFill>
                            <a:schemeClr val="tx1"/>
                          </a:solidFill>
                        </a:rPr>
                        <a:t>2016</a:t>
                      </a:r>
                      <a:r>
                        <a:rPr kumimoji="1" lang="ja-JP" altLang="en-US" sz="1050" dirty="0">
                          <a:solidFill>
                            <a:schemeClr val="tx1"/>
                          </a:solidFill>
                        </a:rPr>
                        <a:t>年</a:t>
                      </a:r>
                      <a:r>
                        <a:rPr kumimoji="1" lang="en-US" altLang="ja-JP" sz="1050" dirty="0">
                          <a:solidFill>
                            <a:schemeClr val="tx1"/>
                          </a:solidFill>
                        </a:rPr>
                        <a:t>11</a:t>
                      </a:r>
                      <a:r>
                        <a:rPr kumimoji="1" lang="ja-JP" altLang="en-US" sz="1050" dirty="0">
                          <a:solidFill>
                            <a:schemeClr val="tx1"/>
                          </a:solidFill>
                        </a:rPr>
                        <a:t>月策定）</a:t>
                      </a:r>
                      <a:endParaRPr kumimoji="1" lang="en-US" altLang="ja-JP" sz="1050" strike="noStrike" dirty="0">
                        <a:solidFill>
                          <a:schemeClr val="tx1"/>
                        </a:solidFill>
                      </a:endParaRPr>
                    </a:p>
                    <a:p>
                      <a:pPr marL="0" indent="0">
                        <a:lnSpc>
                          <a:spcPts val="1500"/>
                        </a:lnSpc>
                      </a:pPr>
                      <a:r>
                        <a:rPr kumimoji="1" lang="ja-JP" altLang="en-US" sz="1200" dirty="0">
                          <a:solidFill>
                            <a:schemeClr val="tx1"/>
                          </a:solidFill>
                        </a:rPr>
                        <a:t>　</a:t>
                      </a:r>
                      <a:r>
                        <a:rPr kumimoji="1" lang="ja-JP" altLang="en-US" sz="1050" dirty="0">
                          <a:solidFill>
                            <a:schemeClr val="tx1"/>
                          </a:solidFill>
                        </a:rPr>
                        <a:t>・上司の働き方をかえる</a:t>
                      </a:r>
                      <a:endParaRPr kumimoji="1" lang="en-US" altLang="ja-JP" sz="1050" dirty="0">
                        <a:solidFill>
                          <a:schemeClr val="tx1"/>
                        </a:solidFill>
                      </a:endParaRPr>
                    </a:p>
                    <a:p>
                      <a:pPr marL="0" indent="0">
                        <a:lnSpc>
                          <a:spcPts val="1500"/>
                        </a:lnSpc>
                      </a:pPr>
                      <a:r>
                        <a:rPr kumimoji="1" lang="ja-JP" altLang="en-US" sz="1050" dirty="0">
                          <a:solidFill>
                            <a:schemeClr val="tx1"/>
                          </a:solidFill>
                        </a:rPr>
                        <a:t>　・柔軟な働き方を提案</a:t>
                      </a:r>
                      <a:endParaRPr kumimoji="1" lang="en-US" altLang="ja-JP" sz="1050" dirty="0">
                        <a:solidFill>
                          <a:schemeClr val="tx1"/>
                        </a:solidFill>
                      </a:endParaRPr>
                    </a:p>
                    <a:p>
                      <a:pPr marL="0" indent="0">
                        <a:lnSpc>
                          <a:spcPts val="1500"/>
                        </a:lnSpc>
                      </a:pPr>
                      <a:r>
                        <a:rPr kumimoji="1" lang="ja-JP" altLang="en-US" sz="1050" dirty="0">
                          <a:solidFill>
                            <a:schemeClr val="tx1"/>
                          </a:solidFill>
                        </a:rPr>
                        <a:t>　・長時間労働を是正</a:t>
                      </a:r>
                      <a:endParaRPr kumimoji="1" lang="en-US" altLang="ja-JP" sz="1400" dirty="0">
                        <a:solidFill>
                          <a:schemeClr val="tx1"/>
                        </a:solidFill>
                      </a:endParaRPr>
                    </a:p>
                    <a:p>
                      <a:pPr marL="0" indent="0">
                        <a:lnSpc>
                          <a:spcPts val="2300"/>
                        </a:lnSpc>
                      </a:pPr>
                      <a:r>
                        <a:rPr kumimoji="1" lang="ja-JP" altLang="en-US" sz="1400" dirty="0">
                          <a:solidFill>
                            <a:schemeClr val="tx1"/>
                          </a:solidFill>
                        </a:rPr>
                        <a:t>　</a:t>
                      </a:r>
                      <a:r>
                        <a:rPr kumimoji="1" lang="ja-JP" altLang="en-US" sz="1050" dirty="0">
                          <a:solidFill>
                            <a:schemeClr val="tx1"/>
                          </a:solidFill>
                        </a:rPr>
                        <a:t>（第２弾：</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月策定）</a:t>
                      </a:r>
                      <a:endParaRPr kumimoji="1" lang="en-US" altLang="ja-JP" sz="1050" strike="sngStrike" dirty="0">
                        <a:solidFill>
                          <a:schemeClr val="tx1"/>
                        </a:solidFill>
                      </a:endParaRPr>
                    </a:p>
                    <a:p>
                      <a:pPr marL="0" indent="0">
                        <a:lnSpc>
                          <a:spcPts val="1500"/>
                        </a:lnSpc>
                      </a:pPr>
                      <a:r>
                        <a:rPr kumimoji="1" lang="ja-JP" altLang="en-US" sz="1100" dirty="0">
                          <a:solidFill>
                            <a:schemeClr val="tx1"/>
                          </a:solidFill>
                        </a:rPr>
                        <a:t>　・仕事の手間に潜むムダをスリ</a:t>
                      </a:r>
                      <a:endParaRPr kumimoji="1" lang="en-US" altLang="ja-JP" sz="1100" dirty="0">
                        <a:solidFill>
                          <a:schemeClr val="tx1"/>
                        </a:solidFill>
                      </a:endParaRPr>
                    </a:p>
                    <a:p>
                      <a:pPr marL="0" indent="0">
                        <a:lnSpc>
                          <a:spcPts val="1500"/>
                        </a:lnSpc>
                      </a:pPr>
                      <a:r>
                        <a:rPr kumimoji="1" lang="ja-JP" altLang="en-US" sz="1100" dirty="0">
                          <a:solidFill>
                            <a:schemeClr val="tx1"/>
                          </a:solidFill>
                        </a:rPr>
                        <a:t>　　ム化する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・制約をなくし、柔軟な働き方を</a:t>
                      </a:r>
                      <a:endParaRPr kumimoji="1" lang="en-US" altLang="ja-JP" sz="1100" dirty="0">
                        <a:solidFill>
                          <a:schemeClr val="tx1"/>
                        </a:solidFill>
                      </a:endParaRPr>
                    </a:p>
                    <a:p>
                      <a:pPr marL="0" indent="0">
                        <a:lnSpc>
                          <a:spcPts val="1500"/>
                        </a:lnSpc>
                      </a:pPr>
                      <a:r>
                        <a:rPr kumimoji="1" lang="ja-JP" altLang="en-US" sz="1100" dirty="0">
                          <a:solidFill>
                            <a:schemeClr val="tx1"/>
                          </a:solidFill>
                        </a:rPr>
                        <a:t>　　提案する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・長時間労働を抑制する</a:t>
                      </a:r>
                      <a:endParaRPr kumimoji="1" lang="en-US" altLang="ja-JP" sz="1100" dirty="0">
                        <a:solidFill>
                          <a:schemeClr val="tx1"/>
                        </a:solidFill>
                      </a:endParaRPr>
                    </a:p>
                    <a:p>
                      <a:pPr marL="0" indent="0" algn="l">
                        <a:lnSpc>
                          <a:spcPts val="1500"/>
                        </a:lnSpc>
                      </a:pPr>
                      <a:r>
                        <a:rPr kumimoji="1" lang="ja-JP" altLang="en-US" sz="1100" dirty="0">
                          <a:solidFill>
                            <a:schemeClr val="tx1"/>
                          </a:solidFill>
                        </a:rPr>
                        <a:t>　・知識や経験を補う</a:t>
                      </a:r>
                      <a:endParaRPr kumimoji="1" lang="en-US" altLang="ja-JP" sz="1100" strike="sngStrike" dirty="0">
                        <a:solidFill>
                          <a:schemeClr val="tx1"/>
                        </a:solidFill>
                      </a:endParaRPr>
                    </a:p>
                    <a:p>
                      <a:pPr marL="0" indent="0">
                        <a:lnSpc>
                          <a:spcPts val="1500"/>
                        </a:lnSpc>
                      </a:pPr>
                      <a:r>
                        <a:rPr kumimoji="1" lang="ja-JP" altLang="en-US" sz="1100" strike="noStrike" dirty="0">
                          <a:solidFill>
                            <a:schemeClr val="tx1"/>
                          </a:solidFill>
                        </a:rPr>
                        <a:t>　・庁内推進体制と部局の取組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baseline="0" dirty="0">
                          <a:solidFill>
                            <a:schemeClr val="tx1"/>
                          </a:solidFill>
                        </a:rPr>
                        <a:t> </a:t>
                      </a:r>
                      <a:r>
                        <a:rPr kumimoji="1" lang="ja-JP" altLang="en-US" sz="1100" strike="noStrike" dirty="0">
                          <a:solidFill>
                            <a:schemeClr val="tx1"/>
                          </a:solidFill>
                        </a:rPr>
                        <a:t>サポート</a:t>
                      </a:r>
                      <a:endParaRPr kumimoji="1" lang="en-US" altLang="ja-JP" sz="1100" strike="noStrike" dirty="0">
                        <a:solidFill>
                          <a:schemeClr val="tx1"/>
                        </a:solidFill>
                      </a:endParaRPr>
                    </a:p>
                    <a:p>
                      <a:pPr marL="0" indent="0">
                        <a:lnSpc>
                          <a:spcPts val="2300"/>
                        </a:lnSpc>
                      </a:pPr>
                      <a:r>
                        <a:rPr kumimoji="1" lang="ja-JP" altLang="en-US" sz="1600" dirty="0">
                          <a:solidFill>
                            <a:schemeClr val="tx1"/>
                          </a:solidFill>
                        </a:rPr>
                        <a:t>　</a:t>
                      </a:r>
                      <a:r>
                        <a:rPr kumimoji="1" lang="ja-JP" altLang="en-US" sz="1100" dirty="0">
                          <a:solidFill>
                            <a:schemeClr val="tx1"/>
                          </a:solidFill>
                        </a:rPr>
                        <a:t>（ﾘﾆｭｰｱﾙﾊﾞｰｼﾞｮﾝ：</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marL="0" indent="0">
                        <a:lnSpc>
                          <a:spcPts val="1400"/>
                        </a:lnSpc>
                      </a:pPr>
                      <a:r>
                        <a:rPr kumimoji="1" lang="ja-JP" altLang="en-US" sz="1100" dirty="0">
                          <a:solidFill>
                            <a:schemeClr val="tx1"/>
                          </a:solidFill>
                        </a:rPr>
                        <a:t>　　策定）</a:t>
                      </a:r>
                      <a:endParaRPr kumimoji="1" lang="en-US" altLang="ja-JP" sz="1100" dirty="0">
                        <a:solidFill>
                          <a:schemeClr val="tx1"/>
                        </a:solidFill>
                      </a:endParaRPr>
                    </a:p>
                    <a:p>
                      <a:pPr marL="0" indent="0">
                        <a:lnSpc>
                          <a:spcPts val="1500"/>
                        </a:lnSpc>
                      </a:pPr>
                      <a:r>
                        <a:rPr kumimoji="1" lang="ja-JP" altLang="en-US" sz="1100" strike="noStrike" dirty="0">
                          <a:solidFill>
                            <a:schemeClr val="tx1"/>
                          </a:solidFill>
                        </a:rPr>
                        <a:t>　・これまでの項目の最新の取組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dirty="0" err="1">
                          <a:solidFill>
                            <a:schemeClr val="tx1"/>
                          </a:solidFill>
                        </a:rPr>
                        <a:t>み</a:t>
                      </a:r>
                      <a:r>
                        <a:rPr kumimoji="1" lang="ja-JP" altLang="en-US" sz="1100" strike="noStrike" dirty="0">
                          <a:solidFill>
                            <a:schemeClr val="tx1"/>
                          </a:solidFill>
                        </a:rPr>
                        <a:t>状況や、各部局の取組を紹</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介することで、職場環境・実態</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に応じた自発的な取組みの促</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進と横展開をめざす。</a:t>
                      </a:r>
                      <a:endParaRPr kumimoji="1" lang="en-US" altLang="ja-JP" sz="1100" strike="noStrike" dirty="0">
                        <a:solidFill>
                          <a:schemeClr val="tx1"/>
                        </a:solidFill>
                      </a:endParaRPr>
                    </a:p>
                    <a:p>
                      <a:pPr marL="0" indent="0"/>
                      <a:endParaRPr kumimoji="1" lang="en-US" altLang="ja-JP" sz="1100" strike="no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strike="noStrike" dirty="0">
                          <a:solidFill>
                            <a:schemeClr val="tx1"/>
                          </a:solidFill>
                        </a:rPr>
                        <a:t>－長時間労働の抑制</a:t>
                      </a:r>
                      <a:endParaRPr kumimoji="1" lang="en-US" altLang="ja-JP" sz="1200" b="1"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2021</a:t>
                      </a:r>
                      <a:r>
                        <a:rPr kumimoji="1" lang="ja-JP" altLang="en-US" sz="1100" strike="noStrike" dirty="0">
                          <a:solidFill>
                            <a:schemeClr val="tx1"/>
                          </a:solidFill>
                        </a:rPr>
                        <a:t>年度実績（</a:t>
                      </a:r>
                      <a:r>
                        <a:rPr kumimoji="1" lang="en-US" altLang="ja-JP" sz="1100" strike="noStrike" dirty="0">
                          <a:solidFill>
                            <a:schemeClr val="tx1"/>
                          </a:solidFill>
                        </a:rPr>
                        <a:t>2016</a:t>
                      </a:r>
                      <a:r>
                        <a:rPr kumimoji="1" lang="ja-JP" altLang="en-US" sz="1100" strike="noStrike" dirty="0">
                          <a:solidFill>
                            <a:schemeClr val="tx1"/>
                          </a:solidFill>
                        </a:rPr>
                        <a:t>年度比）</a:t>
                      </a:r>
                      <a:endParaRPr kumimoji="1" lang="en-US" altLang="ja-JP" sz="1100" strike="noStrike" dirty="0">
                        <a:solidFill>
                          <a:schemeClr val="tx1"/>
                        </a:solidFill>
                        <a:latin typeface="+mj-ea"/>
                        <a:ea typeface="+mj-ea"/>
                      </a:endParaRPr>
                    </a:p>
                    <a:p>
                      <a:pPr marL="0" indent="0">
                        <a:lnSpc>
                          <a:spcPts val="1300"/>
                        </a:lnSpc>
                      </a:pPr>
                      <a:r>
                        <a:rPr kumimoji="1" lang="ja-JP" altLang="en-US" sz="1100" strike="noStrike" dirty="0">
                          <a:solidFill>
                            <a:schemeClr val="tx1"/>
                          </a:solidFill>
                        </a:rPr>
                        <a:t>　・時間外勤務総時間数　</a:t>
                      </a: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+33,272</a:t>
                      </a:r>
                      <a:r>
                        <a:rPr kumimoji="1" lang="ja-JP" altLang="en-US" sz="1100" strike="noStrike" dirty="0">
                          <a:solidFill>
                            <a:schemeClr val="tx1"/>
                          </a:solidFill>
                        </a:rPr>
                        <a:t>時間（</a:t>
                      </a:r>
                      <a:r>
                        <a:rPr kumimoji="1" lang="en-US" altLang="ja-JP" sz="1100" strike="noStrike" dirty="0">
                          <a:solidFill>
                            <a:schemeClr val="tx1"/>
                          </a:solidFill>
                        </a:rPr>
                        <a:t>+3.3</a:t>
                      </a:r>
                      <a:r>
                        <a:rPr kumimoji="1" lang="ja-JP" altLang="en-US" sz="1100" strike="noStrike" dirty="0">
                          <a:solidFill>
                            <a:schemeClr val="tx1"/>
                          </a:solidFill>
                        </a:rPr>
                        <a:t>％）</a:t>
                      </a:r>
                    </a:p>
                    <a:p>
                      <a:pPr marL="0" indent="0">
                        <a:lnSpc>
                          <a:spcPts val="1300"/>
                        </a:lnSpc>
                      </a:pPr>
                      <a:r>
                        <a:rPr kumimoji="1" lang="ja-JP" altLang="en-US" sz="1100" strike="noStrike" dirty="0">
                          <a:solidFill>
                            <a:schemeClr val="tx1"/>
                          </a:solidFill>
                        </a:rPr>
                        <a:t>　・月</a:t>
                      </a:r>
                      <a:r>
                        <a:rPr kumimoji="1" lang="en-US" altLang="ja-JP" sz="1100" strike="noStrike" dirty="0">
                          <a:solidFill>
                            <a:schemeClr val="tx1"/>
                          </a:solidFill>
                        </a:rPr>
                        <a:t>80</a:t>
                      </a:r>
                      <a:r>
                        <a:rPr kumimoji="1" lang="ja-JP" altLang="en-US" sz="1100" strike="noStrike" dirty="0">
                          <a:solidFill>
                            <a:schemeClr val="tx1"/>
                          </a:solidFill>
                        </a:rPr>
                        <a:t>時間超え職員数　　　　　　　　　　　　　</a:t>
                      </a:r>
                    </a:p>
                    <a:p>
                      <a:pPr marL="0" indent="0">
                        <a:lnSpc>
                          <a:spcPts val="1300"/>
                        </a:lnSpc>
                      </a:pPr>
                      <a:r>
                        <a:rPr kumimoji="1" lang="ja-JP" altLang="en-US" sz="1100" strike="noStrike" dirty="0">
                          <a:solidFill>
                            <a:schemeClr val="tx1"/>
                          </a:solidFill>
                        </a:rPr>
                        <a:t>　前年度比　▲</a:t>
                      </a:r>
                      <a:r>
                        <a:rPr kumimoji="1" lang="en-US" altLang="ja-JP" sz="1100" strike="noStrike" dirty="0">
                          <a:solidFill>
                            <a:schemeClr val="tx1"/>
                          </a:solidFill>
                        </a:rPr>
                        <a:t>33</a:t>
                      </a:r>
                      <a:r>
                        <a:rPr kumimoji="1" lang="ja-JP" altLang="en-US" sz="1100" strike="noStrike" dirty="0">
                          <a:solidFill>
                            <a:schemeClr val="tx1"/>
                          </a:solidFill>
                        </a:rPr>
                        <a:t>人（▲</a:t>
                      </a:r>
                      <a:r>
                        <a:rPr kumimoji="1" lang="en-US" altLang="ja-JP" sz="1100" strike="noStrike" dirty="0">
                          <a:solidFill>
                            <a:schemeClr val="tx1"/>
                          </a:solidFill>
                        </a:rPr>
                        <a:t>8.4</a:t>
                      </a:r>
                      <a:r>
                        <a:rPr kumimoji="1" lang="ja-JP" altLang="en-US" sz="1100" strike="noStrike" dirty="0">
                          <a:solidFill>
                            <a:schemeClr val="tx1"/>
                          </a:solidFill>
                        </a:rPr>
                        <a:t>％）</a:t>
                      </a:r>
                      <a:endParaRPr kumimoji="1" lang="en-US" altLang="ja-JP" sz="1100" strike="noStrike" dirty="0">
                        <a:solidFill>
                          <a:schemeClr val="tx1"/>
                        </a:solidFill>
                      </a:endParaRPr>
                    </a:p>
                    <a:p>
                      <a:pPr marL="0" indent="0">
                        <a:lnSpc>
                          <a:spcPts val="1300"/>
                        </a:lnSpc>
                      </a:pPr>
                      <a:r>
                        <a:rPr kumimoji="1" lang="en-US" altLang="ja-JP" sz="900" strike="noStrike" dirty="0">
                          <a:solidFill>
                            <a:schemeClr val="tx1"/>
                          </a:solidFill>
                        </a:rPr>
                        <a:t>※</a:t>
                      </a:r>
                      <a:r>
                        <a:rPr kumimoji="1" lang="ja-JP" altLang="en-US" sz="900" strike="noStrike" dirty="0">
                          <a:solidFill>
                            <a:schemeClr val="tx1"/>
                          </a:solidFill>
                        </a:rPr>
                        <a:t>新型コロナウイルス感染症による通常業務への影響等により、</a:t>
                      </a:r>
                      <a:r>
                        <a:rPr kumimoji="1" lang="en-US" altLang="ja-JP" sz="900" strike="noStrike" dirty="0">
                          <a:solidFill>
                            <a:schemeClr val="tx1"/>
                          </a:solidFill>
                        </a:rPr>
                        <a:t>2016</a:t>
                      </a:r>
                      <a:r>
                        <a:rPr kumimoji="1" lang="ja-JP" altLang="en-US" sz="900" strike="noStrike" dirty="0">
                          <a:solidFill>
                            <a:schemeClr val="tx1"/>
                          </a:solidFill>
                        </a:rPr>
                        <a:t>年度比で総時間数は増加となったが、月</a:t>
                      </a:r>
                      <a:r>
                        <a:rPr kumimoji="1" lang="en-US" altLang="ja-JP" sz="900" strike="noStrike" dirty="0">
                          <a:solidFill>
                            <a:schemeClr val="tx1"/>
                          </a:solidFill>
                        </a:rPr>
                        <a:t>80</a:t>
                      </a:r>
                      <a:r>
                        <a:rPr kumimoji="1" lang="ja-JP" altLang="en-US" sz="900" strike="noStrike" dirty="0">
                          <a:solidFill>
                            <a:schemeClr val="tx1"/>
                          </a:solidFill>
                        </a:rPr>
                        <a:t>時間超の職員数は減少した。</a:t>
                      </a:r>
                      <a:endParaRPr kumimoji="1" lang="en-US" altLang="ja-JP" sz="900" strike="noStrike" dirty="0">
                        <a:solidFill>
                          <a:schemeClr val="tx1"/>
                        </a:solidFill>
                      </a:endParaRPr>
                    </a:p>
                    <a:p>
                      <a:pPr marL="0" indent="0">
                        <a:lnSpc>
                          <a:spcPts val="1800"/>
                        </a:lnSpc>
                      </a:pPr>
                      <a:r>
                        <a:rPr kumimoji="1" lang="ja-JP" altLang="en-US" sz="1200" b="1" strike="noStrike" dirty="0">
                          <a:solidFill>
                            <a:schemeClr val="tx1"/>
                          </a:solidFill>
                        </a:rPr>
                        <a:t>－柔軟な働き方の実現（選択肢の</a:t>
                      </a:r>
                      <a:endParaRPr kumimoji="1" lang="en-US" altLang="ja-JP" sz="1200" b="1" strike="noStrike" dirty="0">
                        <a:solidFill>
                          <a:schemeClr val="tx1"/>
                        </a:solidFill>
                      </a:endParaRPr>
                    </a:p>
                    <a:p>
                      <a:pPr marL="0" indent="0">
                        <a:lnSpc>
                          <a:spcPts val="1800"/>
                        </a:lnSpc>
                      </a:pPr>
                      <a:r>
                        <a:rPr kumimoji="1" lang="ja-JP" altLang="en-US" sz="1200" b="1" strike="noStrike" dirty="0">
                          <a:solidFill>
                            <a:schemeClr val="tx1"/>
                          </a:solidFill>
                        </a:rPr>
                        <a:t>　</a:t>
                      </a:r>
                      <a:r>
                        <a:rPr kumimoji="1" lang="ja-JP" altLang="en-US" sz="1200" b="1" strike="noStrike" baseline="0" dirty="0">
                          <a:solidFill>
                            <a:schemeClr val="tx1"/>
                          </a:solidFill>
                        </a:rPr>
                        <a:t> </a:t>
                      </a:r>
                      <a:r>
                        <a:rPr kumimoji="1" lang="ja-JP" altLang="en-US" sz="1200" b="1" strike="noStrike" dirty="0">
                          <a:solidFill>
                            <a:schemeClr val="tx1"/>
                          </a:solidFill>
                        </a:rPr>
                        <a:t>多様化）</a:t>
                      </a:r>
                      <a:endParaRPr kumimoji="1" lang="en-US" altLang="ja-JP" sz="1200" b="1" strike="noStrike" dirty="0">
                        <a:solidFill>
                          <a:schemeClr val="tx1"/>
                        </a:solidFill>
                      </a:endParaRPr>
                    </a:p>
                    <a:p>
                      <a:pPr marL="0" indent="0" algn="l">
                        <a:lnSpc>
                          <a:spcPts val="1300"/>
                        </a:lnSpc>
                      </a:pPr>
                      <a:r>
                        <a:rPr kumimoji="1" lang="ja-JP" altLang="en-US" sz="1100" strike="noStrike" dirty="0">
                          <a:solidFill>
                            <a:schemeClr val="tx1"/>
                          </a:solidFill>
                        </a:rPr>
                        <a:t>　・テレワークの強化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・サテライトオフィスの拡充</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・勤務時間の柔軟化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・フリーアドレス（一部所属での導入）</a:t>
                      </a:r>
                      <a:endParaRPr kumimoji="1" lang="en-US" altLang="ja-JP" sz="900" strike="noStrike" dirty="0">
                        <a:solidFill>
                          <a:schemeClr val="tx1"/>
                        </a:solidFill>
                      </a:endParaRPr>
                    </a:p>
                    <a:p>
                      <a:pPr marL="0" indent="0">
                        <a:lnSpc>
                          <a:spcPts val="1300"/>
                        </a:lnSpc>
                      </a:pPr>
                      <a:r>
                        <a:rPr kumimoji="1" lang="ja-JP" altLang="en-US" sz="1100" strike="noStrike" dirty="0">
                          <a:solidFill>
                            <a:schemeClr val="tx1"/>
                          </a:solidFill>
                        </a:rPr>
                        <a:t>　・フレックスタイム制度の導入</a:t>
                      </a:r>
                      <a:endParaRPr kumimoji="1" lang="en-US" altLang="ja-JP" sz="1100" strike="noStrike" dirty="0">
                        <a:solidFill>
                          <a:schemeClr val="tx1"/>
                        </a:solidFill>
                      </a:endParaRPr>
                    </a:p>
                    <a:p>
                      <a:pPr marL="0" indent="0">
                        <a:lnSpc>
                          <a:spcPts val="1800"/>
                        </a:lnSpc>
                      </a:pPr>
                      <a:r>
                        <a:rPr kumimoji="1" lang="ja-JP" altLang="en-US" sz="1200" b="1" strike="noStrike" dirty="0">
                          <a:solidFill>
                            <a:schemeClr val="tx1"/>
                          </a:solidFill>
                        </a:rPr>
                        <a:t>－組織風土改革</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a:t>
                      </a:r>
                      <a:r>
                        <a:rPr kumimoji="1" lang="en-US" altLang="ja-JP" sz="1100" strike="noStrike" dirty="0">
                          <a:solidFill>
                            <a:schemeClr val="tx1"/>
                          </a:solidFill>
                        </a:rPr>
                        <a:t>PC</a:t>
                      </a:r>
                      <a:r>
                        <a:rPr kumimoji="1" lang="ja-JP" altLang="en-US" sz="1100" strike="noStrike" dirty="0">
                          <a:solidFill>
                            <a:schemeClr val="tx1"/>
                          </a:solidFill>
                        </a:rPr>
                        <a:t>一斉シャットダウンシステムの導入</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と、時間外勤務縮減に向けた意識の</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向上</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・働き方改革推進アンバサダーの取組</a:t>
                      </a:r>
                      <a:endParaRPr kumimoji="1" lang="en-US" altLang="ja-JP" sz="1100" strike="noStrik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strike="noStrike" dirty="0">
                          <a:solidFill>
                            <a:schemeClr val="tx1"/>
                          </a:solidFill>
                        </a:rPr>
                        <a:t>－ＩＣＴを活用した業務改善</a:t>
                      </a:r>
                      <a:endParaRPr kumimoji="1" lang="en-US" altLang="ja-JP" sz="1200" b="1" strike="noStrike" dirty="0">
                        <a:solidFill>
                          <a:schemeClr val="tx1"/>
                        </a:solidFill>
                      </a:endParaRPr>
                    </a:p>
                    <a:p>
                      <a:pPr marL="0" indent="0">
                        <a:lnSpc>
                          <a:spcPts val="1300"/>
                        </a:lnSpc>
                      </a:pPr>
                      <a:r>
                        <a:rPr kumimoji="1" lang="ja-JP" altLang="en-US" sz="1400" strike="noStrike" baseline="0" dirty="0">
                          <a:solidFill>
                            <a:schemeClr val="tx1"/>
                          </a:solidFill>
                        </a:rPr>
                        <a:t>　</a:t>
                      </a:r>
                      <a:r>
                        <a:rPr kumimoji="1" lang="ja-JP" altLang="en-US" sz="1100" strike="noStrike" dirty="0">
                          <a:solidFill>
                            <a:schemeClr val="tx1"/>
                          </a:solidFill>
                        </a:rPr>
                        <a:t>・音声認識技術（ＡＩ）を活用した議事</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録等作成業務の効率化</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RPA</a:t>
                      </a:r>
                      <a:r>
                        <a:rPr kumimoji="1" lang="ja-JP" altLang="en-US" sz="1100" strike="noStrike" dirty="0">
                          <a:solidFill>
                            <a:schemeClr val="tx1"/>
                          </a:solidFill>
                        </a:rPr>
                        <a:t>を活用した庁内業務の効率化</a:t>
                      </a:r>
                      <a:r>
                        <a:rPr kumimoji="1" lang="ja-JP" altLang="en-US" sz="1300" strike="noStrike" baseline="0" dirty="0">
                          <a:solidFill>
                            <a:schemeClr val="tx1"/>
                          </a:solidFill>
                        </a:rPr>
                        <a:t> </a:t>
                      </a:r>
                      <a:endParaRPr kumimoji="1" lang="en-US" altLang="ja-JP" sz="1300" strike="noStrike" baseline="0" dirty="0">
                        <a:solidFill>
                          <a:schemeClr val="tx1"/>
                        </a:solidFill>
                      </a:endParaRPr>
                    </a:p>
                    <a:p>
                      <a:pPr marL="0" indent="0">
                        <a:lnSpc>
                          <a:spcPts val="1300"/>
                        </a:lnSpc>
                      </a:pPr>
                      <a:r>
                        <a:rPr kumimoji="1" lang="ja-JP" altLang="en-US" sz="1300" strike="noStrike" baseline="0" dirty="0">
                          <a:solidFill>
                            <a:schemeClr val="tx1"/>
                          </a:solidFill>
                        </a:rPr>
                        <a:t>　</a:t>
                      </a:r>
                      <a:r>
                        <a:rPr kumimoji="1" lang="ja-JP" altLang="en-US" sz="1100" strike="noStrike" baseline="0" dirty="0">
                          <a:solidFill>
                            <a:schemeClr val="tx1"/>
                          </a:solidFill>
                        </a:rPr>
                        <a:t>・ウェブ会議システム「</a:t>
                      </a:r>
                      <a:r>
                        <a:rPr kumimoji="1" lang="en-US" altLang="ja-JP" sz="1100" strike="noStrike" baseline="0" dirty="0">
                          <a:solidFill>
                            <a:schemeClr val="tx1"/>
                          </a:solidFill>
                        </a:rPr>
                        <a:t>Microsoft </a:t>
                      </a:r>
                    </a:p>
                    <a:p>
                      <a:pPr marL="0" indent="0">
                        <a:lnSpc>
                          <a:spcPts val="1300"/>
                        </a:lnSpc>
                      </a:pPr>
                      <a:r>
                        <a:rPr kumimoji="1" lang="ja-JP" altLang="en-US" sz="1100" strike="noStrike" baseline="0" dirty="0">
                          <a:solidFill>
                            <a:schemeClr val="tx1"/>
                          </a:solidFill>
                        </a:rPr>
                        <a:t>　　</a:t>
                      </a:r>
                      <a:r>
                        <a:rPr kumimoji="1" lang="en-US" altLang="ja-JP" sz="1100" strike="noStrike" baseline="0" dirty="0">
                          <a:solidFill>
                            <a:schemeClr val="tx1"/>
                          </a:solidFill>
                        </a:rPr>
                        <a:t>Teams</a:t>
                      </a:r>
                      <a:r>
                        <a:rPr kumimoji="1" lang="ja-JP" altLang="en-US" sz="1100" strike="noStrike" baseline="0" dirty="0">
                          <a:solidFill>
                            <a:schemeClr val="tx1"/>
                          </a:solidFill>
                        </a:rPr>
                        <a:t>」を導入</a:t>
                      </a:r>
                      <a:endParaRPr kumimoji="1" lang="en-US" altLang="ja-JP" sz="1300" strike="noStrike" dirty="0">
                        <a:solidFill>
                          <a:schemeClr val="tx1"/>
                        </a:solidFill>
                      </a:endParaRPr>
                    </a:p>
                    <a:p>
                      <a:pPr marL="0" indent="0" algn="r">
                        <a:lnSpc>
                          <a:spcPts val="1300"/>
                        </a:lnSpc>
                      </a:pPr>
                      <a:r>
                        <a:rPr kumimoji="1" lang="ja-JP" altLang="en-US" sz="1300" strike="noStrike" dirty="0">
                          <a:solidFill>
                            <a:schemeClr val="tx1"/>
                          </a:solidFill>
                        </a:rPr>
                        <a:t>など</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71398" y="5701534"/>
            <a:ext cx="30906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■策定経過</a:t>
            </a:r>
          </a:p>
        </p:txBody>
      </p:sp>
      <p:graphicFrame>
        <p:nvGraphicFramePr>
          <p:cNvPr id="6" name="表 5"/>
          <p:cNvGraphicFramePr>
            <a:graphicFrameLocks noGrp="1"/>
          </p:cNvGraphicFramePr>
          <p:nvPr>
            <p:extLst/>
          </p:nvPr>
        </p:nvGraphicFramePr>
        <p:xfrm>
          <a:off x="94800" y="5979544"/>
          <a:ext cx="8918294" cy="259080"/>
        </p:xfrm>
        <a:graphic>
          <a:graphicData uri="http://schemas.openxmlformats.org/drawingml/2006/table">
            <a:tbl>
              <a:tblPr firstRow="1" bandRow="1">
                <a:tableStyleId>{7DF18680-E054-41AD-8BC1-D1AEF772440D}</a:tableStyleId>
              </a:tblPr>
              <a:tblGrid>
                <a:gridCol w="1274042">
                  <a:extLst>
                    <a:ext uri="{9D8B030D-6E8A-4147-A177-3AD203B41FA5}">
                      <a16:colId xmlns:a16="http://schemas.microsoft.com/office/drawing/2014/main" val="3450201543"/>
                    </a:ext>
                  </a:extLst>
                </a:gridCol>
                <a:gridCol w="1274042">
                  <a:extLst>
                    <a:ext uri="{9D8B030D-6E8A-4147-A177-3AD203B41FA5}">
                      <a16:colId xmlns:a16="http://schemas.microsoft.com/office/drawing/2014/main" val="4128593963"/>
                    </a:ext>
                  </a:extLst>
                </a:gridCol>
                <a:gridCol w="1274042">
                  <a:extLst>
                    <a:ext uri="{9D8B030D-6E8A-4147-A177-3AD203B41FA5}">
                      <a16:colId xmlns:a16="http://schemas.microsoft.com/office/drawing/2014/main" val="32059079"/>
                    </a:ext>
                  </a:extLst>
                </a:gridCol>
                <a:gridCol w="1274042">
                  <a:extLst>
                    <a:ext uri="{9D8B030D-6E8A-4147-A177-3AD203B41FA5}">
                      <a16:colId xmlns:a16="http://schemas.microsoft.com/office/drawing/2014/main" val="4146556122"/>
                    </a:ext>
                  </a:extLst>
                </a:gridCol>
                <a:gridCol w="1274042">
                  <a:extLst>
                    <a:ext uri="{9D8B030D-6E8A-4147-A177-3AD203B41FA5}">
                      <a16:colId xmlns:a16="http://schemas.microsoft.com/office/drawing/2014/main" val="1978943286"/>
                    </a:ext>
                  </a:extLst>
                </a:gridCol>
                <a:gridCol w="1274042">
                  <a:extLst>
                    <a:ext uri="{9D8B030D-6E8A-4147-A177-3AD203B41FA5}">
                      <a16:colId xmlns:a16="http://schemas.microsoft.com/office/drawing/2014/main" val="1175629171"/>
                    </a:ext>
                  </a:extLst>
                </a:gridCol>
                <a:gridCol w="1274042">
                  <a:extLst>
                    <a:ext uri="{9D8B030D-6E8A-4147-A177-3AD203B41FA5}">
                      <a16:colId xmlns:a16="http://schemas.microsoft.com/office/drawing/2014/main" val="568208248"/>
                    </a:ext>
                  </a:extLst>
                </a:gridCol>
              </a:tblGrid>
              <a:tr h="144016">
                <a:tc>
                  <a:txBody>
                    <a:bodyPr/>
                    <a:lstStyle/>
                    <a:p>
                      <a:pPr algn="ctr"/>
                      <a:r>
                        <a:rPr kumimoji="1" lang="en-US" altLang="ja-JP" sz="1100" dirty="0"/>
                        <a:t>2016</a:t>
                      </a:r>
                      <a:r>
                        <a:rPr kumimoji="1" lang="ja-JP" altLang="en-US" sz="1100" dirty="0"/>
                        <a:t>年度</a:t>
                      </a:r>
                    </a:p>
                  </a:txBody>
                  <a:tcPr/>
                </a:tc>
                <a:tc>
                  <a:txBody>
                    <a:bodyPr/>
                    <a:lstStyle/>
                    <a:p>
                      <a:pPr algn="ctr"/>
                      <a:r>
                        <a:rPr kumimoji="1" lang="en-US" altLang="ja-JP" sz="1100" dirty="0"/>
                        <a:t>2017</a:t>
                      </a:r>
                      <a:r>
                        <a:rPr kumimoji="1" lang="ja-JP" altLang="en-US" sz="1100" dirty="0"/>
                        <a:t>年度</a:t>
                      </a:r>
                    </a:p>
                  </a:txBody>
                  <a:tcPr/>
                </a:tc>
                <a:tc>
                  <a:txBody>
                    <a:bodyPr/>
                    <a:lstStyle/>
                    <a:p>
                      <a:pPr algn="ctr"/>
                      <a:r>
                        <a:rPr kumimoji="1" lang="en-US" altLang="ja-JP" sz="1100" dirty="0"/>
                        <a:t>2018</a:t>
                      </a:r>
                      <a:r>
                        <a:rPr kumimoji="1" lang="ja-JP" altLang="en-US" sz="1100" dirty="0"/>
                        <a:t>年度</a:t>
                      </a:r>
                    </a:p>
                  </a:txBody>
                  <a:tcPr/>
                </a:tc>
                <a:tc>
                  <a:txBody>
                    <a:bodyPr/>
                    <a:lstStyle/>
                    <a:p>
                      <a:pPr algn="ctr"/>
                      <a:r>
                        <a:rPr kumimoji="1" lang="en-US" altLang="ja-JP" sz="1100" dirty="0"/>
                        <a:t>2019</a:t>
                      </a:r>
                      <a:r>
                        <a:rPr kumimoji="1" lang="ja-JP" altLang="en-US" sz="1100" dirty="0"/>
                        <a:t>年度</a:t>
                      </a:r>
                    </a:p>
                  </a:txBody>
                  <a:tcPr/>
                </a:tc>
                <a:tc>
                  <a:txBody>
                    <a:bodyPr/>
                    <a:lstStyle/>
                    <a:p>
                      <a:pPr algn="ctr"/>
                      <a:r>
                        <a:rPr kumimoji="1" lang="en-US" altLang="ja-JP" sz="1100" dirty="0"/>
                        <a:t>2020</a:t>
                      </a:r>
                      <a:r>
                        <a:rPr kumimoji="1" lang="ja-JP" altLang="en-US" sz="1100" dirty="0"/>
                        <a:t>年度</a:t>
                      </a:r>
                    </a:p>
                  </a:txBody>
                  <a:tcPr/>
                </a:tc>
                <a:tc>
                  <a:txBody>
                    <a:bodyPr/>
                    <a:lstStyle/>
                    <a:p>
                      <a:pPr algn="ctr"/>
                      <a:r>
                        <a:rPr kumimoji="1" lang="en-US" altLang="ja-JP" sz="1100" dirty="0"/>
                        <a:t>2021</a:t>
                      </a:r>
                      <a:r>
                        <a:rPr kumimoji="1" lang="ja-JP" altLang="en-US" sz="1100" dirty="0"/>
                        <a:t>年度</a:t>
                      </a:r>
                    </a:p>
                  </a:txBody>
                  <a:tcPr/>
                </a:tc>
                <a:tc>
                  <a:txBody>
                    <a:bodyPr/>
                    <a:lstStyle/>
                    <a:p>
                      <a:pPr algn="ctr"/>
                      <a:r>
                        <a:rPr kumimoji="1" lang="en-US" altLang="ja-JP" sz="1100" dirty="0"/>
                        <a:t>2022</a:t>
                      </a:r>
                      <a:r>
                        <a:rPr kumimoji="1" lang="ja-JP" altLang="en-US" sz="1100" dirty="0"/>
                        <a:t>年度</a:t>
                      </a:r>
                    </a:p>
                  </a:txBody>
                  <a:tcPr/>
                </a:tc>
                <a:extLst>
                  <a:ext uri="{0D108BD9-81ED-4DB2-BD59-A6C34878D82A}">
                    <a16:rowId xmlns:a16="http://schemas.microsoft.com/office/drawing/2014/main" val="118994689"/>
                  </a:ext>
                </a:extLst>
              </a:tr>
            </a:tbl>
          </a:graphicData>
        </a:graphic>
      </p:graphicFrame>
      <p:sp>
        <p:nvSpPr>
          <p:cNvPr id="7" name="正方形/長方形 6"/>
          <p:cNvSpPr/>
          <p:nvPr/>
        </p:nvSpPr>
        <p:spPr>
          <a:xfrm>
            <a:off x="179512" y="6256231"/>
            <a:ext cx="1080120" cy="48513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1431356" y="6256231"/>
            <a:ext cx="1080120"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148064" y="6256231"/>
            <a:ext cx="1368152"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ﾘﾆｭｰｱﾙﾊﾞｰｼﾞｮﾝ策定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矢印コネクタ 11"/>
          <p:cNvCxnSpPr>
            <a:stCxn id="10" idx="3"/>
          </p:cNvCxnSpPr>
          <p:nvPr/>
        </p:nvCxnSpPr>
        <p:spPr>
          <a:xfrm flipV="1">
            <a:off x="2511476" y="6492875"/>
            <a:ext cx="263658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a:stCxn id="11" idx="3"/>
          </p:cNvCxnSpPr>
          <p:nvPr/>
        </p:nvCxnSpPr>
        <p:spPr>
          <a:xfrm flipV="1">
            <a:off x="6516216" y="6492875"/>
            <a:ext cx="249687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279</a:t>
            </a:fld>
            <a:endParaRPr lang="ja-JP" altLang="en-US"/>
          </a:p>
        </p:txBody>
      </p:sp>
    </p:spTree>
    <p:extLst>
      <p:ext uri="{BB962C8B-B14F-4D97-AF65-F5344CB8AC3E}">
        <p14:creationId xmlns:p14="http://schemas.microsoft.com/office/powerpoint/2010/main" val="229409980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46912"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2" name="表 1"/>
          <p:cNvGraphicFramePr>
            <a:graphicFrameLocks noGrp="1"/>
          </p:cNvGraphicFramePr>
          <p:nvPr>
            <p:extLst>
              <p:ext uri="{D42A27DB-BD31-4B8C-83A1-F6EECF244321}">
                <p14:modId xmlns:p14="http://schemas.microsoft.com/office/powerpoint/2010/main" val="2434398502"/>
              </p:ext>
            </p:extLst>
          </p:nvPr>
        </p:nvGraphicFramePr>
        <p:xfrm>
          <a:off x="146635" y="364427"/>
          <a:ext cx="8817852" cy="6304933"/>
        </p:xfrm>
        <a:graphic>
          <a:graphicData uri="http://schemas.openxmlformats.org/drawingml/2006/table">
            <a:tbl>
              <a:tblPr>
                <a:tableStyleId>{5C22544A-7EE6-4342-B048-85BDC9FD1C3A}</a:tableStyleId>
              </a:tblPr>
              <a:tblGrid>
                <a:gridCol w="1185005">
                  <a:extLst>
                    <a:ext uri="{9D8B030D-6E8A-4147-A177-3AD203B41FA5}">
                      <a16:colId xmlns:a16="http://schemas.microsoft.com/office/drawing/2014/main" val="4188283045"/>
                    </a:ext>
                  </a:extLst>
                </a:gridCol>
                <a:gridCol w="1512168">
                  <a:extLst>
                    <a:ext uri="{9D8B030D-6E8A-4147-A177-3AD203B41FA5}">
                      <a16:colId xmlns:a16="http://schemas.microsoft.com/office/drawing/2014/main" val="1157535761"/>
                    </a:ext>
                  </a:extLst>
                </a:gridCol>
                <a:gridCol w="4680520">
                  <a:extLst>
                    <a:ext uri="{9D8B030D-6E8A-4147-A177-3AD203B41FA5}">
                      <a16:colId xmlns:a16="http://schemas.microsoft.com/office/drawing/2014/main" val="3781508568"/>
                    </a:ext>
                  </a:extLst>
                </a:gridCol>
                <a:gridCol w="1440159">
                  <a:extLst>
                    <a:ext uri="{9D8B030D-6E8A-4147-A177-3AD203B41FA5}">
                      <a16:colId xmlns:a16="http://schemas.microsoft.com/office/drawing/2014/main" val="2956563604"/>
                    </a:ext>
                  </a:extLst>
                </a:gridCol>
              </a:tblGrid>
              <a:tr h="282738">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経過　</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extLst>
                  <a:ext uri="{0D108BD9-81ED-4DB2-BD59-A6C34878D82A}">
                    <a16:rowId xmlns:a16="http://schemas.microsoft.com/office/drawing/2014/main" val="2917726904"/>
                  </a:ext>
                </a:extLst>
              </a:tr>
              <a:tr h="1144029">
                <a:tc rowSpan="7">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パソコン一斉シャット</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ダウンシステムの構築</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◎パソコン一斉シャットダウンシステムの導入</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◆目的　時間外勤務縮減に向けて上司と職員の更なる意識改革を図る。</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◆対象　管理職以外の全職員（府立学校・警察はシステム対象外）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（なお、部局と調整の結果、当面の間はコロナ対応部局等でのシャットダウンは</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行わないこととしている。）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u="none" strike="noStrike" dirty="0">
                          <a:solidFill>
                            <a:schemeClr val="tx1"/>
                          </a:solidFill>
                          <a:effectLst/>
                          <a:latin typeface="+mj-ea"/>
                          <a:ea typeface="+mj-ea"/>
                        </a:rPr>
                        <a:t>から取組開始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184313087"/>
                  </a:ext>
                </a:extLst>
              </a:tr>
              <a:tr h="1152128">
                <a:tc vMerge="1">
                  <a:txBody>
                    <a:bodyPr/>
                    <a:lstStyle/>
                    <a:p>
                      <a:pPr algn="ctr" fontAlgn="ctr"/>
                      <a:endParaRPr lang="zh-TW"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en-US" altLang="ja-JP" sz="1000" b="1" u="none" strike="noStrike" dirty="0">
                          <a:solidFill>
                            <a:schemeClr val="tx1"/>
                          </a:solidFill>
                          <a:effectLst/>
                          <a:latin typeface="+mj-ea"/>
                          <a:ea typeface="+mj-ea"/>
                        </a:rPr>
                        <a:t>AI</a:t>
                      </a:r>
                      <a:r>
                        <a:rPr lang="ja-JP" altLang="en-US" sz="1000" b="1" u="none" strike="noStrike" dirty="0">
                          <a:solidFill>
                            <a:schemeClr val="tx1"/>
                          </a:solidFill>
                          <a:effectLst/>
                          <a:latin typeface="+mj-ea"/>
                          <a:ea typeface="+mj-ea"/>
                        </a:rPr>
                        <a:t>・</a:t>
                      </a:r>
                      <a:r>
                        <a:rPr lang="en-US" altLang="ja-JP" sz="1000" b="1" u="none" strike="noStrike" dirty="0">
                          <a:solidFill>
                            <a:schemeClr val="tx1"/>
                          </a:solidFill>
                          <a:effectLst/>
                          <a:latin typeface="+mj-ea"/>
                          <a:ea typeface="+mj-ea"/>
                        </a:rPr>
                        <a:t>RPA</a:t>
                      </a:r>
                      <a:r>
                        <a:rPr lang="ja-JP" altLang="en-US" sz="1000" b="1" u="none" strike="noStrike" dirty="0">
                          <a:solidFill>
                            <a:schemeClr val="tx1"/>
                          </a:solidFill>
                          <a:effectLst/>
                          <a:latin typeface="+mj-ea"/>
                          <a:ea typeface="+mj-ea"/>
                        </a:rPr>
                        <a:t>を活用した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業務の効率化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◎次世代情報システム技術の導入</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kumimoji="1" lang="ja-JP" altLang="en-US" sz="1000" u="none" strike="noStrike" kern="1200" dirty="0">
                          <a:solidFill>
                            <a:schemeClr val="tx1"/>
                          </a:solidFill>
                          <a:effectLst/>
                          <a:latin typeface="+mj-ea"/>
                          <a:ea typeface="+mj-ea"/>
                          <a:cs typeface="+mn-cs"/>
                        </a:rPr>
                        <a:t>◆人工知能（ＡＩ）の事例研究、企業の先端技術の情報把握、自治体導入事例などの</a:t>
                      </a:r>
                      <a:endParaRPr kumimoji="1" lang="en-US" altLang="ja-JP" sz="1000" u="none"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情報の把握</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◆音声認識技術（ＡＩ）を活用した議事録等作成支援システムの導入</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a:t>
                      </a:r>
                      <a:r>
                        <a:rPr kumimoji="1" lang="en-US" altLang="ja-JP" sz="1000" u="none" strike="noStrike" kern="1200" dirty="0">
                          <a:solidFill>
                            <a:schemeClr val="tx1"/>
                          </a:solidFill>
                          <a:effectLst/>
                          <a:latin typeface="+mj-ea"/>
                          <a:ea typeface="+mj-ea"/>
                          <a:cs typeface="+mn-cs"/>
                        </a:rPr>
                        <a:t>RPA</a:t>
                      </a:r>
                      <a:r>
                        <a:rPr kumimoji="1" lang="ja-JP" altLang="en-US" sz="1000" u="none" strike="noStrike" kern="1200" dirty="0">
                          <a:solidFill>
                            <a:schemeClr val="tx1"/>
                          </a:solidFill>
                          <a:effectLst/>
                          <a:latin typeface="+mj-ea"/>
                          <a:ea typeface="+mj-ea"/>
                          <a:cs typeface="+mn-cs"/>
                        </a:rPr>
                        <a:t>導入の実証実験の実施、</a:t>
                      </a:r>
                      <a:r>
                        <a:rPr kumimoji="1" lang="ja-JP" altLang="en-US" sz="1000" u="sng" strike="noStrike" kern="1200" dirty="0">
                          <a:solidFill>
                            <a:schemeClr val="tx1"/>
                          </a:solidFill>
                          <a:effectLst/>
                          <a:latin typeface="+mj-ea"/>
                          <a:ea typeface="+mj-ea"/>
                          <a:cs typeface="+mn-cs"/>
                        </a:rPr>
                        <a:t>試行導入を経て</a:t>
                      </a:r>
                      <a:r>
                        <a:rPr kumimoji="1" lang="en-US" altLang="ja-JP" sz="1000" u="sng" strike="noStrike" kern="1200" dirty="0">
                          <a:solidFill>
                            <a:schemeClr val="tx1"/>
                          </a:solidFill>
                          <a:effectLst/>
                          <a:latin typeface="+mj-ea"/>
                          <a:ea typeface="+mj-ea"/>
                          <a:cs typeface="+mn-cs"/>
                        </a:rPr>
                        <a:t>2020</a:t>
                      </a:r>
                      <a:r>
                        <a:rPr kumimoji="1" lang="ja-JP" altLang="en-US" sz="1000" u="sng" strike="noStrike" kern="1200" dirty="0">
                          <a:solidFill>
                            <a:schemeClr val="tx1"/>
                          </a:solidFill>
                          <a:effectLst/>
                          <a:latin typeface="+mj-ea"/>
                          <a:ea typeface="+mj-ea"/>
                          <a:cs typeface="+mn-cs"/>
                        </a:rPr>
                        <a:t>年度から本格導入（通勤経路</a:t>
                      </a:r>
                      <a:endParaRPr kumimoji="1" lang="en-US" altLang="ja-JP" sz="1000" u="sng"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a:t>
                      </a:r>
                      <a:r>
                        <a:rPr kumimoji="1" lang="ja-JP" altLang="en-US" sz="1000" u="sng" strike="noStrike" kern="1200" dirty="0">
                          <a:solidFill>
                            <a:schemeClr val="tx1"/>
                          </a:solidFill>
                          <a:effectLst/>
                          <a:latin typeface="+mj-ea"/>
                          <a:ea typeface="+mj-ea"/>
                          <a:cs typeface="+mn-cs"/>
                        </a:rPr>
                        <a:t>検索業務、照会集計業務など）</a:t>
                      </a:r>
                      <a:endParaRPr kumimoji="1" lang="ja-JP" altLang="en-US" sz="1000" b="0" i="0" u="sng" strike="noStrike" kern="1200" dirty="0">
                        <a:solidFill>
                          <a:schemeClr val="tx1"/>
                        </a:solidFill>
                        <a:effectLst/>
                        <a:latin typeface="+mj-ea"/>
                        <a:ea typeface="+mj-ea"/>
                        <a:cs typeface="+mn-cs"/>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2550880265"/>
                  </a:ext>
                </a:extLst>
              </a:tr>
              <a:tr h="135097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会議の効率化</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◎効果の上がるミーティング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en-US" altLang="ja-JP" sz="1000" u="sng" strike="noStrike" dirty="0">
                          <a:solidFill>
                            <a:schemeClr val="tx1"/>
                          </a:solidFill>
                          <a:effectLst/>
                          <a:latin typeface="+mj-ea"/>
                          <a:ea typeface="+mj-ea"/>
                        </a:rPr>
                        <a:t>◎</a:t>
                      </a:r>
                      <a:r>
                        <a:rPr lang="ja-JP" altLang="en-US" sz="1000" u="sng" strike="noStrike" dirty="0">
                          <a:solidFill>
                            <a:schemeClr val="tx1"/>
                          </a:solidFill>
                          <a:effectLst/>
                          <a:latin typeface="+mj-ea"/>
                          <a:ea typeface="+mj-ea"/>
                        </a:rPr>
                        <a:t>ペーパーレス・ミーティングの推進</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ＩＴ・業務改革課内で実践（タブレット端末機、モニターを活用）</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◆庁内ニーズ把握　</a:t>
                      </a:r>
                      <a:r>
                        <a:rPr lang="en-US" altLang="ja-JP" sz="1000" u="none" strike="noStrike" dirty="0">
                          <a:solidFill>
                            <a:schemeClr val="tx1"/>
                          </a:solidFill>
                          <a:effectLst/>
                          <a:latin typeface="+mj-ea"/>
                          <a:ea typeface="+mj-ea"/>
                        </a:rPr>
                        <a:t>26</a:t>
                      </a:r>
                      <a:r>
                        <a:rPr lang="ja-JP" altLang="en-US" sz="1000" u="none" strike="noStrike" dirty="0">
                          <a:solidFill>
                            <a:schemeClr val="tx1"/>
                          </a:solidFill>
                          <a:effectLst/>
                          <a:latin typeface="+mj-ea"/>
                          <a:ea typeface="+mj-ea"/>
                        </a:rPr>
                        <a:t>所属から回答</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◆ペーパーレス会議指針の策定</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◆ペーパーレス用タブレットの導入</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3624827802"/>
                  </a:ext>
                </a:extLst>
              </a:tr>
              <a:tr h="593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イクボス運動の展開</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イクボス運動ポスター</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◆知事によるイクボス宣言の実施</a:t>
                      </a:r>
                      <a:endParaRPr lang="en-US" altLang="ja-JP"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7119146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上司のマネジメント力の</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発揮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◎上司がマネジメント力を発揮して自ら実践</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◆各種研修（管理職研修等）やセミナー等を通じた啓発を展開</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271653587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グループ長のマネジメント力の向上</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◆課長補佐級研修（マネジメント上級）、主査級職員研修（マネジメント基礎）の実施と</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各職場での共有（毎年度）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から開始</a:t>
                      </a:r>
                      <a:endParaRPr lang="en-US" altLang="ja-JP"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202911157"/>
                  </a:ext>
                </a:extLst>
              </a:tr>
              <a:tr h="391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定時退庁の取組み</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定時退庁の取組ちらし</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月）に合わせ重点的に取り組む</a:t>
                      </a:r>
                      <a:endParaRPr lang="en-US" altLang="ja-JP" sz="1000" u="none"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◆ゆとりの日に併せた庁内放送のリニューアル及び職員端末機への定時退庁促進の</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お知らせ表示を実施</a:t>
                      </a: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266169582"/>
                  </a:ext>
                </a:extLst>
              </a:tr>
            </a:tbl>
          </a:graphicData>
        </a:graphic>
      </p:graphicFrame>
    </p:spTree>
    <p:extLst>
      <p:ext uri="{BB962C8B-B14F-4D97-AF65-F5344CB8AC3E}">
        <p14:creationId xmlns:p14="http://schemas.microsoft.com/office/powerpoint/2010/main" val="330564914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200" b="0" i="0" u="none" strike="noStrike" kern="1200" cap="none" spc="0" normalizeH="0" baseline="0" noProof="0">
              <a:ln>
                <a:noFill/>
              </a:ln>
              <a:solidFill>
                <a:prstClr val="black">
                  <a:tint val="75000"/>
                </a:prstClr>
              </a:solidFill>
              <a:effectLst/>
              <a:uLnTx/>
              <a:uFillTx/>
            </a:endParaRPr>
          </a:p>
        </p:txBody>
      </p:sp>
      <p:graphicFrame>
        <p:nvGraphicFramePr>
          <p:cNvPr id="4" name="表 3"/>
          <p:cNvGraphicFramePr>
            <a:graphicFrameLocks noGrp="1"/>
          </p:cNvGraphicFramePr>
          <p:nvPr/>
        </p:nvGraphicFramePr>
        <p:xfrm>
          <a:off x="59879" y="332654"/>
          <a:ext cx="9000999" cy="6230898"/>
        </p:xfrm>
        <a:graphic>
          <a:graphicData uri="http://schemas.openxmlformats.org/drawingml/2006/table">
            <a:tbl>
              <a:tblPr>
                <a:tableStyleId>{5C22544A-7EE6-4342-B048-85BDC9FD1C3A}</a:tableStyleId>
              </a:tblPr>
              <a:tblGrid>
                <a:gridCol w="1325269">
                  <a:extLst>
                    <a:ext uri="{9D8B030D-6E8A-4147-A177-3AD203B41FA5}">
                      <a16:colId xmlns:a16="http://schemas.microsoft.com/office/drawing/2014/main" val="2267890068"/>
                    </a:ext>
                  </a:extLst>
                </a:gridCol>
                <a:gridCol w="1386652">
                  <a:extLst>
                    <a:ext uri="{9D8B030D-6E8A-4147-A177-3AD203B41FA5}">
                      <a16:colId xmlns:a16="http://schemas.microsoft.com/office/drawing/2014/main" val="1557694947"/>
                    </a:ext>
                  </a:extLst>
                </a:gridCol>
                <a:gridCol w="4752528">
                  <a:extLst>
                    <a:ext uri="{9D8B030D-6E8A-4147-A177-3AD203B41FA5}">
                      <a16:colId xmlns:a16="http://schemas.microsoft.com/office/drawing/2014/main" val="1250341784"/>
                    </a:ext>
                  </a:extLst>
                </a:gridCol>
                <a:gridCol w="1536550">
                  <a:extLst>
                    <a:ext uri="{9D8B030D-6E8A-4147-A177-3AD203B41FA5}">
                      <a16:colId xmlns:a16="http://schemas.microsoft.com/office/drawing/2014/main" val="46727355"/>
                    </a:ext>
                  </a:extLst>
                </a:gridCol>
              </a:tblGrid>
              <a:tr h="38619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　</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extLst>
                  <a:ext uri="{0D108BD9-81ED-4DB2-BD59-A6C34878D82A}">
                    <a16:rowId xmlns:a16="http://schemas.microsoft.com/office/drawing/2014/main" val="3296214373"/>
                  </a:ext>
                </a:extLst>
              </a:tr>
              <a:tr h="428299">
                <a:tc rowSpan="11">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時間外勤務の見える化</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時間外管理シート</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a:t>
                      </a:r>
                      <a:r>
                        <a:rPr lang="en-US" altLang="ja-JP" sz="1000" u="sng" strike="noStrike" dirty="0">
                          <a:solidFill>
                            <a:schemeClr val="tx1"/>
                          </a:solidFill>
                          <a:effectLst/>
                          <a:latin typeface="+mj-ea"/>
                          <a:ea typeface="+mj-ea"/>
                        </a:rPr>
                        <a:t>RPA</a:t>
                      </a:r>
                      <a:r>
                        <a:rPr lang="ja-JP" altLang="en-US" sz="1000" u="sng" strike="noStrike" dirty="0">
                          <a:solidFill>
                            <a:schemeClr val="tx1"/>
                          </a:solidFill>
                          <a:effectLst/>
                          <a:latin typeface="+mj-ea"/>
                          <a:ea typeface="+mj-ea"/>
                        </a:rPr>
                        <a:t>を活用し、全部局の時間外管理シートを作成</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565540750"/>
                  </a:ext>
                </a:extLst>
              </a:tr>
              <a:tr h="638423">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過重労働ゼロに向けた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改善措置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◆時間外勤務実績が月</a:t>
                      </a:r>
                      <a:r>
                        <a:rPr lang="en-US" altLang="ja-JP" sz="1000" u="none" strike="noStrike" dirty="0">
                          <a:solidFill>
                            <a:schemeClr val="tx1"/>
                          </a:solidFill>
                          <a:effectLst/>
                          <a:latin typeface="+mj-ea"/>
                          <a:ea typeface="+mj-ea"/>
                        </a:rPr>
                        <a:t>80</a:t>
                      </a:r>
                      <a:r>
                        <a:rPr lang="ja-JP" altLang="en-US" sz="1000" u="none" strike="noStrike" dirty="0">
                          <a:solidFill>
                            <a:schemeClr val="tx1"/>
                          </a:solidFill>
                          <a:effectLst/>
                          <a:latin typeface="+mj-ea"/>
                          <a:ea typeface="+mj-ea"/>
                        </a:rPr>
                        <a:t>時間を超えている職員に対し、部局の次長等による面談を</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実施し、改善方策を検討・実施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◆過重労働者の状況　延べ</a:t>
                      </a:r>
                      <a:r>
                        <a:rPr lang="en-US" altLang="ja-JP" sz="1000" u="none" strike="noStrike" dirty="0">
                          <a:solidFill>
                            <a:schemeClr val="tx1"/>
                          </a:solidFill>
                          <a:effectLst/>
                          <a:latin typeface="+mj-ea"/>
                          <a:ea typeface="+mj-ea"/>
                        </a:rPr>
                        <a:t>274</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第一弾から継続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1654614248"/>
                  </a:ext>
                </a:extLst>
              </a:tr>
              <a:tr h="428299">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年次休暇の取得促進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endParaRPr lang="en-US" altLang="ja-JP" sz="100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96240621"/>
                  </a:ext>
                </a:extLst>
              </a:tr>
              <a:tr h="1057551">
                <a:tc vMerge="1">
                  <a:txBody>
                    <a:bodyPr/>
                    <a:lstStyle/>
                    <a:p>
                      <a:pPr algn="ctr" fontAlgn="ctr"/>
                      <a:endParaRPr lang="zh-TW" altLang="en-US" sz="1000" b="1" i="0" u="none" strike="noStrike" dirty="0">
                        <a:solidFill>
                          <a:srgbClr val="FF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キャリア形成に対する</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支援</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◎若手職員への支援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◆ベテラン職員の知識・経験を有効活用するため、センター研修等を通じた働きかけを　</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none" strike="noStrike" baseline="0" dirty="0">
                          <a:solidFill>
                            <a:schemeClr val="tx1"/>
                          </a:solidFill>
                          <a:effectLst/>
                          <a:latin typeface="+mj-ea"/>
                          <a:ea typeface="+mj-ea"/>
                        </a:rPr>
                        <a:t> </a:t>
                      </a:r>
                      <a:r>
                        <a:rPr lang="ja-JP" altLang="en-US" sz="1000" u="none" strike="noStrike" dirty="0">
                          <a:solidFill>
                            <a:schemeClr val="tx1"/>
                          </a:solidFill>
                          <a:effectLst/>
                          <a:latin typeface="+mj-ea"/>
                          <a:ea typeface="+mj-ea"/>
                        </a:rPr>
                        <a:t>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◆センター研修において昇任時等における研修を体系的に実施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◎女性職員への支援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◆女性活躍推進研修にて女性先輩職員によるパネルディスカッションを実施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から掲載</a:t>
                      </a:r>
                    </a:p>
                  </a:txBody>
                  <a:tcPr marL="5029" marR="5029" marT="5029" marB="0" anchor="ctr">
                    <a:solidFill>
                      <a:srgbClr val="D0E3EA"/>
                    </a:solidFill>
                  </a:tcPr>
                </a:tc>
                <a:extLst>
                  <a:ext uri="{0D108BD9-81ED-4DB2-BD59-A6C34878D82A}">
                    <a16:rowId xmlns:a16="http://schemas.microsoft.com/office/drawing/2014/main" val="1492632698"/>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時間外勤務実績に</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着目した人員配置</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◆削減　３部局から</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◆配置　８部局へ</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endParaRPr lang="en-US" altLang="ja-JP" sz="1000" u="none" strike="noStrike" dirty="0">
                        <a:solidFill>
                          <a:schemeClr val="tx1"/>
                        </a:solidFill>
                        <a:effectLst/>
                        <a:latin typeface="+mj-ea"/>
                        <a:ea typeface="+mj-ea"/>
                      </a:endParaRPr>
                    </a:p>
                    <a:p>
                      <a:pPr algn="l" fontAlgn="ctr"/>
                      <a:r>
                        <a:rPr lang="ja-JP" altLang="en-US" sz="800" b="0" i="0" u="none" strike="noStrike" dirty="0">
                          <a:solidFill>
                            <a:schemeClr val="tx1"/>
                          </a:solidFill>
                          <a:effectLst/>
                          <a:latin typeface="+mj-ea"/>
                          <a:ea typeface="+mj-ea"/>
                        </a:rPr>
                        <a:t>　　　（</a:t>
                      </a:r>
                      <a:r>
                        <a:rPr lang="en-US" altLang="ja-JP" sz="800" b="0" i="0" u="none" strike="noStrike" dirty="0">
                          <a:solidFill>
                            <a:schemeClr val="tx1"/>
                          </a:solidFill>
                          <a:effectLst/>
                          <a:latin typeface="+mj-ea"/>
                          <a:ea typeface="+mj-ea"/>
                        </a:rPr>
                        <a:t>2017</a:t>
                      </a:r>
                      <a:r>
                        <a:rPr lang="ja-JP" altLang="en-US" sz="800" b="0" i="0" u="none" strike="noStrike" dirty="0">
                          <a:solidFill>
                            <a:schemeClr val="tx1"/>
                          </a:solidFill>
                          <a:effectLst/>
                          <a:latin typeface="+mj-ea"/>
                          <a:ea typeface="+mj-ea"/>
                        </a:rPr>
                        <a:t>年度のみ実施）</a:t>
                      </a:r>
                    </a:p>
                  </a:txBody>
                  <a:tcPr marL="5029" marR="5029" marT="5029" marB="0" anchor="ctr">
                    <a:solidFill>
                      <a:srgbClr val="D0E3EA"/>
                    </a:solidFill>
                  </a:tcPr>
                </a:tc>
                <a:tc>
                  <a:txBody>
                    <a:bodyPr/>
                    <a:lstStyle/>
                    <a:p>
                      <a:pPr algn="ctr" fontAlgn="ctr"/>
                      <a:r>
                        <a:rPr lang="ja-JP" altLang="en-US" sz="1000" b="0" i="0" u="none" strike="noStrike" dirty="0">
                          <a:solidFill>
                            <a:schemeClr val="tx1"/>
                          </a:solidFill>
                          <a:effectLst/>
                          <a:latin typeface="+mj-ea"/>
                          <a:ea typeface="+mj-ea"/>
                        </a:rPr>
                        <a:t>第一弾で実施</a:t>
                      </a:r>
                    </a:p>
                  </a:txBody>
                  <a:tcPr marL="5029" marR="5029" marT="5029" marB="0" anchor="ctr">
                    <a:solidFill>
                      <a:srgbClr val="D0E3EA"/>
                    </a:solidFill>
                  </a:tcPr>
                </a:tc>
                <a:extLst>
                  <a:ext uri="{0D108BD9-81ED-4DB2-BD59-A6C34878D82A}">
                    <a16:rowId xmlns:a16="http://schemas.microsoft.com/office/drawing/2014/main" val="10447394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電子決裁のスリム化</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2017.9.15</a:t>
                      </a:r>
                      <a:r>
                        <a:rPr lang="ja-JP" altLang="en-US" sz="1000" u="none" strike="noStrike" dirty="0">
                          <a:solidFill>
                            <a:schemeClr val="tx1"/>
                          </a:solidFill>
                          <a:effectLst/>
                          <a:latin typeface="+mj-ea"/>
                          <a:ea typeface="+mj-ea"/>
                        </a:rPr>
                        <a:t>以降に起案する文書から適用</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2198388066"/>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決裁権限の下位委譲</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◆事務決裁規程及び実施細目を改正（</a:t>
                      </a:r>
                      <a:r>
                        <a:rPr lang="en-US" altLang="ja-JP" sz="1000" u="none" strike="noStrike" dirty="0">
                          <a:solidFill>
                            <a:schemeClr val="tx1"/>
                          </a:solidFill>
                          <a:effectLst/>
                          <a:latin typeface="+mj-ea"/>
                          <a:ea typeface="+mj-ea"/>
                        </a:rPr>
                        <a:t>2017.12</a:t>
                      </a:r>
                      <a:r>
                        <a:rPr lang="ja-JP" altLang="en-US" sz="1000" u="none" strike="noStrike" dirty="0">
                          <a:solidFill>
                            <a:schemeClr val="tx1"/>
                          </a:solidFill>
                          <a:effectLst/>
                          <a:latin typeface="+mj-ea"/>
                          <a:ea typeface="+mj-ea"/>
                        </a:rPr>
                        <a:t>施行）</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791437175"/>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時間外勤務の適正な把握・管理</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◆次長会議・働き方改革推進責任者会議による周知</a:t>
                      </a:r>
                      <a:endParaRPr lang="ja-JP" altLang="en-US" sz="1000" b="0" i="0" u="sng"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42661011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前倒し採用の実施</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2017.11</a:t>
                      </a:r>
                      <a:r>
                        <a:rPr lang="ja-JP" altLang="en-US" sz="1000" u="none" strike="noStrike" dirty="0">
                          <a:solidFill>
                            <a:schemeClr val="tx1"/>
                          </a:solidFill>
                          <a:effectLst/>
                          <a:latin typeface="+mj-ea"/>
                          <a:ea typeface="+mj-ea"/>
                        </a:rPr>
                        <a:t>から実施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486903287"/>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庁内ウェブページの検索機能の向上</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◆絞込み検索機能の上手な使い方の紹介、マニュアルの整備</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◆ＩＴ・業務改革課の庁内ウェブページの再構築・シェアポイントへの移行</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◆しごとポータルサイトの改善</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第二弾で取組完了</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4286500517"/>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庁内推進体制と部局の取組サポート</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◆働き方改革推進責任者会議の定期的な開催</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a:t>
                      </a:r>
                      <a:r>
                        <a:rPr lang="en-US" altLang="ja-JP" sz="1000" u="none" strike="noStrike" dirty="0">
                          <a:solidFill>
                            <a:schemeClr val="tx1"/>
                          </a:solidFill>
                          <a:effectLst/>
                          <a:latin typeface="+mj-ea"/>
                          <a:ea typeface="+mj-ea"/>
                        </a:rPr>
                        <a:t>IT</a:t>
                      </a:r>
                      <a:r>
                        <a:rPr lang="ja-JP" altLang="en-US" sz="1000" u="none" strike="noStrike" dirty="0">
                          <a:solidFill>
                            <a:schemeClr val="tx1"/>
                          </a:solidFill>
                          <a:effectLst/>
                          <a:latin typeface="+mj-ea"/>
                          <a:ea typeface="+mj-ea"/>
                        </a:rPr>
                        <a:t>セミナー（毎年度</a:t>
                      </a:r>
                      <a:r>
                        <a:rPr lang="en-US" altLang="ja-JP" sz="1000" u="none" strike="noStrike" dirty="0">
                          <a:solidFill>
                            <a:schemeClr val="tx1"/>
                          </a:solidFill>
                          <a:effectLst/>
                          <a:latin typeface="+mj-ea"/>
                          <a:ea typeface="+mj-ea"/>
                        </a:rPr>
                        <a:t>1</a:t>
                      </a:r>
                      <a:r>
                        <a:rPr lang="ja-JP" altLang="en-US" sz="1000" u="none" strike="noStrike" dirty="0">
                          <a:solidFill>
                            <a:schemeClr val="tx1"/>
                          </a:solidFill>
                          <a:effectLst/>
                          <a:latin typeface="+mj-ea"/>
                          <a:ea typeface="+mj-ea"/>
                        </a:rPr>
                        <a:t>回実施）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570605442"/>
                  </a:ext>
                </a:extLst>
              </a:tr>
            </a:tbl>
          </a:graphicData>
        </a:graphic>
      </p:graphicFrame>
      <p:sp>
        <p:nvSpPr>
          <p:cNvPr id="5" name="タイトル 1"/>
          <p:cNvSpPr txBox="1">
            <a:spLocks/>
          </p:cNvSpPr>
          <p:nvPr/>
        </p:nvSpPr>
        <p:spPr>
          <a:xfrm>
            <a:off x="170224" y="-85402"/>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spTree>
    <p:extLst>
      <p:ext uri="{BB962C8B-B14F-4D97-AF65-F5344CB8AC3E}">
        <p14:creationId xmlns:p14="http://schemas.microsoft.com/office/powerpoint/2010/main" val="270662843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6088211"/>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440160">
                  <a:extLst>
                    <a:ext uri="{9D8B030D-6E8A-4147-A177-3AD203B41FA5}">
                      <a16:colId xmlns:a16="http://schemas.microsoft.com/office/drawing/2014/main" val="3539938658"/>
                    </a:ext>
                  </a:extLst>
                </a:gridCol>
                <a:gridCol w="4824536">
                  <a:extLst>
                    <a:ext uri="{9D8B030D-6E8A-4147-A177-3AD203B41FA5}">
                      <a16:colId xmlns:a16="http://schemas.microsoft.com/office/drawing/2014/main" val="1862919324"/>
                    </a:ext>
                  </a:extLst>
                </a:gridCol>
                <a:gridCol w="1440160">
                  <a:extLst>
                    <a:ext uri="{9D8B030D-6E8A-4147-A177-3AD203B41FA5}">
                      <a16:colId xmlns:a16="http://schemas.microsoft.com/office/drawing/2014/main" val="2533708281"/>
                    </a:ext>
                  </a:extLst>
                </a:gridCol>
              </a:tblGrid>
              <a:tr h="27170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extLst>
                  <a:ext uri="{0D108BD9-81ED-4DB2-BD59-A6C34878D82A}">
                    <a16:rowId xmlns:a16="http://schemas.microsoft.com/office/drawing/2014/main" val="3323509580"/>
                  </a:ext>
                </a:extLst>
              </a:tr>
              <a:tr h="1413948">
                <a:tc rowSpan="3">
                  <a:txBody>
                    <a:bodyPr/>
                    <a:lstStyle/>
                    <a:p>
                      <a:pPr algn="ctr" fontAlgn="ctr"/>
                      <a:r>
                        <a:rPr lang="ja-JP" altLang="en-US" sz="1000" b="1" u="none" strike="noStrike" dirty="0">
                          <a:solidFill>
                            <a:schemeClr val="tx1"/>
                          </a:solidFill>
                          <a:effectLst/>
                          <a:latin typeface="+mj-ea"/>
                          <a:ea typeface="+mj-ea"/>
                        </a:rPr>
                        <a:t>柔軟な働き方の実施</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勤務時間の柔軟化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◎勤務時間の割振り変更</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◆利用業務　夜間の住民説明会や早朝の啓発事業など一時的に発生する時間外</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業務にあわせ、勤務時間を柔軟に変更</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７時～</a:t>
                      </a:r>
                      <a:r>
                        <a:rPr lang="en-US" altLang="ja-JP" sz="1000" u="none" strike="noStrike" dirty="0">
                          <a:solidFill>
                            <a:schemeClr val="tx1"/>
                          </a:solidFill>
                          <a:effectLst/>
                          <a:latin typeface="+mj-ea"/>
                          <a:ea typeface="+mj-ea"/>
                        </a:rPr>
                        <a:t>22</a:t>
                      </a:r>
                      <a:r>
                        <a:rPr lang="ja-JP" altLang="en-US" sz="1000" u="none" strike="noStrike" dirty="0">
                          <a:solidFill>
                            <a:schemeClr val="tx1"/>
                          </a:solidFill>
                          <a:effectLst/>
                          <a:latin typeface="+mj-ea"/>
                          <a:ea typeface="+mj-ea"/>
                        </a:rPr>
                        <a:t>時</a:t>
                      </a:r>
                      <a:r>
                        <a:rPr lang="en-US" altLang="ja-JP" sz="1000" u="none" strike="noStrike" dirty="0">
                          <a:solidFill>
                            <a:schemeClr val="tx1"/>
                          </a:solidFill>
                          <a:effectLst/>
                          <a:latin typeface="+mj-ea"/>
                          <a:ea typeface="+mj-ea"/>
                        </a:rPr>
                        <a:t>)</a:t>
                      </a:r>
                      <a:br>
                        <a:rPr lang="en-US" altLang="ja-JP"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128</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◎咲洲庁舎の昼休み（休憩時間）の柔軟化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a:t>
                      </a:r>
                      <a:r>
                        <a:rPr lang="en-US" altLang="ja-JP" sz="1000" u="none" strike="noStrike" dirty="0">
                          <a:solidFill>
                            <a:schemeClr val="tx1"/>
                          </a:solidFill>
                          <a:effectLst/>
                          <a:latin typeface="+mj-ea"/>
                          <a:ea typeface="+mj-ea"/>
                        </a:rPr>
                        <a:t>207</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2022.3</a:t>
                      </a:r>
                      <a:r>
                        <a:rPr lang="ja-JP" altLang="en-US" sz="1000" u="none" strike="noStrike" dirty="0">
                          <a:solidFill>
                            <a:schemeClr val="tx1"/>
                          </a:solidFill>
                          <a:effectLst/>
                          <a:latin typeface="+mj-ea"/>
                          <a:ea typeface="+mj-ea"/>
                        </a:rPr>
                        <a:t>実績</a:t>
                      </a:r>
                      <a:r>
                        <a:rPr lang="en-US" altLang="ja-JP" sz="1000" u="none" strike="noStrike" dirty="0">
                          <a:solidFill>
                            <a:schemeClr val="tx1"/>
                          </a:solidFill>
                          <a:effectLst/>
                          <a:latin typeface="+mj-ea"/>
                          <a:ea typeface="+mj-ea"/>
                        </a:rPr>
                        <a:t>)</a:t>
                      </a:r>
                    </a:p>
                    <a:p>
                      <a:pPr algn="l" fontAlgn="ctr"/>
                      <a:r>
                        <a:rPr lang="ja-JP" altLang="en-US" sz="1000" b="0" i="0" u="sng" strike="noStrike" dirty="0">
                          <a:solidFill>
                            <a:schemeClr val="tx1"/>
                          </a:solidFill>
                          <a:effectLst/>
                          <a:latin typeface="+mj-ea"/>
                          <a:ea typeface="+mj-ea"/>
                        </a:rPr>
                        <a:t>◎全庁の昼休み（休憩時間）の柔軟化</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◆利用実績　</a:t>
                      </a:r>
                      <a:r>
                        <a:rPr lang="en-US" altLang="ja-JP" sz="1000" b="0" i="0" u="sng" strike="noStrike" dirty="0">
                          <a:solidFill>
                            <a:schemeClr val="tx1"/>
                          </a:solidFill>
                          <a:effectLst/>
                          <a:latin typeface="+mj-ea"/>
                          <a:ea typeface="+mj-ea"/>
                        </a:rPr>
                        <a:t>548</a:t>
                      </a:r>
                      <a:r>
                        <a:rPr lang="ja-JP" altLang="en-US" sz="1000" b="0" i="0" u="sng" strike="noStrike" dirty="0">
                          <a:solidFill>
                            <a:schemeClr val="tx1"/>
                          </a:solidFill>
                          <a:effectLst/>
                          <a:latin typeface="+mj-ea"/>
                          <a:ea typeface="+mj-ea"/>
                        </a:rPr>
                        <a:t>名（</a:t>
                      </a:r>
                      <a:r>
                        <a:rPr lang="en-US" altLang="ja-JP" sz="1000" b="0" i="0" u="sng" strike="noStrike" dirty="0">
                          <a:solidFill>
                            <a:schemeClr val="tx1"/>
                          </a:solidFill>
                          <a:effectLst/>
                          <a:latin typeface="+mj-ea"/>
                          <a:ea typeface="+mj-ea"/>
                        </a:rPr>
                        <a:t>2022.3</a:t>
                      </a:r>
                      <a:r>
                        <a:rPr lang="ja-JP" altLang="en-US" sz="1000" b="0" i="0" u="sng" strike="noStrike" dirty="0">
                          <a:solidFill>
                            <a:schemeClr val="tx1"/>
                          </a:solidFill>
                          <a:effectLst/>
                          <a:latin typeface="+mj-ea"/>
                          <a:ea typeface="+mj-ea"/>
                        </a:rPr>
                        <a:t>実績）</a:t>
                      </a:r>
                      <a:endParaRPr lang="en-US" altLang="ja-JP" sz="1000" b="0" i="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566347526"/>
                  </a:ext>
                </a:extLst>
              </a:tr>
              <a:tr h="2988608">
                <a:tc vMerge="1">
                  <a:txBody>
                    <a:bodyPr/>
                    <a:lstStyle/>
                    <a:p>
                      <a:pPr algn="ctr" fontAlgn="ctr"/>
                      <a:endParaRPr lang="ja-JP"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　</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～在宅勤務の定着～</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◎テレワーク（在宅勤務）の試行実施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◆テレワークの効果や課題を検証</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◆対象を全所属に拡大（</a:t>
                      </a:r>
                      <a:r>
                        <a:rPr lang="en-US" altLang="ja-JP" sz="1000" u="none" strike="noStrike" dirty="0">
                          <a:solidFill>
                            <a:schemeClr val="tx1"/>
                          </a:solidFill>
                          <a:effectLst/>
                          <a:latin typeface="+mj-ea"/>
                          <a:ea typeface="+mj-ea"/>
                        </a:rPr>
                        <a:t>2018.7</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◎モバイル型パソコンの導入</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25</a:t>
                      </a:r>
                      <a:r>
                        <a:rPr lang="ja-JP" altLang="en-US" sz="1000" u="none" strike="noStrike" dirty="0">
                          <a:solidFill>
                            <a:schemeClr val="tx1"/>
                          </a:solidFill>
                          <a:effectLst/>
                          <a:latin typeface="+mj-ea"/>
                          <a:ea typeface="+mj-ea"/>
                        </a:rPr>
                        <a:t>台（</a:t>
                      </a:r>
                      <a:r>
                        <a:rPr lang="en-US" altLang="ja-JP" sz="1000" u="none" strike="noStrike" dirty="0">
                          <a:solidFill>
                            <a:schemeClr val="tx1"/>
                          </a:solidFill>
                          <a:effectLst/>
                          <a:latin typeface="+mj-ea"/>
                          <a:ea typeface="+mj-ea"/>
                        </a:rPr>
                        <a:t>2018</a:t>
                      </a:r>
                      <a:r>
                        <a:rPr lang="ja-JP" altLang="en-US" sz="1000" u="none" strike="noStrike" dirty="0">
                          <a:solidFill>
                            <a:schemeClr val="tx1"/>
                          </a:solidFill>
                          <a:effectLst/>
                          <a:latin typeface="+mj-ea"/>
                          <a:ea typeface="+mj-ea"/>
                        </a:rPr>
                        <a:t>年：</a:t>
                      </a:r>
                      <a:r>
                        <a:rPr lang="en-US" altLang="ja-JP" sz="1000" u="none" strike="noStrike" dirty="0">
                          <a:solidFill>
                            <a:schemeClr val="tx1"/>
                          </a:solidFill>
                          <a:effectLst/>
                          <a:latin typeface="+mj-ea"/>
                          <a:ea typeface="+mj-ea"/>
                        </a:rPr>
                        <a:t>10</a:t>
                      </a:r>
                      <a:r>
                        <a:rPr lang="ja-JP" altLang="en-US" sz="1000" u="none" strike="noStrike" dirty="0">
                          <a:solidFill>
                            <a:schemeClr val="tx1"/>
                          </a:solidFill>
                          <a:effectLst/>
                          <a:latin typeface="+mj-ea"/>
                          <a:ea typeface="+mj-ea"/>
                        </a:rPr>
                        <a:t>台、</a:t>
                      </a:r>
                      <a:r>
                        <a:rPr lang="en-US" altLang="ja-JP" sz="1000" u="sng" strike="noStrike" dirty="0">
                          <a:solidFill>
                            <a:schemeClr val="tx1"/>
                          </a:solidFill>
                          <a:effectLst/>
                          <a:latin typeface="+mj-ea"/>
                          <a:ea typeface="+mj-ea"/>
                        </a:rPr>
                        <a:t>2019</a:t>
                      </a:r>
                      <a:r>
                        <a:rPr lang="ja-JP" altLang="en-US" sz="1000" u="sng" strike="noStrike" dirty="0">
                          <a:solidFill>
                            <a:schemeClr val="tx1"/>
                          </a:solidFill>
                          <a:effectLst/>
                          <a:latin typeface="+mj-ea"/>
                          <a:ea typeface="+mj-ea"/>
                        </a:rPr>
                        <a:t>年：</a:t>
                      </a:r>
                      <a:r>
                        <a:rPr lang="en-US" altLang="ja-JP" sz="1000" u="sng" strike="noStrike" dirty="0">
                          <a:solidFill>
                            <a:schemeClr val="tx1"/>
                          </a:solidFill>
                          <a:effectLst/>
                          <a:latin typeface="+mj-ea"/>
                          <a:ea typeface="+mj-ea"/>
                        </a:rPr>
                        <a:t>15</a:t>
                      </a:r>
                      <a:r>
                        <a:rPr lang="ja-JP" altLang="en-US" sz="1000" u="sng" strike="noStrike" dirty="0">
                          <a:solidFill>
                            <a:schemeClr val="tx1"/>
                          </a:solidFill>
                          <a:effectLst/>
                          <a:latin typeface="+mj-ea"/>
                          <a:ea typeface="+mj-ea"/>
                        </a:rPr>
                        <a:t>台</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◆利用対象　所属長・グループ長や育児・介護等要件のある職員を対象に試行実施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478</a:t>
                      </a:r>
                      <a:r>
                        <a:rPr lang="ja-JP" altLang="en-US" sz="1000" u="none" strike="noStrike" dirty="0">
                          <a:solidFill>
                            <a:schemeClr val="tx1"/>
                          </a:solidFill>
                          <a:effectLst/>
                          <a:latin typeface="+mj-ea"/>
                          <a:ea typeface="+mj-ea"/>
                        </a:rPr>
                        <a:t>回</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◎緊急テレワークシステムの導入（新型コロナウイルス感染症対策）</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◆自宅パソコンから庁内と同じような環境で一定範囲の業務ができる「緊急テレワーク</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システム」を導入</a:t>
                      </a:r>
                      <a:endParaRPr lang="en-US" altLang="ja-JP" sz="1000" u="sng" strike="noStrike" dirty="0">
                        <a:solidFill>
                          <a:schemeClr val="tx1"/>
                        </a:solidFill>
                        <a:effectLst/>
                        <a:latin typeface="+mj-ea"/>
                        <a:ea typeface="+mj-ea"/>
                      </a:endParaRPr>
                    </a:p>
                    <a:p>
                      <a:pPr algn="l" fontAlgn="ctr"/>
                      <a:r>
                        <a:rPr kumimoji="1" lang="ja-JP" altLang="en-US" sz="1000" u="sng" strike="noStrike" kern="1200" dirty="0">
                          <a:solidFill>
                            <a:schemeClr val="tx1"/>
                          </a:solidFill>
                          <a:effectLst/>
                          <a:latin typeface="+mj-ea"/>
                          <a:ea typeface="+mn-ea"/>
                          <a:cs typeface="+mn-cs"/>
                        </a:rPr>
                        <a:t>◎ウェブ会議システム「</a:t>
                      </a:r>
                      <a:r>
                        <a:rPr kumimoji="1" lang="en-US" altLang="ja-JP" sz="1000" u="sng" strike="noStrike" kern="1200" dirty="0">
                          <a:solidFill>
                            <a:schemeClr val="tx1"/>
                          </a:solidFill>
                          <a:effectLst/>
                          <a:latin typeface="+mj-ea"/>
                          <a:ea typeface="+mn-ea"/>
                          <a:cs typeface="+mn-cs"/>
                        </a:rPr>
                        <a:t>Microsoft Teams</a:t>
                      </a:r>
                      <a:r>
                        <a:rPr kumimoji="1" lang="ja-JP" altLang="en-US" sz="1000" u="sng" strike="noStrike" kern="1200" dirty="0">
                          <a:solidFill>
                            <a:schemeClr val="tx1"/>
                          </a:solidFill>
                          <a:effectLst/>
                          <a:latin typeface="+mj-ea"/>
                          <a:ea typeface="+mn-ea"/>
                          <a:cs typeface="+mn-cs"/>
                        </a:rPr>
                        <a:t>」の導入</a:t>
                      </a:r>
                      <a:endParaRPr kumimoji="1" lang="en-US" altLang="ja-JP" sz="1000" u="sng" strike="noStrike" kern="1200" dirty="0">
                        <a:solidFill>
                          <a:schemeClr val="tx1"/>
                        </a:solidFill>
                        <a:effectLst/>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u="none" strike="noStrike" kern="1200" dirty="0">
                          <a:solidFill>
                            <a:schemeClr val="tx1"/>
                          </a:solidFill>
                          <a:effectLst/>
                          <a:latin typeface="+mj-ea"/>
                          <a:ea typeface="+mn-ea"/>
                          <a:cs typeface="+mn-cs"/>
                        </a:rPr>
                        <a:t>　</a:t>
                      </a:r>
                      <a:r>
                        <a:rPr kumimoji="1" lang="ja-JP" altLang="en-US" sz="1000" u="sng" strike="noStrike" kern="1200" dirty="0">
                          <a:solidFill>
                            <a:schemeClr val="tx1"/>
                          </a:solidFill>
                          <a:effectLst/>
                          <a:latin typeface="+mj-ea"/>
                          <a:ea typeface="+mn-ea"/>
                          <a:cs typeface="+mn-cs"/>
                        </a:rPr>
                        <a:t>◆</a:t>
                      </a:r>
                      <a:r>
                        <a:rPr kumimoji="1" lang="ja-JP" altLang="en-US" sz="1000" u="sng" dirty="0">
                          <a:solidFill>
                            <a:schemeClr val="tx1"/>
                          </a:solidFill>
                        </a:rPr>
                        <a:t>全職員がいつでも庁外とのウェブ会議を出来るよう導入</a:t>
                      </a:r>
                      <a:endParaRPr kumimoji="1" lang="en-US" altLang="ja-JP" sz="1000" u="sng" dirty="0">
                        <a:solidFill>
                          <a:schemeClr val="tx1"/>
                        </a:solidFill>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sng" strike="noStrike" dirty="0">
                          <a:solidFill>
                            <a:schemeClr val="tx1"/>
                          </a:solidFill>
                          <a:effectLst/>
                          <a:latin typeface="+mj-ea"/>
                          <a:ea typeface="+mj-ea"/>
                        </a:rPr>
                        <a:t>◎テレワーク定着化モデル所属（</a:t>
                      </a:r>
                      <a:r>
                        <a:rPr lang="en-US" altLang="ja-JP" sz="1000" u="sng" strike="noStrike" dirty="0">
                          <a:solidFill>
                            <a:schemeClr val="tx1"/>
                          </a:solidFill>
                          <a:effectLst/>
                          <a:latin typeface="+mj-ea"/>
                          <a:ea typeface="+mj-ea"/>
                        </a:rPr>
                        <a:t>8</a:t>
                      </a:r>
                      <a:r>
                        <a:rPr lang="ja-JP" altLang="en-US" sz="1000" u="sng" strike="noStrike" dirty="0">
                          <a:solidFill>
                            <a:schemeClr val="tx1"/>
                          </a:solidFill>
                          <a:effectLst/>
                          <a:latin typeface="+mj-ea"/>
                          <a:ea typeface="+mj-ea"/>
                        </a:rPr>
                        <a:t>所属）による実践</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◆テレワーク定着化モデル所属（８所属）を選定し、</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人材による課題抽出・解決策を</a:t>
                      </a:r>
                      <a:endParaRPr lang="en-US" altLang="ja-JP" sz="1000" u="sng"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提案、「モデル所属事例集」としてとりまとめ</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◆民間の</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人材の知見を活かし、テレワーク定着化に向けた「働き方改革ガイドライン」</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をとりまとめ。（管理職向けガイドラインを</a:t>
                      </a:r>
                      <a:r>
                        <a:rPr lang="en-US" altLang="ja-JP" sz="1000" u="sng" strike="noStrike" dirty="0">
                          <a:solidFill>
                            <a:schemeClr val="tx1"/>
                          </a:solidFill>
                          <a:effectLst/>
                          <a:latin typeface="+mj-ea"/>
                          <a:ea typeface="+mj-ea"/>
                        </a:rPr>
                        <a:t>2022.2</a:t>
                      </a:r>
                      <a:r>
                        <a:rPr lang="ja-JP" altLang="en-US" sz="1000" u="sng" strike="noStrike" dirty="0">
                          <a:solidFill>
                            <a:schemeClr val="tx1"/>
                          </a:solidFill>
                          <a:effectLst/>
                          <a:latin typeface="+mj-ea"/>
                          <a:ea typeface="+mj-ea"/>
                        </a:rPr>
                        <a:t>末、全体のガイドラインを</a:t>
                      </a:r>
                      <a:r>
                        <a:rPr lang="en-US" altLang="ja-JP" sz="1000" u="sng" strike="noStrike" dirty="0">
                          <a:solidFill>
                            <a:schemeClr val="tx1"/>
                          </a:solidFill>
                          <a:effectLst/>
                          <a:latin typeface="+mj-ea"/>
                          <a:ea typeface="+mj-ea"/>
                        </a:rPr>
                        <a:t>2022.3</a:t>
                      </a:r>
                      <a:r>
                        <a:rPr lang="ja-JP" altLang="en-US" sz="1000" u="sng" strike="noStrike" dirty="0">
                          <a:solidFill>
                            <a:schemeClr val="tx1"/>
                          </a:solidFill>
                          <a:effectLst/>
                          <a:latin typeface="+mj-ea"/>
                          <a:ea typeface="+mj-ea"/>
                        </a:rPr>
                        <a:t>末に</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とりまとめ）</a:t>
                      </a:r>
                      <a:endParaRPr lang="en-US" altLang="ja-JP" sz="100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1115123261"/>
                  </a:ext>
                </a:extLst>
              </a:tr>
              <a:tr h="1413948">
                <a:tc vMerge="1">
                  <a:txBody>
                    <a:bodyPr/>
                    <a:lstStyle/>
                    <a:p>
                      <a:pPr algn="ctr" fontAlgn="ctr"/>
                      <a:endParaRPr lang="ja-JP"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～モバイルワークの推進～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◎タブレット端末機の本格導入（</a:t>
                      </a:r>
                      <a:r>
                        <a:rPr lang="en-US" altLang="ja-JP" sz="1000" u="none" strike="noStrike" dirty="0">
                          <a:solidFill>
                            <a:schemeClr val="tx1"/>
                          </a:solidFill>
                          <a:effectLst/>
                          <a:latin typeface="+mj-ea"/>
                          <a:ea typeface="+mj-ea"/>
                        </a:rPr>
                        <a:t>2017.8</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500</a:t>
                      </a:r>
                      <a:r>
                        <a:rPr lang="ja-JP" altLang="en-US" sz="1000" u="none" strike="noStrike" dirty="0">
                          <a:solidFill>
                            <a:schemeClr val="tx1"/>
                          </a:solidFill>
                          <a:effectLst/>
                          <a:latin typeface="+mj-ea"/>
                          <a:ea typeface="+mj-ea"/>
                        </a:rPr>
                        <a:t>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◆利用業務　児童相談担当：担当者が面談時の報告書作成</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土木担当：災害時での道路・河川等の画像報告　など</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◎タブレット端末機の</a:t>
                      </a:r>
                      <a:r>
                        <a:rPr kumimoji="1" lang="ja-JP" altLang="en-US" sz="1000" u="sng" strike="noStrike" kern="1200" dirty="0">
                          <a:solidFill>
                            <a:schemeClr val="tx1"/>
                          </a:solidFill>
                          <a:effectLst/>
                          <a:latin typeface="+mj-ea"/>
                          <a:ea typeface="+mj-ea"/>
                          <a:cs typeface="+mn-cs"/>
                        </a:rPr>
                        <a:t>更新及び機能改善（</a:t>
                      </a:r>
                      <a:r>
                        <a:rPr kumimoji="1" lang="en-US" altLang="ja-JP" sz="1000" u="sng" strike="noStrike" kern="1200" dirty="0">
                          <a:solidFill>
                            <a:schemeClr val="tx1"/>
                          </a:solidFill>
                          <a:effectLst/>
                          <a:latin typeface="+mj-ea"/>
                          <a:ea typeface="+mj-ea"/>
                          <a:cs typeface="+mn-cs"/>
                        </a:rPr>
                        <a:t>2021.8</a:t>
                      </a:r>
                      <a:r>
                        <a:rPr kumimoji="1" lang="ja-JP" altLang="en-US" sz="1000" u="sng" strike="noStrike" kern="1200" dirty="0">
                          <a:solidFill>
                            <a:schemeClr val="tx1"/>
                          </a:solidFill>
                          <a:effectLst/>
                          <a:latin typeface="+mj-ea"/>
                          <a:ea typeface="+mj-ea"/>
                          <a:cs typeface="+mn-cs"/>
                        </a:rPr>
                        <a:t>）</a:t>
                      </a:r>
                      <a:endParaRPr kumimoji="1" lang="en-US" altLang="ja-JP" sz="1000" u="sng" strike="noStrike" kern="1200" dirty="0">
                        <a:solidFill>
                          <a:schemeClr val="tx1"/>
                        </a:solidFill>
                        <a:effectLst/>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a:t>
                      </a:r>
                      <a:r>
                        <a:rPr kumimoji="1" lang="ja-JP" altLang="en-US" sz="1000" u="none" strike="noStrike" kern="1200" dirty="0">
                          <a:solidFill>
                            <a:schemeClr val="tx1"/>
                          </a:solidFill>
                          <a:effectLst/>
                          <a:latin typeface="+mj-ea"/>
                          <a:ea typeface="+mj-ea"/>
                          <a:cs typeface="+mn-cs"/>
                        </a:rPr>
                        <a:t>◆調達台数　</a:t>
                      </a:r>
                      <a:r>
                        <a:rPr kumimoji="1" lang="en-US" altLang="ja-JP" sz="1000" u="none" strike="noStrike" kern="1200" dirty="0">
                          <a:solidFill>
                            <a:schemeClr val="tx1"/>
                          </a:solidFill>
                          <a:effectLst/>
                          <a:latin typeface="+mj-ea"/>
                          <a:ea typeface="+mj-ea"/>
                          <a:cs typeface="+mn-cs"/>
                        </a:rPr>
                        <a:t>350</a:t>
                      </a:r>
                      <a:r>
                        <a:rPr kumimoji="1" lang="ja-JP" altLang="en-US" sz="1000" u="none" strike="noStrike" kern="1200" dirty="0">
                          <a:solidFill>
                            <a:schemeClr val="tx1"/>
                          </a:solidFill>
                          <a:effectLst/>
                          <a:latin typeface="+mj-ea"/>
                          <a:ea typeface="+mj-ea"/>
                          <a:cs typeface="+mn-cs"/>
                        </a:rPr>
                        <a:t>台</a:t>
                      </a:r>
                      <a:endParaRPr kumimoji="1" lang="ja-JP" altLang="en-US" sz="1000" b="0" i="0" u="none" strike="noStrike" kern="1200" dirty="0">
                        <a:solidFill>
                          <a:schemeClr val="tx1"/>
                        </a:solidFill>
                        <a:effectLst/>
                        <a:latin typeface="+mj-ea"/>
                        <a:ea typeface="+mj-ea"/>
                        <a:cs typeface="+mn-cs"/>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081763348"/>
                  </a:ext>
                </a:extLst>
              </a:tr>
            </a:tbl>
          </a:graphicData>
        </a:graphic>
      </p:graphicFrame>
    </p:spTree>
    <p:extLst>
      <p:ext uri="{BB962C8B-B14F-4D97-AF65-F5344CB8AC3E}">
        <p14:creationId xmlns:p14="http://schemas.microsoft.com/office/powerpoint/2010/main" val="208729187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3517756"/>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512168">
                  <a:extLst>
                    <a:ext uri="{9D8B030D-6E8A-4147-A177-3AD203B41FA5}">
                      <a16:colId xmlns:a16="http://schemas.microsoft.com/office/drawing/2014/main" val="3539938658"/>
                    </a:ext>
                  </a:extLst>
                </a:gridCol>
                <a:gridCol w="4608512">
                  <a:extLst>
                    <a:ext uri="{9D8B030D-6E8A-4147-A177-3AD203B41FA5}">
                      <a16:colId xmlns:a16="http://schemas.microsoft.com/office/drawing/2014/main" val="1862919324"/>
                    </a:ext>
                  </a:extLst>
                </a:gridCol>
                <a:gridCol w="1584176">
                  <a:extLst>
                    <a:ext uri="{9D8B030D-6E8A-4147-A177-3AD203B41FA5}">
                      <a16:colId xmlns:a16="http://schemas.microsoft.com/office/drawing/2014/main" val="2533708281"/>
                    </a:ext>
                  </a:extLst>
                </a:gridCol>
              </a:tblGrid>
              <a:tr h="288032">
                <a:tc>
                  <a:txBody>
                    <a:bodyPr/>
                    <a:lstStyle/>
                    <a:p>
                      <a:pPr algn="ctr" fontAlgn="ctr"/>
                      <a:r>
                        <a:rPr lang="ja-JP" altLang="en-US" sz="1000" b="1" u="none" strike="noStrike" dirty="0">
                          <a:solidFill>
                            <a:schemeClr val="bg1"/>
                          </a:solidFill>
                          <a:effectLst/>
                        </a:rPr>
                        <a:t>観点</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取組状況</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取組の経過</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extLst>
                  <a:ext uri="{0D108BD9-81ED-4DB2-BD59-A6C34878D82A}">
                    <a16:rowId xmlns:a16="http://schemas.microsoft.com/office/drawing/2014/main" val="3323509580"/>
                  </a:ext>
                </a:extLst>
              </a:tr>
              <a:tr h="2303699">
                <a:tc rowSpan="2">
                  <a:txBody>
                    <a:bodyPr/>
                    <a:lstStyle/>
                    <a:p>
                      <a:pPr algn="ctr" fontAlgn="ctr"/>
                      <a:r>
                        <a:rPr lang="ja-JP" altLang="en-US" sz="1000" b="1" u="none" strike="noStrike" dirty="0">
                          <a:solidFill>
                            <a:schemeClr val="tx1"/>
                          </a:solidFill>
                          <a:effectLst/>
                        </a:rPr>
                        <a:t>柔軟な働き方の実施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テレワーク　</a:t>
                      </a:r>
                      <a:endParaRPr lang="en-US" altLang="ja-JP" sz="1000" b="1" u="none" strike="noStrike" dirty="0">
                        <a:solidFill>
                          <a:schemeClr val="tx1"/>
                        </a:solidFill>
                        <a:effectLst/>
                      </a:endParaRPr>
                    </a:p>
                    <a:p>
                      <a:pPr algn="ctr" fontAlgn="ctr"/>
                      <a:r>
                        <a:rPr lang="ja-JP" altLang="en-US" sz="1000" b="1" u="none" strike="noStrike">
                          <a:solidFill>
                            <a:schemeClr val="tx1"/>
                          </a:solidFill>
                          <a:effectLst/>
                        </a:rPr>
                        <a:t>～サテライトオフィスの</a:t>
                      </a:r>
                      <a:endParaRPr lang="ja-JP" altLang="en-US" sz="1000" b="1" i="0" u="none" strike="noStrike">
                        <a:solidFill>
                          <a:schemeClr val="tx1"/>
                        </a:solidFill>
                        <a:effectLst/>
                        <a:latin typeface="游ゴシック" panose="020B0400000000000000" pitchFamily="50" charset="-128"/>
                        <a:ea typeface="游ゴシック" panose="020B0400000000000000" pitchFamily="50" charset="-128"/>
                      </a:endParaRPr>
                    </a:p>
                    <a:p>
                      <a:pPr lvl="0" algn="ctr">
                        <a:buNone/>
                      </a:pPr>
                      <a:r>
                        <a:rPr lang="ja-JP" altLang="en-US" sz="1000" b="1" u="none" strike="noStrike">
                          <a:solidFill>
                            <a:schemeClr val="tx1"/>
                          </a:solidFill>
                          <a:effectLst/>
                        </a:rPr>
                        <a:t>拡充～</a:t>
                      </a:r>
                      <a:endParaRPr lang="ja-JP" altLang="en-US" sz="1000" b="1" i="0" u="none" strike="noStrike">
                        <a:solidFill>
                          <a:schemeClr val="tx1"/>
                        </a:solidFill>
                        <a:effectLst/>
                        <a:latin typeface="游ゴシック"/>
                        <a:ea typeface="游ゴシック"/>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◎サテライトオフィス試行実施</a:t>
                      </a:r>
                      <a:endParaRPr lang="en-US" altLang="ja-JP" sz="1000" u="none" strike="noStrike" dirty="0">
                        <a:solidFill>
                          <a:schemeClr val="tx1"/>
                        </a:solidFill>
                        <a:effectLst/>
                      </a:endParaRPr>
                    </a:p>
                    <a:p>
                      <a:pPr algn="l" fontAlgn="ctr"/>
                      <a:r>
                        <a:rPr lang="ja-JP" altLang="en-US" sz="1000" u="none" strike="noStrike" dirty="0">
                          <a:solidFill>
                            <a:schemeClr val="tx1"/>
                          </a:solidFill>
                          <a:effectLst/>
                        </a:rPr>
                        <a:t>　◆導入場所　泉北府民センター内（３階　企画厚生課分室）（</a:t>
                      </a:r>
                      <a:r>
                        <a:rPr lang="en-US" altLang="ja-JP" sz="1000" u="none" strike="noStrike" dirty="0">
                          <a:solidFill>
                            <a:schemeClr val="tx1"/>
                          </a:solidFill>
                          <a:effectLst/>
                        </a:rPr>
                        <a:t>2017.4</a:t>
                      </a:r>
                      <a:r>
                        <a:rPr lang="ja-JP" altLang="en-US" sz="1000" u="none" strike="noStrike" dirty="0">
                          <a:solidFill>
                            <a:schemeClr val="tx1"/>
                          </a:solidFill>
                          <a:effectLst/>
                        </a:rPr>
                        <a:t>に開設）</a:t>
                      </a:r>
                      <a:br>
                        <a:rPr lang="ja-JP" altLang="en-US" sz="1000" u="none" strike="noStrike" dirty="0">
                          <a:solidFill>
                            <a:schemeClr val="tx1"/>
                          </a:solidFill>
                          <a:effectLst/>
                        </a:rPr>
                      </a:br>
                      <a:r>
                        <a:rPr lang="ja-JP" altLang="en-US" sz="1000" u="none" strike="noStrike" dirty="0">
                          <a:solidFill>
                            <a:schemeClr val="tx1"/>
                          </a:solidFill>
                          <a:effectLst/>
                        </a:rPr>
                        <a:t>　◆利用対象　育児・介護等を行う職員、出張中の業務中継拠点（最大６名程度が</a:t>
                      </a:r>
                      <a:endParaRPr lang="en-US" altLang="ja-JP" sz="1000" u="none" strike="noStrike" dirty="0">
                        <a:solidFill>
                          <a:schemeClr val="tx1"/>
                        </a:solidFill>
                        <a:effectLst/>
                      </a:endParaRPr>
                    </a:p>
                    <a:p>
                      <a:pPr algn="l" fontAlgn="ctr"/>
                      <a:r>
                        <a:rPr lang="en-US" altLang="ja-JP" sz="1000" u="none" strike="noStrike" dirty="0">
                          <a:solidFill>
                            <a:schemeClr val="tx1"/>
                          </a:solidFill>
                          <a:effectLst/>
                        </a:rPr>
                        <a:t>       </a:t>
                      </a:r>
                      <a:r>
                        <a:rPr lang="ja-JP" altLang="en-US" sz="1000" u="none" strike="noStrike" dirty="0">
                          <a:solidFill>
                            <a:schemeClr val="tx1"/>
                          </a:solidFill>
                          <a:effectLst/>
                        </a:rPr>
                        <a:t>執務可能）</a:t>
                      </a:r>
                      <a:br>
                        <a:rPr lang="ja-JP" altLang="en-US" sz="1000" u="none" strike="noStrike" dirty="0">
                          <a:solidFill>
                            <a:schemeClr val="tx1"/>
                          </a:solidFill>
                          <a:effectLst/>
                        </a:rPr>
                      </a:br>
                      <a:r>
                        <a:rPr lang="ja-JP" altLang="en-US" sz="1000" u="none" strike="noStrike" dirty="0">
                          <a:solidFill>
                            <a:schemeClr val="tx1"/>
                          </a:solidFill>
                          <a:effectLst/>
                        </a:rPr>
                        <a:t>◎サテライトオフィスの利用拡大（</a:t>
                      </a:r>
                      <a:r>
                        <a:rPr lang="en-US" altLang="ja-JP" sz="1000" u="none" strike="noStrike" dirty="0">
                          <a:solidFill>
                            <a:schemeClr val="tx1"/>
                          </a:solidFill>
                          <a:effectLst/>
                        </a:rPr>
                        <a:t>2017.9</a:t>
                      </a:r>
                      <a:r>
                        <a:rPr lang="ja-JP" altLang="en-US" sz="1000" u="none" strike="noStrike" dirty="0">
                          <a:solidFill>
                            <a:schemeClr val="tx1"/>
                          </a:solidFill>
                          <a:effectLst/>
                        </a:rPr>
                        <a:t>から実施）</a:t>
                      </a:r>
                      <a:br>
                        <a:rPr lang="ja-JP" altLang="en-US" sz="1000" u="none" strike="noStrike" dirty="0">
                          <a:solidFill>
                            <a:schemeClr val="tx1"/>
                          </a:solidFill>
                          <a:effectLst/>
                        </a:rPr>
                      </a:br>
                      <a:r>
                        <a:rPr lang="ja-JP" altLang="en-US" sz="1000" u="none" strike="noStrike" dirty="0">
                          <a:solidFill>
                            <a:schemeClr val="tx1"/>
                          </a:solidFill>
                          <a:effectLst/>
                        </a:rPr>
                        <a:t>　◆利用要件の拡大（ソロワーク利用、親族に対する一時的な介助）</a:t>
                      </a:r>
                      <a:br>
                        <a:rPr lang="ja-JP" altLang="en-US" sz="1000" u="none" strike="noStrike" dirty="0">
                          <a:solidFill>
                            <a:schemeClr val="tx1"/>
                          </a:solidFill>
                          <a:effectLst/>
                        </a:rPr>
                      </a:br>
                      <a:r>
                        <a:rPr lang="ja-JP" altLang="en-US" sz="1000" u="sng" strike="noStrike" dirty="0">
                          <a:solidFill>
                            <a:schemeClr val="tx1"/>
                          </a:solidFill>
                          <a:effectLst/>
                        </a:rPr>
                        <a:t>◎サテライトオフィスの拡充</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◆導入場所（</a:t>
                      </a:r>
                      <a:r>
                        <a:rPr lang="en-US" altLang="ja-JP" sz="1000" u="sng" strike="noStrike" dirty="0">
                          <a:solidFill>
                            <a:schemeClr val="tx1"/>
                          </a:solidFill>
                          <a:effectLst/>
                        </a:rPr>
                        <a:t>2022.11 </a:t>
                      </a:r>
                      <a:r>
                        <a:rPr lang="ja-JP" altLang="en-US" sz="1000" u="sng" strike="noStrike" dirty="0">
                          <a:solidFill>
                            <a:schemeClr val="tx1"/>
                          </a:solidFill>
                          <a:effectLst/>
                        </a:rPr>
                        <a:t>時点　計４か所）</a:t>
                      </a:r>
                      <a:br>
                        <a:rPr lang="ja-JP" altLang="en-US" sz="1000" u="sng" strike="noStrike" dirty="0">
                          <a:solidFill>
                            <a:schemeClr val="tx1"/>
                          </a:solidFill>
                          <a:effectLst/>
                        </a:rPr>
                      </a:br>
                      <a:r>
                        <a:rPr lang="ja-JP" altLang="en-US" sz="1000" u="none" strike="noStrike" dirty="0">
                          <a:solidFill>
                            <a:schemeClr val="tx1"/>
                          </a:solidFill>
                          <a:effectLst/>
                        </a:rPr>
                        <a:t>　　泉北（</a:t>
                      </a:r>
                      <a:r>
                        <a:rPr lang="en-US" altLang="ja-JP" sz="1000" u="none" strike="noStrike" dirty="0">
                          <a:solidFill>
                            <a:schemeClr val="tx1"/>
                          </a:solidFill>
                          <a:effectLst/>
                        </a:rPr>
                        <a:t>2017.4</a:t>
                      </a:r>
                      <a:r>
                        <a:rPr lang="ja-JP" altLang="en-US" sz="1000" u="none" strike="noStrike" dirty="0">
                          <a:solidFill>
                            <a:schemeClr val="tx1"/>
                          </a:solidFill>
                          <a:effectLst/>
                        </a:rPr>
                        <a:t>）・</a:t>
                      </a:r>
                      <a:r>
                        <a:rPr lang="ja-JP" altLang="en-US" sz="1000" u="sng" strike="noStrike" dirty="0">
                          <a:solidFill>
                            <a:schemeClr val="tx1"/>
                          </a:solidFill>
                          <a:effectLst/>
                        </a:rPr>
                        <a:t>三島（</a:t>
                      </a:r>
                      <a:r>
                        <a:rPr lang="en-US" altLang="ja-JP" sz="1000" u="sng" strike="noStrike" dirty="0">
                          <a:solidFill>
                            <a:schemeClr val="tx1"/>
                          </a:solidFill>
                          <a:effectLst/>
                        </a:rPr>
                        <a:t>2019.5</a:t>
                      </a:r>
                      <a:r>
                        <a:rPr lang="ja-JP" altLang="en-US" sz="1000" u="sng" strike="noStrike" dirty="0">
                          <a:solidFill>
                            <a:schemeClr val="tx1"/>
                          </a:solidFill>
                          <a:effectLst/>
                        </a:rPr>
                        <a:t>）・大手前（</a:t>
                      </a:r>
                      <a:r>
                        <a:rPr lang="en-US" altLang="ja-JP" sz="1000" u="sng" strike="noStrike" dirty="0">
                          <a:solidFill>
                            <a:schemeClr val="tx1"/>
                          </a:solidFill>
                          <a:effectLst/>
                        </a:rPr>
                        <a:t>2021.4</a:t>
                      </a:r>
                      <a:r>
                        <a:rPr lang="ja-JP" altLang="en-US" sz="1000" u="sng" strike="noStrike" dirty="0">
                          <a:solidFill>
                            <a:schemeClr val="tx1"/>
                          </a:solidFill>
                          <a:effectLst/>
                        </a:rPr>
                        <a:t>）・咲洲（</a:t>
                      </a:r>
                      <a:r>
                        <a:rPr lang="en-US" altLang="ja-JP" sz="1000" u="sng" strike="noStrike" dirty="0">
                          <a:solidFill>
                            <a:schemeClr val="tx1"/>
                          </a:solidFill>
                          <a:effectLst/>
                        </a:rPr>
                        <a:t>2021.5</a:t>
                      </a:r>
                      <a:r>
                        <a:rPr lang="ja-JP" altLang="en-US" sz="1000" u="sng" strike="noStrike" dirty="0">
                          <a:solidFill>
                            <a:schemeClr val="tx1"/>
                          </a:solidFill>
                          <a:effectLst/>
                        </a:rPr>
                        <a:t>）</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◆利用実績　延べ</a:t>
                      </a:r>
                      <a:r>
                        <a:rPr lang="en-US" altLang="ja-JP" sz="1000" u="sng" strike="noStrike" dirty="0">
                          <a:solidFill>
                            <a:schemeClr val="tx1"/>
                          </a:solidFill>
                          <a:effectLst/>
                        </a:rPr>
                        <a:t>383</a:t>
                      </a:r>
                      <a:r>
                        <a:rPr lang="ja-JP" altLang="en-US" sz="1000" u="sng" strike="noStrike" dirty="0">
                          <a:solidFill>
                            <a:schemeClr val="tx1"/>
                          </a:solidFill>
                          <a:effectLst/>
                        </a:rPr>
                        <a:t>名（</a:t>
                      </a:r>
                      <a:r>
                        <a:rPr lang="en-US" altLang="ja-JP" sz="1000" u="sng" strike="noStrike" dirty="0">
                          <a:solidFill>
                            <a:schemeClr val="tx1"/>
                          </a:solidFill>
                          <a:effectLst/>
                        </a:rPr>
                        <a:t>2021</a:t>
                      </a:r>
                      <a:r>
                        <a:rPr lang="ja-JP" altLang="en-US" sz="1000" u="sng" strike="noStrike" dirty="0">
                          <a:solidFill>
                            <a:schemeClr val="tx1"/>
                          </a:solidFill>
                          <a:effectLst/>
                        </a:rPr>
                        <a:t>年度）</a:t>
                      </a:r>
                      <a:endParaRPr lang="ja-JP" altLang="en-US" sz="1000" b="0" i="0" u="sng"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510595436"/>
                  </a:ext>
                </a:extLst>
              </a:tr>
              <a:tr h="926025">
                <a:tc vMerge="1">
                  <a:txBody>
                    <a:bodyPr/>
                    <a:lstStyle/>
                    <a:p>
                      <a:pPr algn="ctr" fontAlgn="ctr"/>
                      <a:endParaRPr lang="ja-JP" altLang="en-US" sz="1000" b="1"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フリーアドレスの試行実施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　◆ＩＴ・業務改革課業務改革Ｇ内で実践（</a:t>
                      </a:r>
                      <a:r>
                        <a:rPr lang="en-US" altLang="ja-JP" sz="1000" u="none" strike="noStrike" dirty="0">
                          <a:solidFill>
                            <a:schemeClr val="tx1"/>
                          </a:solidFill>
                          <a:effectLst/>
                        </a:rPr>
                        <a:t>8</a:t>
                      </a:r>
                      <a:r>
                        <a:rPr lang="ja-JP" altLang="en-US" sz="1000" u="none" strike="noStrike" dirty="0">
                          <a:solidFill>
                            <a:schemeClr val="tx1"/>
                          </a:solidFill>
                          <a:effectLst/>
                        </a:rPr>
                        <a:t>名）</a:t>
                      </a:r>
                      <a:br>
                        <a:rPr lang="ja-JP" altLang="en-US" sz="1000" u="none" strike="noStrike" dirty="0">
                          <a:solidFill>
                            <a:schemeClr val="tx1"/>
                          </a:solidFill>
                          <a:effectLst/>
                        </a:rPr>
                      </a:br>
                      <a:r>
                        <a:rPr lang="ja-JP" altLang="en-US" sz="1000" u="none" strike="noStrike" dirty="0">
                          <a:solidFill>
                            <a:schemeClr val="tx1"/>
                          </a:solidFill>
                          <a:effectLst/>
                        </a:rPr>
                        <a:t>　　セキュリティ・個人ロッカー購入、モバイル型内線の試行</a:t>
                      </a:r>
                      <a:br>
                        <a:rPr lang="ja-JP" altLang="en-US" sz="1000" u="none" strike="noStrike" dirty="0">
                          <a:solidFill>
                            <a:schemeClr val="tx1"/>
                          </a:solidFill>
                          <a:effectLst/>
                        </a:rPr>
                      </a:br>
                      <a:r>
                        <a:rPr lang="ja-JP" altLang="en-US" sz="1000" u="none" strike="noStrike" dirty="0">
                          <a:solidFill>
                            <a:schemeClr val="tx1"/>
                          </a:solidFill>
                          <a:effectLst/>
                        </a:rPr>
                        <a:t>　◆行政経営課公民戦略連携デスクで実践（</a:t>
                      </a:r>
                      <a:r>
                        <a:rPr lang="en-US" altLang="ja-JP" sz="1000" u="none" strike="noStrike" dirty="0">
                          <a:solidFill>
                            <a:schemeClr val="tx1"/>
                          </a:solidFill>
                          <a:effectLst/>
                        </a:rPr>
                        <a:t>2018.4</a:t>
                      </a:r>
                      <a:r>
                        <a:rPr lang="ja-JP" altLang="en-US" sz="1000" u="none" strike="noStrike" dirty="0">
                          <a:solidFill>
                            <a:schemeClr val="tx1"/>
                          </a:solidFill>
                          <a:effectLst/>
                        </a:rPr>
                        <a:t>～）</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rPr>
                        <a:t>第二弾から継続</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extLst>
                  <a:ext uri="{0D108BD9-81ED-4DB2-BD59-A6C34878D82A}">
                    <a16:rowId xmlns:a16="http://schemas.microsoft.com/office/drawing/2014/main" val="3067273894"/>
                  </a:ext>
                </a:extLst>
              </a:tr>
            </a:tbl>
          </a:graphicData>
        </a:graphic>
      </p:graphicFrame>
    </p:spTree>
    <p:extLst>
      <p:ext uri="{BB962C8B-B14F-4D97-AF65-F5344CB8AC3E}">
        <p14:creationId xmlns:p14="http://schemas.microsoft.com/office/powerpoint/2010/main" val="290158193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456489"/>
          <a:ext cx="9043905" cy="5957733"/>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33395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925389">
                <a:tc rowSpan="2">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a:t>
                      </a:r>
                      <a:r>
                        <a:rPr kumimoji="1" lang="ja-JP" altLang="en-US" sz="1400" dirty="0">
                          <a:solidFill>
                            <a:schemeClr val="tx1"/>
                          </a:solidFill>
                          <a:latin typeface="+mn-ea"/>
                          <a:ea typeface="+mn-ea"/>
                        </a:rPr>
                        <a:t>次世代技術等の</a:t>
                      </a:r>
                      <a:r>
                        <a:rPr kumimoji="1" lang="en-US" altLang="ja-JP" sz="1400" dirty="0">
                          <a:solidFill>
                            <a:schemeClr val="tx1"/>
                          </a:solidFill>
                          <a:latin typeface="+mn-ea"/>
                          <a:ea typeface="+mn-ea"/>
                        </a:rPr>
                        <a:t>ICT</a:t>
                      </a:r>
                      <a:r>
                        <a:rPr kumimoji="1" lang="ja-JP" altLang="en-US" sz="1400" dirty="0">
                          <a:solidFill>
                            <a:schemeClr val="tx1"/>
                          </a:solidFill>
                          <a:latin typeface="+mn-ea"/>
                          <a:ea typeface="+mn-ea"/>
                        </a:rPr>
                        <a:t>を</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行政活動に導入すること</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で</a:t>
                      </a:r>
                      <a:r>
                        <a:rPr kumimoji="1" lang="ja-JP" altLang="en-US" sz="1400" dirty="0">
                          <a:solidFill>
                            <a:schemeClr val="tx1"/>
                          </a:solidFill>
                        </a:rPr>
                        <a:t>職員の生産性の向上や</a:t>
                      </a:r>
                      <a:endParaRPr kumimoji="1" lang="en-US" altLang="ja-JP" sz="1400" dirty="0">
                        <a:solidFill>
                          <a:schemeClr val="tx1"/>
                        </a:solidFill>
                      </a:endParaRPr>
                    </a:p>
                    <a:p>
                      <a:pPr marL="0" indent="0"/>
                      <a:r>
                        <a:rPr kumimoji="1" lang="ja-JP" altLang="en-US" sz="1400" dirty="0">
                          <a:solidFill>
                            <a:schemeClr val="tx1"/>
                          </a:solidFill>
                        </a:rPr>
                        <a:t>　業務の効率化を図る。</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①次世代技術等の導入</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・タブレット端末機を本格導入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500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・タブレット端末機の更新及び機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能改善（</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350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・大手前庁舎に無線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LAN</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を整備</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・ウェブ会議システム「</a:t>
                      </a:r>
                      <a:r>
                        <a:rPr kumimoji="1" lang="en-US" altLang="ja-JP" sz="1200" dirty="0">
                          <a:solidFill>
                            <a:schemeClr val="tx1"/>
                          </a:solidFill>
                        </a:rPr>
                        <a:t>Microsoft </a:t>
                      </a: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Teams</a:t>
                      </a:r>
                      <a:r>
                        <a:rPr kumimoji="1" lang="ja-JP" altLang="en-US" sz="1200" dirty="0">
                          <a:solidFill>
                            <a:schemeClr val="tx1"/>
                          </a:solidFill>
                        </a:rPr>
                        <a:t>」を導入（</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の活用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・音声認識技術（ＡＩ）を活用した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議事録等作成支援システムの</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導入（</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RPA</a:t>
                      </a:r>
                      <a:r>
                        <a:rPr kumimoji="1" lang="ja-JP" altLang="en-US" sz="1200" dirty="0">
                          <a:solidFill>
                            <a:schemeClr val="tx1"/>
                          </a:solidFill>
                        </a:rPr>
                        <a:t>の導入（</a:t>
                      </a:r>
                      <a:r>
                        <a:rPr kumimoji="1" lang="en-US" altLang="ja-JP" sz="1200" dirty="0">
                          <a:solidFill>
                            <a:schemeClr val="tx1"/>
                          </a:solidFill>
                        </a:rPr>
                        <a:t>2019</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①次世代技術等の導入</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・主にモバイルワークへ活用し、</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府職員の働き方改革を推進。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・職員端末機の利便性向上。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・全職員がいつでも庁外とのウェ</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ブ会議が可能に</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dirty="0">
                          <a:solidFill>
                            <a:schemeClr val="tx1"/>
                          </a:solidFill>
                        </a:rPr>
                        <a:t>の活用</a:t>
                      </a:r>
                      <a:endParaRPr kumimoji="1" lang="en-US" altLang="ja-JP" sz="1400" dirty="0">
                        <a:solidFill>
                          <a:schemeClr val="tx1"/>
                        </a:solidFill>
                      </a:endParaRPr>
                    </a:p>
                    <a:p>
                      <a:pPr marL="0" indent="0"/>
                      <a:r>
                        <a:rPr kumimoji="1" lang="ja-JP" altLang="en-US" sz="1200" dirty="0">
                          <a:solidFill>
                            <a:schemeClr val="tx1"/>
                          </a:solidFill>
                        </a:rPr>
                        <a:t>・</a:t>
                      </a:r>
                      <a:r>
                        <a:rPr kumimoji="1" lang="ja-JP" altLang="en-US" sz="1200" strike="noStrike" dirty="0">
                          <a:solidFill>
                            <a:schemeClr val="tx1"/>
                          </a:solidFill>
                        </a:rPr>
                        <a:t>議事録等の作成に係る負担</a:t>
                      </a:r>
                      <a:endParaRPr kumimoji="1" lang="en-US" altLang="ja-JP" sz="1200" strike="noStrike" dirty="0">
                        <a:solidFill>
                          <a:schemeClr val="tx1"/>
                        </a:solidFill>
                      </a:endParaRPr>
                    </a:p>
                    <a:p>
                      <a:pPr marL="0" indent="0"/>
                      <a:r>
                        <a:rPr kumimoji="1" lang="ja-JP" altLang="en-US" sz="1200" strike="noStrike" dirty="0">
                          <a:solidFill>
                            <a:schemeClr val="tx1"/>
                          </a:solidFill>
                        </a:rPr>
                        <a:t>　軽減</a:t>
                      </a:r>
                      <a:endParaRPr kumimoji="1" lang="en-US" altLang="ja-JP" sz="1200" strike="sngStrike" dirty="0">
                        <a:solidFill>
                          <a:schemeClr val="tx1"/>
                        </a:solidFill>
                      </a:endParaRPr>
                    </a:p>
                    <a:p>
                      <a:pPr marL="0" indent="0"/>
                      <a:r>
                        <a:rPr kumimoji="1" lang="ja-JP" altLang="en-US" sz="1200" strike="noStrike" dirty="0">
                          <a:solidFill>
                            <a:schemeClr val="tx1"/>
                          </a:solidFill>
                        </a:rPr>
                        <a:t>・パソコン上で行う単純な繰り返 </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し作業を</a:t>
                      </a:r>
                      <a:r>
                        <a:rPr kumimoji="1" lang="en-US" altLang="ja-JP" sz="1200" strike="noStrike" dirty="0">
                          <a:solidFill>
                            <a:schemeClr val="tx1"/>
                          </a:solidFill>
                        </a:rPr>
                        <a:t>RPA</a:t>
                      </a:r>
                      <a:r>
                        <a:rPr kumimoji="1" lang="ja-JP" altLang="en-US" sz="1200" strike="noStrike" dirty="0">
                          <a:solidFill>
                            <a:schemeClr val="tx1"/>
                          </a:solidFill>
                        </a:rPr>
                        <a:t>により自動化し、業</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務を効率化</a:t>
                      </a:r>
                      <a:endParaRPr kumimoji="1" lang="en-US" altLang="ja-JP" sz="1400" strike="no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873413">
                <a:tc vMerge="1">
                  <a:txBody>
                    <a:bodyPr/>
                    <a:lstStyle/>
                    <a:p>
                      <a:endParaRPr kumimoji="1" lang="ja-JP" altLang="en-US"/>
                    </a:p>
                  </a:txBody>
                  <a:tcPr/>
                </a:tc>
                <a:tc>
                  <a:txBody>
                    <a:bodyPr/>
                    <a:lstStyle/>
                    <a:p>
                      <a:pPr marL="0" indent="0"/>
                      <a:endParaRPr kumimoji="1" lang="en-US" altLang="ja-JP" sz="1400" dirty="0">
                        <a:solidFill>
                          <a:schemeClr val="accent6"/>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rgbClr val="FF000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200" dirty="0">
                        <a:solidFill>
                          <a:srgbClr val="FF000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284</a:t>
            </a:fld>
            <a:endParaRPr lang="ja-JP" altLang="en-US"/>
          </a:p>
        </p:txBody>
      </p:sp>
    </p:spTree>
    <p:extLst>
      <p:ext uri="{BB962C8B-B14F-4D97-AF65-F5344CB8AC3E}">
        <p14:creationId xmlns:p14="http://schemas.microsoft.com/office/powerpoint/2010/main" val="133361121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52431" y="638452"/>
            <a:ext cx="4504415" cy="2019313"/>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Ins="54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１．笑いと運動を連携した実践による健康・ストレスの分析（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体操と笑いを連携、グループで実践</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落語の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鑑賞や笑いを取り入れた健康体操やヨガの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実践等</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し、心身の健康や生きがいに及ぼす</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効果を分析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腹囲平均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握力平均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0.8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1.6</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精神的</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1.3</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p:txBody>
      </p:sp>
      <p:sp>
        <p:nvSpPr>
          <p:cNvPr id="7" name="角丸四角形 6"/>
          <p:cNvSpPr/>
          <p:nvPr/>
        </p:nvSpPr>
        <p:spPr>
          <a:xfrm>
            <a:off x="4377570" y="639719"/>
            <a:ext cx="4639585" cy="2008545"/>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２．楽器演奏の実践による認知機能向上の分析（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楽器演奏講師の指導のもと、ピアニカ</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演奏と脳を使った運動の実践を行い、</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認知機能向上の効果を分析</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語流暢性「文字」課題</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多くの語を言えるようになった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9.8</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11.6</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符号</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時間内の転記作業量が増大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58.9</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67.1</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作業記憶</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反応時間</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記憶との照合がより速くなった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1239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1148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endPar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130969" marR="0" lvl="0" indent="-130969"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52431" y="2705453"/>
            <a:ext cx="4615662" cy="2497250"/>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３．①</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デュアルタスクによる運動ゲームを一定期間実践し、が認知機能に及ぼす効果を分析等</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59562" y="975369"/>
            <a:ext cx="1891823" cy="1382150"/>
          </a:xfrm>
          <a:prstGeom prst="rect">
            <a:avLst/>
          </a:prstGeom>
          <a:ln>
            <a:noFill/>
          </a:ln>
          <a:effectLst/>
        </p:spPr>
      </p:pic>
      <p:sp>
        <p:nvSpPr>
          <p:cNvPr id="12" name="テキスト ボックス 11"/>
          <p:cNvSpPr txBox="1"/>
          <p:nvPr/>
        </p:nvSpPr>
        <p:spPr>
          <a:xfrm>
            <a:off x="439495" y="1607144"/>
            <a:ext cx="1861142" cy="470026"/>
          </a:xfrm>
          <a:prstGeom prst="rect">
            <a:avLst/>
          </a:prstGeom>
          <a:ln>
            <a:noFill/>
          </a:ln>
        </p:spPr>
        <p:style>
          <a:lnRef idx="2">
            <a:schemeClr val="dk1"/>
          </a:lnRef>
          <a:fillRef idx="1">
            <a:schemeClr val="lt1"/>
          </a:fillRef>
          <a:effectRef idx="0">
            <a:schemeClr val="dk1"/>
          </a:effectRef>
          <a:fontRef idx="minor">
            <a:schemeClr val="dk1"/>
          </a:fontRef>
        </p:style>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実施例）</a:t>
            </a: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①健康講座</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＋落語</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7139110" y="910965"/>
            <a:ext cx="1941467" cy="1308336"/>
          </a:xfrm>
          <a:prstGeom prst="rect">
            <a:avLst/>
          </a:prstGeom>
          <a:ln>
            <a:noFill/>
          </a:ln>
          <a:effectLst/>
        </p:spPr>
      </p:pic>
      <p:pic>
        <p:nvPicPr>
          <p:cNvPr id="15" name="図 6">
            <a:extLst>
              <a:ext uri="{FF2B5EF4-FFF2-40B4-BE49-F238E27FC236}">
                <a16:creationId xmlns:a16="http://schemas.microsoft.com/office/drawing/2014/main" id="{BD8DED19-D900-4805-BA42-AED55738CE05}"/>
              </a:ext>
            </a:extLst>
          </p:cNvPr>
          <p:cNvPicPr>
            <a:picLocks noChangeAspect="1"/>
          </p:cNvPicPr>
          <p:nvPr/>
        </p:nvPicPr>
        <p:blipFill>
          <a:blip r:embed="rId4"/>
          <a:stretch>
            <a:fillRect/>
          </a:stretch>
        </p:blipFill>
        <p:spPr>
          <a:xfrm rot="-4740000">
            <a:off x="6505864" y="1095918"/>
            <a:ext cx="715027" cy="714639"/>
          </a:xfrm>
          <a:prstGeom prst="rect">
            <a:avLst/>
          </a:prstGeom>
        </p:spPr>
      </p:pic>
      <p:sp>
        <p:nvSpPr>
          <p:cNvPr id="17" name="正方形/長方形 16"/>
          <p:cNvSpPr/>
          <p:nvPr/>
        </p:nvSpPr>
        <p:spPr>
          <a:xfrm>
            <a:off x="32537" y="3259804"/>
            <a:ext cx="2472707" cy="1241522"/>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◆「窓拭き」タスク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手の動きに連動する画面のスポンジを使って</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窓ふきをするゲーム。脳を使いながら身体の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横移動や上下の屈伸運動を行う。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◆「反射神経」タスク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画面上にランダムに並んだ数字を、小さい順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に素早くタッチしていくゲーム。素早い視線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移動と視覚認知が必要であり、同時に身体の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横移動、上限の屈伸運動などを繰り返す。</a:t>
            </a:r>
          </a:p>
        </p:txBody>
      </p:sp>
      <p:pic>
        <p:nvPicPr>
          <p:cNvPr id="19" name="図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34748" y="3637423"/>
            <a:ext cx="1436787" cy="1040744"/>
          </a:xfrm>
          <a:prstGeom prst="rect">
            <a:avLst/>
          </a:prstGeom>
        </p:spPr>
      </p:pic>
      <p:sp>
        <p:nvSpPr>
          <p:cNvPr id="20" name="角丸四角形 19"/>
          <p:cNvSpPr/>
          <p:nvPr/>
        </p:nvSpPr>
        <p:spPr>
          <a:xfrm>
            <a:off x="4451984" y="2695952"/>
            <a:ext cx="4616967" cy="2578347"/>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３．②</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AI</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ロボによるコミュニケーションを一定期間実践し、認知機能に及ぼす効果分析等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《MMSE》</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スコアの維持</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スコアが27.5%上昇</a:t>
            </a:r>
            <a:endParaRPr kumimoji="1" lang="ja-JP" altLang="en-US"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健康関連</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尺度（</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SF-8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の</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「精神的サマリースコア」が改善した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被検者の割合がより多かった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50.0%</a:t>
            </a:r>
            <a:r>
              <a:rPr kumimoji="1" lang="ja-JP" altLang="en-US" sz="900" b="0" i="0" u="none" strike="noStrike" kern="1200" cap="none" spc="0" normalizeH="0" baseline="0" noProof="0" dirty="0" err="1">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62.5%</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Calibri"/>
                <a:ea typeface="Meiryo UI"/>
                <a:cs typeface="+mn-cs"/>
              </a:rPr>
              <a:t>	 </a:t>
            </a:r>
            <a:endParaRPr kumimoji="1" lang="ja-JP" altLang="en-US" sz="825"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7022683" y="3281518"/>
            <a:ext cx="2057894" cy="1294187"/>
          </a:xfrm>
          <a:prstGeom prst="rect">
            <a:avLst/>
          </a:prstGeom>
          <a:ln>
            <a:noFill/>
          </a:ln>
          <a:effectLst/>
        </p:spPr>
      </p:pic>
      <p:pic>
        <p:nvPicPr>
          <p:cNvPr id="9" name="図 8"/>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452801" y="3281518"/>
            <a:ext cx="1905341" cy="1388002"/>
          </a:xfrm>
          <a:prstGeom prst="rect">
            <a:avLst/>
          </a:prstGeom>
          <a:ln>
            <a:noFill/>
          </a:ln>
          <a:effectLst/>
        </p:spPr>
      </p:pic>
      <p:sp>
        <p:nvSpPr>
          <p:cNvPr id="16" name="テキスト ボックス 15"/>
          <p:cNvSpPr txBox="1"/>
          <p:nvPr/>
        </p:nvSpPr>
        <p:spPr>
          <a:xfrm>
            <a:off x="0" y="314337"/>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nvPr>
        </p:nvGraphicFramePr>
        <p:xfrm>
          <a:off x="4492483" y="4734591"/>
          <a:ext cx="4104456" cy="678180"/>
        </p:xfrm>
        <a:graphic>
          <a:graphicData uri="http://schemas.openxmlformats.org/drawingml/2006/table">
            <a:tbl>
              <a:tblPr firstRow="1" bandRow="1">
                <a:tableStyleId>{2D5ABB26-0587-4C30-8999-92F81FD0307C}</a:tableStyleId>
              </a:tblPr>
              <a:tblGrid>
                <a:gridCol w="4104456">
                  <a:extLst>
                    <a:ext uri="{9D8B030D-6E8A-4147-A177-3AD203B41FA5}">
                      <a16:colId xmlns:a16="http://schemas.microsoft.com/office/drawing/2014/main" val="3316413907"/>
                    </a:ext>
                  </a:extLst>
                </a:gridCol>
              </a:tblGrid>
              <a:tr h="0">
                <a:tc>
                  <a:txBody>
                    <a:bodyPr/>
                    <a:lstStyle/>
                    <a:p>
                      <a:r>
                        <a:rPr kumimoji="1" lang="ja-JP" altLang="en-US" sz="1000" dirty="0" smtClean="0">
                          <a:latin typeface="Meiryo UI" panose="020B0604030504040204" pitchFamily="50" charset="-128"/>
                          <a:ea typeface="Meiryo UI" panose="020B0604030504040204" pitchFamily="50" charset="-128"/>
                        </a:rPr>
                        <a:t>◆先端技術を活用したオーラルフレイル予防など口の健康づくりの効果分析</a:t>
                      </a:r>
                      <a:endParaRPr kumimoji="1" lang="en-US" altLang="ja-JP" sz="1000" baseline="0" dirty="0" smtClean="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755260921"/>
                  </a:ext>
                </a:extLst>
              </a:tr>
              <a:tr h="0">
                <a:tc>
                  <a:txBody>
                    <a:bodyPr/>
                    <a:lstStyle/>
                    <a:p>
                      <a:r>
                        <a:rPr kumimoji="1" lang="ja-JP" altLang="en-US" sz="1000" dirty="0" smtClean="0">
                          <a:latin typeface="Meiryo UI" panose="020B0604030504040204" pitchFamily="50" charset="-128"/>
                          <a:ea typeface="Meiryo UI" panose="020B0604030504040204" pitchFamily="50" charset="-128"/>
                        </a:rPr>
                        <a:t>◆「行動経済学」を活用した健康になる空間づくり</a:t>
                      </a:r>
                      <a:endParaRPr kumimoji="1" lang="ja-JP" altLang="en-US" sz="10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489746061"/>
                  </a:ext>
                </a:extLst>
              </a:tr>
              <a:tr h="104154">
                <a:tc>
                  <a:txBody>
                    <a:bodyPr/>
                    <a:lstStyle/>
                    <a:p>
                      <a:endParaRPr kumimoji="1" lang="ja-JP" altLang="en-US" sz="11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62061994"/>
                  </a:ext>
                </a:extLst>
              </a:tr>
            </a:tbl>
          </a:graphicData>
        </a:graphic>
      </p:graphicFrame>
      <p:sp>
        <p:nvSpPr>
          <p:cNvPr id="25" name="角丸四角形 24"/>
          <p:cNvSpPr/>
          <p:nvPr/>
        </p:nvSpPr>
        <p:spPr>
          <a:xfrm>
            <a:off x="4582743" y="4492145"/>
            <a:ext cx="1658391" cy="223890"/>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年度実践事業</a:t>
            </a:r>
            <a:endPar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8377" y="-27331"/>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0" y="5151869"/>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発信</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事業</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3490" y="5469195"/>
            <a:ext cx="4572000" cy="1338828"/>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 </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アンチエイジングフェア（</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関西テレビ放送㈱、特定非営利活動法人日本抗加齢協会と連携し、</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・フェア</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」を共催。</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◆ブースの出展を通して、府の健康に関する取り組みを発信するとともに、</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の取組みに関するアンケートによる意識調査を実施。</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開催実績</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（開催期間）令和元年</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日（土）、</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日（日）</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（入場者数）約</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10,000</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日間合計）</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27" name="図 26"/>
          <p:cNvPicPr>
            <a:picLocks noChangeAspect="1"/>
          </p:cNvPicPr>
          <p:nvPr/>
        </p:nvPicPr>
        <p:blipFill>
          <a:blip r:embed="rId8"/>
          <a:stretch>
            <a:fillRect/>
          </a:stretch>
        </p:blipFill>
        <p:spPr>
          <a:xfrm>
            <a:off x="3459560" y="5619981"/>
            <a:ext cx="763417" cy="1073444"/>
          </a:xfrm>
          <a:prstGeom prst="rect">
            <a:avLst/>
          </a:prstGeom>
        </p:spPr>
      </p:pic>
      <p:sp>
        <p:nvSpPr>
          <p:cNvPr id="26" name="正方形/長方形 25"/>
          <p:cNvSpPr/>
          <p:nvPr/>
        </p:nvSpPr>
        <p:spPr>
          <a:xfrm>
            <a:off x="4358142" y="5469195"/>
            <a:ext cx="4766430" cy="140038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 SNS</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等を活用した情報発信（</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歳若返りチャンネルの開設</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YouTube</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チャンネルを開設し、企業</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等の様々な取組みを動画で紹介するとともに、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タレントがナレーション</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を担当する天下人・秀吉が「</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歳若返り」の取組みをわかりやすく解説した動画を配信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Twitter</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企業の取組み・市町村に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おけるイベント</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情報等を毎日つぶやきで発信。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企業等の</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ページとリンクでつなげ、「</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歳若返り」の取組みを一体的に発信。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オンラインイベントの開催</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歳若返り」に関連した講演、パネルディスカッション等を配信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32537" y="4520146"/>
            <a:ext cx="4459946" cy="612903"/>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主な成果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スコアが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健康関連</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QOL</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尺度（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SF-8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全体的健康感の向上（参加者の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％が向上）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運動機能（立ち上がり・歩行速度）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改善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TUG</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の時間短縮）</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74293177"/>
      </p:ext>
    </p:extLst>
  </p:cSld>
  <p:clrMapOvr>
    <a:masterClrMapping/>
  </p:clrMapOvr>
  <mc:AlternateContent xmlns:mc="http://schemas.openxmlformats.org/markup-compatibility/2006" xmlns:p14="http://schemas.microsoft.com/office/powerpoint/2010/main">
    <mc:Choice Requires="p14">
      <p:transition spd="slow" p14:dur="2000" advTm="112701"/>
    </mc:Choice>
    <mc:Fallback xmlns="">
      <p:transition spd="slow" advTm="112701"/>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692696"/>
          <a:ext cx="9043905" cy="5426272"/>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442792">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84000">
                <a:tc>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行政情報のオープン</a:t>
                      </a:r>
                      <a:endParaRPr kumimoji="1" lang="en-US" altLang="ja-JP" sz="1400" dirty="0">
                        <a:solidFill>
                          <a:schemeClr val="tx1"/>
                        </a:solidFill>
                      </a:endParaRPr>
                    </a:p>
                    <a:p>
                      <a:pPr marL="0" indent="0"/>
                      <a:r>
                        <a:rPr kumimoji="1" lang="ja-JP" altLang="en-US" sz="1400" dirty="0">
                          <a:solidFill>
                            <a:schemeClr val="tx1"/>
                          </a:solidFill>
                        </a:rPr>
                        <a:t>　データ化や利活用、クラウ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ドサービス活用などによる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府民サービス向上に取り</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組む。</a:t>
                      </a: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　</a:t>
                      </a:r>
                      <a:endParaRPr kumimoji="1" lang="en-US" altLang="ja-JP" sz="14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・データ収集やリンケージ等活用</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に必要な仕組みや費用対効果、</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集約されたデータの活用可能</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性など府としての方向性を検討</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し、取組みを進める。</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・クラウドサービス等を活用した</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行政手続きのオンライン化を進</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める。</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・オープンデータポータル</a:t>
                      </a:r>
                      <a:endParaRPr kumimoji="1" lang="en-US" altLang="ja-JP" sz="1200" dirty="0">
                        <a:solidFill>
                          <a:schemeClr val="tx1"/>
                        </a:solidFill>
                      </a:endParaRPr>
                    </a:p>
                    <a:p>
                      <a:pPr marL="0" indent="0"/>
                      <a:r>
                        <a:rPr kumimoji="1" lang="en-US" altLang="ja-JP" sz="1200" baseline="0" dirty="0">
                          <a:solidFill>
                            <a:schemeClr val="tx1"/>
                          </a:solidFill>
                        </a:rPr>
                        <a:t> </a:t>
                      </a:r>
                      <a:r>
                        <a:rPr kumimoji="1" lang="ja-JP" altLang="en-US" sz="1200" dirty="0">
                          <a:solidFill>
                            <a:schemeClr val="tx1"/>
                          </a:solidFill>
                        </a:rPr>
                        <a:t>サイトの運用</a:t>
                      </a:r>
                      <a:endParaRPr kumimoji="1" lang="en-US" altLang="ja-JP" sz="1200" dirty="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ja-JP" altLang="en-US" sz="1200" dirty="0">
                          <a:solidFill>
                            <a:schemeClr val="tx1"/>
                          </a:solidFill>
                        </a:rPr>
                        <a:t>府のホームページ内に全庁のオープンデータをまとめて掲載する「ポータルページ」を開設</a:t>
                      </a:r>
                      <a:r>
                        <a:rPr lang="ja-JP" altLang="en-US" sz="1200" strike="noStrike" baseline="0" dirty="0">
                          <a:solidFill>
                            <a:schemeClr val="tx1"/>
                          </a:solidFill>
                        </a:rPr>
                        <a:t> </a:t>
                      </a:r>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a:t>
                      </a:r>
                      <a:r>
                        <a:rPr lang="en-US" altLang="ja-JP" sz="1200" dirty="0">
                          <a:solidFill>
                            <a:schemeClr val="tx1"/>
                          </a:solidFill>
                        </a:rPr>
                        <a:t>)</a:t>
                      </a:r>
                    </a:p>
                    <a:p>
                      <a:pPr marL="171450" indent="-171450">
                        <a:buFontTx/>
                        <a:buChar char="-"/>
                      </a:pPr>
                      <a:r>
                        <a:rPr kumimoji="1" lang="ja-JP" altLang="en-US" sz="1200" dirty="0">
                          <a:solidFill>
                            <a:schemeClr val="tx1"/>
                          </a:solidFill>
                        </a:rPr>
                        <a:t>庁内各部局のデータ取得や更新等を容易に行うことができ、府民への発信等を行うことができるオープンデータサイトの運用を開始。 </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a:t>
                      </a:r>
                      <a:r>
                        <a:rPr kumimoji="1" lang="en-US" altLang="ja-JP" sz="120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indent="0"/>
                      <a:r>
                        <a:rPr kumimoji="1" lang="ja-JP" altLang="en-US" sz="1200" dirty="0">
                          <a:solidFill>
                            <a:schemeClr val="tx1"/>
                          </a:solidFill>
                        </a:rPr>
                        <a:t>・デジタルマップ等の展開</a:t>
                      </a:r>
                      <a:endParaRPr kumimoji="1" lang="en-US" altLang="ja-JP" sz="1200" dirty="0">
                        <a:solidFill>
                          <a:schemeClr val="tx1"/>
                        </a:solidFill>
                      </a:endParaRPr>
                    </a:p>
                    <a:p>
                      <a:pPr marL="171450" indent="-171450">
                        <a:buFontTx/>
                        <a:buChar char="-"/>
                      </a:pPr>
                      <a:r>
                        <a:rPr kumimoji="1" lang="ja-JP" altLang="en-US" sz="1100" dirty="0">
                          <a:solidFill>
                            <a:schemeClr val="tx1"/>
                          </a:solidFill>
                        </a:rPr>
                        <a:t>庁内各部局だけではなく、市町村等のデータを活用して、赤ちゃんの駅マップ等のデジタルマップサービスを府民等に提供。</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2</a:t>
                      </a:r>
                      <a:r>
                        <a:rPr kumimoji="1" lang="ja-JP" altLang="en-US" sz="1100" dirty="0">
                          <a:solidFill>
                            <a:schemeClr val="tx1"/>
                          </a:solidFill>
                        </a:rPr>
                        <a:t>月</a:t>
                      </a:r>
                      <a:r>
                        <a:rPr kumimoji="1" lang="en-US" altLang="ja-JP" sz="1100" dirty="0">
                          <a:solidFill>
                            <a:schemeClr val="tx1"/>
                          </a:solidFill>
                        </a:rPr>
                        <a:t>)</a:t>
                      </a:r>
                    </a:p>
                    <a:p>
                      <a:pPr marL="0" indent="0"/>
                      <a:endParaRPr kumimoji="1" lang="en-US" altLang="ja-JP" sz="1100" dirty="0">
                        <a:solidFill>
                          <a:schemeClr val="tx1"/>
                        </a:solidFill>
                      </a:endParaRPr>
                    </a:p>
                    <a:p>
                      <a:pPr marL="0" indent="0"/>
                      <a:r>
                        <a:rPr kumimoji="1" lang="ja-JP" altLang="en-US" sz="1200" dirty="0">
                          <a:solidFill>
                            <a:schemeClr val="tx1"/>
                          </a:solidFill>
                        </a:rPr>
                        <a:t>・新型コロナウイルス感染症対</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策関連業務を中心に、迅速に </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手続きのオンライン化を展開し、</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府民の利便性が向上（</a:t>
                      </a:r>
                      <a:r>
                        <a:rPr kumimoji="1" lang="en-US" altLang="ja-JP" sz="1200" dirty="0">
                          <a:solidFill>
                            <a:schemeClr val="tx1"/>
                          </a:solidFill>
                        </a:rPr>
                        <a:t>2020</a:t>
                      </a:r>
                      <a:r>
                        <a:rPr kumimoji="1" lang="ja-JP" altLang="en-US" sz="1200" dirty="0">
                          <a:solidFill>
                            <a:schemeClr val="tx1"/>
                          </a:solidFill>
                        </a:rPr>
                        <a:t>年</a:t>
                      </a:r>
                      <a:r>
                        <a:rPr kumimoji="1" lang="en-US" altLang="ja-JP" sz="1200" dirty="0">
                          <a:solidFill>
                            <a:schemeClr val="tx1"/>
                          </a:solidFill>
                        </a:rPr>
                        <a:t>4</a:t>
                      </a:r>
                    </a:p>
                    <a:p>
                      <a:pPr marL="0" indent="0"/>
                      <a:r>
                        <a:rPr kumimoji="1" lang="en-US" altLang="ja-JP" sz="1200" dirty="0">
                          <a:solidFill>
                            <a:schemeClr val="tx1"/>
                          </a:solidFill>
                        </a:rPr>
                        <a:t> </a:t>
                      </a:r>
                      <a:r>
                        <a:rPr kumimoji="1" lang="ja-JP" altLang="en-US" sz="1200" dirty="0">
                          <a:solidFill>
                            <a:schemeClr val="tx1"/>
                          </a:solidFill>
                        </a:rPr>
                        <a:t>月～）</a:t>
                      </a:r>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285</a:t>
            </a:fld>
            <a:endParaRPr lang="ja-JP" altLang="en-US"/>
          </a:p>
        </p:txBody>
      </p:sp>
    </p:spTree>
    <p:extLst>
      <p:ext uri="{BB962C8B-B14F-4D97-AF65-F5344CB8AC3E}">
        <p14:creationId xmlns:p14="http://schemas.microsoft.com/office/powerpoint/2010/main" val="239729919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サービス改善</a:t>
            </a:r>
          </a:p>
        </p:txBody>
      </p:sp>
      <p:graphicFrame>
        <p:nvGraphicFramePr>
          <p:cNvPr id="8" name="表 7"/>
          <p:cNvGraphicFramePr>
            <a:graphicFrameLocks noGrp="1"/>
          </p:cNvGraphicFramePr>
          <p:nvPr>
            <p:extLst/>
          </p:nvPr>
        </p:nvGraphicFramePr>
        <p:xfrm>
          <a:off x="251520" y="411357"/>
          <a:ext cx="8712968" cy="6009640"/>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従来の各施設での業務改善は、主にコスト削減を重視したものであり、府民・利用者へのサービス向上という観点での業務改善が十分ではなかった。</a:t>
                      </a:r>
                      <a:endParaRPr kumimoji="1" lang="en-US" altLang="ja-JP" sz="1400" dirty="0">
                        <a:solidFill>
                          <a:schemeClr val="tx1"/>
                        </a:solidFill>
                      </a:endParaRPr>
                    </a:p>
                    <a:p>
                      <a:pPr marL="0" indent="0"/>
                      <a:r>
                        <a:rPr kumimoji="1" lang="ja-JP" altLang="en-US" sz="1400" dirty="0">
                          <a:solidFill>
                            <a:schemeClr val="tx1"/>
                          </a:solidFill>
                        </a:rPr>
                        <a:t>　そこで、</a:t>
                      </a:r>
                      <a:r>
                        <a:rPr kumimoji="1" lang="en-US" altLang="ja-JP" sz="1400" dirty="0">
                          <a:solidFill>
                            <a:schemeClr val="tx1"/>
                          </a:solidFill>
                        </a:rPr>
                        <a:t>2008</a:t>
                      </a:r>
                      <a:r>
                        <a:rPr kumimoji="1" lang="ja-JP" altLang="en-US" sz="1400" dirty="0">
                          <a:solidFill>
                            <a:schemeClr val="tx1"/>
                          </a:solidFill>
                        </a:rPr>
                        <a:t>年に知事が、府民に直接サービスを提供する施設の管理運営のあり方の検証・見直しを全部局に指示。</a:t>
                      </a:r>
                      <a:endParaRPr kumimoji="1" lang="en-US" altLang="ja-JP" sz="1400"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府民のニーズ・満足度、時代の要請、戦略的な施設改修、コスト管理、増収の工夫などの観点から、管理運営を抜本的に改善。</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施設の現場が主体的に改善案を検討・企画。</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利用者満足度調査手法を活用したＰＤＣＡのマネジメントサイクルを導入・確立。</a:t>
                      </a:r>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「府庁ホスピタリティ向上調査」を実施（</a:t>
                      </a:r>
                      <a:r>
                        <a:rPr kumimoji="1" lang="en-US" altLang="ja-JP" sz="1400" dirty="0">
                          <a:solidFill>
                            <a:schemeClr val="tx1"/>
                          </a:solidFill>
                        </a:rPr>
                        <a:t>2008</a:t>
                      </a:r>
                      <a:r>
                        <a:rPr kumimoji="1" lang="ja-JP" altLang="en-US" sz="1400" dirty="0">
                          <a:solidFill>
                            <a:schemeClr val="tx1"/>
                          </a:solidFill>
                        </a:rPr>
                        <a:t>年）</a:t>
                      </a:r>
                      <a:endParaRPr kumimoji="1" lang="en-US" altLang="ja-JP" sz="14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調査対象：４施設</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利用者満足度調査（利用者へのアンケート調査）</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サービス観察調査（匿名の民間調査員による接遇調査）</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2009</a:t>
                      </a:r>
                      <a:r>
                        <a:rPr kumimoji="1" lang="ja-JP" altLang="en-US" sz="1400" dirty="0">
                          <a:solidFill>
                            <a:schemeClr val="tx1"/>
                          </a:solidFill>
                        </a:rPr>
                        <a:t>年度以降、府民サービスを提供する施設（</a:t>
                      </a:r>
                      <a:r>
                        <a:rPr kumimoji="1" lang="en-US" altLang="ja-JP" sz="1400" dirty="0">
                          <a:solidFill>
                            <a:schemeClr val="tx1"/>
                          </a:solidFill>
                        </a:rPr>
                        <a:t>55</a:t>
                      </a:r>
                      <a:r>
                        <a:rPr kumimoji="1" lang="ja-JP" altLang="en-US" sz="1400" dirty="0">
                          <a:solidFill>
                            <a:schemeClr val="tx1"/>
                          </a:solidFill>
                        </a:rPr>
                        <a:t>施設</a:t>
                      </a:r>
                      <a:r>
                        <a:rPr kumimoji="1" lang="en-US" altLang="ja-JP" sz="1400" dirty="0">
                          <a:solidFill>
                            <a:schemeClr val="tx1"/>
                          </a:solidFill>
                        </a:rPr>
                        <a:t>※</a:t>
                      </a:r>
                      <a:r>
                        <a:rPr kumimoji="1" lang="ja-JP" altLang="en-US" sz="1400" dirty="0">
                          <a:solidFill>
                            <a:schemeClr val="tx1"/>
                          </a:solidFill>
                        </a:rPr>
                        <a:t>）について</a:t>
                      </a:r>
                      <a:r>
                        <a:rPr kumimoji="1" lang="en-US" altLang="ja-JP" sz="1400" dirty="0">
                          <a:solidFill>
                            <a:schemeClr val="tx1"/>
                          </a:solidFill>
                        </a:rPr>
                        <a:t>3</a:t>
                      </a:r>
                      <a:r>
                        <a:rPr kumimoji="1" lang="ja-JP" altLang="en-US" sz="1400" dirty="0">
                          <a:solidFill>
                            <a:schemeClr val="tx1"/>
                          </a:solidFill>
                        </a:rPr>
                        <a:t>年に</a:t>
                      </a:r>
                      <a:r>
                        <a:rPr kumimoji="1" lang="en-US" altLang="ja-JP" sz="1400" dirty="0">
                          <a:solidFill>
                            <a:schemeClr val="tx1"/>
                          </a:solidFill>
                        </a:rPr>
                        <a:t>1</a:t>
                      </a:r>
                      <a:r>
                        <a:rPr kumimoji="1" lang="ja-JP" altLang="en-US" sz="1400" dirty="0">
                          <a:solidFill>
                            <a:schemeClr val="tx1"/>
                          </a:solidFill>
                        </a:rPr>
                        <a:t>度のサイクルで利用者満足度調査を実施。調査結果を踏まえ、施設が改善案を企画・検討・実施。</a:t>
                      </a:r>
                      <a:endParaRPr kumimoji="1" lang="en-US" altLang="ja-JP" sz="1400" dirty="0">
                        <a:solidFill>
                          <a:schemeClr val="tx1"/>
                        </a:solidFill>
                      </a:endParaRPr>
                    </a:p>
                    <a:p>
                      <a:pPr marL="0" indent="0"/>
                      <a:r>
                        <a:rPr kumimoji="1" lang="en-US" altLang="ja-JP" sz="1200" dirty="0">
                          <a:solidFill>
                            <a:schemeClr val="tx1"/>
                          </a:solidFill>
                        </a:rPr>
                        <a:t>-</a:t>
                      </a:r>
                      <a:r>
                        <a:rPr kumimoji="1" lang="ja-JP" altLang="en-US" sz="1200" dirty="0">
                          <a:solidFill>
                            <a:schemeClr val="tx1"/>
                          </a:solidFill>
                        </a:rPr>
                        <a:t>ｻｰﾋﾞｽ改善に取り組んだ施設：</a:t>
                      </a:r>
                      <a:r>
                        <a:rPr kumimoji="1" lang="en-US" altLang="ja-JP" sz="1200" dirty="0">
                          <a:solidFill>
                            <a:schemeClr val="tx1"/>
                          </a:solidFill>
                        </a:rPr>
                        <a:t>51</a:t>
                      </a:r>
                      <a:r>
                        <a:rPr kumimoji="1" lang="ja-JP" altLang="en-US" sz="1200" dirty="0">
                          <a:solidFill>
                            <a:schemeClr val="tx1"/>
                          </a:solidFill>
                        </a:rPr>
                        <a:t>施設</a:t>
                      </a:r>
                      <a:endParaRPr kumimoji="1" lang="en-US" altLang="ja-JP" sz="1200" dirty="0">
                        <a:solidFill>
                          <a:schemeClr val="tx1"/>
                        </a:solidFill>
                      </a:endParaRPr>
                    </a:p>
                    <a:p>
                      <a:pPr marL="0" indent="0"/>
                      <a:r>
                        <a:rPr kumimoji="1" lang="ja-JP" altLang="en-US" sz="1200" dirty="0">
                          <a:solidFill>
                            <a:schemeClr val="tx1"/>
                          </a:solidFill>
                        </a:rPr>
                        <a:t>（改善点）</a:t>
                      </a:r>
                      <a:endParaRPr kumimoji="1" lang="en-US" altLang="ja-JP" sz="1200" dirty="0">
                        <a:solidFill>
                          <a:schemeClr val="tx1"/>
                        </a:solidFill>
                      </a:endParaRPr>
                    </a:p>
                    <a:p>
                      <a:pPr marL="0" indent="0"/>
                      <a:r>
                        <a:rPr kumimoji="1" lang="ja-JP" altLang="en-US" sz="1200" dirty="0">
                          <a:solidFill>
                            <a:schemeClr val="tx1"/>
                          </a:solidFill>
                        </a:rPr>
                        <a:t>　・利用時間の延長</a:t>
                      </a:r>
                      <a:endParaRPr kumimoji="1" lang="en-US" altLang="ja-JP" sz="1200" dirty="0">
                        <a:solidFill>
                          <a:schemeClr val="tx1"/>
                        </a:solidFill>
                      </a:endParaRPr>
                    </a:p>
                    <a:p>
                      <a:pPr marL="0" indent="0"/>
                      <a:r>
                        <a:rPr kumimoji="1" lang="ja-JP" altLang="en-US" sz="1200" dirty="0">
                          <a:solidFill>
                            <a:schemeClr val="tx1"/>
                          </a:solidFill>
                        </a:rPr>
                        <a:t>　・施設改修</a:t>
                      </a:r>
                      <a:endParaRPr kumimoji="1" lang="en-US" altLang="ja-JP" sz="1200" dirty="0">
                        <a:solidFill>
                          <a:schemeClr val="tx1"/>
                        </a:solidFill>
                      </a:endParaRPr>
                    </a:p>
                    <a:p>
                      <a:pPr marL="0" indent="0"/>
                      <a:r>
                        <a:rPr kumimoji="1" lang="ja-JP" altLang="en-US" sz="1200" dirty="0">
                          <a:solidFill>
                            <a:schemeClr val="tx1"/>
                          </a:solidFill>
                        </a:rPr>
                        <a:t>　・ＩＣＴ改善</a:t>
                      </a:r>
                      <a:endParaRPr kumimoji="1" lang="en-US" altLang="ja-JP" sz="1200" dirty="0">
                        <a:solidFill>
                          <a:schemeClr val="tx1"/>
                        </a:solidFill>
                      </a:endParaRPr>
                    </a:p>
                    <a:p>
                      <a:pPr marL="0" indent="0"/>
                      <a:r>
                        <a:rPr kumimoji="1" lang="ja-JP" altLang="en-US" sz="1200" dirty="0">
                          <a:solidFill>
                            <a:schemeClr val="tx1"/>
                          </a:solidFill>
                        </a:rPr>
                        <a:t>　・サービス改善　　　など</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100" dirty="0">
                          <a:solidFill>
                            <a:schemeClr val="tx1"/>
                          </a:solidFill>
                        </a:rPr>
                        <a:t>※51</a:t>
                      </a:r>
                      <a:r>
                        <a:rPr kumimoji="1" lang="ja-JP" altLang="en-US" sz="1100" dirty="0">
                          <a:solidFill>
                            <a:schemeClr val="tx1"/>
                          </a:solidFill>
                        </a:rPr>
                        <a:t>施設・・・公の施設、府の機関、</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その他の施設。ただし、府営公園</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内のプール、箕面昆虫館、都市</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緑化植物園については、府営公</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園とは別にそれぞれ</a:t>
                      </a:r>
                      <a:r>
                        <a:rPr kumimoji="1" lang="en-US" altLang="ja-JP" sz="1100" dirty="0">
                          <a:solidFill>
                            <a:schemeClr val="tx1"/>
                          </a:solidFill>
                        </a:rPr>
                        <a:t>1</a:t>
                      </a:r>
                      <a:r>
                        <a:rPr kumimoji="1" lang="ja-JP" altLang="en-US" sz="1100" dirty="0">
                          <a:solidFill>
                            <a:schemeClr val="tx1"/>
                          </a:solidFill>
                        </a:rPr>
                        <a:t>施設として</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調査を実施</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　利用者満足度調査等による継続的なニーズ把握・効果検証、ＰＤＣＡマネジメントが一定定着。</a:t>
                      </a:r>
                      <a:endParaRPr kumimoji="1" lang="en-US" altLang="ja-JP" sz="1400" dirty="0">
                        <a:solidFill>
                          <a:schemeClr val="tx1"/>
                        </a:solidFill>
                      </a:endParaRPr>
                    </a:p>
                    <a:p>
                      <a:r>
                        <a:rPr kumimoji="1" lang="ja-JP" altLang="en-US" sz="1400" dirty="0">
                          <a:solidFill>
                            <a:schemeClr val="tx1"/>
                          </a:solidFill>
                        </a:rPr>
                        <a:t>　府民ニーズや時代の要請に合わせたサービス内容の改善や、ＩＣＴを活用した積極的な情報発信が実現。</a:t>
                      </a:r>
                      <a:endParaRPr kumimoji="1" lang="en-US" altLang="ja-JP" sz="1400" dirty="0">
                        <a:solidFill>
                          <a:schemeClr val="tx1"/>
                        </a:solidFill>
                      </a:endParaRPr>
                    </a:p>
                    <a:p>
                      <a:r>
                        <a:rPr kumimoji="1" lang="ja-JP" altLang="en-US" sz="1400" dirty="0">
                          <a:solidFill>
                            <a:schemeClr val="tx1"/>
                          </a:solidFill>
                        </a:rPr>
                        <a:t>　また、抜本的な改善とまでは位置付けられないものでも、府民ニーズ等を意識した日常業務の改善・工夫も定着しつつある。</a:t>
                      </a:r>
                      <a:endParaRPr kumimoji="1" lang="en-US" altLang="ja-JP" sz="1400" dirty="0">
                        <a:solidFill>
                          <a:schemeClr val="tx1"/>
                        </a:solidFill>
                      </a:endParaRPr>
                    </a:p>
                    <a:p>
                      <a:endParaRPr kumimoji="1" lang="en-US" altLang="ja-JP" sz="1400" strike="sngStrike" dirty="0">
                        <a:solidFill>
                          <a:schemeClr val="tx1"/>
                        </a:solidFill>
                      </a:endParaRPr>
                    </a:p>
                    <a:p>
                      <a:r>
                        <a:rPr lang="ja-JP" altLang="en-US" sz="1400" dirty="0">
                          <a:solidFill>
                            <a:schemeClr val="tx1"/>
                          </a:solidFill>
                        </a:rPr>
                        <a:t>・施設利用者数（公の施設）</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27,326,387</a:t>
                      </a:r>
                      <a:r>
                        <a:rPr lang="ja-JP" altLang="en-US" sz="1400" dirty="0">
                          <a:solidFill>
                            <a:schemeClr val="tx1"/>
                          </a:solidFill>
                        </a:rPr>
                        <a:t>人（</a:t>
                      </a:r>
                      <a:r>
                        <a:rPr lang="en-US" altLang="ja-JP" sz="1400" dirty="0">
                          <a:solidFill>
                            <a:schemeClr val="tx1"/>
                          </a:solidFill>
                        </a:rPr>
                        <a:t>2008</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27,973,895</a:t>
                      </a:r>
                      <a:r>
                        <a:rPr lang="ja-JP" altLang="en-US" sz="1400" dirty="0">
                          <a:solidFill>
                            <a:schemeClr val="tx1"/>
                          </a:solidFill>
                        </a:rPr>
                        <a:t>人（</a:t>
                      </a:r>
                      <a:r>
                        <a:rPr lang="en-US" altLang="ja-JP" sz="1400" dirty="0">
                          <a:solidFill>
                            <a:schemeClr val="tx1"/>
                          </a:solidFill>
                        </a:rPr>
                        <a:t>2012</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2008</a:t>
                      </a:r>
                      <a:r>
                        <a:rPr lang="ja-JP" altLang="en-US" sz="1400" dirty="0">
                          <a:solidFill>
                            <a:schemeClr val="tx1"/>
                          </a:solidFill>
                        </a:rPr>
                        <a:t>年比：</a:t>
                      </a:r>
                      <a:r>
                        <a:rPr lang="en-US" altLang="ja-JP" sz="1400" dirty="0">
                          <a:solidFill>
                            <a:schemeClr val="tx1"/>
                          </a:solidFill>
                        </a:rPr>
                        <a:t>102.4</a:t>
                      </a:r>
                      <a:r>
                        <a:rPr lang="ja-JP" altLang="en-US" sz="1400" dirty="0">
                          <a:solidFill>
                            <a:schemeClr val="tx1"/>
                          </a:solidFill>
                        </a:rPr>
                        <a:t>％）</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32,428,100</a:t>
                      </a:r>
                      <a:r>
                        <a:rPr lang="ja-JP" altLang="en-US" sz="1400" dirty="0">
                          <a:solidFill>
                            <a:schemeClr val="tx1"/>
                          </a:solidFill>
                        </a:rPr>
                        <a:t>人（</a:t>
                      </a:r>
                      <a:r>
                        <a:rPr lang="en-US" altLang="ja-JP" sz="1400" dirty="0">
                          <a:solidFill>
                            <a:schemeClr val="tx1"/>
                          </a:solidFill>
                        </a:rPr>
                        <a:t>2015</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118.7</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strike="noStrike" dirty="0">
                          <a:solidFill>
                            <a:schemeClr val="tx1"/>
                          </a:solidFill>
                        </a:rPr>
                        <a:t>32,191,571</a:t>
                      </a:r>
                      <a:r>
                        <a:rPr lang="ja-JP" altLang="en-US" sz="1400" u="none" dirty="0">
                          <a:solidFill>
                            <a:schemeClr val="tx1"/>
                          </a:solidFill>
                        </a:rPr>
                        <a:t>人（</a:t>
                      </a:r>
                      <a:r>
                        <a:rPr lang="en-US" altLang="ja-JP" sz="1400" u="none" dirty="0">
                          <a:solidFill>
                            <a:schemeClr val="tx1"/>
                          </a:solidFill>
                        </a:rPr>
                        <a:t>2017</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117.8</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dirty="0">
                          <a:solidFill>
                            <a:schemeClr val="tx1"/>
                          </a:solidFill>
                        </a:rPr>
                        <a:t>24,060,921</a:t>
                      </a:r>
                      <a:r>
                        <a:rPr lang="ja-JP" altLang="en-US" sz="1400" u="none" dirty="0">
                          <a:solidFill>
                            <a:schemeClr val="tx1"/>
                          </a:solidFill>
                        </a:rPr>
                        <a:t>人（</a:t>
                      </a:r>
                      <a:r>
                        <a:rPr lang="en-US" altLang="ja-JP" sz="1400" u="none" dirty="0">
                          <a:solidFill>
                            <a:schemeClr val="tx1"/>
                          </a:solidFill>
                        </a:rPr>
                        <a:t>2021</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88.1</a:t>
                      </a:r>
                      <a:r>
                        <a:rPr lang="ja-JP" altLang="en-US" sz="1400" u="none" dirty="0">
                          <a:solidFill>
                            <a:schemeClr val="tx1"/>
                          </a:solidFill>
                        </a:rPr>
                        <a:t>％）</a:t>
                      </a:r>
                      <a:endParaRPr kumimoji="1" lang="en-US" altLang="ja-JP" sz="1400" u="none" strike="sng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286</a:t>
            </a:fld>
            <a:endParaRPr lang="ja-JP" altLang="en-US"/>
          </a:p>
        </p:txBody>
      </p:sp>
    </p:spTree>
    <p:extLst>
      <p:ext uri="{BB962C8B-B14F-4D97-AF65-F5344CB8AC3E}">
        <p14:creationId xmlns:p14="http://schemas.microsoft.com/office/powerpoint/2010/main" val="127011533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4900" y="307809"/>
          <a:ext cx="8928991" cy="6285528"/>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938708">
                  <a:extLst>
                    <a:ext uri="{9D8B030D-6E8A-4147-A177-3AD203B41FA5}">
                      <a16:colId xmlns:a16="http://schemas.microsoft.com/office/drawing/2014/main" val="20001"/>
                    </a:ext>
                  </a:extLst>
                </a:gridCol>
                <a:gridCol w="15095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512167">
                  <a:extLst>
                    <a:ext uri="{9D8B030D-6E8A-4147-A177-3AD203B41FA5}">
                      <a16:colId xmlns:a16="http://schemas.microsoft.com/office/drawing/2014/main" val="20006"/>
                    </a:ext>
                  </a:extLst>
                </a:gridCol>
              </a:tblGrid>
              <a:tr h="273733">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8525">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083735">
                <a:tc>
                  <a:txBody>
                    <a:bodyPr/>
                    <a:lstStyle/>
                    <a:p>
                      <a:r>
                        <a:rPr kumimoji="1" lang="en-US" altLang="ja-JP" sz="1100" dirty="0">
                          <a:solidFill>
                            <a:schemeClr val="tx1"/>
                          </a:solidFill>
                        </a:rPr>
                        <a:t>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dirty="0">
                          <a:solidFill>
                            <a:schemeClr val="tx1"/>
                          </a:solidFill>
                        </a:rPr>
                        <a:t>青少年海洋センターファミリー棟</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dirty="0">
                          <a:solidFill>
                            <a:schemeClr val="tx1"/>
                          </a:solidFill>
                          <a:latin typeface="+mj-ea"/>
                          <a:ea typeface="+mj-ea"/>
                        </a:rPr>
                        <a:t>Wi-Fi</a:t>
                      </a:r>
                      <a:r>
                        <a:rPr kumimoji="1" lang="ja-JP" altLang="en-US" sz="1050" b="0" spc="-50" dirty="0">
                          <a:solidFill>
                            <a:schemeClr val="tx1"/>
                          </a:solidFill>
                          <a:latin typeface="+mj-ea"/>
                          <a:ea typeface="+mj-ea"/>
                        </a:rPr>
                        <a:t>の設置（</a:t>
                      </a:r>
                      <a:r>
                        <a:rPr kumimoji="1" lang="en-US" altLang="ja-JP" sz="1050" b="0" spc="-50" dirty="0">
                          <a:solidFill>
                            <a:schemeClr val="tx1"/>
                          </a:solidFill>
                          <a:latin typeface="+mj-ea"/>
                          <a:ea typeface="+mj-ea"/>
                        </a:rPr>
                        <a:t>2012 </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4</a:t>
                      </a:r>
                      <a:r>
                        <a:rPr kumimoji="1" lang="ja-JP" altLang="en-US" sz="1050" b="0" spc="-50" dirty="0">
                          <a:solidFill>
                            <a:schemeClr val="tx1"/>
                          </a:solidFill>
                          <a:latin typeface="+mj-ea"/>
                          <a:ea typeface="+mj-ea"/>
                        </a:rPr>
                        <a:t>月～</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ネット予約サイトの利用開始（</a:t>
                      </a:r>
                      <a:r>
                        <a:rPr kumimoji="1" lang="en-US" altLang="ja-JP" sz="1050" b="0" spc="-50" dirty="0">
                          <a:solidFill>
                            <a:schemeClr val="tx1"/>
                          </a:solidFill>
                          <a:latin typeface="+mj-ea"/>
                          <a:ea typeface="+mj-ea"/>
                        </a:rPr>
                        <a:t>2016</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ネット予約サイトの管理方法改善 （</a:t>
                      </a:r>
                      <a:r>
                        <a:rPr kumimoji="1" lang="en-US" altLang="ja-JP" sz="1050" b="0" spc="-50" dirty="0">
                          <a:solidFill>
                            <a:schemeClr val="tx1"/>
                          </a:solidFill>
                          <a:latin typeface="+mj-ea"/>
                          <a:ea typeface="+mj-ea"/>
                        </a:rPr>
                        <a:t>2017</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Twitter</a:t>
                      </a:r>
                      <a:r>
                        <a:rPr kumimoji="1" lang="ja-JP" altLang="en-US" sz="1050" b="0" spc="-50" baseline="0" dirty="0">
                          <a:solidFill>
                            <a:schemeClr val="tx1"/>
                          </a:solidFill>
                          <a:latin typeface="+mj-ea"/>
                          <a:ea typeface="+mj-ea"/>
                        </a:rPr>
                        <a:t>アカウント開設（</a:t>
                      </a:r>
                      <a:r>
                        <a:rPr kumimoji="1" lang="en-US" altLang="ja-JP" sz="1050" b="0" spc="-50" baseline="0" dirty="0">
                          <a:solidFill>
                            <a:schemeClr val="tx1"/>
                          </a:solidFill>
                          <a:latin typeface="+mj-ea"/>
                          <a:ea typeface="+mj-ea"/>
                        </a:rPr>
                        <a:t>2022</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36000" indent="-36000"/>
                      <a:endParaRPr kumimoji="1" lang="en-US" altLang="ja-JP" sz="1050" b="0" spc="-50" dirty="0">
                        <a:solidFill>
                          <a:schemeClr val="tx1"/>
                        </a:solidFill>
                        <a:latin typeface="+mj-ea"/>
                        <a:ea typeface="+mj-ea"/>
                      </a:endParaRPr>
                    </a:p>
                    <a:p>
                      <a:pPr marL="88900" indent="-88900"/>
                      <a:r>
                        <a:rPr kumimoji="1" lang="en-US" altLang="ja-JP" sz="1050" b="0" spc="-50" dirty="0">
                          <a:solidFill>
                            <a:schemeClr val="tx1"/>
                          </a:solidFill>
                          <a:latin typeface="+mj-ea"/>
                          <a:ea typeface="+mj-ea"/>
                        </a:rPr>
                        <a:t>※2020</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11</a:t>
                      </a:r>
                      <a:r>
                        <a:rPr kumimoji="1" lang="ja-JP" altLang="en-US" sz="1050" b="0" spc="-50" dirty="0">
                          <a:solidFill>
                            <a:schemeClr val="tx1"/>
                          </a:solidFill>
                          <a:latin typeface="+mj-ea"/>
                          <a:ea typeface="+mj-ea"/>
                        </a:rPr>
                        <a:t>月からコロナ禍の影響で休館中。開館に向け設備改修が必要。</a:t>
                      </a:r>
                      <a:endParaRPr kumimoji="1" lang="en-US" altLang="ja-JP" sz="1050" b="0" spc="-5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・大浴場脱衣場床面マット張替（</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・客室バルコニー防水工事（</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zh-TW" altLang="en-US" sz="1050" b="0" dirty="0">
                          <a:solidFill>
                            <a:schemeClr val="tx1"/>
                          </a:solidFill>
                          <a:latin typeface="+mj-ea"/>
                          <a:ea typeface="+mj-ea"/>
                        </a:rPr>
                        <a:t>電話交換機設備改修工事</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・ボイラー制御盤補修工事（</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・テニスコート人工芝補修（</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・全館洗浄機付きトイレ化（</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・高圧ケーブル改修（</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11</a:t>
                      </a:r>
                      <a:r>
                        <a:rPr kumimoji="1" lang="ja-JP" altLang="en-US" sz="1050" b="0" kern="1200" dirty="0">
                          <a:solidFill>
                            <a:schemeClr val="tx1"/>
                          </a:solidFill>
                          <a:latin typeface="+mj-ea"/>
                          <a:ea typeface="+mn-ea"/>
                          <a:cs typeface="+mn-cs"/>
                        </a:rPr>
                        <a:t>月からコロナ禍の影響で休館中。開館に向け設備改修が必要。</a:t>
                      </a:r>
                      <a:endParaRPr kumimoji="1" lang="en-US" altLang="ja-JP" sz="1050" b="0" kern="1200" dirty="0">
                        <a:solidFill>
                          <a:schemeClr val="tx1"/>
                        </a:solidFill>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・海洋センターと受付システムを共有することで問合せに対し即対応、紹介が可能となる（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i="0" u="none" strike="noStrike" kern="1200" cap="none" spc="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n-ea"/>
                          <a:cs typeface="+mn-cs"/>
                        </a:rPr>
                        <a:t>年</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kern="1200" dirty="0">
                          <a:solidFill>
                            <a:schemeClr val="tx1"/>
                          </a:solidFill>
                          <a:latin typeface="+mj-ea"/>
                          <a:ea typeface="+mn-ea"/>
                          <a:cs typeface="+mn-cs"/>
                        </a:rPr>
                        <a:t>・</a:t>
                      </a:r>
                      <a:r>
                        <a:rPr kumimoji="1" lang="ja-JP" altLang="en-US" sz="1050" b="0" spc="-100" dirty="0">
                          <a:solidFill>
                            <a:schemeClr val="tx1"/>
                          </a:solidFill>
                          <a:latin typeface="+mj-ea"/>
                          <a:ea typeface="+mj-ea"/>
                        </a:rPr>
                        <a:t>ターゲットを明確にした新しいプランの企画・実施</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a:t>
                      </a:r>
                      <a:endParaRPr kumimoji="1" lang="en-US" altLang="ja-JP" sz="1050" b="0" spc="-100" dirty="0">
                        <a:solidFill>
                          <a:schemeClr val="tx1"/>
                        </a:solidFill>
                        <a:latin typeface="+mj-ea"/>
                        <a:ea typeface="+mj-ea"/>
                      </a:endParaRPr>
                    </a:p>
                    <a:p>
                      <a:pPr marL="88900" indent="-88900"/>
                      <a:r>
                        <a:rPr kumimoji="1" lang="ja-JP" altLang="en-US" sz="1050" b="0" spc="-100" baseline="0" dirty="0">
                          <a:solidFill>
                            <a:schemeClr val="tx1"/>
                          </a:solidFill>
                          <a:latin typeface="+mj-ea"/>
                          <a:ea typeface="+mj-ea"/>
                        </a:rPr>
                        <a:t> </a:t>
                      </a:r>
                      <a:r>
                        <a:rPr kumimoji="1" lang="en-US" altLang="ja-JP" sz="1050" b="0" spc="-100" baseline="0" dirty="0">
                          <a:solidFill>
                            <a:schemeClr val="tx1"/>
                          </a:solidFill>
                          <a:latin typeface="+mj-ea"/>
                          <a:ea typeface="+mj-ea"/>
                        </a:rPr>
                        <a:t>-</a:t>
                      </a:r>
                      <a:r>
                        <a:rPr kumimoji="1" lang="ja-JP" altLang="en-US" sz="1050" b="0" spc="-100" dirty="0">
                          <a:solidFill>
                            <a:schemeClr val="tx1"/>
                          </a:solidFill>
                          <a:latin typeface="+mj-ea"/>
                          <a:ea typeface="+mj-ea"/>
                        </a:rPr>
                        <a:t>ﾄﾚｯｷﾝｸﾞﾌﾟﾗﾝ（中高年）、 ﾌｨｯﾄﾈｽｾｯﾄﾌﾟﾗﾝ、ｱﾛﾏ教室とﾄﾚｯｷﾝｸﾞﾞのｾｯﾄﾌﾟﾗﾝ（女性）など</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・海洋センターのプログラムの積極的な活用</a:t>
                      </a:r>
                      <a:endParaRPr kumimoji="1" lang="en-US" altLang="ja-JP" sz="1050" b="0" spc="-100" dirty="0">
                        <a:solidFill>
                          <a:schemeClr val="tx1"/>
                        </a:solidFill>
                        <a:latin typeface="+mj-ea"/>
                        <a:ea typeface="+mj-ea"/>
                      </a:endParaRPr>
                    </a:p>
                    <a:p>
                      <a:pPr marL="72000" indent="-72000"/>
                      <a:r>
                        <a:rPr kumimoji="1" lang="en-US" altLang="ja-JP" sz="1050" b="0" spc="-100" baseline="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ﾏﾘﾝﾊﾟｯｸ導入（ﾏﾘﾝｽﾎﾟｰﾂ体験</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宿泊）</a:t>
                      </a:r>
                      <a:endParaRPr kumimoji="1" lang="en-US" altLang="ja-JP" sz="1050" b="0" spc="-10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schemeClr val="tx1"/>
                          </a:solidFill>
                          <a:effectLst/>
                          <a:uLnTx/>
                          <a:uFillTx/>
                          <a:latin typeface="+mj-ea"/>
                          <a:ea typeface="+mj-ea"/>
                          <a:cs typeface="+mn-cs"/>
                        </a:rPr>
                        <a:t>・地元自治体と連携したプランの開発（合宿ﾊﾟｯｸ等）</a:t>
                      </a:r>
                      <a:endParaRPr kumimoji="1" lang="en-US" altLang="ja-JP" sz="1050" b="0" i="0" u="none" strike="noStrike" kern="1200" cap="none" spc="-100" normalizeH="0" baseline="0" noProof="0" dirty="0">
                        <a:ln>
                          <a:noFill/>
                        </a:ln>
                        <a:solidFill>
                          <a:schemeClr val="tx1"/>
                        </a:solidFill>
                        <a:effectLst/>
                        <a:uLnTx/>
                        <a:uFillTx/>
                        <a:latin typeface="+mj-ea"/>
                        <a:ea typeface="+mj-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99868">
                <a:tc>
                  <a:txBody>
                    <a:bodyPr/>
                    <a:lstStyle/>
                    <a:p>
                      <a:r>
                        <a:rPr kumimoji="1" lang="en-US" altLang="ja-JP" sz="1100" dirty="0">
                          <a:solidFill>
                            <a:schemeClr val="tx1"/>
                          </a:solidFill>
                        </a:rPr>
                        <a:t>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青少年海洋センター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の開始（</a:t>
                      </a:r>
                      <a:r>
                        <a:rPr kumimoji="1" lang="en-US" altLang="ja-JP" sz="1050" b="0" spc="-50" baseline="0" dirty="0">
                          <a:solidFill>
                            <a:schemeClr val="tx1"/>
                          </a:solidFill>
                          <a:latin typeface="+mj-ea"/>
                          <a:ea typeface="+mj-ea"/>
                        </a:rPr>
                        <a:t>2011</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による情報発信の強化</a:t>
                      </a:r>
                      <a:endParaRPr kumimoji="1" lang="en-US" altLang="ja-JP" sz="1050" b="0" spc="-50" baseline="0" dirty="0">
                        <a:solidFill>
                          <a:schemeClr val="tx1"/>
                        </a:solidFill>
                        <a:latin typeface="+mj-ea"/>
                        <a:ea typeface="+mj-ea"/>
                      </a:endParaRPr>
                    </a:p>
                    <a:p>
                      <a:pPr marL="36000" indent="-36000"/>
                      <a:r>
                        <a:rPr kumimoji="1" lang="en-US" altLang="ja-JP" sz="1050" b="0" spc="-50" baseline="0" dirty="0">
                          <a:solidFill>
                            <a:schemeClr val="tx1"/>
                          </a:solidFill>
                          <a:latin typeface="+mj-ea"/>
                          <a:ea typeface="+mj-ea"/>
                        </a:rPr>
                        <a:t> </a:t>
                      </a:r>
                      <a:r>
                        <a:rPr kumimoji="1" lang="ja-JP" altLang="en-US" sz="1050" b="0" spc="-50" baseline="0" dirty="0">
                          <a:solidFill>
                            <a:schemeClr val="tx1"/>
                          </a:solidFill>
                          <a:latin typeface="+mj-ea"/>
                          <a:ea typeface="+mj-ea"/>
                        </a:rPr>
                        <a:t>（</a:t>
                      </a:r>
                      <a:r>
                        <a:rPr kumimoji="1" lang="en-US" altLang="ja-JP" sz="1050" b="0" spc="-50" baseline="0" dirty="0">
                          <a:solidFill>
                            <a:schemeClr val="tx1"/>
                          </a:solidFill>
                          <a:latin typeface="+mj-ea"/>
                          <a:ea typeface="+mj-ea"/>
                        </a:rPr>
                        <a:t>2017</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en-US" altLang="ja-JP" sz="1050" b="0" kern="1200" spc="-50" baseline="0" dirty="0">
                          <a:solidFill>
                            <a:schemeClr val="tx1"/>
                          </a:solidFill>
                          <a:latin typeface="+mj-ea"/>
                          <a:ea typeface="+mn-ea"/>
                          <a:cs typeface="+mn-cs"/>
                        </a:rPr>
                        <a:t>Instagram</a:t>
                      </a:r>
                      <a:r>
                        <a:rPr kumimoji="1" lang="ja-JP" altLang="en-US" sz="1050" b="0" kern="1200" spc="-50" baseline="0" dirty="0">
                          <a:solidFill>
                            <a:schemeClr val="tx1"/>
                          </a:solidFill>
                          <a:latin typeface="+mj-ea"/>
                          <a:ea typeface="+mn-ea"/>
                          <a:cs typeface="+mn-cs"/>
                        </a:rPr>
                        <a:t>アカウント開設（</a:t>
                      </a:r>
                      <a:r>
                        <a:rPr kumimoji="1" lang="en-US" altLang="ja-JP" sz="1050" b="0" kern="1200" spc="-50" baseline="0" dirty="0">
                          <a:solidFill>
                            <a:schemeClr val="tx1"/>
                          </a:solidFill>
                          <a:latin typeface="+mj-ea"/>
                          <a:ea typeface="+mn-ea"/>
                          <a:cs typeface="+mn-cs"/>
                        </a:rPr>
                        <a:t>2018</a:t>
                      </a:r>
                      <a:r>
                        <a:rPr kumimoji="1" lang="ja-JP" altLang="en-US" sz="1050" b="0" kern="1200" spc="-50" baseline="0" dirty="0">
                          <a:solidFill>
                            <a:schemeClr val="tx1"/>
                          </a:solidFill>
                          <a:latin typeface="+mj-ea"/>
                          <a:ea typeface="+mn-ea"/>
                          <a:cs typeface="+mn-cs"/>
                        </a:rPr>
                        <a:t>年～）</a:t>
                      </a:r>
                      <a:endParaRPr kumimoji="1" lang="en-US" altLang="ja-JP" sz="1050" b="0" spc="-50" baseline="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spc="-90" baseline="0" dirty="0">
                          <a:solidFill>
                            <a:schemeClr val="tx1"/>
                          </a:solidFill>
                          <a:effectLst/>
                          <a:latin typeface="+mj-ea"/>
                          <a:ea typeface="+mj-ea"/>
                        </a:rPr>
                        <a:t>宿舎入口扉への指詰め防止器具の取付（</a:t>
                      </a:r>
                      <a:r>
                        <a:rPr lang="en-US" altLang="ja-JP" sz="1050" b="0" i="0" u="none" strike="noStrike" spc="-90" baseline="0" dirty="0">
                          <a:solidFill>
                            <a:schemeClr val="tx1"/>
                          </a:solidFill>
                          <a:effectLst/>
                          <a:latin typeface="+mj-ea"/>
                          <a:ea typeface="+mj-ea"/>
                        </a:rPr>
                        <a:t>2012</a:t>
                      </a:r>
                      <a:r>
                        <a:rPr lang="ja-JP" altLang="en-US" sz="1050" b="0" i="0" u="none" strike="noStrike" spc="-90" baseline="0" dirty="0">
                          <a:solidFill>
                            <a:schemeClr val="tx1"/>
                          </a:solidFill>
                          <a:effectLst/>
                          <a:latin typeface="+mj-ea"/>
                          <a:ea typeface="+mj-ea"/>
                        </a:rPr>
                        <a:t>年</a:t>
                      </a:r>
                      <a:r>
                        <a:rPr lang="en-US" altLang="ja-JP" sz="1050" b="0" i="0" u="none" strike="noStrike" spc="-90" baseline="0" dirty="0">
                          <a:solidFill>
                            <a:schemeClr val="tx1"/>
                          </a:solidFill>
                          <a:effectLst/>
                          <a:latin typeface="+mj-ea"/>
                          <a:ea typeface="+mj-ea"/>
                        </a:rPr>
                        <a:t> 5</a:t>
                      </a:r>
                      <a:r>
                        <a:rPr lang="ja-JP" altLang="en-US" sz="1050" b="0" i="0" u="none" strike="noStrike" spc="-90" baseline="0" dirty="0">
                          <a:solidFill>
                            <a:schemeClr val="tx1"/>
                          </a:solidFill>
                          <a:effectLst/>
                          <a:latin typeface="+mj-ea"/>
                          <a:ea typeface="+mj-ea"/>
                        </a:rPr>
                        <a:t>月）</a:t>
                      </a:r>
                      <a:endParaRPr lang="en-US" altLang="ja-JP" sz="1050" b="0" i="0" u="none" strike="noStrike" spc="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baseline="0" dirty="0">
                          <a:solidFill>
                            <a:schemeClr val="tx1"/>
                          </a:solidFill>
                          <a:effectLst/>
                          <a:latin typeface="+mj-ea"/>
                          <a:ea typeface="+mj-ea"/>
                        </a:rPr>
                        <a:t>宿泊管理棟トイレの一部洋式化（</a:t>
                      </a:r>
                      <a:r>
                        <a:rPr lang="en-US" altLang="ja-JP" sz="1050" b="0" i="0" u="none" strike="noStrike" baseline="0" dirty="0">
                          <a:solidFill>
                            <a:schemeClr val="tx1"/>
                          </a:solidFill>
                          <a:effectLst/>
                          <a:latin typeface="+mj-ea"/>
                          <a:ea typeface="+mj-ea"/>
                        </a:rPr>
                        <a:t>2013</a:t>
                      </a:r>
                      <a:r>
                        <a:rPr lang="ja-JP" altLang="en-US" sz="1050" b="0" i="0" u="none" strike="noStrike" baseline="0" dirty="0">
                          <a:solidFill>
                            <a:schemeClr val="tx1"/>
                          </a:solidFill>
                          <a:effectLst/>
                          <a:latin typeface="+mj-ea"/>
                          <a:ea typeface="+mj-ea"/>
                        </a:rPr>
                        <a:t>年</a:t>
                      </a:r>
                      <a:r>
                        <a:rPr lang="en-US" altLang="ja-JP" sz="1050" b="0" i="0" u="none" strike="noStrike" baseline="0" dirty="0">
                          <a:solidFill>
                            <a:schemeClr val="tx1"/>
                          </a:solidFill>
                          <a:effectLst/>
                          <a:latin typeface="+mj-ea"/>
                          <a:ea typeface="+mj-ea"/>
                        </a:rPr>
                        <a:t>1</a:t>
                      </a:r>
                      <a:r>
                        <a:rPr lang="ja-JP" altLang="en-US" sz="1050" b="0" i="0" u="none" strike="noStrike" baseline="0" dirty="0">
                          <a:solidFill>
                            <a:schemeClr val="tx1"/>
                          </a:solidFill>
                          <a:effectLst/>
                          <a:latin typeface="+mj-ea"/>
                          <a:ea typeface="+mj-ea"/>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浴室タイルの張替補修（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1</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体育館床面補修　（</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2</a:t>
                      </a:r>
                      <a:r>
                        <a:rPr kumimoji="1" lang="ja-JP" altLang="en-US" sz="1050" b="0" i="0" u="none" strike="noStrike" kern="1200" baseline="0" dirty="0">
                          <a:solidFill>
                            <a:schemeClr val="tx1"/>
                          </a:solidFill>
                          <a:effectLst/>
                          <a:latin typeface="+mj-ea"/>
                          <a:ea typeface="+mn-ea"/>
                          <a:cs typeface="+mn-cs"/>
                        </a:rPr>
                        <a:t>月）</a:t>
                      </a:r>
                      <a:endParaRPr kumimoji="1" lang="en-US" altLang="ja-JP" sz="1050" b="0" i="0" u="none" strike="noStrike" kern="120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宿泊管理棟の冷暖房設備の改修（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3</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宿泊管理棟の冷暖房設備の一部改修（</a:t>
                      </a:r>
                      <a:r>
                        <a:rPr kumimoji="1" lang="en-US" altLang="ja-JP" sz="1050" b="0" i="0" u="none" strike="noStrike" kern="1200" dirty="0">
                          <a:solidFill>
                            <a:schemeClr val="tx1"/>
                          </a:solidFill>
                          <a:effectLst/>
                          <a:latin typeface="+mj-ea"/>
                          <a:ea typeface="+mn-ea"/>
                          <a:cs typeface="+mn-cs"/>
                        </a:rPr>
                        <a:t>2013</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 8</a:t>
                      </a:r>
                      <a:r>
                        <a:rPr kumimoji="1" lang="ja-JP" altLang="en-US" sz="1050" b="0" i="0" u="none" strike="noStrike" kern="1200" dirty="0">
                          <a:solidFill>
                            <a:schemeClr val="tx1"/>
                          </a:solidFill>
                          <a:effectLst/>
                          <a:latin typeface="+mj-ea"/>
                          <a:ea typeface="+mn-ea"/>
                          <a:cs typeface="+mn-cs"/>
                        </a:rPr>
                        <a:t>月、</a:t>
                      </a:r>
                      <a:r>
                        <a:rPr kumimoji="1" lang="en-US" altLang="ja-JP" sz="1050" b="0" i="0" u="none" strike="noStrike" kern="1200" dirty="0">
                          <a:solidFill>
                            <a:schemeClr val="tx1"/>
                          </a:solidFill>
                          <a:effectLst/>
                          <a:latin typeface="+mj-ea"/>
                          <a:ea typeface="+mn-ea"/>
                          <a:cs typeface="+mn-cs"/>
                        </a:rPr>
                        <a:t>12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40" baseline="0" dirty="0">
                          <a:solidFill>
                            <a:schemeClr val="tx1"/>
                          </a:solidFill>
                          <a:effectLst/>
                          <a:latin typeface="+mj-ea"/>
                          <a:ea typeface="+mn-ea"/>
                          <a:cs typeface="+mn-cs"/>
                        </a:rPr>
                        <a:t>男女シャワールームへの手摺の設置（</a:t>
                      </a:r>
                      <a:r>
                        <a:rPr kumimoji="1" lang="en-US" altLang="ja-JP" sz="1050" b="0" i="0" u="none" strike="noStrike" kern="1200" spc="-40" baseline="0" dirty="0">
                          <a:solidFill>
                            <a:schemeClr val="tx1"/>
                          </a:solidFill>
                          <a:effectLst/>
                          <a:latin typeface="+mj-ea"/>
                          <a:ea typeface="+mn-ea"/>
                          <a:cs typeface="+mn-cs"/>
                        </a:rPr>
                        <a:t>2014</a:t>
                      </a:r>
                      <a:r>
                        <a:rPr kumimoji="1" lang="ja-JP" altLang="en-US" sz="1050" b="0" i="0" u="none" strike="noStrike" kern="1200" spc="-40" baseline="0" dirty="0">
                          <a:solidFill>
                            <a:schemeClr val="tx1"/>
                          </a:solidFill>
                          <a:effectLst/>
                          <a:latin typeface="+mj-ea"/>
                          <a:ea typeface="+mn-ea"/>
                          <a:cs typeface="+mn-cs"/>
                        </a:rPr>
                        <a:t>年</a:t>
                      </a:r>
                      <a:r>
                        <a:rPr kumimoji="1" lang="en-US" altLang="ja-JP" sz="1050" b="0" i="0" u="none" strike="noStrike" kern="1200" spc="-40" baseline="0" dirty="0">
                          <a:solidFill>
                            <a:schemeClr val="tx1"/>
                          </a:solidFill>
                          <a:effectLst/>
                          <a:latin typeface="+mj-ea"/>
                          <a:ea typeface="+mn-ea"/>
                          <a:cs typeface="+mn-cs"/>
                        </a:rPr>
                        <a:t>2</a:t>
                      </a:r>
                      <a:r>
                        <a:rPr kumimoji="1" lang="ja-JP" altLang="en-US" sz="1050" b="0" i="0" u="none" strike="noStrike" kern="1200" spc="-40" baseline="0" dirty="0">
                          <a:solidFill>
                            <a:schemeClr val="tx1"/>
                          </a:solidFill>
                          <a:effectLst/>
                          <a:latin typeface="+mj-ea"/>
                          <a:ea typeface="+mn-ea"/>
                          <a:cs typeface="+mn-cs"/>
                        </a:rPr>
                        <a:t>月）</a:t>
                      </a:r>
                      <a:endParaRPr kumimoji="1" lang="en-US" altLang="ja-JP" sz="1050" b="0" i="0" u="none" strike="noStrike" kern="1200" spc="-4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外壁改修工事（</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機械棟中央監視設備改修工事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10</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高圧ケーブル補修工事（</a:t>
                      </a:r>
                      <a:r>
                        <a:rPr kumimoji="1" lang="en-US" altLang="ja-JP" sz="1050" b="0" i="0" u="none" strike="noStrike" dirty="0">
                          <a:solidFill>
                            <a:schemeClr val="tx1"/>
                          </a:solidFill>
                          <a:effectLst/>
                          <a:latin typeface="+mj-ea"/>
                          <a:ea typeface="+mj-ea"/>
                        </a:rPr>
                        <a:t>2016</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電気設備改修工事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宿泊管理棟ファンコイル補修工事（</a:t>
                      </a:r>
                      <a:r>
                        <a:rPr kumimoji="1" lang="en-US" altLang="ja-JP" sz="1050" b="0" i="0" u="none" strike="noStrike" kern="1200" dirty="0">
                          <a:solidFill>
                            <a:schemeClr val="tx1"/>
                          </a:solidFill>
                          <a:effectLst/>
                          <a:latin typeface="+mj-ea"/>
                          <a:ea typeface="+mn-ea"/>
                          <a:cs typeface="+mn-cs"/>
                        </a:rPr>
                        <a:t>2017</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屋上シート防水工事（</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5</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spc="-100" baseline="0" dirty="0">
                          <a:solidFill>
                            <a:schemeClr val="tx1"/>
                          </a:solidFill>
                          <a:effectLst/>
                          <a:latin typeface="+mj-ea"/>
                          <a:ea typeface="+mj-ea"/>
                        </a:rPr>
                        <a:t>宿泊管理棟ファンコイルユニット取替工事（</a:t>
                      </a:r>
                      <a:r>
                        <a:rPr kumimoji="1" lang="en-US" altLang="ja-JP" sz="1050" b="0" i="0" u="none" strike="noStrike" spc="-100" baseline="0" dirty="0">
                          <a:solidFill>
                            <a:schemeClr val="tx1"/>
                          </a:solidFill>
                          <a:effectLst/>
                          <a:latin typeface="+mj-ea"/>
                          <a:ea typeface="+mj-ea"/>
                        </a:rPr>
                        <a:t>2019</a:t>
                      </a:r>
                      <a:r>
                        <a:rPr kumimoji="1" lang="ja-JP" altLang="en-US" sz="1050" b="0" i="0" u="none" strike="noStrike" spc="-100" baseline="0" dirty="0">
                          <a:solidFill>
                            <a:schemeClr val="tx1"/>
                          </a:solidFill>
                          <a:effectLst/>
                          <a:latin typeface="+mj-ea"/>
                          <a:ea typeface="+mj-ea"/>
                        </a:rPr>
                        <a:t>年</a:t>
                      </a:r>
                      <a:r>
                        <a:rPr kumimoji="1" lang="en-US" altLang="ja-JP" sz="1050" b="0" i="0" u="none" strike="noStrike" spc="-100" baseline="0" dirty="0">
                          <a:solidFill>
                            <a:schemeClr val="tx1"/>
                          </a:solidFill>
                          <a:effectLst/>
                          <a:latin typeface="+mj-ea"/>
                          <a:ea typeface="+mj-ea"/>
                        </a:rPr>
                        <a:t>8</a:t>
                      </a:r>
                      <a:r>
                        <a:rPr kumimoji="1" lang="ja-JP" altLang="en-US" sz="1050" b="0" i="0" u="none" strike="noStrike" spc="-100" baseline="0" dirty="0">
                          <a:solidFill>
                            <a:schemeClr val="tx1"/>
                          </a:solidFill>
                          <a:effectLst/>
                          <a:latin typeface="+mj-ea"/>
                          <a:ea typeface="+mj-ea"/>
                        </a:rPr>
                        <a:t>月）</a:t>
                      </a:r>
                      <a:endParaRPr kumimoji="1" lang="en-US" altLang="ja-JP" sz="1050" b="0" i="0" u="none" strike="noStrike" spc="-10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テーブルリフター改修（</a:t>
                      </a:r>
                      <a:r>
                        <a:rPr kumimoji="1" lang="en-US" altLang="ja-JP" sz="1050" b="0" i="0" u="none" strike="noStrike" dirty="0">
                          <a:solidFill>
                            <a:schemeClr val="tx1"/>
                          </a:solidFill>
                          <a:effectLst/>
                          <a:latin typeface="+mj-ea"/>
                          <a:ea typeface="+mj-ea"/>
                        </a:rPr>
                        <a:t>2020</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lvl="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80" baseline="0" dirty="0">
                          <a:solidFill>
                            <a:schemeClr val="tx1"/>
                          </a:solidFill>
                          <a:effectLst/>
                          <a:latin typeface="+mj-ea"/>
                          <a:ea typeface="+mn-ea"/>
                          <a:cs typeface="+mn-cs"/>
                        </a:rPr>
                        <a:t>ヨットハウスファンコイルユニット取替工事（</a:t>
                      </a:r>
                      <a:r>
                        <a:rPr kumimoji="1" lang="en-US" altLang="ja-JP" sz="1050" b="0" i="0" u="none" strike="noStrike" kern="1200" spc="-80" baseline="0" dirty="0">
                          <a:solidFill>
                            <a:schemeClr val="tx1"/>
                          </a:solidFill>
                          <a:effectLst/>
                          <a:latin typeface="+mj-ea"/>
                          <a:ea typeface="+mn-ea"/>
                          <a:cs typeface="+mn-cs"/>
                        </a:rPr>
                        <a:t>2021</a:t>
                      </a:r>
                      <a:r>
                        <a:rPr kumimoji="1" lang="ja-JP" altLang="en-US" sz="1050" b="0" i="0" u="none" strike="noStrike" kern="1200" spc="-80" baseline="0" dirty="0">
                          <a:solidFill>
                            <a:schemeClr val="tx1"/>
                          </a:solidFill>
                          <a:effectLst/>
                          <a:latin typeface="+mj-ea"/>
                          <a:ea typeface="+mn-ea"/>
                          <a:cs typeface="+mn-cs"/>
                        </a:rPr>
                        <a:t>年</a:t>
                      </a:r>
                      <a:r>
                        <a:rPr kumimoji="1" lang="en-US" altLang="ja-JP" sz="1050" b="0" i="0" u="none" strike="noStrike" kern="1200" spc="-80" baseline="0" dirty="0">
                          <a:solidFill>
                            <a:schemeClr val="tx1"/>
                          </a:solidFill>
                          <a:effectLst/>
                          <a:latin typeface="+mj-ea"/>
                          <a:ea typeface="+mn-ea"/>
                          <a:cs typeface="+mn-cs"/>
                        </a:rPr>
                        <a:t>7</a:t>
                      </a:r>
                      <a:r>
                        <a:rPr kumimoji="1" lang="ja-JP" altLang="en-US" sz="1050" b="0" i="0" u="none" strike="noStrike" kern="1200" spc="-80" baseline="0" dirty="0">
                          <a:solidFill>
                            <a:schemeClr val="tx1"/>
                          </a:solidFill>
                          <a:effectLst/>
                          <a:latin typeface="+mj-ea"/>
                          <a:ea typeface="+mn-ea"/>
                          <a:cs typeface="+mn-cs"/>
                        </a:rPr>
                        <a:t>月）</a:t>
                      </a:r>
                      <a:endParaRPr kumimoji="1" lang="en-US" altLang="ja-JP" sz="1050" b="0" i="0" u="none" strike="noStrike" kern="1200" spc="-80" baseline="0" dirty="0">
                        <a:solidFill>
                          <a:schemeClr val="tx1"/>
                        </a:solidFill>
                        <a:effectLst/>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・ファミリー棟と受付システムを共有することで問合せに対し即対応、紹介が可能となる（</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2017</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・広報紙やチラシに</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QR</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コードを掲載し、携帯電話・スマホからの利用参加申込に対応（</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pc="-100" dirty="0">
                          <a:solidFill>
                            <a:schemeClr val="tx1"/>
                          </a:solidFill>
                          <a:latin typeface="+mj-ea"/>
                          <a:ea typeface="+mj-ea"/>
                        </a:rPr>
                        <a:t>・ニーズを踏まえた新たなイ</a:t>
                      </a:r>
                      <a:endParaRPr kumimoji="1" lang="en-US" altLang="ja-JP" sz="1050" b="0" spc="-100" dirty="0">
                        <a:solidFill>
                          <a:schemeClr val="tx1"/>
                        </a:solidFill>
                        <a:latin typeface="+mj-ea"/>
                        <a:ea typeface="+mj-ea"/>
                      </a:endParaRPr>
                    </a:p>
                    <a:p>
                      <a:pPr marL="36000" indent="-36000"/>
                      <a:r>
                        <a:rPr kumimoji="1" lang="ja-JP" altLang="en-US" sz="1050" b="0" spc="-100" baseline="0" dirty="0">
                          <a:solidFill>
                            <a:schemeClr val="tx1"/>
                          </a:solidFill>
                          <a:latin typeface="+mj-ea"/>
                          <a:ea typeface="+mj-ea"/>
                        </a:rPr>
                        <a:t> </a:t>
                      </a:r>
                      <a:r>
                        <a:rPr kumimoji="1" lang="ja-JP" altLang="en-US" sz="1050" b="0" spc="-100" dirty="0">
                          <a:solidFill>
                            <a:schemeClr val="tx1"/>
                          </a:solidFill>
                          <a:latin typeface="+mj-ea"/>
                          <a:ea typeface="+mj-ea"/>
                        </a:rPr>
                        <a:t>ベント・プランの企画、実施</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年度以降順次実施）</a:t>
                      </a:r>
                      <a:endParaRPr kumimoji="1" lang="en-US" altLang="ja-JP" sz="1050" b="0" spc="-100" dirty="0">
                        <a:solidFill>
                          <a:schemeClr val="tx1"/>
                        </a:solidFill>
                        <a:latin typeface="+mj-ea"/>
                        <a:ea typeface="+mj-ea"/>
                      </a:endParaRPr>
                    </a:p>
                    <a:p>
                      <a:pPr marL="72000" indent="-72000"/>
                      <a:r>
                        <a:rPr kumimoji="1" lang="ja-JP" altLang="en-US" sz="1050" b="0" spc="-10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食育を見据えたｱｳﾄﾄﾞｱｸｯｷﾝｸﾞ、日帰りﾌﾟﾗﾝ（海洋ｾﾝﾀｰで採れた海藻類、釣った魚を野外で料理等）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・閑散期プログラムの開発</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ｷｬﾝﾌﾟ飯、おもち作り、流木ｱｰﾄ等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・岬町のふるさと納税返礼品としてマリンプログラム体験を登録</a:t>
                      </a:r>
                      <a:endParaRPr kumimoji="1" lang="en-US" altLang="ja-JP" sz="1050" b="0" spc="-10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1080" y="-2684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7781563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77211220"/>
              </p:ext>
            </p:extLst>
          </p:nvPr>
        </p:nvGraphicFramePr>
        <p:xfrm>
          <a:off x="107504" y="458376"/>
          <a:ext cx="8928991" cy="52654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608179">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上方演芸資料館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・館内にフリー</a:t>
                      </a:r>
                      <a:r>
                        <a:rPr kumimoji="1" lang="en-US" altLang="ja-JP" sz="1050" b="0" dirty="0">
                          <a:solidFill>
                            <a:schemeClr val="tx1"/>
                          </a:solidFill>
                          <a:latin typeface="+mj-ea"/>
                          <a:ea typeface="+mj-ea"/>
                        </a:rPr>
                        <a:t>Wi-Fi</a:t>
                      </a:r>
                      <a:r>
                        <a:rPr kumimoji="1" lang="ja-JP" altLang="en-US" sz="1050" b="0" dirty="0">
                          <a:solidFill>
                            <a:schemeClr val="tx1"/>
                          </a:solidFill>
                          <a:latin typeface="+mj-ea"/>
                          <a:ea typeface="+mj-ea"/>
                        </a:rPr>
                        <a:t>を設置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Twitter</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Instagram</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YouTube</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年度～）を活用した情報発信の強化</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の改修（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・資料館年報や収蔵資料一覧について</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に掲載（</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a:solidFill>
                            <a:schemeClr val="tx1"/>
                          </a:solidFill>
                          <a:latin typeface="+mj-ea"/>
                          <a:ea typeface="+mj-ea"/>
                        </a:rPr>
                        <a:t>常設展示、企画展示やﾜｰｸｼｮｯﾌﾟ、</a:t>
                      </a:r>
                      <a:r>
                        <a:rPr kumimoji="1" lang="ja-JP" altLang="en-US" sz="1050" b="0" strike="noStrike" dirty="0">
                          <a:solidFill>
                            <a:schemeClr val="tx1"/>
                          </a:solidFill>
                          <a:latin typeface="+mj-ea"/>
                          <a:ea typeface="+mj-ea"/>
                        </a:rPr>
                        <a:t>高座</a:t>
                      </a:r>
                      <a:r>
                        <a:rPr kumimoji="1" lang="ja-JP" altLang="en-US" sz="1050" b="0" dirty="0">
                          <a:solidFill>
                            <a:schemeClr val="tx1"/>
                          </a:solidFill>
                          <a:latin typeface="+mj-ea"/>
                          <a:ea typeface="+mj-ea"/>
                        </a:rPr>
                        <a:t>など上方演芸の魅力を体験できる施設に改修</a:t>
                      </a:r>
                      <a:endParaRPr kumimoji="1" lang="en-US" altLang="ja-JP" sz="1050" b="0" dirty="0">
                        <a:solidFill>
                          <a:schemeClr val="tx1"/>
                        </a:solidFill>
                        <a:latin typeface="+mj-ea"/>
                        <a:ea typeface="+mj-ea"/>
                      </a:endParaRPr>
                    </a:p>
                    <a:p>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ja-JP" altLang="en-US" sz="1050" b="0" strike="noStrike" dirty="0">
                          <a:solidFill>
                            <a:schemeClr val="tx1"/>
                          </a:solidFill>
                          <a:latin typeface="+mj-ea"/>
                          <a:ea typeface="+mj-ea"/>
                        </a:rPr>
                        <a:t>ﾘﾆｭｰｱﾙｵ</a:t>
                      </a: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ﾌﾟﾝ</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・資料館の開館日を週</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日から週</a:t>
                      </a:r>
                      <a:r>
                        <a:rPr kumimoji="1" lang="en-US" altLang="ja-JP" sz="1050" b="0" dirty="0">
                          <a:solidFill>
                            <a:schemeClr val="tx1"/>
                          </a:solidFill>
                          <a:latin typeface="+mj-ea"/>
                          <a:ea typeface="+mj-ea"/>
                        </a:rPr>
                        <a:t>6</a:t>
                      </a:r>
                      <a:r>
                        <a:rPr kumimoji="1" lang="ja-JP" altLang="en-US" sz="1050" b="0" dirty="0">
                          <a:solidFill>
                            <a:schemeClr val="tx1"/>
                          </a:solidFill>
                          <a:latin typeface="+mj-ea"/>
                          <a:ea typeface="+mj-ea"/>
                        </a:rPr>
                        <a:t>日に拡大（</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・収蔵資料を活用し、年</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回以上の展示を実施。（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・府民に上方演芸に親しんでもらう機会を提供するため、毎月第</a:t>
                      </a:r>
                      <a:r>
                        <a:rPr kumimoji="1" lang="en-US" altLang="ja-JP" sz="1050" b="0" kern="1200" dirty="0">
                          <a:solidFill>
                            <a:schemeClr val="tx1"/>
                          </a:solidFill>
                          <a:latin typeface="+mj-ea"/>
                          <a:ea typeface="+mj-ea"/>
                          <a:cs typeface="+mn-cs"/>
                        </a:rPr>
                        <a:t>1</a:t>
                      </a:r>
                      <a:r>
                        <a:rPr kumimoji="1" lang="ja-JP" altLang="en-US" sz="1050" b="0" kern="1200" dirty="0">
                          <a:solidFill>
                            <a:schemeClr val="tx1"/>
                          </a:solidFill>
                          <a:latin typeface="+mj-ea"/>
                          <a:ea typeface="+mj-ea"/>
                          <a:cs typeface="+mn-cs"/>
                        </a:rPr>
                        <a:t>・</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土曜日にプロの演芸人によるワークショップや専門家による講座を実施。（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・館内に図書コーナーを設置し、上方演芸に関する書籍の閲覧を可能とした。（</a:t>
                      </a:r>
                      <a:r>
                        <a:rPr kumimoji="1" lang="en-US" altLang="ja-JP" sz="1050" b="0" kern="1200" dirty="0" smtClean="0">
                          <a:solidFill>
                            <a:schemeClr val="tx1"/>
                          </a:solidFill>
                          <a:latin typeface="+mj-ea"/>
                          <a:ea typeface="+mj-ea"/>
                          <a:cs typeface="+mn-cs"/>
                        </a:rPr>
                        <a:t>2021</a:t>
                      </a:r>
                      <a:r>
                        <a:rPr kumimoji="1" lang="ja-JP" altLang="en-US" sz="1050" b="0" kern="1200" dirty="0" smtClean="0">
                          <a:solidFill>
                            <a:schemeClr val="tx1"/>
                          </a:solidFill>
                          <a:latin typeface="+mj-ea"/>
                          <a:ea typeface="+mj-ea"/>
                          <a:cs typeface="+mn-cs"/>
                        </a:rPr>
                        <a:t>年度</a:t>
                      </a:r>
                      <a:r>
                        <a:rPr kumimoji="1" lang="ja-JP" altLang="en-US" sz="1050" b="0" kern="1200" dirty="0">
                          <a:solidFill>
                            <a:schemeClr val="tx1"/>
                          </a:solidFill>
                          <a:latin typeface="+mj-ea"/>
                          <a:ea typeface="+mj-ea"/>
                          <a:cs typeface="+mn-cs"/>
                        </a:rPr>
                        <a:t>～）</a:t>
                      </a:r>
                      <a:endParaRPr kumimoji="1" lang="en-US" altLang="ja-JP" sz="1050" b="0" kern="1200" dirty="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kern="1200" dirty="0">
                        <a:solidFill>
                          <a:schemeClr val="tx1"/>
                        </a:solidFill>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・アマチュアの落語団体や講談団体と連携し、館内でイベントを共催（</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a:solidFill>
                            <a:schemeClr val="tx1"/>
                          </a:solidFill>
                        </a:rPr>
                        <a:t>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男女共同参画・青少年センター（ドーンセンター）</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4</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階に無料</a:t>
                      </a:r>
                      <a:r>
                        <a:rPr kumimoji="1" lang="en-US" altLang="ja-JP" sz="1050" b="0" dirty="0">
                          <a:solidFill>
                            <a:schemeClr val="tx1"/>
                          </a:solidFill>
                          <a:latin typeface="+mj-ea"/>
                          <a:ea typeface="+mj-ea"/>
                        </a:rPr>
                        <a:t>Wi-Fi</a:t>
                      </a:r>
                    </a:p>
                    <a:p>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の設置（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・ＨＰトップページの改修（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Twitter</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r>
                        <a:rPr kumimoji="1" lang="ja-JP" altLang="en-US" sz="1050" b="0" u="none" dirty="0">
                          <a:solidFill>
                            <a:schemeClr val="tx1"/>
                          </a:solidFill>
                          <a:latin typeface="+mj-ea"/>
                          <a:ea typeface="+mj-ea"/>
                        </a:rPr>
                        <a:t>）により、会議室の空き室状況やイベント情報の発信</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・インターネットによる施設利用予約を開始（</a:t>
                      </a:r>
                      <a:r>
                        <a:rPr kumimoji="1" lang="en-US" altLang="ja-JP" sz="1050" b="0" u="none" dirty="0">
                          <a:solidFill>
                            <a:schemeClr val="tx1"/>
                          </a:solidFill>
                          <a:latin typeface="+mj-ea"/>
                          <a:ea typeface="+mj-ea"/>
                        </a:rPr>
                        <a:t>2019</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・大会議室の壁紙張替え（</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・館内サイネージの更新　　　　　（</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・階段の壁紙張替</a:t>
                      </a:r>
                      <a:r>
                        <a:rPr kumimoji="1" lang="ja-JP" altLang="en-US" sz="1050" b="0" baseline="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・自動火災報知機の更</a:t>
                      </a:r>
                      <a:r>
                        <a:rPr kumimoji="1" lang="ja-JP" altLang="en-US" sz="1050" b="0" u="none" dirty="0">
                          <a:solidFill>
                            <a:schemeClr val="tx1"/>
                          </a:solidFill>
                          <a:latin typeface="+mj-ea"/>
                          <a:ea typeface="+mj-ea"/>
                        </a:rPr>
                        <a:t>新（</a:t>
                      </a:r>
                      <a:r>
                        <a:rPr kumimoji="1" lang="en-US" altLang="ja-JP" sz="1050" b="0" u="none" dirty="0">
                          <a:solidFill>
                            <a:schemeClr val="tx1"/>
                          </a:solidFill>
                          <a:latin typeface="+mj-ea"/>
                          <a:ea typeface="+mj-ea"/>
                        </a:rPr>
                        <a:t>2018</a:t>
                      </a:r>
                      <a:r>
                        <a:rPr kumimoji="1" lang="ja-JP" altLang="en-US" sz="1050" b="0" u="none"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latin typeface="+mj-ea"/>
                          <a:ea typeface="+mj-ea"/>
                        </a:rPr>
                        <a:t>・情報ライブラリーの照明の増設（</a:t>
                      </a:r>
                      <a:r>
                        <a:rPr kumimoji="1" lang="en-US" altLang="ja-JP" sz="1050" b="0" u="none" dirty="0">
                          <a:solidFill>
                            <a:schemeClr val="tx1"/>
                          </a:solidFill>
                          <a:latin typeface="+mj-ea"/>
                          <a:ea typeface="+mj-ea"/>
                        </a:rPr>
                        <a:t>2020</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・祝日及び振替休日を全日開館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・早朝延長・区分延長・夜間延長を導入</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・センターの開館</a:t>
                      </a:r>
                      <a:r>
                        <a:rPr kumimoji="1" lang="ja-JP" altLang="en-US" sz="1050" b="0" dirty="0" smtClean="0">
                          <a:solidFill>
                            <a:schemeClr val="tx1"/>
                          </a:solidFill>
                          <a:latin typeface="+mj-ea"/>
                          <a:ea typeface="+mj-ea"/>
                        </a:rPr>
                        <a:t>日拡大に</a:t>
                      </a:r>
                      <a:r>
                        <a:rPr kumimoji="1" lang="ja-JP" altLang="en-US" sz="1050" b="0" dirty="0">
                          <a:solidFill>
                            <a:schemeClr val="tx1"/>
                          </a:solidFill>
                          <a:latin typeface="+mj-ea"/>
                          <a:ea typeface="+mj-ea"/>
                        </a:rPr>
                        <a:t>併せて、情報ライブラリーの開室日を拡大（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・駐車場の開館日時を拡大（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 ・貸し会議室の受付と情報ライブラリーの受付を一元化し、総合案内サ</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ビスを開始</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 ・</a:t>
                      </a:r>
                      <a:r>
                        <a:rPr kumimoji="1" lang="ja-JP" altLang="en-US" sz="1050" b="0" u="none" dirty="0">
                          <a:solidFill>
                            <a:schemeClr val="tx1"/>
                          </a:solidFill>
                          <a:latin typeface="+mj-ea"/>
                          <a:ea typeface="+mj-ea"/>
                        </a:rPr>
                        <a:t>空き会議室の直前割引、中高生への自習室開放を実施（</a:t>
                      </a:r>
                      <a:r>
                        <a:rPr kumimoji="1" lang="en-US" altLang="ja-JP" sz="1050" b="0" u="none" dirty="0">
                          <a:solidFill>
                            <a:schemeClr val="tx1"/>
                          </a:solidFill>
                          <a:latin typeface="+mj-ea"/>
                          <a:ea typeface="+mj-ea"/>
                        </a:rPr>
                        <a:t>2016</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・情報ライブラリー内に中高生対象の自習室を設置（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・貸し会議室の受付と情報ライブラリーにコンシェルジュを設置（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txBody>
                  <a:tcPr marL="0" marR="0" marT="0" marB="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団体の活動支援のために、</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協働フロアを設置</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35341192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286785197"/>
              </p:ext>
            </p:extLst>
          </p:nvPr>
        </p:nvGraphicFramePr>
        <p:xfrm>
          <a:off x="107504" y="458376"/>
          <a:ext cx="8928991" cy="565404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国際会議場</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・ﾎｰﾑﾍﾟｰｼﾞの情報発信を強化</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ｱｸｾｽ情報の充実（</a:t>
                      </a:r>
                      <a:r>
                        <a:rPr kumimoji="1" lang="en-US" altLang="ja-JP" sz="1100" b="0" i="0" u="none" strike="noStrike" kern="1200" dirty="0" smtClean="0">
                          <a:solidFill>
                            <a:schemeClr val="tx1"/>
                          </a:solidFill>
                          <a:effectLst/>
                          <a:latin typeface="+mj-ea"/>
                          <a:ea typeface="+mn-ea"/>
                          <a:cs typeface="+mn-cs"/>
                        </a:rPr>
                        <a:t>2010</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3</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ﾌﾞﾛｸﾞでのグルメ情報、社会貢献活動、安全安心の取組み等を発信（</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ｽﾏｰﾄﾌｫﾝ版ｳｪﾌﾞﾍﾟｰｼﾞ作成（</a:t>
                      </a:r>
                      <a:r>
                        <a:rPr kumimoji="1" lang="en-US" altLang="ja-JP" sz="1100" b="0" i="0" u="none" strike="noStrike" kern="1200" dirty="0" smtClean="0">
                          <a:solidFill>
                            <a:schemeClr val="tx1"/>
                          </a:solidFill>
                          <a:effectLst/>
                          <a:latin typeface="+mj-ea"/>
                          <a:ea typeface="+mn-ea"/>
                          <a:cs typeface="+mn-cs"/>
                        </a:rPr>
                        <a:t>2012</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9</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動画サイトを追加し具体的な館内施設利用の情報を発信（</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-SEO</a:t>
                      </a:r>
                      <a:r>
                        <a:rPr lang="ja-JP" altLang="en-US" sz="1100" b="0" i="0" u="none" strike="noStrike" dirty="0" smtClean="0">
                          <a:solidFill>
                            <a:schemeClr val="tx1"/>
                          </a:solidFill>
                          <a:effectLst/>
                          <a:latin typeface="+mj-ea"/>
                          <a:ea typeface="+mj-ea"/>
                        </a:rPr>
                        <a:t>対策を実施</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館内施設のﾊﾞｰﾁｬﾙ内覧機能（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360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度ﾊﾟﾉﾗﾏﾋﾞｭｰ）追加</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・無線ＬＡＮ設置（</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年）、増設（</a:t>
                      </a:r>
                      <a:r>
                        <a:rPr lang="en-US" altLang="ja-JP" sz="1100" b="0" i="0" u="none" strike="noStrike" dirty="0" smtClean="0">
                          <a:solidFill>
                            <a:schemeClr val="tx1"/>
                          </a:solidFill>
                          <a:effectLst/>
                          <a:latin typeface="+mj-ea"/>
                          <a:ea typeface="+mj-ea"/>
                        </a:rPr>
                        <a:t>2015</a:t>
                      </a:r>
                      <a:r>
                        <a:rPr lang="ja-JP" altLang="en-US" sz="1100" b="0" i="0" u="none" strike="noStrike" dirty="0" smtClean="0">
                          <a:solidFill>
                            <a:schemeClr val="tx1"/>
                          </a:solidFill>
                          <a:effectLst/>
                          <a:latin typeface="+mj-ea"/>
                          <a:ea typeface="+mj-ea"/>
                        </a:rPr>
                        <a:t>年度）</a:t>
                      </a: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・情報通信設備改修工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事、メインホール機構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制御装置改修工事、ＩＴ</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Ｖ設備改修工事、同時</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通訳・会議システム改</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修工事（</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・メインホール音響設備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改修工事、照明制御設</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備改修工事、駐車場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管制設備改修工事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・中央監視設備改修工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機械警備改修工事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・年末年始における休</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館日についてニーズ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に応じて開館</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・ニーズを踏まえた新たなサービス・柔軟な対応</a:t>
                      </a:r>
                      <a:endParaRPr kumimoji="1" lang="en-US" altLang="ja-JP" sz="1100" b="0" dirty="0" smtClean="0">
                        <a:solidFill>
                          <a:schemeClr val="tx1"/>
                        </a:solidFill>
                        <a:latin typeface="+mj-ea"/>
                        <a:ea typeface="+mj-ea"/>
                      </a:endParaRPr>
                    </a:p>
                    <a:p>
                      <a:pPr marL="93663" indent="-7938"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利用頻度の高いﾌﾟﾛｼﾞｪｸﾀｰの更新（</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93663" indent="-7938" algn="l" fontAlgn="ct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ﾋﾞｼﾞﾈｽｺｰﾅｰの設置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2015</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lang="ja-JP" altLang="en-US" sz="1100" b="0" i="0" u="none" strike="noStrike" dirty="0" smtClean="0">
                          <a:solidFill>
                            <a:schemeClr val="tx1"/>
                          </a:solidFill>
                          <a:effectLst/>
                          <a:latin typeface="+mj-ea"/>
                          <a:ea typeface="+mj-ea"/>
                        </a:rPr>
                        <a:t>・オープンカフェ開設（</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高性能のﾌﾟﾛｼﾞｪｸﾀｰ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導入</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2016</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ﾃﾞｼﾞﾀﾙｻｲﾈｰｼﾞの導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入（</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地階スペースに自動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販売機や休憩ｺｰﾅｰ</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を設置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広報誌の内容を刷新。</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館内施設情報、催事、</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イベント情報、周辺観</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光情報を提供</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8</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174625" indent="-174625" algn="l" fontAlgn="ctr"/>
                      <a:r>
                        <a:rPr lang="ja-JP" altLang="en-US" sz="1100" b="0" i="0" u="none" strike="noStrike" dirty="0" smtClean="0">
                          <a:solidFill>
                            <a:schemeClr val="tx1"/>
                          </a:solidFill>
                          <a:effectLst/>
                          <a:latin typeface="+mj-ea"/>
                          <a:ea typeface="+mj-ea"/>
                        </a:rPr>
                        <a:t>・ｱｸｾｽ情報の発信強化</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ＪＲ新福島駅及びＪＲ </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福島駅に案内板地図</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広告を掲出</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ja-JP" altLang="en-US" sz="1100" b="0" dirty="0" err="1" smtClean="0">
                          <a:solidFill>
                            <a:schemeClr val="tx1"/>
                          </a:solidFill>
                          <a:latin typeface="+mj-ea"/>
                          <a:ea typeface="+mj-ea"/>
                        </a:rPr>
                        <a:t>障がい</a:t>
                      </a:r>
                      <a:r>
                        <a:rPr kumimoji="1" lang="ja-JP" altLang="en-US" sz="1100" b="0" dirty="0" smtClean="0">
                          <a:solidFill>
                            <a:schemeClr val="tx1"/>
                          </a:solidFill>
                          <a:latin typeface="+mj-ea"/>
                          <a:ea typeface="+mj-ea"/>
                        </a:rPr>
                        <a:t>者、高齢者等</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への対応を充実</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－車いすの貸出台数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err="1" smtClean="0">
                          <a:solidFill>
                            <a:schemeClr val="tx1"/>
                          </a:solidFill>
                          <a:latin typeface="+mj-ea"/>
                          <a:ea typeface="+mj-ea"/>
                        </a:rPr>
                        <a:t>の拡</a:t>
                      </a:r>
                      <a:r>
                        <a:rPr kumimoji="1" lang="ja-JP" altLang="en-US" sz="1100" b="0" dirty="0" smtClean="0">
                          <a:solidFill>
                            <a:schemeClr val="tx1"/>
                          </a:solidFill>
                          <a:latin typeface="+mj-ea"/>
                          <a:ea typeface="+mj-ea"/>
                        </a:rPr>
                        <a:t>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ベビーカーの貸出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2014</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・授乳室、礼拝室を設置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u="sng" dirty="0" smtClean="0">
                        <a:solidFill>
                          <a:schemeClr val="tx1"/>
                        </a:solidFill>
                        <a:latin typeface="+mj-ea"/>
                        <a:ea typeface="+mj-ea"/>
                      </a:endParaRPr>
                    </a:p>
                    <a:p>
                      <a:endParaRPr kumimoji="1" lang="en-US" altLang="ja-JP" sz="1100" b="0" dirty="0" smtClean="0">
                        <a:solidFill>
                          <a:schemeClr val="tx1"/>
                        </a:solidFill>
                        <a:latin typeface="+mj-ea"/>
                        <a:ea typeface="+mj-ea"/>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・ﾆｰｽﾞを踏まえた新た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なｲﾍﾞﾝﾄ・企画の実施</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「生きた建築ﾐｭｰ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ｼﾞｱﾑﾌｪｽﾃｨﾊﾞﾙ大</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阪」への参画</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小学生を対象にし</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た「夏休み子供応</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援企画（館内見学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会）」の実施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r>
                      <a:b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b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万博支援シンポジウ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感染症対策シンポジ</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ウムの支援（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49375148"/>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977927945"/>
              </p:ext>
            </p:extLst>
          </p:nvPr>
        </p:nvGraphicFramePr>
        <p:xfrm>
          <a:off x="107504" y="458376"/>
          <a:ext cx="8928991" cy="53797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2004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FF0000"/>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・ウェブ配信プランの開発（</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a:t>
                      </a:r>
                      <a:r>
                        <a:rPr lang="en-US" altLang="ja-JP" sz="1100" b="0" i="0" u="none" strike="noStrike" dirty="0" smtClean="0">
                          <a:solidFill>
                            <a:schemeClr val="tx1"/>
                          </a:solidFill>
                          <a:effectLst/>
                          <a:latin typeface="+mj-ea"/>
                          <a:ea typeface="+mj-ea"/>
                        </a:rPr>
                        <a:t>LAN</a:t>
                      </a:r>
                      <a:r>
                        <a:rPr lang="ja-JP" altLang="en-US" sz="1100" b="0" i="0" u="none" strike="noStrike" dirty="0" smtClean="0">
                          <a:solidFill>
                            <a:schemeClr val="tx1"/>
                          </a:solidFill>
                          <a:effectLst/>
                          <a:latin typeface="+mj-ea"/>
                          <a:ea typeface="+mj-ea"/>
                        </a:rPr>
                        <a:t>の</a:t>
                      </a:r>
                      <a:r>
                        <a:rPr lang="en-US" altLang="ja-JP" sz="1100" b="0" i="0" u="none" strike="noStrike" dirty="0" smtClean="0">
                          <a:solidFill>
                            <a:schemeClr val="tx1"/>
                          </a:solidFill>
                          <a:effectLst/>
                          <a:latin typeface="+mj-ea"/>
                          <a:ea typeface="+mj-ea"/>
                        </a:rPr>
                        <a:t>AP</a:t>
                      </a:r>
                      <a:r>
                        <a:rPr lang="ja-JP" altLang="en-US" sz="1100" b="0" i="0" u="none" strike="noStrike" dirty="0" smtClean="0">
                          <a:solidFill>
                            <a:schemeClr val="tx1"/>
                          </a:solidFill>
                          <a:effectLst/>
                          <a:latin typeface="+mj-ea"/>
                          <a:ea typeface="+mj-ea"/>
                        </a:rPr>
                        <a:t>を新機種に入替（</a:t>
                      </a:r>
                      <a:r>
                        <a:rPr lang="en-US" altLang="ja-JP" sz="1100" b="0" i="0" u="none" strike="noStrike" dirty="0" smtClean="0">
                          <a:solidFill>
                            <a:schemeClr val="tx1"/>
                          </a:solidFill>
                          <a:effectLst/>
                          <a:latin typeface="+mj-ea"/>
                          <a:ea typeface="+mj-ea"/>
                        </a:rPr>
                        <a:t>103</a:t>
                      </a:r>
                      <a:r>
                        <a:rPr lang="ja-JP" altLang="en-US" sz="1100" b="0" i="0" u="none" strike="noStrike" dirty="0" smtClean="0">
                          <a:solidFill>
                            <a:schemeClr val="tx1"/>
                          </a:solidFill>
                          <a:effectLst/>
                          <a:latin typeface="+mj-ea"/>
                          <a:ea typeface="+mj-ea"/>
                        </a:rPr>
                        <a:t>台）</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SNS</a:t>
                      </a:r>
                      <a:r>
                        <a:rPr lang="ja-JP" altLang="en-US" sz="1100" b="0" i="0" u="none" strike="noStrike" dirty="0" smtClean="0">
                          <a:solidFill>
                            <a:schemeClr val="tx1"/>
                          </a:solidFill>
                          <a:effectLst/>
                          <a:latin typeface="+mj-ea"/>
                          <a:ea typeface="+mj-ea"/>
                        </a:rPr>
                        <a:t>による情報発信</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・光ネットワーク回線の増設、オンライン予約の開始（</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・メインホールにスマート・トイレの導入</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・デジタルサイネージの設置（</a:t>
                      </a:r>
                      <a:r>
                        <a:rPr kumimoji="1" lang="en-US" altLang="ja-JP" sz="1100" b="0" i="0" u="none" strike="noStrike" dirty="0" smtClean="0">
                          <a:solidFill>
                            <a:schemeClr val="tx1"/>
                          </a:solidFill>
                          <a:effectLst/>
                          <a:latin typeface="+mj-ea"/>
                          <a:ea typeface="+mj-ea"/>
                        </a:rPr>
                        <a:t>12</a:t>
                      </a:r>
                      <a:r>
                        <a:rPr kumimoji="1" lang="ja-JP" altLang="en-US" sz="1100" b="0" i="0" u="none" strike="noStrike" dirty="0" smtClean="0">
                          <a:solidFill>
                            <a:schemeClr val="tx1"/>
                          </a:solidFill>
                          <a:effectLst/>
                          <a:latin typeface="+mj-ea"/>
                          <a:ea typeface="+mj-ea"/>
                        </a:rPr>
                        <a:t>台）</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・利用申込・承認手続きを完全</a:t>
                      </a:r>
                      <a:r>
                        <a:rPr kumimoji="1" lang="en-US" altLang="ja-JP" sz="1100" b="0" i="0" u="none" strike="noStrike" dirty="0" smtClean="0">
                          <a:solidFill>
                            <a:schemeClr val="tx1"/>
                          </a:solidFill>
                          <a:effectLst/>
                          <a:latin typeface="+mj-ea"/>
                          <a:ea typeface="+mj-ea"/>
                        </a:rPr>
                        <a:t>WEB</a:t>
                      </a:r>
                      <a:r>
                        <a:rPr kumimoji="1" lang="ja-JP" altLang="en-US" sz="1100" b="0" i="0" u="none" strike="noStrike" dirty="0" smtClean="0">
                          <a:solidFill>
                            <a:schemeClr val="tx1"/>
                          </a:solidFill>
                          <a:effectLst/>
                          <a:latin typeface="+mj-ea"/>
                          <a:ea typeface="+mj-ea"/>
                        </a:rPr>
                        <a:t>化</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・５</a:t>
                      </a:r>
                      <a:r>
                        <a:rPr kumimoji="1" lang="en-US" altLang="ja-JP" sz="1100" b="0" i="0" u="none" strike="noStrike" dirty="0" smtClean="0">
                          <a:solidFill>
                            <a:schemeClr val="tx1"/>
                          </a:solidFill>
                          <a:effectLst/>
                          <a:latin typeface="+mj-ea"/>
                          <a:ea typeface="+mj-ea"/>
                        </a:rPr>
                        <a:t>G</a:t>
                      </a:r>
                      <a:r>
                        <a:rPr kumimoji="1" lang="ja-JP" altLang="en-US" sz="1100" b="0" i="0" u="none" strike="noStrike" dirty="0" smtClean="0">
                          <a:solidFill>
                            <a:schemeClr val="tx1"/>
                          </a:solidFill>
                          <a:effectLst/>
                          <a:latin typeface="+mj-ea"/>
                          <a:ea typeface="+mj-ea"/>
                        </a:rPr>
                        <a:t>通信設備導入（</a:t>
                      </a:r>
                      <a:r>
                        <a:rPr kumimoji="1" lang="en-US" altLang="ja-JP" sz="1100" b="0" i="0" u="none" strike="noStrike" dirty="0" smtClean="0">
                          <a:solidFill>
                            <a:schemeClr val="tx1"/>
                          </a:solidFill>
                          <a:effectLst/>
                          <a:latin typeface="+mj-ea"/>
                          <a:ea typeface="+mj-ea"/>
                        </a:rPr>
                        <a:t>3</a:t>
                      </a:r>
                      <a:r>
                        <a:rPr kumimoji="1" lang="ja-JP" altLang="en-US" sz="1100" b="0" i="0" u="none" strike="noStrike" dirty="0" smtClean="0">
                          <a:solidFill>
                            <a:schemeClr val="tx1"/>
                          </a:solidFill>
                          <a:effectLst/>
                          <a:latin typeface="+mj-ea"/>
                          <a:ea typeface="+mj-ea"/>
                        </a:rPr>
                        <a:t>カ所）（</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・自動ドア付トイレ、オストメイト（簡易オストメイトを含む。）を各階に整備（</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ja-JP" altLang="en-US" sz="1100" b="0" u="none"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・ガス吸収式冷温水器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改修工事、</a:t>
                      </a:r>
                      <a:r>
                        <a:rPr kumimoji="1" lang="zh-TW" altLang="en-US" sz="1100" b="0" dirty="0" smtClean="0">
                          <a:solidFill>
                            <a:schemeClr val="tx1"/>
                          </a:solidFill>
                          <a:latin typeface="+mj-ea"/>
                          <a:ea typeface="+mj-ea"/>
                        </a:rPr>
                        <a:t>部屋前表</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zh-TW" altLang="en-US" sz="1100" b="0" dirty="0" smtClean="0">
                          <a:solidFill>
                            <a:schemeClr val="tx1"/>
                          </a:solidFill>
                          <a:latin typeface="+mj-ea"/>
                          <a:ea typeface="+mj-ea"/>
                        </a:rPr>
                        <a:t>示設備改修工事</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a:t>
                      </a: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2018</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ESCO</a:t>
                      </a:r>
                      <a:r>
                        <a:rPr kumimoji="1" lang="ja-JP" altLang="en-US" sz="1100" b="0" kern="1200" dirty="0" smtClean="0">
                          <a:solidFill>
                            <a:schemeClr val="tx1"/>
                          </a:solidFill>
                          <a:latin typeface="+mj-ea"/>
                          <a:ea typeface="+mn-ea"/>
                          <a:cs typeface="+mn-cs"/>
                        </a:rPr>
                        <a:t>事業の開始</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a:t>
                      </a:r>
                      <a:r>
                        <a:rPr kumimoji="1" lang="en-US" altLang="ja-JP" sz="1100" b="0" kern="1200" dirty="0" smtClean="0">
                          <a:solidFill>
                            <a:schemeClr val="tx1"/>
                          </a:solidFill>
                          <a:latin typeface="+mj-ea"/>
                          <a:ea typeface="+mn-ea"/>
                          <a:cs typeface="+mn-cs"/>
                        </a:rPr>
                        <a:t>2019</a:t>
                      </a:r>
                      <a:r>
                        <a:rPr kumimoji="1" lang="ja-JP" altLang="en-US" sz="1100" b="0" kern="1200" dirty="0" smtClean="0">
                          <a:solidFill>
                            <a:schemeClr val="tx1"/>
                          </a:solidFill>
                          <a:latin typeface="+mj-ea"/>
                          <a:ea typeface="+mn-ea"/>
                          <a:cs typeface="+mn-cs"/>
                        </a:rPr>
                        <a:t>年度）</a:t>
                      </a:r>
                      <a:endParaRPr kumimoji="1" lang="zh-TW"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消防設備改修工事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2019</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・空調設備改修工事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2020</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kern="1200" dirty="0" smtClean="0">
                          <a:solidFill>
                            <a:schemeClr val="tx1"/>
                          </a:solidFill>
                          <a:latin typeface="+mj-ea"/>
                          <a:ea typeface="+mn-ea"/>
                          <a:cs typeface="+mn-cs"/>
                        </a:rPr>
                        <a:t>空調設備改修工事</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空調自動制御設備改</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修工事（</a:t>
                      </a:r>
                      <a:r>
                        <a:rPr kumimoji="1" lang="en-US" altLang="ja-JP" sz="1100" b="0" kern="1200" dirty="0" smtClean="0">
                          <a:solidFill>
                            <a:schemeClr val="tx1"/>
                          </a:solidFill>
                          <a:latin typeface="+mj-ea"/>
                          <a:ea typeface="+mn-ea"/>
                          <a:cs typeface="+mn-cs"/>
                        </a:rPr>
                        <a:t>2021</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ja-JP"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・施設名称板の設置、プロジェクターの購入</a:t>
                      </a:r>
                      <a:r>
                        <a:rPr kumimoji="1" lang="ja-JP" altLang="en-US" sz="1100" b="0" kern="1200" dirty="0" smtClean="0">
                          <a:solidFill>
                            <a:schemeClr val="tx1"/>
                          </a:solidFill>
                          <a:latin typeface="+mj-ea"/>
                          <a:ea typeface="+mn-ea"/>
                          <a:cs typeface="+mn-cs"/>
                        </a:rPr>
                        <a:t>（</a:t>
                      </a:r>
                      <a:r>
                        <a:rPr kumimoji="1" lang="en-US" altLang="ja-JP" sz="1100" b="0" u="none" kern="1200" dirty="0" smtClean="0">
                          <a:solidFill>
                            <a:schemeClr val="tx1"/>
                          </a:solidFill>
                          <a:latin typeface="+mj-ea"/>
                          <a:ea typeface="+mn-ea"/>
                          <a:cs typeface="+mn-cs"/>
                        </a:rPr>
                        <a:t>2018</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階案内板改修、ごみ箱サイン改修</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階及び地下</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階エントランス並びに</a:t>
                      </a:r>
                      <a:r>
                        <a:rPr kumimoji="1" lang="en-US" altLang="ja-JP" sz="1100" b="0" i="0" u="none" strike="noStrike" kern="1200" dirty="0" smtClean="0">
                          <a:solidFill>
                            <a:schemeClr val="tx1"/>
                          </a:solidFill>
                          <a:effectLst/>
                          <a:latin typeface="+mj-ea"/>
                          <a:ea typeface="+mn-ea"/>
                          <a:cs typeface="+mn-cs"/>
                        </a:rPr>
                        <a:t>2</a:t>
                      </a:r>
                      <a:r>
                        <a:rPr kumimoji="1" lang="ja-JP" altLang="en-US" sz="1100" b="0" i="0" u="none" strike="noStrike" kern="1200" dirty="0" smtClean="0">
                          <a:solidFill>
                            <a:schemeClr val="tx1"/>
                          </a:solidFill>
                          <a:effectLst/>
                          <a:latin typeface="+mj-ea"/>
                          <a:ea typeface="+mn-ea"/>
                          <a:cs typeface="+mn-cs"/>
                        </a:rPr>
                        <a:t>階ロビーの整備</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・エレベータ内カーペットの張替、抗菌処理等</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2020</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50,000lm</a:t>
                      </a:r>
                      <a:r>
                        <a:rPr lang="ja-JP" altLang="en-US" sz="1100" b="0" i="0" u="none" strike="noStrike" dirty="0" smtClean="0">
                          <a:solidFill>
                            <a:schemeClr val="tx1"/>
                          </a:solidFill>
                          <a:effectLst/>
                          <a:latin typeface="+mj-ea"/>
                          <a:ea typeface="+mj-ea"/>
                        </a:rPr>
                        <a:t>プロジェクター、移動型ステージの設置</a:t>
                      </a: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・キャッシュレス決済導入（</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OICC</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MICE</a:t>
                      </a:r>
                      <a:r>
                        <a:rPr lang="ja-JP" altLang="en-US" sz="1100" b="0" i="0" u="none" strike="noStrike" dirty="0" smtClean="0">
                          <a:solidFill>
                            <a:schemeClr val="tx1"/>
                          </a:solidFill>
                          <a:effectLst/>
                          <a:latin typeface="+mj-ea"/>
                          <a:ea typeface="+mj-ea"/>
                        </a:rPr>
                        <a:t>ロードウォークナビ（アクセス動画）（</a:t>
                      </a:r>
                      <a:r>
                        <a:rPr lang="en-US" altLang="ja-JP" sz="1100" b="0" i="0" u="none" strike="noStrike" dirty="0" smtClean="0">
                          <a:solidFill>
                            <a:schemeClr val="tx1"/>
                          </a:solidFill>
                          <a:effectLst/>
                          <a:latin typeface="+mj-ea"/>
                          <a:ea typeface="+mj-ea"/>
                        </a:rPr>
                        <a:t>2021</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・チャットボット導入</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・大阪土産の販売（</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・水上観光の送客事業開始（</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u="none" dirty="0" smtClean="0">
                          <a:solidFill>
                            <a:schemeClr val="tx1"/>
                          </a:solidFill>
                          <a:latin typeface="+mj-ea"/>
                          <a:ea typeface="+mj-ea"/>
                        </a:rPr>
                        <a:t>・夏期及び月曜日の料</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金割引制度の導入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2019</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・ドアの自動化、ディス</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ペンサーの設置等の　</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感染症対策の実施</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2020</a:t>
                      </a:r>
                      <a:r>
                        <a:rPr kumimoji="1" lang="ja-JP" altLang="en-US" sz="1100" b="0" u="none" dirty="0" smtClean="0">
                          <a:solidFill>
                            <a:schemeClr val="tx1"/>
                          </a:solidFill>
                          <a:latin typeface="+mj-ea"/>
                          <a:ea typeface="+mj-ea"/>
                        </a:rPr>
                        <a:t>年度</a:t>
                      </a:r>
                      <a:r>
                        <a:rPr kumimoji="1" lang="en-US" altLang="ja-JP" sz="1100" b="0" u="none" dirty="0" smtClean="0">
                          <a:solidFill>
                            <a:schemeClr val="tx1"/>
                          </a:solidFill>
                          <a:latin typeface="+mj-ea"/>
                          <a:ea typeface="+mj-ea"/>
                        </a:rPr>
                        <a:t>-</a:t>
                      </a:r>
                      <a:r>
                        <a:rPr kumimoji="1" lang="ja-JP" altLang="en-US" sz="1100" b="0" u="none" dirty="0" smtClean="0">
                          <a:solidFill>
                            <a:schemeClr val="tx1"/>
                          </a:solidFill>
                          <a:latin typeface="+mj-ea"/>
                          <a:ea typeface="+mj-ea"/>
                        </a:rPr>
                        <a:t>）</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・大阪府・大阪市と津波</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避難ビル協定の締結</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2021</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・自衛隊大阪大規模接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種センターの設置</a:t>
                      </a:r>
                      <a:endParaRPr kumimoji="1" lang="en-US" altLang="ja-JP" sz="1100" b="0" u="none"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・天満警察署と災害時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におけるヘリポート使</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用協定（</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・中之島駅にぎわい創</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出（</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・会議室、トイレ等に抗</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菌・抗ウイルス溶剤の</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塗布（</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・会議室空間除菌装置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u="none" kern="1200" dirty="0" smtClean="0">
                          <a:solidFill>
                            <a:schemeClr val="tx1"/>
                          </a:solidFill>
                          <a:latin typeface="+mj-ea"/>
                          <a:ea typeface="+mn-ea"/>
                          <a:cs typeface="+mn-cs"/>
                        </a:rPr>
                        <a:t>  </a:t>
                      </a:r>
                      <a:r>
                        <a:rPr kumimoji="1" lang="ja-JP" altLang="en-US" sz="1100" b="0" u="none" kern="1200" dirty="0" smtClean="0">
                          <a:solidFill>
                            <a:schemeClr val="tx1"/>
                          </a:solidFill>
                          <a:latin typeface="+mj-ea"/>
                          <a:ea typeface="+mn-ea"/>
                          <a:cs typeface="+mn-cs"/>
                        </a:rPr>
                        <a:t>の設置（</a:t>
                      </a:r>
                      <a:r>
                        <a:rPr kumimoji="1" lang="en-US" altLang="ja-JP" sz="1100" b="0" u="none" kern="1200" dirty="0" smtClean="0">
                          <a:solidFill>
                            <a:schemeClr val="tx1"/>
                          </a:solidFill>
                          <a:latin typeface="+mj-ea"/>
                          <a:ea typeface="+mn-ea"/>
                          <a:cs typeface="+mn-cs"/>
                        </a:rPr>
                        <a:t>46</a:t>
                      </a:r>
                      <a:r>
                        <a:rPr kumimoji="1" lang="ja-JP" altLang="en-US" sz="1100" b="0" u="none" kern="1200" dirty="0" smtClean="0">
                          <a:solidFill>
                            <a:schemeClr val="tx1"/>
                          </a:solidFill>
                          <a:latin typeface="+mj-ea"/>
                          <a:ea typeface="+mn-ea"/>
                          <a:cs typeface="+mn-cs"/>
                        </a:rPr>
                        <a:t>台）</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・英語版館内安全ガイド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作成（</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4596117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107504" y="458376"/>
          <a:ext cx="8928991" cy="494538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江之子島文化芸術創造センタ－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・ﾎｰﾑﾍﾟｰｼﾞの情報発信</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を強化</a:t>
                      </a:r>
                      <a:endParaRPr lang="en-US" altLang="ja-JP" sz="1050" b="0" i="0" u="none" strike="noStrike" dirty="0">
                        <a:solidFill>
                          <a:schemeClr val="tx1"/>
                        </a:solidFill>
                        <a:effectLst/>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ﾎｰﾑﾍﾟｰｼﾞ全面改定（</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年４月）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・無線ＬＡＮ設置</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地下カフェスペースへの無線ＬＡＮ導入（</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a:t>
                      </a:r>
                      <a:r>
                        <a:rPr kumimoji="1" lang="en-US" altLang="ja-JP" sz="1050" b="0" strike="noStrike" dirty="0">
                          <a:solidFill>
                            <a:schemeClr val="tx1"/>
                          </a:solidFill>
                          <a:latin typeface="+mj-ea"/>
                          <a:ea typeface="+mj-ea"/>
                        </a:rPr>
                        <a:t>Twitter</a:t>
                      </a:r>
                      <a:r>
                        <a:rPr kumimoji="1" lang="ja-JP" altLang="en-US" sz="1050" b="0" strike="noStrike" dirty="0" err="1">
                          <a:solidFill>
                            <a:schemeClr val="tx1"/>
                          </a:solidFill>
                          <a:latin typeface="+mj-ea"/>
                          <a:ea typeface="+mj-ea"/>
                        </a:rPr>
                        <a:t>、</a:t>
                      </a:r>
                      <a:r>
                        <a:rPr kumimoji="1" lang="en-US" altLang="ja-JP" sz="1050" b="0" strike="noStrike" dirty="0">
                          <a:solidFill>
                            <a:schemeClr val="tx1"/>
                          </a:solidFill>
                          <a:latin typeface="+mj-ea"/>
                          <a:ea typeface="+mj-ea"/>
                        </a:rPr>
                        <a:t>Facebook</a:t>
                      </a:r>
                      <a:r>
                        <a:rPr kumimoji="1" lang="ja-JP" altLang="en-US" sz="1050" b="0" strike="noStrike" dirty="0">
                          <a:solidFill>
                            <a:schemeClr val="tx1"/>
                          </a:solidFill>
                          <a:latin typeface="+mj-ea"/>
                          <a:ea typeface="+mj-ea"/>
                        </a:rPr>
                        <a:t>に加え、</a:t>
                      </a:r>
                      <a:r>
                        <a:rPr kumimoji="1" lang="en-US" altLang="ja-JP" sz="1050" b="0" strike="noStrike" dirty="0">
                          <a:solidFill>
                            <a:schemeClr val="tx1"/>
                          </a:solidFill>
                          <a:latin typeface="+mj-ea"/>
                          <a:ea typeface="+mj-ea"/>
                        </a:rPr>
                        <a:t>Instagram</a:t>
                      </a:r>
                      <a:r>
                        <a:rPr kumimoji="1" lang="ja-JP" altLang="en-US" sz="1050" b="0" strike="noStrike" dirty="0">
                          <a:solidFill>
                            <a:schemeClr val="tx1"/>
                          </a:solidFill>
                          <a:latin typeface="+mj-ea"/>
                          <a:ea typeface="+mj-ea"/>
                        </a:rPr>
                        <a:t>を開設（</a:t>
                      </a:r>
                      <a:r>
                        <a:rPr kumimoji="1" lang="en-US" altLang="ja-JP" sz="1050" b="0" strike="noStrike" dirty="0">
                          <a:solidFill>
                            <a:schemeClr val="tx1"/>
                          </a:solidFill>
                          <a:latin typeface="+mj-ea"/>
                          <a:ea typeface="+mj-ea"/>
                        </a:rPr>
                        <a:t>2016</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8</a:t>
                      </a:r>
                      <a:r>
                        <a:rPr kumimoji="1" lang="ja-JP" altLang="en-US" sz="1050" b="0" strike="noStrike" dirty="0">
                          <a:solidFill>
                            <a:schemeClr val="tx1"/>
                          </a:solidFill>
                          <a:latin typeface="+mj-ea"/>
                          <a:ea typeface="+mj-ea"/>
                        </a:rPr>
                        <a:t>月～）</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・ワークショップ等の参加料についてスマホ決済を導入（</a:t>
                      </a:r>
                      <a:r>
                        <a:rPr kumimoji="1" lang="en-US" altLang="ja-JP" sz="1050" b="0" strike="noStrike" dirty="0">
                          <a:solidFill>
                            <a:schemeClr val="tx1"/>
                          </a:solidFill>
                          <a:latin typeface="+mj-ea"/>
                          <a:ea typeface="+mj-ea"/>
                        </a:rPr>
                        <a:t>2021</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・地下に誰もが自由に利用できる休憩スペースを配置</a:t>
                      </a:r>
                    </a:p>
                    <a:p>
                      <a:pPr marL="88900" indent="-88900"/>
                      <a:r>
                        <a:rPr kumimoji="1" lang="ja-JP" altLang="en-US" sz="1050" b="0" dirty="0">
                          <a:solidFill>
                            <a:schemeClr val="tx1"/>
                          </a:solidFill>
                          <a:latin typeface="+mj-ea"/>
                          <a:ea typeface="+mj-ea"/>
                        </a:rPr>
                        <a:t>・入口付近に館内の案内図を掲示</a:t>
                      </a:r>
                      <a:endParaRPr kumimoji="1" lang="ja-JP" altLang="en-US"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・ライブラリーを常時開放（</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・府民サービスの向上と施設の適切な管理運営に資することを目的に、多目的ルーム</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から</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（展示室仕様）の利用可能時間を延長。</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規則改正）（</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◎改正前</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時◎改正後</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時</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・ニーズを踏まえた新たなｻｰﾋﾞｽ・柔軟な対応</a:t>
                      </a:r>
                      <a:endParaRPr kumimoji="1" lang="en-US" altLang="ja-JP" sz="1050" b="0" dirty="0">
                        <a:solidFill>
                          <a:schemeClr val="tx1"/>
                        </a:solidFill>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貸室の長期利用ができるよう規定を改正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・若年層割引、直前割引等を開始（</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strike="noStrike" dirty="0">
                          <a:solidFill>
                            <a:schemeClr val="tx1"/>
                          </a:solidFill>
                          <a:latin typeface="+mj-ea"/>
                          <a:ea typeface="+mj-ea"/>
                        </a:rPr>
                        <a:t>・全国の文化施設等が発信する文化・芸術に関る情報を</a:t>
                      </a:r>
                      <a:r>
                        <a:rPr kumimoji="1" lang="en-US" altLang="ja-JP" sz="1050" b="0" strike="noStrike" dirty="0">
                          <a:solidFill>
                            <a:schemeClr val="tx1"/>
                          </a:solidFill>
                          <a:latin typeface="+mj-ea"/>
                          <a:ea typeface="+mj-ea"/>
                        </a:rPr>
                        <a:t>1</a:t>
                      </a:r>
                      <a:r>
                        <a:rPr kumimoji="1" lang="ja-JP" altLang="en-US" sz="1050" b="0" strike="noStrike" dirty="0">
                          <a:solidFill>
                            <a:schemeClr val="tx1"/>
                          </a:solidFill>
                          <a:latin typeface="+mj-ea"/>
                          <a:ea typeface="+mj-ea"/>
                        </a:rPr>
                        <a:t>階のｲﾝﾌｫﾒｰｼｮﾝｺｰﾅｰと地下１階のﾎﾟｽﾀｰｺｰﾅｰに掲出（</a:t>
                      </a:r>
                      <a:r>
                        <a:rPr kumimoji="1" lang="en-US" altLang="ja-JP" sz="1050" b="0" strike="noStrike" dirty="0">
                          <a:solidFill>
                            <a:schemeClr val="tx1"/>
                          </a:solidFill>
                          <a:latin typeface="+mj-ea"/>
                          <a:ea typeface="+mj-ea"/>
                        </a:rPr>
                        <a:t>2013</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・専門家によるマンツーマン相談事業を実施（</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月）→文化芸術に関する相談を受け付けるワンストップ窓口へ変更（</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lang="ja-JP" altLang="en-US" sz="1050" b="0" i="0" u="none" strike="noStrike" dirty="0">
                          <a:solidFill>
                            <a:schemeClr val="tx1"/>
                          </a:solidFill>
                          <a:effectLst/>
                          <a:latin typeface="+mj-ea"/>
                          <a:ea typeface="+mj-ea"/>
                        </a:rPr>
                        <a:t>・広報ﾂｰﾙの刷新・充実</a:t>
                      </a:r>
                      <a:endParaRPr lang="en-US" altLang="ja-JP" sz="1050" b="0" i="0" u="none" strike="noStrike" dirty="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施設ﾊﾟﾝﾌﾚｯﾄをﾘﾆｭｰ ｱﾙ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ﾆｭｰｽﾚﾀｰの発行（</a:t>
                      </a:r>
                      <a:r>
                        <a:rPr kumimoji="1" lang="en-US" altLang="ja-JP" sz="1050" b="0" strike="noStrike" dirty="0">
                          <a:solidFill>
                            <a:schemeClr val="tx1"/>
                          </a:solidFill>
                          <a:latin typeface="+mj-ea"/>
                          <a:ea typeface="+mj-ea"/>
                        </a:rPr>
                        <a:t>2014</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月－年</a:t>
                      </a:r>
                      <a:r>
                        <a:rPr kumimoji="1" lang="en-US" altLang="ja-JP" sz="1050" b="0" strike="noStrike" dirty="0">
                          <a:solidFill>
                            <a:schemeClr val="tx1"/>
                          </a:solidFill>
                          <a:latin typeface="+mj-ea"/>
                          <a:ea typeface="+mj-ea"/>
                        </a:rPr>
                        <a:t>2</a:t>
                      </a:r>
                      <a:r>
                        <a:rPr kumimoji="1" lang="ja-JP" altLang="en-US" sz="1050" b="0" strike="noStrike" dirty="0">
                          <a:solidFill>
                            <a:schemeClr val="tx1"/>
                          </a:solidFill>
                          <a:latin typeface="+mj-ea"/>
                          <a:ea typeface="+mj-ea"/>
                        </a:rPr>
                        <a:t>回発行）</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a:t>
                      </a:r>
                      <a:r>
                        <a:rPr kumimoji="1" lang="ja-JP" altLang="en-US" sz="1050" b="0" strike="noStrike" dirty="0">
                          <a:solidFill>
                            <a:schemeClr val="tx1"/>
                          </a:solidFill>
                          <a:latin typeface="+mj-ea"/>
                          <a:ea typeface="+mj-ea"/>
                        </a:rPr>
                        <a:t>創造的な</a:t>
                      </a:r>
                      <a:r>
                        <a:rPr kumimoji="1" lang="ja-JP" altLang="en-US" sz="1050" b="0" dirty="0">
                          <a:solidFill>
                            <a:schemeClr val="tx1"/>
                          </a:solidFill>
                          <a:latin typeface="+mj-ea"/>
                          <a:ea typeface="+mj-ea"/>
                        </a:rPr>
                        <a:t>ｲﾍﾞﾝﾄ・ﾌﾟﾗﾝの企画、実施</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毎回テーマを変えて年に</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回程度マルシェを開催し、これまでアートに触れたことのない人に対して、アートに触れる機会を提供（</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他部局や他事業と連携した出張ワークショップ等を開催（</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ミニ</a:t>
                      </a:r>
                      <a:r>
                        <a:rPr kumimoji="1" lang="en-US" altLang="ja-JP" sz="1050" b="0" dirty="0">
                          <a:solidFill>
                            <a:schemeClr val="tx1"/>
                          </a:solidFill>
                          <a:latin typeface="+mj-ea"/>
                          <a:ea typeface="+mj-ea"/>
                        </a:rPr>
                        <a:t>FM</a:t>
                      </a:r>
                      <a:r>
                        <a:rPr kumimoji="1" lang="ja-JP" altLang="en-US" sz="1050" b="0" dirty="0">
                          <a:solidFill>
                            <a:schemeClr val="tx1"/>
                          </a:solidFill>
                          <a:latin typeface="+mj-ea"/>
                          <a:ea typeface="+mj-ea"/>
                        </a:rPr>
                        <a:t>局を開局し、府民の交流・協働機会を創出（</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enoco</a:t>
                      </a:r>
                      <a:r>
                        <a:rPr kumimoji="1" lang="ja-JP" altLang="en-US" sz="1050" b="0" dirty="0">
                          <a:solidFill>
                            <a:schemeClr val="tx1"/>
                          </a:solidFill>
                          <a:latin typeface="+mj-ea"/>
                          <a:ea typeface="+mj-ea"/>
                        </a:rPr>
                        <a:t>コレクションキャラバン」</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府内の小中高等学校を対象に美術コレクションを持参して、展示だけでなく対話型鑑賞イベントを実施。（</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5880984"/>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692696"/>
          <a:ext cx="8928991" cy="36652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44149">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大型児童館ビッグバン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0"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a:t>
                      </a:r>
                      <a:r>
                        <a:rPr lang="ja-JP" altLang="en-US" sz="1050" b="0" i="0" u="none" strike="noStrike" kern="0" baseline="0" dirty="0">
                          <a:solidFill>
                            <a:schemeClr val="tx1"/>
                          </a:solidFill>
                          <a:effectLst/>
                          <a:latin typeface="+mj-ea"/>
                          <a:ea typeface="+mj-ea"/>
                        </a:rPr>
                        <a:t>ﾎｰﾑﾍﾟｰｼﾞの情報発信を強化</a:t>
                      </a:r>
                      <a:endParaRPr lang="en-US" altLang="ja-JP" sz="1050" b="0" i="0" u="none" strike="noStrike" kern="0" baseline="0" dirty="0">
                        <a:solidFill>
                          <a:schemeClr val="tx1"/>
                        </a:solidFill>
                        <a:effectLst/>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　</a:t>
                      </a: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職員ブログ開始</a:t>
                      </a:r>
                      <a:r>
                        <a:rPr kumimoji="1" lang="en-US" altLang="ja-JP" sz="1050" b="0" kern="0" baseline="0" dirty="0">
                          <a:solidFill>
                            <a:schemeClr val="tx1"/>
                          </a:solidFill>
                          <a:latin typeface="+mj-ea"/>
                          <a:ea typeface="+mj-ea"/>
                        </a:rPr>
                        <a:t/>
                      </a:r>
                      <a:br>
                        <a:rPr kumimoji="1" lang="en-US" altLang="ja-JP" sz="1050" b="0" kern="0" baseline="0" dirty="0">
                          <a:solidFill>
                            <a:schemeClr val="tx1"/>
                          </a:solidFill>
                          <a:latin typeface="+mj-ea"/>
                          <a:ea typeface="+mj-ea"/>
                        </a:rPr>
                      </a:b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2011</a:t>
                      </a:r>
                      <a:r>
                        <a:rPr kumimoji="1" lang="ja-JP" altLang="en-US" sz="1050" b="0" kern="0" baseline="0" dirty="0">
                          <a:solidFill>
                            <a:schemeClr val="tx1"/>
                          </a:solidFill>
                          <a:latin typeface="+mj-ea"/>
                          <a:ea typeface="+mj-ea"/>
                        </a:rPr>
                        <a:t>年度～）</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ｺﾝﾋﾞﾆｴﾝｽｽﾄｱで入館 券を購入できることを周知（</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大阪市キッズプラザとの共同ＰＲ（</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・ＬＩＮＥによるｸｰﾎﾟﾝ等の配信を開始（</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9</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・多言語リーフレットを配信（</a:t>
                      </a:r>
                      <a:r>
                        <a:rPr kumimoji="1" lang="en-US" altLang="ja-JP" sz="1050" b="0" kern="0" baseline="0" dirty="0">
                          <a:solidFill>
                            <a:schemeClr val="tx1"/>
                          </a:solidFill>
                          <a:latin typeface="+mj-ea"/>
                          <a:ea typeface="+mj-ea"/>
                        </a:rPr>
                        <a:t>2014</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Facebook</a:t>
                      </a:r>
                      <a:r>
                        <a:rPr kumimoji="1" lang="ja-JP" altLang="en-US" sz="1050" b="0" kern="0" baseline="0" dirty="0" err="1">
                          <a:solidFill>
                            <a:schemeClr val="tx1"/>
                          </a:solidFill>
                          <a:latin typeface="+mj-ea"/>
                          <a:ea typeface="+mj-ea"/>
                        </a:rPr>
                        <a:t>での</a:t>
                      </a:r>
                      <a:r>
                        <a:rPr kumimoji="1" lang="ja-JP" altLang="en-US" sz="1050" b="0" kern="0" baseline="0" dirty="0">
                          <a:solidFill>
                            <a:schemeClr val="tx1"/>
                          </a:solidFill>
                          <a:latin typeface="+mj-ea"/>
                          <a:ea typeface="+mj-ea"/>
                        </a:rPr>
                        <a:t>情報配信を開始（</a:t>
                      </a:r>
                      <a:r>
                        <a:rPr kumimoji="1" lang="en-US" altLang="ja-JP" sz="1050" b="0" kern="0" baseline="0" dirty="0">
                          <a:solidFill>
                            <a:schemeClr val="tx1"/>
                          </a:solidFill>
                          <a:latin typeface="+mj-ea"/>
                          <a:ea typeface="+mj-ea"/>
                        </a:rPr>
                        <a:t>2016</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・ホームページのスマートフォン対応化及び</a:t>
                      </a:r>
                      <a:r>
                        <a:rPr kumimoji="1" lang="en-US" altLang="ja-JP" sz="1050" b="0" kern="0" baseline="0" dirty="0">
                          <a:solidFill>
                            <a:schemeClr val="tx1"/>
                          </a:solidFill>
                          <a:latin typeface="+mj-ea"/>
                          <a:ea typeface="+mj-ea"/>
                        </a:rPr>
                        <a:t>SSL</a:t>
                      </a:r>
                      <a:r>
                        <a:rPr kumimoji="1" lang="ja-JP" altLang="en-US" sz="1050" b="0" kern="0" baseline="0" dirty="0">
                          <a:solidFill>
                            <a:schemeClr val="tx1"/>
                          </a:solidFill>
                          <a:latin typeface="+mj-ea"/>
                          <a:ea typeface="+mj-ea"/>
                        </a:rPr>
                        <a:t>化</a:t>
                      </a:r>
                      <a:r>
                        <a:rPr kumimoji="1" lang="en-US" altLang="ja-JP" sz="1050" b="0" kern="0" baseline="0" dirty="0">
                          <a:solidFill>
                            <a:schemeClr val="tx1"/>
                          </a:solidFill>
                          <a:latin typeface="+mj-ea"/>
                          <a:ea typeface="+mj-ea"/>
                        </a:rPr>
                        <a:t>(2019</a:t>
                      </a:r>
                      <a:r>
                        <a:rPr kumimoji="1" lang="ja-JP" altLang="en-US" sz="1050" b="0" kern="0" baseline="0" dirty="0">
                          <a:solidFill>
                            <a:schemeClr val="tx1"/>
                          </a:solidFill>
                          <a:latin typeface="+mj-ea"/>
                          <a:ea typeface="+mj-ea"/>
                        </a:rPr>
                        <a:t>年度～</a:t>
                      </a:r>
                      <a:r>
                        <a:rPr kumimoji="1" lang="en-US" altLang="ja-JP" sz="1050" b="0" kern="0" baseline="0" dirty="0">
                          <a:solidFill>
                            <a:schemeClr val="tx1"/>
                          </a:solidFill>
                          <a:latin typeface="+mj-ea"/>
                          <a:ea typeface="+mj-ea"/>
                        </a:rPr>
                        <a:t>)</a:t>
                      </a:r>
                      <a:endParaRPr kumimoji="1" lang="ja-JP" altLang="en-US" sz="1050" b="0" kern="0" baseline="0"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・駐車場の増設</a:t>
                      </a:r>
                      <a:r>
                        <a:rPr lang="en-US" altLang="ja-JP" sz="1050" b="0" i="0" u="none" strike="noStrike" dirty="0">
                          <a:solidFill>
                            <a:schemeClr val="tx1"/>
                          </a:solidFill>
                          <a:effectLst/>
                          <a:latin typeface="+mj-ea"/>
                          <a:ea typeface="+mj-ea"/>
                        </a:rPr>
                        <a:t/>
                      </a:r>
                      <a:br>
                        <a:rPr lang="en-US" altLang="ja-JP" sz="1050" b="0" i="0" u="none" strike="noStrike" dirty="0">
                          <a:solidFill>
                            <a:schemeClr val="tx1"/>
                          </a:solidFill>
                          <a:effectLst/>
                          <a:latin typeface="+mj-ea"/>
                          <a:ea typeface="+mj-ea"/>
                        </a:rPr>
                      </a:b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2011</a:t>
                      </a:r>
                      <a:r>
                        <a:rPr lang="ja-JP" altLang="en-US" sz="1050" b="0" i="0" u="none" strike="noStrike" dirty="0">
                          <a:solidFill>
                            <a:schemeClr val="tx1"/>
                          </a:solidFill>
                          <a:effectLst/>
                          <a:latin typeface="+mj-ea"/>
                          <a:ea typeface="+mj-ea"/>
                        </a:rPr>
                        <a:t>年度～）</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・団体昼食場所として近隣施設ビッグアイのエントランス等の確保（</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・入館券を</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割引きで購入できるｺﾝﾋﾞﾆｴﾝｽｽﾄｱの拡充（</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br>
                        <a:rPr kumimoji="1" lang="ja-JP" altLang="en-US"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65</a:t>
                      </a:r>
                      <a:r>
                        <a:rPr kumimoji="1" lang="ja-JP" altLang="en-US" sz="1050" b="0" dirty="0">
                          <a:solidFill>
                            <a:schemeClr val="tx1"/>
                          </a:solidFill>
                          <a:latin typeface="+mj-ea"/>
                          <a:ea typeface="+mj-ea"/>
                        </a:rPr>
                        <a:t>歳以上の半額割引（</a:t>
                      </a:r>
                      <a:r>
                        <a:rPr kumimoji="1" lang="en-US" altLang="ja-JP" sz="1050" b="0" dirty="0">
                          <a:solidFill>
                            <a:schemeClr val="tx1"/>
                          </a:solidFill>
                          <a:latin typeface="+mj-ea"/>
                          <a:ea typeface="+mj-ea"/>
                        </a:rPr>
                        <a:t>2011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・イベントチラシへの割引券の添付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・団体向け割引チケット販売（</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・新型コロナウイルス感染症拡大防止のため、家庭で楽しめるクラフトや折り紙などを来館者に無料配布</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月堺市に施設移管</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946235"/>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190688489"/>
              </p:ext>
            </p:extLst>
          </p:nvPr>
        </p:nvGraphicFramePr>
        <p:xfrm>
          <a:off x="107504" y="764704"/>
          <a:ext cx="8928991" cy="3985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5327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3919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179939">
                <a:tc>
                  <a:txBody>
                    <a:bodyPr/>
                    <a:lstStyle/>
                    <a:p>
                      <a:r>
                        <a:rPr kumimoji="1" lang="en-US" altLang="ja-JP" sz="1100" dirty="0">
                          <a:solidFill>
                            <a:schemeClr val="tx1"/>
                          </a:solidFill>
                        </a:rPr>
                        <a:t>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労働センター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・ホームページリニューアル</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・ホームページに音声読み上げソフトを導入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・ホームページに簡易見積りシステムを導入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・ホームページに会議室を</a:t>
                      </a:r>
                      <a:r>
                        <a:rPr lang="en-US" altLang="ja-JP" sz="1050" b="0" strike="noStrike" spc="-1" dirty="0">
                          <a:solidFill>
                            <a:schemeClr val="tx1"/>
                          </a:solidFill>
                          <a:latin typeface="+mj-ea"/>
                          <a:ea typeface="+mj-ea"/>
                        </a:rPr>
                        <a:t>360</a:t>
                      </a:r>
                      <a:r>
                        <a:rPr lang="ja-JP" altLang="en-US" sz="1050" b="0" strike="noStrike" spc="-1" dirty="0">
                          <a:solidFill>
                            <a:schemeClr val="tx1"/>
                          </a:solidFill>
                          <a:latin typeface="+mj-ea"/>
                          <a:ea typeface="+mj-ea"/>
                        </a:rPr>
                        <a:t>度見渡せる動画（</a:t>
                      </a:r>
                      <a:r>
                        <a:rPr lang="en-US" altLang="ja-JP" sz="1050" b="0" strike="noStrike" spc="-1" dirty="0">
                          <a:solidFill>
                            <a:schemeClr val="tx1"/>
                          </a:solidFill>
                          <a:latin typeface="+mj-ea"/>
                          <a:ea typeface="+mj-ea"/>
                        </a:rPr>
                        <a:t>Google</a:t>
                      </a:r>
                      <a:r>
                        <a:rPr lang="ja-JP" altLang="en-US" sz="1050" b="0" strike="noStrike" spc="-1" dirty="0">
                          <a:solidFill>
                            <a:schemeClr val="tx1"/>
                          </a:solidFill>
                          <a:latin typeface="+mj-ea"/>
                          <a:ea typeface="+mj-ea"/>
                        </a:rPr>
                        <a:t>ストリートビュー）を導入</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・メールでの利用申込みに対応</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会議室フロアに</a:t>
                      </a:r>
                      <a:r>
                        <a:rPr lang="en-US" altLang="ja-JP" sz="1050" b="0" i="0" u="none" strike="noStrike" dirty="0">
                          <a:solidFill>
                            <a:schemeClr val="tx1"/>
                          </a:solidFill>
                          <a:effectLst/>
                          <a:latin typeface="+mj-ea"/>
                          <a:ea typeface="+mj-ea"/>
                        </a:rPr>
                        <a:t>Wi-Fi</a:t>
                      </a:r>
                      <a:r>
                        <a:rPr lang="ja-JP" altLang="en-US" sz="1050" b="0" i="0" u="none" strike="noStrike" dirty="0">
                          <a:solidFill>
                            <a:schemeClr val="tx1"/>
                          </a:solidFill>
                          <a:effectLst/>
                          <a:latin typeface="+mj-ea"/>
                          <a:ea typeface="+mj-ea"/>
                        </a:rPr>
                        <a:t>設備を導入</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視聴覚室に外気冷房設備を設置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南館会議室に有線</a:t>
                      </a:r>
                      <a:r>
                        <a:rPr lang="en-US" altLang="ja-JP" sz="1050" b="0" i="0" u="none" strike="noStrike" dirty="0">
                          <a:solidFill>
                            <a:schemeClr val="tx1"/>
                          </a:solidFill>
                          <a:effectLst/>
                          <a:latin typeface="+mj-ea"/>
                          <a:ea typeface="+mj-ea"/>
                        </a:rPr>
                        <a:t>LAN</a:t>
                      </a:r>
                      <a:r>
                        <a:rPr lang="ja-JP" altLang="en-US" sz="1050" b="0" i="0" u="none" strike="noStrike" dirty="0">
                          <a:solidFill>
                            <a:schemeClr val="tx1"/>
                          </a:solidFill>
                          <a:effectLst/>
                          <a:latin typeface="+mj-ea"/>
                          <a:ea typeface="+mj-ea"/>
                        </a:rPr>
                        <a:t>ポートを設置</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駐車場照明</a:t>
                      </a:r>
                      <a:r>
                        <a:rPr lang="en-US" altLang="ja-JP" sz="1050" b="0" i="0" u="none" strike="noStrike" dirty="0">
                          <a:solidFill>
                            <a:schemeClr val="tx1"/>
                          </a:solidFill>
                          <a:effectLst/>
                          <a:latin typeface="+mj-ea"/>
                          <a:ea typeface="+mj-ea"/>
                        </a:rPr>
                        <a:t>LED</a:t>
                      </a:r>
                      <a:r>
                        <a:rPr lang="ja-JP" altLang="en-US" sz="1050" b="0" i="0" u="none" strike="noStrike" dirty="0">
                          <a:solidFill>
                            <a:schemeClr val="tx1"/>
                          </a:solidFill>
                          <a:effectLst/>
                          <a:latin typeface="+mj-ea"/>
                          <a:ea typeface="+mj-ea"/>
                        </a:rPr>
                        <a:t>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エル・シアターのインターネット環境を</a:t>
                      </a:r>
                      <a:r>
                        <a:rPr lang="en-US" altLang="ja-JP" sz="1050" b="0" i="0" u="none" strike="noStrike" dirty="0" err="1">
                          <a:solidFill>
                            <a:schemeClr val="tx1"/>
                          </a:solidFill>
                          <a:effectLst/>
                          <a:latin typeface="+mj-ea"/>
                          <a:ea typeface="+mj-ea"/>
                        </a:rPr>
                        <a:t>IPoE</a:t>
                      </a:r>
                      <a:r>
                        <a:rPr lang="ja-JP" altLang="en-US" sz="1050" b="0" i="0" u="none" strike="noStrike" dirty="0">
                          <a:solidFill>
                            <a:schemeClr val="tx1"/>
                          </a:solidFill>
                          <a:effectLst/>
                          <a:latin typeface="+mj-ea"/>
                          <a:ea typeface="+mj-ea"/>
                        </a:rPr>
                        <a:t>プランに変更し強化</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・集会室の利用時、前後</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時間を準備と片付けの時間として無料サービス（</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endParaRPr kumimoji="1" lang="en-US" altLang="ja-JP" sz="1050" b="0" strike="sngStrike" dirty="0">
                        <a:solidFill>
                          <a:schemeClr val="tx1"/>
                        </a:solidFill>
                        <a:latin typeface="+mj-ea"/>
                        <a:ea typeface="+mj-ea"/>
                      </a:endParaRPr>
                    </a:p>
                    <a:p>
                      <a:endParaRPr kumimoji="1" lang="en-US" altLang="ja-JP" sz="1050" b="0" strike="sngStrike"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・プチ・エル利用者に対しメンバーズカードによるポイント制度を導入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・夜間利用者に対しポイント制度を導入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・共同事業体エル・プロジェクトが「利用日直前の夜間利用予約」、「近隣の自治体・管理組合の予約」「障がい者支援事業所の夜間利用予約」に対し、利用料金の一部を負担</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・大阪府</a:t>
                      </a:r>
                      <a:r>
                        <a:rPr kumimoji="1" lang="ja-JP" altLang="en-US" sz="1050" b="0" strike="noStrike" spc="-1" dirty="0" smtClean="0">
                          <a:solidFill>
                            <a:schemeClr val="tx1"/>
                          </a:solidFill>
                          <a:latin typeface="+mj-ea"/>
                          <a:ea typeface="+mj-ea"/>
                        </a:rPr>
                        <a:t>の広報担当副知事「</a:t>
                      </a:r>
                      <a:r>
                        <a:rPr kumimoji="1" lang="ja-JP" altLang="en-US" sz="1050" b="0" strike="noStrike" spc="-1" dirty="0">
                          <a:solidFill>
                            <a:schemeClr val="tx1"/>
                          </a:solidFill>
                          <a:latin typeface="+mj-ea"/>
                          <a:ea typeface="+mj-ea"/>
                        </a:rPr>
                        <a:t>も</a:t>
                      </a:r>
                      <a:r>
                        <a:rPr kumimoji="1" lang="ja-JP" altLang="en-US" sz="1050" b="0" strike="noStrike" spc="-1" dirty="0" smtClean="0">
                          <a:solidFill>
                            <a:schemeClr val="tx1"/>
                          </a:solidFill>
                          <a:latin typeface="+mj-ea"/>
                          <a:ea typeface="+mj-ea"/>
                        </a:rPr>
                        <a:t>ずやん</a:t>
                      </a:r>
                      <a:r>
                        <a:rPr kumimoji="1" lang="ja-JP" altLang="en-US" sz="1050" b="0" strike="noStrike" spc="-1" dirty="0">
                          <a:solidFill>
                            <a:schemeClr val="tx1"/>
                          </a:solidFill>
                          <a:latin typeface="+mj-ea"/>
                          <a:ea typeface="+mj-ea"/>
                        </a:rPr>
                        <a:t>」</a:t>
                      </a:r>
                      <a:r>
                        <a:rPr kumimoji="1" lang="ja-JP" altLang="en-US" sz="1050" b="0" strike="noStrike" spc="-1" dirty="0" smtClean="0">
                          <a:solidFill>
                            <a:schemeClr val="tx1"/>
                          </a:solidFill>
                          <a:latin typeface="+mj-ea"/>
                          <a:ea typeface="+mj-ea"/>
                        </a:rPr>
                        <a:t>とエル・おおさかのイメージキャラクター「</a:t>
                      </a:r>
                      <a:r>
                        <a:rPr kumimoji="1" lang="ja-JP" altLang="en-US" sz="1050" b="0" strike="noStrike" spc="-1" dirty="0">
                          <a:solidFill>
                            <a:schemeClr val="tx1"/>
                          </a:solidFill>
                          <a:latin typeface="+mj-ea"/>
                          <a:ea typeface="+mj-ea"/>
                        </a:rPr>
                        <a:t>エルちゃん」を配置したメモ帳を製作</a:t>
                      </a:r>
                      <a:r>
                        <a:rPr kumimoji="1" lang="en-US" altLang="ja-JP" sz="1050" b="0" strike="noStrike" spc="-1" dirty="0">
                          <a:solidFill>
                            <a:schemeClr val="tx1"/>
                          </a:solidFill>
                          <a:latin typeface="+mj-ea"/>
                          <a:ea typeface="+mj-ea"/>
                        </a:rPr>
                        <a:t>(2021</a:t>
                      </a:r>
                      <a:r>
                        <a:rPr kumimoji="1" lang="ja-JP" altLang="en-US" sz="1050" b="0" strike="noStrike" spc="-1" dirty="0">
                          <a:solidFill>
                            <a:schemeClr val="tx1"/>
                          </a:solidFill>
                          <a:latin typeface="+mj-ea"/>
                          <a:ea typeface="+mj-ea"/>
                        </a:rPr>
                        <a:t>年</a:t>
                      </a:r>
                      <a:r>
                        <a:rPr kumimoji="1" lang="en-US" altLang="ja-JP" sz="1050" b="0" strike="noStrike" spc="-1" dirty="0" smtClean="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・「エル・おおさか」のロゴ</a:t>
                      </a:r>
                      <a:r>
                        <a:rPr kumimoji="1" lang="ja-JP" altLang="en-US" sz="1050" b="0" dirty="0" smtClean="0">
                          <a:solidFill>
                            <a:schemeClr val="tx1"/>
                          </a:solidFill>
                          <a:latin typeface="+mj-ea"/>
                          <a:ea typeface="+mj-ea"/>
                        </a:rPr>
                        <a:t>を</a:t>
                      </a:r>
                      <a:r>
                        <a:rPr kumimoji="1" lang="ja-JP" altLang="en-US" sz="1050" b="0" strike="noStrike" baseline="0" dirty="0" smtClean="0">
                          <a:solidFill>
                            <a:schemeClr val="tx1"/>
                          </a:solidFill>
                          <a:latin typeface="+mj-ea"/>
                          <a:ea typeface="+mj-ea"/>
                        </a:rPr>
                        <a:t>制定</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・広報紙「エルちゃん☆通信」をカラー化</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・車椅子</a:t>
                      </a:r>
                      <a:r>
                        <a:rPr kumimoji="1" lang="ja-JP" altLang="en-US" sz="1050" b="0" dirty="0">
                          <a:solidFill>
                            <a:schemeClr val="tx1"/>
                          </a:solidFill>
                          <a:latin typeface="+mj-ea"/>
                          <a:ea typeface="+mj-ea"/>
                        </a:rPr>
                        <a:t>の</a:t>
                      </a:r>
                      <a:r>
                        <a:rPr kumimoji="1" lang="ja-JP" altLang="en-US" sz="1050" b="0" dirty="0" smtClean="0">
                          <a:solidFill>
                            <a:schemeClr val="tx1"/>
                          </a:solidFill>
                          <a:latin typeface="+mj-ea"/>
                          <a:ea typeface="+mj-ea"/>
                        </a:rPr>
                        <a:t>方用の駐車場スペースを</a:t>
                      </a:r>
                      <a:r>
                        <a:rPr kumimoji="1" lang="ja-JP" altLang="en-US" sz="1050" b="0" dirty="0" err="1" smtClean="0">
                          <a:solidFill>
                            <a:schemeClr val="tx1"/>
                          </a:solidFill>
                          <a:latin typeface="+mj-ea"/>
                          <a:ea typeface="+mj-ea"/>
                        </a:rPr>
                        <a:t>障</a:t>
                      </a:r>
                      <a:r>
                        <a:rPr kumimoji="1" lang="ja-JP" altLang="en-US" sz="1050" b="0" dirty="0" err="1">
                          <a:solidFill>
                            <a:schemeClr val="tx1"/>
                          </a:solidFill>
                          <a:latin typeface="+mj-ea"/>
                          <a:ea typeface="+mj-ea"/>
                        </a:rPr>
                        <a:t>がい</a:t>
                      </a:r>
                      <a:r>
                        <a:rPr kumimoji="1" lang="ja-JP" altLang="en-US" sz="1050" b="0" dirty="0">
                          <a:solidFill>
                            <a:schemeClr val="tx1"/>
                          </a:solidFill>
                          <a:latin typeface="+mj-ea"/>
                          <a:ea typeface="+mj-ea"/>
                        </a:rPr>
                        <a:t>者や妊婦の</a:t>
                      </a:r>
                      <a:r>
                        <a:rPr kumimoji="1" lang="ja-JP" altLang="en-US" sz="1050" b="0" dirty="0" smtClean="0">
                          <a:solidFill>
                            <a:schemeClr val="tx1"/>
                          </a:solidFill>
                          <a:latin typeface="+mj-ea"/>
                          <a:ea typeface="+mj-ea"/>
                        </a:rPr>
                        <a:t>方も利用できるスペースに拡充</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smtClean="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・プライバシーマークの取得（申請中）（</a:t>
                      </a:r>
                      <a:r>
                        <a:rPr kumimoji="1" lang="en-US" altLang="ja-JP" sz="1050" b="0" dirty="0" smtClean="0">
                          <a:solidFill>
                            <a:schemeClr val="tx1"/>
                          </a:solidFill>
                          <a:latin typeface="+mj-ea"/>
                          <a:ea typeface="+mj-ea"/>
                        </a:rPr>
                        <a:t>2022</a:t>
                      </a:r>
                      <a:r>
                        <a:rPr kumimoji="1" lang="ja-JP" altLang="en-US" sz="1050" b="0" dirty="0" smtClean="0">
                          <a:solidFill>
                            <a:schemeClr val="tx1"/>
                          </a:solidFill>
                          <a:latin typeface="+mj-ea"/>
                          <a:ea typeface="+mj-ea"/>
                        </a:rPr>
                        <a:t>年）</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69984252"/>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50801483"/>
              </p:ext>
            </p:extLst>
          </p:nvPr>
        </p:nvGraphicFramePr>
        <p:xfrm>
          <a:off x="107504" y="355828"/>
          <a:ext cx="8928991" cy="4945380"/>
        </p:xfrm>
        <a:graphic>
          <a:graphicData uri="http://schemas.openxmlformats.org/drawingml/2006/table">
            <a:tbl>
              <a:tblPr firstRow="1" bandRow="1">
                <a:tableStyleId>{7DF18680-E054-41AD-8BC1-D1AEF772440D}</a:tableStyleId>
              </a:tblPr>
              <a:tblGrid>
                <a:gridCol w="347340">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668884">
                  <a:extLst>
                    <a:ext uri="{9D8B030D-6E8A-4147-A177-3AD203B41FA5}">
                      <a16:colId xmlns:a16="http://schemas.microsoft.com/office/drawing/2014/main" val="20003"/>
                    </a:ext>
                  </a:extLst>
                </a:gridCol>
                <a:gridCol w="1499468">
                  <a:extLst>
                    <a:ext uri="{9D8B030D-6E8A-4147-A177-3AD203B41FA5}">
                      <a16:colId xmlns:a16="http://schemas.microsoft.com/office/drawing/2014/main" val="20004"/>
                    </a:ext>
                  </a:extLst>
                </a:gridCol>
                <a:gridCol w="1356849">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84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816885">
                <a:tc>
                  <a:txBody>
                    <a:bodyPr/>
                    <a:lstStyle/>
                    <a:p>
                      <a:r>
                        <a:rPr kumimoji="1" lang="en-US" altLang="ja-JP" sz="1100" dirty="0">
                          <a:solidFill>
                            <a:schemeClr val="tx1"/>
                          </a:solidFill>
                        </a:rPr>
                        <a:t>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花の文化園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・ﾎｰﾑﾍﾟｰｼﾞの情報発信を強化</a:t>
                      </a: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見頃の花情報、各種ｲﾍﾞﾝﾄ情報等を週</a:t>
                      </a:r>
                      <a:r>
                        <a:rPr lang="en-US" altLang="ja-JP" sz="1050" b="0" i="0" u="none" strike="noStrike" kern="1200" baseline="0" dirty="0">
                          <a:solidFill>
                            <a:schemeClr val="tx1"/>
                          </a:solidFill>
                          <a:effectLst/>
                          <a:latin typeface="+mj-ea"/>
                          <a:ea typeface="+mj-ea"/>
                        </a:rPr>
                        <a:t>1</a:t>
                      </a:r>
                      <a:r>
                        <a:rPr lang="ja-JP" altLang="en-US" sz="1050" b="0" i="0" u="none" strike="noStrike" kern="1200" baseline="0" dirty="0">
                          <a:solidFill>
                            <a:schemeClr val="tx1"/>
                          </a:solidFill>
                          <a:effectLst/>
                          <a:latin typeface="+mj-ea"/>
                          <a:ea typeface="+mj-ea"/>
                        </a:rPr>
                        <a:t>回以上の頻度で随時発信（</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ｲﾍﾞﾝﾄﾎｰﾙ、研修室等の空き状況をﾎｰﾑﾍﾟｰｼﾞで公開し、ﾒｰﾙにて利用申込可能とした（</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・園内に植物検索を行うパソコン</a:t>
                      </a: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閲覧場所を設置（</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・検索できる植物の登録品種を充実（</a:t>
                      </a:r>
                      <a:r>
                        <a:rPr lang="en-US" altLang="ja-JP" sz="1050" b="0" i="0" u="none" strike="noStrike" kern="1200" baseline="0" dirty="0">
                          <a:solidFill>
                            <a:schemeClr val="tx1"/>
                          </a:solidFill>
                          <a:effectLst/>
                          <a:latin typeface="+mj-ea"/>
                          <a:ea typeface="+mj-ea"/>
                        </a:rPr>
                        <a:t>2019</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LINE</a:t>
                      </a:r>
                      <a:r>
                        <a:rPr lang="ja-JP" altLang="en-US" sz="1050" b="0" i="0" u="none" strike="noStrike" kern="1200" baseline="0" dirty="0">
                          <a:solidFill>
                            <a:schemeClr val="tx1"/>
                          </a:solidFill>
                          <a:effectLst/>
                          <a:latin typeface="+mj-ea"/>
                          <a:ea typeface="+mj-ea"/>
                        </a:rPr>
                        <a:t>や</a:t>
                      </a:r>
                      <a:r>
                        <a:rPr lang="en-US" altLang="ja-JP" sz="1050" b="0" i="0" u="none" strike="noStrike" kern="1200" baseline="0" dirty="0">
                          <a:solidFill>
                            <a:schemeClr val="tx1"/>
                          </a:solidFill>
                          <a:effectLst/>
                          <a:latin typeface="+mj-ea"/>
                          <a:ea typeface="+mj-ea"/>
                        </a:rPr>
                        <a:t>Instagram</a:t>
                      </a:r>
                      <a:r>
                        <a:rPr lang="ja-JP" altLang="en-US" sz="1050" b="0" i="0" u="none" strike="noStrike" kern="1200" baseline="0" dirty="0" err="1">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twitter</a:t>
                      </a:r>
                      <a:r>
                        <a:rPr lang="ja-JP" altLang="en-US" sz="1050" b="0" i="0" u="none" strike="noStrike" kern="1200" baseline="0" dirty="0">
                          <a:solidFill>
                            <a:schemeClr val="tx1"/>
                          </a:solidFill>
                          <a:effectLst/>
                          <a:latin typeface="+mj-ea"/>
                          <a:ea typeface="+mj-ea"/>
                        </a:rPr>
                        <a:t>等の</a:t>
                      </a:r>
                      <a:r>
                        <a:rPr lang="en-US" altLang="ja-JP" sz="1050" b="0" i="0" u="none" strike="noStrike" kern="1200" baseline="0" dirty="0">
                          <a:solidFill>
                            <a:schemeClr val="tx1"/>
                          </a:solidFill>
                          <a:effectLst/>
                          <a:latin typeface="+mj-ea"/>
                          <a:ea typeface="+mj-ea"/>
                        </a:rPr>
                        <a:t>SNS</a:t>
                      </a:r>
                      <a:r>
                        <a:rPr lang="ja-JP" altLang="en-US" sz="1050" b="0" i="0" u="none" strike="noStrike" kern="1200" baseline="0" dirty="0">
                          <a:solidFill>
                            <a:schemeClr val="tx1"/>
                          </a:solidFill>
                          <a:effectLst/>
                          <a:latin typeface="+mj-ea"/>
                          <a:ea typeface="+mj-ea"/>
                        </a:rPr>
                        <a:t>を活用した積極的な情報発信（</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・利用料金支払い時の電子ﾏﾈｰ払いを可能に（</a:t>
                      </a:r>
                      <a:r>
                        <a:rPr lang="en-US" altLang="ja-JP" sz="1050" b="0" i="0" u="none" strike="noStrike" kern="1200" baseline="0" dirty="0">
                          <a:solidFill>
                            <a:schemeClr val="tx1"/>
                          </a:solidFill>
                          <a:effectLst/>
                          <a:latin typeface="+mj-ea"/>
                          <a:ea typeface="+mj-ea"/>
                        </a:rPr>
                        <a:t>2021</a:t>
                      </a:r>
                      <a:r>
                        <a:rPr lang="ja-JP" altLang="en-US" sz="1050" b="0" i="0" u="none" strike="noStrike" kern="1200" baseline="0" dirty="0">
                          <a:solidFill>
                            <a:schemeClr val="tx1"/>
                          </a:solidFill>
                          <a:effectLst/>
                          <a:latin typeface="+mj-ea"/>
                          <a:ea typeface="+mj-ea"/>
                        </a:rPr>
                        <a:t>年～）</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・芝生広場に遊具、</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ﾂﾘｰﾊｳｽを設置（</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sng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・園内の身障者ﾄｲﾚ</a:t>
                      </a:r>
                      <a:r>
                        <a:rPr lang="ja-JP" altLang="en-US" sz="1050" b="0" i="0" u="none" strike="noStrike" baseline="0" dirty="0">
                          <a:solidFill>
                            <a:schemeClr val="tx1"/>
                          </a:solidFill>
                          <a:effectLst/>
                          <a:latin typeface="+mj-ea"/>
                          <a:ea typeface="+mj-ea"/>
                        </a:rPr>
                        <a:t> </a:t>
                      </a:r>
                      <a:r>
                        <a:rPr lang="ja-JP" altLang="en-US" sz="1050" b="0" i="0" u="none" strike="noStrike" dirty="0">
                          <a:solidFill>
                            <a:schemeClr val="tx1"/>
                          </a:solidFill>
                          <a:effectLst/>
                          <a:latin typeface="+mj-ea"/>
                          <a:ea typeface="+mj-ea"/>
                        </a:rPr>
                        <a:t>が設置されている</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施設を中心に洋式ﾄｲﾚに改修（</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・園路の舗装改修（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年以降随時）</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・もみじ谷改修（</a:t>
                      </a:r>
                      <a:r>
                        <a:rPr lang="en-US" altLang="ja-JP" sz="1050" b="0" i="0" u="none" strike="noStrike" dirty="0">
                          <a:solidFill>
                            <a:schemeClr val="tx1"/>
                          </a:solidFill>
                          <a:effectLst/>
                          <a:latin typeface="+mj-ea"/>
                          <a:ea typeface="+mj-ea"/>
                        </a:rPr>
                        <a:t>2016</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・球根園改修（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・ﾊｰﾌﾞ園の移設（</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・園内各ｴﾘｱを観賞しやすいように改修</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ふるさとの花園を設置（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園内各地にﾍﾞﾝﾁを順次設置（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装飾花壇にﾌｫﾄｽﾎﾟｯﾄ（ﾌﾗﾜｰﾄﾞﾚｽ）を設置（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大温室入口看板を新規に設置（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ｸﾚﾏﾁｽ園の整備（</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ﾊﾞﾗ園周囲にﾄﾚﾘｽを設置（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・路線バス到着時刻に合わせ、</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月の間は開園時間を</a:t>
                      </a:r>
                      <a:r>
                        <a:rPr kumimoji="1" lang="en-US" altLang="ja-JP" sz="1050" b="0" dirty="0">
                          <a:solidFill>
                            <a:schemeClr val="tx1"/>
                          </a:solidFill>
                          <a:latin typeface="+mj-ea"/>
                          <a:ea typeface="+mj-ea"/>
                        </a:rPr>
                        <a:t> 10</a:t>
                      </a:r>
                      <a:r>
                        <a:rPr kumimoji="1" lang="ja-JP" altLang="en-US" sz="1050" b="0" dirty="0">
                          <a:solidFill>
                            <a:schemeClr val="tx1"/>
                          </a:solidFill>
                          <a:latin typeface="+mj-ea"/>
                          <a:ea typeface="+mj-ea"/>
                        </a:rPr>
                        <a:t>時から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時半に前</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倒し（</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ja-JP" altLang="en-US" sz="1050" b="0" strike="noStrike" baseline="0" dirty="0">
                          <a:solidFill>
                            <a:schemeClr val="tx1"/>
                          </a:solidFill>
                          <a:latin typeface="+mj-ea"/>
                          <a:ea typeface="+mj-ea"/>
                        </a:rPr>
                        <a:t>～</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・ﾎﾞﾗﾝﾃｨｱと連携し、園内ｶﾞｲﾄﾞを実施</a:t>
                      </a:r>
                      <a:r>
                        <a:rPr lang="en-US" altLang="ja-JP" sz="1050" b="0" i="0" u="none" strike="noStrike" dirty="0">
                          <a:solidFill>
                            <a:schemeClr val="tx1"/>
                          </a:solidFill>
                          <a:effectLst/>
                          <a:latin typeface="+mj-ea"/>
                          <a:ea typeface="+mj-ea"/>
                        </a:rPr>
                        <a:t> (2011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・ﾆｰｽﾞを見据えた物販の実施</a:t>
                      </a:r>
                      <a:endParaRPr lang="en-US" altLang="ja-JP" sz="1050" b="0" i="0" u="none" strike="noStrike" dirty="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多肉植物やクリスマスローズ（</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ja-JP" altLang="en-US" sz="1050" b="0" i="0" u="none" strike="sngStrike" dirty="0">
                        <a:solidFill>
                          <a:schemeClr val="tx1"/>
                        </a:solidFill>
                        <a:effectLst/>
                        <a:latin typeface="+mj-ea"/>
                        <a:ea typeface="+mj-ea"/>
                      </a:endParaRPr>
                    </a:p>
                    <a:p>
                      <a:pPr marL="88900" indent="-88900"/>
                      <a:r>
                        <a:rPr kumimoji="1" lang="ja-JP" altLang="en-US" sz="1050" b="0" dirty="0">
                          <a:solidFill>
                            <a:schemeClr val="tx1"/>
                          </a:solidFill>
                          <a:latin typeface="+mj-ea"/>
                          <a:ea typeface="+mj-ea"/>
                        </a:rPr>
                        <a:t>・駐車場の無料化（</a:t>
                      </a:r>
                      <a:r>
                        <a:rPr kumimoji="1" lang="en-US" altLang="ja-JP" sz="1050" b="0" dirty="0">
                          <a:solidFill>
                            <a:schemeClr val="tx1"/>
                          </a:solidFill>
                          <a:latin typeface="+mj-ea"/>
                          <a:ea typeface="+mj-ea"/>
                        </a:rPr>
                        <a:t>2014 </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・見頃ﾏｯﾌﾟの配布（</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・植物を様々な角度から</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楽しむｻｰｸﾙ活動</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「花の文化園倶楽部」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の開始（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・道の駅と連携した共通ﾁｹｯﾄの試験運用（</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・ｲﾍﾞﾝﾄ広場の休憩所を売店に改装（</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・ｼｮｯﾌﾟ前の一部をｲﾝｸﾞﾘｯｼｭｶﾞｰﾃﾞﾝ調とし、見本展示ｴﾘｱとして活用（</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ja-JP" altLang="en-US" sz="1050" b="0" kern="1200" dirty="0" smtClean="0">
                          <a:solidFill>
                            <a:schemeClr val="tx1"/>
                          </a:solidFill>
                          <a:latin typeface="+mj-ea"/>
                          <a:ea typeface="+mn-ea"/>
                          <a:cs typeface="+mn-cs"/>
                        </a:rPr>
                        <a:t>）</a:t>
                      </a:r>
                      <a:endParaRPr kumimoji="1" lang="en-US" altLang="ja-JP" sz="1050" b="0" kern="1200" dirty="0" smtClean="0">
                        <a:solidFill>
                          <a:schemeClr val="tx1"/>
                        </a:solidFill>
                        <a:latin typeface="+mj-ea"/>
                        <a:ea typeface="+mn-ea"/>
                        <a:cs typeface="+mn-cs"/>
                      </a:endParaRPr>
                    </a:p>
                    <a:p>
                      <a:pPr marL="88900" indent="-88900"/>
                      <a:r>
                        <a:rPr kumimoji="1" lang="ja-JP" altLang="en-US" sz="1050" b="0" dirty="0" smtClean="0">
                          <a:solidFill>
                            <a:schemeClr val="tx1"/>
                          </a:solidFill>
                          <a:latin typeface="+mj-ea"/>
                          <a:ea typeface="+mj-ea"/>
                        </a:rPr>
                        <a:t>・</a:t>
                      </a:r>
                      <a:r>
                        <a:rPr kumimoji="1" lang="ja-JP" altLang="en-US" sz="1050" b="0" dirty="0">
                          <a:solidFill>
                            <a:schemeClr val="tx1"/>
                          </a:solidFill>
                          <a:latin typeface="+mj-ea"/>
                          <a:ea typeface="+mj-ea"/>
                        </a:rPr>
                        <a:t>ｾﾝﾀｰ棟図書室をｷｯｽﾞﾙｰﾑに改修（</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・ﾊﾞﾗ園の樹名札に詳細情報を添付（</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・ﾆｰｽﾞを踏まえた新たなｲﾍﾞﾝﾄ・ﾌﾟﾗﾝの企画、実施</a:t>
                      </a:r>
                      <a:endParaRPr kumimoji="1" lang="en-US" altLang="ja-JP" sz="1050" b="0"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ﾌﾗﾜｰｺﾝｻｰﾄ（</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ｲﾍﾞﾝﾄﾎｰﾙの活用（押し花等）</a:t>
                      </a:r>
                      <a:endParaRPr lang="en-US" altLang="ja-JP" sz="1050" b="0" i="0" u="none" strike="sng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・寄せ植え講習会、自然</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観察会、花摘み園を定期開催（</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・ｺｽﾌﾟﾚｲﾍﾞﾝﾄを実施し、ｲﾝﾀｰﾈｯﾄで</a:t>
                      </a:r>
                      <a:r>
                        <a:rPr lang="en-US" altLang="ja-JP" sz="1050" b="0" i="0" u="none" strike="noStrike" dirty="0">
                          <a:solidFill>
                            <a:schemeClr val="tx1"/>
                          </a:solidFill>
                          <a:effectLst/>
                          <a:latin typeface="+mj-ea"/>
                          <a:ea typeface="+mj-ea"/>
                        </a:rPr>
                        <a:t>PR</a:t>
                      </a: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r>
                        <a:rPr lang="ja-JP" altLang="en-US" sz="1050" b="0" i="0" u="sng"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毎月定期開催）</a:t>
                      </a:r>
                      <a:endParaRPr lang="en-US" altLang="ja-JP" sz="1050" b="0" i="0" u="none" strike="no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mj-ea"/>
                          <a:ea typeface="+mj-ea"/>
                        </a:rPr>
                        <a:t>・高木の剪定による大温室等や芝生広場の日照改善（</a:t>
                      </a:r>
                      <a:r>
                        <a:rPr kumimoji="1" lang="en-US" altLang="ja-JP" sz="1050" b="0" i="0" u="none" strike="noStrike" dirty="0">
                          <a:solidFill>
                            <a:schemeClr val="tx1"/>
                          </a:solidFill>
                          <a:effectLst/>
                          <a:latin typeface="+mj-ea"/>
                          <a:ea typeface="+mj-ea"/>
                        </a:rPr>
                        <a:t>2018</a:t>
                      </a:r>
                      <a:r>
                        <a:rPr kumimoji="1" lang="ja-JP" altLang="en-US" sz="1050" b="0" i="0" u="none" strike="noStrike" dirty="0">
                          <a:solidFill>
                            <a:schemeClr val="tx1"/>
                          </a:solidFill>
                          <a:effectLst/>
                          <a:latin typeface="+mj-ea"/>
                          <a:ea typeface="+mj-ea"/>
                        </a:rPr>
                        <a:t>年～）</a:t>
                      </a:r>
                      <a:endParaRPr kumimoji="1" lang="en-US" altLang="ja-JP" sz="1050" b="0" i="0" u="none" strike="noStrike" dirty="0">
                        <a:solidFill>
                          <a:schemeClr val="tx1"/>
                        </a:solidFill>
                        <a:effectLst/>
                        <a:latin typeface="+mj-ea"/>
                        <a:ea typeface="+mj-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・花の工房の壁面を改装してﾎﾞﾗﾝﾃｨｱ活動を紹介（</a:t>
                      </a:r>
                      <a:r>
                        <a:rPr kumimoji="1" lang="en-US" altLang="ja-JP" sz="1050" b="0" u="none" kern="1200" dirty="0">
                          <a:solidFill>
                            <a:schemeClr val="tx1"/>
                          </a:solidFill>
                          <a:latin typeface="+mj-ea"/>
                          <a:ea typeface="+mn-ea"/>
                          <a:cs typeface="+mn-cs"/>
                        </a:rPr>
                        <a:t>2019</a:t>
                      </a:r>
                      <a:r>
                        <a:rPr kumimoji="1" lang="ja-JP" altLang="en-US" sz="1050" b="0" u="none" kern="1200" dirty="0">
                          <a:solidFill>
                            <a:schemeClr val="tx1"/>
                          </a:solidFill>
                          <a:latin typeface="+mj-ea"/>
                          <a:ea typeface="+mn-ea"/>
                          <a:cs typeface="+mn-cs"/>
                        </a:rPr>
                        <a:t>年～）</a:t>
                      </a:r>
                      <a:endParaRPr kumimoji="1" lang="en-US" altLang="ja-JP" sz="105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mj-ea"/>
                          <a:ea typeface="+mn-ea"/>
                          <a:cs typeface="+mn-cs"/>
                        </a:rPr>
                        <a:t>・ｴﾝﾄﾗﾝｽ前に寄せ植えを行いﾌｫﾄｽﾎﾟｯﾄを設置（</a:t>
                      </a:r>
                      <a:r>
                        <a:rPr kumimoji="1" lang="en-US" altLang="ja-JP" sz="1050" b="0" i="0" u="none" strike="noStrike" kern="1200" dirty="0">
                          <a:solidFill>
                            <a:schemeClr val="tx1"/>
                          </a:solidFill>
                          <a:effectLst/>
                          <a:latin typeface="+mj-ea"/>
                          <a:ea typeface="+mn-ea"/>
                          <a:cs typeface="+mn-cs"/>
                        </a:rPr>
                        <a:t>2020</a:t>
                      </a:r>
                      <a:r>
                        <a:rPr kumimoji="1" lang="ja-JP" altLang="en-US" sz="1050" b="0" i="0" u="none" strike="noStrike" kern="1200" dirty="0">
                          <a:solidFill>
                            <a:schemeClr val="tx1"/>
                          </a:solidFill>
                          <a:effectLst/>
                          <a:latin typeface="+mj-ea"/>
                          <a:ea typeface="+mn-ea"/>
                          <a:cs typeface="+mn-cs"/>
                        </a:rPr>
                        <a:t>年～）</a:t>
                      </a:r>
                      <a:endParaRPr kumimoji="1" lang="en-US" altLang="ja-JP" sz="1050" b="0" i="0" u="none" strike="noStrike" kern="1200" dirty="0">
                        <a:solidFill>
                          <a:schemeClr val="tx1"/>
                        </a:solidFill>
                        <a:effectLst/>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・ｾﾝﾀｰ棟ﾛﾋﾞｰの壁面に木製掲示板を設置し、植物保全活動を紹介（</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p>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3602882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（７）健康・医療（地域医療・救急医療体制等の充実）</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07504" y="404664"/>
          <a:ext cx="8928991" cy="5913120"/>
        </p:xfrm>
        <a:graphic>
          <a:graphicData uri="http://schemas.openxmlformats.org/drawingml/2006/table">
            <a:tbl>
              <a:tblPr firstRow="1" bandRow="1">
                <a:tableStyleId>{5940675A-B579-460E-94D1-54222C63F5DA}</a:tableStyleId>
              </a:tblPr>
              <a:tblGrid>
                <a:gridCol w="1024638">
                  <a:extLst>
                    <a:ext uri="{9D8B030D-6E8A-4147-A177-3AD203B41FA5}">
                      <a16:colId xmlns:a16="http://schemas.microsoft.com/office/drawing/2014/main" val="20000"/>
                    </a:ext>
                  </a:extLst>
                </a:gridCol>
                <a:gridCol w="1135602">
                  <a:extLst>
                    <a:ext uri="{9D8B030D-6E8A-4147-A177-3AD203B41FA5}">
                      <a16:colId xmlns:a16="http://schemas.microsoft.com/office/drawing/2014/main" val="20001"/>
                    </a:ext>
                  </a:extLst>
                </a:gridCol>
                <a:gridCol w="4032448">
                  <a:extLst>
                    <a:ext uri="{9D8B030D-6E8A-4147-A177-3AD203B41FA5}">
                      <a16:colId xmlns:a16="http://schemas.microsoft.com/office/drawing/2014/main" val="20002"/>
                    </a:ext>
                  </a:extLst>
                </a:gridCol>
                <a:gridCol w="2736303">
                  <a:extLst>
                    <a:ext uri="{9D8B030D-6E8A-4147-A177-3AD203B41FA5}">
                      <a16:colId xmlns:a16="http://schemas.microsoft.com/office/drawing/2014/main" val="20003"/>
                    </a:ext>
                  </a:extLst>
                </a:gridCol>
              </a:tblGrid>
              <a:tr h="288032">
                <a:tc>
                  <a:txBody>
                    <a:bodyPr/>
                    <a:lstStyle/>
                    <a:p>
                      <a:pPr algn="ctr"/>
                      <a:r>
                        <a:rPr kumimoji="1" lang="ja-JP" altLang="en-US" sz="1600" dirty="0" smtClean="0">
                          <a:solidFill>
                            <a:schemeClr val="tx1"/>
                          </a:solidFill>
                        </a:rPr>
                        <a:t>＜</a:t>
                      </a:r>
                      <a:r>
                        <a:rPr kumimoji="1" lang="en-US" altLang="ja-JP" sz="1600" dirty="0" smtClean="0">
                          <a:solidFill>
                            <a:schemeClr val="tx1"/>
                          </a:solidFill>
                        </a:rPr>
                        <a:t>Why</a:t>
                      </a:r>
                      <a:r>
                        <a:rPr kumimoji="1" lang="ja-JP" altLang="en-US" sz="1600" dirty="0" smtClean="0">
                          <a:solidFill>
                            <a:schemeClr val="tx1"/>
                          </a:solidFill>
                        </a:rPr>
                        <a:t>＞</a:t>
                      </a:r>
                      <a:endParaRPr kumimoji="1" lang="ja-JP" altLang="en-US" sz="16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Vision</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What</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Outcome</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200" dirty="0" smtClean="0">
                          <a:solidFill>
                            <a:schemeClr val="tx1"/>
                          </a:solidFill>
                          <a:latin typeface="+mn-ea"/>
                          <a:ea typeface="+mn-ea"/>
                        </a:rPr>
                        <a:t>・深刻な搬送困難事案が、府内及び近隣府県で発生した</a:t>
                      </a:r>
                    </a:p>
                    <a:p>
                      <a:pPr algn="l"/>
                      <a:r>
                        <a:rPr kumimoji="1" lang="ja-JP" altLang="en-US" sz="1200" dirty="0" smtClean="0">
                          <a:solidFill>
                            <a:schemeClr val="tx1"/>
                          </a:solidFill>
                          <a:latin typeface="+mn-ea"/>
                          <a:ea typeface="+mn-ea"/>
                        </a:rPr>
                        <a:t>（府内の事案）</a:t>
                      </a:r>
                    </a:p>
                    <a:p>
                      <a:pPr algn="l"/>
                      <a:r>
                        <a:rPr kumimoji="1" lang="en-US" altLang="ja-JP" sz="1200" dirty="0" smtClean="0">
                          <a:solidFill>
                            <a:schemeClr val="tx1"/>
                          </a:solidFill>
                          <a:latin typeface="+mn-ea"/>
                          <a:ea typeface="+mn-ea"/>
                        </a:rPr>
                        <a:t>-2007</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12</a:t>
                      </a:r>
                      <a:r>
                        <a:rPr kumimoji="1" lang="ja-JP" altLang="en-US" sz="1200" dirty="0" smtClean="0">
                          <a:solidFill>
                            <a:schemeClr val="tx1"/>
                          </a:solidFill>
                          <a:latin typeface="+mn-ea"/>
                          <a:ea typeface="+mn-ea"/>
                        </a:rPr>
                        <a:t>月　嘔吐等で救急要請した傷病者が</a:t>
                      </a:r>
                      <a:r>
                        <a:rPr kumimoji="1" lang="en-US" altLang="ja-JP" sz="1200" dirty="0" smtClean="0">
                          <a:solidFill>
                            <a:schemeClr val="tx1"/>
                          </a:solidFill>
                          <a:latin typeface="+mn-ea"/>
                          <a:ea typeface="+mn-ea"/>
                        </a:rPr>
                        <a:t>30</a:t>
                      </a:r>
                      <a:r>
                        <a:rPr kumimoji="1" lang="ja-JP" altLang="en-US" sz="1200" dirty="0" smtClean="0">
                          <a:solidFill>
                            <a:schemeClr val="tx1"/>
                          </a:solidFill>
                          <a:latin typeface="+mn-ea"/>
                          <a:ea typeface="+mn-ea"/>
                        </a:rPr>
                        <a:t>病院に計</a:t>
                      </a:r>
                      <a:r>
                        <a:rPr kumimoji="1" lang="en-US" altLang="ja-JP" sz="1200" dirty="0" smtClean="0">
                          <a:solidFill>
                            <a:schemeClr val="tx1"/>
                          </a:solidFill>
                          <a:latin typeface="+mn-ea"/>
                          <a:ea typeface="+mn-ea"/>
                        </a:rPr>
                        <a:t>36</a:t>
                      </a:r>
                      <a:r>
                        <a:rPr kumimoji="1" lang="ja-JP" altLang="en-US" sz="1200" dirty="0" smtClean="0">
                          <a:solidFill>
                            <a:schemeClr val="tx1"/>
                          </a:solidFill>
                          <a:latin typeface="+mn-ea"/>
                          <a:ea typeface="+mn-ea"/>
                        </a:rPr>
                        <a:t>回受入れを断られる</a:t>
                      </a:r>
                    </a:p>
                    <a:p>
                      <a:pPr algn="l"/>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月　交通事故傷病者が５救命救急センターに計</a:t>
                      </a:r>
                      <a:r>
                        <a:rPr kumimoji="1" lang="en-US" altLang="ja-JP" sz="1200" dirty="0" smtClean="0">
                          <a:solidFill>
                            <a:schemeClr val="tx1"/>
                          </a:solidFill>
                          <a:latin typeface="+mn-ea"/>
                          <a:ea typeface="+mn-ea"/>
                        </a:rPr>
                        <a:t>6</a:t>
                      </a:r>
                      <a:r>
                        <a:rPr kumimoji="1" lang="ja-JP" altLang="en-US" sz="1200" dirty="0" smtClean="0">
                          <a:solidFill>
                            <a:schemeClr val="tx1"/>
                          </a:solidFill>
                          <a:latin typeface="+mn-ea"/>
                          <a:ea typeface="+mn-ea"/>
                        </a:rPr>
                        <a:t>回受入れを断られる</a:t>
                      </a:r>
                    </a:p>
                    <a:p>
                      <a:pPr algn="l"/>
                      <a:endParaRPr kumimoji="1" lang="ja-JP" altLang="en-US" sz="1200" dirty="0" smtClean="0">
                        <a:solidFill>
                          <a:schemeClr val="tx1"/>
                        </a:solidFill>
                        <a:latin typeface="+mn-ea"/>
                        <a:ea typeface="+mn-ea"/>
                      </a:endParaRPr>
                    </a:p>
                    <a:p>
                      <a:pPr algn="l"/>
                      <a:r>
                        <a:rPr kumimoji="1" lang="ja-JP" altLang="en-US" sz="1200" dirty="0" smtClean="0">
                          <a:solidFill>
                            <a:schemeClr val="tx1"/>
                          </a:solidFill>
                          <a:latin typeface="+mn-ea"/>
                          <a:ea typeface="+mn-ea"/>
                        </a:rPr>
                        <a:t>・超高齢社会の到来に伴い、救急搬送件数のさらなる増加が見込まれる</a:t>
                      </a:r>
                    </a:p>
                    <a:p>
                      <a:pPr algn="l"/>
                      <a:endParaRPr kumimoji="1" lang="en-US" altLang="ja-JP" sz="12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latin typeface="+mn-ea"/>
                          <a:ea typeface="+mn-ea"/>
                        </a:rPr>
                        <a:t>・救急告示医療機関を確保、維持しつつ、限られた医療資源を有効に活用し、迅速な救急搬送、医療機関での適切な治療が可能となる体制を構築する</a:t>
                      </a:r>
                    </a:p>
                    <a:p>
                      <a:pPr algn="l"/>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・消防・医療機関が利用する大阪府広域災害・救急医療情報システム</a:t>
                      </a:r>
                      <a:r>
                        <a:rPr kumimoji="1" lang="ja-JP" altLang="en-US" sz="1200" strike="noStrike" dirty="0" smtClean="0">
                          <a:solidFill>
                            <a:schemeClr val="tx1"/>
                          </a:solidFill>
                        </a:rPr>
                        <a:t>の大幅な見直し（</a:t>
                      </a:r>
                      <a:r>
                        <a:rPr kumimoji="1" lang="en-US" altLang="ja-JP" sz="1200" strike="noStrike" dirty="0" smtClean="0">
                          <a:solidFill>
                            <a:schemeClr val="tx1"/>
                          </a:solidFill>
                        </a:rPr>
                        <a:t>2008</a:t>
                      </a:r>
                      <a:r>
                        <a:rPr kumimoji="1" lang="ja-JP" altLang="en-US" sz="1200" strike="noStrike" dirty="0" smtClean="0">
                          <a:solidFill>
                            <a:schemeClr val="tx1"/>
                          </a:solidFill>
                        </a:rPr>
                        <a:t>年</a:t>
                      </a:r>
                      <a:r>
                        <a:rPr kumimoji="1" lang="en-US" altLang="ja-JP" sz="1200" strike="noStrike" dirty="0" smtClean="0">
                          <a:solidFill>
                            <a:schemeClr val="tx1"/>
                          </a:solidFill>
                        </a:rPr>
                        <a:t>10</a:t>
                      </a:r>
                      <a:r>
                        <a:rPr kumimoji="1" lang="ja-JP" altLang="en-US" sz="1200" strike="noStrike" dirty="0" smtClean="0">
                          <a:solidFill>
                            <a:schemeClr val="tx1"/>
                          </a:solidFill>
                        </a:rPr>
                        <a:t>月）</a:t>
                      </a:r>
                      <a:endParaRPr kumimoji="1" lang="en-US" altLang="ja-JP" sz="1200" strike="noStrike" dirty="0" smtClean="0">
                        <a:solidFill>
                          <a:schemeClr val="tx1"/>
                        </a:solidFill>
                      </a:endParaRPr>
                    </a:p>
                    <a:p>
                      <a:pPr algn="l"/>
                      <a:r>
                        <a:rPr kumimoji="1" lang="en-US" altLang="ja-JP" sz="1200" strike="noStrike" dirty="0" smtClean="0">
                          <a:solidFill>
                            <a:schemeClr val="tx1"/>
                          </a:solidFill>
                        </a:rPr>
                        <a:t>-</a:t>
                      </a:r>
                      <a:r>
                        <a:rPr kumimoji="1" lang="ja-JP" altLang="en-US" sz="1200" strike="noStrike" dirty="0" smtClean="0">
                          <a:solidFill>
                            <a:schemeClr val="tx1"/>
                          </a:solidFill>
                        </a:rPr>
                        <a:t>ﾀｯﾁﾊﾟﾈﾙ</a:t>
                      </a:r>
                      <a:r>
                        <a:rPr kumimoji="1" lang="ja-JP" altLang="en-US" sz="1200" dirty="0" smtClean="0">
                          <a:solidFill>
                            <a:schemeClr val="tx1"/>
                          </a:solidFill>
                        </a:rPr>
                        <a:t>端末の導入</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消防の携帯電話による応需情報検索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救急隊から医療機関への一斉搬送要請システムの導入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・新たな大阪府救急・災害医療情報システムの運用開始</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・大阪府救急・災害医療情報システムを再構築</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救急車搭載心電図情報の連携</a:t>
                      </a:r>
                    </a:p>
                    <a:p>
                      <a:r>
                        <a:rPr kumimoji="1" lang="en-US" altLang="ja-JP" sz="1200" dirty="0" smtClean="0">
                          <a:solidFill>
                            <a:schemeClr val="tx1"/>
                          </a:solidFill>
                        </a:rPr>
                        <a:t>-</a:t>
                      </a:r>
                      <a:r>
                        <a:rPr kumimoji="1" lang="ja-JP" altLang="en-US" sz="1200" dirty="0" smtClean="0">
                          <a:solidFill>
                            <a:schemeClr val="tx1"/>
                          </a:solidFill>
                        </a:rPr>
                        <a:t>府内関係機関間の情報共有ツール「掲示板」機能を構築</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・（導入消防本部の一例）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ORION</a:t>
                      </a:r>
                      <a:r>
                        <a:rPr kumimoji="1" lang="ja-JP" altLang="en-US" sz="1200" dirty="0" smtClean="0">
                          <a:solidFill>
                            <a:schemeClr val="tx1"/>
                          </a:solidFill>
                          <a:latin typeface="+mn-ea"/>
                          <a:ea typeface="+mn-ea"/>
                        </a:rPr>
                        <a:t>システム導入後、救急搬送が円滑化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月と</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月を比較</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病院選定時間：</a:t>
                      </a:r>
                      <a:r>
                        <a:rPr kumimoji="1" lang="en-US" altLang="ja-JP" sz="1200" dirty="0" smtClean="0">
                          <a:solidFill>
                            <a:schemeClr val="tx1"/>
                          </a:solidFill>
                          <a:latin typeface="+mn-ea"/>
                          <a:ea typeface="+mn-ea"/>
                        </a:rPr>
                        <a:t>60</a:t>
                      </a:r>
                      <a:r>
                        <a:rPr kumimoji="1" lang="ja-JP" altLang="en-US" sz="1200" dirty="0" smtClean="0">
                          <a:solidFill>
                            <a:schemeClr val="tx1"/>
                          </a:solidFill>
                          <a:latin typeface="+mn-ea"/>
                          <a:ea typeface="+mn-ea"/>
                        </a:rPr>
                        <a:t>分以上要した症例が約</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搬送連絡回数：</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回で搬送先が決定した症例が約</a:t>
                      </a:r>
                      <a:r>
                        <a:rPr kumimoji="1" lang="en-US" altLang="ja-JP" sz="1200" dirty="0" smtClean="0">
                          <a:solidFill>
                            <a:schemeClr val="tx1"/>
                          </a:solidFill>
                          <a:latin typeface="+mn-ea"/>
                          <a:ea typeface="+mn-ea"/>
                        </a:rPr>
                        <a:t>1,500</a:t>
                      </a:r>
                      <a:r>
                        <a:rPr kumimoji="1" lang="ja-JP" altLang="en-US" sz="1200" dirty="0" smtClean="0">
                          <a:solidFill>
                            <a:schemeClr val="tx1"/>
                          </a:solidFill>
                          <a:latin typeface="+mn-ea"/>
                          <a:ea typeface="+mn-ea"/>
                        </a:rPr>
                        <a:t>例増加（導入前</a:t>
                      </a:r>
                      <a:r>
                        <a:rPr kumimoji="1" lang="en-US" altLang="ja-JP" sz="1200" dirty="0" smtClean="0">
                          <a:solidFill>
                            <a:schemeClr val="tx1"/>
                          </a:solidFill>
                          <a:latin typeface="+mn-ea"/>
                          <a:ea typeface="+mn-ea"/>
                        </a:rPr>
                        <a:t>24,446</a:t>
                      </a:r>
                      <a:r>
                        <a:rPr kumimoji="1" lang="ja-JP" altLang="en-US" sz="1200" dirty="0" smtClean="0">
                          <a:solidFill>
                            <a:schemeClr val="tx1"/>
                          </a:solidFill>
                          <a:latin typeface="+mn-ea"/>
                          <a:ea typeface="+mn-ea"/>
                        </a:rPr>
                        <a:t>件→導入後</a:t>
                      </a:r>
                      <a:r>
                        <a:rPr kumimoji="1" lang="en-US" altLang="ja-JP" sz="1200" dirty="0" smtClean="0">
                          <a:solidFill>
                            <a:schemeClr val="tx1"/>
                          </a:solidFill>
                          <a:latin typeface="+mn-ea"/>
                          <a:ea typeface="+mn-ea"/>
                        </a:rPr>
                        <a:t>25,985</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5</a:t>
                      </a:r>
                      <a:r>
                        <a:rPr kumimoji="1" lang="ja-JP" altLang="en-US" sz="1200" dirty="0" smtClean="0">
                          <a:solidFill>
                            <a:schemeClr val="tx1"/>
                          </a:solidFill>
                          <a:latin typeface="+mn-ea"/>
                          <a:ea typeface="+mn-ea"/>
                        </a:rPr>
                        <a:t>回以上要した症例が減少（導入前</a:t>
                      </a:r>
                      <a:r>
                        <a:rPr kumimoji="1" lang="en-US" altLang="ja-JP" sz="1200" dirty="0" smtClean="0">
                          <a:solidFill>
                            <a:schemeClr val="tx1"/>
                          </a:solidFill>
                          <a:latin typeface="+mn-ea"/>
                          <a:ea typeface="+mn-ea"/>
                        </a:rPr>
                        <a:t>6,238</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6,056</a:t>
                      </a:r>
                      <a:r>
                        <a:rPr kumimoji="1" lang="ja-JP" altLang="en-US" sz="1200" dirty="0" smtClean="0">
                          <a:solidFill>
                            <a:schemeClr val="tx1"/>
                          </a:solidFill>
                          <a:latin typeface="+mn-ea"/>
                          <a:ea typeface="+mn-ea"/>
                        </a:rPr>
                        <a:t>件）</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参考</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救急自動車による収容所要時間</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・救急自動車による病院等までの所要時間は、全国的に遅延傾向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全国平均</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37.4</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40.6</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3.2</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（令和</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年版消防白書より）</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月末現在、</a:t>
                      </a:r>
                      <a:r>
                        <a:rPr kumimoji="1" lang="en-US" altLang="ja-JP" sz="1200" dirty="0" smtClean="0">
                          <a:solidFill>
                            <a:schemeClr val="tx1"/>
                          </a:solidFill>
                        </a:rPr>
                        <a:t>500</a:t>
                      </a:r>
                      <a:r>
                        <a:rPr kumimoji="1" lang="ja-JP" altLang="en-US" sz="1200" dirty="0" smtClean="0">
                          <a:solidFill>
                            <a:schemeClr val="tx1"/>
                          </a:solidFill>
                        </a:rPr>
                        <a:t>万件以上のデータを集積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275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523644339"/>
              </p:ext>
            </p:extLst>
          </p:nvPr>
        </p:nvGraphicFramePr>
        <p:xfrm>
          <a:off x="107504" y="333340"/>
          <a:ext cx="8928991" cy="5615940"/>
        </p:xfrm>
        <a:graphic>
          <a:graphicData uri="http://schemas.openxmlformats.org/drawingml/2006/table">
            <a:tbl>
              <a:tblPr firstRow="1" bandRow="1">
                <a:tableStyleId>{7DF18680-E054-41AD-8BC1-D1AEF772440D}</a:tableStyleId>
              </a:tblPr>
              <a:tblGrid>
                <a:gridCol w="334334">
                  <a:extLst>
                    <a:ext uri="{9D8B030D-6E8A-4147-A177-3AD203B41FA5}">
                      <a16:colId xmlns:a16="http://schemas.microsoft.com/office/drawing/2014/main" val="20000"/>
                    </a:ext>
                  </a:extLst>
                </a:gridCol>
                <a:gridCol w="334334">
                  <a:extLst>
                    <a:ext uri="{9D8B030D-6E8A-4147-A177-3AD203B41FA5}">
                      <a16:colId xmlns:a16="http://schemas.microsoft.com/office/drawing/2014/main" val="1817878589"/>
                    </a:ext>
                  </a:extLst>
                </a:gridCol>
                <a:gridCol w="1039676">
                  <a:extLst>
                    <a:ext uri="{9D8B030D-6E8A-4147-A177-3AD203B41FA5}">
                      <a16:colId xmlns:a16="http://schemas.microsoft.com/office/drawing/2014/main" val="20001"/>
                    </a:ext>
                  </a:extLst>
                </a:gridCol>
                <a:gridCol w="1871417">
                  <a:extLst>
                    <a:ext uri="{9D8B030D-6E8A-4147-A177-3AD203B41FA5}">
                      <a16:colId xmlns:a16="http://schemas.microsoft.com/office/drawing/2014/main" val="20003"/>
                    </a:ext>
                  </a:extLst>
                </a:gridCol>
                <a:gridCol w="1316783">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447876">
                  <a:extLst>
                    <a:ext uri="{9D8B030D-6E8A-4147-A177-3AD203B41FA5}">
                      <a16:colId xmlns:a16="http://schemas.microsoft.com/office/drawing/2014/main" val="20006"/>
                    </a:ext>
                  </a:extLst>
                </a:gridCol>
                <a:gridCol w="1432443">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792088">
                <a:tc>
                  <a:txBody>
                    <a:bodyPr/>
                    <a:lstStyle/>
                    <a:p>
                      <a:r>
                        <a:rPr kumimoji="1" lang="en-US" altLang="ja-JP" sz="1100" b="0" dirty="0">
                          <a:solidFill>
                            <a:schemeClr val="tx1"/>
                          </a:solidFill>
                        </a:rPr>
                        <a:t>10</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農業公園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0">
                        <a:lnSpc>
                          <a:spcPct val="100000"/>
                        </a:lnSpc>
                        <a:spcBef>
                          <a:spcPts val="0"/>
                        </a:spcBef>
                        <a:spcAft>
                          <a:spcPts val="0"/>
                        </a:spcAft>
                        <a:buClrTx/>
                        <a:buSzTx/>
                        <a:buFontTx/>
                        <a:buNone/>
                        <a:tabLst/>
                        <a:defRPr/>
                      </a:pPr>
                      <a:r>
                        <a:rPr kumimoji="1" lang="ja-JP" altLang="en-US" sz="1050" b="0" i="0" u="none" strike="noStrike" kern="1200" baseline="0" dirty="0">
                          <a:solidFill>
                            <a:schemeClr val="tx1"/>
                          </a:solidFill>
                          <a:effectLst/>
                          <a:latin typeface="+mj-ea"/>
                          <a:ea typeface="+mn-ea"/>
                          <a:cs typeface="+mn-cs"/>
                        </a:rPr>
                        <a:t>・ﾎｰﾑﾍﾟｰｼﾞの情報発信を強化</a:t>
                      </a:r>
                    </a:p>
                    <a:p>
                      <a:pPr marL="177800" marR="0" indent="-92075"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a:t>
                      </a:r>
                      <a:r>
                        <a:rPr lang="ja-JP" altLang="en-US" sz="1050" b="0" i="0" u="none" strike="noStrike" kern="1200" baseline="0" dirty="0">
                          <a:solidFill>
                            <a:schemeClr val="tx1"/>
                          </a:solidFill>
                          <a:effectLst/>
                          <a:latin typeface="+mj-ea"/>
                          <a:ea typeface="+mj-ea"/>
                        </a:rPr>
                        <a:t>オープンに合わせて公開した</a:t>
                      </a:r>
                      <a:r>
                        <a:rPr lang="en-US" altLang="ja-JP" sz="1050" b="0" i="0" u="none" strike="noStrike" kern="1200" baseline="0" dirty="0">
                          <a:solidFill>
                            <a:schemeClr val="tx1"/>
                          </a:solidFill>
                          <a:effectLst/>
                          <a:latin typeface="+mj-ea"/>
                          <a:ea typeface="+mj-ea"/>
                        </a:rPr>
                        <a:t>HP</a:t>
                      </a:r>
                      <a:r>
                        <a:rPr lang="ja-JP" altLang="en-US" sz="1050" b="0" i="0" u="none" strike="noStrike" kern="1200" baseline="0" dirty="0">
                          <a:solidFill>
                            <a:schemeClr val="tx1"/>
                          </a:solidFill>
                          <a:effectLst/>
                          <a:latin typeface="+mj-ea"/>
                          <a:ea typeface="+mj-ea"/>
                        </a:rPr>
                        <a:t>について随時情報を更新（</a:t>
                      </a:r>
                      <a:r>
                        <a:rPr lang="en-US" altLang="ja-JP" sz="1050" b="0" i="0" u="none" strike="noStrike" kern="1200" baseline="0" dirty="0">
                          <a:solidFill>
                            <a:schemeClr val="tx1"/>
                          </a:solidFill>
                          <a:effectLst/>
                          <a:latin typeface="+mj-ea"/>
                          <a:ea typeface="+mj-ea"/>
                        </a:rPr>
                        <a:t>2022</a:t>
                      </a:r>
                      <a:r>
                        <a:rPr lang="ja-JP" altLang="en-US" sz="1050" b="0" i="0" u="none" strike="noStrike" kern="1200" baseline="0" dirty="0">
                          <a:solidFill>
                            <a:schemeClr val="tx1"/>
                          </a:solidFill>
                          <a:effectLst/>
                          <a:latin typeface="+mj-ea"/>
                          <a:ea typeface="+mj-ea"/>
                        </a:rPr>
                        <a:t>年</a:t>
                      </a:r>
                      <a:r>
                        <a:rPr lang="ja-JP" altLang="en-US" sz="1050" b="0" i="0" u="none" strike="noStrike" kern="1200" baseline="0" dirty="0" smtClean="0">
                          <a:solidFill>
                            <a:schemeClr val="tx1"/>
                          </a:solidFill>
                          <a:effectLst/>
                          <a:latin typeface="+mj-ea"/>
                          <a:ea typeface="+mj-ea"/>
                        </a:rPr>
                        <a:t>）</a:t>
                      </a:r>
                      <a:endParaRPr lang="en-US" altLang="ja-JP" sz="1050" b="0" i="0" u="none" strike="noStrike" kern="1200" baseline="0" dirty="0" smtClean="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・キャッシュレス決済の導入</a:t>
                      </a:r>
                      <a:endParaRPr lang="en-US" altLang="ja-JP" sz="1050" b="0" i="0" u="none" strike="noStrike" kern="1200" baseline="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・グランドオープン前に屋外トイレを新設（</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・車いす等での通行が危険な砂利道について舗装を実施（</a:t>
                      </a:r>
                      <a:r>
                        <a:rPr lang="en-US" altLang="ja-JP" sz="1050" b="0" i="0" u="none" strike="noStrike" dirty="0">
                          <a:solidFill>
                            <a:schemeClr val="tx1"/>
                          </a:solidFill>
                          <a:effectLst/>
                          <a:latin typeface="+mj-ea"/>
                          <a:ea typeface="+mj-ea"/>
                        </a:rPr>
                        <a:t>2023</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・バーベキューでのコンロやタープの無料レンタル（</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・近隣の温泉施設との提携（</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35041771"/>
                  </a:ext>
                </a:extLst>
              </a:tr>
              <a:tr h="792088">
                <a:tc>
                  <a:txBody>
                    <a:bodyPr/>
                    <a:lstStyle/>
                    <a:p>
                      <a:r>
                        <a:rPr kumimoji="1" lang="en-US" altLang="ja-JP" sz="1050" dirty="0">
                          <a:solidFill>
                            <a:schemeClr val="tx1"/>
                          </a:solidFill>
                        </a:rPr>
                        <a:t>11</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くろんど</a:t>
                      </a:r>
                      <a:r>
                        <a:rPr lang="ja-JP" altLang="en-US" sz="1050" b="0" i="0" u="none" strike="noStrike" dirty="0">
                          <a:solidFill>
                            <a:schemeClr val="tx1"/>
                          </a:solidFill>
                          <a:effectLst/>
                          <a:latin typeface="ＭＳ Ｐゴシック"/>
                        </a:rPr>
                        <a:t>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・ﾎｰﾑﾍﾟｰｼﾞﾘﾆｭｰｱﾙ</a:t>
                      </a:r>
                      <a:endParaRPr lang="en-US" altLang="ja-JP" sz="1050" b="0" i="0" u="none" strike="sngStrike" kern="0" dirty="0">
                        <a:solidFill>
                          <a:schemeClr val="tx1"/>
                        </a:solidFill>
                        <a:effectLst/>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・ＬＩＮＥによる最新情報配信、ｱﾝｹｰﾄ実施　（</a:t>
                      </a:r>
                      <a:r>
                        <a:rPr lang="en-US" altLang="ja-JP" sz="1050" b="0" i="0" u="none" strike="noStrike" kern="0" dirty="0">
                          <a:solidFill>
                            <a:schemeClr val="tx1"/>
                          </a:solidFill>
                          <a:effectLst/>
                          <a:latin typeface="+mj-ea"/>
                          <a:ea typeface="+mj-ea"/>
                        </a:rPr>
                        <a:t>2022</a:t>
                      </a:r>
                      <a:r>
                        <a:rPr lang="ja-JP" altLang="en-US" sz="1050" b="0" i="0" u="none" strike="noStrike" kern="0" dirty="0">
                          <a:solidFill>
                            <a:schemeClr val="tx1"/>
                          </a:solidFill>
                          <a:effectLst/>
                          <a:latin typeface="+mj-ea"/>
                          <a:ea typeface="+mj-ea"/>
                        </a:rPr>
                        <a:t>年</a:t>
                      </a:r>
                      <a:r>
                        <a:rPr lang="en-US" altLang="ja-JP" sz="1050" b="0" i="0" u="none" strike="noStrike" kern="0" dirty="0">
                          <a:solidFill>
                            <a:schemeClr val="tx1"/>
                          </a:solidFill>
                          <a:effectLst/>
                          <a:latin typeface="+mj-ea"/>
                          <a:ea typeface="+mj-ea"/>
                        </a:rPr>
                        <a:t>7</a:t>
                      </a:r>
                      <a:r>
                        <a:rPr lang="ja-JP" altLang="en-US" sz="1050" b="0" i="0" u="none" strike="noStrike" kern="0" dirty="0">
                          <a:solidFill>
                            <a:schemeClr val="tx1"/>
                          </a:solidFill>
                          <a:effectLst/>
                          <a:latin typeface="+mj-ea"/>
                          <a:ea typeface="+mj-ea"/>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lang="en-US" altLang="ja-JP" sz="1050" b="0" i="0" u="none" strike="sngStrike" kern="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・ｼｬﾜｰ修理（</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8</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dirty="0">
                          <a:solidFill>
                            <a:schemeClr val="tx1"/>
                          </a:solidFill>
                          <a:latin typeface="+mj-ea"/>
                          <a:ea typeface="+mj-ea"/>
                        </a:rPr>
                        <a:t>・毎週火曜日の定休日を廃止</a:t>
                      </a:r>
                      <a:r>
                        <a:rPr kumimoji="1" lang="en-US" altLang="ja-JP" sz="1050" b="0" strike="noStrike" dirty="0">
                          <a:solidFill>
                            <a:schemeClr val="tx1"/>
                          </a:solidFill>
                          <a:latin typeface="+mj-ea"/>
                          <a:ea typeface="+mj-ea"/>
                        </a:rPr>
                        <a:t/>
                      </a:r>
                      <a:br>
                        <a:rPr kumimoji="1" lang="en-US" altLang="ja-JP" sz="1050" b="0" strike="noStrike" dirty="0">
                          <a:solidFill>
                            <a:schemeClr val="tx1"/>
                          </a:solidFill>
                          <a:latin typeface="+mj-ea"/>
                          <a:ea typeface="+mj-ea"/>
                        </a:rPr>
                      </a:br>
                      <a:r>
                        <a:rPr kumimoji="1" lang="en-US" altLang="ja-JP" sz="1050" b="0" strike="noStrike" dirty="0">
                          <a:solidFill>
                            <a:schemeClr val="tx1"/>
                          </a:solidFill>
                          <a:latin typeface="+mj-ea"/>
                          <a:ea typeface="+mj-ea"/>
                        </a:rPr>
                        <a:t>(2022</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a:t>
                      </a:r>
                      <a:r>
                        <a:rPr kumimoji="1" lang="ja-JP" altLang="en-US" sz="1050" b="0" kern="1200" dirty="0">
                          <a:solidFill>
                            <a:schemeClr val="tx1"/>
                          </a:solidFill>
                          <a:latin typeface="+mj-ea"/>
                          <a:ea typeface="+mn-ea"/>
                          <a:cs typeface="+mn-cs"/>
                        </a:rPr>
                        <a:t>公式ｱｳﾄﾄﾞｱｻｰｸﾙ「</a:t>
                      </a:r>
                      <a:r>
                        <a:rPr kumimoji="1" lang="en-US" altLang="ja-JP" sz="1050" b="0" kern="1200" dirty="0">
                          <a:solidFill>
                            <a:schemeClr val="tx1"/>
                          </a:solidFill>
                          <a:latin typeface="+mj-ea"/>
                          <a:ea typeface="+mn-ea"/>
                          <a:cs typeface="+mn-cs"/>
                        </a:rPr>
                        <a:t>knots</a:t>
                      </a:r>
                      <a:r>
                        <a:rPr kumimoji="1" lang="ja-JP" altLang="en-US" sz="1050" b="0" kern="1200" dirty="0">
                          <a:solidFill>
                            <a:schemeClr val="tx1"/>
                          </a:solidFill>
                          <a:latin typeface="+mj-ea"/>
                          <a:ea typeface="+mn-ea"/>
                          <a:cs typeface="+mn-cs"/>
                        </a:rPr>
                        <a:t>」発足（</a:t>
                      </a:r>
                      <a:r>
                        <a:rPr kumimoji="1" lang="en-US" altLang="ja-JP" sz="1050" b="0" kern="1200" dirty="0">
                          <a:solidFill>
                            <a:schemeClr val="tx1"/>
                          </a:solidFill>
                          <a:latin typeface="+mj-ea"/>
                          <a:ea typeface="+mn-ea"/>
                          <a:cs typeface="+mn-cs"/>
                        </a:rPr>
                        <a:t>2022</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8</a:t>
                      </a:r>
                      <a:r>
                        <a:rPr kumimoji="1" lang="ja-JP" altLang="en-US" sz="1050" b="0" kern="1200" dirty="0">
                          <a:solidFill>
                            <a:schemeClr val="tx1"/>
                          </a:solidFill>
                          <a:latin typeface="+mj-ea"/>
                          <a:ea typeface="+mn-ea"/>
                          <a:cs typeface="+mn-cs"/>
                        </a:rPr>
                        <a:t>月）</a:t>
                      </a:r>
                      <a:endParaRPr kumimoji="1" lang="en-US" altLang="ja-JP" sz="1050" b="0"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7616355"/>
                  </a:ext>
                </a:extLst>
              </a:tr>
              <a:tr h="792088">
                <a:tc>
                  <a:txBody>
                    <a:bodyPr/>
                    <a:lstStyle/>
                    <a:p>
                      <a:r>
                        <a:rPr kumimoji="1" lang="en-US" altLang="ja-JP" sz="1050" dirty="0">
                          <a:solidFill>
                            <a:schemeClr val="tx1"/>
                          </a:solidFill>
                        </a:rPr>
                        <a:t>12</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ほしだ園地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a:t>
                      </a:r>
                      <a:r>
                        <a:rPr kumimoji="1" lang="ja-JP" altLang="en-US" sz="1050" b="0" i="0" u="none" strike="noStrike" kern="0" dirty="0">
                          <a:solidFill>
                            <a:schemeClr val="tx1"/>
                          </a:solidFill>
                          <a:effectLst/>
                          <a:latin typeface="+mj-ea"/>
                          <a:ea typeface="+mn-ea"/>
                          <a:cs typeface="+mn-cs"/>
                        </a:rPr>
                        <a:t>Ｗｉ</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Ｆｉの設置予定</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年度内）</a:t>
                      </a:r>
                      <a:endParaRPr kumimoji="1" lang="en-US" altLang="ja-JP" sz="1050" b="0" i="0" u="none" strike="noStrike" kern="0" dirty="0">
                        <a:solidFill>
                          <a:schemeClr val="tx1"/>
                        </a:solidFill>
                        <a:effectLst/>
                        <a:latin typeface="+mj-ea"/>
                        <a:ea typeface="+mn-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dirty="0">
                          <a:solidFill>
                            <a:schemeClr val="tx1"/>
                          </a:solidFill>
                        </a:rPr>
                        <a:t>・ﾋﾟﾄﾝの小屋の隣：女子ﾄｲﾚを新設（</a:t>
                      </a:r>
                      <a:r>
                        <a:rPr kumimoji="1" lang="en-US" altLang="ja-JP" sz="1050" dirty="0">
                          <a:solidFill>
                            <a:schemeClr val="tx1"/>
                          </a:solidFill>
                        </a:rPr>
                        <a:t>2020</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・ﾋﾟﾄﾝの小屋の隣、やまびこ広場：ﾄｲﾚの洋式化を実施（</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・展望台に望遠鏡を設置（</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a:t>
                      </a:r>
                      <a:endParaRPr kumimoji="1" lang="en-US" altLang="ja-JP" sz="1050"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・ﾋﾟﾄﾝの小屋に授乳室を新設予定（</a:t>
                      </a:r>
                      <a:r>
                        <a:rPr kumimoji="1" lang="en-US" altLang="ja-JP" sz="1050" dirty="0">
                          <a:solidFill>
                            <a:schemeClr val="tx1"/>
                          </a:solidFill>
                        </a:rPr>
                        <a:t>2022</a:t>
                      </a:r>
                      <a:r>
                        <a:rPr kumimoji="1" lang="ja-JP" altLang="en-US" sz="1050" dirty="0">
                          <a:solidFill>
                            <a:schemeClr val="tx1"/>
                          </a:solidFill>
                        </a:rPr>
                        <a:t>年度内）</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n-ea"/>
                          <a:cs typeface="+mn-cs"/>
                        </a:rPr>
                        <a:t>・毎週火曜日の定休日を廃止</a:t>
                      </a:r>
                      <a:r>
                        <a:rPr kumimoji="1" lang="en-US" altLang="ja-JP" sz="1050" b="0" strike="noStrike" kern="1200" dirty="0">
                          <a:solidFill>
                            <a:schemeClr val="tx1"/>
                          </a:solidFill>
                          <a:latin typeface="+mj-ea"/>
                          <a:ea typeface="+mn-ea"/>
                          <a:cs typeface="+mn-cs"/>
                        </a:rPr>
                        <a:t/>
                      </a:r>
                      <a:br>
                        <a:rPr kumimoji="1" lang="en-US" altLang="ja-JP" sz="1050" b="0" strike="noStrike" kern="1200" dirty="0">
                          <a:solidFill>
                            <a:schemeClr val="tx1"/>
                          </a:solidFill>
                          <a:latin typeface="+mj-ea"/>
                          <a:ea typeface="+mn-ea"/>
                          <a:cs typeface="+mn-cs"/>
                        </a:rPr>
                      </a:br>
                      <a:r>
                        <a:rPr kumimoji="1" lang="en-US" altLang="ja-JP" sz="1050" b="0" strike="noStrike" kern="1200" dirty="0">
                          <a:solidFill>
                            <a:schemeClr val="tx1"/>
                          </a:solidFill>
                          <a:latin typeface="+mj-ea"/>
                          <a:ea typeface="+mn-ea"/>
                          <a:cs typeface="+mn-cs"/>
                        </a:rPr>
                        <a:t> (2022</a:t>
                      </a:r>
                      <a:r>
                        <a:rPr kumimoji="1" lang="ja-JP" altLang="en-US" sz="1050" b="0" strike="noStrike" kern="1200" dirty="0">
                          <a:solidFill>
                            <a:schemeClr val="tx1"/>
                          </a:solidFill>
                          <a:latin typeface="+mj-ea"/>
                          <a:ea typeface="+mn-ea"/>
                          <a:cs typeface="+mn-cs"/>
                        </a:rPr>
                        <a:t>年</a:t>
                      </a:r>
                      <a:r>
                        <a:rPr kumimoji="1" lang="en-US" altLang="ja-JP" sz="1050" b="0" strike="noStrike" kern="1200" dirty="0">
                          <a:solidFill>
                            <a:schemeClr val="tx1"/>
                          </a:solidFill>
                          <a:latin typeface="+mj-ea"/>
                          <a:ea typeface="+mn-ea"/>
                          <a:cs typeface="+mn-cs"/>
                        </a:rPr>
                        <a:t>4</a:t>
                      </a:r>
                      <a:r>
                        <a:rPr kumimoji="1" lang="ja-JP" altLang="en-US" sz="1050" b="0" strike="noStrike" kern="1200" dirty="0">
                          <a:solidFill>
                            <a:schemeClr val="tx1"/>
                          </a:solidFill>
                          <a:latin typeface="+mj-ea"/>
                          <a:ea typeface="+mn-ea"/>
                          <a:cs typeface="+mn-cs"/>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・ニーズを見据えた物販</a:t>
                      </a:r>
                      <a:r>
                        <a:rPr kumimoji="1" lang="ja-JP" altLang="en-US" sz="1050" b="0" i="0" u="none" strike="noStrike" kern="1200" baseline="0" dirty="0" smtClean="0">
                          <a:solidFill>
                            <a:schemeClr val="tx1"/>
                          </a:solidFill>
                          <a:effectLst/>
                          <a:latin typeface="+mj-ea"/>
                          <a:ea typeface="+mn-ea"/>
                          <a:cs typeface="+mn-cs"/>
                        </a:rPr>
                        <a:t> </a:t>
                      </a:r>
                      <a:r>
                        <a:rPr kumimoji="1" lang="ja-JP" altLang="en-US" sz="1050" b="0" i="0" u="none" strike="noStrike" kern="1200" dirty="0" smtClean="0">
                          <a:solidFill>
                            <a:schemeClr val="tx1"/>
                          </a:solidFill>
                          <a:effectLst/>
                          <a:latin typeface="+mj-ea"/>
                          <a:ea typeface="+mn-ea"/>
                          <a:cs typeface="+mn-cs"/>
                        </a:rPr>
                        <a:t>の実施</a:t>
                      </a:r>
                      <a:endParaRPr kumimoji="1" lang="en-US" altLang="ja-JP" sz="1050" b="0" i="0" u="none" strike="noStrike" kern="1200" dirty="0" smtClean="0">
                        <a:solidFill>
                          <a:schemeClr val="tx1"/>
                        </a:solidFill>
                        <a:effectLst/>
                        <a:latin typeface="+mj-ea"/>
                        <a:ea typeface="+mn-ea"/>
                        <a:cs typeface="+mn-cs"/>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－ｱｲｽｸﾘｰﾑ販売、ｷｯﾁﾝｶｰ</a:t>
                      </a:r>
                      <a:r>
                        <a:rPr kumimoji="1" lang="en-US" altLang="ja-JP" sz="1050" b="0" i="0" u="none" strike="noStrike" kern="1200" dirty="0" smtClean="0">
                          <a:solidFill>
                            <a:schemeClr val="tx1"/>
                          </a:solidFill>
                          <a:effectLst/>
                          <a:latin typeface="+mj-ea"/>
                          <a:ea typeface="+mn-ea"/>
                          <a:cs typeface="+mn-cs"/>
                        </a:rPr>
                        <a:t>(2018</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8</a:t>
                      </a:r>
                      <a:r>
                        <a:rPr kumimoji="1" lang="ja-JP" altLang="en-US" sz="1050" b="0" i="0" u="none" strike="noStrike" kern="1200" dirty="0" smtClean="0">
                          <a:solidFill>
                            <a:schemeClr val="tx1"/>
                          </a:solidFill>
                          <a:effectLst/>
                          <a:latin typeface="+mj-ea"/>
                          <a:ea typeface="+mn-ea"/>
                          <a:cs typeface="+mn-cs"/>
                        </a:rPr>
                        <a:t>月～</a:t>
                      </a:r>
                      <a:r>
                        <a:rPr kumimoji="1" lang="en-US" altLang="ja-JP" sz="1050" b="0" i="0" u="none" strike="noStrike" kern="1200" dirty="0" smtClean="0">
                          <a:solidFill>
                            <a:schemeClr val="tx1"/>
                          </a:solidFill>
                          <a:effectLst/>
                          <a:latin typeface="+mj-ea"/>
                          <a:ea typeface="+mn-ea"/>
                          <a:cs typeface="+mn-cs"/>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－園地内で採取したﾊﾁﾐﾂの販売（</a:t>
                      </a:r>
                      <a:r>
                        <a:rPr kumimoji="1" lang="en-US" altLang="ja-JP" sz="1050" b="0" i="0" u="none" strike="noStrike" kern="1200" dirty="0" smtClean="0">
                          <a:solidFill>
                            <a:schemeClr val="tx1"/>
                          </a:solidFill>
                          <a:effectLst/>
                          <a:latin typeface="+mj-ea"/>
                          <a:ea typeface="+mn-ea"/>
                          <a:cs typeface="+mn-cs"/>
                        </a:rPr>
                        <a:t>2022</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10</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indent="-88900"/>
                      <a:r>
                        <a:rPr kumimoji="1" lang="ja-JP" altLang="en-US" sz="1050" dirty="0">
                          <a:solidFill>
                            <a:schemeClr val="tx1"/>
                          </a:solidFill>
                        </a:rPr>
                        <a:t>－自動音声ｱﾌﾟﾘを使ったｽﾀﾝﾌﾟﾗﾘｰを実施（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u="none" dirty="0">
                          <a:solidFill>
                            <a:schemeClr val="tx1"/>
                          </a:solidFill>
                        </a:rPr>
                        <a:t>7</a:t>
                      </a:r>
                      <a:r>
                        <a:rPr kumimoji="1" lang="ja-JP" altLang="en-US" sz="1050" u="none" dirty="0" err="1">
                          <a:solidFill>
                            <a:schemeClr val="tx1"/>
                          </a:solidFill>
                        </a:rPr>
                        <a:t>、</a:t>
                      </a:r>
                      <a:r>
                        <a:rPr kumimoji="1" lang="en-US" altLang="ja-JP" sz="1050" u="none" dirty="0">
                          <a:solidFill>
                            <a:schemeClr val="tx1"/>
                          </a:solidFill>
                        </a:rPr>
                        <a:t>8</a:t>
                      </a:r>
                      <a:r>
                        <a:rPr kumimoji="1" lang="ja-JP" altLang="en-US" sz="1050" u="none" dirty="0" err="1">
                          <a:solidFill>
                            <a:schemeClr val="tx1"/>
                          </a:solidFill>
                        </a:rPr>
                        <a:t>、</a:t>
                      </a:r>
                      <a:r>
                        <a:rPr kumimoji="1" lang="en-US" altLang="ja-JP" sz="1050" u="none" dirty="0">
                          <a:solidFill>
                            <a:schemeClr val="tx1"/>
                          </a:solidFill>
                        </a:rPr>
                        <a:t>10</a:t>
                      </a:r>
                      <a:r>
                        <a:rPr kumimoji="1" lang="ja-JP" altLang="en-US" sz="1050" u="none" dirty="0" err="1">
                          <a:solidFill>
                            <a:schemeClr val="tx1"/>
                          </a:solidFill>
                        </a:rPr>
                        <a:t>、</a:t>
                      </a:r>
                      <a:r>
                        <a:rPr kumimoji="1" lang="en-US" altLang="ja-JP" sz="1050" dirty="0">
                          <a:solidFill>
                            <a:schemeClr val="tx1"/>
                          </a:solidFill>
                        </a:rPr>
                        <a:t>11</a:t>
                      </a:r>
                      <a:r>
                        <a:rPr kumimoji="1" lang="ja-JP" altLang="en-US" sz="1050" dirty="0">
                          <a:solidFill>
                            <a:schemeClr val="tx1"/>
                          </a:solidFill>
                        </a:rPr>
                        <a:t>月）</a:t>
                      </a:r>
                    </a:p>
                    <a:p>
                      <a:pPr marL="177800" indent="-88900"/>
                      <a:r>
                        <a:rPr kumimoji="1" lang="ja-JP" altLang="en-US" sz="1050" dirty="0">
                          <a:solidFill>
                            <a:schemeClr val="tx1"/>
                          </a:solidFill>
                        </a:rPr>
                        <a:t>－星のﾌﾞﾗﾝｺ夜間空中散歩を実施（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8</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59473746"/>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012244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65220112"/>
              </p:ext>
            </p:extLst>
          </p:nvPr>
        </p:nvGraphicFramePr>
        <p:xfrm>
          <a:off x="107504" y="416442"/>
          <a:ext cx="8928991" cy="5839544"/>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050" dirty="0">
                          <a:solidFill>
                            <a:schemeClr val="tx1"/>
                          </a:solidFill>
                        </a:rPr>
                        <a:t>13</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4">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むろ</a:t>
                      </a:r>
                      <a:r>
                        <a:rPr lang="ja-JP" altLang="en-US" sz="1050" b="0" i="0" u="none" strike="noStrike" dirty="0">
                          <a:solidFill>
                            <a:schemeClr val="tx1"/>
                          </a:solidFill>
                          <a:effectLst/>
                          <a:latin typeface="ＭＳ Ｐゴシック"/>
                        </a:rPr>
                        <a:t>いけ園地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endParaRPr kumimoji="1" lang="en-US" altLang="ja-JP" sz="1050" b="0" i="0" u="none" strike="sngStrike" kern="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　（</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sng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91444">
                <a:tc>
                  <a:txBody>
                    <a:bodyPr/>
                    <a:lstStyle/>
                    <a:p>
                      <a:r>
                        <a:rPr kumimoji="1" lang="en-US" altLang="ja-JP" sz="1050" dirty="0">
                          <a:solidFill>
                            <a:schemeClr val="tx1"/>
                          </a:solidFill>
                        </a:rPr>
                        <a:t>14</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なるかわ園地・くさか園地・</a:t>
                      </a:r>
                      <a:r>
                        <a:rPr lang="ja-JP" altLang="en-US" sz="1050" b="0" i="0" u="none" strike="noStrike" dirty="0" err="1">
                          <a:solidFill>
                            <a:schemeClr val="tx1"/>
                          </a:solidFill>
                          <a:effectLst/>
                          <a:latin typeface="ＭＳ Ｐゴシック"/>
                        </a:rPr>
                        <a:t>ぬかた</a:t>
                      </a:r>
                      <a:r>
                        <a:rPr lang="ja-JP" altLang="en-US" sz="1050" b="0" i="0" u="none" strike="noStrike" dirty="0">
                          <a:solidFill>
                            <a:schemeClr val="tx1"/>
                          </a:solidFill>
                          <a:effectLst/>
                          <a:latin typeface="ＭＳ Ｐゴシック"/>
                        </a:rPr>
                        <a:t>園地・みずのみ園地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900" b="0" i="0" u="none" strike="noStrike" dirty="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・展望台に望遠鏡を設置（</a:t>
                      </a:r>
                      <a:r>
                        <a:rPr kumimoji="1" lang="en-US" altLang="ja-JP" sz="1050" dirty="0">
                          <a:solidFill>
                            <a:schemeClr val="tx1"/>
                          </a:solidFill>
                          <a:latin typeface="+mj-ea"/>
                          <a:ea typeface="+mj-ea"/>
                        </a:rPr>
                        <a:t>2021</a:t>
                      </a:r>
                      <a:r>
                        <a:rPr kumimoji="1" lang="ja-JP" altLang="en-US" sz="1050" dirty="0">
                          <a:solidFill>
                            <a:schemeClr val="tx1"/>
                          </a:solidFill>
                          <a:latin typeface="+mj-ea"/>
                          <a:ea typeface="+mj-ea"/>
                        </a:rPr>
                        <a:t>年</a:t>
                      </a:r>
                      <a:r>
                        <a:rPr kumimoji="1" lang="en-US" altLang="ja-JP" sz="1050" dirty="0">
                          <a:solidFill>
                            <a:schemeClr val="tx1"/>
                          </a:solidFill>
                          <a:latin typeface="+mj-ea"/>
                          <a:ea typeface="+mj-ea"/>
                        </a:rPr>
                        <a:t>9</a:t>
                      </a:r>
                      <a:r>
                        <a:rPr kumimoji="1" lang="ja-JP" altLang="en-US" sz="1050" dirty="0">
                          <a:solidFill>
                            <a:schemeClr val="tx1"/>
                          </a:solidFill>
                          <a:latin typeface="+mj-ea"/>
                          <a:ea typeface="+mj-ea"/>
                        </a:rPr>
                        <a:t>月）</a:t>
                      </a:r>
                      <a:endParaRPr kumimoji="1" lang="en-US" altLang="ja-JP" sz="1050" dirty="0">
                        <a:solidFill>
                          <a:schemeClr val="tx1"/>
                        </a:solidFill>
                        <a:latin typeface="+mj-ea"/>
                        <a:ea typeface="+mj-ea"/>
                      </a:endParaRPr>
                    </a:p>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strike="noStrike" dirty="0">
                          <a:solidFill>
                            <a:schemeClr val="tx1"/>
                          </a:solidFill>
                          <a:latin typeface="+mj-ea"/>
                          <a:ea typeface="+mj-ea"/>
                        </a:rPr>
                        <a:t>・ぬかた：あじさい祭りｶﾌｪ（</a:t>
                      </a:r>
                      <a:r>
                        <a:rPr kumimoji="1" lang="en-US" altLang="ja-JP" sz="1000" b="0" strike="noStrike" dirty="0">
                          <a:solidFill>
                            <a:schemeClr val="tx1"/>
                          </a:solidFill>
                          <a:latin typeface="+mj-ea"/>
                          <a:ea typeface="+mj-ea"/>
                        </a:rPr>
                        <a:t>2018</a:t>
                      </a:r>
                      <a:r>
                        <a:rPr kumimoji="1" lang="ja-JP" altLang="en-US" sz="1000" b="0" u="none" strike="noStrike" dirty="0">
                          <a:solidFill>
                            <a:schemeClr val="tx1"/>
                          </a:solidFill>
                          <a:latin typeface="+mj-ea"/>
                          <a:ea typeface="+mj-ea"/>
                        </a:rPr>
                        <a:t>年</a:t>
                      </a:r>
                      <a:r>
                        <a:rPr kumimoji="1" lang="en-US" altLang="ja-JP" sz="1000" b="0" u="none" strike="noStrike" dirty="0">
                          <a:solidFill>
                            <a:schemeClr val="tx1"/>
                          </a:solidFill>
                          <a:latin typeface="+mj-ea"/>
                          <a:ea typeface="+mj-ea"/>
                        </a:rPr>
                        <a:t>8</a:t>
                      </a:r>
                      <a:r>
                        <a:rPr kumimoji="1" lang="ja-JP" altLang="en-US" sz="1000" b="0" u="none" strike="noStrike" dirty="0">
                          <a:solidFill>
                            <a:schemeClr val="tx1"/>
                          </a:solidFill>
                          <a:latin typeface="+mj-ea"/>
                          <a:ea typeface="+mj-ea"/>
                        </a:rPr>
                        <a:t>月</a:t>
                      </a:r>
                      <a:r>
                        <a:rPr kumimoji="1" lang="ja-JP" altLang="en-US" sz="1000" b="0" strike="noStrike" dirty="0">
                          <a:solidFill>
                            <a:schemeClr val="tx1"/>
                          </a:solidFill>
                          <a:latin typeface="+mj-ea"/>
                          <a:ea typeface="+mj-ea"/>
                        </a:rPr>
                        <a:t>～）</a:t>
                      </a:r>
                      <a:endParaRPr kumimoji="1" lang="en-US" altLang="ja-JP" sz="1000" b="0" strike="noStrike"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mj-ea"/>
                          <a:ea typeface="+mj-ea"/>
                        </a:rPr>
                        <a:t>・なるかわ：らくらくｾﾝﾀｰﾊｳｽに大型ﾃﾞｨｽﾌﾟﾚｲを設置して、季節の情報や園地情報などの映像を配信（</a:t>
                      </a:r>
                      <a:r>
                        <a:rPr kumimoji="1" lang="en-US" altLang="ja-JP" sz="1000" b="0" i="0" u="none" strike="noStrike" dirty="0">
                          <a:solidFill>
                            <a:schemeClr val="tx1"/>
                          </a:solidFill>
                          <a:effectLst/>
                          <a:latin typeface="+mj-ea"/>
                          <a:ea typeface="+mj-ea"/>
                        </a:rPr>
                        <a:t>2022</a:t>
                      </a:r>
                      <a:r>
                        <a:rPr kumimoji="1" lang="ja-JP" altLang="en-US" sz="1000" b="0" i="0" u="none" strike="noStrike" dirty="0">
                          <a:solidFill>
                            <a:schemeClr val="tx1"/>
                          </a:solidFill>
                          <a:effectLst/>
                          <a:latin typeface="+mj-ea"/>
                          <a:ea typeface="+mj-ea"/>
                        </a:rPr>
                        <a:t>年</a:t>
                      </a:r>
                      <a:r>
                        <a:rPr kumimoji="1" lang="en-US" altLang="ja-JP" sz="1000" b="0" i="0" u="none" strike="noStrike" dirty="0">
                          <a:solidFill>
                            <a:schemeClr val="tx1"/>
                          </a:solidFill>
                          <a:effectLst/>
                          <a:latin typeface="+mj-ea"/>
                          <a:ea typeface="+mj-ea"/>
                        </a:rPr>
                        <a:t>7</a:t>
                      </a:r>
                      <a:r>
                        <a:rPr kumimoji="1" lang="ja-JP" altLang="en-US" sz="1000" b="0" i="0" u="none" strike="noStrike" dirty="0">
                          <a:solidFill>
                            <a:schemeClr val="tx1"/>
                          </a:solidFill>
                          <a:effectLst/>
                          <a:latin typeface="+mj-ea"/>
                          <a:ea typeface="+mj-ea"/>
                        </a:rPr>
                        <a:t>月～）</a:t>
                      </a:r>
                      <a:endParaRPr kumimoji="1" lang="en-US" altLang="ja-JP" sz="10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・ニーズﾞを見据えた物販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の実施</a:t>
                      </a: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－園地内で採取したﾊﾁﾐﾂの販売（</a:t>
                      </a:r>
                      <a:r>
                        <a:rPr kumimoji="1" lang="en-US" altLang="ja-JP" sz="1000" b="0" i="0" u="none" strike="noStrike" kern="1200" dirty="0">
                          <a:solidFill>
                            <a:schemeClr val="tx1"/>
                          </a:solidFill>
                          <a:effectLst/>
                          <a:latin typeface="+mj-ea"/>
                          <a:ea typeface="+mj-ea"/>
                          <a:cs typeface="+mn-cs"/>
                        </a:rPr>
                        <a:t>2022</a:t>
                      </a:r>
                      <a:r>
                        <a:rPr kumimoji="1" lang="ja-JP" altLang="en-US" sz="1000" b="0" i="0" u="none" strike="noStrike" kern="1200" dirty="0">
                          <a:solidFill>
                            <a:schemeClr val="tx1"/>
                          </a:solidFill>
                          <a:effectLst/>
                          <a:latin typeface="+mj-ea"/>
                          <a:ea typeface="+mj-ea"/>
                          <a:cs typeface="+mn-cs"/>
                        </a:rPr>
                        <a:t>年</a:t>
                      </a:r>
                      <a:r>
                        <a:rPr kumimoji="1" lang="en-US" altLang="ja-JP" sz="1000" b="0" i="0" u="none" strike="noStrike" kern="1200" dirty="0">
                          <a:solidFill>
                            <a:schemeClr val="tx1"/>
                          </a:solidFill>
                          <a:effectLst/>
                          <a:latin typeface="+mj-ea"/>
                          <a:ea typeface="+mj-ea"/>
                          <a:cs typeface="+mn-cs"/>
                        </a:rPr>
                        <a:t>10</a:t>
                      </a:r>
                      <a:r>
                        <a:rPr kumimoji="1" lang="ja-JP" altLang="en-US" sz="1000" b="0" i="0" u="none" strike="noStrike" kern="1200" dirty="0">
                          <a:solidFill>
                            <a:schemeClr val="tx1"/>
                          </a:solidFill>
                          <a:effectLst/>
                          <a:latin typeface="+mj-ea"/>
                          <a:ea typeface="+mj-ea"/>
                          <a:cs typeface="+mn-cs"/>
                        </a:rPr>
                        <a:t>月～）</a:t>
                      </a:r>
                      <a:endParaRPr kumimoji="1" lang="en-US" altLang="ja-JP" sz="1000" b="0" i="0" u="none" strike="noStrike" kern="1200" dirty="0">
                        <a:solidFill>
                          <a:schemeClr val="tx1"/>
                        </a:solidFill>
                        <a:effectLst/>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j-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177800" indent="-88900"/>
                      <a:r>
                        <a:rPr kumimoji="1" lang="ja-JP" altLang="en-US" sz="1050" b="0" dirty="0">
                          <a:solidFill>
                            <a:schemeClr val="tx1"/>
                          </a:solidFill>
                          <a:latin typeface="+mj-ea"/>
                          <a:ea typeface="+mj-ea"/>
                        </a:rPr>
                        <a:t>－なるかわ：つつじ園</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indent="-88900"/>
                      <a:r>
                        <a:rPr kumimoji="1" lang="ja-JP" altLang="en-US" sz="1050" b="0" dirty="0">
                          <a:solidFill>
                            <a:schemeClr val="tx1"/>
                          </a:solidFill>
                          <a:latin typeface="+mj-ea"/>
                          <a:ea typeface="+mj-ea"/>
                        </a:rPr>
                        <a:t>－ぬかた：あじさい祭り（</a:t>
                      </a:r>
                      <a:r>
                        <a:rPr kumimoji="1" lang="en-US" altLang="ja-JP" sz="1050" b="0" dirty="0">
                          <a:solidFill>
                            <a:schemeClr val="tx1"/>
                          </a:solidFill>
                          <a:latin typeface="+mj-ea"/>
                          <a:ea typeface="+mj-ea"/>
                        </a:rPr>
                        <a:t>6</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－なるかわ：自動音声アプリを使ったｽﾀﾝﾌﾟﾗﾘｰを実施（</a:t>
                      </a:r>
                      <a:r>
                        <a:rPr kumimoji="1" lang="en-US" altLang="ja-JP" sz="1050" dirty="0">
                          <a:solidFill>
                            <a:schemeClr val="tx1"/>
                          </a:solidFill>
                          <a:latin typeface="+mj-ea"/>
                          <a:ea typeface="+mj-ea"/>
                        </a:rPr>
                        <a:t>2022</a:t>
                      </a:r>
                      <a:r>
                        <a:rPr kumimoji="1" lang="ja-JP" altLang="en-US" sz="1050" u="none" dirty="0">
                          <a:solidFill>
                            <a:schemeClr val="tx1"/>
                          </a:solidFill>
                          <a:latin typeface="+mj-ea"/>
                          <a:ea typeface="+mj-ea"/>
                        </a:rPr>
                        <a:t>年</a:t>
                      </a:r>
                      <a:r>
                        <a:rPr kumimoji="1" lang="en-US" altLang="ja-JP" sz="1050" u="none" dirty="0">
                          <a:solidFill>
                            <a:schemeClr val="tx1"/>
                          </a:solidFill>
                          <a:latin typeface="+mj-ea"/>
                          <a:ea typeface="+mj-ea"/>
                        </a:rPr>
                        <a:t>10</a:t>
                      </a:r>
                      <a:r>
                        <a:rPr kumimoji="1" lang="ja-JP" altLang="en-US" sz="1050" u="none" dirty="0" err="1">
                          <a:solidFill>
                            <a:schemeClr val="tx1"/>
                          </a:solidFill>
                          <a:latin typeface="+mj-ea"/>
                          <a:ea typeface="+mj-ea"/>
                        </a:rPr>
                        <a:t>、</a:t>
                      </a:r>
                      <a:r>
                        <a:rPr kumimoji="1" lang="en-US" altLang="ja-JP" sz="1050" u="none" dirty="0">
                          <a:solidFill>
                            <a:schemeClr val="tx1"/>
                          </a:solidFill>
                          <a:latin typeface="+mj-ea"/>
                          <a:ea typeface="+mj-ea"/>
                        </a:rPr>
                        <a:t>11</a:t>
                      </a:r>
                      <a:r>
                        <a:rPr kumimoji="1" lang="ja-JP" altLang="en-US" sz="1050" dirty="0">
                          <a:solidFill>
                            <a:schemeClr val="tx1"/>
                          </a:solidFill>
                          <a:latin typeface="+mj-ea"/>
                          <a:ea typeface="+mj-ea"/>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23160">
                <a:tc>
                  <a:txBody>
                    <a:bodyPr/>
                    <a:lstStyle/>
                    <a:p>
                      <a:r>
                        <a:rPr kumimoji="1" lang="en-US" altLang="ja-JP" sz="1100" dirty="0">
                          <a:solidFill>
                            <a:schemeClr val="tx1"/>
                          </a:solidFill>
                        </a:rPr>
                        <a:t>15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ちはや園地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2020</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YouTube</a:t>
                      </a:r>
                      <a:r>
                        <a:rPr kumimoji="1" lang="ja-JP" altLang="en-US" sz="1050" b="0" i="0" u="none" strike="noStrike" kern="0" dirty="0">
                          <a:solidFill>
                            <a:schemeClr val="tx1"/>
                          </a:solidFill>
                          <a:effectLst/>
                          <a:latin typeface="+mj-ea"/>
                          <a:ea typeface="+mn-ea"/>
                          <a:cs typeface="+mn-cs"/>
                        </a:rPr>
                        <a:t>によるﾘﾓｰﾄ天体観測をライブ配信（</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10</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n-ea"/>
                          <a:ea typeface="+mn-ea"/>
                        </a:rPr>
                        <a:t>・案内所でｶｯﾌﾟ麺等を販売（</a:t>
                      </a:r>
                      <a:r>
                        <a:rPr kumimoji="1" lang="en-US" altLang="ja-JP" sz="1050" b="0" strike="noStrike" dirty="0">
                          <a:solidFill>
                            <a:schemeClr val="tx1"/>
                          </a:solidFill>
                          <a:latin typeface="+mn-ea"/>
                          <a:ea typeface="+mn-ea"/>
                        </a:rPr>
                        <a:t>2018</a:t>
                      </a:r>
                      <a:r>
                        <a:rPr kumimoji="1" lang="ja-JP" altLang="en-US" sz="1050" b="0" strike="noStrike" dirty="0">
                          <a:solidFill>
                            <a:schemeClr val="tx1"/>
                          </a:solidFill>
                          <a:latin typeface="+mn-ea"/>
                          <a:ea typeface="+mn-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strike="sngStrike"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－春祭り、夏祭りを実施</a:t>
                      </a:r>
                      <a:r>
                        <a:rPr kumimoji="1" lang="ja-JP" altLang="en-US" sz="1050" b="0" strike="noStrike" dirty="0">
                          <a:solidFill>
                            <a:schemeClr val="tx1"/>
                          </a:solidFill>
                        </a:rPr>
                        <a:t>（</a:t>
                      </a:r>
                      <a:r>
                        <a:rPr kumimoji="1" lang="en-US" altLang="ja-JP" sz="1050" b="0" strike="noStrike" dirty="0">
                          <a:solidFill>
                            <a:schemeClr val="tx1"/>
                          </a:solidFill>
                        </a:rPr>
                        <a:t>4</a:t>
                      </a:r>
                      <a:r>
                        <a:rPr kumimoji="1" lang="ja-JP" altLang="en-US" sz="1050" b="0" strike="noStrike" dirty="0">
                          <a:solidFill>
                            <a:schemeClr val="tx1"/>
                          </a:solidFill>
                        </a:rPr>
                        <a:t>月、</a:t>
                      </a:r>
                      <a:r>
                        <a:rPr kumimoji="1" lang="en-US" altLang="ja-JP" sz="1050" b="0" strike="noStrike" dirty="0">
                          <a:solidFill>
                            <a:schemeClr val="tx1"/>
                          </a:solidFill>
                        </a:rPr>
                        <a:t>8</a:t>
                      </a:r>
                      <a:r>
                        <a:rPr kumimoji="1" lang="ja-JP" altLang="en-US" sz="1050" b="0" strike="noStrike" dirty="0">
                          <a:solidFill>
                            <a:schemeClr val="tx1"/>
                          </a:solidFill>
                        </a:rPr>
                        <a:t>月）</a:t>
                      </a:r>
                      <a:r>
                        <a:rPr kumimoji="1" lang="en-US" altLang="ja-JP" sz="1050" b="0" strike="noStrike" dirty="0">
                          <a:solidFill>
                            <a:schemeClr val="tx1"/>
                          </a:solidFill>
                        </a:rPr>
                        <a:t> </a:t>
                      </a: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－小惑星ﾘｭｳｸﾞｳﾚﾌﾟﾘｶ特別展示（</a:t>
                      </a:r>
                      <a:r>
                        <a:rPr kumimoji="1" lang="en-US" altLang="ja-JP" sz="1050" b="0" dirty="0">
                          <a:solidFill>
                            <a:schemeClr val="tx1"/>
                          </a:solidFill>
                        </a:rPr>
                        <a:t>2022</a:t>
                      </a:r>
                      <a:r>
                        <a:rPr kumimoji="1" lang="ja-JP" altLang="en-US" sz="1050" b="0" dirty="0">
                          <a:solidFill>
                            <a:schemeClr val="tx1"/>
                          </a:solidFill>
                        </a:rPr>
                        <a:t>年</a:t>
                      </a:r>
                      <a:r>
                        <a:rPr kumimoji="1" lang="en-US" altLang="ja-JP" sz="1050" b="0" dirty="0">
                          <a:solidFill>
                            <a:schemeClr val="tx1"/>
                          </a:solidFill>
                        </a:rPr>
                        <a:t>6</a:t>
                      </a:r>
                      <a:r>
                        <a:rPr kumimoji="1" lang="ja-JP" altLang="en-US" sz="1050" b="0" dirty="0">
                          <a:solidFill>
                            <a:schemeClr val="tx1"/>
                          </a:solidFill>
                        </a:rPr>
                        <a:t>～</a:t>
                      </a:r>
                      <a:r>
                        <a:rPr kumimoji="1" lang="en-US" altLang="ja-JP" sz="1050" b="0" dirty="0">
                          <a:solidFill>
                            <a:schemeClr val="tx1"/>
                          </a:solidFill>
                        </a:rPr>
                        <a:t>9</a:t>
                      </a:r>
                      <a:r>
                        <a:rPr kumimoji="1" lang="ja-JP" altLang="en-US" sz="1050" b="0" dirty="0">
                          <a:solidFill>
                            <a:schemeClr val="tx1"/>
                          </a:solidFill>
                        </a:rPr>
                        <a:t>月）</a:t>
                      </a:r>
                      <a:endParaRPr kumimoji="1" lang="en-US" altLang="ja-JP" sz="1050" b="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a:t>
                      </a:r>
                      <a:r>
                        <a:rPr kumimoji="1" lang="ja-JP" altLang="en-US" sz="1050" b="0" dirty="0">
                          <a:solidFill>
                            <a:schemeClr val="tx1"/>
                          </a:solidFill>
                          <a:latin typeface="+mn-ea"/>
                          <a:ea typeface="+mn-ea"/>
                        </a:rPr>
                        <a:t>ごろ寝星空観測会、ﾅｲﾄﾊｲｸの実施（</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年</a:t>
                      </a:r>
                      <a:r>
                        <a:rPr kumimoji="1" lang="en-US" altLang="ja-JP" sz="1050" b="0" dirty="0">
                          <a:solidFill>
                            <a:schemeClr val="tx1"/>
                          </a:solidFill>
                          <a:latin typeface="+mn-ea"/>
                          <a:ea typeface="+mn-ea"/>
                        </a:rPr>
                        <a:t>7</a:t>
                      </a:r>
                      <a:r>
                        <a:rPr kumimoji="1" lang="ja-JP" altLang="en-US" sz="1050" b="0" dirty="0" err="1">
                          <a:solidFill>
                            <a:schemeClr val="tx1"/>
                          </a:solidFill>
                          <a:latin typeface="+mn-ea"/>
                          <a:ea typeface="+mn-ea"/>
                        </a:rPr>
                        <a:t>、</a:t>
                      </a:r>
                      <a:r>
                        <a:rPr kumimoji="1" lang="en-US" altLang="ja-JP" sz="1050" b="0" dirty="0">
                          <a:solidFill>
                            <a:schemeClr val="tx1"/>
                          </a:solidFill>
                          <a:latin typeface="+mn-ea"/>
                          <a:ea typeface="+mn-ea"/>
                        </a:rPr>
                        <a:t>8</a:t>
                      </a:r>
                      <a:r>
                        <a:rPr kumimoji="1" lang="ja-JP" altLang="en-US" sz="1050" b="0" dirty="0">
                          <a:solidFill>
                            <a:schemeClr val="tx1"/>
                          </a:solidFill>
                          <a:latin typeface="+mn-ea"/>
                          <a:ea typeface="+mn-ea"/>
                        </a:rPr>
                        <a:t>月）</a:t>
                      </a:r>
                      <a:endParaRPr kumimoji="1" lang="en-US" altLang="ja-JP" sz="1050" b="0"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53875169"/>
                  </a:ext>
                </a:extLst>
              </a:tr>
              <a:tr h="1123160">
                <a:tc>
                  <a:txBody>
                    <a:bodyPr/>
                    <a:lstStyle/>
                    <a:p>
                      <a:r>
                        <a:rPr kumimoji="1" lang="en-US" altLang="ja-JP" sz="1100" dirty="0">
                          <a:solidFill>
                            <a:schemeClr val="tx1"/>
                          </a:solidFill>
                        </a:rPr>
                        <a:t>16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ほりご園地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a:t>
                      </a:r>
                      <a:r>
                        <a:rPr kumimoji="1" lang="ja-JP" altLang="en-US" sz="1050" b="0" i="0" u="none" strike="noStrike" kern="0" dirty="0">
                          <a:solidFill>
                            <a:schemeClr val="tx1"/>
                          </a:solidFill>
                          <a:effectLst/>
                          <a:latin typeface="+mj-ea"/>
                          <a:ea typeface="+mn-ea"/>
                          <a:cs typeface="+mn-cs"/>
                        </a:rPr>
                        <a:t>ﾘﾆｭｰｱﾙ（</a:t>
                      </a:r>
                      <a:r>
                        <a:rPr kumimoji="1" lang="en-US" altLang="ja-JP" sz="1050" b="0" i="0" u="none" strike="noStrike" kern="0" dirty="0">
                          <a:solidFill>
                            <a:schemeClr val="tx1"/>
                          </a:solidFill>
                          <a:effectLst/>
                          <a:latin typeface="+mj-ea"/>
                          <a:ea typeface="+mn-ea"/>
                          <a:cs typeface="+mn-cs"/>
                        </a:rPr>
                        <a:t>2019</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lang="en-US" altLang="ja-JP" sz="1050" b="0" i="0" u="none" strike="noStrike" dirty="0">
                        <a:solidFill>
                          <a:schemeClr val="tx1"/>
                        </a:solidFill>
                        <a:effectLst/>
                        <a:latin typeface="ＭＳ Ｐゴシック"/>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6</a:t>
                      </a:r>
                      <a:r>
                        <a:rPr kumimoji="1" lang="ja-JP" altLang="en-US" sz="1050" b="0" i="0" u="none" strike="noStrike" kern="0" dirty="0">
                          <a:solidFill>
                            <a:schemeClr val="tx1"/>
                          </a:solidFill>
                          <a:effectLst/>
                          <a:latin typeface="+mj-ea"/>
                          <a:ea typeface="+mn-ea"/>
                          <a:cs typeface="+mn-cs"/>
                        </a:rPr>
                        <a:t>月～</a:t>
                      </a:r>
                      <a:r>
                        <a:rPr kumimoji="1" lang="ja-JP" altLang="en-US" sz="1050" b="0" i="0" u="none" strike="noStrike" kern="0" dirty="0" smtClean="0">
                          <a:solidFill>
                            <a:schemeClr val="tx1"/>
                          </a:solidFill>
                          <a:effectLst/>
                          <a:latin typeface="+mj-ea"/>
                          <a:ea typeface="+mn-ea"/>
                          <a:cs typeface="+mn-cs"/>
                        </a:rPr>
                        <a:t>）</a:t>
                      </a:r>
                      <a:endParaRPr kumimoji="1" lang="en-US" altLang="ja-JP" sz="1050" b="0" i="0" u="none" strike="no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・ｷｬｯｼｭﾚｽ決済の導入</a:t>
                      </a:r>
                      <a:endParaRPr kumimoji="1" lang="en-US" altLang="ja-JP" sz="1050" b="0" i="0" u="none" strike="sng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0" dirty="0" smtClean="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・宿泊棟の畳・建具等の内装を改修（</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a:t>
                      </a:r>
                      <a:r>
                        <a:rPr kumimoji="1" lang="ja-JP" altLang="en-US" sz="1050" b="0" strike="noStrike" dirty="0">
                          <a:solidFill>
                            <a:schemeClr val="tx1"/>
                          </a:solidFill>
                        </a:rPr>
                        <a:t>、実施</a:t>
                      </a:r>
                      <a:endParaRPr kumimoji="1" lang="en-US" altLang="ja-JP" sz="1050" b="0" strike="noStrike"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－もちつき大会</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焚火、石窯料理（</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－冬季の小学生キャンプ（</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・りんくう地区と連携宿泊ツアー（</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5690599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9884874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3789" y="338554"/>
          <a:ext cx="9036495" cy="6479733"/>
        </p:xfrm>
        <a:graphic>
          <a:graphicData uri="http://schemas.openxmlformats.org/drawingml/2006/table">
            <a:tbl>
              <a:tblPr firstRow="1" bandRow="1">
                <a:tableStyleId>{7DF18680-E054-41AD-8BC1-D1AEF772440D}</a:tableStyleId>
              </a:tblPr>
              <a:tblGrid>
                <a:gridCol w="364375">
                  <a:extLst>
                    <a:ext uri="{9D8B030D-6E8A-4147-A177-3AD203B41FA5}">
                      <a16:colId xmlns:a16="http://schemas.microsoft.com/office/drawing/2014/main" val="20000"/>
                    </a:ext>
                  </a:extLst>
                </a:gridCol>
                <a:gridCol w="218625">
                  <a:extLst>
                    <a:ext uri="{9D8B030D-6E8A-4147-A177-3AD203B41FA5}">
                      <a16:colId xmlns:a16="http://schemas.microsoft.com/office/drawing/2014/main" val="20001"/>
                    </a:ext>
                  </a:extLst>
                </a:gridCol>
                <a:gridCol w="622880">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720372">
                  <a:extLst>
                    <a:ext uri="{9D8B030D-6E8A-4147-A177-3AD203B41FA5}">
                      <a16:colId xmlns:a16="http://schemas.microsoft.com/office/drawing/2014/main" val="20004"/>
                    </a:ext>
                  </a:extLst>
                </a:gridCol>
                <a:gridCol w="962180">
                  <a:extLst>
                    <a:ext uri="{9D8B030D-6E8A-4147-A177-3AD203B41FA5}">
                      <a16:colId xmlns:a16="http://schemas.microsoft.com/office/drawing/2014/main" val="20005"/>
                    </a:ext>
                  </a:extLst>
                </a:gridCol>
                <a:gridCol w="1597131">
                  <a:extLst>
                    <a:ext uri="{9D8B030D-6E8A-4147-A177-3AD203B41FA5}">
                      <a16:colId xmlns:a16="http://schemas.microsoft.com/office/drawing/2014/main" val="20006"/>
                    </a:ext>
                  </a:extLst>
                </a:gridCol>
                <a:gridCol w="1894748">
                  <a:extLst>
                    <a:ext uri="{9D8B030D-6E8A-4147-A177-3AD203B41FA5}">
                      <a16:colId xmlns:a16="http://schemas.microsoft.com/office/drawing/2014/main" val="20007"/>
                    </a:ext>
                  </a:extLst>
                </a:gridCol>
              </a:tblGrid>
              <a:tr h="273217">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2500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572141">
                <a:tc>
                  <a:txBody>
                    <a:bodyPr/>
                    <a:lstStyle/>
                    <a:p>
                      <a:r>
                        <a:rPr kumimoji="1" lang="en-US" altLang="ja-JP" sz="1100" dirty="0">
                          <a:solidFill>
                            <a:schemeClr val="tx1"/>
                          </a:solidFill>
                        </a:rPr>
                        <a:t>17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住吉公園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・遊技場改修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・園内全外灯</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・体育館全空調設備改修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利用をサポートする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ﾋｰﾘﾝｸﾞｶﾞｰﾃﾞﾅｰの養成講座を開講し、ﾎﾞﾗﾝﾃｨｱｸﾞﾙｰﾌﾟを育成（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定期的に公園新聞にイベント情報を掲載（</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ごみ回収の有料化（</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エリア開設（</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a:t>
                      </a:r>
                      <a:r>
                        <a:rPr kumimoji="1" lang="en-US" altLang="ja-JP" sz="1000" b="0" dirty="0">
                          <a:solidFill>
                            <a:schemeClr val="tx1"/>
                          </a:solidFill>
                        </a:rPr>
                        <a:t> </a:t>
                      </a:r>
                      <a:r>
                        <a:rPr kumimoji="1" lang="ja-JP" altLang="en-US" sz="1000" b="0" dirty="0">
                          <a:solidFill>
                            <a:schemeClr val="tx1"/>
                          </a:solidFill>
                        </a:rPr>
                        <a:t>なｲﾍﾞﾝﾄ・ﾌﾟﾗﾝの企画、実施</a:t>
                      </a:r>
                      <a:endParaRPr kumimoji="1" lang="en-US" altLang="ja-JP" sz="10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例）</a:t>
                      </a:r>
                      <a:r>
                        <a:rPr lang="ja-JP" altLang="en-US" sz="1000" b="0" i="0" u="none" strike="noStrike" dirty="0">
                          <a:solidFill>
                            <a:schemeClr val="tx1"/>
                          </a:solidFill>
                          <a:effectLst/>
                          <a:latin typeface="ＭＳ Ｐゴシック"/>
                        </a:rPr>
                        <a:t>自然観察会など、高齢者の興味等に配慮した自然観察会、親子参加型の工作プログラム</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住之江公園と連携したフェスタ・マルシェ開催、</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spc="-60" baseline="0" dirty="0">
                          <a:solidFill>
                            <a:schemeClr val="tx1"/>
                          </a:solidFill>
                          <a:effectLst/>
                          <a:latin typeface="ＭＳ Ｐゴシック"/>
                        </a:rPr>
                        <a:t>花と水の広場で夜の音楽ライブ</a:t>
                      </a:r>
                      <a:endParaRPr lang="en-US" altLang="ja-JP" sz="1000" b="0" i="0" u="none" strike="noStrike" spc="-60"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・利用者のﾏﾅｰｱｯﾌﾟに 向けた啓発</a:t>
                      </a:r>
                      <a:endParaRPr kumimoji="1"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dirty="0">
                          <a:solidFill>
                            <a:schemeClr val="tx1"/>
                          </a:solidFill>
                          <a:effectLst/>
                          <a:latin typeface="ＭＳ Ｐゴシック"/>
                        </a:rPr>
                        <a:t>-</a:t>
                      </a:r>
                      <a:r>
                        <a:rPr kumimoji="1" lang="ja-JP" altLang="en-US" sz="1000" b="0" i="0" u="none" strike="noStrike" dirty="0">
                          <a:solidFill>
                            <a:schemeClr val="tx1"/>
                          </a:solidFill>
                          <a:effectLst/>
                          <a:latin typeface="ＭＳ Ｐゴシック"/>
                        </a:rPr>
                        <a:t>犬の糞用トイレ設置、犬のしつけ教室開催（</a:t>
                      </a:r>
                      <a:r>
                        <a:rPr kumimoji="1" lang="en-US" altLang="ja-JP" sz="1000" b="0" i="0" u="none" strike="noStrike" dirty="0">
                          <a:solidFill>
                            <a:schemeClr val="tx1"/>
                          </a:solidFill>
                          <a:effectLst/>
                          <a:latin typeface="ＭＳ Ｐゴシック"/>
                        </a:rPr>
                        <a:t>2006</a:t>
                      </a:r>
                      <a:r>
                        <a:rPr kumimoji="1" lang="ja-JP" altLang="en-US" sz="1000" b="0" i="0" u="none" strike="noStrike" dirty="0">
                          <a:solidFill>
                            <a:schemeClr val="tx1"/>
                          </a:solidFill>
                          <a:effectLst/>
                          <a:latin typeface="ＭＳ Ｐゴシック"/>
                        </a:rPr>
                        <a:t>年</a:t>
                      </a:r>
                      <a:r>
                        <a:rPr kumimoji="1" lang="en-US" altLang="ja-JP" sz="1000" b="0" i="0" u="none" strike="noStrike" dirty="0">
                          <a:solidFill>
                            <a:schemeClr val="tx1"/>
                          </a:solidFill>
                          <a:effectLst/>
                          <a:latin typeface="ＭＳ Ｐゴシック"/>
                        </a:rPr>
                        <a:t>11</a:t>
                      </a:r>
                      <a:r>
                        <a:rPr kumimoji="1" lang="ja-JP" altLang="en-US" sz="1000" b="0" i="0" u="none" strike="noStrike" dirty="0">
                          <a:solidFill>
                            <a:schemeClr val="tx1"/>
                          </a:solidFill>
                          <a:effectLst/>
                          <a:latin typeface="ＭＳ Ｐゴシック"/>
                        </a:rPr>
                        <a:t>月～）</a:t>
                      </a:r>
                      <a:endParaRPr kumimoji="1"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・公園</a:t>
                      </a:r>
                      <a:r>
                        <a:rPr lang="en-US" altLang="ja-JP" sz="1000" b="0" i="0" u="none" strike="noStrike" dirty="0">
                          <a:solidFill>
                            <a:schemeClr val="tx1"/>
                          </a:solidFill>
                          <a:effectLst/>
                          <a:latin typeface="ＭＳ Ｐゴシック"/>
                        </a:rPr>
                        <a:t>150</a:t>
                      </a:r>
                      <a:r>
                        <a:rPr lang="ja-JP" altLang="en-US" sz="1000" b="0" i="0" u="none" strike="noStrike" dirty="0">
                          <a:solidFill>
                            <a:schemeClr val="tx1"/>
                          </a:solidFill>
                          <a:effectLst/>
                          <a:latin typeface="ＭＳ Ｐゴシック"/>
                        </a:rPr>
                        <a:t>周年記念事業季刊誌「歴史探訪」発行（</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「記念フォーラム」開催（</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33006080"/>
                  </a:ext>
                </a:extLst>
              </a:tr>
              <a:tr h="3096453">
                <a:tc>
                  <a:txBody>
                    <a:bodyPr/>
                    <a:lstStyle/>
                    <a:p>
                      <a:r>
                        <a:rPr kumimoji="1" lang="en-US" altLang="ja-JP" sz="1100" dirty="0">
                          <a:solidFill>
                            <a:schemeClr val="tx1"/>
                          </a:solidFill>
                        </a:rPr>
                        <a:t>18</a:t>
                      </a:r>
                    </a:p>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浜寺公園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イラスト、写真、マップを掲載</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公園の歴史を紹介するなど、公園の魅力を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・交通遊園に</a:t>
                      </a:r>
                      <a:r>
                        <a:rPr lang="en-US" altLang="ja-JP" sz="1100" b="0" i="0" u="none" strike="noStrike" dirty="0" err="1">
                          <a:solidFill>
                            <a:schemeClr val="tx1"/>
                          </a:solidFill>
                          <a:effectLst/>
                          <a:latin typeface="ＭＳ Ｐゴシック"/>
                        </a:rPr>
                        <a:t>FreeWi</a:t>
                      </a:r>
                      <a:r>
                        <a:rPr lang="en-US" altLang="ja-JP" sz="1100" b="0" i="0" u="none" strike="noStrike" dirty="0">
                          <a:solidFill>
                            <a:schemeClr val="tx1"/>
                          </a:solidFill>
                          <a:effectLst/>
                          <a:latin typeface="ＭＳ Ｐゴシック"/>
                        </a:rPr>
                        <a:t>-Fi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・浜寺公園ホームページリニューアル（</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・浜寺公園内デジタルサイネージ設置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・プールサイド休憩スペースの拡大（</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・アーチェリー場改修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・レストハウス解体</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・中央エントランス噴水工事（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・園内トイレ洋式化</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・第三駐車場拡張</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定期的な公園新聞の発行、イベント情報の発信（</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・窓口対応の充実強化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利用者アンケートによりニーズを把握。見所や見頃の花などの情報を職員で共有し、問合せに対応</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・公園パンフレットの多言語化（</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・ラピート等身大模型の設置（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自動音声通訳機</a:t>
                      </a:r>
                      <a:r>
                        <a:rPr lang="ja-JP" altLang="en-US" sz="1100" b="0" i="0" u="none" strike="noStrike" dirty="0">
                          <a:solidFill>
                            <a:schemeClr val="tx1"/>
                          </a:solidFill>
                          <a:effectLst/>
                          <a:latin typeface="ＭＳ Ｐゴシック"/>
                        </a:rPr>
                        <a:t>（ポケトーク）の設置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・ニーズを踏まえた新たなｲﾍﾞﾝﾄ・ﾌﾟﾗﾝの企画、実施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例）メダリストによる水泳教室、子供の走り方教室、松林散策イベント、子ども汽車フリーパス</a:t>
                      </a:r>
                      <a:r>
                        <a:rPr lang="en-US" altLang="ja-JP" sz="1100" b="0" i="0" u="none" strike="noStrike" dirty="0">
                          <a:solidFill>
                            <a:schemeClr val="tx1"/>
                          </a:solidFill>
                          <a:effectLst/>
                          <a:latin typeface="ＭＳ Ｐゴシック"/>
                        </a:rPr>
                        <a:t>Day</a:t>
                      </a:r>
                      <a:r>
                        <a:rPr lang="ja-JP" altLang="en-US" sz="1100" b="0" i="0" u="none" strike="noStrike" dirty="0" err="1">
                          <a:solidFill>
                            <a:schemeClr val="tx1"/>
                          </a:solidFill>
                          <a:effectLst/>
                          <a:latin typeface="ＭＳ Ｐゴシック"/>
                        </a:rPr>
                        <a:t>、</a:t>
                      </a:r>
                      <a:r>
                        <a:rPr lang="ja-JP" altLang="en-US" sz="1100" b="0" i="0" u="none" strike="noStrike" dirty="0">
                          <a:solidFill>
                            <a:schemeClr val="tx1"/>
                          </a:solidFill>
                          <a:effectLst/>
                          <a:latin typeface="ＭＳ Ｐゴシック"/>
                        </a:rPr>
                        <a:t>浜寺ローズカーニバルなど</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向けた啓発</a:t>
                      </a:r>
                      <a:endParaRPr kumimoji="1"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遊具等の利用を巡視やﾎｰﾑﾍﾟｰｼﾞで注意喚起</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・駐車場満車状況発信</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・高石市ふるさと納税返礼品登録（</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7</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・フィッシングパーク営業</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100" b="0" u="non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7642708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39"/>
          <a:ext cx="8938710" cy="6132035"/>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25743">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440160">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656183">
                  <a:extLst>
                    <a:ext uri="{9D8B030D-6E8A-4147-A177-3AD203B41FA5}">
                      <a16:colId xmlns:a16="http://schemas.microsoft.com/office/drawing/2014/main" val="20007"/>
                    </a:ext>
                  </a:extLst>
                </a:gridCol>
              </a:tblGrid>
              <a:tr h="326224">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08101">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497710">
                <a:tc>
                  <a:txBody>
                    <a:bodyPr/>
                    <a:lstStyle/>
                    <a:p>
                      <a:r>
                        <a:rPr kumimoji="1" lang="en-US" altLang="ja-JP" sz="1100" dirty="0">
                          <a:solidFill>
                            <a:schemeClr val="tx1"/>
                          </a:solidFill>
                        </a:rPr>
                        <a:t>19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（全般）</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・ホームページの情報発信を強化</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多言語化</a:t>
                      </a:r>
                      <a:r>
                        <a:rPr lang="en-US" altLang="ja-JP" sz="1100" b="0" i="0" u="none" strike="noStrike" dirty="0">
                          <a:solidFill>
                            <a:schemeClr val="tx1"/>
                          </a:solidFill>
                          <a:effectLst/>
                          <a:latin typeface="+mj-ea"/>
                          <a:ea typeface="+mj-ea"/>
                        </a:rPr>
                        <a:t/>
                      </a:r>
                      <a:br>
                        <a:rPr lang="en-US" altLang="ja-JP" sz="1100" b="0" i="0" u="none" strike="noStrike" dirty="0">
                          <a:solidFill>
                            <a:schemeClr val="tx1"/>
                          </a:solidFill>
                          <a:effectLst/>
                          <a:latin typeface="+mj-ea"/>
                          <a:ea typeface="+mj-ea"/>
                        </a:rPr>
                      </a:b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・箕面公園アプリ「まちやまナビ」開設（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i="0" u="none" strike="noStrike" kern="1200" dirty="0">
                          <a:solidFill>
                            <a:schemeClr val="tx1"/>
                          </a:solidFill>
                          <a:effectLst/>
                          <a:latin typeface="+mj-ea"/>
                          <a:ea typeface="+mn-ea"/>
                          <a:cs typeface="+mn-cs"/>
                        </a:rPr>
                        <a:t>英語・中国語表記追加設定（</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7</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a:t>
                      </a:r>
                      <a:r>
                        <a:rPr kumimoji="1" lang="ja-JP" altLang="en-US" sz="1100" b="0" i="0" u="none" strike="noStrike" kern="1200" baseline="0" dirty="0">
                          <a:solidFill>
                            <a:schemeClr val="tx1"/>
                          </a:solidFill>
                          <a:effectLst/>
                          <a:latin typeface="+mj-ea"/>
                          <a:ea typeface="+mn-ea"/>
                          <a:cs typeface="+mn-cs"/>
                        </a:rPr>
                        <a:t> </a:t>
                      </a:r>
                      <a:r>
                        <a:rPr kumimoji="1" lang="en-US" altLang="ja-JP" sz="1100" b="0" i="0" u="none" strike="noStrike" kern="1200" dirty="0">
                          <a:solidFill>
                            <a:schemeClr val="tx1"/>
                          </a:solidFill>
                          <a:effectLst/>
                          <a:latin typeface="+mj-ea"/>
                          <a:ea typeface="+mn-ea"/>
                          <a:cs typeface="+mn-cs"/>
                        </a:rPr>
                        <a:t>Instagram</a:t>
                      </a:r>
                      <a:r>
                        <a:rPr kumimoji="1" lang="ja-JP" altLang="en-US" sz="1100" b="0" i="0" u="none" strike="noStrike" kern="1200" dirty="0">
                          <a:solidFill>
                            <a:schemeClr val="tx1"/>
                          </a:solidFill>
                          <a:effectLst/>
                          <a:latin typeface="+mj-ea"/>
                          <a:ea typeface="+mn-ea"/>
                          <a:cs typeface="+mn-cs"/>
                        </a:rPr>
                        <a:t>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5</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・落石対策</a:t>
                      </a:r>
                      <a:r>
                        <a:rPr lang="en-US" altLang="ja-JP" sz="1100" b="0" i="0" u="none" strike="noStrike" baseline="0" dirty="0">
                          <a:solidFill>
                            <a:schemeClr val="tx1"/>
                          </a:solidFill>
                          <a:effectLst/>
                          <a:latin typeface="+mj-ea"/>
                          <a:ea typeface="+mj-ea"/>
                        </a:rPr>
                        <a:t> </a:t>
                      </a:r>
                      <a:endParaRPr lang="en-US" altLang="ja-JP" sz="110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・トイレ改修</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mj-ea"/>
                          <a:ea typeface="+mj-ea"/>
                        </a:rPr>
                        <a:t> </a:t>
                      </a: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3</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u="none" kern="1200" dirty="0">
                          <a:solidFill>
                            <a:schemeClr val="tx1"/>
                          </a:solidFill>
                          <a:latin typeface="+mj-ea"/>
                          <a:ea typeface="+mn-ea"/>
                          <a:cs typeface="+mn-cs"/>
                        </a:rPr>
                        <a:t>・夜間利用の促進</a:t>
                      </a:r>
                      <a:endParaRPr kumimoji="1" lang="en-US" altLang="ja-JP" sz="1100" b="0" u="none" kern="1200" dirty="0">
                        <a:solidFill>
                          <a:schemeClr val="tx1"/>
                        </a:solidFill>
                        <a:latin typeface="+mj-ea"/>
                        <a:ea typeface="+mn-ea"/>
                        <a:cs typeface="+mn-cs"/>
                      </a:endParaRPr>
                    </a:p>
                    <a:p>
                      <a:pPr marL="177800" indent="-88900"/>
                      <a:r>
                        <a:rPr kumimoji="1" lang="ja-JP" altLang="en-US" sz="1100" b="0" u="none" kern="1200" dirty="0">
                          <a:solidFill>
                            <a:schemeClr val="tx1"/>
                          </a:solidFill>
                          <a:latin typeface="+mj-ea"/>
                          <a:ea typeface="+mn-ea"/>
                          <a:cs typeface="+mn-cs"/>
                        </a:rPr>
                        <a:t>－箕面大滝ライトアップの拡充：照明機器設置。季節ごとに開催可能とする。（</a:t>
                      </a:r>
                      <a:r>
                        <a:rPr kumimoji="1" lang="en-US" altLang="ja-JP" sz="1100" b="0" u="none" kern="1200" dirty="0">
                          <a:solidFill>
                            <a:schemeClr val="tx1"/>
                          </a:solidFill>
                          <a:latin typeface="+mj-ea"/>
                          <a:ea typeface="+mn-ea"/>
                          <a:cs typeface="+mn-cs"/>
                        </a:rPr>
                        <a:t>2022</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7</a:t>
                      </a:r>
                      <a:r>
                        <a:rPr kumimoji="1" lang="ja-JP" altLang="en-US" sz="1100" b="0" u="none" kern="1200" dirty="0">
                          <a:solidFill>
                            <a:schemeClr val="tx1"/>
                          </a:solidFill>
                          <a:latin typeface="+mj-ea"/>
                          <a:ea typeface="+mn-ea"/>
                          <a:cs typeface="+mn-cs"/>
                        </a:rPr>
                        <a:t>月～）</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・広報ﾂｰﾙの刷新・充実</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タウン情報誌に定期的にｲﾍﾞﾝﾄ情報を掲載（</a:t>
                      </a:r>
                      <a:r>
                        <a:rPr lang="en-US" altLang="ja-JP" sz="1100" b="0" i="0" u="none" strike="noStrike" dirty="0">
                          <a:solidFill>
                            <a:schemeClr val="tx1"/>
                          </a:solidFill>
                          <a:effectLst/>
                          <a:latin typeface="+mj-ea"/>
                          <a:ea typeface="+mj-ea"/>
                        </a:rPr>
                        <a:t>2013</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・まちやまカフェ（キッチンカー）昆虫館前に配置（</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8</a:t>
                      </a:r>
                      <a:r>
                        <a:rPr kumimoji="1" lang="ja-JP" altLang="en-US" sz="1100" b="0" i="0" u="none" strike="noStrike" kern="1200" dirty="0">
                          <a:solidFill>
                            <a:schemeClr val="tx1"/>
                          </a:solidFill>
                          <a:effectLst/>
                          <a:latin typeface="+mj-ea"/>
                          <a:ea typeface="+mn-ea"/>
                          <a:cs typeface="+mn-cs"/>
                        </a:rPr>
                        <a:t>月～</a:t>
                      </a:r>
                      <a:r>
                        <a:rPr kumimoji="1" lang="ja-JP" altLang="en-US" sz="1100" b="0" i="0" u="none" strike="noStrike" kern="1200" dirty="0" err="1">
                          <a:solidFill>
                            <a:schemeClr val="tx1"/>
                          </a:solidFill>
                          <a:effectLst/>
                          <a:latin typeface="+mj-ea"/>
                          <a:ea typeface="+mn-ea"/>
                          <a:cs typeface="+mn-cs"/>
                        </a:rPr>
                        <a:t>の</a:t>
                      </a:r>
                      <a:r>
                        <a:rPr kumimoji="1" lang="ja-JP" altLang="en-US" sz="1100" b="0" i="0" u="none" strike="noStrike" kern="1200" dirty="0">
                          <a:solidFill>
                            <a:schemeClr val="tx1"/>
                          </a:solidFill>
                          <a:effectLst/>
                          <a:latin typeface="+mj-ea"/>
                          <a:ea typeface="+mn-ea"/>
                          <a:cs typeface="+mn-cs"/>
                        </a:rPr>
                        <a:t>土日祝）</a:t>
                      </a:r>
                      <a:endParaRPr kumimoji="1" lang="en-US" altLang="ja-JP" sz="1100" b="0" i="0" u="none" strike="noStrike" kern="1200" dirty="0">
                        <a:solidFill>
                          <a:schemeClr val="tx1"/>
                        </a:solidFill>
                        <a:effectLst/>
                        <a:latin typeface="+mj-ea"/>
                        <a:ea typeface="+mn-ea"/>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・利用者安全対策</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－園路自転車走行禁止（許可証制）（</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－滝前保安カメラの設置（</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3</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－滝前放送設備の設置（</a:t>
                      </a:r>
                      <a:r>
                        <a:rPr kumimoji="1" lang="en-US" altLang="ja-JP" sz="1100" b="0" i="0" u="none" strike="noStrike" kern="1200" dirty="0">
                          <a:solidFill>
                            <a:schemeClr val="tx1"/>
                          </a:solidFill>
                          <a:effectLst/>
                          <a:latin typeface="+mj-ea"/>
                          <a:ea typeface="+mn-ea"/>
                          <a:cs typeface="+mn-cs"/>
                        </a:rPr>
                        <a:t>2022</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2</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latin typeface="+mj-ea"/>
                          <a:ea typeface="+mj-ea"/>
                        </a:rPr>
                        <a:t>・</a:t>
                      </a:r>
                      <a:r>
                        <a:rPr kumimoji="1" lang="ja-JP" altLang="en-US" sz="1100" b="0" u="none" dirty="0">
                          <a:solidFill>
                            <a:schemeClr val="tx1"/>
                          </a:solidFill>
                          <a:latin typeface="+mj-ea"/>
                          <a:ea typeface="+mj-ea"/>
                        </a:rPr>
                        <a:t>ニーズを踏まえた新た</a:t>
                      </a:r>
                      <a:endParaRPr kumimoji="1" lang="en-US" altLang="ja-JP" sz="1100" b="0" u="none" dirty="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a:solidFill>
                            <a:schemeClr val="tx1"/>
                          </a:solidFill>
                          <a:latin typeface="+mj-ea"/>
                          <a:ea typeface="+mj-ea"/>
                        </a:rPr>
                        <a:t> </a:t>
                      </a:r>
                      <a:r>
                        <a:rPr kumimoji="1" lang="ja-JP" altLang="en-US" sz="1100" b="0" u="none" dirty="0">
                          <a:solidFill>
                            <a:schemeClr val="tx1"/>
                          </a:solidFill>
                          <a:latin typeface="+mj-ea"/>
                          <a:ea typeface="+mj-ea"/>
                        </a:rPr>
                        <a:t>なｲﾍﾞﾝﾄの企画、実施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－自然観察会</a:t>
                      </a:r>
                      <a:endParaRPr kumimoji="1" lang="en-US" altLang="ja-JP" sz="1100" b="0" u="none" strike="sngStrike" kern="1200" baseline="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自然・クラフト工作教室</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3</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－川床プラス（「ホタル観賞の夕べ」</a:t>
                      </a:r>
                      <a:r>
                        <a:rPr kumimoji="1" lang="ja-JP" altLang="en-US" sz="1100" b="0" u="none" strike="noStrike" kern="1200" baseline="0" dirty="0">
                          <a:solidFill>
                            <a:schemeClr val="tx1"/>
                          </a:solidFill>
                          <a:latin typeface="+mj-ea"/>
                          <a:ea typeface="+mn-ea"/>
                          <a:cs typeface="+mn-cs"/>
                        </a:rPr>
                        <a:t>（</a:t>
                      </a:r>
                      <a:r>
                        <a:rPr kumimoji="1" lang="en-US" altLang="ja-JP" sz="1100" b="0" u="none" strike="noStrike" kern="1200" baseline="0" dirty="0">
                          <a:solidFill>
                            <a:schemeClr val="tx1"/>
                          </a:solidFill>
                          <a:latin typeface="+mj-ea"/>
                          <a:ea typeface="+mn-ea"/>
                          <a:cs typeface="+mn-cs"/>
                        </a:rPr>
                        <a:t>6</a:t>
                      </a:r>
                      <a:r>
                        <a:rPr kumimoji="1" lang="ja-JP" altLang="en-US" sz="1100" b="0" u="none" strike="noStrike" kern="1200" baseline="0" dirty="0">
                          <a:solidFill>
                            <a:schemeClr val="tx1"/>
                          </a:solidFill>
                          <a:latin typeface="+mj-ea"/>
                          <a:ea typeface="+mn-ea"/>
                          <a:cs typeface="+mn-cs"/>
                        </a:rPr>
                        <a:t>月開催）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kern="1200" dirty="0">
                          <a:solidFill>
                            <a:schemeClr val="tx1"/>
                          </a:solidFill>
                          <a:latin typeface="+mj-ea"/>
                          <a:ea typeface="+mn-ea"/>
                          <a:cs typeface="+mn-cs"/>
                        </a:rPr>
                        <a:t>－寄席（年</a:t>
                      </a:r>
                      <a:r>
                        <a:rPr kumimoji="1" lang="en-US" altLang="ja-JP" sz="1100" b="0" u="none" kern="1200" dirty="0">
                          <a:solidFill>
                            <a:schemeClr val="tx1"/>
                          </a:solidFill>
                          <a:latin typeface="+mj-ea"/>
                          <a:ea typeface="+mn-ea"/>
                          <a:cs typeface="+mn-cs"/>
                        </a:rPr>
                        <a:t>1</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－ﾊｲｷﾝｸﾞｲﾍﾞﾝﾄ</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5</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－野外音楽ﾗｲﾌﾞ</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dirty="0">
                        <a:solidFill>
                          <a:schemeClr val="tx1"/>
                        </a:solidFill>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・健康促進ｲﾍﾞﾝﾄの実施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滝道週末ウォーキング</a:t>
                      </a:r>
                      <a:r>
                        <a:rPr kumimoji="1" lang="ja-JP" altLang="en-US" sz="1100" b="0" u="none" dirty="0">
                          <a:solidFill>
                            <a:schemeClr val="tx1"/>
                          </a:solidFill>
                          <a:latin typeface="+mj-ea"/>
                          <a:ea typeface="+mj-ea"/>
                        </a:rPr>
                        <a:t>」（毎週土曜日・箕面市と連携）</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－「まちやまｳｫｰｷﾝｸﾞ」（第</a:t>
                      </a:r>
                      <a:r>
                        <a:rPr kumimoji="1" lang="en-US" altLang="ja-JP" sz="1100" b="0" u="none" dirty="0">
                          <a:solidFill>
                            <a:schemeClr val="tx1"/>
                          </a:solidFill>
                          <a:latin typeface="+mj-ea"/>
                          <a:ea typeface="+mj-ea"/>
                        </a:rPr>
                        <a:t>1</a:t>
                      </a:r>
                      <a:r>
                        <a:rPr kumimoji="1" lang="ja-JP" altLang="en-US" sz="1100" b="0" u="none" dirty="0">
                          <a:solidFill>
                            <a:schemeClr val="tx1"/>
                          </a:solidFill>
                          <a:latin typeface="+mj-ea"/>
                          <a:ea typeface="+mj-ea"/>
                        </a:rPr>
                        <a:t>日曜</a:t>
                      </a:r>
                      <a:r>
                        <a:rPr kumimoji="1" lang="ja-JP" altLang="en-US" sz="1100" b="0" u="none" dirty="0">
                          <a:solidFill>
                            <a:schemeClr val="tx1"/>
                          </a:solidFill>
                          <a:effectLst/>
                          <a:latin typeface="+mj-ea"/>
                          <a:ea typeface="+mj-ea"/>
                        </a:rPr>
                        <a:t>日</a:t>
                      </a:r>
                      <a:r>
                        <a:rPr kumimoji="1" lang="ja-JP" altLang="en-US" sz="1100" b="0" u="none" dirty="0">
                          <a:solidFill>
                            <a:schemeClr val="tx1"/>
                          </a:solidFill>
                          <a:latin typeface="+mj-ea"/>
                          <a:ea typeface="+mj-ea"/>
                        </a:rPr>
                        <a:t>）</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－健康体験ﾌｪｱ「健康ﾋﾟｸﾆｯｸ」の開催</a:t>
                      </a:r>
                      <a:r>
                        <a:rPr kumimoji="1" lang="en-US" altLang="ja-JP" sz="1100" b="0" u="none" dirty="0">
                          <a:solidFill>
                            <a:schemeClr val="tx1"/>
                          </a:solidFill>
                          <a:latin typeface="+mj-ea"/>
                          <a:ea typeface="+mj-ea"/>
                        </a:rPr>
                        <a:t/>
                      </a:r>
                      <a:br>
                        <a:rPr kumimoji="1" lang="en-US" altLang="ja-JP" sz="1100" b="0" u="none" dirty="0">
                          <a:solidFill>
                            <a:schemeClr val="tx1"/>
                          </a:solidFill>
                          <a:latin typeface="+mj-ea"/>
                          <a:ea typeface="+mj-ea"/>
                        </a:rPr>
                      </a:br>
                      <a:r>
                        <a:rPr kumimoji="1" lang="ja-JP" altLang="en-US" sz="1100" b="0" u="none" kern="1200" dirty="0">
                          <a:solidFill>
                            <a:schemeClr val="tx1"/>
                          </a:solidFill>
                          <a:latin typeface="+mj-ea"/>
                          <a:ea typeface="+mn-ea"/>
                          <a:cs typeface="+mn-cs"/>
                        </a:rPr>
                        <a:t>（</a:t>
                      </a:r>
                      <a:r>
                        <a:rPr kumimoji="1" lang="en-US" altLang="ja-JP" sz="1100" b="0" u="none" kern="1200" dirty="0">
                          <a:solidFill>
                            <a:schemeClr val="tx1"/>
                          </a:solidFill>
                          <a:latin typeface="+mj-ea"/>
                          <a:ea typeface="+mn-ea"/>
                          <a:cs typeface="+mn-cs"/>
                        </a:rPr>
                        <a:t>2017</a:t>
                      </a:r>
                      <a:r>
                        <a:rPr kumimoji="1" lang="ja-JP" altLang="en-US" sz="1100" b="0" u="none" kern="1200" dirty="0">
                          <a:solidFill>
                            <a:schemeClr val="tx1"/>
                          </a:solidFill>
                          <a:latin typeface="+mj-ea"/>
                          <a:ea typeface="+mn-ea"/>
                          <a:cs typeface="+mn-cs"/>
                        </a:rPr>
                        <a:t>年～年一回）</a:t>
                      </a:r>
                      <a:endParaRPr kumimoji="1" lang="en-US" altLang="ja-JP" sz="110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strike="noStrike" kern="1200" baseline="0" dirty="0">
                          <a:solidFill>
                            <a:schemeClr val="tx1"/>
                          </a:solidFill>
                          <a:latin typeface="+mj-ea"/>
                          <a:ea typeface="+mn-ea"/>
                          <a:cs typeface="+mn-cs"/>
                        </a:rPr>
                        <a:t>・箕面市観光</a:t>
                      </a:r>
                      <a:r>
                        <a:rPr kumimoji="1" lang="en-US" altLang="ja-JP" sz="1100" b="0" u="none" strike="noStrike" kern="1200" baseline="0" dirty="0">
                          <a:solidFill>
                            <a:schemeClr val="tx1"/>
                          </a:solidFill>
                          <a:latin typeface="+mj-ea"/>
                          <a:ea typeface="+mn-ea"/>
                          <a:cs typeface="+mn-cs"/>
                        </a:rPr>
                        <a:t>PR</a:t>
                      </a:r>
                      <a:r>
                        <a:rPr kumimoji="1" lang="ja-JP" altLang="en-US" sz="1100" b="0" u="none" strike="noStrike" kern="1200" baseline="0" dirty="0">
                          <a:solidFill>
                            <a:schemeClr val="tx1"/>
                          </a:solidFill>
                          <a:latin typeface="+mj-ea"/>
                          <a:ea typeface="+mn-ea"/>
                          <a:cs typeface="+mn-cs"/>
                        </a:rPr>
                        <a:t>「箕面</a:t>
                      </a:r>
                      <a:r>
                        <a:rPr kumimoji="1" lang="en-US" altLang="ja-JP" sz="1100" b="0" u="none" strike="noStrike" kern="1200" baseline="0" dirty="0" err="1">
                          <a:solidFill>
                            <a:schemeClr val="tx1"/>
                          </a:solidFill>
                          <a:latin typeface="+mj-ea"/>
                          <a:ea typeface="+mn-ea"/>
                          <a:cs typeface="+mn-cs"/>
                        </a:rPr>
                        <a:t>Pr</a:t>
                      </a:r>
                      <a:r>
                        <a:rPr kumimoji="1" lang="en-US" altLang="ja-JP" sz="1100" b="0" u="none" strike="noStrike" kern="1200" baseline="0" dirty="0">
                          <a:solidFill>
                            <a:schemeClr val="tx1"/>
                          </a:solidFill>
                          <a:latin typeface="+mj-ea"/>
                          <a:ea typeface="+mn-ea"/>
                          <a:cs typeface="+mn-cs"/>
                        </a:rPr>
                        <a:t>-Day</a:t>
                      </a:r>
                      <a:r>
                        <a:rPr kumimoji="1" lang="ja-JP" altLang="en-US" sz="1100" b="0" u="none" strike="noStrike" kern="1200" baseline="0" dirty="0">
                          <a:solidFill>
                            <a:schemeClr val="tx1"/>
                          </a:solidFill>
                          <a:latin typeface="+mj-ea"/>
                          <a:ea typeface="+mn-ea"/>
                          <a:cs typeface="+mn-cs"/>
                        </a:rPr>
                        <a:t>」（阪急西宮駅）パンフ配布協力（</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月・</a:t>
                      </a:r>
                      <a:r>
                        <a:rPr kumimoji="1" lang="en-US" altLang="ja-JP" sz="1100" b="0" u="none" strike="noStrike" kern="1200" baseline="0" dirty="0">
                          <a:solidFill>
                            <a:schemeClr val="tx1"/>
                          </a:solidFill>
                          <a:latin typeface="+mj-ea"/>
                          <a:ea typeface="+mn-ea"/>
                          <a:cs typeface="+mn-cs"/>
                        </a:rPr>
                        <a:t>10</a:t>
                      </a:r>
                      <a:r>
                        <a:rPr kumimoji="1" lang="ja-JP" altLang="en-US" sz="1100" b="0" u="none" strike="noStrike" kern="1200" baseline="0" dirty="0">
                          <a:solidFill>
                            <a:schemeClr val="tx1"/>
                          </a:solidFill>
                          <a:latin typeface="+mj-ea"/>
                          <a:ea typeface="+mn-ea"/>
                          <a:cs typeface="+mn-cs"/>
                        </a:rPr>
                        <a:t>月）</a:t>
                      </a:r>
                      <a:endParaRPr kumimoji="1" lang="en-US" altLang="ja-JP" sz="1100" b="0" u="none" strike="noStrike" kern="1200" baseline="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73697930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2" cy="6271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368153">
                  <a:extLst>
                    <a:ext uri="{9D8B030D-6E8A-4147-A177-3AD203B41FA5}">
                      <a16:colId xmlns:a16="http://schemas.microsoft.com/office/drawing/2014/main" val="20005"/>
                    </a:ext>
                  </a:extLst>
                </a:gridCol>
                <a:gridCol w="1896210">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580000">
                <a:tc>
                  <a:txBody>
                    <a:bodyPr/>
                    <a:lstStyle/>
                    <a:p>
                      <a:r>
                        <a:rPr kumimoji="1" lang="en-US" altLang="ja-JP" sz="1100" dirty="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・ホームページの情報</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発信を強化</a:t>
                      </a:r>
                      <a:endParaRPr lang="en-US" altLang="ja-JP" sz="110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多言語化（</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dirty="0">
                          <a:solidFill>
                            <a:schemeClr val="tx1"/>
                          </a:solidFill>
                          <a:latin typeface="+mn-ea"/>
                          <a:ea typeface="+mn-ea"/>
                        </a:rPr>
                        <a:t>館内利用案内放送の多言語対応（</a:t>
                      </a:r>
                      <a:r>
                        <a:rPr kumimoji="1" lang="en-US" altLang="ja-JP" sz="1100" b="0" dirty="0">
                          <a:solidFill>
                            <a:schemeClr val="tx1"/>
                          </a:solidFill>
                          <a:latin typeface="+mn-ea"/>
                          <a:ea typeface="+mn-ea"/>
                        </a:rPr>
                        <a:t>2017</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a:t>
                      </a:r>
                      <a:endParaRPr kumimoji="1" lang="en-US" altLang="ja-JP" sz="1100" b="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OSAKA</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Free</a:t>
                      </a:r>
                      <a:r>
                        <a:rPr lang="ja-JP" altLang="en-US" sz="1100" b="0" i="0" u="none" strike="noStrike" dirty="0">
                          <a:solidFill>
                            <a:schemeClr val="tx1"/>
                          </a:solidFill>
                          <a:effectLst/>
                          <a:latin typeface="ＭＳ Ｐゴシック"/>
                        </a:rPr>
                        <a:t>　</a:t>
                      </a:r>
                      <a:r>
                        <a:rPr lang="en-US" altLang="ja-JP" sz="1100" b="0" i="0" u="none" strike="noStrike" dirty="0" err="1">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・昆虫館リニューアル（</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ja-JP" altLang="en-US" sz="1100" b="0" i="0" u="none" strike="noStrike" dirty="0">
                          <a:solidFill>
                            <a:schemeClr val="tx1"/>
                          </a:solidFill>
                          <a:effectLst/>
                          <a:latin typeface="+mn-ea"/>
                          <a:ea typeface="+mn-ea"/>
                        </a:rPr>
                        <a:t>－エントランス改修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－劣化備品補修</a:t>
                      </a:r>
                      <a:r>
                        <a:rPr lang="en-US" altLang="ja-JP" sz="1100" b="0" i="0" u="none" strike="noStrike" dirty="0">
                          <a:solidFill>
                            <a:schemeClr val="tx1"/>
                          </a:solidFill>
                          <a:effectLst/>
                          <a:latin typeface="+mn-ea"/>
                          <a:ea typeface="+mn-ea"/>
                        </a:rPr>
                        <a:t/>
                      </a:r>
                      <a:br>
                        <a:rPr lang="en-US" altLang="ja-JP" sz="1100" b="0" i="0" u="none" strike="noStrike" dirty="0">
                          <a:solidFill>
                            <a:schemeClr val="tx1"/>
                          </a:solidFill>
                          <a:effectLst/>
                          <a:latin typeface="+mn-ea"/>
                          <a:ea typeface="+mn-ea"/>
                        </a:rPr>
                      </a:br>
                      <a:r>
                        <a:rPr lang="ja-JP" altLang="en-US" sz="1100" b="0" i="0" u="none" strike="noStrike" dirty="0">
                          <a:solidFill>
                            <a:schemeClr val="tx1"/>
                          </a:solidFill>
                          <a:effectLst/>
                          <a:latin typeface="+mn-ea"/>
                          <a:ea typeface="+mn-ea"/>
                        </a:rPr>
                        <a:t>（ブラインド、床面等）</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－映像コーナーの設置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－放蝶園ﾄﾞｰﾑｶﾞﾗｽ損壊箇所取替工事、内部面大規模清掃</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－ﾐｭｰｼﾞｱﾑｼｮｯﾌﾟの設置</a:t>
                      </a:r>
                      <a:endParaRPr lang="en-US" altLang="ja-JP" sz="1100" b="0" i="0" u="none" strike="noStrike" dirty="0">
                        <a:solidFill>
                          <a:schemeClr val="tx1"/>
                        </a:solidFill>
                        <a:effectLst/>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dirty="0">
                          <a:solidFill>
                            <a:schemeClr val="tx1"/>
                          </a:solidFill>
                          <a:latin typeface="+mn-ea"/>
                          <a:ea typeface="+mn-ea"/>
                        </a:rPr>
                        <a:t>・サマーフェスタ期間</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中（</a:t>
                      </a:r>
                      <a:r>
                        <a:rPr kumimoji="1" lang="en-US" altLang="ja-JP" sz="1100" b="0" dirty="0">
                          <a:solidFill>
                            <a:schemeClr val="tx1"/>
                          </a:solidFill>
                          <a:latin typeface="+mn-ea"/>
                          <a:ea typeface="+mn-ea"/>
                        </a:rPr>
                        <a:t>7</a:t>
                      </a:r>
                      <a:r>
                        <a:rPr kumimoji="1" lang="ja-JP" altLang="en-US" sz="1100" b="0" dirty="0">
                          <a:solidFill>
                            <a:schemeClr val="tx1"/>
                          </a:solidFill>
                          <a:latin typeface="+mn-ea"/>
                          <a:ea typeface="+mn-ea"/>
                        </a:rPr>
                        <a:t>月中旬～</a:t>
                      </a:r>
                      <a:r>
                        <a:rPr kumimoji="1" lang="en-US" altLang="ja-JP" sz="1100" b="0" dirty="0">
                          <a:solidFill>
                            <a:schemeClr val="tx1"/>
                          </a:solidFill>
                          <a:latin typeface="+mn-ea"/>
                          <a:ea typeface="+mn-ea"/>
                        </a:rPr>
                        <a:t>8</a:t>
                      </a:r>
                      <a:r>
                        <a:rPr kumimoji="1" lang="ja-JP" altLang="en-US" sz="1100" b="0" dirty="0">
                          <a:solidFill>
                            <a:schemeClr val="tx1"/>
                          </a:solidFill>
                          <a:latin typeface="+mn-ea"/>
                          <a:ea typeface="+mn-ea"/>
                        </a:rPr>
                        <a:t>月</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末）、</a:t>
                      </a:r>
                      <a:r>
                        <a:rPr kumimoji="1" lang="en-US" altLang="ja-JP" sz="1100" b="0" baseline="0" dirty="0">
                          <a:solidFill>
                            <a:schemeClr val="tx1"/>
                          </a:solidFill>
                          <a:latin typeface="+mn-ea"/>
                          <a:ea typeface="+mn-ea"/>
                        </a:rPr>
                        <a:t> </a:t>
                      </a:r>
                      <a:r>
                        <a:rPr kumimoji="1" lang="ja-JP" altLang="en-US" sz="1100" b="0" dirty="0">
                          <a:solidFill>
                            <a:schemeClr val="tx1"/>
                          </a:solidFill>
                          <a:latin typeface="+mn-ea"/>
                          <a:ea typeface="+mn-ea"/>
                        </a:rPr>
                        <a:t>同期間中の火曜日（定休日）の開館。</a:t>
                      </a:r>
                      <a:endParaRPr kumimoji="1" lang="en-US" altLang="ja-JP" sz="1100" b="0" dirty="0">
                        <a:solidFill>
                          <a:schemeClr val="tx1"/>
                        </a:solidFill>
                        <a:latin typeface="+mn-ea"/>
                        <a:ea typeface="+mn-ea"/>
                      </a:endParaRPr>
                    </a:p>
                    <a:p>
                      <a:pPr marL="88900" indent="-88900"/>
                      <a:r>
                        <a:rPr kumimoji="1" lang="ja-JP" altLang="en-US" sz="1100" b="0" dirty="0">
                          <a:solidFill>
                            <a:schemeClr val="tx1"/>
                          </a:solidFill>
                          <a:latin typeface="+mn-ea"/>
                          <a:ea typeface="+mn-ea"/>
                        </a:rPr>
                        <a:t>・秋の紅葉シーズン</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月の火曜（定休日）開館。</a:t>
                      </a:r>
                      <a:endParaRPr kumimoji="1" lang="en-US" altLang="ja-JP" sz="1100" b="0" dirty="0">
                        <a:solidFill>
                          <a:schemeClr val="tx1"/>
                        </a:solidFill>
                        <a:latin typeface="+mn-ea"/>
                        <a:ea typeface="+mn-ea"/>
                      </a:endParaRPr>
                    </a:p>
                    <a:p>
                      <a:endParaRPr kumimoji="1" lang="en-US" altLang="ja-JP" sz="110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・広報の充実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－ホームページの一新、充実タウン情報誌での定期的掲載（毎月各号にて）</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－昆虫館だより（年間</a:t>
                      </a:r>
                      <a:r>
                        <a:rPr lang="en-US" altLang="ja-JP" sz="950" b="0" i="0" u="none" strike="noStrike" dirty="0">
                          <a:solidFill>
                            <a:schemeClr val="tx1"/>
                          </a:solidFill>
                          <a:effectLst/>
                          <a:latin typeface="+mn-ea"/>
                          <a:ea typeface="+mn-ea"/>
                        </a:rPr>
                        <a:t>4</a:t>
                      </a:r>
                      <a:r>
                        <a:rPr lang="ja-JP" altLang="en-US" sz="950" b="0" i="0" u="none" strike="noStrike" dirty="0">
                          <a:solidFill>
                            <a:schemeClr val="tx1"/>
                          </a:solidFill>
                          <a:effectLst/>
                          <a:latin typeface="+mn-ea"/>
                          <a:ea typeface="+mn-ea"/>
                        </a:rPr>
                        <a:t>回）発行　箕面市内小学校配布、全国博物館等</a:t>
                      </a:r>
                      <a:r>
                        <a:rPr lang="en-US" altLang="ja-JP" sz="950" b="0" i="0" u="none" strike="noStrike" baseline="0" dirty="0">
                          <a:solidFill>
                            <a:schemeClr val="tx1"/>
                          </a:solidFill>
                          <a:effectLst/>
                          <a:latin typeface="+mn-ea"/>
                          <a:ea typeface="+mn-ea"/>
                        </a:rPr>
                        <a:t>104</a:t>
                      </a:r>
                      <a:r>
                        <a:rPr lang="ja-JP" altLang="en-US" sz="950" b="0" i="0" u="none" strike="noStrike" dirty="0">
                          <a:solidFill>
                            <a:schemeClr val="tx1"/>
                          </a:solidFill>
                          <a:effectLst/>
                          <a:latin typeface="+mn-ea"/>
                          <a:ea typeface="+mn-ea"/>
                        </a:rPr>
                        <a:t>施設に送付、府を通じ情報プラザ等に配架</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－昆虫館企画展チラシ作成配布　（配布先：市内観光施設・北大阪急行等）</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－昆虫館ツイッターでの発信</a:t>
                      </a:r>
                      <a:endParaRPr lang="en-US" altLang="ja-JP" sz="950" b="0" i="0" u="none" strike="noStrike" dirty="0">
                        <a:solidFill>
                          <a:schemeClr val="tx1"/>
                        </a:solidFill>
                        <a:effectLst/>
                        <a:latin typeface="+mn-ea"/>
                        <a:ea typeface="+mn-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・館内展示の</a:t>
                      </a:r>
                      <a:r>
                        <a:rPr lang="ja-JP" altLang="en-US" sz="950" b="0" i="0" u="none" strike="noStrike" baseline="0" dirty="0">
                          <a:solidFill>
                            <a:schemeClr val="tx1"/>
                          </a:solidFill>
                          <a:effectLst/>
                          <a:latin typeface="+mn-ea"/>
                          <a:ea typeface="+mn-ea"/>
                        </a:rPr>
                        <a:t>維持</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－生体展示の充実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－放蝶園の拡充</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－映像コーナーでの放映　</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－企画展開催（他館との共同企画も実施）</a:t>
                      </a:r>
                      <a:endParaRPr kumimoji="1" lang="en-US" altLang="ja-JP" sz="950" b="0" dirty="0">
                        <a:solidFill>
                          <a:schemeClr val="tx1"/>
                        </a:solidFill>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・館内イベントの開催</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－ふれあい体験：「昆虫ふれあい」　（土日祝）、「昆虫サプライズ」（混雑時期の土日祝　昆虫ふれあいに代り実施）</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－バックヤード見学「放蝶園飼育室開放」（日）</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－学芸員による展示解説不定期開催。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a:t>
                      </a:r>
                      <a:r>
                        <a:rPr kumimoji="1" lang="en-US" altLang="ja-JP" sz="950" b="0" strike="noStrike" dirty="0">
                          <a:solidFill>
                            <a:schemeClr val="tx1"/>
                          </a:solidFill>
                          <a:latin typeface="+mn-ea"/>
                          <a:ea typeface="+mn-ea"/>
                        </a:rPr>
                        <a:t>YouTube</a:t>
                      </a:r>
                      <a:r>
                        <a:rPr kumimoji="1" lang="ja-JP" altLang="en-US" sz="950" b="0" strike="noStrike" dirty="0">
                          <a:solidFill>
                            <a:schemeClr val="tx1"/>
                          </a:solidFill>
                          <a:latin typeface="+mn-ea"/>
                          <a:ea typeface="+mn-ea"/>
                        </a:rPr>
                        <a:t>動画配信（</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3</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・観察会等イベントの開催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－「昆虫クラブ」（現在は小学生以上対象）の開催（</a:t>
                      </a:r>
                      <a:r>
                        <a:rPr kumimoji="1" lang="en-US" altLang="ja-JP" sz="950" b="0" strike="noStrike" dirty="0">
                          <a:solidFill>
                            <a:schemeClr val="tx1"/>
                          </a:solidFill>
                          <a:latin typeface="+mn-ea"/>
                          <a:ea typeface="+mn-ea"/>
                        </a:rPr>
                        <a:t>2018</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5</a:t>
                      </a:r>
                      <a:r>
                        <a:rPr kumimoji="1" lang="ja-JP" altLang="en-US" sz="950" b="0" strike="noStrike" dirty="0">
                          <a:solidFill>
                            <a:schemeClr val="tx1"/>
                          </a:solidFill>
                          <a:latin typeface="+mn-ea"/>
                          <a:ea typeface="+mn-ea"/>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－「昆虫ＤＩＹ」（未就学児～小学生対象）の開催（</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4</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・むしむしガイド（昆虫館インタープリター養成講座受講修了生）のイベントでの活用（</a:t>
                      </a:r>
                      <a:r>
                        <a:rPr kumimoji="1" lang="en-US" altLang="ja-JP" sz="950" b="0" strike="noStrike" dirty="0">
                          <a:solidFill>
                            <a:schemeClr val="tx1"/>
                          </a:solidFill>
                          <a:latin typeface="+mn-ea"/>
                          <a:ea typeface="+mn-ea"/>
                        </a:rPr>
                        <a:t>2019</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6</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・キャッシュレス決済の導入（</a:t>
                      </a:r>
                      <a:r>
                        <a:rPr kumimoji="1" lang="en-US" altLang="ja-JP" sz="950" b="0" strike="noStrike" dirty="0">
                          <a:solidFill>
                            <a:schemeClr val="tx1"/>
                          </a:solidFill>
                          <a:latin typeface="+mn-ea"/>
                          <a:ea typeface="+mn-ea"/>
                        </a:rPr>
                        <a:t>2021</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10</a:t>
                      </a:r>
                      <a:r>
                        <a:rPr kumimoji="1" lang="ja-JP" altLang="en-US" sz="950" b="0" strike="noStrike" dirty="0">
                          <a:solidFill>
                            <a:schemeClr val="tx1"/>
                          </a:solidFill>
                          <a:latin typeface="+mn-ea"/>
                          <a:ea typeface="+mn-ea"/>
                        </a:rPr>
                        <a:t>月～）</a:t>
                      </a:r>
                      <a:endParaRPr kumimoji="1" lang="en-US" altLang="ja-JP" sz="95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lgn="l" fontAlgn="ctr"/>
                      <a:r>
                        <a:rPr lang="ja-JP" altLang="en-US" sz="1100" b="0" i="0" u="none" strike="noStrike" dirty="0">
                          <a:solidFill>
                            <a:schemeClr val="tx1"/>
                          </a:solidFill>
                          <a:effectLst/>
                          <a:latin typeface="+mn-ea"/>
                          <a:ea typeface="+mn-ea"/>
                        </a:rPr>
                        <a:t>・他機関との連携</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－服部都市緑化植物　園に標本貸し出し（</a:t>
                      </a:r>
                      <a:r>
                        <a:rPr lang="en-US" altLang="ja-JP" sz="1100" b="0" i="0" u="none" strike="noStrike" dirty="0">
                          <a:solidFill>
                            <a:schemeClr val="tx1"/>
                          </a:solidFill>
                          <a:effectLst/>
                          <a:latin typeface="+mn-ea"/>
                          <a:ea typeface="+mn-ea"/>
                        </a:rPr>
                        <a:t>2017</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※2022</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－狭山池博物館への展示協力（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※2020</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－商業施設催事への協力（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7</a:t>
                      </a:r>
                      <a:r>
                        <a:rPr lang="ja-JP" altLang="en-US" sz="1100" b="0" i="0" u="none" strike="noStrike" dirty="0">
                          <a:solidFill>
                            <a:schemeClr val="tx1"/>
                          </a:solidFill>
                          <a:effectLst/>
                          <a:latin typeface="+mn-ea"/>
                          <a:ea typeface="+mn-ea"/>
                        </a:rPr>
                        <a:t>月～）</a:t>
                      </a:r>
                      <a:endParaRPr lang="en-US" altLang="ja-JP" sz="1100" b="0" i="0" u="none" strike="sng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－ＮＰＯ団体、教育機関などからの出前講座や研修、講演依頼に対応</a:t>
                      </a:r>
                      <a:endParaRPr lang="en-US" altLang="ja-JP" sz="1100" b="0" i="0" u="none" strike="noStrike" dirty="0">
                        <a:solidFill>
                          <a:schemeClr val="tx1"/>
                        </a:solidFill>
                        <a:effectLst/>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・箕面公園のｲﾍﾞﾝﾄと連　</a:t>
                      </a:r>
                      <a:endParaRPr kumimoji="1" lang="en-US" altLang="ja-JP" sz="1100" b="0" u="none" dirty="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　携</a:t>
                      </a:r>
                      <a:endParaRPr kumimoji="1" lang="en-US" altLang="ja-JP" sz="1100" b="0" u="none" dirty="0">
                        <a:solidFill>
                          <a:schemeClr val="tx1"/>
                        </a:solidFill>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baseline="0" dirty="0">
                          <a:solidFill>
                            <a:schemeClr val="tx1"/>
                          </a:solidFill>
                          <a:effectLst/>
                          <a:latin typeface="+mn-ea"/>
                          <a:ea typeface="+mn-ea"/>
                        </a:rPr>
                        <a:t>－野外観察イベント（</a:t>
                      </a:r>
                      <a:r>
                        <a:rPr kumimoji="1" lang="en-US" altLang="ja-JP" sz="1100" b="0" i="0" u="none" strike="noStrike" baseline="0" dirty="0">
                          <a:solidFill>
                            <a:schemeClr val="tx1"/>
                          </a:solidFill>
                          <a:effectLst/>
                          <a:latin typeface="+mn-ea"/>
                          <a:ea typeface="+mn-ea"/>
                        </a:rPr>
                        <a:t>2017</a:t>
                      </a:r>
                      <a:r>
                        <a:rPr kumimoji="1" lang="ja-JP" altLang="en-US" sz="1100" b="0" i="0" u="none" strike="noStrike" baseline="0" dirty="0">
                          <a:solidFill>
                            <a:schemeClr val="tx1"/>
                          </a:solidFill>
                          <a:effectLst/>
                          <a:latin typeface="+mn-ea"/>
                          <a:ea typeface="+mn-ea"/>
                        </a:rPr>
                        <a:t>年</a:t>
                      </a:r>
                      <a:r>
                        <a:rPr kumimoji="1" lang="en-US" altLang="ja-JP" sz="1100" b="0" i="0" u="none" strike="noStrike" baseline="0" dirty="0">
                          <a:solidFill>
                            <a:schemeClr val="tx1"/>
                          </a:solidFill>
                          <a:effectLst/>
                          <a:latin typeface="+mn-ea"/>
                          <a:ea typeface="+mn-ea"/>
                        </a:rPr>
                        <a:t>8</a:t>
                      </a:r>
                      <a:r>
                        <a:rPr kumimoji="1" lang="ja-JP" altLang="en-US" sz="1100" b="0" i="0" u="none" strike="noStrike" baseline="0" dirty="0">
                          <a:solidFill>
                            <a:schemeClr val="tx1"/>
                          </a:solidFill>
                          <a:effectLst/>
                          <a:latin typeface="+mn-ea"/>
                          <a:ea typeface="+mn-ea"/>
                        </a:rPr>
                        <a:t>月～）</a:t>
                      </a:r>
                      <a:endParaRPr kumimoji="1" lang="en-US" altLang="ja-JP" sz="1100" b="0" i="0" u="none" strike="noStrike" baseline="0" dirty="0">
                        <a:solidFill>
                          <a:schemeClr val="tx1"/>
                        </a:solidFill>
                        <a:effectLst/>
                        <a:latin typeface="ＭＳ Ｐゴシック"/>
                      </a:endParaRPr>
                    </a:p>
                    <a:p>
                      <a:pPr algn="l" fontAlgn="ctr"/>
                      <a:endParaRPr lang="en-US" altLang="ja-JP" sz="1100" b="0" i="0" u="none" strike="sngStrike" dirty="0">
                        <a:solidFill>
                          <a:schemeClr val="tx1"/>
                        </a:solidFill>
                        <a:effectLst/>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8009025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380" y="620688"/>
          <a:ext cx="8979345" cy="4851552"/>
        </p:xfrm>
        <a:graphic>
          <a:graphicData uri="http://schemas.openxmlformats.org/drawingml/2006/table">
            <a:tbl>
              <a:tblPr firstRow="1" bandRow="1">
                <a:tableStyleId>{7DF18680-E054-41AD-8BC1-D1AEF772440D}</a:tableStyleId>
              </a:tblPr>
              <a:tblGrid>
                <a:gridCol w="362070">
                  <a:extLst>
                    <a:ext uri="{9D8B030D-6E8A-4147-A177-3AD203B41FA5}">
                      <a16:colId xmlns:a16="http://schemas.microsoft.com/office/drawing/2014/main" val="20000"/>
                    </a:ext>
                  </a:extLst>
                </a:gridCol>
                <a:gridCol w="217242">
                  <a:extLst>
                    <a:ext uri="{9D8B030D-6E8A-4147-A177-3AD203B41FA5}">
                      <a16:colId xmlns:a16="http://schemas.microsoft.com/office/drawing/2014/main" val="20001"/>
                    </a:ext>
                  </a:extLst>
                </a:gridCol>
                <a:gridCol w="917246">
                  <a:extLst>
                    <a:ext uri="{9D8B030D-6E8A-4147-A177-3AD203B41FA5}">
                      <a16:colId xmlns:a16="http://schemas.microsoft.com/office/drawing/2014/main" val="20002"/>
                    </a:ext>
                  </a:extLst>
                </a:gridCol>
                <a:gridCol w="1400005">
                  <a:extLst>
                    <a:ext uri="{9D8B030D-6E8A-4147-A177-3AD203B41FA5}">
                      <a16:colId xmlns:a16="http://schemas.microsoft.com/office/drawing/2014/main" val="20003"/>
                    </a:ext>
                  </a:extLst>
                </a:gridCol>
                <a:gridCol w="1279901">
                  <a:extLst>
                    <a:ext uri="{9D8B030D-6E8A-4147-A177-3AD203B41FA5}">
                      <a16:colId xmlns:a16="http://schemas.microsoft.com/office/drawing/2014/main" val="20004"/>
                    </a:ext>
                  </a:extLst>
                </a:gridCol>
                <a:gridCol w="1399421">
                  <a:extLst>
                    <a:ext uri="{9D8B030D-6E8A-4147-A177-3AD203B41FA5}">
                      <a16:colId xmlns:a16="http://schemas.microsoft.com/office/drawing/2014/main" val="20005"/>
                    </a:ext>
                  </a:extLst>
                </a:gridCol>
                <a:gridCol w="1906903">
                  <a:extLst>
                    <a:ext uri="{9D8B030D-6E8A-4147-A177-3AD203B41FA5}">
                      <a16:colId xmlns:a16="http://schemas.microsoft.com/office/drawing/2014/main" val="20006"/>
                    </a:ext>
                  </a:extLst>
                </a:gridCol>
                <a:gridCol w="1496557">
                  <a:extLst>
                    <a:ext uri="{9D8B030D-6E8A-4147-A177-3AD203B41FA5}">
                      <a16:colId xmlns:a16="http://schemas.microsoft.com/office/drawing/2014/main" val="20007"/>
                    </a:ext>
                  </a:extLst>
                </a:gridCol>
              </a:tblGrid>
              <a:tr h="268486">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357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318152">
                <a:tc>
                  <a:txBody>
                    <a:bodyPr/>
                    <a:lstStyle/>
                    <a:p>
                      <a:r>
                        <a:rPr kumimoji="1" lang="en-US" altLang="ja-JP" sz="1100" dirty="0">
                          <a:solidFill>
                            <a:schemeClr val="tx1"/>
                          </a:solidFill>
                        </a:rPr>
                        <a:t>21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住之江公園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イラスト、写真、マップを掲載</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・劣化した幼児用ﾌﾟｰ ﾙのﾌﾟｰﾙｻｲﾄﾞを塗 </a:t>
                      </a:r>
                      <a:r>
                        <a:rPr lang="ja-JP" altLang="en-US" sz="1050" b="0" i="0" u="none" strike="noStrike" dirty="0" err="1">
                          <a:solidFill>
                            <a:schemeClr val="tx1"/>
                          </a:solidFill>
                          <a:effectLst/>
                          <a:latin typeface="ＭＳ Ｐゴシック"/>
                        </a:rPr>
                        <a:t>り</a:t>
                      </a:r>
                      <a:r>
                        <a:rPr lang="ja-JP" altLang="en-US" sz="1050" b="0" i="0" u="none" strike="noStrike" dirty="0">
                          <a:solidFill>
                            <a:schemeClr val="tx1"/>
                          </a:solidFill>
                          <a:effectLst/>
                          <a:latin typeface="ＭＳ Ｐゴシック"/>
                        </a:rPr>
                        <a:t>直し（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・幼児用ﾌﾟｰﾙに魚の絵を描画</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 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・ﾌﾟｰﾙｻｲﾄﾞのﾍﾞﾝﾁ上のﾃﾝﾄを張り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替え、葭簀</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よしず</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の日陰３箇所程度を設置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・受変電設備改修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・橋梁補修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・野球場スコアボード</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rPr>
                        <a:t>・</a:t>
                      </a:r>
                      <a:r>
                        <a:rPr kumimoji="1" lang="ja-JP" altLang="en-US" sz="1050" b="0" dirty="0">
                          <a:solidFill>
                            <a:schemeClr val="tx1"/>
                          </a:solidFill>
                          <a:latin typeface="ＭＳ Ｐゴシック 本文"/>
                        </a:rPr>
                        <a:t>有料施設の早朝利用（午前</a:t>
                      </a:r>
                      <a:r>
                        <a:rPr kumimoji="1" lang="en-US" altLang="ja-JP" sz="1050" b="0" dirty="0">
                          <a:solidFill>
                            <a:schemeClr val="tx1"/>
                          </a:solidFill>
                          <a:latin typeface="ＭＳ Ｐゴシック 本文"/>
                        </a:rPr>
                        <a:t>7</a:t>
                      </a:r>
                      <a:r>
                        <a:rPr kumimoji="1" lang="ja-JP" altLang="en-US" sz="1050" b="0" dirty="0">
                          <a:solidFill>
                            <a:schemeClr val="tx1"/>
                          </a:solidFill>
                          <a:latin typeface="ＭＳ Ｐゴシック 本文"/>
                        </a:rPr>
                        <a:t>時から独自延長運用</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10</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ja-JP" altLang="en-US" sz="1050" b="0" dirty="0">
                          <a:solidFill>
                            <a:schemeClr val="tx1"/>
                          </a:solidFill>
                          <a:latin typeface="ＭＳ Ｐゴシック 本文"/>
                        </a:rPr>
                        <a:t>（</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pPr marL="88900" indent="-88900"/>
                      <a:r>
                        <a:rPr kumimoji="1" lang="ja-JP" altLang="en-US" sz="1050" b="0" dirty="0">
                          <a:solidFill>
                            <a:schemeClr val="tx1"/>
                          </a:solidFill>
                          <a:latin typeface="ＭＳ Ｐゴシック 本文"/>
                        </a:rPr>
                        <a:t>・野球場ナイタ－使用期間の延長</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9</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30</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endParaRPr kumimoji="1" lang="ja-JP" altLang="en-US" sz="1050" b="0" dirty="0">
                        <a:solidFill>
                          <a:schemeClr val="tx1"/>
                        </a:solidFill>
                        <a:latin typeface="ＭＳ Ｐゴシック 本文"/>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a:solidFill>
                            <a:schemeClr val="tx1"/>
                          </a:solidFill>
                          <a:effectLst/>
                          <a:latin typeface="ＭＳ Ｐゴシック"/>
                        </a:rPr>
                        <a:t>・窓口対応の充実強化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tab pos="88900" algn="l"/>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苦情・ｲﾍﾞﾝﾄの情報を職員間 で共有。問合せ等に対応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・ﾆｰｽﾞを踏まえた新たなｻｰﾋﾞｽ・柔軟な対応</a:t>
                      </a:r>
                      <a:endParaRPr kumimoji="1" lang="en-US" altLang="ja-JP" sz="1050" b="0" dirty="0">
                        <a:solidFill>
                          <a:schemeClr val="tx1"/>
                        </a:solidFill>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管理事務所で遊具等を貸出し（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2563" indent="-182563"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者の利用をｻﾎﾟｰﾄするﾋｰﾘﾝｸﾞｶﾞｰﾃﾞﾅーの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定期的に公園新聞にｲﾍﾞﾝﾄ情報を掲載（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・有料施設</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時間以上利用のオーパスカード保有者に対し</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時間分の駐車料金を割引する。（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・駐車料金に早朝・夜間割引を導入。（</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日最大料金を設定。平日</a:t>
                      </a:r>
                      <a:r>
                        <a:rPr lang="en-US" altLang="ja-JP" sz="1050" b="0" i="0" u="none" strike="noStrike" dirty="0">
                          <a:solidFill>
                            <a:schemeClr val="tx1"/>
                          </a:solidFill>
                          <a:effectLst/>
                          <a:latin typeface="ＭＳ Ｐゴシック"/>
                        </a:rPr>
                        <a:t>800</a:t>
                      </a:r>
                      <a:r>
                        <a:rPr lang="ja-JP" altLang="en-US" sz="1050" b="0" i="0" u="none" strike="noStrike" dirty="0">
                          <a:solidFill>
                            <a:schemeClr val="tx1"/>
                          </a:solidFill>
                          <a:effectLst/>
                          <a:latin typeface="ＭＳ Ｐゴシック"/>
                        </a:rPr>
                        <a:t>円。土日祝</a:t>
                      </a:r>
                      <a:r>
                        <a:rPr lang="en-US" altLang="ja-JP" sz="1050" b="0" i="0" u="none" strike="noStrike" dirty="0">
                          <a:solidFill>
                            <a:schemeClr val="tx1"/>
                          </a:solidFill>
                          <a:effectLst/>
                          <a:latin typeface="ＭＳ Ｐゴシック"/>
                        </a:rPr>
                        <a:t>1,600</a:t>
                      </a:r>
                      <a:r>
                        <a:rPr lang="ja-JP" altLang="en-US" sz="1050" b="0" i="0" u="none" strike="noStrike" dirty="0">
                          <a:solidFill>
                            <a:schemeClr val="tx1"/>
                          </a:solidFill>
                          <a:effectLst/>
                          <a:latin typeface="ＭＳ Ｐゴシック"/>
                        </a:rPr>
                        <a:t>円。（</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r>
                        <a:rPr kumimoji="1" lang="en-US" altLang="ja-JP" sz="1050" b="0" dirty="0">
                          <a:solidFill>
                            <a:schemeClr val="tx1"/>
                          </a:solidFill>
                        </a:rPr>
                        <a:t/>
                      </a:r>
                      <a:br>
                        <a:rPr kumimoji="1" lang="en-US" altLang="ja-JP" sz="1050" b="0" dirty="0">
                          <a:solidFill>
                            <a:schemeClr val="tx1"/>
                          </a:solidFill>
                        </a:rPr>
                      </a:br>
                      <a:r>
                        <a:rPr lang="ja-JP" altLang="en-US" sz="1050" b="0" i="0" u="none" strike="noStrike" dirty="0">
                          <a:solidFill>
                            <a:schemeClr val="tx1"/>
                          </a:solidFill>
                          <a:effectLst/>
                          <a:latin typeface="ＭＳ Ｐゴシック"/>
                        </a:rPr>
                        <a:t>手作り音楽イベントの　 定期開催（</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月～）、住之江公園野球場で地域とのにぎわいイベントの実施など</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①森のコンサ－ト</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②ミュ－ジックガーデン</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③すみのえ♡ハートスタジアム</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④星空★シアタ－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⑤</a:t>
                      </a:r>
                      <a:r>
                        <a:rPr kumimoji="1" lang="ja-JP" altLang="en-US" sz="1050" b="0" i="0" u="none" strike="noStrike" dirty="0" err="1">
                          <a:solidFill>
                            <a:schemeClr val="tx1"/>
                          </a:solidFill>
                          <a:effectLst/>
                          <a:latin typeface="ＭＳ Ｐゴシック"/>
                        </a:rPr>
                        <a:t>すみすみ</a:t>
                      </a:r>
                      <a:r>
                        <a:rPr kumimoji="1" lang="ja-JP" altLang="en-US" sz="1050" b="0" i="0" u="none" strike="noStrike" dirty="0">
                          <a:solidFill>
                            <a:schemeClr val="tx1"/>
                          </a:solidFill>
                          <a:effectLst/>
                          <a:latin typeface="ＭＳ Ｐゴシック"/>
                        </a:rPr>
                        <a:t>公園フェスタ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⑥</a:t>
                      </a:r>
                      <a:r>
                        <a:rPr kumimoji="1" lang="ja-JP" altLang="en-US" sz="1050" b="0" i="0" u="none" strike="noStrike" dirty="0" err="1">
                          <a:solidFill>
                            <a:schemeClr val="tx1"/>
                          </a:solidFill>
                          <a:effectLst/>
                          <a:latin typeface="ＭＳ Ｐゴシック"/>
                        </a:rPr>
                        <a:t>わんにゃん</a:t>
                      </a:r>
                      <a:r>
                        <a:rPr kumimoji="1" lang="ja-JP" altLang="en-US" sz="1050" b="0" i="0" u="none" strike="noStrike" dirty="0">
                          <a:solidFill>
                            <a:schemeClr val="tx1"/>
                          </a:solidFill>
                          <a:effectLst/>
                          <a:latin typeface="ＭＳ Ｐゴシック"/>
                        </a:rPr>
                        <a:t>マルシェ</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⑦ハロウィンパーチー</a:t>
                      </a:r>
                      <a:endParaRPr kumimoji="1"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・利用者のﾏﾅｰｱｯﾌﾟに向けた啓発</a:t>
                      </a:r>
                      <a:r>
                        <a:rPr kumimoji="1"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犬の糞用のﾄｲﾚの設置（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kumimoji="1"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7225346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6"/>
          <a:ext cx="8928991" cy="605858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36449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44246">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49840">
                <a:tc>
                  <a:txBody>
                    <a:bodyPr/>
                    <a:lstStyle/>
                    <a:p>
                      <a:r>
                        <a:rPr kumimoji="1" lang="en-US" altLang="ja-JP" sz="1100" dirty="0">
                          <a:solidFill>
                            <a:schemeClr val="tx1"/>
                          </a:solidFill>
                        </a:rPr>
                        <a:t>22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枚岡公園</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 </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を掲載</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設。公園の歴史を紹</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介するなど、公園の</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開始。桜の開花状況</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など最新情報を紹介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イベント情報の発信（</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情報発信ツール「</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ひら」開設（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・園路等改修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・梅林基盤整備</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77800" marR="0" indent="-1778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－園内おすすめ散策ﾏｯﾌﾟなど、手軽に森林浴を楽しむためのﾂｰﾙを提供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－地域情報誌「ひら」 　を発行、ＨＰにも掲載 　し、枚岡公園を軸に 　地域の情報を発信　（</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・ﾆｰｽﾞを見据えた物販等の実施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事務所受付コーナーで飲料水等販売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ハイキング後の足水浴サービス</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なサービス・柔軟な対応</a:t>
                      </a:r>
                      <a:endParaRPr kumimoji="1" lang="en-US" altLang="ja-JP" sz="1100" b="0" dirty="0">
                        <a:solidFill>
                          <a:schemeClr val="tx1"/>
                        </a:solidFill>
                      </a:endParaRPr>
                    </a:p>
                    <a:p>
                      <a:pPr marL="177800" indent="-88900" algn="l" fontAlgn="ct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広場テーブルで、太陽光パネルを利用した充電スポット設置</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r>
                        <a:rPr kumimoji="1" lang="ja-JP" altLang="en-US" sz="1100" b="0" baseline="0" dirty="0">
                          <a:solidFill>
                            <a:schemeClr val="tx1"/>
                          </a:solidFill>
                        </a:rPr>
                        <a:t> </a:t>
                      </a:r>
                      <a:r>
                        <a:rPr kumimoji="1" lang="ja-JP" altLang="en-US" sz="1100" b="0" dirty="0">
                          <a:solidFill>
                            <a:schemeClr val="tx1"/>
                          </a:solidFill>
                        </a:rPr>
                        <a:t>なｲﾍﾞﾝﾄ・ﾌﾟﾗﾝの企画、</a:t>
                      </a:r>
                      <a:r>
                        <a:rPr kumimoji="1" lang="en-US" altLang="ja-JP" sz="1100" b="0" dirty="0">
                          <a:solidFill>
                            <a:schemeClr val="tx1"/>
                          </a:solidFill>
                        </a:rPr>
                        <a:t> </a:t>
                      </a:r>
                      <a:r>
                        <a:rPr kumimoji="1" lang="ja-JP" altLang="en-US" sz="1100" b="0" dirty="0">
                          <a:solidFill>
                            <a:schemeClr val="tx1"/>
                          </a:solidFill>
                        </a:rPr>
                        <a:t>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例）各種自然体験イベント、親子参加型のハイキングなど（</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月～）、地域の商店街等と連携した自然体験イベントの実施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近隣小学校等の課外学習協力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3743877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69309356"/>
              </p:ext>
            </p:extLst>
          </p:nvPr>
        </p:nvGraphicFramePr>
        <p:xfrm>
          <a:off x="107504" y="322747"/>
          <a:ext cx="8928992" cy="6418621"/>
        </p:xfrm>
        <a:graphic>
          <a:graphicData uri="http://schemas.openxmlformats.org/drawingml/2006/table">
            <a:tbl>
              <a:tblPr firstRow="1" bandRow="1">
                <a:tableStyleId>{7DF18680-E054-41AD-8BC1-D1AEF772440D}</a:tableStyleId>
              </a:tblPr>
              <a:tblGrid>
                <a:gridCol w="338488">
                  <a:extLst>
                    <a:ext uri="{9D8B030D-6E8A-4147-A177-3AD203B41FA5}">
                      <a16:colId xmlns:a16="http://schemas.microsoft.com/office/drawing/2014/main" val="20000"/>
                    </a:ext>
                  </a:extLst>
                </a:gridCol>
                <a:gridCol w="270790">
                  <a:extLst>
                    <a:ext uri="{9D8B030D-6E8A-4147-A177-3AD203B41FA5}">
                      <a16:colId xmlns:a16="http://schemas.microsoft.com/office/drawing/2014/main" val="20001"/>
                    </a:ext>
                  </a:extLst>
                </a:gridCol>
                <a:gridCol w="609279">
                  <a:extLst>
                    <a:ext uri="{9D8B030D-6E8A-4147-A177-3AD203B41FA5}">
                      <a16:colId xmlns:a16="http://schemas.microsoft.com/office/drawing/2014/main" val="20002"/>
                    </a:ext>
                  </a:extLst>
                </a:gridCol>
                <a:gridCol w="1421650">
                  <a:extLst>
                    <a:ext uri="{9D8B030D-6E8A-4147-A177-3AD203B41FA5}">
                      <a16:colId xmlns:a16="http://schemas.microsoft.com/office/drawing/2014/main" val="20003"/>
                    </a:ext>
                  </a:extLst>
                </a:gridCol>
                <a:gridCol w="1608265">
                  <a:extLst>
                    <a:ext uri="{9D8B030D-6E8A-4147-A177-3AD203B41FA5}">
                      <a16:colId xmlns:a16="http://schemas.microsoft.com/office/drawing/2014/main" val="20004"/>
                    </a:ext>
                  </a:extLst>
                </a:gridCol>
                <a:gridCol w="1296144">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tblGrid>
              <a:tr h="46152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64956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07536">
                <a:tc>
                  <a:txBody>
                    <a:bodyPr/>
                    <a:lstStyle/>
                    <a:p>
                      <a:r>
                        <a:rPr kumimoji="1" lang="en-US" altLang="ja-JP" sz="1100" dirty="0">
                          <a:solidFill>
                            <a:schemeClr val="tx1"/>
                          </a:solidFill>
                        </a:rPr>
                        <a:t>23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ﾎｰﾑﾍﾟｰｼﾞへのﾌﾟｰﾙ関連情報の掲載</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err="1">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野外音楽堂改修</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・テニスコート改修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・陸上競技場改修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dirty="0">
                          <a:solidFill>
                            <a:schemeClr val="tx1"/>
                          </a:solidFill>
                        </a:rPr>
                        <a:t>・運動施設（テニス、陸上競技場個人使用）の午後</a:t>
                      </a:r>
                      <a:r>
                        <a:rPr kumimoji="1" lang="en-US" altLang="ja-JP" sz="1100" dirty="0">
                          <a:solidFill>
                            <a:schemeClr val="tx1"/>
                          </a:solidFill>
                        </a:rPr>
                        <a:t>6</a:t>
                      </a:r>
                      <a:r>
                        <a:rPr kumimoji="1" lang="ja-JP" altLang="en-US" sz="1100" dirty="0">
                          <a:solidFill>
                            <a:schemeClr val="tx1"/>
                          </a:solidFill>
                        </a:rPr>
                        <a:t>時までの貸出（</a:t>
                      </a:r>
                      <a:r>
                        <a:rPr kumimoji="1" lang="en-US" altLang="ja-JP" sz="1100" dirty="0">
                          <a:solidFill>
                            <a:schemeClr val="tx1"/>
                          </a:solidFill>
                        </a:rPr>
                        <a:t>2010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・人工芝サッカー場の午後</a:t>
                      </a:r>
                      <a:r>
                        <a:rPr kumimoji="1" lang="en-US" altLang="ja-JP" sz="1100" dirty="0">
                          <a:solidFill>
                            <a:schemeClr val="tx1"/>
                          </a:solidFill>
                        </a:rPr>
                        <a:t>9</a:t>
                      </a:r>
                      <a:r>
                        <a:rPr kumimoji="1" lang="ja-JP" altLang="en-US" sz="1100" dirty="0">
                          <a:solidFill>
                            <a:schemeClr val="tx1"/>
                          </a:solidFill>
                        </a:rPr>
                        <a:t>時までの貸出（</a:t>
                      </a:r>
                      <a:r>
                        <a:rPr kumimoji="1" lang="en-US" altLang="ja-JP" sz="1100" dirty="0">
                          <a:solidFill>
                            <a:schemeClr val="tx1"/>
                          </a:solidFill>
                        </a:rPr>
                        <a:t>2000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・プール営業、</a:t>
                      </a:r>
                      <a:r>
                        <a:rPr kumimoji="1" lang="en-US" altLang="ja-JP" sz="1100" dirty="0">
                          <a:solidFill>
                            <a:schemeClr val="tx1"/>
                          </a:solidFill>
                        </a:rPr>
                        <a:t>7</a:t>
                      </a:r>
                      <a:r>
                        <a:rPr kumimoji="1" lang="ja-JP" altLang="en-US" sz="1100" dirty="0">
                          <a:solidFill>
                            <a:schemeClr val="tx1"/>
                          </a:solidFill>
                        </a:rPr>
                        <a:t>月</a:t>
                      </a:r>
                      <a:r>
                        <a:rPr kumimoji="1" lang="en-US" altLang="ja-JP" sz="1100" dirty="0">
                          <a:solidFill>
                            <a:schemeClr val="tx1"/>
                          </a:solidFill>
                        </a:rPr>
                        <a:t>20</a:t>
                      </a:r>
                      <a:r>
                        <a:rPr kumimoji="1" lang="ja-JP" altLang="en-US" sz="1100" dirty="0">
                          <a:solidFill>
                            <a:schemeClr val="tx1"/>
                          </a:solidFill>
                        </a:rPr>
                        <a:t>日以降の日曜日及びお盆休みは</a:t>
                      </a:r>
                      <a:r>
                        <a:rPr kumimoji="1" lang="en-US" altLang="ja-JP" sz="1100" dirty="0">
                          <a:solidFill>
                            <a:schemeClr val="tx1"/>
                          </a:solidFill>
                        </a:rPr>
                        <a:t>9</a:t>
                      </a:r>
                      <a:r>
                        <a:rPr kumimoji="1" lang="ja-JP" altLang="en-US" sz="1100" dirty="0">
                          <a:solidFill>
                            <a:schemeClr val="tx1"/>
                          </a:solidFill>
                        </a:rPr>
                        <a:t>時（</a:t>
                      </a:r>
                      <a:r>
                        <a:rPr kumimoji="1" lang="en-US" altLang="ja-JP" sz="1100" dirty="0">
                          <a:solidFill>
                            <a:schemeClr val="tx1"/>
                          </a:solidFill>
                        </a:rPr>
                        <a:t>30</a:t>
                      </a:r>
                      <a:r>
                        <a:rPr kumimoji="1" lang="ja-JP" altLang="en-US" sz="1100" dirty="0">
                          <a:solidFill>
                            <a:schemeClr val="tx1"/>
                          </a:solidFill>
                        </a:rPr>
                        <a:t>分早く）から開場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近隣の電鉄駅構内や車内中吊りでのイベント情報の配架・掲載</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服部緑地ﾊﾟｰｸﾗｲﾌ手　帳発行</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ﾌﾟｰﾙ内外の売店で飲食物を販売（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利用者ｻｰﾋﾞｽの向上と節電ｸｰﾎﾟﾝへの協力を兼ねたﾌﾟｰﾙ回数券を制作・販売（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・レストハウス利用において、キャッシュレス決済を導入（</a:t>
                      </a:r>
                      <a:r>
                        <a:rPr lang="en-US" altLang="ja-JP" sz="1100" b="0" i="0" u="none" strike="noStrike" dirty="0" smtClean="0">
                          <a:solidFill>
                            <a:schemeClr val="tx1"/>
                          </a:solidFill>
                          <a:effectLst/>
                          <a:latin typeface="ＭＳ Ｐゴシック"/>
                        </a:rPr>
                        <a:t>2021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・ﾆｰｽﾞを踏まえた新たなｲﾍﾞﾝﾄ・ﾌﾟﾗﾝの企画、実施</a:t>
                      </a:r>
                      <a:endParaRPr kumimoji="1" lang="en-US" altLang="ja-JP" sz="1100" b="0" dirty="0">
                        <a:solidFill>
                          <a:schemeClr val="tx1"/>
                        </a:solidFill>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周辺地域の関係企業・団体・公園管理者等が主体となった運営協議会による旬のｲﾍﾞﾝﾄ（</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月祭・</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月祭）を実施（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地域・企業・各団体・ﾎﾞﾗﾝﾃｨｱと連携し、各種ｲﾍﾞﾝﾄを実施（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92075" algn="l" fontAlgn="ctr"/>
                      <a:r>
                        <a:rPr lang="ja-JP" altLang="en-US" sz="1050" b="0" i="0" u="none" strike="noStrike" dirty="0">
                          <a:solidFill>
                            <a:schemeClr val="tx1"/>
                          </a:solidFill>
                          <a:effectLst/>
                          <a:latin typeface="ＭＳ Ｐゴシック"/>
                        </a:rPr>
                        <a:t>例：ＧＲＥＥＮＬＯＨＡＳ</a:t>
                      </a:r>
                      <a:r>
                        <a:rPr lang="en-US" altLang="ja-JP" sz="1050" b="0" i="0" u="none" strike="noStrike" dirty="0">
                          <a:solidFill>
                            <a:schemeClr val="tx1"/>
                          </a:solidFill>
                          <a:effectLst/>
                          <a:latin typeface="ＭＳ Ｐゴシック"/>
                        </a:rPr>
                        <a:t>×FESTA</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ﾁｮｺﾗﾝ、ﾍﾙｼｰｼﾞｮｲﾌｪｽ）、ﾌﾟｰﾙｻｲﾄﾞにてﾌﾗﾀﾞﾝｽ（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年の毎年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月）、ﾖｶﾞ（</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月）実施</a:t>
                      </a:r>
                      <a:endParaRPr lang="en-US" altLang="ja-JP" sz="1050" b="0" i="0" u="none" strike="noStrike" dirty="0">
                        <a:solidFill>
                          <a:schemeClr val="tx1"/>
                        </a:solidFill>
                        <a:effectLst/>
                        <a:latin typeface="ＭＳ Ｐゴシック"/>
                      </a:endParaRPr>
                    </a:p>
                    <a:p>
                      <a:pPr marL="85725" indent="-85725" algn="l" fontAlgn="ctr"/>
                      <a:r>
                        <a:rPr lang="ja-JP" altLang="en-US" sz="1050" b="0" i="0" u="none" strike="noStrike" dirty="0">
                          <a:solidFill>
                            <a:schemeClr val="tx1"/>
                          </a:solidFill>
                          <a:effectLst/>
                          <a:latin typeface="ＭＳ Ｐゴシック"/>
                        </a:rPr>
                        <a:t>・新型コロナ感染症防止対策としてホームページに「混雑情報」を掲載（</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92351741"/>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1" cy="59893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（都市緑化植物園）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ﾎｰﾑﾍﾟｰｼﾞへのﾌﾟｰ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ﾙ関連情報の掲載</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チャンネルを開設。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・服部緑地都市緑化植物園公式</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・案内板を設置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・温室改修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・施設設備改修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・椿山つばき解説看板　　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・植物園デッキテラス設置（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チラシ・</a:t>
                      </a:r>
                      <a:r>
                        <a:rPr lang="en-US" altLang="ja-JP" sz="1100" b="0" i="0" u="none" strike="noStrike" baseline="0" dirty="0">
                          <a:solidFill>
                            <a:schemeClr val="tx1"/>
                          </a:solidFill>
                          <a:effectLst/>
                          <a:latin typeface="ＭＳ Ｐゴシック"/>
                        </a:rPr>
                        <a:t>HP</a:t>
                      </a:r>
                      <a:r>
                        <a:rPr lang="ja-JP" altLang="en-US" sz="1100" b="0" i="0" u="none" strike="noStrike" dirty="0">
                          <a:solidFill>
                            <a:schemeClr val="tx1"/>
                          </a:solidFill>
                          <a:effectLst/>
                          <a:latin typeface="ＭＳ Ｐゴシック"/>
                        </a:rPr>
                        <a:t>による開花情報の提供（</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a:t>
                      </a:r>
                      <a:endParaRPr lang="en-US" altLang="ja-JP" sz="1100" b="0" i="0" u="none" strike="sng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年間ﾌﾘｰﾊﾟｽの発行（</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入園料を</a:t>
                      </a:r>
                      <a:r>
                        <a:rPr lang="en-US" altLang="ja-JP" sz="1100" b="0" i="0" u="none" strike="noStrike" dirty="0">
                          <a:solidFill>
                            <a:schemeClr val="tx1"/>
                          </a:solidFill>
                          <a:effectLst/>
                          <a:latin typeface="ＭＳ Ｐゴシック"/>
                        </a:rPr>
                        <a:t>270</a:t>
                      </a:r>
                      <a:r>
                        <a:rPr lang="ja-JP" altLang="en-US" sz="1100" b="0" i="0" u="none" strike="noStrike" dirty="0">
                          <a:solidFill>
                            <a:schemeClr val="tx1"/>
                          </a:solidFill>
                          <a:effectLst/>
                          <a:latin typeface="ＭＳ Ｐゴシック"/>
                        </a:rPr>
                        <a:t>円から　</a:t>
                      </a:r>
                      <a:r>
                        <a:rPr lang="en-US" altLang="ja-JP" sz="1100" b="0" i="0" u="none" strike="noStrike" dirty="0">
                          <a:solidFill>
                            <a:schemeClr val="tx1"/>
                          </a:solidFill>
                          <a:effectLst/>
                          <a:latin typeface="ＭＳ Ｐゴシック"/>
                        </a:rPr>
                        <a:t>200</a:t>
                      </a:r>
                      <a:r>
                        <a:rPr lang="ja-JP" altLang="en-US" sz="1100" b="0" i="0" u="none" strike="noStrike" dirty="0">
                          <a:solidFill>
                            <a:schemeClr val="tx1"/>
                          </a:solidFill>
                          <a:effectLst/>
                          <a:latin typeface="ＭＳ Ｐゴシック"/>
                        </a:rPr>
                        <a:t>円に値下げ（</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、消費前</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210</a:t>
                      </a:r>
                      <a:r>
                        <a:rPr lang="ja-JP" altLang="en-US" sz="1100" b="0" i="0" u="none" strike="noStrike" baseline="0" dirty="0">
                          <a:solidFill>
                            <a:schemeClr val="tx1"/>
                          </a:solidFill>
                          <a:effectLst/>
                          <a:latin typeface="ＭＳ Ｐゴシック"/>
                        </a:rPr>
                        <a:t>円、消費税</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2019</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220</a:t>
                      </a:r>
                      <a:r>
                        <a:rPr lang="ja-JP" altLang="en-US" sz="1100" b="0" i="0" u="none" strike="noStrike" baseline="0" dirty="0">
                          <a:solidFill>
                            <a:schemeClr val="tx1"/>
                          </a:solidFill>
                          <a:effectLst/>
                          <a:latin typeface="ＭＳ Ｐゴシック"/>
                        </a:rPr>
                        <a:t>円</a:t>
                      </a:r>
                      <a:r>
                        <a:rPr lang="ja-JP" altLang="en-US" sz="1100" b="0" i="0" u="none" strike="noStrike" dirty="0">
                          <a:solidFill>
                            <a:schemeClr val="tx1"/>
                          </a:solidFill>
                          <a:effectLst/>
                          <a:latin typeface="ＭＳ Ｐゴシック"/>
                        </a:rPr>
                        <a:t>）</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・収蔵・展示資料の充実</a:t>
                      </a:r>
                      <a:r>
                        <a:rPr kumimoji="1" lang="en-US" altLang="ja-JP" sz="1100" b="0" dirty="0">
                          <a:solidFill>
                            <a:schemeClr val="tx1"/>
                          </a:solidFill>
                        </a:rPr>
                        <a:t>  </a:t>
                      </a:r>
                      <a:r>
                        <a:rPr kumimoji="1" lang="ja-JP" altLang="en-US" sz="1100" b="0" dirty="0">
                          <a:solidFill>
                            <a:schemeClr val="tx1"/>
                          </a:solidFill>
                        </a:rPr>
                        <a:t>強化</a:t>
                      </a:r>
                      <a:endParaRPr kumimoji="1" lang="en-US" altLang="ja-JP" sz="11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温室内において珍しい観葉植物や食虫植物展示のさらなる充実。</a:t>
                      </a:r>
                      <a:r>
                        <a:rPr lang="en-US" altLang="ja-JP" sz="1100" b="0" i="0" u="none" strike="noStrike" baseline="0" dirty="0">
                          <a:solidFill>
                            <a:schemeClr val="tx1"/>
                          </a:solidFill>
                          <a:effectLst/>
                          <a:latin typeface="ＭＳ Ｐゴシック"/>
                        </a:rPr>
                        <a:t>(2017</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2</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－観葉植物の立体展示（</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－椿山において花の観察改善に向け前列を低くする立体的剪定の実施（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－温室内において休憩施設や写真スポット施設の充実（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・ｲﾍﾞﾝﾄや開花情報など情報誌への積極的な提供。</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・ラジオ番組において毎週、公園における旬の情報提供や月一回の生出演にて植物相談など実施。</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・植物園建物内の倉庫等を入園者における展示・発表の場となる「みどりのギャラリー」として開放するとともに、おむつ替えや授乳室となるベビースタジオとして充実。（</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・地元自治会や学校・団体などの学習会や研修会の場として第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スタジオを「みどりのサロン」として活用。</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p>
                      <a:pPr marL="88900" indent="-88900" algn="l" fontAlgn="ctr"/>
                      <a:r>
                        <a:rPr lang="ja-JP" altLang="en-US" sz="1100" b="0" i="0" u="none" strike="noStrike" baseline="0" dirty="0">
                          <a:solidFill>
                            <a:schemeClr val="tx1"/>
                          </a:solidFill>
                          <a:effectLst/>
                          <a:latin typeface="ＭＳ Ｐゴシック"/>
                        </a:rPr>
                        <a:t>・豊中市立岡町図書館と連携した移動図書館「みどりのライブラリ</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」を実施。（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スタジオ未使用時において休憩施設としてマットの貸し出しなど充実（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・入口前広場にて臨時駐輪場を増設</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0195424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964373021"/>
              </p:ext>
            </p:extLst>
          </p:nvPr>
        </p:nvGraphicFramePr>
        <p:xfrm>
          <a:off x="107504" y="360840"/>
          <a:ext cx="8938710" cy="551643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777805">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415463">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923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708586">
                <a:tc>
                  <a:txBody>
                    <a:bodyPr/>
                    <a:lstStyle/>
                    <a:p>
                      <a:r>
                        <a:rPr kumimoji="1" lang="en-US" altLang="ja-JP" sz="1100" dirty="0">
                          <a:solidFill>
                            <a:schemeClr val="tx1"/>
                          </a:solidFill>
                        </a:rPr>
                        <a:t>25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二色の浜公園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ｲﾗｽﾄや美しい花や風景の写真を掲載　　　　（</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・来園者対応に自動翻訳機を導入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ja-JP" altLang="en-US" sz="1100" b="0" i="0" u="none" strike="noStrike" dirty="0">
                          <a:solidFill>
                            <a:schemeClr val="tx1"/>
                          </a:solidFill>
                          <a:effectLst/>
                          <a:latin typeface="ＭＳ Ｐゴシック"/>
                        </a:rPr>
                        <a:t>ｲﾙﾐﾈｰｼｮﾝ、ｸﾘｽﾏｽｲﾍﾞﾝ等の</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配信、</a:t>
                      </a:r>
                      <a:r>
                        <a:rPr lang="en-US" altLang="ja-JP" sz="1100" b="0" i="0" u="none" strike="noStrike" dirty="0" err="1">
                          <a:solidFill>
                            <a:schemeClr val="tx1"/>
                          </a:solidFill>
                          <a:effectLst/>
                          <a:latin typeface="ＭＳ Ｐゴシック"/>
                        </a:rPr>
                        <a:t>SNS</a:t>
                      </a:r>
                      <a:r>
                        <a:rPr lang="ja-JP" altLang="en-US" sz="1100" b="0" i="0" u="none" strike="noStrike" dirty="0">
                          <a:solidFill>
                            <a:schemeClr val="tx1"/>
                          </a:solidFill>
                          <a:effectLst/>
                          <a:latin typeface="ＭＳ Ｐゴシック"/>
                        </a:rPr>
                        <a:t>映えスポット設置、親子ふれあいｽﾎﾟｰﾂ教室</a:t>
                      </a:r>
                      <a:endParaRPr lang="ja-JP" altLang="en-US"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・ﾄｲﾚ、ﾃﾆｽｺｰﾄ改修（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a:t>
                      </a:r>
                      <a:r>
                        <a:rPr lang="en-US" altLang="ja-JP" sz="1100" b="0" i="0" u="none" strike="noStrike" dirty="0">
                          <a:solidFill>
                            <a:schemeClr val="tx1"/>
                          </a:solidFill>
                          <a:effectLst/>
                          <a:latin typeface="ＭＳ Ｐゴシック"/>
                        </a:rPr>
                        <a:t>BBQ</a:t>
                      </a:r>
                      <a:r>
                        <a:rPr lang="ja-JP" altLang="en-US" sz="1100" b="0" i="0" u="none" strike="noStrike" dirty="0">
                          <a:solidFill>
                            <a:schemeClr val="tx1"/>
                          </a:solidFill>
                          <a:effectLst/>
                          <a:latin typeface="ＭＳ Ｐゴシック"/>
                        </a:rPr>
                        <a:t>施設の運営 時間を</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時間延長</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16</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 → ～</a:t>
                      </a:r>
                      <a:r>
                        <a:rPr lang="en-US" altLang="ja-JP" sz="1100" b="0" i="0" u="none" strike="noStrike" dirty="0">
                          <a:solidFill>
                            <a:schemeClr val="tx1"/>
                          </a:solidFill>
                          <a:effectLst/>
                          <a:latin typeface="ＭＳ Ｐゴシック"/>
                        </a:rPr>
                        <a:t>17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a:t>
                      </a:r>
                      <a:r>
                        <a:rPr kumimoji="1" lang="ja-JP" altLang="en-US" sz="1100" b="0" dirty="0">
                          <a:solidFill>
                            <a:schemeClr val="tx1"/>
                          </a:solidFill>
                        </a:rPr>
                        <a:t>を踏まえた新たな</a:t>
                      </a:r>
                      <a:r>
                        <a:rPr kumimoji="1" lang="en-US" altLang="ja-JP" sz="1100" b="0" dirty="0">
                          <a:solidFill>
                            <a:schemeClr val="tx1"/>
                          </a:solidFill>
                        </a:rPr>
                        <a:t>  </a:t>
                      </a:r>
                      <a:r>
                        <a:rPr kumimoji="1" lang="ja-JP" altLang="en-US" sz="1100" b="0" dirty="0">
                          <a:solidFill>
                            <a:schemeClr val="tx1"/>
                          </a:solidFill>
                        </a:rPr>
                        <a:t>ｻｰﾋﾞｽ・柔軟な対応</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宿根草や葉物を取り混ぜてﾃﾞｻﾞｲﾝし、一年草で季節感を選出（</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・利用者のﾏﾅｰｱｯﾌﾟに向</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けた啓発</a:t>
                      </a:r>
                      <a:endParaRPr kumimoji="1"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「犬の放し飼い」を巡視やﾎｰﾑﾍﾟｰｼﾞで注意喚起</a:t>
                      </a:r>
                      <a:r>
                        <a:rPr lang="en-US" altLang="ja-JP" sz="1100" b="0" i="0" u="none" strike="noStrike" dirty="0">
                          <a:solidFill>
                            <a:schemeClr val="tx1"/>
                          </a:solidFill>
                          <a:effectLst/>
                          <a:latin typeface="ＭＳ Ｐゴシック"/>
                        </a:rPr>
                        <a:t> (2012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さくら猫対策としての</a:t>
                      </a:r>
                      <a:r>
                        <a:rPr lang="en-US" altLang="ja-JP" sz="1100" b="0" i="0" u="none" strike="noStrike" dirty="0">
                          <a:solidFill>
                            <a:schemeClr val="tx1"/>
                          </a:solidFill>
                          <a:effectLst/>
                          <a:latin typeface="ＭＳ Ｐゴシック"/>
                        </a:rPr>
                        <a:t>TNR</a:t>
                      </a:r>
                      <a:r>
                        <a:rPr lang="ja-JP" altLang="en-US" sz="1100" b="0" i="0" u="none" strike="noStrike" dirty="0">
                          <a:solidFill>
                            <a:schemeClr val="tx1"/>
                          </a:solidFill>
                          <a:effectLst/>
                          <a:latin typeface="ＭＳ Ｐゴシック"/>
                        </a:rPr>
                        <a:t>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a:t>
                      </a:r>
                      <a:r>
                        <a:rPr kumimoji="1" lang="en-US" altLang="ja-JP" sz="1100" b="0" dirty="0">
                          <a:solidFill>
                            <a:schemeClr val="tx1"/>
                          </a:solidFill>
                        </a:rPr>
                        <a:t>  </a:t>
                      </a:r>
                      <a:r>
                        <a:rPr kumimoji="1" lang="ja-JP" altLang="en-US" sz="1100" b="0" dirty="0">
                          <a:solidFill>
                            <a:schemeClr val="tx1"/>
                          </a:solidFill>
                        </a:rPr>
                        <a:t>ﾍﾞﾝﾄ・ﾌﾟﾗﾝの企画、実施</a:t>
                      </a:r>
                      <a:r>
                        <a:rPr lang="ja-JP" altLang="en-US" sz="1100" b="0" i="0" u="none" strike="noStrike" dirty="0">
                          <a:solidFill>
                            <a:schemeClr val="tx1"/>
                          </a:solidFill>
                          <a:effectLst/>
                          <a:latin typeface="ＭＳ Ｐゴシック"/>
                        </a:rPr>
                        <a:t>　</a:t>
                      </a:r>
                      <a:endParaRPr lang="ja-JP" altLang="en-US"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88673899"/>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81749</Words>
  <Application>Microsoft Office PowerPoint</Application>
  <PresentationFormat>画面に合わせる (4:3)</PresentationFormat>
  <Paragraphs>10131</Paragraphs>
  <Slides>194</Slides>
  <Notes>14</Notes>
  <HiddenSlides>0</HiddenSlides>
  <MMClips>0</MMClips>
  <ScaleCrop>false</ScaleCrop>
  <HeadingPairs>
    <vt:vector size="8" baseType="variant">
      <vt:variant>
        <vt:lpstr>使用されているフォント</vt:lpstr>
      </vt:variant>
      <vt:variant>
        <vt:i4>19</vt:i4>
      </vt:variant>
      <vt:variant>
        <vt:lpstr>テーマ</vt:lpstr>
      </vt:variant>
      <vt:variant>
        <vt:i4>4</vt:i4>
      </vt:variant>
      <vt:variant>
        <vt:lpstr>埋め込まれた OLE サーバー</vt:lpstr>
      </vt:variant>
      <vt:variant>
        <vt:i4>1</vt:i4>
      </vt:variant>
      <vt:variant>
        <vt:lpstr>スライド タイトル</vt:lpstr>
      </vt:variant>
      <vt:variant>
        <vt:i4>194</vt:i4>
      </vt:variant>
    </vt:vector>
  </HeadingPairs>
  <TitlesOfParts>
    <vt:vector size="218" baseType="lpstr">
      <vt:lpstr>BIZ UDPゴシック</vt:lpstr>
      <vt:lpstr>BIZ UDP明朝 Medium</vt:lpstr>
      <vt:lpstr>BIZ UDゴシック</vt:lpstr>
      <vt:lpstr>HGPｺﾞｼｯｸE</vt:lpstr>
      <vt:lpstr>HG丸ｺﾞｼｯｸM-PRO</vt:lpstr>
      <vt:lpstr>Meiryo UI</vt:lpstr>
      <vt:lpstr>ＭＳ Ｐゴシック</vt:lpstr>
      <vt:lpstr>ＭＳ Ｐゴシック 本文</vt:lpstr>
      <vt:lpstr>MS UI Gothic</vt:lpstr>
      <vt:lpstr>ＭＳ ゴシック</vt:lpstr>
      <vt:lpstr>ＭＳ 明朝</vt:lpstr>
      <vt:lpstr>メイリオ</vt:lpstr>
      <vt:lpstr>游ゴシック</vt:lpstr>
      <vt:lpstr>Arial</vt:lpstr>
      <vt:lpstr>Calibri</vt:lpstr>
      <vt:lpstr>Century</vt:lpstr>
      <vt:lpstr>Microsoft Himalaya</vt:lpstr>
      <vt:lpstr>Times New Roman</vt:lpstr>
      <vt:lpstr>Wingdings</vt:lpstr>
      <vt:lpstr>Office ​​テーマ</vt:lpstr>
      <vt:lpstr>1_Office ​​テーマ</vt:lpstr>
      <vt:lpstr>3_Office ​​テーマ</vt:lpstr>
      <vt:lpstr>4_Office ​​テーマ</vt:lpstr>
      <vt:lpstr>ワークシート</vt:lpstr>
      <vt:lpstr>PowerPoint プレゼンテーション</vt:lpstr>
      <vt:lpstr>PowerPoint プレゼンテーション</vt:lpstr>
      <vt:lpstr>PowerPoint プレゼンテーション</vt:lpstr>
      <vt:lpstr>　「いのち輝く未来社会」をめざすビジョンの策定・推進について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Ⅱ　公民連携／経営形態の見直し  　（１）公民連携の推進 　（２）独立行政法人化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【財政】    （１）財政再建 （２）財務マネジメント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【人事】 　　（３）人事・給与制度 　　（４）公募制度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【業務執行の刷新】 　（５）働き方改革 　（６）ICT活用 　（７）サービス改善 　（８）市町村との連携強化、市町村支援等 　（９）補助金等の見直し 　（10）府民利用施設の廃止・改革</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2023-06-16T07:12:33Z</dcterms:created>
  <dcterms:modified xsi:type="dcterms:W3CDTF">2023-06-16T07:12:39Z</dcterms:modified>
</cp:coreProperties>
</file>