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48" r:id="rId1"/>
    <p:sldMasterId id="2147483660" r:id="rId2"/>
  </p:sldMasterIdLst>
  <p:notesMasterIdLst>
    <p:notesMasterId r:id="rId39"/>
  </p:notesMasterIdLst>
  <p:handoutMasterIdLst>
    <p:handoutMasterId r:id="rId40"/>
  </p:handoutMasterIdLst>
  <p:sldIdLst>
    <p:sldId id="2995" r:id="rId3"/>
    <p:sldId id="2996" r:id="rId4"/>
    <p:sldId id="3097" r:id="rId5"/>
    <p:sldId id="2371" r:id="rId6"/>
    <p:sldId id="2372" r:id="rId7"/>
    <p:sldId id="2703" r:id="rId8"/>
    <p:sldId id="2704" r:id="rId9"/>
    <p:sldId id="2938" r:id="rId10"/>
    <p:sldId id="2706" r:id="rId11"/>
    <p:sldId id="2707" r:id="rId12"/>
    <p:sldId id="2708" r:id="rId13"/>
    <p:sldId id="2939" r:id="rId14"/>
    <p:sldId id="2940" r:id="rId15"/>
    <p:sldId id="2941" r:id="rId16"/>
    <p:sldId id="2942" r:id="rId17"/>
    <p:sldId id="2989" r:id="rId18"/>
    <p:sldId id="2691" r:id="rId19"/>
    <p:sldId id="2692" r:id="rId20"/>
    <p:sldId id="2693" r:id="rId21"/>
    <p:sldId id="2694" r:id="rId22"/>
    <p:sldId id="2990" r:id="rId23"/>
    <p:sldId id="2696" r:id="rId24"/>
    <p:sldId id="2697" r:id="rId25"/>
    <p:sldId id="2698" r:id="rId26"/>
    <p:sldId id="2699" r:id="rId27"/>
    <p:sldId id="2944" r:id="rId28"/>
    <p:sldId id="2701" r:id="rId29"/>
    <p:sldId id="2945" r:id="rId30"/>
    <p:sldId id="2374" r:id="rId31"/>
    <p:sldId id="2641" r:id="rId32"/>
    <p:sldId id="2642" r:id="rId33"/>
    <p:sldId id="2643" r:id="rId34"/>
    <p:sldId id="2644" r:id="rId35"/>
    <p:sldId id="3086" r:id="rId36"/>
    <p:sldId id="3087" r:id="rId37"/>
    <p:sldId id="3088" r:id="rId38"/>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7A5168CB-6D59-4E85-B55D-2A3603013F79}">
          <p14:sldIdLst/>
        </p14:section>
        <p14:section name="タイトルなしのセクション" id="{A4D62A37-E271-4605-B982-C4DA865EAE8E}">
          <p14:sldIdLst>
            <p14:sldId id="2995"/>
            <p14:sldId id="2996"/>
            <p14:sldId id="3097"/>
            <p14:sldId id="2371"/>
            <p14:sldId id="2372"/>
            <p14:sldId id="2703"/>
            <p14:sldId id="2704"/>
            <p14:sldId id="2938"/>
            <p14:sldId id="2706"/>
            <p14:sldId id="2707"/>
            <p14:sldId id="2708"/>
            <p14:sldId id="2939"/>
            <p14:sldId id="2940"/>
            <p14:sldId id="2941"/>
            <p14:sldId id="2942"/>
            <p14:sldId id="2989"/>
            <p14:sldId id="2691"/>
            <p14:sldId id="2692"/>
            <p14:sldId id="2693"/>
            <p14:sldId id="2694"/>
            <p14:sldId id="2990"/>
            <p14:sldId id="2696"/>
            <p14:sldId id="2697"/>
            <p14:sldId id="2698"/>
            <p14:sldId id="2699"/>
            <p14:sldId id="2944"/>
            <p14:sldId id="2701"/>
            <p14:sldId id="2945"/>
            <p14:sldId id="2374"/>
            <p14:sldId id="2641"/>
            <p14:sldId id="2642"/>
            <p14:sldId id="2643"/>
            <p14:sldId id="2644"/>
            <p14:sldId id="3086"/>
            <p14:sldId id="3087"/>
            <p14:sldId id="3088"/>
          </p14:sldIdLst>
        </p14:section>
        <p14:section name="タイトルなしのセクション" id="{9720A8D4-B865-4870-A84E-CBCF49E6AED5}">
          <p14:sldIdLst/>
        </p14:section>
        <p14:section name="タイトルなしのセクション" id="{431348C6-D2CC-4E7F-A594-67B722357F0F}">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FF"/>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511" autoAdjust="0"/>
    <p:restoredTop sz="69653" autoAdjust="0"/>
  </p:normalViewPr>
  <p:slideViewPr>
    <p:cSldViewPr>
      <p:cViewPr varScale="1">
        <p:scale>
          <a:sx n="73" d="100"/>
          <a:sy n="73" d="100"/>
        </p:scale>
        <p:origin x="1584" y="54"/>
      </p:cViewPr>
      <p:guideLst>
        <p:guide orient="horz" pos="2160"/>
        <p:guide pos="2880"/>
      </p:guideLst>
    </p:cSldViewPr>
  </p:slideViewPr>
  <p:notesTextViewPr>
    <p:cViewPr>
      <p:scale>
        <a:sx n="50" d="100"/>
        <a:sy n="50" d="100"/>
      </p:scale>
      <p:origin x="0" y="0"/>
    </p:cViewPr>
  </p:notesTextViewPr>
  <p:notesViewPr>
    <p:cSldViewPr>
      <p:cViewPr varScale="1">
        <p:scale>
          <a:sx n="50" d="100"/>
          <a:sy n="50" d="100"/>
        </p:scale>
        <p:origin x="2898" y="4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4"/>
            <a:ext cx="2949576" cy="498474"/>
          </a:xfrm>
          <a:prstGeom prst="rect">
            <a:avLst/>
          </a:prstGeom>
        </p:spPr>
        <p:txBody>
          <a:bodyPr vert="horz" lIns="91411" tIns="45705" rIns="91411" bIns="45705"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40" y="4"/>
            <a:ext cx="2949576" cy="498474"/>
          </a:xfrm>
          <a:prstGeom prst="rect">
            <a:avLst/>
          </a:prstGeom>
        </p:spPr>
        <p:txBody>
          <a:bodyPr vert="horz" lIns="91411" tIns="45705" rIns="91411" bIns="45705" rtlCol="0"/>
          <a:lstStyle>
            <a:lvl1pPr algn="r">
              <a:defRPr sz="1200"/>
            </a:lvl1pPr>
          </a:lstStyle>
          <a:p>
            <a:fld id="{ACC26FBD-770B-46F2-A646-81AB63ABDF8C}" type="datetimeFigureOut">
              <a:rPr kumimoji="1" lang="ja-JP" altLang="en-US" smtClean="0"/>
              <a:t>2023/6/20</a:t>
            </a:fld>
            <a:endParaRPr kumimoji="1" lang="ja-JP" altLang="en-US"/>
          </a:p>
        </p:txBody>
      </p:sp>
      <p:sp>
        <p:nvSpPr>
          <p:cNvPr id="4" name="フッター プレースホルダー 3"/>
          <p:cNvSpPr>
            <a:spLocks noGrp="1"/>
          </p:cNvSpPr>
          <p:nvPr>
            <p:ph type="ftr" sz="quarter" idx="2"/>
          </p:nvPr>
        </p:nvSpPr>
        <p:spPr>
          <a:xfrm>
            <a:off x="1" y="9440864"/>
            <a:ext cx="2949576" cy="498474"/>
          </a:xfrm>
          <a:prstGeom prst="rect">
            <a:avLst/>
          </a:prstGeom>
        </p:spPr>
        <p:txBody>
          <a:bodyPr vert="horz" lIns="91411" tIns="45705" rIns="91411" bIns="45705"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40" y="9440864"/>
            <a:ext cx="2949576" cy="498474"/>
          </a:xfrm>
          <a:prstGeom prst="rect">
            <a:avLst/>
          </a:prstGeom>
        </p:spPr>
        <p:txBody>
          <a:bodyPr vert="horz" lIns="91411" tIns="45705" rIns="91411" bIns="45705" rtlCol="0" anchor="b"/>
          <a:lstStyle>
            <a:lvl1pPr algn="r">
              <a:defRPr sz="1200"/>
            </a:lvl1pPr>
          </a:lstStyle>
          <a:p>
            <a:fld id="{A2B371EB-28AC-474B-AB92-25EA3880F0C9}" type="slidenum">
              <a:rPr kumimoji="1" lang="ja-JP" altLang="en-US" smtClean="0"/>
              <a:t>‹#›</a:t>
            </a:fld>
            <a:endParaRPr kumimoji="1" lang="ja-JP" altLang="en-US"/>
          </a:p>
        </p:txBody>
      </p:sp>
    </p:spTree>
    <p:extLst>
      <p:ext uri="{BB962C8B-B14F-4D97-AF65-F5344CB8AC3E}">
        <p14:creationId xmlns:p14="http://schemas.microsoft.com/office/powerpoint/2010/main" val="21469288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576" cy="496888"/>
          </a:xfrm>
          <a:prstGeom prst="rect">
            <a:avLst/>
          </a:prstGeom>
        </p:spPr>
        <p:txBody>
          <a:bodyPr vert="horz" lIns="91411" tIns="45705" rIns="91411" bIns="4570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0" y="1"/>
            <a:ext cx="2949576" cy="496888"/>
          </a:xfrm>
          <a:prstGeom prst="rect">
            <a:avLst/>
          </a:prstGeom>
        </p:spPr>
        <p:txBody>
          <a:bodyPr vert="horz" lIns="91411" tIns="45705" rIns="91411" bIns="45705" rtlCol="0"/>
          <a:lstStyle>
            <a:lvl1pPr algn="r">
              <a:defRPr sz="1200"/>
            </a:lvl1pPr>
          </a:lstStyle>
          <a:p>
            <a:fld id="{FB536B7E-0C7A-4BE3-919A-6EED0595B36F}" type="datetimeFigureOut">
              <a:rPr kumimoji="1" lang="ja-JP" altLang="en-US" smtClean="0"/>
              <a:t>2023/6/20</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4275"/>
          </a:xfrm>
          <a:prstGeom prst="rect">
            <a:avLst/>
          </a:prstGeom>
          <a:noFill/>
          <a:ln w="12700">
            <a:solidFill>
              <a:prstClr val="black"/>
            </a:solidFill>
          </a:ln>
        </p:spPr>
        <p:txBody>
          <a:bodyPr vert="horz" lIns="91411" tIns="45705" rIns="91411" bIns="45705" rtlCol="0" anchor="ctr"/>
          <a:lstStyle/>
          <a:p>
            <a:endParaRPr lang="ja-JP" altLang="en-US"/>
          </a:p>
        </p:txBody>
      </p:sp>
      <p:sp>
        <p:nvSpPr>
          <p:cNvPr id="5" name="ノート プレースホルダー 4"/>
          <p:cNvSpPr>
            <a:spLocks noGrp="1"/>
          </p:cNvSpPr>
          <p:nvPr>
            <p:ph type="body" sz="quarter" idx="3"/>
          </p:nvPr>
        </p:nvSpPr>
        <p:spPr>
          <a:xfrm>
            <a:off x="681038" y="4721226"/>
            <a:ext cx="5445125" cy="4471988"/>
          </a:xfrm>
          <a:prstGeom prst="rect">
            <a:avLst/>
          </a:prstGeom>
        </p:spPr>
        <p:txBody>
          <a:bodyPr vert="horz" lIns="91411" tIns="45705" rIns="91411" bIns="4570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863"/>
            <a:ext cx="2949576" cy="496887"/>
          </a:xfrm>
          <a:prstGeom prst="rect">
            <a:avLst/>
          </a:prstGeom>
        </p:spPr>
        <p:txBody>
          <a:bodyPr vert="horz" lIns="91411" tIns="45705" rIns="91411" bIns="4570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0" y="9440863"/>
            <a:ext cx="2949576" cy="496887"/>
          </a:xfrm>
          <a:prstGeom prst="rect">
            <a:avLst/>
          </a:prstGeom>
        </p:spPr>
        <p:txBody>
          <a:bodyPr vert="horz" lIns="91411" tIns="45705" rIns="91411" bIns="45705" rtlCol="0" anchor="b"/>
          <a:lstStyle>
            <a:lvl1pPr algn="r">
              <a:defRPr sz="1200"/>
            </a:lvl1pPr>
          </a:lstStyle>
          <a:p>
            <a:fld id="{6DE47704-DA29-41EA-9615-E30FD9C8010D}" type="slidenum">
              <a:rPr kumimoji="1" lang="ja-JP" altLang="en-US" smtClean="0"/>
              <a:t>‹#›</a:t>
            </a:fld>
            <a:endParaRPr kumimoji="1" lang="ja-JP" altLang="en-US"/>
          </a:p>
        </p:txBody>
      </p:sp>
    </p:spTree>
    <p:extLst>
      <p:ext uri="{BB962C8B-B14F-4D97-AF65-F5344CB8AC3E}">
        <p14:creationId xmlns:p14="http://schemas.microsoft.com/office/powerpoint/2010/main" val="381149425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A5C514A-B6EE-4628-87B8-3755CB0013A9}"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0662089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defTabSz="914178">
              <a:defRPr/>
            </a:pPr>
            <a:fld id="{4A5C514A-B6EE-4628-87B8-3755CB0013A9}" type="slidenum">
              <a:rPr lang="ja-JP" altLang="en-US">
                <a:solidFill>
                  <a:prstClr val="black"/>
                </a:solidFill>
                <a:latin typeface="Calibri"/>
                <a:ea typeface="ＭＳ Ｐゴシック" panose="020B0600070205080204" pitchFamily="50" charset="-128"/>
              </a:rPr>
              <a:pPr defTabSz="914178">
                <a:defRPr/>
              </a:pPr>
              <a:t>22</a:t>
            </a:fld>
            <a:endParaRPr lang="ja-JP" altLang="en-US">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1441877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defTabSz="914178">
              <a:defRPr/>
            </a:pPr>
            <a:fld id="{4A5C514A-B6EE-4628-87B8-3755CB0013A9}" type="slidenum">
              <a:rPr lang="ja-JP" altLang="en-US">
                <a:solidFill>
                  <a:prstClr val="black"/>
                </a:solidFill>
                <a:latin typeface="Calibri"/>
                <a:ea typeface="ＭＳ Ｐゴシック" panose="020B0600070205080204" pitchFamily="50" charset="-128"/>
              </a:rPr>
              <a:pPr defTabSz="914178">
                <a:defRPr/>
              </a:pPr>
              <a:t>23</a:t>
            </a:fld>
            <a:endParaRPr lang="ja-JP" altLang="en-US">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3177756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defTabSz="914178">
              <a:defRPr/>
            </a:pPr>
            <a:fld id="{4A5C514A-B6EE-4628-87B8-3755CB0013A9}" type="slidenum">
              <a:rPr lang="ja-JP" altLang="en-US">
                <a:solidFill>
                  <a:prstClr val="black"/>
                </a:solidFill>
                <a:latin typeface="Calibri"/>
                <a:ea typeface="ＭＳ Ｐゴシック" panose="020B0600070205080204" pitchFamily="50" charset="-128"/>
              </a:rPr>
              <a:pPr defTabSz="914178">
                <a:defRPr/>
              </a:pPr>
              <a:t>24</a:t>
            </a:fld>
            <a:endParaRPr lang="ja-JP" altLang="en-US">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3074904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defTabSz="915459">
              <a:defRPr/>
            </a:pPr>
            <a:fld id="{4A5C514A-B6EE-4628-87B8-3755CB0013A9}" type="slidenum">
              <a:rPr lang="ja-JP" altLang="en-US">
                <a:solidFill>
                  <a:prstClr val="black"/>
                </a:solidFill>
                <a:latin typeface="Calibri"/>
                <a:ea typeface="ＭＳ Ｐゴシック" panose="020B0600070205080204" pitchFamily="50" charset="-128"/>
              </a:rPr>
              <a:pPr defTabSz="915459">
                <a:defRPr/>
              </a:pPr>
              <a:t>25</a:t>
            </a:fld>
            <a:endParaRPr lang="ja-JP" altLang="en-US">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15884419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defTabSz="914178">
              <a:defRPr/>
            </a:pPr>
            <a:fld id="{4A5C514A-B6EE-4628-87B8-3755CB0013A9}" type="slidenum">
              <a:rPr lang="ja-JP" altLang="en-US">
                <a:solidFill>
                  <a:prstClr val="black"/>
                </a:solidFill>
                <a:latin typeface="Calibri"/>
                <a:ea typeface="ＭＳ Ｐゴシック" panose="020B0600070205080204" pitchFamily="50" charset="-128"/>
              </a:rPr>
              <a:pPr defTabSz="914178">
                <a:defRPr/>
              </a:pPr>
              <a:t>26</a:t>
            </a:fld>
            <a:endParaRPr lang="ja-JP" altLang="en-US">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3919419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4A5C514A-B6EE-4628-87B8-3755CB0013A9}" type="slidenum">
              <a:rPr kumimoji="1" lang="ja-JP" altLang="en-US" smtClean="0"/>
              <a:pPr/>
              <a:t>28</a:t>
            </a:fld>
            <a:endParaRPr kumimoji="1" lang="ja-JP" altLang="en-US"/>
          </a:p>
        </p:txBody>
      </p:sp>
    </p:spTree>
    <p:extLst>
      <p:ext uri="{BB962C8B-B14F-4D97-AF65-F5344CB8AC3E}">
        <p14:creationId xmlns:p14="http://schemas.microsoft.com/office/powerpoint/2010/main" val="14409161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defTabSz="914178">
              <a:defRPr/>
            </a:pPr>
            <a:fld id="{4A5C514A-B6EE-4628-87B8-3755CB0013A9}" type="slidenum">
              <a:rPr lang="ja-JP" altLang="en-US">
                <a:solidFill>
                  <a:prstClr val="black"/>
                </a:solidFill>
                <a:latin typeface="Calibri"/>
                <a:ea typeface="ＭＳ Ｐゴシック" panose="020B0600070205080204" pitchFamily="50" charset="-128"/>
              </a:rPr>
              <a:pPr defTabSz="914178">
                <a:defRPr/>
              </a:pPr>
              <a:t>29</a:t>
            </a:fld>
            <a:endParaRPr lang="ja-JP" altLang="en-US">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1804104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pPr defTabSz="914178">
              <a:defRPr/>
            </a:pPr>
            <a:fld id="{4A5C514A-B6EE-4628-87B8-3755CB0013A9}" type="slidenum">
              <a:rPr lang="ja-JP" altLang="en-US">
                <a:solidFill>
                  <a:prstClr val="black"/>
                </a:solidFill>
                <a:latin typeface="Calibri"/>
                <a:ea typeface="ＭＳ Ｐゴシック" panose="020B0600070205080204" pitchFamily="50" charset="-128"/>
              </a:rPr>
              <a:pPr defTabSz="914178">
                <a:defRPr/>
              </a:pPr>
              <a:t>30</a:t>
            </a:fld>
            <a:endParaRPr lang="ja-JP" altLang="en-US">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336069682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pPr defTabSz="914178">
              <a:defRPr/>
            </a:pPr>
            <a:fld id="{4A5C514A-B6EE-4628-87B8-3755CB0013A9}" type="slidenum">
              <a:rPr lang="ja-JP" altLang="en-US">
                <a:solidFill>
                  <a:prstClr val="black"/>
                </a:solidFill>
                <a:latin typeface="Calibri"/>
                <a:ea typeface="ＭＳ Ｐゴシック" panose="020B0600070205080204" pitchFamily="50" charset="-128"/>
              </a:rPr>
              <a:pPr defTabSz="914178">
                <a:defRPr/>
              </a:pPr>
              <a:t>31</a:t>
            </a:fld>
            <a:endParaRPr lang="ja-JP" altLang="en-US">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30543769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pPr defTabSz="914178">
              <a:defRPr/>
            </a:pPr>
            <a:fld id="{4A5C514A-B6EE-4628-87B8-3755CB0013A9}" type="slidenum">
              <a:rPr lang="ja-JP" altLang="en-US">
                <a:solidFill>
                  <a:prstClr val="black"/>
                </a:solidFill>
                <a:latin typeface="Calibri"/>
                <a:ea typeface="ＭＳ Ｐゴシック" panose="020B0600070205080204" pitchFamily="50" charset="-128"/>
              </a:rPr>
              <a:pPr defTabSz="914178">
                <a:defRPr/>
              </a:pPr>
              <a:t>32</a:t>
            </a:fld>
            <a:endParaRPr lang="ja-JP" altLang="en-US">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29850785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defTabSz="915459">
              <a:defRPr/>
            </a:pPr>
            <a:fld id="{4A5C514A-B6EE-4628-87B8-3755CB0013A9}" type="slidenum">
              <a:rPr lang="ja-JP" altLang="en-US">
                <a:solidFill>
                  <a:prstClr val="black"/>
                </a:solidFill>
                <a:latin typeface="Calibri"/>
                <a:ea typeface="ＭＳ Ｐゴシック" panose="020B0600070205080204" pitchFamily="50" charset="-128"/>
              </a:rPr>
              <a:pPr defTabSz="915459">
                <a:defRPr/>
              </a:pPr>
              <a:t>7</a:t>
            </a:fld>
            <a:endParaRPr lang="ja-JP" altLang="en-US">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268358713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b="1" dirty="0">
              <a:latin typeface="メイリオ" panose="020B0604030504040204" pitchFamily="50" charset="-128"/>
              <a:ea typeface="メイリオ" panose="020B0604030504040204" pitchFamily="50" charset="-128"/>
            </a:endParaRPr>
          </a:p>
        </p:txBody>
      </p:sp>
      <p:sp>
        <p:nvSpPr>
          <p:cNvPr id="4" name="スライド番号プレースホルダー 3"/>
          <p:cNvSpPr>
            <a:spLocks noGrp="1"/>
          </p:cNvSpPr>
          <p:nvPr>
            <p:ph type="sldNum" sz="quarter" idx="10"/>
          </p:nvPr>
        </p:nvSpPr>
        <p:spPr/>
        <p:txBody>
          <a:bodyPr/>
          <a:lstStyle/>
          <a:p>
            <a:pPr defTabSz="914178">
              <a:defRPr/>
            </a:pPr>
            <a:fld id="{4A5C514A-B6EE-4628-87B8-3755CB0013A9}" type="slidenum">
              <a:rPr lang="ja-JP" altLang="en-US">
                <a:solidFill>
                  <a:prstClr val="black"/>
                </a:solidFill>
                <a:latin typeface="Calibri"/>
                <a:ea typeface="ＭＳ Ｐゴシック" panose="020B0600070205080204" pitchFamily="50" charset="-128"/>
              </a:rPr>
              <a:pPr defTabSz="914178">
                <a:defRPr/>
              </a:pPr>
              <a:t>33</a:t>
            </a:fld>
            <a:endParaRPr lang="ja-JP" altLang="en-US">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314195085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defTabSz="914178">
              <a:defRPr/>
            </a:pPr>
            <a:fld id="{4A5C514A-B6EE-4628-87B8-3755CB0013A9}" type="slidenum">
              <a:rPr lang="ja-JP" altLang="en-US">
                <a:solidFill>
                  <a:prstClr val="black"/>
                </a:solidFill>
                <a:latin typeface="Calibri"/>
                <a:ea typeface="ＭＳ Ｐゴシック" panose="020B0600070205080204" pitchFamily="50" charset="-128"/>
              </a:rPr>
              <a:pPr defTabSz="914178">
                <a:defRPr/>
              </a:pPr>
              <a:t>34</a:t>
            </a:fld>
            <a:endParaRPr lang="ja-JP" altLang="en-US">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187069605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4178">
              <a:defRPr/>
            </a:pPr>
            <a:endParaRPr kumimoji="1" lang="en-US" altLang="ja-JP" dirty="0"/>
          </a:p>
        </p:txBody>
      </p:sp>
      <p:sp>
        <p:nvSpPr>
          <p:cNvPr id="4" name="スライド番号プレースホルダー 3"/>
          <p:cNvSpPr>
            <a:spLocks noGrp="1"/>
          </p:cNvSpPr>
          <p:nvPr>
            <p:ph type="sldNum" sz="quarter" idx="10"/>
          </p:nvPr>
        </p:nvSpPr>
        <p:spPr/>
        <p:txBody>
          <a:bodyPr/>
          <a:lstStyle/>
          <a:p>
            <a:pPr defTabSz="914178">
              <a:defRPr/>
            </a:pPr>
            <a:fld id="{4A5C514A-B6EE-4628-87B8-3755CB0013A9}" type="slidenum">
              <a:rPr lang="ja-JP" altLang="en-US">
                <a:solidFill>
                  <a:prstClr val="black"/>
                </a:solidFill>
                <a:latin typeface="Calibri"/>
                <a:ea typeface="ＭＳ Ｐゴシック" panose="020B0600070205080204" pitchFamily="50" charset="-128"/>
              </a:rPr>
              <a:pPr defTabSz="914178">
                <a:defRPr/>
              </a:pPr>
              <a:t>35</a:t>
            </a:fld>
            <a:endParaRPr lang="ja-JP" altLang="en-US">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25658009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defTabSz="915459">
              <a:defRPr/>
            </a:pPr>
            <a:fld id="{4A5C514A-B6EE-4628-87B8-3755CB0013A9}" type="slidenum">
              <a:rPr lang="ja-JP" altLang="en-US">
                <a:solidFill>
                  <a:prstClr val="black"/>
                </a:solidFill>
                <a:latin typeface="Calibri"/>
                <a:ea typeface="ＭＳ Ｐゴシック" panose="020B0600070205080204" pitchFamily="50" charset="-128"/>
              </a:rPr>
              <a:pPr defTabSz="915459">
                <a:defRPr/>
              </a:pPr>
              <a:t>13</a:t>
            </a:fld>
            <a:endParaRPr lang="ja-JP" altLang="en-US">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9603574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defTabSz="914178">
              <a:defRPr/>
            </a:pPr>
            <a:fld id="{E77B2A58-34A9-4D75-91FD-222CAA55EB6E}" type="slidenum">
              <a:rPr lang="en-US" altLang="ja-JP">
                <a:solidFill>
                  <a:prstClr val="black"/>
                </a:solidFill>
                <a:latin typeface="Calibri"/>
                <a:ea typeface="ＭＳ Ｐゴシック" panose="020B0600070205080204" pitchFamily="50" charset="-128"/>
              </a:rPr>
              <a:pPr defTabSz="914178">
                <a:defRPr/>
              </a:pPr>
              <a:t>16</a:t>
            </a:fld>
            <a:endParaRPr lang="en-US" altLang="ja-JP" dirty="0">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21003424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defTabSz="914178">
              <a:defRPr/>
            </a:pPr>
            <a:fld id="{4A5C514A-B6EE-4628-87B8-3755CB0013A9}" type="slidenum">
              <a:rPr lang="ja-JP" altLang="en-US">
                <a:solidFill>
                  <a:prstClr val="black"/>
                </a:solidFill>
                <a:latin typeface="Calibri"/>
                <a:ea typeface="ＭＳ Ｐゴシック" panose="020B0600070205080204" pitchFamily="50" charset="-128"/>
              </a:rPr>
              <a:pPr defTabSz="914178">
                <a:defRPr/>
              </a:pPr>
              <a:t>17</a:t>
            </a:fld>
            <a:endParaRPr lang="ja-JP" altLang="en-US">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3331916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defTabSz="914178">
              <a:defRPr/>
            </a:pPr>
            <a:fld id="{4A5C514A-B6EE-4628-87B8-3755CB0013A9}" type="slidenum">
              <a:rPr lang="ja-JP" altLang="en-US">
                <a:solidFill>
                  <a:prstClr val="black"/>
                </a:solidFill>
                <a:latin typeface="Calibri"/>
                <a:ea typeface="ＭＳ Ｐゴシック" panose="020B0600070205080204" pitchFamily="50" charset="-128"/>
              </a:rPr>
              <a:pPr defTabSz="914178">
                <a:defRPr/>
              </a:pPr>
              <a:t>18</a:t>
            </a:fld>
            <a:endParaRPr lang="ja-JP" altLang="en-US">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18034312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defTabSz="914178">
              <a:defRPr/>
            </a:pPr>
            <a:fld id="{4A5C514A-B6EE-4628-87B8-3755CB0013A9}" type="slidenum">
              <a:rPr lang="ja-JP" altLang="en-US">
                <a:solidFill>
                  <a:prstClr val="black"/>
                </a:solidFill>
                <a:latin typeface="Calibri"/>
                <a:ea typeface="ＭＳ Ｐゴシック" panose="020B0600070205080204" pitchFamily="50" charset="-128"/>
              </a:rPr>
              <a:pPr defTabSz="914178">
                <a:defRPr/>
              </a:pPr>
              <a:t>19</a:t>
            </a:fld>
            <a:endParaRPr lang="ja-JP" altLang="en-US">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1354863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defTabSz="915459">
              <a:defRPr/>
            </a:pPr>
            <a:fld id="{4A5C514A-B6EE-4628-87B8-3755CB0013A9}" type="slidenum">
              <a:rPr lang="ja-JP" altLang="en-US">
                <a:solidFill>
                  <a:prstClr val="black"/>
                </a:solidFill>
                <a:latin typeface="Calibri"/>
                <a:ea typeface="ＭＳ Ｐゴシック" panose="020B0600070205080204" pitchFamily="50" charset="-128"/>
              </a:rPr>
              <a:pPr defTabSz="915459">
                <a:defRPr/>
              </a:pPr>
              <a:t>20</a:t>
            </a:fld>
            <a:endParaRPr lang="ja-JP" altLang="en-US">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34150609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defTabSz="914178">
              <a:defRPr/>
            </a:pPr>
            <a:fld id="{4A5C514A-B6EE-4628-87B8-3755CB0013A9}" type="slidenum">
              <a:rPr lang="ja-JP" altLang="en-US">
                <a:solidFill>
                  <a:prstClr val="black"/>
                </a:solidFill>
                <a:latin typeface="Calibri"/>
                <a:ea typeface="ＭＳ Ｐゴシック" panose="020B0600070205080204" pitchFamily="50" charset="-128"/>
              </a:rPr>
              <a:pPr defTabSz="914178">
                <a:defRPr/>
              </a:pPr>
              <a:t>21</a:t>
            </a:fld>
            <a:endParaRPr lang="ja-JP" altLang="en-US">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29941217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a:xfrm>
            <a:off x="7010400" y="6492875"/>
            <a:ext cx="2133600" cy="365125"/>
          </a:xfrm>
        </p:spPr>
        <p:txBody>
          <a:bodyPr/>
          <a:lstStyle>
            <a:lvl1pPr>
              <a:defRPr>
                <a:latin typeface="BIZ UDゴシック" panose="020B0400000000000000" pitchFamily="49" charset="-128"/>
                <a:ea typeface="BIZ UDゴシック" panose="020B0400000000000000" pitchFamily="49" charset="-128"/>
              </a:defRPr>
            </a:lvl1pPr>
          </a:lstStyle>
          <a:p>
            <a:fld id="{63BC356D-1576-478B-8647-1361C6E9DFF7}" type="slidenum">
              <a:rPr lang="ja-JP" altLang="en-US" smtClean="0"/>
              <a:pPr/>
              <a:t>‹#›</a:t>
            </a:fld>
            <a:endParaRPr lang="ja-JP" altLang="en-US"/>
          </a:p>
        </p:txBody>
      </p:sp>
    </p:spTree>
    <p:extLst>
      <p:ext uri="{BB962C8B-B14F-4D97-AF65-F5344CB8AC3E}">
        <p14:creationId xmlns:p14="http://schemas.microsoft.com/office/powerpoint/2010/main" val="27066452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3BC356D-1576-478B-8647-1361C6E9DFF7}" type="slidenum">
              <a:rPr kumimoji="1" lang="ja-JP" altLang="en-US" smtClean="0"/>
              <a:t>‹#›</a:t>
            </a:fld>
            <a:endParaRPr kumimoji="1" lang="ja-JP" altLang="en-US"/>
          </a:p>
        </p:txBody>
      </p:sp>
    </p:spTree>
    <p:extLst>
      <p:ext uri="{BB962C8B-B14F-4D97-AF65-F5344CB8AC3E}">
        <p14:creationId xmlns:p14="http://schemas.microsoft.com/office/powerpoint/2010/main" val="1389911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3BC356D-1576-478B-8647-1361C6E9DFF7}" type="slidenum">
              <a:rPr kumimoji="1" lang="ja-JP" altLang="en-US" smtClean="0"/>
              <a:t>‹#›</a:t>
            </a:fld>
            <a:endParaRPr kumimoji="1" lang="ja-JP" altLang="en-US"/>
          </a:p>
        </p:txBody>
      </p:sp>
    </p:spTree>
    <p:extLst>
      <p:ext uri="{BB962C8B-B14F-4D97-AF65-F5344CB8AC3E}">
        <p14:creationId xmlns:p14="http://schemas.microsoft.com/office/powerpoint/2010/main" val="23993532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5AEA7A03-5B8A-4571-A39C-78130EFB3BF4}" type="datetime1">
              <a:rPr kumimoji="1" lang="ja-JP" altLang="en-US" smtClean="0"/>
              <a:t>2023/6/20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CEC3038-1CF1-4B63-9920-55248DCFBA97}" type="slidenum">
              <a:rPr kumimoji="1" lang="ja-JP" altLang="en-US" smtClean="0"/>
              <a:pPr/>
              <a:t>‹#›</a:t>
            </a:fld>
            <a:endParaRPr kumimoji="1" lang="ja-JP" altLang="en-US"/>
          </a:p>
        </p:txBody>
      </p:sp>
    </p:spTree>
    <p:extLst>
      <p:ext uri="{BB962C8B-B14F-4D97-AF65-F5344CB8AC3E}">
        <p14:creationId xmlns:p14="http://schemas.microsoft.com/office/powerpoint/2010/main" val="31697493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B7098BD-4296-4836-B6D2-2E36E1E85029}" type="datetime1">
              <a:rPr kumimoji="1" lang="ja-JP" altLang="en-US" smtClean="0"/>
              <a:t>2023/6/20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CEC3038-1CF1-4B63-9920-55248DCFBA97}" type="slidenum">
              <a:rPr kumimoji="1" lang="ja-JP" altLang="en-US" smtClean="0"/>
              <a:pPr/>
              <a:t>‹#›</a:t>
            </a:fld>
            <a:endParaRPr kumimoji="1" lang="ja-JP" altLang="en-US"/>
          </a:p>
        </p:txBody>
      </p:sp>
    </p:spTree>
    <p:extLst>
      <p:ext uri="{BB962C8B-B14F-4D97-AF65-F5344CB8AC3E}">
        <p14:creationId xmlns:p14="http://schemas.microsoft.com/office/powerpoint/2010/main" val="24077380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3FBE3DF-FB17-4510-A552-D8507E8AE374}" type="datetime1">
              <a:rPr kumimoji="1" lang="ja-JP" altLang="en-US" smtClean="0"/>
              <a:t>2023/6/20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CEC3038-1CF1-4B63-9920-55248DCFBA97}" type="slidenum">
              <a:rPr kumimoji="1" lang="ja-JP" altLang="en-US" smtClean="0"/>
              <a:pPr/>
              <a:t>‹#›</a:t>
            </a:fld>
            <a:endParaRPr kumimoji="1" lang="ja-JP" altLang="en-US"/>
          </a:p>
        </p:txBody>
      </p:sp>
    </p:spTree>
    <p:extLst>
      <p:ext uri="{BB962C8B-B14F-4D97-AF65-F5344CB8AC3E}">
        <p14:creationId xmlns:p14="http://schemas.microsoft.com/office/powerpoint/2010/main" val="14498596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F4A5FA37-610C-404E-9437-8C8EB4304F22}" type="datetime1">
              <a:rPr kumimoji="1" lang="ja-JP" altLang="en-US" smtClean="0"/>
              <a:t>2023/6/20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CEC3038-1CF1-4B63-9920-55248DCFBA97}" type="slidenum">
              <a:rPr kumimoji="1" lang="ja-JP" altLang="en-US" smtClean="0"/>
              <a:pPr/>
              <a:t>‹#›</a:t>
            </a:fld>
            <a:endParaRPr kumimoji="1" lang="ja-JP" altLang="en-US"/>
          </a:p>
        </p:txBody>
      </p:sp>
    </p:spTree>
    <p:extLst>
      <p:ext uri="{BB962C8B-B14F-4D97-AF65-F5344CB8AC3E}">
        <p14:creationId xmlns:p14="http://schemas.microsoft.com/office/powerpoint/2010/main" val="15021078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EE4DC867-E4CF-4639-A7BE-8CBA0DD06118}" type="datetime1">
              <a:rPr kumimoji="1" lang="ja-JP" altLang="en-US" smtClean="0"/>
              <a:t>2023/6/20</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CCEC3038-1CF1-4B63-9920-55248DCFBA97}" type="slidenum">
              <a:rPr kumimoji="1" lang="ja-JP" altLang="en-US" smtClean="0"/>
              <a:pPr/>
              <a:t>‹#›</a:t>
            </a:fld>
            <a:endParaRPr kumimoji="1" lang="ja-JP" altLang="en-US"/>
          </a:p>
        </p:txBody>
      </p:sp>
    </p:spTree>
    <p:extLst>
      <p:ext uri="{BB962C8B-B14F-4D97-AF65-F5344CB8AC3E}">
        <p14:creationId xmlns:p14="http://schemas.microsoft.com/office/powerpoint/2010/main" val="8021105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B47AC9A2-36CF-4E5D-BF2F-21AC27039DB3}" type="datetime1">
              <a:rPr kumimoji="1" lang="ja-JP" altLang="en-US" smtClean="0"/>
              <a:t>2023/6/20</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CCEC3038-1CF1-4B63-9920-55248DCFBA97}" type="slidenum">
              <a:rPr kumimoji="1" lang="ja-JP" altLang="en-US" smtClean="0"/>
              <a:pPr/>
              <a:t>‹#›</a:t>
            </a:fld>
            <a:endParaRPr kumimoji="1" lang="ja-JP" altLang="en-US"/>
          </a:p>
        </p:txBody>
      </p:sp>
    </p:spTree>
    <p:extLst>
      <p:ext uri="{BB962C8B-B14F-4D97-AF65-F5344CB8AC3E}">
        <p14:creationId xmlns:p14="http://schemas.microsoft.com/office/powerpoint/2010/main" val="251501071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8413986-C8A7-4380-9E79-04C1FA3122FB}" type="datetime1">
              <a:rPr kumimoji="1" lang="ja-JP" altLang="en-US" smtClean="0"/>
              <a:t>2023/6/20</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CCEC3038-1CF1-4B63-9920-55248DCFBA97}" type="slidenum">
              <a:rPr kumimoji="1" lang="ja-JP" altLang="en-US" smtClean="0"/>
              <a:pPr/>
              <a:t>‹#›</a:t>
            </a:fld>
            <a:endParaRPr kumimoji="1" lang="ja-JP" altLang="en-US" dirty="0"/>
          </a:p>
        </p:txBody>
      </p:sp>
    </p:spTree>
    <p:extLst>
      <p:ext uri="{BB962C8B-B14F-4D97-AF65-F5344CB8AC3E}">
        <p14:creationId xmlns:p14="http://schemas.microsoft.com/office/powerpoint/2010/main" val="539051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3B0372F3-B6E5-4C40-8243-1F28D8D2CF7C}" type="datetime1">
              <a:rPr kumimoji="1" lang="ja-JP" altLang="en-US" smtClean="0"/>
              <a:t>2023/6/20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CEC3038-1CF1-4B63-9920-55248DCFBA97}" type="slidenum">
              <a:rPr kumimoji="1" lang="ja-JP" altLang="en-US" smtClean="0"/>
              <a:pPr/>
              <a:t>‹#›</a:t>
            </a:fld>
            <a:endParaRPr kumimoji="1" lang="ja-JP" altLang="en-US"/>
          </a:p>
        </p:txBody>
      </p:sp>
    </p:spTree>
    <p:extLst>
      <p:ext uri="{BB962C8B-B14F-4D97-AF65-F5344CB8AC3E}">
        <p14:creationId xmlns:p14="http://schemas.microsoft.com/office/powerpoint/2010/main" val="42338817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a:xfrm>
            <a:off x="7010400" y="6461872"/>
            <a:ext cx="2133600" cy="365125"/>
          </a:xfrm>
        </p:spPr>
        <p:txBody>
          <a:bodyPr/>
          <a:lstStyle>
            <a:lvl1pPr>
              <a:defRPr>
                <a:latin typeface="BIZ UDゴシック" panose="020B0400000000000000" pitchFamily="49" charset="-128"/>
                <a:ea typeface="BIZ UDゴシック" panose="020B0400000000000000" pitchFamily="49" charset="-128"/>
              </a:defRPr>
            </a:lvl1pPr>
          </a:lstStyle>
          <a:p>
            <a:fld id="{63BC356D-1576-478B-8647-1361C6E9DFF7}" type="slidenum">
              <a:rPr lang="ja-JP" altLang="en-US" smtClean="0"/>
              <a:pPr/>
              <a:t>‹#›</a:t>
            </a:fld>
            <a:endParaRPr lang="ja-JP" altLang="en-US"/>
          </a:p>
        </p:txBody>
      </p:sp>
    </p:spTree>
    <p:extLst>
      <p:ext uri="{BB962C8B-B14F-4D97-AF65-F5344CB8AC3E}">
        <p14:creationId xmlns:p14="http://schemas.microsoft.com/office/powerpoint/2010/main" val="299967634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454DFB38-16BF-433A-975F-A9042B9D453D}" type="datetime1">
              <a:rPr kumimoji="1" lang="ja-JP" altLang="en-US" smtClean="0"/>
              <a:t>2023/6/20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CEC3038-1CF1-4B63-9920-55248DCFBA97}" type="slidenum">
              <a:rPr kumimoji="1" lang="ja-JP" altLang="en-US" smtClean="0"/>
              <a:pPr/>
              <a:t>‹#›</a:t>
            </a:fld>
            <a:endParaRPr kumimoji="1" lang="ja-JP" altLang="en-US"/>
          </a:p>
        </p:txBody>
      </p:sp>
    </p:spTree>
    <p:extLst>
      <p:ext uri="{BB962C8B-B14F-4D97-AF65-F5344CB8AC3E}">
        <p14:creationId xmlns:p14="http://schemas.microsoft.com/office/powerpoint/2010/main" val="356963119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9020298-1E42-409B-B08B-9568A8461A46}" type="datetime1">
              <a:rPr kumimoji="1" lang="ja-JP" altLang="en-US" smtClean="0"/>
              <a:t>2023/6/20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CEC3038-1CF1-4B63-9920-55248DCFBA97}" type="slidenum">
              <a:rPr kumimoji="1" lang="ja-JP" altLang="en-US" smtClean="0"/>
              <a:pPr/>
              <a:t>‹#›</a:t>
            </a:fld>
            <a:endParaRPr kumimoji="1" lang="ja-JP" altLang="en-US"/>
          </a:p>
        </p:txBody>
      </p:sp>
    </p:spTree>
    <p:extLst>
      <p:ext uri="{BB962C8B-B14F-4D97-AF65-F5344CB8AC3E}">
        <p14:creationId xmlns:p14="http://schemas.microsoft.com/office/powerpoint/2010/main" val="105602357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C316326-E981-44C4-83D1-CBBDD9501A0A}" type="datetime1">
              <a:rPr kumimoji="1" lang="ja-JP" altLang="en-US" smtClean="0"/>
              <a:t>2023/6/20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CEC3038-1CF1-4B63-9920-55248DCFBA97}" type="slidenum">
              <a:rPr kumimoji="1" lang="ja-JP" altLang="en-US" smtClean="0"/>
              <a:pPr/>
              <a:t>‹#›</a:t>
            </a:fld>
            <a:endParaRPr kumimoji="1" lang="ja-JP" altLang="en-US"/>
          </a:p>
        </p:txBody>
      </p:sp>
    </p:spTree>
    <p:extLst>
      <p:ext uri="{BB962C8B-B14F-4D97-AF65-F5344CB8AC3E}">
        <p14:creationId xmlns:p14="http://schemas.microsoft.com/office/powerpoint/2010/main" val="12175772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lvl1pPr>
              <a:defRPr>
                <a:latin typeface="BIZ UDゴシック" panose="020B0400000000000000" pitchFamily="49" charset="-128"/>
                <a:ea typeface="BIZ UDゴシック" panose="020B0400000000000000" pitchFamily="49" charset="-128"/>
              </a:defRPr>
            </a:lvl1pPr>
          </a:lstStyle>
          <a:p>
            <a:fld id="{63BC356D-1576-478B-8647-1361C6E9DFF7}" type="slidenum">
              <a:rPr lang="ja-JP" altLang="en-US" smtClean="0"/>
              <a:pPr/>
              <a:t>‹#›</a:t>
            </a:fld>
            <a:endParaRPr lang="ja-JP" altLang="en-US"/>
          </a:p>
        </p:txBody>
      </p:sp>
    </p:spTree>
    <p:extLst>
      <p:ext uri="{BB962C8B-B14F-4D97-AF65-F5344CB8AC3E}">
        <p14:creationId xmlns:p14="http://schemas.microsoft.com/office/powerpoint/2010/main" val="6058977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3BC356D-1576-478B-8647-1361C6E9DFF7}" type="slidenum">
              <a:rPr kumimoji="1" lang="ja-JP" altLang="en-US" smtClean="0"/>
              <a:t>‹#›</a:t>
            </a:fld>
            <a:endParaRPr kumimoji="1" lang="ja-JP" altLang="en-US"/>
          </a:p>
        </p:txBody>
      </p:sp>
    </p:spTree>
    <p:extLst>
      <p:ext uri="{BB962C8B-B14F-4D97-AF65-F5344CB8AC3E}">
        <p14:creationId xmlns:p14="http://schemas.microsoft.com/office/powerpoint/2010/main" val="2538298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3BC356D-1576-478B-8647-1361C6E9DFF7}" type="slidenum">
              <a:rPr kumimoji="1" lang="ja-JP" altLang="en-US" smtClean="0"/>
              <a:t>‹#›</a:t>
            </a:fld>
            <a:endParaRPr kumimoji="1" lang="ja-JP" altLang="en-US"/>
          </a:p>
        </p:txBody>
      </p:sp>
    </p:spTree>
    <p:extLst>
      <p:ext uri="{BB962C8B-B14F-4D97-AF65-F5344CB8AC3E}">
        <p14:creationId xmlns:p14="http://schemas.microsoft.com/office/powerpoint/2010/main" val="39152362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a:xfrm>
            <a:off x="7010400" y="6492875"/>
            <a:ext cx="2133600" cy="365125"/>
          </a:xfrm>
        </p:spPr>
        <p:txBody>
          <a:bodyPr/>
          <a:lstStyle/>
          <a:p>
            <a:fld id="{63BC356D-1576-478B-8647-1361C6E9DFF7}" type="slidenum">
              <a:rPr kumimoji="1" lang="ja-JP" altLang="en-US" smtClean="0"/>
              <a:t>‹#›</a:t>
            </a:fld>
            <a:endParaRPr kumimoji="1" lang="ja-JP" altLang="en-US"/>
          </a:p>
        </p:txBody>
      </p:sp>
    </p:spTree>
    <p:extLst>
      <p:ext uri="{BB962C8B-B14F-4D97-AF65-F5344CB8AC3E}">
        <p14:creationId xmlns:p14="http://schemas.microsoft.com/office/powerpoint/2010/main" val="3107118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a:xfrm>
            <a:off x="7010400" y="6492875"/>
            <a:ext cx="2133600" cy="365125"/>
          </a:xfrm>
        </p:spPr>
        <p:txBody>
          <a:bodyPr/>
          <a:lstStyle>
            <a:lvl1pPr>
              <a:defRPr sz="1100">
                <a:latin typeface="BIZ UDゴシック" panose="020B0400000000000000" pitchFamily="49" charset="-128"/>
                <a:ea typeface="BIZ UDゴシック" panose="020B0400000000000000" pitchFamily="49" charset="-128"/>
              </a:defRPr>
            </a:lvl1pPr>
          </a:lstStyle>
          <a:p>
            <a:fld id="{63BC356D-1576-478B-8647-1361C6E9DFF7}" type="slidenum">
              <a:rPr lang="ja-JP" altLang="en-US" smtClean="0"/>
              <a:pPr/>
              <a:t>‹#›</a:t>
            </a:fld>
            <a:endParaRPr lang="ja-JP" altLang="en-US"/>
          </a:p>
        </p:txBody>
      </p:sp>
    </p:spTree>
    <p:extLst>
      <p:ext uri="{BB962C8B-B14F-4D97-AF65-F5344CB8AC3E}">
        <p14:creationId xmlns:p14="http://schemas.microsoft.com/office/powerpoint/2010/main" val="18259795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3BC356D-1576-478B-8647-1361C6E9DFF7}" type="slidenum">
              <a:rPr kumimoji="1" lang="ja-JP" altLang="en-US" smtClean="0"/>
              <a:t>‹#›</a:t>
            </a:fld>
            <a:endParaRPr kumimoji="1" lang="ja-JP" altLang="en-US"/>
          </a:p>
        </p:txBody>
      </p:sp>
    </p:spTree>
    <p:extLst>
      <p:ext uri="{BB962C8B-B14F-4D97-AF65-F5344CB8AC3E}">
        <p14:creationId xmlns:p14="http://schemas.microsoft.com/office/powerpoint/2010/main" val="30068207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3BC356D-1576-478B-8647-1361C6E9DFF7}" type="slidenum">
              <a:rPr kumimoji="1" lang="ja-JP" altLang="en-US" smtClean="0"/>
              <a:t>‹#›</a:t>
            </a:fld>
            <a:endParaRPr kumimoji="1" lang="ja-JP" altLang="en-US"/>
          </a:p>
        </p:txBody>
      </p:sp>
    </p:spTree>
    <p:extLst>
      <p:ext uri="{BB962C8B-B14F-4D97-AF65-F5344CB8AC3E}">
        <p14:creationId xmlns:p14="http://schemas.microsoft.com/office/powerpoint/2010/main" val="38804326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10400" y="6475319"/>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BC356D-1576-478B-8647-1361C6E9DFF7}" type="slidenum">
              <a:rPr kumimoji="1" lang="ja-JP" altLang="en-US" smtClean="0"/>
              <a:t>‹#›</a:t>
            </a:fld>
            <a:endParaRPr kumimoji="1" lang="ja-JP" altLang="en-US"/>
          </a:p>
        </p:txBody>
      </p:sp>
    </p:spTree>
    <p:extLst>
      <p:ext uri="{BB962C8B-B14F-4D97-AF65-F5344CB8AC3E}">
        <p14:creationId xmlns:p14="http://schemas.microsoft.com/office/powerpoint/2010/main" val="41855862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3C7B9D-9499-47E4-9F26-89BF11050A29}" type="datetime1">
              <a:rPr kumimoji="1" lang="ja-JP" altLang="en-US" smtClean="0"/>
              <a:t>2023/6/20</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407474" y="6669360"/>
            <a:ext cx="720080" cy="177924"/>
          </a:xfrm>
          <a:prstGeom prst="rect">
            <a:avLst/>
          </a:prstGeom>
        </p:spPr>
        <p:txBody>
          <a:bodyPr vert="horz" lIns="91440" tIns="45720" rIns="91440" bIns="45720" rtlCol="0" anchor="ctr"/>
          <a:lstStyle>
            <a:lvl1pPr algn="r">
              <a:defRPr sz="1200">
                <a:solidFill>
                  <a:schemeClr val="tx1">
                    <a:tint val="75000"/>
                  </a:schemeClr>
                </a:solidFill>
              </a:defRPr>
            </a:lvl1pPr>
          </a:lstStyle>
          <a:p>
            <a:fld id="{CCEC3038-1CF1-4B63-9920-55248DCFBA97}" type="slidenum">
              <a:rPr kumimoji="1" lang="ja-JP" altLang="en-US" smtClean="0"/>
              <a:pPr/>
              <a:t>‹#›</a:t>
            </a:fld>
            <a:endParaRPr kumimoji="1" lang="ja-JP" altLang="en-US" dirty="0"/>
          </a:p>
        </p:txBody>
      </p:sp>
    </p:spTree>
    <p:extLst>
      <p:ext uri="{BB962C8B-B14F-4D97-AF65-F5344CB8AC3E}">
        <p14:creationId xmlns:p14="http://schemas.microsoft.com/office/powerpoint/2010/main" val="6730599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7.png"/><Relationship Id="rId4" Type="http://schemas.openxmlformats.org/officeDocument/2006/relationships/image" Target="../media/image6.png"/></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0" y="2482869"/>
            <a:ext cx="9144003" cy="1076292"/>
          </a:xfrm>
        </p:spPr>
        <p:txBody>
          <a:bodyPr>
            <a:normAutofit/>
          </a:bodyPr>
          <a:lstStyle/>
          <a:p>
            <a:pPr>
              <a:lnSpc>
                <a:spcPts val="3321"/>
              </a:lnSpc>
              <a:spcBef>
                <a:spcPts val="1139"/>
              </a:spcBef>
            </a:pPr>
            <a:r>
              <a:rPr lang="ja-JP" altLang="en-US" sz="2800" dirty="0">
                <a:latin typeface="BIZ UDPゴシック" panose="020B0400000000000000" pitchFamily="50" charset="-128"/>
                <a:ea typeface="BIZ UDPゴシック" panose="020B0400000000000000" pitchFamily="50" charset="-128"/>
                <a:cs typeface="+mn-cs"/>
              </a:rPr>
              <a:t>大阪市役所の点検・棚卸し結果</a:t>
            </a:r>
            <a:r>
              <a:rPr lang="en-US" altLang="ja-JP" sz="2800" dirty="0">
                <a:latin typeface="BIZ UDPゴシック" panose="020B0400000000000000" pitchFamily="50" charset="-128"/>
                <a:ea typeface="BIZ UDPゴシック" panose="020B0400000000000000" pitchFamily="50" charset="-128"/>
                <a:cs typeface="+mn-cs"/>
              </a:rPr>
              <a:t/>
            </a:r>
            <a:br>
              <a:rPr lang="en-US" altLang="ja-JP" sz="2800" dirty="0">
                <a:latin typeface="BIZ UDPゴシック" panose="020B0400000000000000" pitchFamily="50" charset="-128"/>
                <a:ea typeface="BIZ UDPゴシック" panose="020B0400000000000000" pitchFamily="50" charset="-128"/>
                <a:cs typeface="+mn-cs"/>
              </a:rPr>
            </a:br>
            <a:r>
              <a:rPr lang="ja-JP" altLang="en-US" sz="2800" dirty="0">
                <a:latin typeface="BIZ UDPゴシック" panose="020B0400000000000000" pitchFamily="50" charset="-128"/>
                <a:ea typeface="BIZ UDPゴシック" panose="020B0400000000000000" pitchFamily="50" charset="-128"/>
                <a:cs typeface="+mn-cs"/>
              </a:rPr>
              <a:t>（</a:t>
            </a:r>
            <a:r>
              <a:rPr lang="en-US" altLang="ja-JP" sz="2800" dirty="0">
                <a:latin typeface="BIZ UDPゴシック" panose="020B0400000000000000" pitchFamily="50" charset="-128"/>
                <a:ea typeface="BIZ UDPゴシック" panose="020B0400000000000000" pitchFamily="50" charset="-128"/>
                <a:cs typeface="+mn-cs"/>
              </a:rPr>
              <a:t>2008</a:t>
            </a:r>
            <a:r>
              <a:rPr lang="ja-JP" altLang="en-US" sz="2800" dirty="0">
                <a:latin typeface="BIZ UDPゴシック" panose="020B0400000000000000" pitchFamily="50" charset="-128"/>
                <a:ea typeface="BIZ UDPゴシック" panose="020B0400000000000000" pitchFamily="50" charset="-128"/>
                <a:cs typeface="+mn-cs"/>
              </a:rPr>
              <a:t>～</a:t>
            </a:r>
            <a:r>
              <a:rPr lang="en-US" altLang="ja-JP" sz="2800" dirty="0">
                <a:latin typeface="BIZ UDPゴシック" panose="020B0400000000000000" pitchFamily="50" charset="-128"/>
                <a:ea typeface="BIZ UDPゴシック" panose="020B0400000000000000" pitchFamily="50" charset="-128"/>
                <a:cs typeface="+mn-cs"/>
              </a:rPr>
              <a:t>2022</a:t>
            </a:r>
            <a:r>
              <a:rPr lang="ja-JP" altLang="en-US" sz="2800" dirty="0">
                <a:latin typeface="BIZ UDPゴシック" panose="020B0400000000000000" pitchFamily="50" charset="-128"/>
                <a:ea typeface="BIZ UDPゴシック" panose="020B0400000000000000" pitchFamily="50" charset="-128"/>
                <a:cs typeface="+mn-cs"/>
              </a:rPr>
              <a:t>年）</a:t>
            </a:r>
          </a:p>
        </p:txBody>
      </p:sp>
      <p:sp>
        <p:nvSpPr>
          <p:cNvPr id="4" name="正方形/長方形 3"/>
          <p:cNvSpPr/>
          <p:nvPr/>
        </p:nvSpPr>
        <p:spPr>
          <a:xfrm>
            <a:off x="233432" y="175074"/>
            <a:ext cx="8677137" cy="34165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709"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cxnSp>
        <p:nvCxnSpPr>
          <p:cNvPr id="6" name="直線コネクタ 5"/>
          <p:cNvCxnSpPr/>
          <p:nvPr/>
        </p:nvCxnSpPr>
        <p:spPr>
          <a:xfrm>
            <a:off x="331395" y="3460992"/>
            <a:ext cx="8455085" cy="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13" name="サブタイトル 4"/>
          <p:cNvSpPr>
            <a:spLocks noGrp="1"/>
          </p:cNvSpPr>
          <p:nvPr/>
        </p:nvSpPr>
        <p:spPr>
          <a:xfrm>
            <a:off x="3245586" y="5200652"/>
            <a:ext cx="2652827" cy="1092319"/>
          </a:xfrm>
          <a:prstGeom prst="rect">
            <a:avLst/>
          </a:prstGeom>
        </p:spPr>
        <p:txBody>
          <a:bodyPr vert="horz" lIns="91440" tIns="45720" rIns="91440" bIns="45720" rtlCol="0">
            <a:norm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spcBef>
                <a:spcPct val="20000"/>
              </a:spcBef>
            </a:pPr>
            <a:r>
              <a:rPr lang="en-US" altLang="ja-JP" sz="2400" dirty="0">
                <a:latin typeface="BIZ UDPゴシック" panose="020B0400000000000000" pitchFamily="50" charset="-128"/>
                <a:ea typeface="BIZ UDPゴシック" panose="020B0400000000000000" pitchFamily="50" charset="-128"/>
              </a:rPr>
              <a:t>2023</a:t>
            </a:r>
            <a:r>
              <a:rPr lang="ja-JP" altLang="en-US" sz="2400" dirty="0">
                <a:latin typeface="BIZ UDPゴシック" panose="020B0400000000000000" pitchFamily="50" charset="-128"/>
                <a:ea typeface="BIZ UDPゴシック" panose="020B0400000000000000" pitchFamily="50" charset="-128"/>
              </a:rPr>
              <a:t>年</a:t>
            </a:r>
            <a:r>
              <a:rPr lang="en-US" altLang="ja-JP" sz="2400" dirty="0">
                <a:latin typeface="BIZ UDPゴシック" panose="020B0400000000000000" pitchFamily="50" charset="-128"/>
                <a:ea typeface="BIZ UDPゴシック" panose="020B0400000000000000" pitchFamily="50" charset="-128"/>
              </a:rPr>
              <a:t>6</a:t>
            </a:r>
            <a:r>
              <a:rPr lang="ja-JP" altLang="en-US" sz="2400" dirty="0">
                <a:latin typeface="BIZ UDPゴシック" panose="020B0400000000000000" pitchFamily="50" charset="-128"/>
                <a:ea typeface="BIZ UDPゴシック" panose="020B0400000000000000" pitchFamily="50" charset="-128"/>
              </a:rPr>
              <a:t>月</a:t>
            </a:r>
            <a:endParaRPr lang="en-US" altLang="ja-JP" sz="2400" dirty="0">
              <a:latin typeface="BIZ UDPゴシック" panose="020B0400000000000000" pitchFamily="50" charset="-128"/>
              <a:ea typeface="BIZ UDPゴシック" panose="020B0400000000000000" pitchFamily="50" charset="-128"/>
            </a:endParaRPr>
          </a:p>
          <a:p>
            <a:pPr algn="ctr">
              <a:spcBef>
                <a:spcPct val="20000"/>
              </a:spcBef>
            </a:pPr>
            <a:r>
              <a:rPr lang="ja-JP" altLang="en-US" sz="2400" dirty="0">
                <a:latin typeface="BIZ UDPゴシック" panose="020B0400000000000000" pitchFamily="50" charset="-128"/>
                <a:ea typeface="BIZ UDPゴシック" panose="020B0400000000000000" pitchFamily="50" charset="-128"/>
              </a:rPr>
              <a:t>大阪市</a:t>
            </a:r>
          </a:p>
        </p:txBody>
      </p:sp>
    </p:spTree>
    <p:extLst>
      <p:ext uri="{BB962C8B-B14F-4D97-AF65-F5344CB8AC3E}">
        <p14:creationId xmlns:p14="http://schemas.microsoft.com/office/powerpoint/2010/main" val="34785329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角丸四角形 11"/>
          <p:cNvSpPr/>
          <p:nvPr/>
        </p:nvSpPr>
        <p:spPr>
          <a:xfrm>
            <a:off x="5508104" y="1844824"/>
            <a:ext cx="3399238" cy="4754879"/>
          </a:xfrm>
          <a:prstGeom prst="roundRect">
            <a:avLst>
              <a:gd name="adj" fmla="val 3640"/>
            </a:avLst>
          </a:prstGeom>
          <a:solidFill>
            <a:srgbClr val="66FFFF">
              <a:alpha val="50000"/>
            </a:srgbClr>
          </a:solidFill>
          <a:ln w="38100">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graphicFrame>
        <p:nvGraphicFramePr>
          <p:cNvPr id="7" name="表 6"/>
          <p:cNvGraphicFramePr>
            <a:graphicFrameLocks noGrp="1"/>
          </p:cNvGraphicFramePr>
          <p:nvPr>
            <p:extLst>
              <p:ext uri="{D42A27DB-BD31-4B8C-83A1-F6EECF244321}">
                <p14:modId xmlns:p14="http://schemas.microsoft.com/office/powerpoint/2010/main" val="2346863233"/>
              </p:ext>
            </p:extLst>
          </p:nvPr>
        </p:nvGraphicFramePr>
        <p:xfrm>
          <a:off x="236657" y="1077065"/>
          <a:ext cx="8670685" cy="5607685"/>
        </p:xfrm>
        <a:graphic>
          <a:graphicData uri="http://schemas.openxmlformats.org/drawingml/2006/table">
            <a:tbl>
              <a:tblPr firstRow="1" bandRow="1">
                <a:tableStyleId>{5940675A-B579-460E-94D1-54222C63F5DA}</a:tableStyleId>
              </a:tblPr>
              <a:tblGrid>
                <a:gridCol w="518919">
                  <a:extLst>
                    <a:ext uri="{9D8B030D-6E8A-4147-A177-3AD203B41FA5}">
                      <a16:colId xmlns:a16="http://schemas.microsoft.com/office/drawing/2014/main" val="20000"/>
                    </a:ext>
                  </a:extLst>
                </a:gridCol>
                <a:gridCol w="1008112">
                  <a:extLst>
                    <a:ext uri="{9D8B030D-6E8A-4147-A177-3AD203B41FA5}">
                      <a16:colId xmlns:a16="http://schemas.microsoft.com/office/drawing/2014/main" val="20001"/>
                    </a:ext>
                  </a:extLst>
                </a:gridCol>
                <a:gridCol w="1029710">
                  <a:extLst>
                    <a:ext uri="{9D8B030D-6E8A-4147-A177-3AD203B41FA5}">
                      <a16:colId xmlns:a16="http://schemas.microsoft.com/office/drawing/2014/main" val="20002"/>
                    </a:ext>
                  </a:extLst>
                </a:gridCol>
                <a:gridCol w="2714706">
                  <a:extLst>
                    <a:ext uri="{9D8B030D-6E8A-4147-A177-3AD203B41FA5}">
                      <a16:colId xmlns:a16="http://schemas.microsoft.com/office/drawing/2014/main" val="20003"/>
                    </a:ext>
                  </a:extLst>
                </a:gridCol>
                <a:gridCol w="3399238">
                  <a:extLst>
                    <a:ext uri="{9D8B030D-6E8A-4147-A177-3AD203B41FA5}">
                      <a16:colId xmlns:a16="http://schemas.microsoft.com/office/drawing/2014/main" val="885313393"/>
                    </a:ext>
                  </a:extLst>
                </a:gridCol>
              </a:tblGrid>
              <a:tr h="340443">
                <a:tc rowSpan="2">
                  <a:txBody>
                    <a:bodyPr/>
                    <a:lstStyle/>
                    <a:p>
                      <a:pPr algn="ctr"/>
                      <a:r>
                        <a:rPr kumimoji="1" lang="ja-JP" altLang="en-US" sz="900" dirty="0"/>
                        <a:t>新規・</a:t>
                      </a:r>
                      <a:endParaRPr kumimoji="1" lang="en-US" altLang="ja-JP" sz="900" dirty="0"/>
                    </a:p>
                    <a:p>
                      <a:pPr algn="ctr"/>
                      <a:r>
                        <a:rPr kumimoji="1" lang="ja-JP" altLang="en-US" sz="900" dirty="0"/>
                        <a:t>拡充</a:t>
                      </a:r>
                    </a:p>
                  </a:txBody>
                  <a:tcPr anchor="ct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t>項　目</a:t>
                      </a:r>
                    </a:p>
                  </a:txBody>
                  <a:tcPr anchor="ctr"/>
                </a:tc>
                <a:tc rowSpan="2">
                  <a:txBody>
                    <a:bodyPr/>
                    <a:lstStyle/>
                    <a:p>
                      <a:pPr algn="ctr"/>
                      <a:r>
                        <a:rPr kumimoji="1" lang="ja-JP" altLang="en-US" sz="1400" dirty="0"/>
                        <a:t>以前の状況</a:t>
                      </a:r>
                    </a:p>
                  </a:txBody>
                  <a:tcPr anchor="ctr"/>
                </a:tc>
                <a:tc gridSpan="2">
                  <a:txBody>
                    <a:bodyPr/>
                    <a:lstStyle/>
                    <a:p>
                      <a:pPr algn="ctr"/>
                      <a:r>
                        <a:rPr kumimoji="1" lang="ja-JP" altLang="en-US" sz="1600" dirty="0"/>
                        <a:t>現在の主な取組み</a:t>
                      </a:r>
                    </a:p>
                  </a:txBody>
                  <a:tcPr anchor="ctr">
                    <a:lnB w="12700" cap="flat" cmpd="sng" algn="ctr">
                      <a:solidFill>
                        <a:schemeClr val="tx1"/>
                      </a:solidFill>
                      <a:prstDash val="solid"/>
                      <a:round/>
                      <a:headEnd type="none" w="med" len="med"/>
                      <a:tailEnd type="none" w="med" len="med"/>
                    </a:lnB>
                  </a:tcPr>
                </a:tc>
                <a:tc hMerge="1">
                  <a:txBody>
                    <a:bodyPr/>
                    <a:lstStyle/>
                    <a:p>
                      <a:pPr algn="ctr"/>
                      <a:endParaRPr kumimoji="1" lang="ja-JP" altLang="en-US" sz="1600" dirty="0"/>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439139">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r>
                        <a:rPr kumimoji="1" lang="ja-JP" altLang="en-US" sz="1200" dirty="0">
                          <a:solidFill>
                            <a:schemeClr val="tx1"/>
                          </a:solidFill>
                        </a:rPr>
                        <a:t>前回棚卸し時点（</a:t>
                      </a:r>
                      <a:r>
                        <a:rPr kumimoji="1" lang="en-US" altLang="ja-JP" sz="1200" dirty="0">
                          <a:solidFill>
                            <a:schemeClr val="tx1"/>
                          </a:solidFill>
                        </a:rPr>
                        <a:t>2018.3</a:t>
                      </a:r>
                      <a:r>
                        <a:rPr kumimoji="1" lang="ja-JP" altLang="en-US" sz="1200" dirty="0">
                          <a:solidFill>
                            <a:schemeClr val="tx1"/>
                          </a:solidFill>
                        </a:rPr>
                        <a:t>）</a:t>
                      </a:r>
                      <a:endParaRPr kumimoji="1" lang="ja-JP" altLang="en-US" sz="1600" dirty="0">
                        <a:solidFill>
                          <a:schemeClr val="tx1"/>
                        </a:solidFill>
                      </a:endParaRPr>
                    </a:p>
                  </a:txBody>
                  <a:tcPr anchor="ctr">
                    <a:lnR w="12700" cap="flat" cmpd="sng" algn="ctr">
                      <a:solidFill>
                        <a:schemeClr val="tx1"/>
                      </a:solidFill>
                      <a:prstDash val="lgDash"/>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kumimoji="1" lang="ja-JP" altLang="en-US" sz="1200" kern="1200" dirty="0">
                          <a:solidFill>
                            <a:schemeClr val="tx1"/>
                          </a:solidFill>
                          <a:latin typeface="+mn-lt"/>
                          <a:ea typeface="+mn-ea"/>
                          <a:cs typeface="+mn-cs"/>
                        </a:rPr>
                        <a:t>今回棚卸し時点（</a:t>
                      </a:r>
                      <a:r>
                        <a:rPr kumimoji="1" lang="en-US" altLang="ja-JP" sz="1200" kern="1200" dirty="0">
                          <a:solidFill>
                            <a:schemeClr val="tx1"/>
                          </a:solidFill>
                          <a:latin typeface="+mn-lt"/>
                          <a:ea typeface="+mn-ea"/>
                          <a:cs typeface="+mn-cs"/>
                        </a:rPr>
                        <a:t>2022.11</a:t>
                      </a:r>
                      <a:r>
                        <a:rPr kumimoji="1" lang="ja-JP" altLang="en-US" sz="1200" kern="1200" dirty="0">
                          <a:solidFill>
                            <a:schemeClr val="tx1"/>
                          </a:solidFill>
                          <a:latin typeface="+mn-lt"/>
                          <a:ea typeface="+mn-ea"/>
                          <a:cs typeface="+mn-cs"/>
                        </a:rPr>
                        <a:t>）</a:t>
                      </a:r>
                    </a:p>
                  </a:txBody>
                  <a:tcPr anchor="ctr">
                    <a:lnL w="12700" cap="flat" cmpd="sng" algn="ctr">
                      <a:solidFill>
                        <a:schemeClr val="tx1"/>
                      </a:solidFill>
                      <a:prstDash val="lgDash"/>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1"/>
                  </a:ext>
                </a:extLst>
              </a:tr>
              <a:tr h="3621077">
                <a:tc>
                  <a:txBody>
                    <a:bodyPr/>
                    <a:lstStyle/>
                    <a:p>
                      <a:pPr algn="ctr"/>
                      <a:r>
                        <a:rPr kumimoji="1" lang="ja-JP" altLang="en-US" sz="1100" dirty="0"/>
                        <a:t>拡充</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a:t>c  </a:t>
                      </a:r>
                      <a:r>
                        <a:rPr kumimoji="1" lang="ja-JP" altLang="en-US" sz="1200" dirty="0"/>
                        <a:t>待機児童</a:t>
                      </a:r>
                      <a:endParaRPr kumimoji="1" lang="en-US" altLang="ja-JP" sz="1200" dirty="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t>　 解消の取組</a:t>
                      </a:r>
                      <a:endParaRPr kumimoji="1" lang="en-US" altLang="ja-JP" sz="1200" dirty="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t>　 み</a:t>
                      </a:r>
                    </a:p>
                  </a:txBody>
                  <a:tcPr marL="36000" marR="36000" marT="36000" marB="36000"/>
                </a:tc>
                <a:tc>
                  <a:txBody>
                    <a:bodyPr/>
                    <a:lstStyle/>
                    <a:p>
                      <a:r>
                        <a:rPr kumimoji="1" lang="ja-JP" altLang="en-US" sz="1200" dirty="0"/>
                        <a:t>待機児童数</a:t>
                      </a:r>
                      <a:r>
                        <a:rPr kumimoji="1" lang="en-US" altLang="ja-JP" sz="1200" dirty="0"/>
                        <a:t>664</a:t>
                      </a:r>
                      <a:r>
                        <a:rPr kumimoji="1" lang="ja-JP" altLang="en-US" sz="1200" dirty="0"/>
                        <a:t>人</a:t>
                      </a:r>
                      <a:endParaRPr kumimoji="1" lang="en-US" altLang="ja-JP" sz="1200" dirty="0"/>
                    </a:p>
                    <a:p>
                      <a:r>
                        <a:rPr kumimoji="1" lang="en-US" altLang="ja-JP" sz="1200" dirty="0"/>
                        <a:t>【2012</a:t>
                      </a:r>
                      <a:r>
                        <a:rPr kumimoji="1" lang="ja-JP" altLang="en-US" sz="1200" dirty="0"/>
                        <a:t>年</a:t>
                      </a:r>
                      <a:r>
                        <a:rPr kumimoji="1" lang="en-US" altLang="ja-JP" sz="1200" dirty="0"/>
                        <a:t>4</a:t>
                      </a:r>
                      <a:r>
                        <a:rPr kumimoji="1" lang="ja-JP" altLang="en-US" sz="1200" dirty="0"/>
                        <a:t>月時点</a:t>
                      </a:r>
                      <a:r>
                        <a:rPr kumimoji="1" lang="en-US" altLang="ja-JP" sz="1200" dirty="0"/>
                        <a:t>】</a:t>
                      </a:r>
                    </a:p>
                    <a:p>
                      <a:r>
                        <a:rPr lang="ja-JP" altLang="en-US" sz="1200" dirty="0"/>
                        <a:t>（</a:t>
                      </a:r>
                      <a:r>
                        <a:rPr lang="en-US" altLang="ja-JP" sz="1200" dirty="0"/>
                        <a:t>2011</a:t>
                      </a:r>
                      <a:r>
                        <a:rPr lang="ja-JP" altLang="en-US" sz="1200" dirty="0"/>
                        <a:t>予算：</a:t>
                      </a:r>
                      <a:r>
                        <a:rPr lang="en-US" altLang="ja-JP" sz="1200" dirty="0"/>
                        <a:t>17</a:t>
                      </a:r>
                      <a:r>
                        <a:rPr lang="ja-JP" altLang="en-US" sz="1200" dirty="0"/>
                        <a:t>億円）</a:t>
                      </a:r>
                      <a:endParaRPr kumimoji="1" lang="ja-JP" altLang="en-US" sz="1200" dirty="0"/>
                    </a:p>
                  </a:txBody>
                  <a:tcPr/>
                </a:tc>
                <a:tc>
                  <a:txBody>
                    <a:bodyPr/>
                    <a:lstStyle/>
                    <a:p>
                      <a:r>
                        <a:rPr lang="ja-JP" altLang="en-US" sz="1200" b="0" dirty="0">
                          <a:solidFill>
                            <a:schemeClr val="tx1"/>
                          </a:solidFill>
                        </a:rPr>
                        <a:t>待機児童数</a:t>
                      </a:r>
                      <a:r>
                        <a:rPr lang="en-US" altLang="ja-JP" sz="1200" b="0" strike="noStrike" dirty="0">
                          <a:solidFill>
                            <a:schemeClr val="tx1"/>
                          </a:solidFill>
                        </a:rPr>
                        <a:t>325</a:t>
                      </a:r>
                      <a:r>
                        <a:rPr lang="ja-JP" altLang="en-US" sz="1200" b="0" dirty="0">
                          <a:solidFill>
                            <a:schemeClr val="tx1"/>
                          </a:solidFill>
                        </a:rPr>
                        <a:t>人</a:t>
                      </a:r>
                      <a:r>
                        <a:rPr lang="en-US" altLang="ja-JP" sz="1200" b="0" dirty="0">
                          <a:solidFill>
                            <a:schemeClr val="tx1"/>
                          </a:solidFill>
                        </a:rPr>
                        <a:t>【2017</a:t>
                      </a:r>
                      <a:r>
                        <a:rPr lang="ja-JP" altLang="en-US" sz="1200" b="0" dirty="0">
                          <a:solidFill>
                            <a:schemeClr val="tx1"/>
                          </a:solidFill>
                        </a:rPr>
                        <a:t>年</a:t>
                      </a:r>
                      <a:r>
                        <a:rPr lang="en-US" altLang="ja-JP" sz="1200" b="0" dirty="0">
                          <a:solidFill>
                            <a:schemeClr val="tx1"/>
                          </a:solidFill>
                        </a:rPr>
                        <a:t>4</a:t>
                      </a:r>
                      <a:r>
                        <a:rPr lang="ja-JP" altLang="en-US" sz="1200" b="0" dirty="0">
                          <a:solidFill>
                            <a:schemeClr val="tx1"/>
                          </a:solidFill>
                        </a:rPr>
                        <a:t>月時点</a:t>
                      </a:r>
                      <a:r>
                        <a:rPr lang="en-US" altLang="ja-JP" sz="1200" b="0" dirty="0">
                          <a:solidFill>
                            <a:schemeClr val="tx1"/>
                          </a:solidFill>
                        </a:rPr>
                        <a:t>】</a:t>
                      </a:r>
                    </a:p>
                    <a:p>
                      <a:r>
                        <a:rPr lang="en-US" altLang="ja-JP" sz="1200" b="0" dirty="0">
                          <a:solidFill>
                            <a:schemeClr val="tx1"/>
                          </a:solidFill>
                        </a:rPr>
                        <a:t>2017</a:t>
                      </a:r>
                      <a:r>
                        <a:rPr lang="ja-JP" altLang="en-US" sz="1200" b="0" dirty="0">
                          <a:solidFill>
                            <a:schemeClr val="tx1"/>
                          </a:solidFill>
                        </a:rPr>
                        <a:t>年度は、従来の取組みに加え、市民のニーズにきめ細かに対応するため、従来の手法にとらわれない特別対策などを実施　</a:t>
                      </a:r>
                      <a:endParaRPr lang="en-US" altLang="ja-JP" sz="1200" b="0" dirty="0">
                        <a:solidFill>
                          <a:schemeClr val="tx1"/>
                        </a:solidFill>
                      </a:endParaRPr>
                    </a:p>
                    <a:p>
                      <a:r>
                        <a:rPr lang="en-US" altLang="ja-JP" sz="1200" b="0" dirty="0">
                          <a:solidFill>
                            <a:schemeClr val="tx1"/>
                          </a:solidFill>
                        </a:rPr>
                        <a:t>《</a:t>
                      </a:r>
                      <a:r>
                        <a:rPr lang="ja-JP" altLang="en-US" sz="1200" b="0" dirty="0">
                          <a:solidFill>
                            <a:schemeClr val="tx1"/>
                          </a:solidFill>
                        </a:rPr>
                        <a:t>特別対策</a:t>
                      </a:r>
                      <a:r>
                        <a:rPr lang="en-US" altLang="ja-JP" sz="1200" b="0" dirty="0">
                          <a:solidFill>
                            <a:schemeClr val="tx1"/>
                          </a:solidFill>
                        </a:rPr>
                        <a:t>》</a:t>
                      </a:r>
                    </a:p>
                    <a:p>
                      <a:r>
                        <a:rPr lang="ja-JP" altLang="en-US" sz="1200" b="0" baseline="0" dirty="0">
                          <a:solidFill>
                            <a:schemeClr val="tx1"/>
                          </a:solidFill>
                        </a:rPr>
                        <a:t>①</a:t>
                      </a:r>
                      <a:r>
                        <a:rPr lang="ja-JP" altLang="en-US" sz="1200" b="0" dirty="0">
                          <a:solidFill>
                            <a:schemeClr val="tx1"/>
                          </a:solidFill>
                        </a:rPr>
                        <a:t>区役所・市役所本庁舎に保育施設開設</a:t>
                      </a:r>
                      <a:endParaRPr lang="en-US" altLang="ja-JP" sz="1200" b="0" dirty="0">
                        <a:solidFill>
                          <a:schemeClr val="tx1"/>
                        </a:solidFill>
                      </a:endParaRPr>
                    </a:p>
                    <a:p>
                      <a:r>
                        <a:rPr lang="ja-JP" altLang="en-US" sz="1200" b="0" dirty="0">
                          <a:solidFill>
                            <a:schemeClr val="tx1"/>
                          </a:solidFill>
                        </a:rPr>
                        <a:t>②保育送迎バス事業の実施</a:t>
                      </a:r>
                      <a:endParaRPr lang="en-US" altLang="ja-JP" sz="1200" b="0" strike="sngStrike" dirty="0">
                        <a:solidFill>
                          <a:schemeClr val="tx1"/>
                        </a:solidFill>
                      </a:endParaRPr>
                    </a:p>
                    <a:p>
                      <a:r>
                        <a:rPr lang="ja-JP" altLang="en-US" sz="1200" b="0" baseline="0" dirty="0">
                          <a:solidFill>
                            <a:schemeClr val="tx1"/>
                          </a:solidFill>
                        </a:rPr>
                        <a:t>③</a:t>
                      </a:r>
                      <a:r>
                        <a:rPr lang="ja-JP" altLang="en-US" sz="1200" b="0" dirty="0">
                          <a:solidFill>
                            <a:schemeClr val="tx1"/>
                          </a:solidFill>
                        </a:rPr>
                        <a:t>保育所用地へ提供した土地所有者への固定資産税等相当額補助</a:t>
                      </a:r>
                      <a:endParaRPr lang="en-US" altLang="ja-JP" sz="1200" b="0" dirty="0">
                        <a:solidFill>
                          <a:schemeClr val="tx1"/>
                        </a:solidFill>
                      </a:endParaRPr>
                    </a:p>
                    <a:p>
                      <a:r>
                        <a:rPr lang="ja-JP" altLang="en-US" sz="1200" b="0" baseline="0" dirty="0">
                          <a:solidFill>
                            <a:schemeClr val="tx1"/>
                          </a:solidFill>
                        </a:rPr>
                        <a:t>④</a:t>
                      </a:r>
                      <a:r>
                        <a:rPr lang="ja-JP" altLang="en-US" sz="1200" b="0" dirty="0">
                          <a:solidFill>
                            <a:schemeClr val="tx1"/>
                          </a:solidFill>
                        </a:rPr>
                        <a:t>保育所等整備補助金の増額　</a:t>
                      </a:r>
                      <a:endParaRPr lang="en-US" altLang="ja-JP" sz="1200" b="0" dirty="0">
                        <a:solidFill>
                          <a:schemeClr val="tx1"/>
                        </a:solidFill>
                      </a:endParaRPr>
                    </a:p>
                    <a:p>
                      <a:r>
                        <a:rPr lang="ja-JP" altLang="en-US" sz="1200" b="0" dirty="0">
                          <a:solidFill>
                            <a:schemeClr val="tx1"/>
                          </a:solidFill>
                        </a:rPr>
                        <a:t>など</a:t>
                      </a:r>
                      <a:endParaRPr lang="en-US" altLang="ja-JP" sz="1200" b="0" dirty="0">
                        <a:solidFill>
                          <a:schemeClr val="tx1"/>
                        </a:solidFill>
                      </a:endParaRPr>
                    </a:p>
                    <a:p>
                      <a:r>
                        <a:rPr lang="ja-JP" altLang="en-US" sz="1200" b="0" dirty="0">
                          <a:solidFill>
                            <a:schemeClr val="tx1"/>
                          </a:solidFill>
                        </a:rPr>
                        <a:t>（</a:t>
                      </a:r>
                      <a:r>
                        <a:rPr lang="en-US" altLang="ja-JP" sz="1200" b="0" u="sng" dirty="0">
                          <a:solidFill>
                            <a:schemeClr val="tx1"/>
                          </a:solidFill>
                        </a:rPr>
                        <a:t>2018</a:t>
                      </a:r>
                      <a:r>
                        <a:rPr lang="ja-JP" altLang="en-US" sz="1200" b="0" u="sng" dirty="0">
                          <a:solidFill>
                            <a:schemeClr val="tx1"/>
                          </a:solidFill>
                        </a:rPr>
                        <a:t>予算：</a:t>
                      </a:r>
                      <a:r>
                        <a:rPr lang="en-US" altLang="ja-JP" sz="1200" b="0" u="sng" dirty="0">
                          <a:solidFill>
                            <a:schemeClr val="tx1"/>
                          </a:solidFill>
                        </a:rPr>
                        <a:t>171</a:t>
                      </a:r>
                      <a:r>
                        <a:rPr lang="ja-JP" altLang="en-US" sz="1200" b="0" u="sng" dirty="0">
                          <a:solidFill>
                            <a:schemeClr val="tx1"/>
                          </a:solidFill>
                        </a:rPr>
                        <a:t>億円</a:t>
                      </a:r>
                      <a:r>
                        <a:rPr lang="ja-JP" altLang="en-US" sz="1200" b="0" dirty="0">
                          <a:solidFill>
                            <a:schemeClr val="tx1"/>
                          </a:solidFill>
                        </a:rPr>
                        <a:t>）</a:t>
                      </a:r>
                      <a:endParaRPr lang="en-US" altLang="ja-JP" sz="1200" b="0" dirty="0">
                        <a:solidFill>
                          <a:schemeClr val="tx1"/>
                        </a:solidFill>
                      </a:endParaRPr>
                    </a:p>
                    <a:p>
                      <a:endParaRPr lang="ja-JP" altLang="en-US" sz="1200" b="0" dirty="0">
                        <a:solidFill>
                          <a:schemeClr val="tx1"/>
                        </a:solidFill>
                      </a:endParaRPr>
                    </a:p>
                  </a:txBody>
                  <a:tcPr>
                    <a:lnR w="12700" cap="flat" cmpd="sng" algn="ctr">
                      <a:solidFill>
                        <a:schemeClr val="tx1"/>
                      </a:solidFill>
                      <a:prstDash val="lgDash"/>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0" dirty="0">
                          <a:solidFill>
                            <a:schemeClr val="tx1"/>
                          </a:solidFill>
                        </a:rPr>
                        <a:t>待機児童数</a:t>
                      </a:r>
                      <a:r>
                        <a:rPr lang="en-US" altLang="ja-JP" sz="1200" b="0" dirty="0">
                          <a:solidFill>
                            <a:schemeClr val="tx1"/>
                          </a:solidFill>
                        </a:rPr>
                        <a:t>4</a:t>
                      </a:r>
                      <a:r>
                        <a:rPr lang="ja-JP" altLang="en-US" sz="1200" b="0" dirty="0">
                          <a:solidFill>
                            <a:schemeClr val="tx1"/>
                          </a:solidFill>
                        </a:rPr>
                        <a:t>人</a:t>
                      </a:r>
                      <a:r>
                        <a:rPr lang="en-US" altLang="ja-JP" sz="1200" b="0" dirty="0">
                          <a:solidFill>
                            <a:schemeClr val="tx1"/>
                          </a:solidFill>
                        </a:rPr>
                        <a:t>【2022</a:t>
                      </a:r>
                      <a:r>
                        <a:rPr lang="ja-JP" altLang="en-US" sz="1200" b="0" dirty="0">
                          <a:solidFill>
                            <a:schemeClr val="tx1"/>
                          </a:solidFill>
                        </a:rPr>
                        <a:t>年</a:t>
                      </a:r>
                      <a:r>
                        <a:rPr lang="en-US" altLang="ja-JP" sz="1200" b="0" dirty="0">
                          <a:solidFill>
                            <a:schemeClr val="tx1"/>
                          </a:solidFill>
                        </a:rPr>
                        <a:t>4</a:t>
                      </a:r>
                      <a:r>
                        <a:rPr lang="ja-JP" altLang="en-US" sz="1200" b="0" dirty="0">
                          <a:solidFill>
                            <a:schemeClr val="tx1"/>
                          </a:solidFill>
                        </a:rPr>
                        <a:t>月時点</a:t>
                      </a:r>
                      <a:r>
                        <a:rPr lang="en-US" altLang="ja-JP" sz="1200" b="0" dirty="0">
                          <a:solidFill>
                            <a:schemeClr val="tx1"/>
                          </a:solidFill>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b="0" dirty="0">
                          <a:solidFill>
                            <a:schemeClr val="tx1"/>
                          </a:solidFill>
                        </a:rPr>
                        <a:t>2018</a:t>
                      </a:r>
                      <a:r>
                        <a:rPr lang="ja-JP" altLang="en-US" sz="1200" b="0" dirty="0">
                          <a:solidFill>
                            <a:schemeClr val="tx1"/>
                          </a:solidFill>
                        </a:rPr>
                        <a:t>年度～</a:t>
                      </a:r>
                      <a:endParaRPr lang="en-US" altLang="ja-JP" sz="1200" b="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0" dirty="0">
                          <a:solidFill>
                            <a:schemeClr val="tx1"/>
                          </a:solidFill>
                        </a:rPr>
                        <a:t>・民間保育所整備用地提供促進補助の実施</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b="0" dirty="0">
                          <a:solidFill>
                            <a:schemeClr val="tx1"/>
                          </a:solidFill>
                        </a:rPr>
                        <a:t>2019</a:t>
                      </a:r>
                      <a:r>
                        <a:rPr lang="ja-JP" altLang="en-US" sz="1200" b="0" dirty="0">
                          <a:solidFill>
                            <a:schemeClr val="tx1"/>
                          </a:solidFill>
                        </a:rPr>
                        <a:t>年度～</a:t>
                      </a:r>
                      <a:endParaRPr lang="en-US" altLang="ja-JP" sz="1200" b="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0" dirty="0">
                          <a:solidFill>
                            <a:schemeClr val="tx1"/>
                          </a:solidFill>
                        </a:rPr>
                        <a:t>・都市部における保育所等への賃借料支援事業</a:t>
                      </a:r>
                      <a:endParaRPr lang="en-US" altLang="ja-JP" sz="1200" b="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0" dirty="0">
                          <a:solidFill>
                            <a:schemeClr val="tx1"/>
                          </a:solidFill>
                        </a:rPr>
                        <a:t>・保育士ウェルカム事業の開始</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b="0" dirty="0">
                          <a:solidFill>
                            <a:schemeClr val="tx1"/>
                          </a:solidFill>
                        </a:rPr>
                        <a:t>2020</a:t>
                      </a:r>
                      <a:r>
                        <a:rPr lang="ja-JP" altLang="en-US" sz="1200" b="0" dirty="0">
                          <a:solidFill>
                            <a:schemeClr val="tx1"/>
                          </a:solidFill>
                        </a:rPr>
                        <a:t>年度～</a:t>
                      </a:r>
                      <a:endParaRPr lang="en-US" altLang="ja-JP" sz="1200" b="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0" dirty="0">
                          <a:solidFill>
                            <a:schemeClr val="tx1"/>
                          </a:solidFill>
                        </a:rPr>
                        <a:t>・都市公園を活用した保育所整備</a:t>
                      </a:r>
                      <a:endParaRPr lang="en-US" altLang="ja-JP" sz="1200" b="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0" dirty="0">
                          <a:solidFill>
                            <a:schemeClr val="tx1"/>
                          </a:solidFill>
                        </a:rPr>
                        <a:t>・働き方改革推進事業の開始</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b="0" dirty="0">
                          <a:solidFill>
                            <a:schemeClr val="tx1"/>
                          </a:solidFill>
                        </a:rPr>
                        <a:t>2021</a:t>
                      </a:r>
                      <a:r>
                        <a:rPr lang="ja-JP" altLang="en-US" sz="1200" b="0" dirty="0">
                          <a:solidFill>
                            <a:schemeClr val="tx1"/>
                          </a:solidFill>
                        </a:rPr>
                        <a:t>年度～</a:t>
                      </a:r>
                      <a:endParaRPr lang="en-US" altLang="ja-JP" sz="1200" b="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0" dirty="0">
                          <a:solidFill>
                            <a:schemeClr val="tx1"/>
                          </a:solidFill>
                        </a:rPr>
                        <a:t>・不動産活用による保育施設整備マッチング事業の開始</a:t>
                      </a:r>
                      <a:endParaRPr lang="en-US" altLang="ja-JP" sz="1200" b="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0" dirty="0">
                          <a:solidFill>
                            <a:schemeClr val="tx1"/>
                          </a:solidFill>
                        </a:rPr>
                        <a:t>・医療的ケア児対応看護師等雇用経費助成事業の開始</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b="0" dirty="0">
                          <a:solidFill>
                            <a:schemeClr val="tx1"/>
                          </a:solidFill>
                        </a:rPr>
                        <a:t>2022</a:t>
                      </a:r>
                      <a:r>
                        <a:rPr lang="ja-JP" altLang="en-US" sz="1200" b="0" dirty="0">
                          <a:solidFill>
                            <a:schemeClr val="tx1"/>
                          </a:solidFill>
                        </a:rPr>
                        <a:t>年度～</a:t>
                      </a:r>
                      <a:endParaRPr lang="en-US" altLang="ja-JP" sz="1200" b="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0" dirty="0">
                          <a:solidFill>
                            <a:schemeClr val="tx1"/>
                          </a:solidFill>
                        </a:rPr>
                        <a:t>・保育所等の事故防止の取組強化事業（看護師等配置）の開始　　　など</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0" dirty="0">
                          <a:solidFill>
                            <a:schemeClr val="tx1"/>
                          </a:solidFill>
                        </a:rPr>
                        <a:t>（</a:t>
                      </a:r>
                      <a:r>
                        <a:rPr lang="en-US" altLang="ja-JP" sz="1200" b="0" dirty="0">
                          <a:solidFill>
                            <a:schemeClr val="tx1"/>
                          </a:solidFill>
                        </a:rPr>
                        <a:t>2022</a:t>
                      </a:r>
                      <a:r>
                        <a:rPr lang="ja-JP" altLang="en-US" sz="1200" b="0" dirty="0">
                          <a:solidFill>
                            <a:schemeClr val="tx1"/>
                          </a:solidFill>
                        </a:rPr>
                        <a:t>予算：</a:t>
                      </a:r>
                      <a:r>
                        <a:rPr lang="en-US" altLang="ja-JP" sz="1200" b="0" dirty="0">
                          <a:solidFill>
                            <a:schemeClr val="tx1"/>
                          </a:solidFill>
                        </a:rPr>
                        <a:t>199</a:t>
                      </a:r>
                      <a:r>
                        <a:rPr lang="ja-JP" altLang="en-US" sz="1200" b="0" dirty="0">
                          <a:solidFill>
                            <a:schemeClr val="tx1"/>
                          </a:solidFill>
                        </a:rPr>
                        <a:t>億円）</a:t>
                      </a:r>
                    </a:p>
                    <a:p>
                      <a:endParaRPr lang="ja-JP" altLang="en-US" sz="1200" b="0" dirty="0">
                        <a:solidFill>
                          <a:schemeClr val="tx1"/>
                        </a:solidFill>
                      </a:endParaRPr>
                    </a:p>
                  </a:txBody>
                  <a:tcPr>
                    <a:lnL w="12700" cap="flat" cmpd="sng" algn="ctr">
                      <a:solidFill>
                        <a:schemeClr val="tx1"/>
                      </a:solidFill>
                      <a:prstDash val="lgDash"/>
                      <a:round/>
                      <a:headEnd type="none" w="med" len="med"/>
                      <a:tailEnd type="none" w="med" len="med"/>
                    </a:lnL>
                    <a:noFill/>
                  </a:tcPr>
                </a:tc>
                <a:extLst>
                  <a:ext uri="{0D108BD9-81ED-4DB2-BD59-A6C34878D82A}">
                    <a16:rowId xmlns:a16="http://schemas.microsoft.com/office/drawing/2014/main" val="10004"/>
                  </a:ext>
                </a:extLst>
              </a:tr>
              <a:tr h="1207026">
                <a:tc>
                  <a:txBody>
                    <a:bodyPr/>
                    <a:lstStyle/>
                    <a:p>
                      <a:pPr algn="ctr"/>
                      <a:r>
                        <a:rPr kumimoji="1" lang="ja-JP" altLang="en-US" sz="1100" dirty="0">
                          <a:solidFill>
                            <a:schemeClr val="tx1"/>
                          </a:solidFill>
                        </a:rPr>
                        <a:t>新規</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a:t>d</a:t>
                      </a:r>
                      <a:r>
                        <a:rPr kumimoji="1" lang="en-US" altLang="ja-JP" sz="1200" baseline="0" dirty="0"/>
                        <a:t>  </a:t>
                      </a:r>
                      <a:r>
                        <a:rPr kumimoji="1" lang="ja-JP" altLang="en-US" sz="1200" dirty="0"/>
                        <a:t>塾代助成</a:t>
                      </a:r>
                      <a:endParaRPr kumimoji="1" lang="en-US" altLang="ja-JP" sz="1200" dirty="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t>　 事業</a:t>
                      </a:r>
                    </a:p>
                  </a:txBody>
                  <a:tcPr marL="36000" marR="36000" marT="36000" marB="36000"/>
                </a:tc>
                <a:tc>
                  <a:txBody>
                    <a:bodyPr/>
                    <a:lstStyle/>
                    <a:p>
                      <a:r>
                        <a:rPr kumimoji="1" lang="ja-JP" altLang="en-US" sz="1200" dirty="0"/>
                        <a:t>学校外教育における子育て世帯の経済的負担</a:t>
                      </a:r>
                      <a:endParaRPr kumimoji="1" lang="en-US" altLang="ja-JP" sz="1200" dirty="0"/>
                    </a:p>
                    <a:p>
                      <a:r>
                        <a:rPr lang="ja-JP" altLang="en-US" sz="1200" dirty="0"/>
                        <a:t>（</a:t>
                      </a:r>
                      <a:r>
                        <a:rPr lang="en-US" altLang="ja-JP" sz="1200" dirty="0"/>
                        <a:t>2011</a:t>
                      </a:r>
                      <a:r>
                        <a:rPr lang="ja-JP" altLang="en-US" sz="1200" dirty="0"/>
                        <a:t>予算：－）</a:t>
                      </a:r>
                      <a:endParaRPr lang="en-US" altLang="ja-JP" sz="1200" dirty="0"/>
                    </a:p>
                  </a:txBody>
                  <a:tcPr/>
                </a:tc>
                <a:tc>
                  <a:txBody>
                    <a:bodyPr/>
                    <a:lstStyle/>
                    <a:p>
                      <a:r>
                        <a:rPr lang="en-US" altLang="ja-JP" sz="1200" dirty="0">
                          <a:solidFill>
                            <a:schemeClr val="tx1"/>
                          </a:solidFill>
                        </a:rPr>
                        <a:t>2015</a:t>
                      </a:r>
                      <a:r>
                        <a:rPr lang="ja-JP" altLang="en-US" sz="1200" dirty="0">
                          <a:solidFill>
                            <a:schemeClr val="tx1"/>
                          </a:solidFill>
                        </a:rPr>
                        <a:t>年</a:t>
                      </a:r>
                      <a:r>
                        <a:rPr lang="en-US" altLang="ja-JP" sz="1200" dirty="0">
                          <a:solidFill>
                            <a:schemeClr val="tx1"/>
                          </a:solidFill>
                        </a:rPr>
                        <a:t>10</a:t>
                      </a:r>
                      <a:r>
                        <a:rPr lang="ja-JP" altLang="en-US" sz="1200" dirty="0">
                          <a:solidFill>
                            <a:schemeClr val="tx1"/>
                          </a:solidFill>
                        </a:rPr>
                        <a:t>月～：所得要件の緩和による対象者の拡大</a:t>
                      </a:r>
                      <a:endParaRPr lang="en-US" altLang="ja-JP" sz="1200" dirty="0">
                        <a:solidFill>
                          <a:schemeClr val="tx1"/>
                        </a:solidFill>
                      </a:endParaRPr>
                    </a:p>
                    <a:p>
                      <a:r>
                        <a:rPr lang="ja-JP" altLang="en-US" sz="1200" dirty="0">
                          <a:solidFill>
                            <a:schemeClr val="tx1"/>
                          </a:solidFill>
                        </a:rPr>
                        <a:t>（</a:t>
                      </a:r>
                      <a:r>
                        <a:rPr lang="en-US" altLang="ja-JP" sz="1200" u="sng" dirty="0">
                          <a:solidFill>
                            <a:schemeClr val="tx1"/>
                          </a:solidFill>
                        </a:rPr>
                        <a:t>2018</a:t>
                      </a:r>
                      <a:r>
                        <a:rPr lang="ja-JP" altLang="en-US" sz="1200" u="sng" dirty="0">
                          <a:solidFill>
                            <a:schemeClr val="tx1"/>
                          </a:solidFill>
                        </a:rPr>
                        <a:t>予算：</a:t>
                      </a:r>
                      <a:r>
                        <a:rPr lang="en-US" altLang="ja-JP" sz="1200" u="sng" dirty="0">
                          <a:solidFill>
                            <a:schemeClr val="tx1"/>
                          </a:solidFill>
                        </a:rPr>
                        <a:t>25</a:t>
                      </a:r>
                      <a:r>
                        <a:rPr lang="ja-JP" altLang="en-US" sz="1200" u="sng" dirty="0">
                          <a:solidFill>
                            <a:schemeClr val="tx1"/>
                          </a:solidFill>
                        </a:rPr>
                        <a:t>億円</a:t>
                      </a:r>
                      <a:r>
                        <a:rPr lang="ja-JP" altLang="en-US" sz="1200" dirty="0">
                          <a:solidFill>
                            <a:schemeClr val="tx1"/>
                          </a:solidFill>
                        </a:rPr>
                        <a:t>）</a:t>
                      </a:r>
                    </a:p>
                  </a:txBody>
                  <a:tcPr>
                    <a:lnR w="12700" cap="flat" cmpd="sng" algn="ctr">
                      <a:solidFill>
                        <a:schemeClr val="tx1"/>
                      </a:solidFill>
                      <a:prstDash val="lgDash"/>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0" dirty="0">
                          <a:solidFill>
                            <a:schemeClr val="tx1"/>
                          </a:solidFill>
                        </a:rPr>
                        <a:t>継続実施</a:t>
                      </a:r>
                      <a:endParaRPr lang="en-US" altLang="ja-JP" sz="1200" b="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b="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0" dirty="0">
                          <a:solidFill>
                            <a:schemeClr val="tx1"/>
                          </a:solidFill>
                        </a:rPr>
                        <a:t>（</a:t>
                      </a:r>
                      <a:r>
                        <a:rPr lang="en-US" altLang="ja-JP" sz="1200" b="0" u="sng" dirty="0">
                          <a:solidFill>
                            <a:schemeClr val="tx1"/>
                          </a:solidFill>
                        </a:rPr>
                        <a:t>2022</a:t>
                      </a:r>
                      <a:r>
                        <a:rPr lang="ja-JP" altLang="en-US" sz="1200" b="0" u="sng" dirty="0">
                          <a:solidFill>
                            <a:schemeClr val="tx1"/>
                          </a:solidFill>
                        </a:rPr>
                        <a:t>予算：</a:t>
                      </a:r>
                      <a:r>
                        <a:rPr lang="en-US" altLang="ja-JP" sz="1200" b="0" u="sng" dirty="0">
                          <a:solidFill>
                            <a:schemeClr val="tx1"/>
                          </a:solidFill>
                        </a:rPr>
                        <a:t>24</a:t>
                      </a:r>
                      <a:r>
                        <a:rPr lang="ja-JP" altLang="en-US" sz="1200" b="0" u="sng" dirty="0">
                          <a:solidFill>
                            <a:schemeClr val="tx1"/>
                          </a:solidFill>
                        </a:rPr>
                        <a:t>億円</a:t>
                      </a:r>
                      <a:r>
                        <a:rPr lang="ja-JP" altLang="en-US" sz="1200" b="0" dirty="0">
                          <a:solidFill>
                            <a:schemeClr val="tx1"/>
                          </a:solidFill>
                        </a:rPr>
                        <a:t>）</a:t>
                      </a:r>
                    </a:p>
                    <a:p>
                      <a:endParaRPr lang="ja-JP" altLang="en-US" sz="1200" dirty="0">
                        <a:solidFill>
                          <a:schemeClr val="tx1"/>
                        </a:solidFill>
                      </a:endParaRPr>
                    </a:p>
                  </a:txBody>
                  <a:tcPr>
                    <a:lnL w="12700" cap="flat" cmpd="sng" algn="ctr">
                      <a:solidFill>
                        <a:schemeClr val="tx1"/>
                      </a:solidFill>
                      <a:prstDash val="lgDash"/>
                      <a:round/>
                      <a:headEnd type="none" w="med" len="med"/>
                      <a:tailEnd type="none" w="med" len="med"/>
                    </a:lnL>
                    <a:noFill/>
                  </a:tcPr>
                </a:tc>
                <a:extLst>
                  <a:ext uri="{0D108BD9-81ED-4DB2-BD59-A6C34878D82A}">
                    <a16:rowId xmlns:a16="http://schemas.microsoft.com/office/drawing/2014/main" val="10005"/>
                  </a:ext>
                </a:extLst>
              </a:tr>
            </a:tbl>
          </a:graphicData>
        </a:graphic>
      </p:graphicFrame>
      <p:sp>
        <p:nvSpPr>
          <p:cNvPr id="10" name="テキスト ボックス 9"/>
          <p:cNvSpPr txBox="1"/>
          <p:nvPr/>
        </p:nvSpPr>
        <p:spPr>
          <a:xfrm>
            <a:off x="251520" y="232182"/>
            <a:ext cx="7704856"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③　新規・拡充した施策・事業の概要</a:t>
            </a:r>
          </a:p>
        </p:txBody>
      </p:sp>
      <p:cxnSp>
        <p:nvCxnSpPr>
          <p:cNvPr id="11" name="直線コネクタ 10"/>
          <p:cNvCxnSpPr/>
          <p:nvPr/>
        </p:nvCxnSpPr>
        <p:spPr>
          <a:xfrm>
            <a:off x="251520" y="520214"/>
            <a:ext cx="871296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角丸四角形 15"/>
          <p:cNvSpPr/>
          <p:nvPr/>
        </p:nvSpPr>
        <p:spPr>
          <a:xfrm>
            <a:off x="279300" y="608573"/>
            <a:ext cx="1844428" cy="343689"/>
          </a:xfrm>
          <a:prstGeom prst="roundRect">
            <a:avLst/>
          </a:prstGeom>
          <a:noFill/>
          <a:effectLst/>
        </p:spPr>
        <p:style>
          <a:lnRef idx="1">
            <a:schemeClr val="accent1"/>
          </a:lnRef>
          <a:fillRef idx="2">
            <a:schemeClr val="accent1"/>
          </a:fillRef>
          <a:effectRef idx="1">
            <a:schemeClr val="accent1"/>
          </a:effectRef>
          <a:fontRef idx="minor">
            <a:schemeClr val="dk1"/>
          </a:fontRef>
        </p:style>
        <p:txBody>
          <a:bodyPr vert="horz"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こども・子育て②</a:t>
            </a:r>
          </a:p>
        </p:txBody>
      </p:sp>
      <p:sp>
        <p:nvSpPr>
          <p:cNvPr id="17" name="テキスト ボックス 36"/>
          <p:cNvSpPr txBox="1"/>
          <p:nvPr/>
        </p:nvSpPr>
        <p:spPr>
          <a:xfrm>
            <a:off x="55366" y="70266"/>
            <a:ext cx="3491880" cy="261610"/>
          </a:xfrm>
          <a:prstGeom prst="rect">
            <a:avLst/>
          </a:prstGeom>
          <a:noFill/>
        </p:spPr>
        <p:txBody>
          <a:bodyPr wrap="square" rtlCol="0" anchor="ctr">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Ⅰ</a:t>
            </a:r>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　政策の刷新・現役世代の重点投資（子育て</a:t>
            </a:r>
            <a:r>
              <a:rPr kumimoji="1" lang="en-US" altLang="ja-JP"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a:t>
            </a:r>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教育）</a:t>
            </a:r>
          </a:p>
        </p:txBody>
      </p:sp>
      <p:sp>
        <p:nvSpPr>
          <p:cNvPr id="3" name="スライド番号プレースホルダー 2"/>
          <p:cNvSpPr>
            <a:spLocks noGrp="1"/>
          </p:cNvSpPr>
          <p:nvPr>
            <p:ph type="sldNum" sz="quarter" idx="12"/>
          </p:nvPr>
        </p:nvSpPr>
        <p:spPr/>
        <p:txBody>
          <a:bodyPr/>
          <a:lstStyle/>
          <a:p>
            <a:fld id="{CCEC3038-1CF1-4B63-9920-55248DCFBA97}" type="slidenum">
              <a:rPr kumimoji="1" lang="ja-JP" altLang="en-US" smtClean="0"/>
              <a:pPr/>
              <a:t>9</a:t>
            </a:fld>
            <a:endParaRPr kumimoji="1" lang="ja-JP" altLang="en-US"/>
          </a:p>
        </p:txBody>
      </p:sp>
    </p:spTree>
    <p:extLst>
      <p:ext uri="{BB962C8B-B14F-4D97-AF65-F5344CB8AC3E}">
        <p14:creationId xmlns:p14="http://schemas.microsoft.com/office/powerpoint/2010/main" val="31843442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角丸四角形 11"/>
          <p:cNvSpPr/>
          <p:nvPr/>
        </p:nvSpPr>
        <p:spPr>
          <a:xfrm>
            <a:off x="5796136" y="1700808"/>
            <a:ext cx="2908100" cy="4572000"/>
          </a:xfrm>
          <a:prstGeom prst="roundRect">
            <a:avLst>
              <a:gd name="adj" fmla="val 3640"/>
            </a:avLst>
          </a:prstGeom>
          <a:solidFill>
            <a:srgbClr val="66FFFF">
              <a:alpha val="50000"/>
            </a:srgbClr>
          </a:solidFill>
          <a:ln w="38100">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graphicFrame>
        <p:nvGraphicFramePr>
          <p:cNvPr id="7" name="表 6"/>
          <p:cNvGraphicFramePr>
            <a:graphicFrameLocks noGrp="1"/>
          </p:cNvGraphicFramePr>
          <p:nvPr>
            <p:extLst>
              <p:ext uri="{D42A27DB-BD31-4B8C-83A1-F6EECF244321}">
                <p14:modId xmlns:p14="http://schemas.microsoft.com/office/powerpoint/2010/main" val="1534830100"/>
              </p:ext>
            </p:extLst>
          </p:nvPr>
        </p:nvGraphicFramePr>
        <p:xfrm>
          <a:off x="279300" y="993966"/>
          <a:ext cx="8424936" cy="5278842"/>
        </p:xfrm>
        <a:graphic>
          <a:graphicData uri="http://schemas.openxmlformats.org/drawingml/2006/table">
            <a:tbl>
              <a:tblPr firstRow="1" bandRow="1">
                <a:tableStyleId>{5940675A-B579-460E-94D1-54222C63F5DA}</a:tableStyleId>
              </a:tblPr>
              <a:tblGrid>
                <a:gridCol w="476276">
                  <a:extLst>
                    <a:ext uri="{9D8B030D-6E8A-4147-A177-3AD203B41FA5}">
                      <a16:colId xmlns:a16="http://schemas.microsoft.com/office/drawing/2014/main" val="20000"/>
                    </a:ext>
                  </a:extLst>
                </a:gridCol>
                <a:gridCol w="864096">
                  <a:extLst>
                    <a:ext uri="{9D8B030D-6E8A-4147-A177-3AD203B41FA5}">
                      <a16:colId xmlns:a16="http://schemas.microsoft.com/office/drawing/2014/main" val="20001"/>
                    </a:ext>
                  </a:extLst>
                </a:gridCol>
                <a:gridCol w="1143904">
                  <a:extLst>
                    <a:ext uri="{9D8B030D-6E8A-4147-A177-3AD203B41FA5}">
                      <a16:colId xmlns:a16="http://schemas.microsoft.com/office/drawing/2014/main" val="20002"/>
                    </a:ext>
                  </a:extLst>
                </a:gridCol>
                <a:gridCol w="3032560">
                  <a:extLst>
                    <a:ext uri="{9D8B030D-6E8A-4147-A177-3AD203B41FA5}">
                      <a16:colId xmlns:a16="http://schemas.microsoft.com/office/drawing/2014/main" val="20003"/>
                    </a:ext>
                  </a:extLst>
                </a:gridCol>
                <a:gridCol w="2908100">
                  <a:extLst>
                    <a:ext uri="{9D8B030D-6E8A-4147-A177-3AD203B41FA5}">
                      <a16:colId xmlns:a16="http://schemas.microsoft.com/office/drawing/2014/main" val="2927446107"/>
                    </a:ext>
                  </a:extLst>
                </a:gridCol>
              </a:tblGrid>
              <a:tr h="200216">
                <a:tc rowSpan="2">
                  <a:txBody>
                    <a:bodyPr/>
                    <a:lstStyle/>
                    <a:p>
                      <a:pPr algn="ctr"/>
                      <a:r>
                        <a:rPr kumimoji="1" lang="ja-JP" altLang="en-US" sz="900" dirty="0">
                          <a:solidFill>
                            <a:schemeClr val="tx1"/>
                          </a:solidFill>
                        </a:rPr>
                        <a:t>新規・</a:t>
                      </a:r>
                      <a:endParaRPr kumimoji="1" lang="en-US" altLang="ja-JP" sz="900" dirty="0">
                        <a:solidFill>
                          <a:schemeClr val="tx1"/>
                        </a:solidFill>
                      </a:endParaRPr>
                    </a:p>
                    <a:p>
                      <a:pPr algn="ctr"/>
                      <a:r>
                        <a:rPr kumimoji="1" lang="ja-JP" altLang="en-US" sz="900" dirty="0">
                          <a:solidFill>
                            <a:schemeClr val="tx1"/>
                          </a:solidFill>
                        </a:rPr>
                        <a:t>拡充</a:t>
                      </a:r>
                    </a:p>
                  </a:txBody>
                  <a:tcPr anchor="ct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rPr>
                        <a:t>項　目</a:t>
                      </a:r>
                    </a:p>
                  </a:txBody>
                  <a:tcPr anchor="ctr"/>
                </a:tc>
                <a:tc rowSpan="2">
                  <a:txBody>
                    <a:bodyPr/>
                    <a:lstStyle/>
                    <a:p>
                      <a:pPr algn="ctr"/>
                      <a:r>
                        <a:rPr kumimoji="1" lang="ja-JP" altLang="en-US" sz="1400" dirty="0">
                          <a:solidFill>
                            <a:schemeClr val="tx1"/>
                          </a:solidFill>
                        </a:rPr>
                        <a:t>以前の状況</a:t>
                      </a:r>
                    </a:p>
                  </a:txBody>
                  <a:tcPr anchor="ctr"/>
                </a:tc>
                <a:tc gridSpan="2">
                  <a:txBody>
                    <a:bodyPr/>
                    <a:lstStyle/>
                    <a:p>
                      <a:pPr algn="ctr"/>
                      <a:r>
                        <a:rPr kumimoji="1" lang="ja-JP" altLang="en-US" sz="1600" dirty="0">
                          <a:solidFill>
                            <a:schemeClr val="tx1"/>
                          </a:solidFill>
                        </a:rPr>
                        <a:t>現在の主な取組み</a:t>
                      </a:r>
                    </a:p>
                  </a:txBody>
                  <a:tcPr anchor="ctr">
                    <a:lnB w="12700" cap="flat" cmpd="sng" algn="ctr">
                      <a:solidFill>
                        <a:schemeClr val="tx1"/>
                      </a:solidFill>
                      <a:prstDash val="solid"/>
                      <a:round/>
                      <a:headEnd type="none" w="med" len="med"/>
                      <a:tailEnd type="none" w="med" len="med"/>
                    </a:lnB>
                  </a:tcPr>
                </a:tc>
                <a:tc hMerge="1">
                  <a:txBody>
                    <a:bodyPr/>
                    <a:lstStyle/>
                    <a:p>
                      <a:pPr algn="ctr"/>
                      <a:endParaRPr kumimoji="1" lang="ja-JP" altLang="en-US" sz="1600" dirty="0"/>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71562">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r>
                        <a:rPr kumimoji="1" lang="ja-JP" altLang="en-US" sz="1200" dirty="0">
                          <a:solidFill>
                            <a:schemeClr val="tx1"/>
                          </a:solidFill>
                        </a:rPr>
                        <a:t>前回棚卸し時点（</a:t>
                      </a:r>
                      <a:r>
                        <a:rPr kumimoji="1" lang="en-US" altLang="ja-JP" sz="1200" dirty="0">
                          <a:solidFill>
                            <a:schemeClr val="tx1"/>
                          </a:solidFill>
                        </a:rPr>
                        <a:t>2018.3</a:t>
                      </a:r>
                      <a:r>
                        <a:rPr kumimoji="1" lang="ja-JP" altLang="en-US" sz="1200" dirty="0">
                          <a:solidFill>
                            <a:schemeClr val="tx1"/>
                          </a:solidFill>
                        </a:rPr>
                        <a:t>）</a:t>
                      </a:r>
                      <a:endParaRPr kumimoji="1" lang="ja-JP" altLang="en-US" sz="1600" dirty="0">
                        <a:solidFill>
                          <a:schemeClr val="tx1"/>
                        </a:solidFill>
                      </a:endParaRPr>
                    </a:p>
                  </a:txBody>
                  <a:tcPr anchor="ctr">
                    <a:lnR w="12700" cap="flat" cmpd="sng" algn="ctr">
                      <a:solidFill>
                        <a:schemeClr val="tx1"/>
                      </a:solidFill>
                      <a:prstDash val="lgDash"/>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kumimoji="1" lang="ja-JP" altLang="en-US" sz="1200" kern="1200" dirty="0">
                          <a:solidFill>
                            <a:schemeClr val="tx1"/>
                          </a:solidFill>
                          <a:latin typeface="+mn-lt"/>
                          <a:ea typeface="+mn-ea"/>
                          <a:cs typeface="+mn-cs"/>
                        </a:rPr>
                        <a:t>今回棚卸し時点（</a:t>
                      </a:r>
                      <a:r>
                        <a:rPr kumimoji="1" lang="en-US" altLang="ja-JP" sz="1200" kern="1200" dirty="0">
                          <a:solidFill>
                            <a:schemeClr val="tx1"/>
                          </a:solidFill>
                          <a:latin typeface="+mn-lt"/>
                          <a:ea typeface="+mn-ea"/>
                          <a:cs typeface="+mn-cs"/>
                        </a:rPr>
                        <a:t>2022.11</a:t>
                      </a:r>
                      <a:r>
                        <a:rPr kumimoji="1" lang="ja-JP" altLang="en-US" sz="1200" kern="1200" dirty="0">
                          <a:solidFill>
                            <a:schemeClr val="tx1"/>
                          </a:solidFill>
                          <a:latin typeface="+mn-lt"/>
                          <a:ea typeface="+mn-ea"/>
                          <a:cs typeface="+mn-cs"/>
                        </a:rPr>
                        <a:t>）</a:t>
                      </a:r>
                    </a:p>
                  </a:txBody>
                  <a:tcPr anchor="ctr">
                    <a:lnL w="12700" cap="flat" cmpd="sng" algn="ctr">
                      <a:solidFill>
                        <a:schemeClr val="tx1"/>
                      </a:solidFill>
                      <a:prstDash val="lgDash"/>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1"/>
                  </a:ext>
                </a:extLst>
              </a:tr>
              <a:tr h="965293">
                <a:tc>
                  <a:txBody>
                    <a:bodyPr/>
                    <a:lstStyle/>
                    <a:p>
                      <a:pPr algn="ctr"/>
                      <a:r>
                        <a:rPr kumimoji="1" lang="ja-JP" altLang="en-US" sz="1100" dirty="0">
                          <a:solidFill>
                            <a:schemeClr val="tx1"/>
                          </a:solidFill>
                        </a:rPr>
                        <a:t>新規</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200" baseline="0" dirty="0">
                          <a:solidFill>
                            <a:schemeClr val="tx1"/>
                          </a:solidFill>
                        </a:rPr>
                        <a:t>e  </a:t>
                      </a:r>
                      <a:r>
                        <a:rPr kumimoji="1" lang="ja-JP" altLang="en-US" sz="1200" baseline="0" dirty="0">
                          <a:solidFill>
                            <a:schemeClr val="tx1"/>
                          </a:solidFill>
                        </a:rPr>
                        <a:t>幼児教育</a:t>
                      </a:r>
                      <a:endParaRPr kumimoji="1" lang="en-US" altLang="ja-JP" sz="1200" baseline="0" dirty="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aseline="0" dirty="0">
                          <a:solidFill>
                            <a:schemeClr val="tx1"/>
                          </a:solidFill>
                        </a:rPr>
                        <a:t>　 の無償化</a:t>
                      </a:r>
                      <a:endParaRPr kumimoji="1" lang="en-US" altLang="ja-JP" sz="1200" dirty="0">
                        <a:solidFill>
                          <a:schemeClr val="tx1"/>
                        </a:solidFill>
                      </a:endParaRPr>
                    </a:p>
                  </a:txBody>
                  <a:tcPr marL="36000" marR="36000" marT="36000" marB="36000"/>
                </a:tc>
                <a:tc>
                  <a:txBody>
                    <a:bodyPr/>
                    <a:lstStyle/>
                    <a:p>
                      <a:r>
                        <a:rPr kumimoji="1" lang="ja-JP" altLang="en-US" sz="1200" dirty="0">
                          <a:solidFill>
                            <a:schemeClr val="tx1"/>
                          </a:solidFill>
                        </a:rPr>
                        <a:t>幼児教育費は各家庭負担</a:t>
                      </a:r>
                      <a:endParaRPr kumimoji="1" lang="en-US" altLang="ja-JP" sz="1200" dirty="0">
                        <a:solidFill>
                          <a:schemeClr val="tx1"/>
                        </a:solidFill>
                      </a:endParaRPr>
                    </a:p>
                    <a:p>
                      <a:r>
                        <a:rPr lang="ja-JP" altLang="en-US" sz="1200" dirty="0">
                          <a:solidFill>
                            <a:schemeClr val="tx1"/>
                          </a:solidFill>
                        </a:rPr>
                        <a:t>（</a:t>
                      </a:r>
                      <a:r>
                        <a:rPr lang="en-US" altLang="ja-JP" sz="1200" dirty="0">
                          <a:solidFill>
                            <a:schemeClr val="tx1"/>
                          </a:solidFill>
                        </a:rPr>
                        <a:t>2011</a:t>
                      </a:r>
                      <a:r>
                        <a:rPr lang="ja-JP" altLang="en-US" sz="1200" dirty="0">
                          <a:solidFill>
                            <a:schemeClr val="tx1"/>
                          </a:solidFill>
                        </a:rPr>
                        <a:t>予算：－）</a:t>
                      </a:r>
                      <a:endParaRPr kumimoji="1" lang="ja-JP" altLang="en-US" sz="1200" dirty="0">
                        <a:solidFill>
                          <a:schemeClr val="tx1"/>
                        </a:solidFill>
                      </a:endParaRPr>
                    </a:p>
                  </a:txBody>
                  <a:tcPr/>
                </a:tc>
                <a:tc>
                  <a:txBody>
                    <a:bodyPr/>
                    <a:lstStyle/>
                    <a:p>
                      <a:r>
                        <a:rPr lang="en-US" altLang="ja-JP" sz="1200" dirty="0">
                          <a:solidFill>
                            <a:schemeClr val="tx1"/>
                          </a:solidFill>
                        </a:rPr>
                        <a:t>2016</a:t>
                      </a:r>
                      <a:r>
                        <a:rPr lang="ja-JP" altLang="en-US" sz="1200" dirty="0">
                          <a:solidFill>
                            <a:schemeClr val="tx1"/>
                          </a:solidFill>
                        </a:rPr>
                        <a:t>年</a:t>
                      </a:r>
                      <a:r>
                        <a:rPr lang="en-US" altLang="ja-JP" sz="1200" dirty="0">
                          <a:solidFill>
                            <a:schemeClr val="tx1"/>
                          </a:solidFill>
                        </a:rPr>
                        <a:t>4</a:t>
                      </a:r>
                      <a:r>
                        <a:rPr lang="ja-JP" altLang="en-US" sz="1200" dirty="0">
                          <a:solidFill>
                            <a:schemeClr val="tx1"/>
                          </a:solidFill>
                        </a:rPr>
                        <a:t>月～：</a:t>
                      </a:r>
                      <a:r>
                        <a:rPr lang="en-US" altLang="ja-JP" sz="1200" dirty="0">
                          <a:solidFill>
                            <a:schemeClr val="tx1"/>
                          </a:solidFill>
                        </a:rPr>
                        <a:t>5</a:t>
                      </a:r>
                      <a:r>
                        <a:rPr lang="ja-JP" altLang="en-US" sz="1200" dirty="0">
                          <a:solidFill>
                            <a:schemeClr val="tx1"/>
                          </a:solidFill>
                        </a:rPr>
                        <a:t>歳児の幼児教育無償化を開始</a:t>
                      </a:r>
                      <a:endParaRPr lang="en-US" altLang="ja-JP" sz="1200" dirty="0">
                        <a:solidFill>
                          <a:schemeClr val="tx1"/>
                        </a:solidFill>
                      </a:endParaRPr>
                    </a:p>
                    <a:p>
                      <a:r>
                        <a:rPr lang="en-US" altLang="ja-JP" sz="1200" dirty="0">
                          <a:solidFill>
                            <a:schemeClr val="tx1"/>
                          </a:solidFill>
                        </a:rPr>
                        <a:t>2017</a:t>
                      </a:r>
                      <a:r>
                        <a:rPr lang="ja-JP" altLang="en-US" sz="1200" dirty="0">
                          <a:solidFill>
                            <a:schemeClr val="tx1"/>
                          </a:solidFill>
                        </a:rPr>
                        <a:t>年</a:t>
                      </a:r>
                      <a:r>
                        <a:rPr lang="en-US" altLang="ja-JP" sz="1200" dirty="0">
                          <a:solidFill>
                            <a:schemeClr val="tx1"/>
                          </a:solidFill>
                        </a:rPr>
                        <a:t>4</a:t>
                      </a:r>
                      <a:r>
                        <a:rPr lang="ja-JP" altLang="en-US" sz="1200" dirty="0">
                          <a:solidFill>
                            <a:schemeClr val="tx1"/>
                          </a:solidFill>
                        </a:rPr>
                        <a:t>月～：</a:t>
                      </a:r>
                      <a:r>
                        <a:rPr lang="en-US" altLang="ja-JP" sz="1200" dirty="0">
                          <a:solidFill>
                            <a:schemeClr val="tx1"/>
                          </a:solidFill>
                        </a:rPr>
                        <a:t>5</a:t>
                      </a:r>
                      <a:r>
                        <a:rPr lang="ja-JP" altLang="en-US" sz="1200" dirty="0">
                          <a:solidFill>
                            <a:schemeClr val="tx1"/>
                          </a:solidFill>
                        </a:rPr>
                        <a:t>歳児に加え、</a:t>
                      </a:r>
                      <a:r>
                        <a:rPr lang="en-US" altLang="ja-JP" sz="1200" dirty="0">
                          <a:solidFill>
                            <a:schemeClr val="tx1"/>
                          </a:solidFill>
                        </a:rPr>
                        <a:t>4</a:t>
                      </a:r>
                      <a:r>
                        <a:rPr lang="ja-JP" altLang="en-US" sz="1200" dirty="0">
                          <a:solidFill>
                            <a:schemeClr val="tx1"/>
                          </a:solidFill>
                        </a:rPr>
                        <a:t>歳児にも対象を拡大。一定の条件を満たす認可外保育施設のこどもも新たに対象　　　　　　　　　</a:t>
                      </a:r>
                      <a:r>
                        <a:rPr lang="ja-JP" altLang="en-US" sz="1200" baseline="0" dirty="0">
                          <a:solidFill>
                            <a:schemeClr val="tx1"/>
                          </a:solidFill>
                        </a:rPr>
                        <a:t> </a:t>
                      </a:r>
                      <a:endParaRPr lang="en-US" altLang="ja-JP" sz="1200" dirty="0">
                        <a:solidFill>
                          <a:schemeClr val="tx1"/>
                        </a:solidFill>
                      </a:endParaRPr>
                    </a:p>
                    <a:p>
                      <a:r>
                        <a:rPr lang="ja-JP" altLang="en-US" sz="1200" dirty="0">
                          <a:solidFill>
                            <a:schemeClr val="tx1"/>
                          </a:solidFill>
                        </a:rPr>
                        <a:t>（</a:t>
                      </a:r>
                      <a:r>
                        <a:rPr lang="en-US" altLang="ja-JP" sz="1200" u="sng" dirty="0">
                          <a:solidFill>
                            <a:schemeClr val="tx1"/>
                          </a:solidFill>
                        </a:rPr>
                        <a:t>2018</a:t>
                      </a:r>
                      <a:r>
                        <a:rPr lang="ja-JP" altLang="en-US" sz="1200" u="sng" dirty="0">
                          <a:solidFill>
                            <a:schemeClr val="tx1"/>
                          </a:solidFill>
                        </a:rPr>
                        <a:t>予算：</a:t>
                      </a:r>
                      <a:r>
                        <a:rPr lang="en-US" altLang="ja-JP" sz="1200" u="sng" dirty="0">
                          <a:solidFill>
                            <a:schemeClr val="tx1"/>
                          </a:solidFill>
                        </a:rPr>
                        <a:t>57</a:t>
                      </a:r>
                      <a:r>
                        <a:rPr lang="ja-JP" altLang="en-US" sz="1200" u="sng" dirty="0">
                          <a:solidFill>
                            <a:schemeClr val="tx1"/>
                          </a:solidFill>
                        </a:rPr>
                        <a:t>億円</a:t>
                      </a:r>
                      <a:r>
                        <a:rPr lang="ja-JP" altLang="en-US" sz="1200" dirty="0">
                          <a:solidFill>
                            <a:schemeClr val="tx1"/>
                          </a:solidFill>
                        </a:rPr>
                        <a:t>）</a:t>
                      </a:r>
                      <a:endParaRPr lang="en-US" altLang="ja-JP" sz="1200" dirty="0">
                        <a:solidFill>
                          <a:schemeClr val="tx1"/>
                        </a:solidFill>
                      </a:endParaRPr>
                    </a:p>
                  </a:txBody>
                  <a:tcPr>
                    <a:lnR w="12700" cap="flat" cmpd="sng" algn="ctr">
                      <a:solidFill>
                        <a:schemeClr val="tx1"/>
                      </a:solidFill>
                      <a:prstDash val="lgDash"/>
                      <a:round/>
                      <a:headEnd type="none" w="med" len="med"/>
                      <a:tailEnd type="none" w="med" len="med"/>
                    </a:lnR>
                    <a:lnBlToTr w="12700" cap="flat" cmpd="sng" algn="ctr">
                      <a:noFill/>
                      <a:prstDash val="solid"/>
                      <a:round/>
                      <a:headEnd type="none" w="med" len="med"/>
                      <a:tailEnd type="none" w="med" len="me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b="0" dirty="0">
                          <a:solidFill>
                            <a:schemeClr val="tx1"/>
                          </a:solidFill>
                        </a:rPr>
                        <a:t>2019</a:t>
                      </a:r>
                      <a:r>
                        <a:rPr lang="ja-JP" altLang="en-US" sz="1200" b="0" dirty="0">
                          <a:solidFill>
                            <a:schemeClr val="tx1"/>
                          </a:solidFill>
                        </a:rPr>
                        <a:t>年</a:t>
                      </a:r>
                      <a:r>
                        <a:rPr lang="en-US" altLang="ja-JP" sz="1200" b="0" dirty="0">
                          <a:solidFill>
                            <a:schemeClr val="tx1"/>
                          </a:solidFill>
                        </a:rPr>
                        <a:t>4</a:t>
                      </a:r>
                      <a:r>
                        <a:rPr lang="ja-JP" altLang="en-US" sz="1200" b="0" dirty="0">
                          <a:solidFill>
                            <a:schemeClr val="tx1"/>
                          </a:solidFill>
                        </a:rPr>
                        <a:t>月～：</a:t>
                      </a:r>
                      <a:r>
                        <a:rPr lang="en-US" altLang="ja-JP" sz="1200" b="0" dirty="0">
                          <a:solidFill>
                            <a:schemeClr val="tx1"/>
                          </a:solidFill>
                        </a:rPr>
                        <a:t>5</a:t>
                      </a:r>
                      <a:r>
                        <a:rPr lang="ja-JP" altLang="en-US" sz="1200" b="0" dirty="0">
                          <a:solidFill>
                            <a:schemeClr val="tx1"/>
                          </a:solidFill>
                        </a:rPr>
                        <a:t>・</a:t>
                      </a:r>
                      <a:r>
                        <a:rPr lang="en-US" altLang="ja-JP" sz="1200" b="0" dirty="0">
                          <a:solidFill>
                            <a:schemeClr val="tx1"/>
                          </a:solidFill>
                        </a:rPr>
                        <a:t>4</a:t>
                      </a:r>
                      <a:r>
                        <a:rPr lang="ja-JP" altLang="en-US" sz="1200" b="0" dirty="0">
                          <a:solidFill>
                            <a:schemeClr val="tx1"/>
                          </a:solidFill>
                        </a:rPr>
                        <a:t>歳児に加え、</a:t>
                      </a:r>
                      <a:r>
                        <a:rPr lang="en-US" altLang="ja-JP" sz="1200" b="0" dirty="0">
                          <a:solidFill>
                            <a:schemeClr val="tx1"/>
                          </a:solidFill>
                        </a:rPr>
                        <a:t>3</a:t>
                      </a:r>
                      <a:r>
                        <a:rPr lang="ja-JP" altLang="en-US" sz="1200" b="0" dirty="0">
                          <a:solidFill>
                            <a:schemeClr val="tx1"/>
                          </a:solidFill>
                        </a:rPr>
                        <a:t>歳児にも対象を拡大</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b="0" dirty="0">
                          <a:solidFill>
                            <a:schemeClr val="tx1"/>
                          </a:solidFill>
                        </a:rPr>
                        <a:t>2019</a:t>
                      </a:r>
                      <a:r>
                        <a:rPr lang="ja-JP" altLang="en-US" sz="1200" b="0" dirty="0">
                          <a:solidFill>
                            <a:schemeClr val="tx1"/>
                          </a:solidFill>
                        </a:rPr>
                        <a:t>年</a:t>
                      </a:r>
                      <a:r>
                        <a:rPr lang="en-US" altLang="ja-JP" sz="1200" b="0" dirty="0">
                          <a:solidFill>
                            <a:schemeClr val="tx1"/>
                          </a:solidFill>
                        </a:rPr>
                        <a:t>10</a:t>
                      </a:r>
                      <a:r>
                        <a:rPr lang="ja-JP" altLang="en-US" sz="1200" b="0" dirty="0">
                          <a:solidFill>
                            <a:schemeClr val="tx1"/>
                          </a:solidFill>
                        </a:rPr>
                        <a:t>月～：国の無償化制度開始</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0" dirty="0">
                          <a:solidFill>
                            <a:schemeClr val="tx1"/>
                          </a:solidFill>
                        </a:rPr>
                        <a:t>国の無償化の対象とならないこどもに対する認可外保育施設における幼児教育の無償化（市独自制度）を継続実施</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0" u="sng" dirty="0">
                          <a:solidFill>
                            <a:schemeClr val="tx1"/>
                          </a:solidFill>
                        </a:rPr>
                        <a:t>（</a:t>
                      </a:r>
                      <a:r>
                        <a:rPr lang="en-US" altLang="ja-JP" sz="1200" b="0" u="sng" dirty="0">
                          <a:solidFill>
                            <a:schemeClr val="tx1"/>
                          </a:solidFill>
                        </a:rPr>
                        <a:t>2022</a:t>
                      </a:r>
                      <a:r>
                        <a:rPr lang="ja-JP" altLang="en-US" sz="1200" b="0" u="sng" dirty="0">
                          <a:solidFill>
                            <a:schemeClr val="tx1"/>
                          </a:solidFill>
                        </a:rPr>
                        <a:t>予算：</a:t>
                      </a:r>
                      <a:r>
                        <a:rPr lang="en-US" altLang="ja-JP" sz="1200" b="0" u="sng" dirty="0">
                          <a:solidFill>
                            <a:schemeClr val="tx1"/>
                          </a:solidFill>
                        </a:rPr>
                        <a:t>1</a:t>
                      </a:r>
                      <a:r>
                        <a:rPr lang="ja-JP" altLang="en-US" sz="1200" b="0" u="sng" dirty="0">
                          <a:solidFill>
                            <a:schemeClr val="tx1"/>
                          </a:solidFill>
                        </a:rPr>
                        <a:t>億円）</a:t>
                      </a:r>
                      <a:endParaRPr lang="en-US" altLang="ja-JP" sz="1200" b="0" u="sng"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sz="1200" b="0" u="sng" dirty="0">
                        <a:solidFill>
                          <a:schemeClr val="tx1"/>
                        </a:solidFill>
                      </a:endParaRPr>
                    </a:p>
                  </a:txBody>
                  <a:tcPr>
                    <a:lnL w="12700" cap="flat" cmpd="sng" algn="ctr">
                      <a:solidFill>
                        <a:schemeClr val="tx1"/>
                      </a:solidFill>
                      <a:prstDash val="lgDash"/>
                      <a:round/>
                      <a:headEnd type="none" w="med" len="med"/>
                      <a:tailEnd type="none" w="med" len="med"/>
                    </a:lnL>
                    <a:noFill/>
                  </a:tcPr>
                </a:tc>
                <a:extLst>
                  <a:ext uri="{0D108BD9-81ED-4DB2-BD59-A6C34878D82A}">
                    <a16:rowId xmlns:a16="http://schemas.microsoft.com/office/drawing/2014/main" val="10002"/>
                  </a:ext>
                </a:extLst>
              </a:tr>
              <a:tr h="965293">
                <a:tc>
                  <a:txBody>
                    <a:bodyPr/>
                    <a:lstStyle/>
                    <a:p>
                      <a:pPr algn="ctr"/>
                      <a:r>
                        <a:rPr kumimoji="1" lang="ja-JP" altLang="en-US" sz="1100" dirty="0">
                          <a:solidFill>
                            <a:schemeClr val="tx1"/>
                          </a:solidFill>
                        </a:rPr>
                        <a:t>新規</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200" baseline="0" dirty="0">
                          <a:solidFill>
                            <a:schemeClr val="tx1"/>
                          </a:solidFill>
                        </a:rPr>
                        <a:t>f  </a:t>
                      </a:r>
                      <a:r>
                        <a:rPr kumimoji="1" lang="ja-JP" altLang="en-US" sz="1200" baseline="0" dirty="0">
                          <a:solidFill>
                            <a:schemeClr val="tx1"/>
                          </a:solidFill>
                        </a:rPr>
                        <a:t>こどもの</a:t>
                      </a:r>
                      <a:endParaRPr kumimoji="1" lang="en-US" altLang="ja-JP" sz="1200" baseline="0" dirty="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aseline="0" dirty="0">
                          <a:solidFill>
                            <a:schemeClr val="tx1"/>
                          </a:solidFill>
                        </a:rPr>
                        <a:t>　貧困対策</a:t>
                      </a:r>
                      <a:endParaRPr kumimoji="1" lang="en-US" altLang="ja-JP" sz="1200" baseline="0" dirty="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aseline="0" dirty="0">
                          <a:solidFill>
                            <a:schemeClr val="tx1"/>
                          </a:solidFill>
                        </a:rPr>
                        <a:t>　関連事業</a:t>
                      </a:r>
                      <a:endParaRPr kumimoji="1" lang="en-US" altLang="ja-JP" sz="1200" dirty="0">
                        <a:solidFill>
                          <a:schemeClr val="tx1"/>
                        </a:solidFill>
                      </a:endParaRPr>
                    </a:p>
                  </a:txBody>
                  <a:tcPr marL="36000" marR="36000" marT="36000" marB="36000"/>
                </a:tc>
                <a:tc>
                  <a:txBody>
                    <a:bodyPr/>
                    <a:lstStyle/>
                    <a:p>
                      <a:r>
                        <a:rPr kumimoji="1" lang="ja-JP" altLang="en-US" sz="1200" dirty="0">
                          <a:solidFill>
                            <a:schemeClr val="tx1"/>
                          </a:solidFill>
                        </a:rPr>
                        <a:t>教育や福祉等の分野における事業として、それぞれ実施</a:t>
                      </a:r>
                      <a:endParaRPr kumimoji="1" lang="en-US" altLang="ja-JP" sz="1200" dirty="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rPr>
                        <a:t>（</a:t>
                      </a:r>
                      <a:r>
                        <a:rPr lang="en-US" altLang="ja-JP" sz="1200" dirty="0">
                          <a:solidFill>
                            <a:schemeClr val="tx1"/>
                          </a:solidFill>
                        </a:rPr>
                        <a:t>2011</a:t>
                      </a:r>
                      <a:r>
                        <a:rPr lang="ja-JP" altLang="en-US" sz="1200" dirty="0">
                          <a:solidFill>
                            <a:schemeClr val="tx1"/>
                          </a:solidFill>
                        </a:rPr>
                        <a:t>予算：－）</a:t>
                      </a:r>
                      <a:endParaRPr kumimoji="1" lang="ja-JP" altLang="en-US" sz="1200" dirty="0">
                        <a:solidFill>
                          <a:schemeClr val="tx1"/>
                        </a:solidFill>
                      </a:endParaRPr>
                    </a:p>
                  </a:txBody>
                  <a:tcPr/>
                </a:tc>
                <a:tc>
                  <a:txBody>
                    <a:bodyPr/>
                    <a:lstStyle/>
                    <a:p>
                      <a:r>
                        <a:rPr lang="en-US" altLang="ja-JP" sz="1200" dirty="0">
                          <a:solidFill>
                            <a:schemeClr val="tx1"/>
                          </a:solidFill>
                        </a:rPr>
                        <a:t>2016</a:t>
                      </a:r>
                      <a:r>
                        <a:rPr lang="ja-JP" altLang="en-US" sz="1200" dirty="0">
                          <a:solidFill>
                            <a:schemeClr val="tx1"/>
                          </a:solidFill>
                        </a:rPr>
                        <a:t>年</a:t>
                      </a:r>
                      <a:r>
                        <a:rPr lang="en-US" altLang="ja-JP" sz="1200" dirty="0">
                          <a:solidFill>
                            <a:schemeClr val="tx1"/>
                          </a:solidFill>
                        </a:rPr>
                        <a:t>2</a:t>
                      </a:r>
                      <a:r>
                        <a:rPr lang="ja-JP" altLang="en-US" sz="1200" dirty="0">
                          <a:solidFill>
                            <a:schemeClr val="tx1"/>
                          </a:solidFill>
                        </a:rPr>
                        <a:t>月：大阪市こどもの貧困対策推進本部を立ち上げ</a:t>
                      </a:r>
                      <a:endParaRPr lang="en-US" altLang="ja-JP" sz="1200" dirty="0">
                        <a:solidFill>
                          <a:schemeClr val="tx1"/>
                        </a:solidFill>
                      </a:endParaRPr>
                    </a:p>
                    <a:p>
                      <a:r>
                        <a:rPr lang="en-US" altLang="ja-JP" sz="1200" dirty="0">
                          <a:solidFill>
                            <a:schemeClr val="tx1"/>
                          </a:solidFill>
                        </a:rPr>
                        <a:t>2016</a:t>
                      </a:r>
                      <a:r>
                        <a:rPr lang="ja-JP" altLang="en-US" sz="1200" dirty="0">
                          <a:solidFill>
                            <a:schemeClr val="tx1"/>
                          </a:solidFill>
                        </a:rPr>
                        <a:t>年</a:t>
                      </a:r>
                      <a:r>
                        <a:rPr lang="en-US" altLang="ja-JP" sz="1200" dirty="0">
                          <a:solidFill>
                            <a:schemeClr val="tx1"/>
                          </a:solidFill>
                        </a:rPr>
                        <a:t>6</a:t>
                      </a:r>
                      <a:r>
                        <a:rPr lang="ja-JP" altLang="en-US" sz="1200" dirty="0">
                          <a:solidFill>
                            <a:schemeClr val="tx1"/>
                          </a:solidFill>
                        </a:rPr>
                        <a:t>月～</a:t>
                      </a:r>
                      <a:r>
                        <a:rPr lang="en-US" altLang="ja-JP" sz="1200" dirty="0">
                          <a:solidFill>
                            <a:schemeClr val="tx1"/>
                          </a:solidFill>
                        </a:rPr>
                        <a:t>7</a:t>
                      </a:r>
                      <a:r>
                        <a:rPr lang="ja-JP" altLang="en-US" sz="1200" dirty="0">
                          <a:solidFill>
                            <a:schemeClr val="tx1"/>
                          </a:solidFill>
                        </a:rPr>
                        <a:t>月：「子どもの生活に関する実態調査」を実施（</a:t>
                      </a:r>
                      <a:r>
                        <a:rPr lang="en-US" altLang="ja-JP" sz="1200" dirty="0">
                          <a:solidFill>
                            <a:schemeClr val="tx1"/>
                          </a:solidFill>
                        </a:rPr>
                        <a:t>2017</a:t>
                      </a:r>
                      <a:r>
                        <a:rPr lang="ja-JP" altLang="en-US" sz="1200" dirty="0">
                          <a:solidFill>
                            <a:schemeClr val="tx1"/>
                          </a:solidFill>
                        </a:rPr>
                        <a:t>年</a:t>
                      </a:r>
                      <a:r>
                        <a:rPr lang="en-US" altLang="ja-JP" sz="1200" dirty="0">
                          <a:solidFill>
                            <a:schemeClr val="tx1"/>
                          </a:solidFill>
                        </a:rPr>
                        <a:t>3</a:t>
                      </a:r>
                      <a:r>
                        <a:rPr lang="ja-JP" altLang="en-US" sz="1200" dirty="0">
                          <a:solidFill>
                            <a:schemeClr val="tx1"/>
                          </a:solidFill>
                        </a:rPr>
                        <a:t>月調査報告書公表）</a:t>
                      </a:r>
                      <a:endParaRPr lang="en-US" altLang="ja-JP" sz="1200" dirty="0">
                        <a:solidFill>
                          <a:schemeClr val="tx1"/>
                        </a:solidFill>
                      </a:endParaRPr>
                    </a:p>
                    <a:p>
                      <a:r>
                        <a:rPr lang="en-US" altLang="ja-JP" sz="1200" dirty="0">
                          <a:solidFill>
                            <a:schemeClr val="tx1"/>
                          </a:solidFill>
                        </a:rPr>
                        <a:t>2017</a:t>
                      </a:r>
                      <a:r>
                        <a:rPr lang="ja-JP" altLang="en-US" sz="1200" dirty="0">
                          <a:solidFill>
                            <a:schemeClr val="tx1"/>
                          </a:solidFill>
                        </a:rPr>
                        <a:t>年度～：調査の速報値（</a:t>
                      </a:r>
                      <a:r>
                        <a:rPr lang="en-US" altLang="ja-JP" sz="1200" dirty="0">
                          <a:solidFill>
                            <a:schemeClr val="tx1"/>
                          </a:solidFill>
                        </a:rPr>
                        <a:t>2016</a:t>
                      </a:r>
                      <a:r>
                        <a:rPr lang="ja-JP" altLang="en-US" sz="1200" dirty="0">
                          <a:solidFill>
                            <a:schemeClr val="tx1"/>
                          </a:solidFill>
                        </a:rPr>
                        <a:t>年</a:t>
                      </a:r>
                      <a:r>
                        <a:rPr lang="en-US" altLang="ja-JP" sz="1200" dirty="0">
                          <a:solidFill>
                            <a:schemeClr val="tx1"/>
                          </a:solidFill>
                        </a:rPr>
                        <a:t>9</a:t>
                      </a:r>
                      <a:r>
                        <a:rPr lang="ja-JP" altLang="en-US" sz="1200" dirty="0">
                          <a:solidFill>
                            <a:schemeClr val="tx1"/>
                          </a:solidFill>
                        </a:rPr>
                        <a:t>月公表）から見えた顕著な課題に対して、実効性のある取組みを先行実施</a:t>
                      </a:r>
                      <a:endParaRPr lang="en-US" altLang="ja-JP" sz="1200" dirty="0">
                        <a:solidFill>
                          <a:schemeClr val="tx1"/>
                        </a:solidFill>
                      </a:endParaRPr>
                    </a:p>
                    <a:p>
                      <a:r>
                        <a:rPr lang="ja-JP" altLang="en-US" sz="1200" u="sng" dirty="0">
                          <a:solidFill>
                            <a:schemeClr val="tx1"/>
                          </a:solidFill>
                        </a:rPr>
                        <a:t>（</a:t>
                      </a:r>
                      <a:r>
                        <a:rPr lang="en-US" altLang="ja-JP" sz="1200" u="sng" dirty="0">
                          <a:solidFill>
                            <a:schemeClr val="tx1"/>
                          </a:solidFill>
                        </a:rPr>
                        <a:t>2017</a:t>
                      </a:r>
                      <a:r>
                        <a:rPr lang="ja-JP" altLang="en-US" sz="1200" u="sng" dirty="0">
                          <a:solidFill>
                            <a:schemeClr val="tx1"/>
                          </a:solidFill>
                        </a:rPr>
                        <a:t>予算：</a:t>
                      </a:r>
                      <a:r>
                        <a:rPr lang="en-US" altLang="ja-JP" sz="1200" u="sng" dirty="0">
                          <a:solidFill>
                            <a:schemeClr val="tx1"/>
                          </a:solidFill>
                        </a:rPr>
                        <a:t>2</a:t>
                      </a:r>
                      <a:r>
                        <a:rPr lang="ja-JP" altLang="en-US" sz="1200" u="sng" dirty="0">
                          <a:solidFill>
                            <a:schemeClr val="tx1"/>
                          </a:solidFill>
                        </a:rPr>
                        <a:t>億円）</a:t>
                      </a:r>
                      <a:endParaRPr lang="en-US" altLang="ja-JP" sz="1200" u="sng" dirty="0">
                        <a:solidFill>
                          <a:schemeClr val="tx1"/>
                        </a:solidFill>
                      </a:endParaRPr>
                    </a:p>
                    <a:p>
                      <a:r>
                        <a:rPr lang="en-US" altLang="ja-JP" sz="1200" dirty="0">
                          <a:solidFill>
                            <a:schemeClr val="tx1"/>
                          </a:solidFill>
                        </a:rPr>
                        <a:t>2018</a:t>
                      </a:r>
                      <a:r>
                        <a:rPr lang="ja-JP" altLang="en-US" sz="1200" dirty="0">
                          <a:solidFill>
                            <a:schemeClr val="tx1"/>
                          </a:solidFill>
                        </a:rPr>
                        <a:t>年</a:t>
                      </a:r>
                      <a:r>
                        <a:rPr lang="en-US" altLang="ja-JP" sz="1200" dirty="0">
                          <a:solidFill>
                            <a:schemeClr val="tx1"/>
                          </a:solidFill>
                        </a:rPr>
                        <a:t>3</a:t>
                      </a:r>
                      <a:r>
                        <a:rPr lang="ja-JP" altLang="en-US" sz="1200" dirty="0">
                          <a:solidFill>
                            <a:schemeClr val="tx1"/>
                          </a:solidFill>
                        </a:rPr>
                        <a:t>月：「大阪市こどもの貧困対策推進計画」を策定</a:t>
                      </a:r>
                      <a:endParaRPr lang="en-US" altLang="ja-JP" sz="1200" dirty="0">
                        <a:solidFill>
                          <a:schemeClr val="tx1"/>
                        </a:solidFill>
                      </a:endParaRPr>
                    </a:p>
                    <a:p>
                      <a:r>
                        <a:rPr lang="en-US" altLang="ja-JP" sz="1200" dirty="0">
                          <a:solidFill>
                            <a:schemeClr val="tx1"/>
                          </a:solidFill>
                        </a:rPr>
                        <a:t>2018</a:t>
                      </a:r>
                      <a:r>
                        <a:rPr lang="ja-JP" altLang="en-US" sz="1200" dirty="0">
                          <a:solidFill>
                            <a:schemeClr val="tx1"/>
                          </a:solidFill>
                        </a:rPr>
                        <a:t>年度～：実態調査の詳細な分析結果及び先行実施した施策を検証し、有効性があると認められる取組みを本格実施</a:t>
                      </a:r>
                      <a:endParaRPr lang="en-US" altLang="ja-JP" sz="1200" dirty="0">
                        <a:solidFill>
                          <a:schemeClr val="tx1"/>
                        </a:solidFill>
                      </a:endParaRPr>
                    </a:p>
                    <a:p>
                      <a:r>
                        <a:rPr lang="ja-JP" altLang="en-US" sz="1200" u="sng" dirty="0">
                          <a:solidFill>
                            <a:schemeClr val="tx1"/>
                          </a:solidFill>
                        </a:rPr>
                        <a:t>（</a:t>
                      </a:r>
                      <a:r>
                        <a:rPr lang="en-US" altLang="ja-JP" sz="1200" u="sng" dirty="0">
                          <a:solidFill>
                            <a:schemeClr val="tx1"/>
                          </a:solidFill>
                        </a:rPr>
                        <a:t>2018</a:t>
                      </a:r>
                      <a:r>
                        <a:rPr lang="ja-JP" altLang="en-US" sz="1200" u="sng" dirty="0">
                          <a:solidFill>
                            <a:schemeClr val="tx1"/>
                          </a:solidFill>
                        </a:rPr>
                        <a:t>予算：</a:t>
                      </a:r>
                      <a:r>
                        <a:rPr lang="en-US" altLang="ja-JP" sz="1200" u="sng" dirty="0">
                          <a:solidFill>
                            <a:schemeClr val="tx1"/>
                          </a:solidFill>
                        </a:rPr>
                        <a:t>7</a:t>
                      </a:r>
                      <a:r>
                        <a:rPr lang="ja-JP" altLang="en-US" sz="1200" u="sng" dirty="0">
                          <a:solidFill>
                            <a:schemeClr val="tx1"/>
                          </a:solidFill>
                        </a:rPr>
                        <a:t>億円）</a:t>
                      </a:r>
                    </a:p>
                  </a:txBody>
                  <a:tcPr>
                    <a:lnR w="12700" cap="flat" cmpd="sng" algn="ctr">
                      <a:solidFill>
                        <a:schemeClr val="tx1"/>
                      </a:solidFill>
                      <a:prstDash val="lgDash"/>
                      <a:round/>
                      <a:headEnd type="none" w="med" len="med"/>
                      <a:tailEnd type="none" w="med" len="med"/>
                    </a:lnR>
                    <a:lnBlToTr w="12700" cap="flat" cmpd="sng" algn="ctr">
                      <a:noFill/>
                      <a:prstDash val="solid"/>
                      <a:round/>
                      <a:headEnd type="none" w="med" len="med"/>
                      <a:tailEnd type="none" w="med" len="me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b="0" dirty="0">
                          <a:solidFill>
                            <a:schemeClr val="tx1"/>
                          </a:solidFill>
                        </a:rPr>
                        <a:t>2018</a:t>
                      </a:r>
                      <a:r>
                        <a:rPr lang="ja-JP" altLang="en-US" sz="1200" b="0" dirty="0">
                          <a:solidFill>
                            <a:schemeClr val="tx1"/>
                          </a:solidFill>
                        </a:rPr>
                        <a:t>年</a:t>
                      </a:r>
                      <a:r>
                        <a:rPr lang="en-US" altLang="ja-JP" sz="1200" b="0" dirty="0">
                          <a:solidFill>
                            <a:schemeClr val="tx1"/>
                          </a:solidFill>
                        </a:rPr>
                        <a:t>4</a:t>
                      </a:r>
                      <a:r>
                        <a:rPr lang="ja-JP" altLang="en-US" sz="1200" b="0" dirty="0">
                          <a:solidFill>
                            <a:schemeClr val="tx1"/>
                          </a:solidFill>
                        </a:rPr>
                        <a:t>月～：「大阪市こどもサポートネット」をモデル７区で実施</a:t>
                      </a:r>
                      <a:endParaRPr lang="en-US" altLang="ja-JP" sz="1200" b="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b="0" dirty="0">
                          <a:solidFill>
                            <a:schemeClr val="tx1"/>
                          </a:solidFill>
                        </a:rPr>
                        <a:t>2020</a:t>
                      </a:r>
                      <a:r>
                        <a:rPr lang="ja-JP" altLang="en-US" sz="1200" b="0" dirty="0">
                          <a:solidFill>
                            <a:schemeClr val="tx1"/>
                          </a:solidFill>
                        </a:rPr>
                        <a:t>年</a:t>
                      </a:r>
                      <a:r>
                        <a:rPr lang="en-US" altLang="ja-JP" sz="1200" b="0" dirty="0">
                          <a:solidFill>
                            <a:schemeClr val="tx1"/>
                          </a:solidFill>
                        </a:rPr>
                        <a:t>4</a:t>
                      </a:r>
                      <a:r>
                        <a:rPr lang="ja-JP" altLang="en-US" sz="1200" b="0" dirty="0">
                          <a:solidFill>
                            <a:schemeClr val="tx1"/>
                          </a:solidFill>
                        </a:rPr>
                        <a:t>月～：２年間のモデル実施の効果検証を踏まえ、全区で実施</a:t>
                      </a:r>
                      <a:endParaRPr lang="en-US" altLang="ja-JP" sz="1200" b="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b="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b="0" dirty="0">
                          <a:solidFill>
                            <a:schemeClr val="tx1"/>
                          </a:solidFill>
                        </a:rPr>
                        <a:t>2018</a:t>
                      </a:r>
                      <a:r>
                        <a:rPr lang="ja-JP" altLang="en-US" sz="1200" b="0" dirty="0">
                          <a:solidFill>
                            <a:schemeClr val="tx1"/>
                          </a:solidFill>
                        </a:rPr>
                        <a:t>年</a:t>
                      </a:r>
                      <a:r>
                        <a:rPr lang="en-US" altLang="ja-JP" sz="1200" b="0" dirty="0">
                          <a:solidFill>
                            <a:schemeClr val="tx1"/>
                          </a:solidFill>
                        </a:rPr>
                        <a:t>4</a:t>
                      </a:r>
                      <a:r>
                        <a:rPr lang="ja-JP" altLang="en-US" sz="1200" b="0" dirty="0">
                          <a:solidFill>
                            <a:schemeClr val="tx1"/>
                          </a:solidFill>
                        </a:rPr>
                        <a:t>月～：大阪市社会福祉協議会が事務局を担う「こども支援ネットワーク」への運営補助を開始。</a:t>
                      </a:r>
                      <a:endParaRPr lang="en-US" altLang="ja-JP" sz="1200" b="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b="0" dirty="0">
                          <a:solidFill>
                            <a:schemeClr val="tx1"/>
                          </a:solidFill>
                        </a:rPr>
                        <a:t>2019</a:t>
                      </a:r>
                      <a:r>
                        <a:rPr lang="ja-JP" altLang="en-US" sz="1200" b="0" dirty="0">
                          <a:solidFill>
                            <a:schemeClr val="tx1"/>
                          </a:solidFill>
                        </a:rPr>
                        <a:t>年</a:t>
                      </a:r>
                      <a:r>
                        <a:rPr lang="en-US" altLang="ja-JP" sz="1200" b="0" dirty="0">
                          <a:solidFill>
                            <a:schemeClr val="tx1"/>
                          </a:solidFill>
                        </a:rPr>
                        <a:t>4</a:t>
                      </a:r>
                      <a:r>
                        <a:rPr lang="ja-JP" altLang="en-US" sz="1200" b="0" dirty="0">
                          <a:solidFill>
                            <a:schemeClr val="tx1"/>
                          </a:solidFill>
                        </a:rPr>
                        <a:t>月～：ネットワーク加入している団体や利用者等を対象とする保険料の全額負担。</a:t>
                      </a:r>
                      <a:endParaRPr lang="en-US" altLang="ja-JP" sz="1200" b="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b="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b="0" dirty="0">
                          <a:solidFill>
                            <a:schemeClr val="tx1"/>
                          </a:solidFill>
                        </a:rPr>
                        <a:t>2022</a:t>
                      </a:r>
                      <a:r>
                        <a:rPr lang="ja-JP" altLang="en-US" sz="1200" b="0" dirty="0">
                          <a:solidFill>
                            <a:schemeClr val="tx1"/>
                          </a:solidFill>
                        </a:rPr>
                        <a:t>年</a:t>
                      </a:r>
                      <a:r>
                        <a:rPr lang="en-US" altLang="ja-JP" sz="1200" b="0" dirty="0">
                          <a:solidFill>
                            <a:schemeClr val="tx1"/>
                          </a:solidFill>
                        </a:rPr>
                        <a:t>4</a:t>
                      </a:r>
                      <a:r>
                        <a:rPr lang="ja-JP" altLang="en-US" sz="1200" b="0" dirty="0">
                          <a:solidFill>
                            <a:schemeClr val="tx1"/>
                          </a:solidFill>
                        </a:rPr>
                        <a:t>月～：「こどもの居場所開設支援事業」をモデル４区で実施。</a:t>
                      </a:r>
                      <a:endParaRPr lang="en-US" altLang="ja-JP" sz="1200" b="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0" dirty="0">
                          <a:solidFill>
                            <a:schemeClr val="tx1"/>
                          </a:solidFill>
                        </a:rPr>
                        <a:t>（</a:t>
                      </a:r>
                      <a:r>
                        <a:rPr lang="en-US" altLang="ja-JP" sz="1200" b="0" u="sng" dirty="0">
                          <a:solidFill>
                            <a:schemeClr val="tx1"/>
                          </a:solidFill>
                        </a:rPr>
                        <a:t>2022</a:t>
                      </a:r>
                      <a:r>
                        <a:rPr lang="ja-JP" altLang="en-US" sz="1200" b="0" u="sng" dirty="0">
                          <a:solidFill>
                            <a:schemeClr val="tx1"/>
                          </a:solidFill>
                        </a:rPr>
                        <a:t>予算：</a:t>
                      </a:r>
                      <a:r>
                        <a:rPr lang="en-US" altLang="ja-JP" sz="1200" b="0" u="sng" dirty="0">
                          <a:solidFill>
                            <a:schemeClr val="tx1"/>
                          </a:solidFill>
                        </a:rPr>
                        <a:t>9</a:t>
                      </a:r>
                      <a:r>
                        <a:rPr lang="ja-JP" altLang="en-US" sz="1200" b="0" u="sng" dirty="0">
                          <a:solidFill>
                            <a:schemeClr val="tx1"/>
                          </a:solidFill>
                        </a:rPr>
                        <a:t>億円</a:t>
                      </a:r>
                      <a:r>
                        <a:rPr lang="ja-JP" altLang="en-US" sz="1200" b="0" dirty="0">
                          <a:solidFill>
                            <a:schemeClr val="tx1"/>
                          </a:solidFill>
                        </a:rPr>
                        <a:t>）</a:t>
                      </a:r>
                      <a:endParaRPr lang="en-US" altLang="ja-JP" sz="1200" b="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sz="1200" b="0" dirty="0">
                        <a:solidFill>
                          <a:schemeClr val="tx1"/>
                        </a:solidFill>
                      </a:endParaRPr>
                    </a:p>
                  </a:txBody>
                  <a:tcPr>
                    <a:lnL w="12700" cap="flat" cmpd="sng" algn="ctr">
                      <a:solidFill>
                        <a:schemeClr val="tx1"/>
                      </a:solidFill>
                      <a:prstDash val="lgDash"/>
                      <a:round/>
                      <a:headEnd type="none" w="med" len="med"/>
                      <a:tailEnd type="none" w="med" len="med"/>
                    </a:lnL>
                    <a:noFill/>
                  </a:tcPr>
                </a:tc>
                <a:extLst>
                  <a:ext uri="{0D108BD9-81ED-4DB2-BD59-A6C34878D82A}">
                    <a16:rowId xmlns:a16="http://schemas.microsoft.com/office/drawing/2014/main" val="3574280141"/>
                  </a:ext>
                </a:extLst>
              </a:tr>
            </a:tbl>
          </a:graphicData>
        </a:graphic>
      </p:graphicFrame>
      <p:sp>
        <p:nvSpPr>
          <p:cNvPr id="10" name="テキスト ボックス 9"/>
          <p:cNvSpPr txBox="1"/>
          <p:nvPr/>
        </p:nvSpPr>
        <p:spPr>
          <a:xfrm>
            <a:off x="251520" y="232182"/>
            <a:ext cx="7704856"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③　新規・拡充した施策・事業の概要</a:t>
            </a:r>
          </a:p>
        </p:txBody>
      </p:sp>
      <p:cxnSp>
        <p:nvCxnSpPr>
          <p:cNvPr id="11" name="直線コネクタ 10"/>
          <p:cNvCxnSpPr/>
          <p:nvPr/>
        </p:nvCxnSpPr>
        <p:spPr>
          <a:xfrm>
            <a:off x="251520" y="520214"/>
            <a:ext cx="871296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角丸四角形 15"/>
          <p:cNvSpPr/>
          <p:nvPr/>
        </p:nvSpPr>
        <p:spPr>
          <a:xfrm>
            <a:off x="279300" y="608573"/>
            <a:ext cx="1844428" cy="343689"/>
          </a:xfrm>
          <a:prstGeom prst="roundRect">
            <a:avLst/>
          </a:prstGeom>
          <a:noFill/>
          <a:effectLst/>
        </p:spPr>
        <p:style>
          <a:lnRef idx="1">
            <a:schemeClr val="accent1"/>
          </a:lnRef>
          <a:fillRef idx="2">
            <a:schemeClr val="accent1"/>
          </a:fillRef>
          <a:effectRef idx="1">
            <a:schemeClr val="accent1"/>
          </a:effectRef>
          <a:fontRef idx="minor">
            <a:schemeClr val="dk1"/>
          </a:fontRef>
        </p:style>
        <p:txBody>
          <a:bodyPr vert="horz"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こども・子育て③</a:t>
            </a:r>
          </a:p>
        </p:txBody>
      </p:sp>
      <p:sp>
        <p:nvSpPr>
          <p:cNvPr id="17" name="テキスト ボックス 36"/>
          <p:cNvSpPr txBox="1"/>
          <p:nvPr/>
        </p:nvSpPr>
        <p:spPr>
          <a:xfrm>
            <a:off x="55366" y="70266"/>
            <a:ext cx="3491880" cy="261610"/>
          </a:xfrm>
          <a:prstGeom prst="rect">
            <a:avLst/>
          </a:prstGeom>
          <a:noFill/>
        </p:spPr>
        <p:txBody>
          <a:bodyPr wrap="square" rtlCol="0" anchor="ctr">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Ⅰ</a:t>
            </a:r>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　政策の刷新・現役世代の重点投資（子育て</a:t>
            </a:r>
            <a:r>
              <a:rPr kumimoji="1" lang="en-US" altLang="ja-JP"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a:t>
            </a:r>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教育）</a:t>
            </a:r>
          </a:p>
        </p:txBody>
      </p:sp>
      <p:sp>
        <p:nvSpPr>
          <p:cNvPr id="3" name="スライド番号プレースホルダー 2"/>
          <p:cNvSpPr>
            <a:spLocks noGrp="1"/>
          </p:cNvSpPr>
          <p:nvPr>
            <p:ph type="sldNum" sz="quarter" idx="12"/>
          </p:nvPr>
        </p:nvSpPr>
        <p:spPr/>
        <p:txBody>
          <a:bodyPr/>
          <a:lstStyle/>
          <a:p>
            <a:fld id="{CCEC3038-1CF1-4B63-9920-55248DCFBA97}" type="slidenum">
              <a:rPr kumimoji="1" lang="ja-JP" altLang="en-US" smtClean="0"/>
              <a:pPr/>
              <a:t>10</a:t>
            </a:fld>
            <a:endParaRPr kumimoji="1" lang="ja-JP" altLang="en-US"/>
          </a:p>
        </p:txBody>
      </p:sp>
    </p:spTree>
    <p:extLst>
      <p:ext uri="{BB962C8B-B14F-4D97-AF65-F5344CB8AC3E}">
        <p14:creationId xmlns:p14="http://schemas.microsoft.com/office/powerpoint/2010/main" val="25903198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表 6"/>
          <p:cNvGraphicFramePr>
            <a:graphicFrameLocks noGrp="1"/>
          </p:cNvGraphicFramePr>
          <p:nvPr>
            <p:extLst/>
          </p:nvPr>
        </p:nvGraphicFramePr>
        <p:xfrm>
          <a:off x="279300" y="993966"/>
          <a:ext cx="8424936" cy="5266266"/>
        </p:xfrm>
        <a:graphic>
          <a:graphicData uri="http://schemas.openxmlformats.org/drawingml/2006/table">
            <a:tbl>
              <a:tblPr firstRow="1" bandRow="1">
                <a:tableStyleId>{5940675A-B579-460E-94D1-54222C63F5DA}</a:tableStyleId>
              </a:tblPr>
              <a:tblGrid>
                <a:gridCol w="476276">
                  <a:extLst>
                    <a:ext uri="{9D8B030D-6E8A-4147-A177-3AD203B41FA5}">
                      <a16:colId xmlns:a16="http://schemas.microsoft.com/office/drawing/2014/main" val="20000"/>
                    </a:ext>
                  </a:extLst>
                </a:gridCol>
                <a:gridCol w="864096">
                  <a:extLst>
                    <a:ext uri="{9D8B030D-6E8A-4147-A177-3AD203B41FA5}">
                      <a16:colId xmlns:a16="http://schemas.microsoft.com/office/drawing/2014/main" val="20001"/>
                    </a:ext>
                  </a:extLst>
                </a:gridCol>
                <a:gridCol w="1224136">
                  <a:extLst>
                    <a:ext uri="{9D8B030D-6E8A-4147-A177-3AD203B41FA5}">
                      <a16:colId xmlns:a16="http://schemas.microsoft.com/office/drawing/2014/main" val="20002"/>
                    </a:ext>
                  </a:extLst>
                </a:gridCol>
                <a:gridCol w="2880320">
                  <a:extLst>
                    <a:ext uri="{9D8B030D-6E8A-4147-A177-3AD203B41FA5}">
                      <a16:colId xmlns:a16="http://schemas.microsoft.com/office/drawing/2014/main" val="20003"/>
                    </a:ext>
                  </a:extLst>
                </a:gridCol>
                <a:gridCol w="2980108">
                  <a:extLst>
                    <a:ext uri="{9D8B030D-6E8A-4147-A177-3AD203B41FA5}">
                      <a16:colId xmlns:a16="http://schemas.microsoft.com/office/drawing/2014/main" val="2927446107"/>
                    </a:ext>
                  </a:extLst>
                </a:gridCol>
              </a:tblGrid>
              <a:tr h="200216">
                <a:tc rowSpan="2">
                  <a:txBody>
                    <a:bodyPr/>
                    <a:lstStyle/>
                    <a:p>
                      <a:pPr algn="ctr"/>
                      <a:r>
                        <a:rPr kumimoji="1" lang="ja-JP" altLang="en-US" sz="900" dirty="0">
                          <a:solidFill>
                            <a:schemeClr val="tx1"/>
                          </a:solidFill>
                        </a:rPr>
                        <a:t>新規・</a:t>
                      </a:r>
                      <a:endParaRPr kumimoji="1" lang="en-US" altLang="ja-JP" sz="900" dirty="0">
                        <a:solidFill>
                          <a:schemeClr val="tx1"/>
                        </a:solidFill>
                      </a:endParaRPr>
                    </a:p>
                    <a:p>
                      <a:pPr algn="ctr"/>
                      <a:r>
                        <a:rPr kumimoji="1" lang="ja-JP" altLang="en-US" sz="900" dirty="0">
                          <a:solidFill>
                            <a:schemeClr val="tx1"/>
                          </a:solidFill>
                        </a:rPr>
                        <a:t>拡充</a:t>
                      </a:r>
                    </a:p>
                  </a:txBody>
                  <a:tcPr anchor="ct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rPr>
                        <a:t>項　目</a:t>
                      </a:r>
                    </a:p>
                  </a:txBody>
                  <a:tcPr anchor="ctr"/>
                </a:tc>
                <a:tc rowSpan="2">
                  <a:txBody>
                    <a:bodyPr/>
                    <a:lstStyle/>
                    <a:p>
                      <a:pPr algn="ctr"/>
                      <a:r>
                        <a:rPr kumimoji="1" lang="ja-JP" altLang="en-US" sz="1400" dirty="0">
                          <a:solidFill>
                            <a:schemeClr val="tx1"/>
                          </a:solidFill>
                        </a:rPr>
                        <a:t>以前の状況</a:t>
                      </a:r>
                    </a:p>
                  </a:txBody>
                  <a:tcPr anchor="ctr"/>
                </a:tc>
                <a:tc gridSpan="2">
                  <a:txBody>
                    <a:bodyPr/>
                    <a:lstStyle/>
                    <a:p>
                      <a:pPr algn="ctr"/>
                      <a:r>
                        <a:rPr kumimoji="1" lang="ja-JP" altLang="en-US" sz="1600" dirty="0">
                          <a:solidFill>
                            <a:schemeClr val="tx1"/>
                          </a:solidFill>
                        </a:rPr>
                        <a:t>現在の主な取組み</a:t>
                      </a:r>
                    </a:p>
                  </a:txBody>
                  <a:tcPr anchor="ctr">
                    <a:lnB w="12700" cap="flat" cmpd="sng" algn="ctr">
                      <a:solidFill>
                        <a:schemeClr val="tx1"/>
                      </a:solidFill>
                      <a:prstDash val="solid"/>
                      <a:round/>
                      <a:headEnd type="none" w="med" len="med"/>
                      <a:tailEnd type="none" w="med" len="med"/>
                    </a:lnB>
                  </a:tcPr>
                </a:tc>
                <a:tc hMerge="1">
                  <a:txBody>
                    <a:bodyPr/>
                    <a:lstStyle/>
                    <a:p>
                      <a:pPr algn="ctr"/>
                      <a:endParaRPr kumimoji="1" lang="ja-JP" altLang="en-US" sz="1600" dirty="0"/>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587586">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r>
                        <a:rPr kumimoji="1" lang="ja-JP" altLang="en-US" sz="1200" dirty="0" smtClean="0">
                          <a:solidFill>
                            <a:schemeClr val="tx1"/>
                          </a:solidFill>
                        </a:rPr>
                        <a:t>前回</a:t>
                      </a:r>
                      <a:r>
                        <a:rPr kumimoji="1" lang="ja-JP" altLang="en-US" sz="1200" dirty="0">
                          <a:solidFill>
                            <a:schemeClr val="tx1"/>
                          </a:solidFill>
                        </a:rPr>
                        <a:t>棚卸し時点（</a:t>
                      </a:r>
                      <a:r>
                        <a:rPr kumimoji="1" lang="en-US" altLang="ja-JP" sz="1200" dirty="0">
                          <a:solidFill>
                            <a:schemeClr val="tx1"/>
                          </a:solidFill>
                        </a:rPr>
                        <a:t>2018.3</a:t>
                      </a:r>
                      <a:r>
                        <a:rPr kumimoji="1" lang="ja-JP" altLang="en-US" sz="1200" dirty="0">
                          <a:solidFill>
                            <a:schemeClr val="tx1"/>
                          </a:solidFill>
                        </a:rPr>
                        <a:t>）</a:t>
                      </a:r>
                      <a:endParaRPr kumimoji="1" lang="ja-JP" altLang="en-US" sz="1600" dirty="0">
                        <a:solidFill>
                          <a:schemeClr val="tx1"/>
                        </a:solidFill>
                      </a:endParaRPr>
                    </a:p>
                  </a:txBody>
                  <a:tcPr anchor="ctr">
                    <a:lnR w="12700" cap="flat" cmpd="sng" algn="ctr">
                      <a:solidFill>
                        <a:schemeClr val="tx1"/>
                      </a:solidFill>
                      <a:prstDash val="lgDash"/>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kumimoji="1" lang="ja-JP" altLang="en-US" sz="1200" kern="1200" dirty="0" smtClean="0">
                          <a:solidFill>
                            <a:schemeClr val="tx1"/>
                          </a:solidFill>
                          <a:latin typeface="+mn-lt"/>
                          <a:ea typeface="+mn-ea"/>
                          <a:cs typeface="+mn-cs"/>
                        </a:rPr>
                        <a:t>今回棚卸し時点（</a:t>
                      </a:r>
                      <a:r>
                        <a:rPr kumimoji="1" lang="en-US" altLang="ja-JP" sz="1200" kern="1200" dirty="0" smtClean="0">
                          <a:solidFill>
                            <a:schemeClr val="tx1"/>
                          </a:solidFill>
                          <a:latin typeface="+mn-lt"/>
                          <a:ea typeface="+mn-ea"/>
                          <a:cs typeface="+mn-cs"/>
                        </a:rPr>
                        <a:t>2022.11</a:t>
                      </a:r>
                      <a:r>
                        <a:rPr kumimoji="1" lang="ja-JP" altLang="en-US" sz="1200" kern="1200" dirty="0" smtClean="0">
                          <a:solidFill>
                            <a:schemeClr val="tx1"/>
                          </a:solidFill>
                          <a:latin typeface="+mn-lt"/>
                          <a:ea typeface="+mn-ea"/>
                          <a:cs typeface="+mn-cs"/>
                        </a:rPr>
                        <a:t>）</a:t>
                      </a:r>
                      <a:endParaRPr kumimoji="1" lang="ja-JP" altLang="en-US" sz="1200" kern="1200" dirty="0">
                        <a:solidFill>
                          <a:schemeClr val="tx1"/>
                        </a:solidFill>
                        <a:latin typeface="+mn-lt"/>
                        <a:ea typeface="+mn-ea"/>
                        <a:cs typeface="+mn-cs"/>
                      </a:endParaRPr>
                    </a:p>
                  </a:txBody>
                  <a:tcPr anchor="ctr">
                    <a:lnL w="12700" cap="flat" cmpd="sng" algn="ctr">
                      <a:solidFill>
                        <a:schemeClr val="tx1"/>
                      </a:solidFill>
                      <a:prstDash val="lgDash"/>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1"/>
                  </a:ext>
                </a:extLst>
              </a:tr>
              <a:tr h="1508760">
                <a:tc>
                  <a:txBody>
                    <a:bodyPr/>
                    <a:lstStyle/>
                    <a:p>
                      <a:pPr algn="ctr"/>
                      <a:r>
                        <a:rPr kumimoji="1" lang="ja-JP" altLang="en-US" sz="1100" dirty="0">
                          <a:solidFill>
                            <a:schemeClr val="tx1"/>
                          </a:solidFill>
                        </a:rPr>
                        <a:t>新規</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200" baseline="0" dirty="0" smtClean="0">
                          <a:solidFill>
                            <a:schemeClr val="tx1"/>
                          </a:solidFill>
                        </a:rPr>
                        <a:t>g </a:t>
                      </a:r>
                      <a:r>
                        <a:rPr kumimoji="1" lang="ja-JP" altLang="en-US" sz="1200" baseline="0" dirty="0" smtClean="0">
                          <a:solidFill>
                            <a:schemeClr val="tx1"/>
                          </a:solidFill>
                        </a:rPr>
                        <a:t>児童相談</a:t>
                      </a:r>
                      <a:endParaRPr kumimoji="1" lang="en-US" altLang="ja-JP" sz="1200" baseline="0"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aseline="0" dirty="0" smtClean="0">
                          <a:solidFill>
                            <a:schemeClr val="tx1"/>
                          </a:solidFill>
                        </a:rPr>
                        <a:t>　体制等の</a:t>
                      </a:r>
                      <a:endParaRPr kumimoji="1" lang="en-US" altLang="ja-JP" sz="1200" baseline="0"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aseline="0" dirty="0" smtClean="0">
                          <a:solidFill>
                            <a:schemeClr val="tx1"/>
                          </a:solidFill>
                        </a:rPr>
                        <a:t>　拡充</a:t>
                      </a:r>
                      <a:endParaRPr kumimoji="1" lang="en-US" altLang="ja-JP" sz="1200" baseline="0" dirty="0" smtClean="0">
                        <a:solidFill>
                          <a:schemeClr val="tx1"/>
                        </a:solidFill>
                      </a:endParaRPr>
                    </a:p>
                  </a:txBody>
                  <a:tcPr marL="36000" marR="36000" marT="36000" marB="36000"/>
                </a:tc>
                <a:tc>
                  <a:txBody>
                    <a:bodyPr/>
                    <a:lstStyle/>
                    <a:p>
                      <a:r>
                        <a:rPr lang="ja-JP" altLang="en-US" sz="1200" dirty="0" smtClean="0">
                          <a:solidFill>
                            <a:schemeClr val="tx1"/>
                          </a:solidFill>
                        </a:rPr>
                        <a:t>（</a:t>
                      </a:r>
                      <a:r>
                        <a:rPr lang="en-US" altLang="ja-JP" sz="1200" dirty="0">
                          <a:solidFill>
                            <a:schemeClr val="tx1"/>
                          </a:solidFill>
                        </a:rPr>
                        <a:t>2011</a:t>
                      </a:r>
                      <a:r>
                        <a:rPr lang="ja-JP" altLang="en-US" sz="1200" dirty="0">
                          <a:solidFill>
                            <a:schemeClr val="tx1"/>
                          </a:solidFill>
                        </a:rPr>
                        <a:t>予算</a:t>
                      </a:r>
                      <a:r>
                        <a:rPr lang="ja-JP" altLang="en-US" sz="1200" dirty="0" smtClean="0">
                          <a:solidFill>
                            <a:schemeClr val="tx1"/>
                          </a:solidFill>
                        </a:rPr>
                        <a:t>：－）</a:t>
                      </a:r>
                      <a:endParaRPr kumimoji="1" lang="ja-JP" altLang="en-US" sz="1200" dirty="0">
                        <a:solidFill>
                          <a:schemeClr val="tx1"/>
                        </a:solidFill>
                      </a:endParaRPr>
                    </a:p>
                  </a:txBody>
                  <a:tcPr/>
                </a:tc>
                <a:tc>
                  <a:txBody>
                    <a:bodyPr/>
                    <a:lstStyle/>
                    <a:p>
                      <a:endParaRPr lang="ja-JP" altLang="en-US" sz="1200" dirty="0">
                        <a:solidFill>
                          <a:schemeClr val="tx1"/>
                        </a:solidFill>
                      </a:endParaRPr>
                    </a:p>
                  </a:txBody>
                  <a:tcPr>
                    <a:lnR w="12700" cap="flat" cmpd="sng" algn="ctr">
                      <a:solidFill>
                        <a:schemeClr val="tx1"/>
                      </a:solidFill>
                      <a:prstDash val="lgDash"/>
                      <a:round/>
                      <a:headEnd type="none" w="med" len="med"/>
                      <a:tailEnd type="none" w="med" len="med"/>
                    </a:lnR>
                    <a:lnBlToTr w="12700" cap="flat" cmpd="sng" algn="ctr">
                      <a:solidFill>
                        <a:schemeClr val="tx1"/>
                      </a:solidFill>
                      <a:prstDash val="solid"/>
                      <a:round/>
                      <a:headEnd type="none" w="med" len="med"/>
                      <a:tailEnd type="none" w="med" len="me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b="0" dirty="0" smtClean="0">
                          <a:solidFill>
                            <a:schemeClr val="tx1"/>
                          </a:solidFill>
                        </a:rPr>
                        <a:t>2018</a:t>
                      </a:r>
                      <a:r>
                        <a:rPr lang="ja-JP" altLang="en-US" sz="1200" b="0" dirty="0" smtClean="0">
                          <a:solidFill>
                            <a:schemeClr val="tx1"/>
                          </a:solidFill>
                        </a:rPr>
                        <a:t>～</a:t>
                      </a:r>
                      <a:r>
                        <a:rPr lang="en-US" altLang="ja-JP" sz="1200" b="0" dirty="0" smtClean="0">
                          <a:solidFill>
                            <a:schemeClr val="tx1"/>
                          </a:solidFill>
                        </a:rPr>
                        <a:t>2022</a:t>
                      </a:r>
                      <a:r>
                        <a:rPr lang="ja-JP" altLang="en-US" sz="1200" b="0" dirty="0" smtClean="0">
                          <a:solidFill>
                            <a:schemeClr val="tx1"/>
                          </a:solidFill>
                        </a:rPr>
                        <a:t>年度：こども相談センターにおける体制強化（本務職員</a:t>
                      </a:r>
                      <a:r>
                        <a:rPr lang="en-US" altLang="ja-JP" sz="1200" b="0" dirty="0" smtClean="0">
                          <a:solidFill>
                            <a:schemeClr val="tx1"/>
                          </a:solidFill>
                        </a:rPr>
                        <a:t>262</a:t>
                      </a:r>
                      <a:r>
                        <a:rPr lang="ja-JP" altLang="en-US" sz="1200" b="0" dirty="0" smtClean="0">
                          <a:solidFill>
                            <a:schemeClr val="tx1"/>
                          </a:solidFill>
                        </a:rPr>
                        <a:t>人→</a:t>
                      </a:r>
                      <a:r>
                        <a:rPr lang="en-US" altLang="ja-JP" sz="1200" b="0" dirty="0" smtClean="0">
                          <a:solidFill>
                            <a:schemeClr val="tx1"/>
                          </a:solidFill>
                        </a:rPr>
                        <a:t>422</a:t>
                      </a:r>
                      <a:r>
                        <a:rPr lang="ja-JP" altLang="en-US" sz="1200" b="0" dirty="0" smtClean="0">
                          <a:solidFill>
                            <a:schemeClr val="tx1"/>
                          </a:solidFill>
                        </a:rPr>
                        <a:t>人）</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b="0" dirty="0" smtClean="0">
                          <a:solidFill>
                            <a:schemeClr val="tx1"/>
                          </a:solidFill>
                        </a:rPr>
                        <a:t>2021</a:t>
                      </a:r>
                      <a:r>
                        <a:rPr lang="ja-JP" altLang="en-US" sz="1200" b="0" dirty="0" smtClean="0">
                          <a:solidFill>
                            <a:schemeClr val="tx1"/>
                          </a:solidFill>
                        </a:rPr>
                        <a:t>年度：大阪市</a:t>
                      </a:r>
                      <a:r>
                        <a:rPr lang="en-US" altLang="ja-JP" sz="1200" b="0" dirty="0" smtClean="0">
                          <a:solidFill>
                            <a:schemeClr val="tx1"/>
                          </a:solidFill>
                        </a:rPr>
                        <a:t>3</a:t>
                      </a:r>
                      <a:r>
                        <a:rPr lang="ja-JP" altLang="en-US" sz="1200" b="0" dirty="0" smtClean="0">
                          <a:solidFill>
                            <a:schemeClr val="tx1"/>
                          </a:solidFill>
                        </a:rPr>
                        <a:t>か所目の児童相談所として「北部こども相談センター」の開設。大阪府警へのオンラインによる全件共有。</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b="0" dirty="0" smtClean="0">
                          <a:solidFill>
                            <a:schemeClr val="tx1"/>
                          </a:solidFill>
                        </a:rPr>
                        <a:t>2022</a:t>
                      </a:r>
                      <a:r>
                        <a:rPr lang="ja-JP" altLang="en-US" sz="1200" b="0" dirty="0" smtClean="0">
                          <a:solidFill>
                            <a:schemeClr val="tx1"/>
                          </a:solidFill>
                        </a:rPr>
                        <a:t>年度：国の情報共有システムとのデータ連携</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b="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b="0" dirty="0" smtClean="0">
                          <a:solidFill>
                            <a:schemeClr val="tx1"/>
                          </a:solidFill>
                        </a:rPr>
                        <a:t>2021</a:t>
                      </a:r>
                      <a:r>
                        <a:rPr lang="ja-JP" altLang="en-US" sz="1200" b="0" dirty="0" smtClean="0">
                          <a:solidFill>
                            <a:schemeClr val="tx1"/>
                          </a:solidFill>
                        </a:rPr>
                        <a:t>年度：弘済のぞみ・みらい園の建替え整備方針を決定（</a:t>
                      </a:r>
                      <a:r>
                        <a:rPr lang="en-US" altLang="ja-JP" sz="1200" b="0" dirty="0" smtClean="0">
                          <a:solidFill>
                            <a:schemeClr val="tx1"/>
                          </a:solidFill>
                        </a:rPr>
                        <a:t>2029</a:t>
                      </a:r>
                      <a:r>
                        <a:rPr lang="ja-JP" altLang="en-US" sz="1200" b="0" dirty="0" smtClean="0">
                          <a:solidFill>
                            <a:schemeClr val="tx1"/>
                          </a:solidFill>
                        </a:rPr>
                        <a:t>年度末までに施設の小規模化、地域分散化を図る。）</a:t>
                      </a:r>
                      <a:endParaRPr lang="en-US" altLang="ja-JP" sz="1200" b="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b="0" dirty="0" smtClean="0">
                          <a:solidFill>
                            <a:schemeClr val="tx1"/>
                          </a:solidFill>
                        </a:rPr>
                        <a:t>2022</a:t>
                      </a:r>
                      <a:r>
                        <a:rPr lang="ja-JP" altLang="en-US" sz="1200" b="0" dirty="0" smtClean="0">
                          <a:solidFill>
                            <a:schemeClr val="tx1"/>
                          </a:solidFill>
                        </a:rPr>
                        <a:t>年度：整備に係る基本計画を策定</a:t>
                      </a:r>
                      <a:endParaRPr lang="en-US" altLang="ja-JP" sz="1200" b="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b="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0" dirty="0" smtClean="0">
                          <a:solidFill>
                            <a:schemeClr val="tx1"/>
                          </a:solidFill>
                        </a:rPr>
                        <a:t>（</a:t>
                      </a:r>
                      <a:r>
                        <a:rPr lang="en-US" altLang="ja-JP" sz="1200" b="0" u="sng" dirty="0" smtClean="0">
                          <a:solidFill>
                            <a:schemeClr val="tx1"/>
                          </a:solidFill>
                        </a:rPr>
                        <a:t>2022</a:t>
                      </a:r>
                      <a:r>
                        <a:rPr lang="ja-JP" altLang="en-US" sz="1200" b="0" u="sng" dirty="0" smtClean="0">
                          <a:solidFill>
                            <a:schemeClr val="tx1"/>
                          </a:solidFill>
                        </a:rPr>
                        <a:t>予算：</a:t>
                      </a:r>
                      <a:r>
                        <a:rPr lang="en-US" altLang="ja-JP" sz="1200" b="0" u="sng" dirty="0" smtClean="0">
                          <a:solidFill>
                            <a:schemeClr val="tx1"/>
                          </a:solidFill>
                        </a:rPr>
                        <a:t>5</a:t>
                      </a:r>
                      <a:r>
                        <a:rPr lang="ja-JP" altLang="en-US" sz="1200" b="0" u="sng" dirty="0" smtClean="0">
                          <a:solidFill>
                            <a:schemeClr val="tx1"/>
                          </a:solidFill>
                        </a:rPr>
                        <a:t>億円</a:t>
                      </a:r>
                      <a:r>
                        <a:rPr lang="ja-JP" altLang="en-US" sz="1200" b="0" dirty="0" smtClean="0">
                          <a:solidFill>
                            <a:schemeClr val="tx1"/>
                          </a:solidFill>
                        </a:rPr>
                        <a:t>）</a:t>
                      </a:r>
                    </a:p>
                    <a:p>
                      <a:endParaRPr lang="ja-JP" altLang="en-US" sz="1200" dirty="0">
                        <a:solidFill>
                          <a:schemeClr val="tx1"/>
                        </a:solidFill>
                      </a:endParaRPr>
                    </a:p>
                  </a:txBody>
                  <a:tcPr>
                    <a:lnL w="12700" cap="flat" cmpd="sng" algn="ctr">
                      <a:solidFill>
                        <a:schemeClr val="tx1"/>
                      </a:solidFill>
                      <a:prstDash val="lgDash"/>
                      <a:round/>
                      <a:headEnd type="none" w="med" len="med"/>
                      <a:tailEnd type="none" w="med" len="med"/>
                    </a:lnL>
                  </a:tcPr>
                </a:tc>
                <a:extLst>
                  <a:ext uri="{0D108BD9-81ED-4DB2-BD59-A6C34878D82A}">
                    <a16:rowId xmlns:a16="http://schemas.microsoft.com/office/drawing/2014/main" val="10002"/>
                  </a:ext>
                </a:extLst>
              </a:tr>
              <a:tr h="1508760">
                <a:tc>
                  <a:txBody>
                    <a:bodyPr/>
                    <a:lstStyle/>
                    <a:p>
                      <a:pPr algn="ctr"/>
                      <a:r>
                        <a:rPr kumimoji="1" lang="ja-JP" altLang="en-US" sz="1100" dirty="0">
                          <a:solidFill>
                            <a:schemeClr val="tx1"/>
                          </a:solidFill>
                        </a:rPr>
                        <a:t>新規</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200" baseline="0" dirty="0" smtClean="0">
                          <a:solidFill>
                            <a:schemeClr val="tx1"/>
                          </a:solidFill>
                        </a:rPr>
                        <a:t>h </a:t>
                      </a:r>
                      <a:r>
                        <a:rPr kumimoji="1" lang="ja-JP" altLang="en-US" sz="1200" baseline="0" dirty="0" smtClean="0">
                          <a:solidFill>
                            <a:schemeClr val="tx1"/>
                          </a:solidFill>
                        </a:rPr>
                        <a:t>ヤングケ</a:t>
                      </a:r>
                      <a:endParaRPr kumimoji="1" lang="en-US" altLang="ja-JP" sz="1200" baseline="0"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aseline="0" dirty="0" smtClean="0">
                          <a:solidFill>
                            <a:schemeClr val="tx1"/>
                          </a:solidFill>
                        </a:rPr>
                        <a:t>　アラー支</a:t>
                      </a:r>
                      <a:endParaRPr kumimoji="1" lang="en-US" altLang="ja-JP" sz="1200" baseline="0"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aseline="0" dirty="0" smtClean="0">
                          <a:solidFill>
                            <a:schemeClr val="tx1"/>
                          </a:solidFill>
                        </a:rPr>
                        <a:t>　援の推進</a:t>
                      </a:r>
                      <a:endParaRPr kumimoji="1" lang="en-US" altLang="ja-JP" sz="1200" dirty="0">
                        <a:solidFill>
                          <a:schemeClr val="tx1"/>
                        </a:solidFill>
                      </a:endParaRPr>
                    </a:p>
                  </a:txBody>
                  <a:tcPr marL="36000" marR="36000" marT="36000" marB="3600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solidFill>
                            <a:schemeClr val="tx1"/>
                          </a:solidFill>
                        </a:rPr>
                        <a:t>（</a:t>
                      </a:r>
                      <a:r>
                        <a:rPr lang="en-US" altLang="ja-JP" sz="1200" dirty="0">
                          <a:solidFill>
                            <a:schemeClr val="tx1"/>
                          </a:solidFill>
                        </a:rPr>
                        <a:t>2011</a:t>
                      </a:r>
                      <a:r>
                        <a:rPr lang="ja-JP" altLang="en-US" sz="1200" dirty="0">
                          <a:solidFill>
                            <a:schemeClr val="tx1"/>
                          </a:solidFill>
                        </a:rPr>
                        <a:t>予算：－）</a:t>
                      </a:r>
                      <a:endParaRPr kumimoji="1" lang="ja-JP" altLang="en-US" sz="1200" dirty="0">
                        <a:solidFill>
                          <a:schemeClr val="tx1"/>
                        </a:solidFill>
                      </a:endParaRPr>
                    </a:p>
                  </a:txBody>
                  <a:tcPr/>
                </a:tc>
                <a:tc>
                  <a:txBody>
                    <a:bodyPr/>
                    <a:lstStyle/>
                    <a:p>
                      <a:endParaRPr lang="ja-JP" altLang="en-US" sz="1200" dirty="0">
                        <a:solidFill>
                          <a:schemeClr val="tx1"/>
                        </a:solidFill>
                      </a:endParaRPr>
                    </a:p>
                  </a:txBody>
                  <a:tcPr>
                    <a:lnR w="12700" cap="flat" cmpd="sng" algn="ctr">
                      <a:solidFill>
                        <a:schemeClr val="tx1"/>
                      </a:solidFill>
                      <a:prstDash val="lgDash"/>
                      <a:round/>
                      <a:headEnd type="none" w="med" len="med"/>
                      <a:tailEnd type="none" w="med" len="med"/>
                    </a:lnR>
                    <a:lnBlToTr w="12700" cap="flat" cmpd="sng" algn="ctr">
                      <a:solidFill>
                        <a:schemeClr val="tx1"/>
                      </a:solidFill>
                      <a:prstDash val="solid"/>
                      <a:round/>
                      <a:headEnd type="none" w="med" len="med"/>
                      <a:tailEnd type="none" w="med" len="me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b="0" dirty="0" smtClean="0">
                          <a:solidFill>
                            <a:schemeClr val="tx1"/>
                          </a:solidFill>
                        </a:rPr>
                        <a:t>2021</a:t>
                      </a:r>
                      <a:r>
                        <a:rPr lang="ja-JP" altLang="en-US" sz="1200" b="0" dirty="0" smtClean="0">
                          <a:solidFill>
                            <a:schemeClr val="tx1"/>
                          </a:solidFill>
                        </a:rPr>
                        <a:t>年度：プロジェクトチーム会議設置、市立中学生を対象とした実態調査の実施、全区役所で相談窓口を設置（明確化）</a:t>
                      </a:r>
                      <a:endParaRPr lang="en-US" altLang="ja-JP" sz="1200" b="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b="0" dirty="0" smtClean="0">
                          <a:solidFill>
                            <a:schemeClr val="tx1"/>
                          </a:solidFill>
                        </a:rPr>
                        <a:t>2022</a:t>
                      </a:r>
                      <a:r>
                        <a:rPr lang="ja-JP" altLang="en-US" sz="1200" b="0" dirty="0" smtClean="0">
                          <a:solidFill>
                            <a:schemeClr val="tx1"/>
                          </a:solidFill>
                        </a:rPr>
                        <a:t>年度：実態調査の分析・結果公表、先行支援策の実施（相談環境の充実）</a:t>
                      </a:r>
                      <a:endParaRPr lang="en-US" altLang="ja-JP" sz="1200" b="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b="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0" dirty="0" smtClean="0">
                          <a:solidFill>
                            <a:schemeClr val="tx1"/>
                          </a:solidFill>
                        </a:rPr>
                        <a:t>（</a:t>
                      </a:r>
                      <a:r>
                        <a:rPr lang="en-US" altLang="ja-JP" sz="1200" b="0" u="sng" dirty="0" smtClean="0">
                          <a:solidFill>
                            <a:schemeClr val="tx1"/>
                          </a:solidFill>
                        </a:rPr>
                        <a:t>2022</a:t>
                      </a:r>
                      <a:r>
                        <a:rPr lang="ja-JP" altLang="en-US" sz="1200" b="0" u="sng" dirty="0" smtClean="0">
                          <a:solidFill>
                            <a:schemeClr val="tx1"/>
                          </a:solidFill>
                        </a:rPr>
                        <a:t>予算：</a:t>
                      </a:r>
                      <a:r>
                        <a:rPr lang="en-US" altLang="ja-JP" sz="1200" b="0" u="sng" dirty="0" smtClean="0">
                          <a:solidFill>
                            <a:schemeClr val="tx1"/>
                          </a:solidFill>
                        </a:rPr>
                        <a:t>0.2</a:t>
                      </a:r>
                      <a:r>
                        <a:rPr lang="ja-JP" altLang="en-US" sz="1200" b="0" u="sng" dirty="0" smtClean="0">
                          <a:solidFill>
                            <a:schemeClr val="tx1"/>
                          </a:solidFill>
                        </a:rPr>
                        <a:t>億円</a:t>
                      </a:r>
                      <a:r>
                        <a:rPr lang="ja-JP" altLang="en-US" sz="1200" b="0" dirty="0" smtClean="0">
                          <a:solidFill>
                            <a:schemeClr val="tx1"/>
                          </a:solidFill>
                        </a:rPr>
                        <a:t>）</a:t>
                      </a:r>
                    </a:p>
                  </a:txBody>
                  <a:tcPr>
                    <a:lnL w="12700" cap="flat" cmpd="sng" algn="ctr">
                      <a:solidFill>
                        <a:schemeClr val="tx1"/>
                      </a:solidFill>
                      <a:prstDash val="lgDash"/>
                      <a:round/>
                      <a:headEnd type="none" w="med" len="med"/>
                      <a:tailEnd type="none" w="med" len="med"/>
                    </a:lnL>
                  </a:tcPr>
                </a:tc>
                <a:extLst>
                  <a:ext uri="{0D108BD9-81ED-4DB2-BD59-A6C34878D82A}">
                    <a16:rowId xmlns:a16="http://schemas.microsoft.com/office/drawing/2014/main" val="832956633"/>
                  </a:ext>
                </a:extLst>
              </a:tr>
            </a:tbl>
          </a:graphicData>
        </a:graphic>
      </p:graphicFrame>
      <p:sp>
        <p:nvSpPr>
          <p:cNvPr id="10" name="テキスト ボックス 9"/>
          <p:cNvSpPr txBox="1"/>
          <p:nvPr/>
        </p:nvSpPr>
        <p:spPr>
          <a:xfrm>
            <a:off x="251520" y="232182"/>
            <a:ext cx="7704856"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③　新規・拡充した施策・事業の概要</a:t>
            </a:r>
          </a:p>
        </p:txBody>
      </p:sp>
      <p:cxnSp>
        <p:nvCxnSpPr>
          <p:cNvPr id="11" name="直線コネクタ 10"/>
          <p:cNvCxnSpPr/>
          <p:nvPr/>
        </p:nvCxnSpPr>
        <p:spPr>
          <a:xfrm>
            <a:off x="251520" y="520214"/>
            <a:ext cx="871296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角丸四角形 15"/>
          <p:cNvSpPr/>
          <p:nvPr/>
        </p:nvSpPr>
        <p:spPr>
          <a:xfrm>
            <a:off x="279300" y="608573"/>
            <a:ext cx="1844428" cy="343689"/>
          </a:xfrm>
          <a:prstGeom prst="roundRect">
            <a:avLst/>
          </a:prstGeom>
          <a:noFill/>
          <a:effectLst/>
        </p:spPr>
        <p:style>
          <a:lnRef idx="1">
            <a:schemeClr val="accent1"/>
          </a:lnRef>
          <a:fillRef idx="2">
            <a:schemeClr val="accent1"/>
          </a:fillRef>
          <a:effectRef idx="1">
            <a:schemeClr val="accent1"/>
          </a:effectRef>
          <a:fontRef idx="minor">
            <a:schemeClr val="dk1"/>
          </a:fontRef>
        </p:style>
        <p:txBody>
          <a:bodyPr vert="horz"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こども・</a:t>
            </a:r>
            <a:r>
              <a:rPr kumimoji="1" lang="ja-JP" altLang="en-US" sz="1800" b="1"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子育て④</a:t>
            </a:r>
            <a:endParaRPr kumimoji="1" lang="ja-JP" altLang="en-US" sz="18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7" name="テキスト ボックス 16"/>
          <p:cNvSpPr txBox="1"/>
          <p:nvPr/>
        </p:nvSpPr>
        <p:spPr>
          <a:xfrm>
            <a:off x="7040269" y="84017"/>
            <a:ext cx="646331" cy="369332"/>
          </a:xfrm>
          <a:prstGeom prst="rect">
            <a:avLst/>
          </a:prstGeom>
          <a:solidFill>
            <a:schemeClr val="bg2">
              <a:lumMod val="50000"/>
            </a:schemeClr>
          </a:solidFill>
          <a:ln>
            <a:solidFill>
              <a:schemeClr val="bg2">
                <a:lumMod val="25000"/>
              </a:schemeClr>
            </a:solidFill>
          </a:ln>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追加</a:t>
            </a:r>
          </a:p>
        </p:txBody>
      </p:sp>
      <p:sp>
        <p:nvSpPr>
          <p:cNvPr id="12" name="テキスト ボックス 36"/>
          <p:cNvSpPr txBox="1"/>
          <p:nvPr/>
        </p:nvSpPr>
        <p:spPr>
          <a:xfrm>
            <a:off x="55366" y="70266"/>
            <a:ext cx="3491880" cy="261610"/>
          </a:xfrm>
          <a:prstGeom prst="rect">
            <a:avLst/>
          </a:prstGeom>
          <a:noFill/>
        </p:spPr>
        <p:txBody>
          <a:bodyPr wrap="square" rtlCol="0" anchor="ctr">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Ⅰ</a:t>
            </a:r>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　政策の刷新・現役世代の重点投資（子育て</a:t>
            </a:r>
            <a:r>
              <a:rPr kumimoji="1" lang="en-US" altLang="ja-JP"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a:t>
            </a:r>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教育）</a:t>
            </a:r>
          </a:p>
        </p:txBody>
      </p:sp>
      <p:sp>
        <p:nvSpPr>
          <p:cNvPr id="2" name="スライド番号プレースホルダー 1"/>
          <p:cNvSpPr>
            <a:spLocks noGrp="1"/>
          </p:cNvSpPr>
          <p:nvPr>
            <p:ph type="sldNum" sz="quarter" idx="12"/>
          </p:nvPr>
        </p:nvSpPr>
        <p:spPr/>
        <p:txBody>
          <a:bodyPr/>
          <a:lstStyle/>
          <a:p>
            <a:fld id="{CCEC3038-1CF1-4B63-9920-55248DCFBA97}" type="slidenum">
              <a:rPr kumimoji="1" lang="ja-JP" altLang="en-US" smtClean="0"/>
              <a:pPr/>
              <a:t>11</a:t>
            </a:fld>
            <a:endParaRPr kumimoji="1" lang="ja-JP" altLang="en-US"/>
          </a:p>
        </p:txBody>
      </p:sp>
    </p:spTree>
    <p:extLst>
      <p:ext uri="{BB962C8B-B14F-4D97-AF65-F5344CB8AC3E}">
        <p14:creationId xmlns:p14="http://schemas.microsoft.com/office/powerpoint/2010/main" val="13678423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角丸四角形 15"/>
          <p:cNvSpPr/>
          <p:nvPr/>
        </p:nvSpPr>
        <p:spPr>
          <a:xfrm>
            <a:off x="5921829" y="1628800"/>
            <a:ext cx="2898643" cy="4127785"/>
          </a:xfrm>
          <a:prstGeom prst="roundRect">
            <a:avLst>
              <a:gd name="adj" fmla="val 0"/>
            </a:avLst>
          </a:prstGeom>
          <a:solidFill>
            <a:srgbClr val="66FFFF">
              <a:alpha val="50000"/>
            </a:srgbClr>
          </a:solidFill>
          <a:ln w="38100">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graphicFrame>
        <p:nvGraphicFramePr>
          <p:cNvPr id="7" name="表 6"/>
          <p:cNvGraphicFramePr>
            <a:graphicFrameLocks noGrp="1"/>
          </p:cNvGraphicFramePr>
          <p:nvPr>
            <p:extLst>
              <p:ext uri="{D42A27DB-BD31-4B8C-83A1-F6EECF244321}">
                <p14:modId xmlns:p14="http://schemas.microsoft.com/office/powerpoint/2010/main" val="1355778556"/>
              </p:ext>
            </p:extLst>
          </p:nvPr>
        </p:nvGraphicFramePr>
        <p:xfrm>
          <a:off x="252478" y="1032185"/>
          <a:ext cx="8567993" cy="4907280"/>
        </p:xfrm>
        <a:graphic>
          <a:graphicData uri="http://schemas.openxmlformats.org/drawingml/2006/table">
            <a:tbl>
              <a:tblPr firstRow="1" bandRow="1">
                <a:tableStyleId>{5940675A-B579-460E-94D1-54222C63F5DA}</a:tableStyleId>
              </a:tblPr>
              <a:tblGrid>
                <a:gridCol w="507772">
                  <a:extLst>
                    <a:ext uri="{9D8B030D-6E8A-4147-A177-3AD203B41FA5}">
                      <a16:colId xmlns:a16="http://schemas.microsoft.com/office/drawing/2014/main" val="20000"/>
                    </a:ext>
                  </a:extLst>
                </a:gridCol>
                <a:gridCol w="1003438">
                  <a:extLst>
                    <a:ext uri="{9D8B030D-6E8A-4147-A177-3AD203B41FA5}">
                      <a16:colId xmlns:a16="http://schemas.microsoft.com/office/drawing/2014/main" val="20001"/>
                    </a:ext>
                  </a:extLst>
                </a:gridCol>
                <a:gridCol w="1825577">
                  <a:extLst>
                    <a:ext uri="{9D8B030D-6E8A-4147-A177-3AD203B41FA5}">
                      <a16:colId xmlns:a16="http://schemas.microsoft.com/office/drawing/2014/main" val="20002"/>
                    </a:ext>
                  </a:extLst>
                </a:gridCol>
                <a:gridCol w="2321243">
                  <a:extLst>
                    <a:ext uri="{9D8B030D-6E8A-4147-A177-3AD203B41FA5}">
                      <a16:colId xmlns:a16="http://schemas.microsoft.com/office/drawing/2014/main" val="20003"/>
                    </a:ext>
                  </a:extLst>
                </a:gridCol>
                <a:gridCol w="2909963">
                  <a:extLst>
                    <a:ext uri="{9D8B030D-6E8A-4147-A177-3AD203B41FA5}">
                      <a16:colId xmlns:a16="http://schemas.microsoft.com/office/drawing/2014/main" val="20004"/>
                    </a:ext>
                  </a:extLst>
                </a:gridCol>
              </a:tblGrid>
              <a:tr h="206867">
                <a:tc rowSpan="2">
                  <a:txBody>
                    <a:bodyPr/>
                    <a:lstStyle/>
                    <a:p>
                      <a:pPr algn="ctr"/>
                      <a:r>
                        <a:rPr kumimoji="1" lang="ja-JP" altLang="en-US" sz="900" dirty="0"/>
                        <a:t>新規・</a:t>
                      </a:r>
                      <a:endParaRPr kumimoji="1" lang="en-US" altLang="ja-JP" sz="900" dirty="0"/>
                    </a:p>
                    <a:p>
                      <a:pPr algn="ctr"/>
                      <a:r>
                        <a:rPr kumimoji="1" lang="ja-JP" altLang="en-US" sz="900" dirty="0"/>
                        <a:t>拡充</a:t>
                      </a:r>
                    </a:p>
                  </a:txBody>
                  <a:tcPr anchor="ct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t>項　目</a:t>
                      </a:r>
                    </a:p>
                  </a:txBody>
                  <a:tcPr anchor="ctr"/>
                </a:tc>
                <a:tc rowSpan="2">
                  <a:txBody>
                    <a:bodyPr/>
                    <a:lstStyle/>
                    <a:p>
                      <a:pPr algn="ctr"/>
                      <a:r>
                        <a:rPr kumimoji="1" lang="ja-JP" altLang="en-US" sz="1400" dirty="0"/>
                        <a:t>以前の状況</a:t>
                      </a:r>
                    </a:p>
                  </a:txBody>
                  <a:tcPr anchor="ctr"/>
                </a:tc>
                <a:tc gridSpan="2">
                  <a:txBody>
                    <a:bodyPr/>
                    <a:lstStyle/>
                    <a:p>
                      <a:pPr algn="ctr"/>
                      <a:r>
                        <a:rPr kumimoji="1" lang="ja-JP" altLang="en-US" sz="1600" dirty="0"/>
                        <a:t>現在の主な取組み</a:t>
                      </a:r>
                    </a:p>
                  </a:txBody>
                  <a:tcPr anchor="ctr">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10000"/>
                  </a:ext>
                </a:extLst>
              </a:tr>
              <a:tr h="118091">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r>
                        <a:rPr kumimoji="1" lang="ja-JP" altLang="en-US" sz="1200" dirty="0"/>
                        <a:t>前回棚卸し時点（</a:t>
                      </a:r>
                      <a:r>
                        <a:rPr kumimoji="1" lang="en-US" altLang="ja-JP" sz="1200" dirty="0" smtClean="0"/>
                        <a:t>2018.3</a:t>
                      </a:r>
                      <a:r>
                        <a:rPr kumimoji="1" lang="ja-JP" altLang="en-US" sz="1200" dirty="0" smtClean="0"/>
                        <a:t>）</a:t>
                      </a:r>
                      <a:endParaRPr kumimoji="1" lang="ja-JP" altLang="en-US" sz="1200" dirty="0"/>
                    </a:p>
                  </a:txBody>
                  <a:tcPr anchor="ctr">
                    <a:lnR w="12700" cap="flat" cmpd="sng" algn="ctr">
                      <a:solidFill>
                        <a:schemeClr val="tx1"/>
                      </a:solidFill>
                      <a:prstDash val="lgDash"/>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kumimoji="1" lang="ja-JP" altLang="en-US" sz="1200" dirty="0"/>
                        <a:t>今回棚卸し時点（</a:t>
                      </a:r>
                      <a:r>
                        <a:rPr kumimoji="1" lang="en-US" altLang="ja-JP" sz="1200" dirty="0" smtClean="0"/>
                        <a:t>2022.11</a:t>
                      </a:r>
                      <a:r>
                        <a:rPr kumimoji="1" lang="ja-JP" altLang="en-US" sz="1200" dirty="0" smtClean="0"/>
                        <a:t>）</a:t>
                      </a:r>
                      <a:endParaRPr kumimoji="1" lang="ja-JP" altLang="en-US" sz="1600" dirty="0"/>
                    </a:p>
                  </a:txBody>
                  <a:tcPr anchor="ctr">
                    <a:lnL w="12700" cap="flat" cmpd="sng" algn="ctr">
                      <a:solidFill>
                        <a:schemeClr val="tx1"/>
                      </a:solidFill>
                      <a:prstDash val="lgDash"/>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1"/>
                  </a:ext>
                </a:extLst>
              </a:tr>
              <a:tr h="1075999">
                <a:tc>
                  <a:txBody>
                    <a:bodyPr/>
                    <a:lstStyle/>
                    <a:p>
                      <a:pPr algn="ctr"/>
                      <a:r>
                        <a:rPr kumimoji="1" lang="ja-JP" altLang="en-US" sz="1100" dirty="0"/>
                        <a:t>拡充</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200" baseline="0" dirty="0"/>
                        <a:t>a </a:t>
                      </a:r>
                      <a:r>
                        <a:rPr kumimoji="1" lang="ja-JP" altLang="en-US" sz="1200" baseline="0" dirty="0"/>
                        <a:t> </a:t>
                      </a:r>
                      <a:r>
                        <a:rPr kumimoji="1" lang="ja-JP" altLang="en-US" sz="1200" dirty="0"/>
                        <a:t>普通教室の</a:t>
                      </a:r>
                      <a:endParaRPr kumimoji="1" lang="en-US" altLang="ja-JP" sz="1200" dirty="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t>　 空調機</a:t>
                      </a:r>
                      <a:r>
                        <a:rPr kumimoji="1" lang="ja-JP" altLang="en-US" sz="1200" dirty="0" smtClean="0">
                          <a:solidFill>
                            <a:schemeClr val="tx1"/>
                          </a:solidFill>
                        </a:rPr>
                        <a:t>設置</a:t>
                      </a:r>
                      <a:endParaRPr kumimoji="1" lang="en-US" altLang="ja-JP" sz="1200"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sz="1200" dirty="0" smtClean="0">
                        <a:solidFill>
                          <a:srgbClr val="FF0000"/>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a:solidFill>
                          <a:schemeClr val="tx1"/>
                        </a:solidFill>
                      </a:endParaRPr>
                    </a:p>
                  </a:txBody>
                  <a:tcPr marL="36000" marR="36000" marT="36000" marB="3600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a:t>
                      </a:r>
                      <a:r>
                        <a:rPr lang="en-US" altLang="ja-JP" sz="1200" dirty="0" smtClean="0"/>
                        <a:t>2011</a:t>
                      </a:r>
                      <a:r>
                        <a:rPr lang="ja-JP" altLang="en-US" sz="1200" dirty="0" smtClean="0"/>
                        <a:t>予算：</a:t>
                      </a:r>
                      <a:r>
                        <a:rPr lang="en-US" altLang="ja-JP" sz="1200" dirty="0" smtClean="0"/>
                        <a:t>1</a:t>
                      </a:r>
                      <a:r>
                        <a:rPr lang="ja-JP" altLang="en-US" sz="1200" dirty="0" smtClean="0"/>
                        <a:t>億円）</a:t>
                      </a:r>
                      <a:endParaRPr kumimoji="1" lang="ja-JP" altLang="en-US" sz="1200" dirty="0"/>
                    </a:p>
                  </a:txBody>
                  <a:tcPr/>
                </a:tc>
                <a:tc>
                  <a:txBody>
                    <a:bodyPr/>
                    <a:lstStyle/>
                    <a:p>
                      <a:r>
                        <a:rPr lang="en-US" altLang="ja-JP" sz="1200" dirty="0">
                          <a:solidFill>
                            <a:schemeClr val="tx1"/>
                          </a:solidFill>
                        </a:rPr>
                        <a:t>2016</a:t>
                      </a:r>
                      <a:r>
                        <a:rPr lang="ja-JP" altLang="en-US" sz="1200" dirty="0">
                          <a:solidFill>
                            <a:schemeClr val="tx1"/>
                          </a:solidFill>
                        </a:rPr>
                        <a:t>年度末：全小学校普通教室等へ空調機設置</a:t>
                      </a:r>
                      <a:endParaRPr lang="en-US" altLang="ja-JP" sz="1200" dirty="0">
                        <a:solidFill>
                          <a:schemeClr val="tx1"/>
                        </a:solidFill>
                      </a:endParaRPr>
                    </a:p>
                    <a:p>
                      <a:r>
                        <a:rPr lang="ja-JP" altLang="en-US" sz="1200" dirty="0">
                          <a:solidFill>
                            <a:schemeClr val="tx1"/>
                          </a:solidFill>
                        </a:rPr>
                        <a:t>設置後は、夏休み短縮などにより年間</a:t>
                      </a:r>
                      <a:r>
                        <a:rPr lang="en-US" altLang="ja-JP" sz="1200" dirty="0">
                          <a:solidFill>
                            <a:schemeClr val="tx1"/>
                          </a:solidFill>
                        </a:rPr>
                        <a:t>40</a:t>
                      </a:r>
                      <a:r>
                        <a:rPr lang="ja-JP" altLang="en-US" sz="1200" dirty="0">
                          <a:solidFill>
                            <a:schemeClr val="tx1"/>
                          </a:solidFill>
                        </a:rPr>
                        <a:t>時間程度の授業時間数確保</a:t>
                      </a:r>
                      <a:endParaRPr lang="en-US" altLang="ja-JP" sz="1200" dirty="0">
                        <a:solidFill>
                          <a:schemeClr val="tx1"/>
                        </a:solidFill>
                      </a:endParaRPr>
                    </a:p>
                    <a:p>
                      <a:r>
                        <a:rPr lang="ja-JP" altLang="en-US" sz="1200" dirty="0">
                          <a:solidFill>
                            <a:schemeClr val="tx1"/>
                          </a:solidFill>
                        </a:rPr>
                        <a:t>（</a:t>
                      </a:r>
                      <a:r>
                        <a:rPr lang="en-US" altLang="ja-JP" sz="1200" u="sng" dirty="0">
                          <a:solidFill>
                            <a:schemeClr val="tx1"/>
                          </a:solidFill>
                        </a:rPr>
                        <a:t>2016</a:t>
                      </a:r>
                      <a:r>
                        <a:rPr lang="ja-JP" altLang="en-US" sz="1200" u="sng" dirty="0">
                          <a:solidFill>
                            <a:schemeClr val="tx1"/>
                          </a:solidFill>
                        </a:rPr>
                        <a:t>年度末で事業終了</a:t>
                      </a:r>
                      <a:r>
                        <a:rPr lang="ja-JP" altLang="en-US" sz="1200" dirty="0">
                          <a:solidFill>
                            <a:schemeClr val="tx1"/>
                          </a:solidFill>
                        </a:rPr>
                        <a:t>）</a:t>
                      </a:r>
                      <a:endParaRPr kumimoji="1" lang="en-US" altLang="ja-JP" sz="1200" dirty="0">
                        <a:solidFill>
                          <a:schemeClr val="tx1"/>
                        </a:solidFill>
                      </a:endParaRPr>
                    </a:p>
                  </a:txBody>
                  <a:tcPr>
                    <a:lnR w="12700" cap="flat" cmpd="sng" algn="ctr">
                      <a:solidFill>
                        <a:schemeClr val="tx1"/>
                      </a:solidFill>
                      <a:prstDash val="lgDash"/>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dirty="0" smtClean="0">
                          <a:solidFill>
                            <a:schemeClr val="tx1"/>
                          </a:solidFill>
                        </a:rPr>
                        <a:t>2016</a:t>
                      </a:r>
                      <a:r>
                        <a:rPr lang="ja-JP" altLang="en-US" sz="1200" dirty="0" smtClean="0">
                          <a:solidFill>
                            <a:schemeClr val="tx1"/>
                          </a:solidFill>
                        </a:rPr>
                        <a:t>年度末で事業終了</a:t>
                      </a:r>
                      <a:endParaRPr lang="en-US" altLang="ja-JP" sz="120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solidFill>
                            <a:schemeClr val="tx1"/>
                          </a:solidFill>
                        </a:rPr>
                        <a:t>以降、変更なし</a:t>
                      </a:r>
                    </a:p>
                    <a:p>
                      <a:endParaRPr lang="ja-JP" altLang="en-US" sz="1200" dirty="0">
                        <a:solidFill>
                          <a:schemeClr val="tx1"/>
                        </a:solidFill>
                      </a:endParaRPr>
                    </a:p>
                  </a:txBody>
                  <a:tcPr>
                    <a:lnL w="12700" cap="flat" cmpd="sng" algn="ctr">
                      <a:solidFill>
                        <a:schemeClr val="tx1"/>
                      </a:solidFill>
                      <a:prstDash val="lgDash"/>
                      <a:round/>
                      <a:headEnd type="none" w="med" len="med"/>
                      <a:tailEnd type="none" w="med" len="med"/>
                    </a:lnL>
                  </a:tcPr>
                </a:tc>
                <a:extLst>
                  <a:ext uri="{0D108BD9-81ED-4DB2-BD59-A6C34878D82A}">
                    <a16:rowId xmlns:a16="http://schemas.microsoft.com/office/drawing/2014/main" val="10002"/>
                  </a:ext>
                </a:extLst>
              </a:tr>
              <a:tr h="1075999">
                <a:tc>
                  <a:txBody>
                    <a:bodyPr/>
                    <a:lstStyle/>
                    <a:p>
                      <a:pPr algn="ctr"/>
                      <a:r>
                        <a:rPr kumimoji="1" lang="ja-JP" altLang="en-US" sz="1100" dirty="0"/>
                        <a:t>拡充</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200" baseline="0" dirty="0">
                          <a:solidFill>
                            <a:schemeClr val="tx1"/>
                          </a:solidFill>
                        </a:rPr>
                        <a:t>b</a:t>
                      </a:r>
                      <a:r>
                        <a:rPr kumimoji="1" lang="ja-JP" altLang="en-US" sz="1200" baseline="0" dirty="0">
                          <a:solidFill>
                            <a:schemeClr val="tx1"/>
                          </a:solidFill>
                        </a:rPr>
                        <a:t>  </a:t>
                      </a:r>
                      <a:r>
                        <a:rPr kumimoji="1" lang="ja-JP" altLang="en-US" sz="1200" dirty="0">
                          <a:solidFill>
                            <a:schemeClr val="tx1"/>
                          </a:solidFill>
                        </a:rPr>
                        <a:t>中学校</a:t>
                      </a:r>
                      <a:r>
                        <a:rPr kumimoji="1" lang="ja-JP" altLang="en-US" sz="1200" dirty="0" smtClean="0">
                          <a:solidFill>
                            <a:schemeClr val="tx1"/>
                          </a:solidFill>
                        </a:rPr>
                        <a:t>給食</a:t>
                      </a:r>
                      <a:endParaRPr kumimoji="1" lang="en-US" altLang="ja-JP" sz="1200"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tx1"/>
                          </a:solidFill>
                        </a:rPr>
                        <a:t>　 の実施</a:t>
                      </a:r>
                      <a:endParaRPr kumimoji="1" lang="en-US" altLang="ja-JP" sz="120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sz="1200"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a:solidFill>
                          <a:schemeClr val="tx1"/>
                        </a:solidFill>
                      </a:endParaRPr>
                    </a:p>
                  </a:txBody>
                  <a:tcPr marL="36000" marR="36000" marT="36000" marB="3600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a:t>家庭</a:t>
                      </a:r>
                      <a:r>
                        <a:rPr lang="ja-JP" altLang="en-US" sz="1200" dirty="0" smtClean="0"/>
                        <a:t>弁当と</a:t>
                      </a:r>
                      <a:r>
                        <a:rPr lang="ja-JP" altLang="en-US" sz="1200" dirty="0"/>
                        <a:t>の選択制のための設備投資</a:t>
                      </a:r>
                      <a:endParaRPr lang="en-US" altLang="ja-JP" sz="1200" dirty="0"/>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a:t>（</a:t>
                      </a:r>
                      <a:r>
                        <a:rPr lang="en-US" altLang="ja-JP" sz="1200" dirty="0"/>
                        <a:t>2011</a:t>
                      </a:r>
                      <a:r>
                        <a:rPr lang="ja-JP" altLang="en-US" sz="1200" dirty="0"/>
                        <a:t>予算：</a:t>
                      </a:r>
                      <a:r>
                        <a:rPr lang="en-US" altLang="ja-JP" sz="1200" dirty="0"/>
                        <a:t>1</a:t>
                      </a:r>
                      <a:r>
                        <a:rPr lang="ja-JP" altLang="en-US" sz="1200" dirty="0"/>
                        <a:t>億円）</a:t>
                      </a:r>
                      <a:endParaRPr kumimoji="1" lang="ja-JP" alt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200" dirty="0">
                          <a:solidFill>
                            <a:schemeClr val="tx1"/>
                          </a:solidFill>
                        </a:rPr>
                        <a:t>2016</a:t>
                      </a:r>
                      <a:r>
                        <a:rPr lang="ja-JP" altLang="en-US" sz="1200" dirty="0">
                          <a:solidFill>
                            <a:schemeClr val="tx1"/>
                          </a:solidFill>
                        </a:rPr>
                        <a:t>年度から、市内全中学校において学校調理方式（親子方式、自校調理方式）へ本格移行することとし、順次移行</a:t>
                      </a:r>
                      <a:endParaRPr lang="en-US" altLang="ja-JP" sz="1200" dirty="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rPr>
                        <a:t>［</a:t>
                      </a:r>
                      <a:r>
                        <a:rPr lang="en-US" altLang="ja-JP" sz="1200" dirty="0">
                          <a:solidFill>
                            <a:schemeClr val="tx1"/>
                          </a:solidFill>
                        </a:rPr>
                        <a:t>2018</a:t>
                      </a:r>
                      <a:r>
                        <a:rPr lang="ja-JP" altLang="en-US" sz="1200" dirty="0">
                          <a:solidFill>
                            <a:schemeClr val="tx1"/>
                          </a:solidFill>
                        </a:rPr>
                        <a:t>年</a:t>
                      </a:r>
                      <a:r>
                        <a:rPr lang="en-US" altLang="ja-JP" sz="1200" dirty="0">
                          <a:solidFill>
                            <a:schemeClr val="tx1"/>
                          </a:solidFill>
                        </a:rPr>
                        <a:t>8</a:t>
                      </a:r>
                      <a:r>
                        <a:rPr lang="ja-JP" altLang="en-US" sz="1200" dirty="0">
                          <a:solidFill>
                            <a:schemeClr val="tx1"/>
                          </a:solidFill>
                        </a:rPr>
                        <a:t>月時点：計</a:t>
                      </a:r>
                      <a:r>
                        <a:rPr lang="en-US" altLang="ja-JP" sz="1200" dirty="0">
                          <a:solidFill>
                            <a:schemeClr val="tx1"/>
                          </a:solidFill>
                        </a:rPr>
                        <a:t>63</a:t>
                      </a:r>
                      <a:r>
                        <a:rPr lang="ja-JP" altLang="en-US" sz="1200" dirty="0">
                          <a:solidFill>
                            <a:schemeClr val="tx1"/>
                          </a:solidFill>
                        </a:rPr>
                        <a:t>校で提供］</a:t>
                      </a:r>
                      <a:endParaRPr lang="en-US" altLang="ja-JP" sz="1200" dirty="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rPr>
                        <a:t>（</a:t>
                      </a:r>
                      <a:r>
                        <a:rPr lang="en-US" altLang="ja-JP" sz="1200" u="sng" dirty="0">
                          <a:solidFill>
                            <a:schemeClr val="tx1"/>
                          </a:solidFill>
                        </a:rPr>
                        <a:t>2018</a:t>
                      </a:r>
                      <a:r>
                        <a:rPr lang="ja-JP" altLang="en-US" sz="1200" u="sng" dirty="0">
                          <a:solidFill>
                            <a:schemeClr val="tx1"/>
                          </a:solidFill>
                        </a:rPr>
                        <a:t>予算：</a:t>
                      </a:r>
                      <a:r>
                        <a:rPr lang="en-US" altLang="ja-JP" sz="1200" u="sng" dirty="0">
                          <a:solidFill>
                            <a:schemeClr val="tx1"/>
                          </a:solidFill>
                        </a:rPr>
                        <a:t>63</a:t>
                      </a:r>
                      <a:r>
                        <a:rPr lang="ja-JP" altLang="en-US" sz="1200" u="sng" dirty="0">
                          <a:solidFill>
                            <a:schemeClr val="tx1"/>
                          </a:solidFill>
                        </a:rPr>
                        <a:t>億円</a:t>
                      </a:r>
                      <a:r>
                        <a:rPr lang="ja-JP" altLang="en-US" sz="1200" dirty="0">
                          <a:solidFill>
                            <a:schemeClr val="tx1"/>
                          </a:solidFill>
                        </a:rPr>
                        <a:t>）</a:t>
                      </a:r>
                      <a:endParaRPr kumimoji="1" lang="en-US" altLang="ja-JP" sz="1200" dirty="0">
                        <a:solidFill>
                          <a:schemeClr val="tx1"/>
                        </a:solidFill>
                      </a:endParaRPr>
                    </a:p>
                  </a:txBody>
                  <a:tcPr>
                    <a:lnR w="12700" cap="flat" cmpd="sng" algn="ctr">
                      <a:solidFill>
                        <a:schemeClr val="tx1"/>
                      </a:solidFill>
                      <a:prstDash val="lgDash"/>
                      <a:round/>
                      <a:headEnd type="none" w="med" len="med"/>
                      <a:tailEnd type="none" w="med" len="med"/>
                    </a:lnR>
                  </a:tcPr>
                </a:tc>
                <a:tc>
                  <a:txBody>
                    <a:bodyPr/>
                    <a:lstStyle/>
                    <a:p>
                      <a:r>
                        <a:rPr kumimoji="1" lang="en-US" altLang="ja-JP" sz="1200" b="0" i="0" kern="1200" dirty="0" smtClean="0">
                          <a:solidFill>
                            <a:schemeClr val="tx1"/>
                          </a:solidFill>
                          <a:effectLst/>
                          <a:latin typeface="+mn-lt"/>
                          <a:ea typeface="+mn-ea"/>
                          <a:cs typeface="+mn-cs"/>
                        </a:rPr>
                        <a:t>2019</a:t>
                      </a:r>
                      <a:r>
                        <a:rPr kumimoji="1" lang="ja-JP" altLang="en-US" sz="1200" b="0" i="0" kern="1200" dirty="0" smtClean="0">
                          <a:solidFill>
                            <a:schemeClr val="tx1"/>
                          </a:solidFill>
                          <a:effectLst/>
                          <a:latin typeface="+mn-lt"/>
                          <a:ea typeface="+mn-ea"/>
                          <a:cs typeface="+mn-cs"/>
                        </a:rPr>
                        <a:t>年度の１学期をもって市内全中学校において、学校調理方式（親子方式、自校調理方式）での給食提供方法に移行</a:t>
                      </a:r>
                      <a:endParaRPr kumimoji="1" lang="en-US" altLang="ja-JP" sz="1200" b="0" i="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solidFill>
                            <a:schemeClr val="tx1"/>
                          </a:solidFill>
                        </a:rPr>
                        <a:t>（</a:t>
                      </a:r>
                      <a:r>
                        <a:rPr lang="en-US" altLang="ja-JP" sz="1200" u="sng" dirty="0" smtClean="0">
                          <a:solidFill>
                            <a:schemeClr val="tx1"/>
                          </a:solidFill>
                        </a:rPr>
                        <a:t>2022</a:t>
                      </a:r>
                      <a:r>
                        <a:rPr lang="ja-JP" altLang="en-US" sz="1200" u="sng" dirty="0" smtClean="0">
                          <a:solidFill>
                            <a:schemeClr val="tx1"/>
                          </a:solidFill>
                        </a:rPr>
                        <a:t>予算：</a:t>
                      </a:r>
                      <a:r>
                        <a:rPr lang="en-US" altLang="ja-JP" sz="1200" u="sng" dirty="0" smtClean="0">
                          <a:solidFill>
                            <a:schemeClr val="tx1"/>
                          </a:solidFill>
                        </a:rPr>
                        <a:t>41</a:t>
                      </a:r>
                      <a:r>
                        <a:rPr lang="ja-JP" altLang="en-US" sz="1200" u="sng" dirty="0" smtClean="0">
                          <a:solidFill>
                            <a:schemeClr val="tx1"/>
                          </a:solidFill>
                        </a:rPr>
                        <a:t>億円</a:t>
                      </a:r>
                      <a:r>
                        <a:rPr lang="ja-JP" altLang="en-US" sz="1200" dirty="0" smtClean="0">
                          <a:solidFill>
                            <a:schemeClr val="tx1"/>
                          </a:solidFill>
                        </a:rPr>
                        <a:t>）</a:t>
                      </a:r>
                      <a:endParaRPr kumimoji="1" lang="en-US" altLang="ja-JP" sz="1200" dirty="0" smtClean="0">
                        <a:solidFill>
                          <a:schemeClr val="tx1"/>
                        </a:solidFill>
                      </a:endParaRPr>
                    </a:p>
                    <a:p>
                      <a:endParaRPr lang="ja-JP" altLang="en-US" sz="1200" dirty="0">
                        <a:solidFill>
                          <a:schemeClr val="tx1"/>
                        </a:solidFill>
                      </a:endParaRPr>
                    </a:p>
                  </a:txBody>
                  <a:tcPr>
                    <a:lnL w="12700" cap="flat" cmpd="sng" algn="ctr">
                      <a:solidFill>
                        <a:schemeClr val="tx1"/>
                      </a:solidFill>
                      <a:prstDash val="lgDash"/>
                      <a:round/>
                      <a:headEnd type="none" w="med" len="med"/>
                      <a:tailEnd type="none" w="med" len="med"/>
                    </a:lnL>
                  </a:tcPr>
                </a:tc>
                <a:extLst>
                  <a:ext uri="{0D108BD9-81ED-4DB2-BD59-A6C34878D82A}">
                    <a16:rowId xmlns:a16="http://schemas.microsoft.com/office/drawing/2014/main" val="10003"/>
                  </a:ext>
                </a:extLst>
              </a:tr>
              <a:tr h="1467272">
                <a:tc>
                  <a:txBody>
                    <a:bodyPr/>
                    <a:lstStyle/>
                    <a:p>
                      <a:pPr algn="ctr"/>
                      <a:r>
                        <a:rPr kumimoji="1" lang="ja-JP" altLang="en-US" sz="1100" dirty="0" smtClean="0"/>
                        <a:t>拡充</a:t>
                      </a:r>
                      <a:endParaRPr kumimoji="1" lang="ja-JP" altLang="en-US" sz="11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200" baseline="0" dirty="0">
                          <a:solidFill>
                            <a:schemeClr val="tx1"/>
                          </a:solidFill>
                        </a:rPr>
                        <a:t>c </a:t>
                      </a:r>
                      <a:r>
                        <a:rPr kumimoji="1" lang="ja-JP" altLang="en-US" sz="1200" baseline="0" dirty="0">
                          <a:solidFill>
                            <a:schemeClr val="tx1"/>
                          </a:solidFill>
                        </a:rPr>
                        <a:t> </a:t>
                      </a:r>
                      <a:r>
                        <a:rPr kumimoji="1" lang="ja-JP" altLang="en-US" sz="1200" dirty="0">
                          <a:solidFill>
                            <a:schemeClr val="tx1"/>
                          </a:solidFill>
                        </a:rPr>
                        <a:t>学校教育・</a:t>
                      </a:r>
                      <a:endParaRPr kumimoji="1" lang="en-US" altLang="ja-JP" sz="1200" dirty="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rPr>
                        <a:t>　 校務支援</a:t>
                      </a:r>
                      <a:endParaRPr kumimoji="1" lang="en-US" altLang="ja-JP" sz="1200" dirty="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a:solidFill>
                            <a:schemeClr val="tx1"/>
                          </a:solidFill>
                        </a:rPr>
                        <a:t>    </a:t>
                      </a:r>
                      <a:r>
                        <a:rPr kumimoji="1" lang="ja-JP" altLang="en-US" sz="1200" dirty="0" smtClean="0">
                          <a:solidFill>
                            <a:schemeClr val="tx1"/>
                          </a:solidFill>
                        </a:rPr>
                        <a:t>ＩＣＴの導入</a:t>
                      </a:r>
                      <a:r>
                        <a:rPr kumimoji="1" lang="en-US" altLang="ja-JP" sz="1200" dirty="0" smtClean="0">
                          <a:solidFill>
                            <a:schemeClr val="tx1"/>
                          </a:solidFill>
                        </a:rPr>
                        <a:t/>
                      </a:r>
                      <a:br>
                        <a:rPr kumimoji="1" lang="en-US" altLang="ja-JP" sz="1200" dirty="0" smtClean="0">
                          <a:solidFill>
                            <a:schemeClr val="tx1"/>
                          </a:solidFill>
                        </a:rPr>
                      </a:br>
                      <a:r>
                        <a:rPr kumimoji="1" lang="ja-JP" altLang="en-US" sz="1200" dirty="0" smtClean="0">
                          <a:solidFill>
                            <a:schemeClr val="tx1"/>
                          </a:solidFill>
                        </a:rPr>
                        <a:t>　 等</a:t>
                      </a:r>
                      <a:endParaRPr kumimoji="1" lang="en-US" altLang="ja-JP" sz="1200"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sz="1200"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a:solidFill>
                          <a:schemeClr val="tx1"/>
                        </a:solidFill>
                      </a:endParaRPr>
                    </a:p>
                  </a:txBody>
                  <a:tcPr marL="36000" marR="36000" marT="36000" marB="3600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a:t>
                      </a:r>
                      <a:r>
                        <a:rPr lang="en-US" altLang="ja-JP" sz="1200" dirty="0" smtClean="0"/>
                        <a:t>2011</a:t>
                      </a:r>
                      <a:r>
                        <a:rPr lang="ja-JP" altLang="en-US" sz="1200" dirty="0" smtClean="0"/>
                        <a:t>予算：－）</a:t>
                      </a:r>
                      <a:endParaRPr lang="en-US" altLang="ja-JP" sz="1200" dirty="0"/>
                    </a:p>
                  </a:txBody>
                  <a:tcPr/>
                </a:tc>
                <a:tc>
                  <a:txBody>
                    <a:bodyPr/>
                    <a:lstStyle/>
                    <a:p>
                      <a:r>
                        <a:rPr lang="en-US" altLang="ja-JP" sz="1200" dirty="0">
                          <a:solidFill>
                            <a:schemeClr val="tx1"/>
                          </a:solidFill>
                        </a:rPr>
                        <a:t>2016</a:t>
                      </a:r>
                      <a:r>
                        <a:rPr lang="ja-JP" altLang="en-US" sz="1200" dirty="0">
                          <a:solidFill>
                            <a:schemeClr val="tx1"/>
                          </a:solidFill>
                        </a:rPr>
                        <a:t>年度～：全小中学校でタブレット端末等を活用した授業</a:t>
                      </a:r>
                      <a:endParaRPr lang="en-US" altLang="ja-JP" sz="1200" dirty="0">
                        <a:solidFill>
                          <a:schemeClr val="tx1"/>
                        </a:solidFill>
                      </a:endParaRPr>
                    </a:p>
                    <a:p>
                      <a:r>
                        <a:rPr lang="en-US" altLang="ja-JP" sz="1200" dirty="0">
                          <a:solidFill>
                            <a:schemeClr val="tx1"/>
                          </a:solidFill>
                        </a:rPr>
                        <a:t>2017</a:t>
                      </a:r>
                      <a:r>
                        <a:rPr lang="ja-JP" altLang="en-US" sz="1200" dirty="0">
                          <a:solidFill>
                            <a:schemeClr val="tx1"/>
                          </a:solidFill>
                        </a:rPr>
                        <a:t>年度～：全普通教室で電子教材等提示用機器や授業用ノートパソコンを使った授業展開</a:t>
                      </a:r>
                      <a:endParaRPr lang="en-US" altLang="ja-JP" sz="1200" dirty="0">
                        <a:solidFill>
                          <a:schemeClr val="tx1"/>
                        </a:solidFill>
                      </a:endParaRPr>
                    </a:p>
                    <a:p>
                      <a:r>
                        <a:rPr lang="ja-JP" altLang="en-US" sz="1200" dirty="0">
                          <a:solidFill>
                            <a:schemeClr val="tx1"/>
                          </a:solidFill>
                        </a:rPr>
                        <a:t>（</a:t>
                      </a:r>
                      <a:r>
                        <a:rPr lang="en-US" altLang="ja-JP" sz="1200" u="sng" dirty="0">
                          <a:solidFill>
                            <a:schemeClr val="tx1"/>
                          </a:solidFill>
                        </a:rPr>
                        <a:t>2018</a:t>
                      </a:r>
                      <a:r>
                        <a:rPr lang="ja-JP" altLang="en-US" sz="1200" u="sng" dirty="0">
                          <a:solidFill>
                            <a:schemeClr val="tx1"/>
                          </a:solidFill>
                        </a:rPr>
                        <a:t>予算：</a:t>
                      </a:r>
                      <a:r>
                        <a:rPr lang="en-US" altLang="ja-JP" sz="1200" u="sng" dirty="0">
                          <a:solidFill>
                            <a:schemeClr val="tx1"/>
                          </a:solidFill>
                        </a:rPr>
                        <a:t>49</a:t>
                      </a:r>
                      <a:r>
                        <a:rPr lang="ja-JP" altLang="en-US" sz="1200" u="sng" dirty="0">
                          <a:solidFill>
                            <a:schemeClr val="tx1"/>
                          </a:solidFill>
                        </a:rPr>
                        <a:t>億円</a:t>
                      </a:r>
                      <a:r>
                        <a:rPr lang="ja-JP" altLang="en-US" sz="1200" dirty="0">
                          <a:solidFill>
                            <a:schemeClr val="tx1"/>
                          </a:solidFill>
                        </a:rPr>
                        <a:t>）</a:t>
                      </a:r>
                      <a:endParaRPr kumimoji="1" lang="ja-JP" altLang="en-US" sz="1200" dirty="0">
                        <a:solidFill>
                          <a:schemeClr val="tx1"/>
                        </a:solidFill>
                      </a:endParaRPr>
                    </a:p>
                  </a:txBody>
                  <a:tcPr>
                    <a:lnR w="12700" cap="flat" cmpd="sng" algn="ctr">
                      <a:solidFill>
                        <a:schemeClr val="tx1"/>
                      </a:solidFill>
                      <a:prstDash val="lgDash"/>
                      <a:round/>
                      <a:headEnd type="none" w="med" len="med"/>
                      <a:tailEnd type="none" w="med" len="med"/>
                    </a:lnR>
                  </a:tcPr>
                </a:tc>
                <a:tc>
                  <a:txBody>
                    <a:bodyPr/>
                    <a:lstStyle/>
                    <a:p>
                      <a:r>
                        <a:rPr lang="en-US" altLang="ja-JP" sz="1200" dirty="0" smtClean="0">
                          <a:solidFill>
                            <a:schemeClr val="tx1"/>
                          </a:solidFill>
                        </a:rPr>
                        <a:t>2020</a:t>
                      </a:r>
                      <a:r>
                        <a:rPr lang="ja-JP" altLang="en-US" sz="1200" dirty="0" smtClean="0">
                          <a:solidFill>
                            <a:schemeClr val="tx1"/>
                          </a:solidFill>
                        </a:rPr>
                        <a:t>年度：全小中学校において学習者用端末の１人１台環境の整備を完了</a:t>
                      </a:r>
                      <a:endParaRPr lang="en-US" altLang="ja-JP" sz="1200" dirty="0" smtClean="0">
                        <a:solidFill>
                          <a:schemeClr val="tx1"/>
                        </a:solidFill>
                      </a:endParaRPr>
                    </a:p>
                    <a:p>
                      <a:r>
                        <a:rPr lang="en-US" altLang="ja-JP" sz="1200" dirty="0" smtClean="0">
                          <a:solidFill>
                            <a:schemeClr val="tx1"/>
                          </a:solidFill>
                        </a:rPr>
                        <a:t>2021</a:t>
                      </a:r>
                      <a:r>
                        <a:rPr lang="ja-JP" altLang="en-US" sz="1200" dirty="0" smtClean="0">
                          <a:solidFill>
                            <a:schemeClr val="tx1"/>
                          </a:solidFill>
                        </a:rPr>
                        <a:t>年度～：デジタルドリルや協働学習支援ツール等を効果的に活用し、個別最適な学びと協働的な学びを推進</a:t>
                      </a:r>
                      <a:endParaRPr lang="en-US" altLang="ja-JP" sz="1200" dirty="0" smtClean="0">
                        <a:solidFill>
                          <a:schemeClr val="tx1"/>
                        </a:solidFill>
                      </a:endParaRPr>
                    </a:p>
                    <a:p>
                      <a:r>
                        <a:rPr lang="ja-JP" altLang="en-US" sz="1200" dirty="0" smtClean="0">
                          <a:solidFill>
                            <a:schemeClr val="tx1"/>
                          </a:solidFill>
                        </a:rPr>
                        <a:t>端末を活用した心の天気や相談申告機能等により、児童生徒の心の状態や日々の生活状況の可視化と把握</a:t>
                      </a:r>
                      <a:endParaRPr lang="en-US" altLang="ja-JP" sz="120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solidFill>
                            <a:schemeClr val="tx1"/>
                          </a:solidFill>
                        </a:rPr>
                        <a:t>（</a:t>
                      </a:r>
                      <a:r>
                        <a:rPr lang="en-US" altLang="ja-JP" sz="1200" u="sng" dirty="0" smtClean="0">
                          <a:solidFill>
                            <a:schemeClr val="tx1"/>
                          </a:solidFill>
                        </a:rPr>
                        <a:t>2022</a:t>
                      </a:r>
                      <a:r>
                        <a:rPr lang="ja-JP" altLang="en-US" sz="1200" u="sng" dirty="0" smtClean="0">
                          <a:solidFill>
                            <a:schemeClr val="tx1"/>
                          </a:solidFill>
                        </a:rPr>
                        <a:t>予算：</a:t>
                      </a:r>
                      <a:r>
                        <a:rPr lang="en-US" altLang="ja-JP" sz="1200" u="sng" dirty="0" smtClean="0">
                          <a:solidFill>
                            <a:schemeClr val="tx1"/>
                          </a:solidFill>
                        </a:rPr>
                        <a:t>83</a:t>
                      </a:r>
                      <a:r>
                        <a:rPr lang="ja-JP" altLang="en-US" sz="1200" u="sng" dirty="0" smtClean="0">
                          <a:solidFill>
                            <a:schemeClr val="tx1"/>
                          </a:solidFill>
                        </a:rPr>
                        <a:t>億円</a:t>
                      </a:r>
                      <a:r>
                        <a:rPr lang="ja-JP" altLang="en-US" sz="1200" dirty="0" smtClean="0">
                          <a:solidFill>
                            <a:schemeClr val="tx1"/>
                          </a:solidFill>
                        </a:rPr>
                        <a:t>）</a:t>
                      </a:r>
                      <a:endParaRPr lang="en-US" altLang="ja-JP" sz="120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dirty="0" smtClean="0">
                        <a:solidFill>
                          <a:schemeClr val="tx1"/>
                        </a:solidFill>
                      </a:endParaRPr>
                    </a:p>
                  </a:txBody>
                  <a:tcPr>
                    <a:lnL w="12700" cap="flat" cmpd="sng" algn="ctr">
                      <a:solidFill>
                        <a:schemeClr val="tx1"/>
                      </a:solidFill>
                      <a:prstDash val="lgDash"/>
                      <a:round/>
                      <a:headEnd type="none" w="med" len="med"/>
                      <a:tailEnd type="none" w="med" len="med"/>
                    </a:lnL>
                  </a:tcPr>
                </a:tc>
                <a:extLst>
                  <a:ext uri="{0D108BD9-81ED-4DB2-BD59-A6C34878D82A}">
                    <a16:rowId xmlns:a16="http://schemas.microsoft.com/office/drawing/2014/main" val="10004"/>
                  </a:ext>
                </a:extLst>
              </a:tr>
            </a:tbl>
          </a:graphicData>
        </a:graphic>
      </p:graphicFrame>
      <p:sp>
        <p:nvSpPr>
          <p:cNvPr id="9" name="角丸四角形 8"/>
          <p:cNvSpPr/>
          <p:nvPr/>
        </p:nvSpPr>
        <p:spPr>
          <a:xfrm>
            <a:off x="279300" y="608573"/>
            <a:ext cx="1268364" cy="343689"/>
          </a:xfrm>
          <a:prstGeom prst="roundRect">
            <a:avLst/>
          </a:prstGeom>
          <a:noFill/>
          <a:effectLst/>
        </p:spPr>
        <p:style>
          <a:lnRef idx="1">
            <a:schemeClr val="accent1"/>
          </a:lnRef>
          <a:fillRef idx="2">
            <a:schemeClr val="accent1"/>
          </a:fillRef>
          <a:effectRef idx="1">
            <a:schemeClr val="accent1"/>
          </a:effectRef>
          <a:fontRef idx="minor">
            <a:schemeClr val="dk1"/>
          </a:fontRef>
        </p:style>
        <p:txBody>
          <a:bodyPr vert="horz"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教　育　①</a:t>
            </a:r>
          </a:p>
        </p:txBody>
      </p:sp>
      <p:sp>
        <p:nvSpPr>
          <p:cNvPr id="10" name="テキスト ボックス 9"/>
          <p:cNvSpPr txBox="1"/>
          <p:nvPr/>
        </p:nvSpPr>
        <p:spPr>
          <a:xfrm>
            <a:off x="251520" y="232182"/>
            <a:ext cx="7704856"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③　新規・拡充した施策・事業の概要</a:t>
            </a:r>
          </a:p>
        </p:txBody>
      </p:sp>
      <p:cxnSp>
        <p:nvCxnSpPr>
          <p:cNvPr id="11" name="直線コネクタ 10"/>
          <p:cNvCxnSpPr/>
          <p:nvPr/>
        </p:nvCxnSpPr>
        <p:spPr>
          <a:xfrm>
            <a:off x="251520" y="520214"/>
            <a:ext cx="871296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二等辺三角形 11"/>
          <p:cNvSpPr/>
          <p:nvPr/>
        </p:nvSpPr>
        <p:spPr>
          <a:xfrm rot="5400000">
            <a:off x="3469842" y="1190324"/>
            <a:ext cx="216024" cy="459980"/>
          </a:xfrm>
          <a:prstGeom prst="triangle">
            <a:avLst/>
          </a:prstGeom>
        </p:spPr>
        <p:style>
          <a:lnRef idx="1">
            <a:schemeClr val="accent2"/>
          </a:lnRef>
          <a:fillRef idx="2">
            <a:schemeClr val="accent2"/>
          </a:fillRef>
          <a:effectRef idx="1">
            <a:schemeClr val="accent2"/>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17" name="テキスト ボックス 36"/>
          <p:cNvSpPr txBox="1"/>
          <p:nvPr/>
        </p:nvSpPr>
        <p:spPr>
          <a:xfrm>
            <a:off x="55366" y="70266"/>
            <a:ext cx="3491880" cy="261610"/>
          </a:xfrm>
          <a:prstGeom prst="rect">
            <a:avLst/>
          </a:prstGeom>
          <a:noFill/>
        </p:spPr>
        <p:txBody>
          <a:bodyPr wrap="square" rtlCol="0" anchor="ctr">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Ⅰ</a:t>
            </a:r>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　政策の刷新・現役世代の重点投資（子育て</a:t>
            </a:r>
            <a:r>
              <a:rPr kumimoji="1" lang="en-US" altLang="ja-JP"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a:t>
            </a:r>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教育）</a:t>
            </a:r>
          </a:p>
        </p:txBody>
      </p:sp>
      <p:sp>
        <p:nvSpPr>
          <p:cNvPr id="2" name="スライド番号プレースホルダー 1"/>
          <p:cNvSpPr>
            <a:spLocks noGrp="1"/>
          </p:cNvSpPr>
          <p:nvPr>
            <p:ph type="sldNum" sz="quarter" idx="12"/>
          </p:nvPr>
        </p:nvSpPr>
        <p:spPr/>
        <p:txBody>
          <a:bodyPr/>
          <a:lstStyle/>
          <a:p>
            <a:fld id="{CCEC3038-1CF1-4B63-9920-55248DCFBA97}" type="slidenum">
              <a:rPr kumimoji="1" lang="ja-JP" altLang="en-US" smtClean="0"/>
              <a:pPr/>
              <a:t>12</a:t>
            </a:fld>
            <a:endParaRPr kumimoji="1" lang="ja-JP" altLang="en-US"/>
          </a:p>
        </p:txBody>
      </p:sp>
    </p:spTree>
    <p:extLst>
      <p:ext uri="{BB962C8B-B14F-4D97-AF65-F5344CB8AC3E}">
        <p14:creationId xmlns:p14="http://schemas.microsoft.com/office/powerpoint/2010/main" val="226474452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角丸四角形 16"/>
          <p:cNvSpPr/>
          <p:nvPr/>
        </p:nvSpPr>
        <p:spPr>
          <a:xfrm>
            <a:off x="5921829" y="2420888"/>
            <a:ext cx="2898643" cy="3528392"/>
          </a:xfrm>
          <a:prstGeom prst="roundRect">
            <a:avLst>
              <a:gd name="adj" fmla="val 0"/>
            </a:avLst>
          </a:prstGeom>
          <a:solidFill>
            <a:srgbClr val="66FFFF">
              <a:alpha val="50000"/>
            </a:srgbClr>
          </a:solidFill>
          <a:ln w="38100">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graphicFrame>
        <p:nvGraphicFramePr>
          <p:cNvPr id="7" name="表 6"/>
          <p:cNvGraphicFramePr>
            <a:graphicFrameLocks noGrp="1"/>
          </p:cNvGraphicFramePr>
          <p:nvPr>
            <p:extLst>
              <p:ext uri="{D42A27DB-BD31-4B8C-83A1-F6EECF244321}">
                <p14:modId xmlns:p14="http://schemas.microsoft.com/office/powerpoint/2010/main" val="1847343028"/>
              </p:ext>
            </p:extLst>
          </p:nvPr>
        </p:nvGraphicFramePr>
        <p:xfrm>
          <a:off x="252478" y="1105435"/>
          <a:ext cx="8567993" cy="5043096"/>
        </p:xfrm>
        <a:graphic>
          <a:graphicData uri="http://schemas.openxmlformats.org/drawingml/2006/table">
            <a:tbl>
              <a:tblPr firstRow="1" bandRow="1">
                <a:tableStyleId>{5940675A-B579-460E-94D1-54222C63F5DA}</a:tableStyleId>
              </a:tblPr>
              <a:tblGrid>
                <a:gridCol w="507772">
                  <a:extLst>
                    <a:ext uri="{9D8B030D-6E8A-4147-A177-3AD203B41FA5}">
                      <a16:colId xmlns:a16="http://schemas.microsoft.com/office/drawing/2014/main" val="20000"/>
                    </a:ext>
                  </a:extLst>
                </a:gridCol>
                <a:gridCol w="1075446">
                  <a:extLst>
                    <a:ext uri="{9D8B030D-6E8A-4147-A177-3AD203B41FA5}">
                      <a16:colId xmlns:a16="http://schemas.microsoft.com/office/drawing/2014/main" val="20001"/>
                    </a:ext>
                  </a:extLst>
                </a:gridCol>
                <a:gridCol w="1753569">
                  <a:extLst>
                    <a:ext uri="{9D8B030D-6E8A-4147-A177-3AD203B41FA5}">
                      <a16:colId xmlns:a16="http://schemas.microsoft.com/office/drawing/2014/main" val="20002"/>
                    </a:ext>
                  </a:extLst>
                </a:gridCol>
                <a:gridCol w="2321243">
                  <a:extLst>
                    <a:ext uri="{9D8B030D-6E8A-4147-A177-3AD203B41FA5}">
                      <a16:colId xmlns:a16="http://schemas.microsoft.com/office/drawing/2014/main" val="20003"/>
                    </a:ext>
                  </a:extLst>
                </a:gridCol>
                <a:gridCol w="2909963">
                  <a:extLst>
                    <a:ext uri="{9D8B030D-6E8A-4147-A177-3AD203B41FA5}">
                      <a16:colId xmlns:a16="http://schemas.microsoft.com/office/drawing/2014/main" val="20004"/>
                    </a:ext>
                  </a:extLst>
                </a:gridCol>
              </a:tblGrid>
              <a:tr h="313200">
                <a:tc rowSpan="2">
                  <a:txBody>
                    <a:bodyPr/>
                    <a:lstStyle/>
                    <a:p>
                      <a:pPr algn="ctr"/>
                      <a:r>
                        <a:rPr kumimoji="1" lang="ja-JP" altLang="en-US" sz="900" dirty="0"/>
                        <a:t>新規・</a:t>
                      </a:r>
                      <a:endParaRPr kumimoji="1" lang="en-US" altLang="ja-JP" sz="900" dirty="0"/>
                    </a:p>
                    <a:p>
                      <a:pPr algn="ctr"/>
                      <a:r>
                        <a:rPr kumimoji="1" lang="ja-JP" altLang="en-US" sz="900" dirty="0"/>
                        <a:t>拡充</a:t>
                      </a:r>
                    </a:p>
                  </a:txBody>
                  <a:tcPr anchor="ct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t>項　目</a:t>
                      </a:r>
                    </a:p>
                  </a:txBody>
                  <a:tcPr anchor="ctr"/>
                </a:tc>
                <a:tc rowSpan="2">
                  <a:txBody>
                    <a:bodyPr/>
                    <a:lstStyle/>
                    <a:p>
                      <a:pPr algn="ctr"/>
                      <a:r>
                        <a:rPr kumimoji="1" lang="ja-JP" altLang="en-US" sz="1400" dirty="0"/>
                        <a:t>以前の状況</a:t>
                      </a:r>
                    </a:p>
                  </a:txBody>
                  <a:tcPr anchor="ctr"/>
                </a:tc>
                <a:tc gridSpan="2">
                  <a:txBody>
                    <a:bodyPr/>
                    <a:lstStyle/>
                    <a:p>
                      <a:pPr algn="ctr"/>
                      <a:r>
                        <a:rPr kumimoji="1" lang="ja-JP" altLang="en-US" sz="1600" dirty="0"/>
                        <a:t>現在の主な取組み</a:t>
                      </a:r>
                    </a:p>
                  </a:txBody>
                  <a:tcPr anchor="ctr">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10000"/>
                  </a:ext>
                </a:extLst>
              </a:tr>
              <a:tr h="256254">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r>
                        <a:rPr kumimoji="1" lang="ja-JP" altLang="en-US" sz="1200" dirty="0"/>
                        <a:t>前回棚卸し時点（</a:t>
                      </a:r>
                      <a:r>
                        <a:rPr kumimoji="1" lang="en-US" altLang="ja-JP" sz="1200" dirty="0" smtClean="0"/>
                        <a:t>2018.3</a:t>
                      </a:r>
                      <a:r>
                        <a:rPr kumimoji="1" lang="ja-JP" altLang="en-US" sz="1200" dirty="0" smtClean="0"/>
                        <a:t>）</a:t>
                      </a:r>
                      <a:endParaRPr kumimoji="1" lang="ja-JP" altLang="en-US" sz="1200" dirty="0"/>
                    </a:p>
                  </a:txBody>
                  <a:tcPr anchor="ctr">
                    <a:lnR w="12700" cap="flat" cmpd="sng" algn="ctr">
                      <a:solidFill>
                        <a:schemeClr val="tx1"/>
                      </a:solidFill>
                      <a:prstDash val="lgDash"/>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kumimoji="1" lang="ja-JP" altLang="en-US" sz="1200" dirty="0"/>
                        <a:t>今回棚卸し時点（</a:t>
                      </a:r>
                      <a:r>
                        <a:rPr kumimoji="1" lang="en-US" altLang="ja-JP" sz="1200" dirty="0" smtClean="0"/>
                        <a:t>2022.11</a:t>
                      </a:r>
                      <a:r>
                        <a:rPr kumimoji="1" lang="ja-JP" altLang="en-US" sz="1200" dirty="0" smtClean="0"/>
                        <a:t>）</a:t>
                      </a:r>
                      <a:endParaRPr kumimoji="1" lang="ja-JP" altLang="en-US" sz="1600" dirty="0"/>
                    </a:p>
                  </a:txBody>
                  <a:tcPr anchor="ctr">
                    <a:lnL w="12700" cap="flat" cmpd="sng" algn="ctr">
                      <a:solidFill>
                        <a:schemeClr val="tx1"/>
                      </a:solidFill>
                      <a:prstDash val="lgDash"/>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1"/>
                  </a:ext>
                </a:extLst>
              </a:tr>
              <a:tr h="1964616">
                <a:tc>
                  <a:txBody>
                    <a:bodyPr/>
                    <a:lstStyle/>
                    <a:p>
                      <a:pPr algn="ctr"/>
                      <a:r>
                        <a:rPr kumimoji="1" lang="ja-JP" altLang="en-US" sz="1100" dirty="0" smtClean="0"/>
                        <a:t>拡充</a:t>
                      </a:r>
                      <a:endParaRPr kumimoji="1" lang="ja-JP" altLang="en-US" sz="1100" dirty="0"/>
                    </a:p>
                  </a:txBody>
                  <a:tcPr/>
                </a:tc>
                <a:tc>
                  <a:txBody>
                    <a:bodyPr/>
                    <a:lstStyle/>
                    <a:p>
                      <a:r>
                        <a:rPr kumimoji="1" lang="en-US" altLang="ja-JP" sz="1200" dirty="0"/>
                        <a:t>d</a:t>
                      </a:r>
                      <a:r>
                        <a:rPr kumimoji="1" lang="ja-JP" altLang="en-US" sz="1200" dirty="0"/>
                        <a:t>  </a:t>
                      </a:r>
                      <a:r>
                        <a:rPr lang="ja-JP" altLang="en-US" sz="1200" dirty="0"/>
                        <a:t>校長経営</a:t>
                      </a:r>
                      <a:endParaRPr lang="en-US" altLang="ja-JP" sz="1200" dirty="0"/>
                    </a:p>
                    <a:p>
                      <a:r>
                        <a:rPr lang="en-US" altLang="ja-JP" sz="1200" dirty="0"/>
                        <a:t>    </a:t>
                      </a:r>
                      <a:r>
                        <a:rPr lang="ja-JP" altLang="en-US" sz="1200" dirty="0" smtClean="0"/>
                        <a:t>戦略</a:t>
                      </a:r>
                      <a:r>
                        <a:rPr lang="ja-JP" altLang="en-US" sz="1200" dirty="0" smtClean="0">
                          <a:solidFill>
                            <a:schemeClr val="tx1"/>
                          </a:solidFill>
                        </a:rPr>
                        <a:t>等の</a:t>
                      </a:r>
                      <a:r>
                        <a:rPr lang="en-US" altLang="ja-JP" sz="1200" dirty="0" smtClean="0">
                          <a:solidFill>
                            <a:schemeClr val="tx1"/>
                          </a:solidFill>
                        </a:rPr>
                        <a:t/>
                      </a:r>
                      <a:br>
                        <a:rPr lang="en-US" altLang="ja-JP" sz="1200" dirty="0" smtClean="0">
                          <a:solidFill>
                            <a:schemeClr val="tx1"/>
                          </a:solidFill>
                        </a:rPr>
                      </a:br>
                      <a:r>
                        <a:rPr lang="ja-JP" altLang="en-US" sz="1200" dirty="0" smtClean="0">
                          <a:solidFill>
                            <a:schemeClr val="tx1"/>
                          </a:solidFill>
                        </a:rPr>
                        <a:t>　 実施</a:t>
                      </a:r>
                      <a:endParaRPr lang="en-US" altLang="ja-JP" sz="1200" dirty="0" smtClean="0">
                        <a:solidFill>
                          <a:schemeClr val="tx1"/>
                        </a:solidFill>
                      </a:endParaRPr>
                    </a:p>
                  </a:txBody>
                  <a:tcPr marL="36000" marR="36000" marT="36000" marB="3600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a:t>
                      </a:r>
                      <a:r>
                        <a:rPr lang="en-US" altLang="ja-JP" sz="1200" dirty="0" smtClean="0"/>
                        <a:t>2011</a:t>
                      </a:r>
                      <a:r>
                        <a:rPr lang="ja-JP" altLang="en-US" sz="1200" dirty="0" smtClean="0"/>
                        <a:t>予算：－）</a:t>
                      </a:r>
                      <a:endParaRPr lang="en-US" altLang="ja-JP"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kern="1200" dirty="0">
                          <a:solidFill>
                            <a:schemeClr val="tx1"/>
                          </a:solidFill>
                          <a:latin typeface="+mn-lt"/>
                          <a:ea typeface="+mn-ea"/>
                          <a:cs typeface="+mn-cs"/>
                        </a:rPr>
                        <a:t>2016</a:t>
                      </a:r>
                      <a:r>
                        <a:rPr kumimoji="1" lang="ja-JP" altLang="en-US" sz="1200" kern="1200" dirty="0">
                          <a:solidFill>
                            <a:schemeClr val="tx1"/>
                          </a:solidFill>
                          <a:latin typeface="+mn-lt"/>
                          <a:ea typeface="+mn-ea"/>
                          <a:cs typeface="+mn-cs"/>
                        </a:rPr>
                        <a:t>年度：校長経営戦略予算に、区担当教育次長執行枠を設置</a:t>
                      </a:r>
                      <a:endParaRPr kumimoji="1" lang="en-US" altLang="ja-JP" sz="1200" kern="1200" dirty="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tx1"/>
                          </a:solidFill>
                          <a:latin typeface="+mn-lt"/>
                          <a:ea typeface="+mn-ea"/>
                          <a:cs typeface="+mn-cs"/>
                        </a:rPr>
                        <a:t>（</a:t>
                      </a:r>
                      <a:r>
                        <a:rPr lang="en-US" altLang="ja-JP" sz="1200" u="sng" dirty="0">
                          <a:solidFill>
                            <a:schemeClr val="tx1"/>
                          </a:solidFill>
                        </a:rPr>
                        <a:t>2018</a:t>
                      </a:r>
                      <a:r>
                        <a:rPr lang="ja-JP" altLang="en-US" sz="1200" u="sng" dirty="0">
                          <a:solidFill>
                            <a:schemeClr val="tx1"/>
                          </a:solidFill>
                        </a:rPr>
                        <a:t>予算：</a:t>
                      </a:r>
                      <a:r>
                        <a:rPr lang="en-US" altLang="ja-JP" sz="1200" u="sng" dirty="0">
                          <a:solidFill>
                            <a:schemeClr val="tx1"/>
                          </a:solidFill>
                        </a:rPr>
                        <a:t>34</a:t>
                      </a:r>
                      <a:r>
                        <a:rPr lang="ja-JP" altLang="en-US" sz="1200" u="sng" dirty="0">
                          <a:solidFill>
                            <a:schemeClr val="tx1"/>
                          </a:solidFill>
                        </a:rPr>
                        <a:t>億円</a:t>
                      </a:r>
                      <a:r>
                        <a:rPr kumimoji="1" lang="ja-JP" altLang="en-US" sz="1200" kern="1200" dirty="0">
                          <a:solidFill>
                            <a:schemeClr val="tx1"/>
                          </a:solidFill>
                          <a:latin typeface="+mn-lt"/>
                          <a:ea typeface="+mn-ea"/>
                          <a:cs typeface="+mn-cs"/>
                        </a:rPr>
                        <a:t>）</a:t>
                      </a:r>
                      <a:endParaRPr kumimoji="1" lang="ja-JP" altLang="en-US" sz="1200" dirty="0">
                        <a:solidFill>
                          <a:schemeClr val="tx1"/>
                        </a:solidFill>
                      </a:endParaRPr>
                    </a:p>
                  </a:txBody>
                  <a:tcPr>
                    <a:lnR w="12700" cap="flat" cmpd="sng" algn="ctr">
                      <a:solidFill>
                        <a:schemeClr val="tx1"/>
                      </a:solidFill>
                      <a:prstDash val="lgDash"/>
                      <a:round/>
                      <a:headEnd type="none" w="med" len="med"/>
                      <a:tailEnd type="none" w="med" len="med"/>
                    </a:lnR>
                    <a:lnBlToTr w="12700" cap="flat" cmpd="sng" algn="ctr">
                      <a:noFill/>
                      <a:prstDash val="solid"/>
                      <a:round/>
                      <a:headEnd type="none" w="med" len="med"/>
                      <a:tailEnd type="none" w="med" len="med"/>
                    </a:lnBlToTr>
                  </a:tcPr>
                </a:tc>
                <a:tc>
                  <a:txBody>
                    <a:bodyPr/>
                    <a:lstStyle/>
                    <a:p>
                      <a:r>
                        <a:rPr kumimoji="1" lang="ja-JP" altLang="en-US" sz="1200" kern="1200" dirty="0" smtClean="0">
                          <a:solidFill>
                            <a:schemeClr val="tx1"/>
                          </a:solidFill>
                          <a:latin typeface="+mn-lt"/>
                          <a:ea typeface="+mn-ea"/>
                          <a:cs typeface="+mn-cs"/>
                        </a:rPr>
                        <a:t>引き続き、校長経営戦略支援予算（区担当教育次長執行枠を含む）を確保</a:t>
                      </a:r>
                      <a:endParaRPr kumimoji="1" lang="en-US" altLang="ja-JP" sz="12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solidFill>
                            <a:schemeClr val="tx1"/>
                          </a:solidFill>
                        </a:rPr>
                        <a:t>（</a:t>
                      </a:r>
                      <a:r>
                        <a:rPr lang="en-US" altLang="ja-JP" sz="1200" u="sng" dirty="0" smtClean="0">
                          <a:solidFill>
                            <a:schemeClr val="tx1"/>
                          </a:solidFill>
                        </a:rPr>
                        <a:t>2022</a:t>
                      </a:r>
                      <a:r>
                        <a:rPr lang="ja-JP" altLang="en-US" sz="1200" u="sng" dirty="0" smtClean="0">
                          <a:solidFill>
                            <a:schemeClr val="tx1"/>
                          </a:solidFill>
                        </a:rPr>
                        <a:t>予算：</a:t>
                      </a:r>
                      <a:r>
                        <a:rPr lang="en-US" altLang="ja-JP" sz="1200" u="sng" dirty="0" smtClean="0">
                          <a:solidFill>
                            <a:schemeClr val="tx1"/>
                          </a:solidFill>
                        </a:rPr>
                        <a:t>44</a:t>
                      </a:r>
                      <a:r>
                        <a:rPr lang="ja-JP" altLang="en-US" sz="1200" u="sng" dirty="0" smtClean="0">
                          <a:solidFill>
                            <a:schemeClr val="tx1"/>
                          </a:solidFill>
                        </a:rPr>
                        <a:t>億円</a:t>
                      </a:r>
                      <a:r>
                        <a:rPr lang="ja-JP" altLang="en-US" sz="1200" dirty="0" smtClean="0">
                          <a:solidFill>
                            <a:schemeClr val="tx1"/>
                          </a:solidFill>
                        </a:rPr>
                        <a:t>）</a:t>
                      </a:r>
                      <a:endParaRPr lang="en-US" altLang="ja-JP" sz="120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dirty="0" smtClean="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smtClean="0">
                          <a:solidFill>
                            <a:schemeClr val="tx1"/>
                          </a:solidFill>
                        </a:rPr>
                        <a:t>2020</a:t>
                      </a:r>
                      <a:r>
                        <a:rPr kumimoji="1" lang="ja-JP" altLang="en-US" sz="1200" dirty="0" smtClean="0">
                          <a:solidFill>
                            <a:schemeClr val="tx1"/>
                          </a:solidFill>
                        </a:rPr>
                        <a:t>年度：外国につながる児童生徒の受け入れ・共生のための支援拠点４か所を設置し、コーディネーターを配置</a:t>
                      </a:r>
                      <a:endParaRPr kumimoji="1" lang="en-US" altLang="ja-JP" sz="120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tx1"/>
                          </a:solidFill>
                        </a:rPr>
                        <a:t>・不登校児童生徒のための教育支援センター３か所の運営</a:t>
                      </a:r>
                      <a:endParaRPr kumimoji="1" lang="en-US" altLang="ja-JP" sz="120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smtClean="0">
                          <a:solidFill>
                            <a:schemeClr val="tx1"/>
                          </a:solidFill>
                        </a:rPr>
                        <a:t>2022</a:t>
                      </a:r>
                      <a:r>
                        <a:rPr kumimoji="1" lang="ja-JP" altLang="en-US" sz="1200" dirty="0" smtClean="0">
                          <a:solidFill>
                            <a:schemeClr val="tx1"/>
                          </a:solidFill>
                        </a:rPr>
                        <a:t>年度：不登校特例校設置に向けた実施設計（</a:t>
                      </a:r>
                      <a:r>
                        <a:rPr kumimoji="1" lang="en-US" altLang="ja-JP" sz="1200" dirty="0" smtClean="0">
                          <a:solidFill>
                            <a:schemeClr val="tx1"/>
                          </a:solidFill>
                        </a:rPr>
                        <a:t>2024</a:t>
                      </a:r>
                      <a:r>
                        <a:rPr kumimoji="1" lang="ja-JP" altLang="en-US" sz="1200" dirty="0" smtClean="0">
                          <a:solidFill>
                            <a:schemeClr val="tx1"/>
                          </a:solidFill>
                        </a:rPr>
                        <a:t>開設予定）</a:t>
                      </a:r>
                      <a:endParaRPr kumimoji="1" lang="en-US" altLang="ja-JP" sz="1200" dirty="0" smtClean="0">
                        <a:solidFill>
                          <a:schemeClr val="tx1"/>
                        </a:solidFill>
                      </a:endParaRPr>
                    </a:p>
                    <a:p>
                      <a:endParaRPr kumimoji="1" lang="en-US" altLang="ja-JP" sz="1200" kern="1200" dirty="0" smtClean="0">
                        <a:solidFill>
                          <a:schemeClr val="tx1"/>
                        </a:solidFill>
                        <a:latin typeface="+mn-lt"/>
                        <a:ea typeface="+mn-ea"/>
                        <a:cs typeface="+mn-cs"/>
                      </a:endParaRPr>
                    </a:p>
                  </a:txBody>
                  <a:tcPr>
                    <a:lnL w="12700" cap="flat" cmpd="sng" algn="ctr">
                      <a:solidFill>
                        <a:schemeClr val="tx1"/>
                      </a:solidFill>
                      <a:prstDash val="lgDash"/>
                      <a:round/>
                      <a:headEnd type="none" w="med" len="med"/>
                      <a:tailEnd type="none" w="med" len="med"/>
                    </a:lnL>
                  </a:tcPr>
                </a:tc>
                <a:extLst>
                  <a:ext uri="{0D108BD9-81ED-4DB2-BD59-A6C34878D82A}">
                    <a16:rowId xmlns:a16="http://schemas.microsoft.com/office/drawing/2014/main" val="779253025"/>
                  </a:ext>
                </a:extLst>
              </a:tr>
              <a:tr h="1964616">
                <a:tc>
                  <a:txBody>
                    <a:bodyPr/>
                    <a:lstStyle/>
                    <a:p>
                      <a:pPr algn="ctr"/>
                      <a:r>
                        <a:rPr kumimoji="1" lang="ja-JP" altLang="en-US" sz="1100" dirty="0" smtClean="0"/>
                        <a:t>拡充</a:t>
                      </a:r>
                      <a:endParaRPr kumimoji="1" lang="ja-JP" altLang="en-US" sz="11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200" baseline="0" dirty="0"/>
                        <a:t>e </a:t>
                      </a:r>
                      <a:r>
                        <a:rPr kumimoji="1" lang="ja-JP" altLang="en-US" sz="1200" baseline="0" dirty="0"/>
                        <a:t> 公設民営学</a:t>
                      </a:r>
                      <a:endParaRPr kumimoji="1" lang="en-US" altLang="ja-JP" sz="1200" baseline="0" dirty="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aseline="0" dirty="0"/>
                        <a:t>　校（国際バカ</a:t>
                      </a:r>
                      <a:endParaRPr kumimoji="1" lang="en-US" altLang="ja-JP" sz="1200" baseline="0" dirty="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aseline="0" dirty="0"/>
                        <a:t>　ロレア等）の</a:t>
                      </a:r>
                      <a:endParaRPr kumimoji="1" lang="en-US" altLang="ja-JP" sz="1200" baseline="0" dirty="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aseline="0" dirty="0"/>
                        <a:t>　</a:t>
                      </a:r>
                      <a:r>
                        <a:rPr kumimoji="1" lang="ja-JP" altLang="en-US" sz="1200" baseline="0" dirty="0" smtClean="0"/>
                        <a:t>設置</a:t>
                      </a:r>
                      <a:endParaRPr kumimoji="1" lang="en-US" altLang="ja-JP" sz="12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dirty="0">
                        <a:solidFill>
                          <a:srgbClr val="FF0000"/>
                        </a:solidFill>
                      </a:endParaRPr>
                    </a:p>
                  </a:txBody>
                  <a:tcPr marL="36000" marR="36000" marT="36000" marB="3600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a:t>
                      </a:r>
                      <a:r>
                        <a:rPr lang="en-US" altLang="ja-JP" sz="1200" dirty="0" smtClean="0"/>
                        <a:t>2011</a:t>
                      </a:r>
                      <a:r>
                        <a:rPr lang="ja-JP" altLang="en-US" sz="1200" dirty="0" smtClean="0"/>
                        <a:t>予算：－）</a:t>
                      </a:r>
                      <a:endParaRPr lang="en-US" altLang="ja-JP" sz="1200" dirty="0"/>
                    </a:p>
                  </a:txBody>
                  <a:tcPr/>
                </a:tc>
                <a:tc>
                  <a:txBody>
                    <a:bodyPr/>
                    <a:lstStyle/>
                    <a:p>
                      <a:r>
                        <a:rPr kumimoji="1" lang="ja-JP" altLang="en-US" sz="1200" b="0" i="0" u="none" strike="noStrike" kern="1200" baseline="0" dirty="0" smtClean="0">
                          <a:solidFill>
                            <a:schemeClr val="tx1"/>
                          </a:solidFill>
                          <a:latin typeface="+mn-lt"/>
                          <a:ea typeface="+mn-ea"/>
                          <a:cs typeface="+mn-cs"/>
                        </a:rPr>
                        <a:t>グローバル人材の育成を目的に、全国初の公設民営の中高一貫教育校として、</a:t>
                      </a:r>
                      <a:r>
                        <a:rPr kumimoji="1" lang="en-US" altLang="ja-JP" sz="1200" b="0" i="0" u="none" strike="noStrike" kern="1200" baseline="0" dirty="0" smtClean="0">
                          <a:solidFill>
                            <a:schemeClr val="tx1"/>
                          </a:solidFill>
                          <a:latin typeface="+mn-lt"/>
                          <a:ea typeface="+mn-ea"/>
                          <a:cs typeface="+mn-cs"/>
                        </a:rPr>
                        <a:t>2019</a:t>
                      </a:r>
                      <a:r>
                        <a:rPr kumimoji="1" lang="ja-JP" altLang="en-US" sz="1200" b="0" i="0" u="none" strike="noStrike" kern="1200" baseline="0" dirty="0" smtClean="0">
                          <a:solidFill>
                            <a:schemeClr val="tx1"/>
                          </a:solidFill>
                          <a:latin typeface="+mn-lt"/>
                          <a:ea typeface="+mn-ea"/>
                          <a:cs typeface="+mn-cs"/>
                        </a:rPr>
                        <a:t>年</a:t>
                      </a:r>
                      <a:r>
                        <a:rPr kumimoji="1" lang="en-US" altLang="ja-JP" sz="1200" b="0" i="0" u="none" strike="noStrike" kern="1200" baseline="0" dirty="0" smtClean="0">
                          <a:solidFill>
                            <a:schemeClr val="tx1"/>
                          </a:solidFill>
                          <a:latin typeface="+mn-lt"/>
                          <a:ea typeface="+mn-ea"/>
                          <a:cs typeface="+mn-cs"/>
                        </a:rPr>
                        <a:t>4</a:t>
                      </a:r>
                      <a:r>
                        <a:rPr kumimoji="1" lang="ja-JP" altLang="en-US" sz="1200" b="0" i="0" u="none" strike="noStrike" kern="1200" baseline="0" dirty="0" smtClean="0">
                          <a:solidFill>
                            <a:schemeClr val="tx1"/>
                          </a:solidFill>
                          <a:latin typeface="+mn-lt"/>
                          <a:ea typeface="+mn-ea"/>
                          <a:cs typeface="+mn-cs"/>
                        </a:rPr>
                        <a:t>月に「大阪市立水都国際中学校・高等学校」を住之江区で開校</a:t>
                      </a:r>
                      <a:endParaRPr kumimoji="1" lang="en-US" altLang="ja-JP" sz="1200" b="0" i="0" u="none" strike="noStrike" kern="1200" baseline="0" dirty="0" smtClean="0">
                        <a:solidFill>
                          <a:schemeClr val="tx1"/>
                        </a:solidFill>
                        <a:latin typeface="+mn-lt"/>
                        <a:ea typeface="+mn-ea"/>
                        <a:cs typeface="+mn-cs"/>
                      </a:endParaRPr>
                    </a:p>
                    <a:p>
                      <a:r>
                        <a:rPr kumimoji="1" lang="ja-JP" altLang="en-US" sz="1200" b="0" i="0" u="none" strike="noStrike" kern="1200" baseline="0" dirty="0" smtClean="0">
                          <a:solidFill>
                            <a:schemeClr val="tx1"/>
                          </a:solidFill>
                          <a:latin typeface="+mn-lt"/>
                          <a:ea typeface="+mn-ea"/>
                          <a:cs typeface="+mn-cs"/>
                        </a:rPr>
                        <a:t>・</a:t>
                      </a:r>
                      <a:r>
                        <a:rPr kumimoji="1" lang="en-US" altLang="ja-JP" sz="1200" b="0" i="0" u="none" strike="noStrike" kern="1200" baseline="0" dirty="0" smtClean="0">
                          <a:solidFill>
                            <a:schemeClr val="tx1"/>
                          </a:solidFill>
                          <a:latin typeface="+mn-lt"/>
                          <a:ea typeface="+mn-ea"/>
                          <a:cs typeface="+mn-cs"/>
                        </a:rPr>
                        <a:t>2018</a:t>
                      </a:r>
                      <a:r>
                        <a:rPr kumimoji="1" lang="ja-JP" altLang="en-US" sz="1200" b="0" i="0" u="none" strike="noStrike" kern="1200" baseline="0" dirty="0" smtClean="0">
                          <a:solidFill>
                            <a:schemeClr val="tx1"/>
                          </a:solidFill>
                          <a:latin typeface="+mn-lt"/>
                          <a:ea typeface="+mn-ea"/>
                          <a:cs typeface="+mn-cs"/>
                        </a:rPr>
                        <a:t>年度は、校舎等の増改築工事の実施、「国際バカロレアコース」の導入に向けた準備</a:t>
                      </a:r>
                      <a:endParaRPr kumimoji="1" lang="en-US" altLang="ja-JP" sz="1200" b="0" i="0" u="none" strike="noStrike" kern="1200" baseline="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solidFill>
                            <a:schemeClr val="tx1"/>
                          </a:solidFill>
                        </a:rPr>
                        <a:t>（</a:t>
                      </a:r>
                      <a:r>
                        <a:rPr lang="en-US" altLang="ja-JP" sz="1200" u="sng" dirty="0" smtClean="0">
                          <a:solidFill>
                            <a:schemeClr val="tx1"/>
                          </a:solidFill>
                        </a:rPr>
                        <a:t>2018</a:t>
                      </a:r>
                      <a:r>
                        <a:rPr lang="ja-JP" altLang="en-US" sz="1200" u="sng" dirty="0" smtClean="0">
                          <a:solidFill>
                            <a:schemeClr val="tx1"/>
                          </a:solidFill>
                        </a:rPr>
                        <a:t>予算：</a:t>
                      </a:r>
                      <a:r>
                        <a:rPr lang="en-US" altLang="ja-JP" sz="1200" u="sng" dirty="0" smtClean="0">
                          <a:solidFill>
                            <a:schemeClr val="tx1"/>
                          </a:solidFill>
                        </a:rPr>
                        <a:t>11</a:t>
                      </a:r>
                      <a:r>
                        <a:rPr lang="ja-JP" altLang="en-US" sz="1200" u="sng" dirty="0" smtClean="0">
                          <a:solidFill>
                            <a:schemeClr val="tx1"/>
                          </a:solidFill>
                        </a:rPr>
                        <a:t>億円</a:t>
                      </a:r>
                      <a:r>
                        <a:rPr lang="ja-JP" altLang="en-US" sz="1200" dirty="0" smtClean="0">
                          <a:solidFill>
                            <a:schemeClr val="tx1"/>
                          </a:solidFill>
                        </a:rPr>
                        <a:t>）</a:t>
                      </a:r>
                      <a:endParaRPr kumimoji="1" lang="en-US" altLang="ja-JP" sz="1200" dirty="0">
                        <a:solidFill>
                          <a:schemeClr val="tx1"/>
                        </a:solidFill>
                      </a:endParaRPr>
                    </a:p>
                  </a:txBody>
                  <a:tcPr>
                    <a:lnR w="12700" cap="flat" cmpd="sng" algn="ctr">
                      <a:solidFill>
                        <a:schemeClr val="tx1"/>
                      </a:solidFill>
                      <a:prstDash val="lgDash"/>
                      <a:round/>
                      <a:headEnd type="none" w="med" len="med"/>
                      <a:tailEnd type="none" w="med" len="med"/>
                    </a:lnR>
                    <a:lnBlToTr w="12700" cap="flat" cmpd="sng" algn="ctr">
                      <a:noFill/>
                      <a:prstDash val="solid"/>
                      <a:round/>
                      <a:headEnd type="none" w="med" len="med"/>
                      <a:tailEnd type="none" w="med" len="med"/>
                    </a:lnBlToTr>
                  </a:tcPr>
                </a:tc>
                <a:tc>
                  <a:txBody>
                    <a:bodyPr/>
                    <a:lstStyle/>
                    <a:p>
                      <a:r>
                        <a:rPr kumimoji="1" lang="ja-JP" altLang="en-US" sz="1200" dirty="0" smtClean="0">
                          <a:solidFill>
                            <a:schemeClr val="tx1"/>
                          </a:solidFill>
                        </a:rPr>
                        <a:t>・</a:t>
                      </a:r>
                      <a:r>
                        <a:rPr kumimoji="1" lang="en-US" altLang="ja-JP" sz="1200" dirty="0" smtClean="0">
                          <a:solidFill>
                            <a:schemeClr val="tx1"/>
                          </a:solidFill>
                        </a:rPr>
                        <a:t>2020</a:t>
                      </a:r>
                      <a:r>
                        <a:rPr kumimoji="1" lang="ja-JP" altLang="en-US" sz="1200" dirty="0" smtClean="0">
                          <a:solidFill>
                            <a:schemeClr val="tx1"/>
                          </a:solidFill>
                        </a:rPr>
                        <a:t>年</a:t>
                      </a:r>
                      <a:r>
                        <a:rPr kumimoji="1" lang="en-US" altLang="ja-JP" sz="1200" dirty="0" smtClean="0">
                          <a:solidFill>
                            <a:schemeClr val="tx1"/>
                          </a:solidFill>
                        </a:rPr>
                        <a:t>2</a:t>
                      </a:r>
                      <a:r>
                        <a:rPr kumimoji="1" lang="ja-JP" altLang="en-US" sz="1200" dirty="0" smtClean="0">
                          <a:solidFill>
                            <a:schemeClr val="tx1"/>
                          </a:solidFill>
                        </a:rPr>
                        <a:t>月：国際バカロレア認定校となる。</a:t>
                      </a:r>
                      <a:endParaRPr kumimoji="1" lang="en-US" altLang="ja-JP" sz="1200" dirty="0" smtClean="0">
                        <a:solidFill>
                          <a:schemeClr val="tx1"/>
                        </a:solidFill>
                      </a:endParaRPr>
                    </a:p>
                    <a:p>
                      <a:r>
                        <a:rPr kumimoji="1" lang="ja-JP" altLang="en-US" sz="1200" dirty="0" smtClean="0">
                          <a:solidFill>
                            <a:schemeClr val="tx1"/>
                          </a:solidFill>
                        </a:rPr>
                        <a:t>・</a:t>
                      </a:r>
                      <a:r>
                        <a:rPr kumimoji="1" lang="en-US" altLang="ja-JP" sz="1200" dirty="0" smtClean="0">
                          <a:solidFill>
                            <a:schemeClr val="tx1"/>
                          </a:solidFill>
                        </a:rPr>
                        <a:t>2020</a:t>
                      </a:r>
                      <a:r>
                        <a:rPr kumimoji="1" lang="ja-JP" altLang="en-US" sz="1200" dirty="0" smtClean="0">
                          <a:solidFill>
                            <a:schemeClr val="tx1"/>
                          </a:solidFill>
                        </a:rPr>
                        <a:t>年</a:t>
                      </a:r>
                      <a:r>
                        <a:rPr kumimoji="1" lang="en-US" altLang="ja-JP" sz="1200" dirty="0" smtClean="0">
                          <a:solidFill>
                            <a:schemeClr val="tx1"/>
                          </a:solidFill>
                        </a:rPr>
                        <a:t>4</a:t>
                      </a:r>
                      <a:r>
                        <a:rPr kumimoji="1" lang="ja-JP" altLang="en-US" sz="1200" dirty="0" smtClean="0">
                          <a:solidFill>
                            <a:schemeClr val="tx1"/>
                          </a:solidFill>
                        </a:rPr>
                        <a:t>月：</a:t>
                      </a:r>
                      <a:r>
                        <a:rPr kumimoji="1" lang="ja-JP" altLang="en-US" sz="1200" kern="1200" dirty="0" smtClean="0">
                          <a:solidFill>
                            <a:schemeClr val="tx1"/>
                          </a:solidFill>
                          <a:latin typeface="+mn-lt"/>
                          <a:ea typeface="+mn-ea"/>
                          <a:cs typeface="+mn-cs"/>
                        </a:rPr>
                        <a:t>国際バカロレアコース</a:t>
                      </a:r>
                      <a:r>
                        <a:rPr kumimoji="1" lang="ja-JP" altLang="en-US" sz="1200" dirty="0" smtClean="0">
                          <a:solidFill>
                            <a:schemeClr val="tx1"/>
                          </a:solidFill>
                        </a:rPr>
                        <a:t>開設</a:t>
                      </a:r>
                      <a:endParaRPr kumimoji="1" lang="en-US" altLang="ja-JP" sz="1200" dirty="0" smtClean="0">
                        <a:solidFill>
                          <a:schemeClr val="tx1"/>
                        </a:solidFill>
                      </a:endParaRPr>
                    </a:p>
                    <a:p>
                      <a:r>
                        <a:rPr kumimoji="1" lang="ja-JP" altLang="en-US" sz="1200" dirty="0" smtClean="0">
                          <a:solidFill>
                            <a:schemeClr val="tx1"/>
                          </a:solidFill>
                        </a:rPr>
                        <a:t>・</a:t>
                      </a:r>
                      <a:r>
                        <a:rPr kumimoji="1" lang="en-US" altLang="ja-JP" sz="1200" dirty="0" smtClean="0">
                          <a:solidFill>
                            <a:schemeClr val="tx1"/>
                          </a:solidFill>
                        </a:rPr>
                        <a:t>2022</a:t>
                      </a:r>
                      <a:r>
                        <a:rPr kumimoji="1" lang="ja-JP" altLang="en-US" sz="1200" dirty="0" smtClean="0">
                          <a:solidFill>
                            <a:schemeClr val="tx1"/>
                          </a:solidFill>
                        </a:rPr>
                        <a:t>年</a:t>
                      </a:r>
                      <a:r>
                        <a:rPr kumimoji="1" lang="en-US" altLang="ja-JP" sz="1200" dirty="0" smtClean="0">
                          <a:solidFill>
                            <a:schemeClr val="tx1"/>
                          </a:solidFill>
                        </a:rPr>
                        <a:t>4</a:t>
                      </a:r>
                      <a:r>
                        <a:rPr kumimoji="1" lang="ja-JP" altLang="en-US" sz="1200" dirty="0" smtClean="0">
                          <a:solidFill>
                            <a:schemeClr val="tx1"/>
                          </a:solidFill>
                        </a:rPr>
                        <a:t>月：大阪府へ移管</a:t>
                      </a:r>
                      <a:endParaRPr kumimoji="1" lang="en-US" altLang="ja-JP" sz="120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solidFill>
                            <a:schemeClr val="tx1"/>
                          </a:solidFill>
                        </a:rPr>
                        <a:t>（</a:t>
                      </a:r>
                      <a:r>
                        <a:rPr lang="en-US" altLang="ja-JP" sz="1200" u="sng" dirty="0" smtClean="0">
                          <a:solidFill>
                            <a:schemeClr val="tx1"/>
                          </a:solidFill>
                        </a:rPr>
                        <a:t>2022</a:t>
                      </a:r>
                      <a:r>
                        <a:rPr lang="ja-JP" altLang="en-US" sz="1200" u="sng" dirty="0" smtClean="0">
                          <a:solidFill>
                            <a:schemeClr val="tx1"/>
                          </a:solidFill>
                        </a:rPr>
                        <a:t>予算：</a:t>
                      </a:r>
                      <a:r>
                        <a:rPr lang="en-US" altLang="ja-JP" sz="1200" u="sng" dirty="0" smtClean="0">
                          <a:solidFill>
                            <a:schemeClr val="tx1"/>
                          </a:solidFill>
                        </a:rPr>
                        <a:t>47</a:t>
                      </a:r>
                      <a:r>
                        <a:rPr lang="ja-JP" altLang="en-US" sz="1200" u="sng" dirty="0" smtClean="0">
                          <a:solidFill>
                            <a:schemeClr val="tx1"/>
                          </a:solidFill>
                        </a:rPr>
                        <a:t>億円</a:t>
                      </a:r>
                      <a:r>
                        <a:rPr lang="ja-JP" altLang="en-US" sz="1200" dirty="0" smtClean="0">
                          <a:solidFill>
                            <a:schemeClr val="tx1"/>
                          </a:solidFill>
                        </a:rPr>
                        <a:t>）</a:t>
                      </a:r>
                      <a:endParaRPr kumimoji="1" lang="en-US" altLang="ja-JP" sz="1200" dirty="0" smtClean="0">
                        <a:solidFill>
                          <a:schemeClr val="tx1"/>
                        </a:solidFill>
                      </a:endParaRPr>
                    </a:p>
                    <a:p>
                      <a:endParaRPr kumimoji="1" lang="en-US" altLang="ja-JP" sz="1200" dirty="0" smtClean="0">
                        <a:solidFill>
                          <a:schemeClr val="tx1"/>
                        </a:solidFill>
                      </a:endParaRPr>
                    </a:p>
                    <a:p>
                      <a:pPr marL="0" algn="l" defTabSz="914400" rtl="0" eaLnBrk="1" latinLnBrk="0" hangingPunct="1"/>
                      <a:r>
                        <a:rPr kumimoji="1" lang="ja-JP" altLang="en-US" sz="1200" kern="1200" dirty="0" smtClean="0">
                          <a:solidFill>
                            <a:schemeClr val="tx1"/>
                          </a:solidFill>
                          <a:latin typeface="+mn-lt"/>
                          <a:ea typeface="+mn-ea"/>
                          <a:cs typeface="+mn-cs"/>
                        </a:rPr>
                        <a:t>入学者数（応募者数）</a:t>
                      </a:r>
                      <a:endParaRPr kumimoji="1" lang="en-US" altLang="ja-JP" sz="1200" kern="1200" dirty="0" smtClean="0">
                        <a:solidFill>
                          <a:schemeClr val="tx1"/>
                        </a:solidFill>
                        <a:latin typeface="+mn-lt"/>
                        <a:ea typeface="+mn-ea"/>
                        <a:cs typeface="+mn-cs"/>
                      </a:endParaRPr>
                    </a:p>
                    <a:p>
                      <a:pPr marL="0" algn="l" defTabSz="914400" rtl="0" eaLnBrk="1" latinLnBrk="0" hangingPunct="1"/>
                      <a:r>
                        <a:rPr kumimoji="1" lang="en-US" altLang="ja-JP" sz="1200" kern="1200" dirty="0" smtClean="0">
                          <a:solidFill>
                            <a:schemeClr val="tx1"/>
                          </a:solidFill>
                          <a:latin typeface="+mn-lt"/>
                          <a:ea typeface="+mn-ea"/>
                          <a:cs typeface="+mn-cs"/>
                        </a:rPr>
                        <a:t>2019</a:t>
                      </a:r>
                      <a:r>
                        <a:rPr kumimoji="1" lang="ja-JP" altLang="en-US" sz="1200" kern="1200" dirty="0" smtClean="0">
                          <a:solidFill>
                            <a:schemeClr val="tx1"/>
                          </a:solidFill>
                          <a:latin typeface="+mn-lt"/>
                          <a:ea typeface="+mn-ea"/>
                          <a:cs typeface="+mn-cs"/>
                        </a:rPr>
                        <a:t>年度　</a:t>
                      </a:r>
                      <a:r>
                        <a:rPr kumimoji="1" lang="en-US" altLang="ja-JP" sz="1200" kern="1200" dirty="0" smtClean="0">
                          <a:solidFill>
                            <a:schemeClr val="tx1"/>
                          </a:solidFill>
                          <a:latin typeface="+mn-lt"/>
                          <a:ea typeface="+mn-ea"/>
                          <a:cs typeface="+mn-cs"/>
                        </a:rPr>
                        <a:t>80</a:t>
                      </a:r>
                      <a:r>
                        <a:rPr kumimoji="1" lang="ja-JP" altLang="en-US" sz="1200" kern="1200" dirty="0" smtClean="0">
                          <a:solidFill>
                            <a:schemeClr val="tx1"/>
                          </a:solidFill>
                          <a:latin typeface="+mn-lt"/>
                          <a:ea typeface="+mn-ea"/>
                          <a:cs typeface="+mn-cs"/>
                        </a:rPr>
                        <a:t>名（</a:t>
                      </a:r>
                      <a:r>
                        <a:rPr kumimoji="1" lang="en-US" altLang="ja-JP" sz="1200" kern="1200" dirty="0" smtClean="0">
                          <a:solidFill>
                            <a:schemeClr val="tx1"/>
                          </a:solidFill>
                          <a:latin typeface="+mn-lt"/>
                          <a:ea typeface="+mn-ea"/>
                          <a:cs typeface="+mn-cs"/>
                        </a:rPr>
                        <a:t>593</a:t>
                      </a:r>
                      <a:r>
                        <a:rPr kumimoji="1" lang="ja-JP" altLang="en-US" sz="1200" kern="1200" dirty="0" smtClean="0">
                          <a:solidFill>
                            <a:schemeClr val="tx1"/>
                          </a:solidFill>
                          <a:latin typeface="+mn-lt"/>
                          <a:ea typeface="+mn-ea"/>
                          <a:cs typeface="+mn-cs"/>
                        </a:rPr>
                        <a:t>名）</a:t>
                      </a:r>
                      <a:endParaRPr kumimoji="1" lang="en-US" altLang="ja-JP" sz="1200" kern="1200" dirty="0" smtClean="0">
                        <a:solidFill>
                          <a:schemeClr val="tx1"/>
                        </a:solidFill>
                        <a:latin typeface="+mn-lt"/>
                        <a:ea typeface="+mn-ea"/>
                        <a:cs typeface="+mn-cs"/>
                      </a:endParaRPr>
                    </a:p>
                    <a:p>
                      <a:pPr marL="0" algn="l" defTabSz="914400" rtl="0" eaLnBrk="1" latinLnBrk="0" hangingPunct="1"/>
                      <a:r>
                        <a:rPr kumimoji="1" lang="en-US" altLang="ja-JP" sz="1200" kern="1200" dirty="0" smtClean="0">
                          <a:solidFill>
                            <a:schemeClr val="tx1"/>
                          </a:solidFill>
                          <a:latin typeface="+mn-lt"/>
                          <a:ea typeface="+mn-ea"/>
                          <a:cs typeface="+mn-cs"/>
                        </a:rPr>
                        <a:t>2020</a:t>
                      </a:r>
                      <a:r>
                        <a:rPr kumimoji="1" lang="ja-JP" altLang="en-US" sz="1200" kern="1200" dirty="0" smtClean="0">
                          <a:solidFill>
                            <a:schemeClr val="tx1"/>
                          </a:solidFill>
                          <a:latin typeface="+mn-lt"/>
                          <a:ea typeface="+mn-ea"/>
                          <a:cs typeface="+mn-cs"/>
                        </a:rPr>
                        <a:t>年度　</a:t>
                      </a:r>
                      <a:r>
                        <a:rPr kumimoji="1" lang="en-US" altLang="ja-JP" sz="1200" kern="1200" dirty="0" smtClean="0">
                          <a:solidFill>
                            <a:schemeClr val="tx1"/>
                          </a:solidFill>
                          <a:latin typeface="+mn-lt"/>
                          <a:ea typeface="+mn-ea"/>
                          <a:cs typeface="+mn-cs"/>
                        </a:rPr>
                        <a:t>80</a:t>
                      </a:r>
                      <a:r>
                        <a:rPr kumimoji="1" lang="ja-JP" altLang="en-US" sz="1200" kern="1200" dirty="0" smtClean="0">
                          <a:solidFill>
                            <a:schemeClr val="tx1"/>
                          </a:solidFill>
                          <a:latin typeface="+mn-lt"/>
                          <a:ea typeface="+mn-ea"/>
                          <a:cs typeface="+mn-cs"/>
                        </a:rPr>
                        <a:t>名（</a:t>
                      </a:r>
                      <a:r>
                        <a:rPr kumimoji="1" lang="en-US" altLang="ja-JP" sz="1200" kern="1200" dirty="0" smtClean="0">
                          <a:solidFill>
                            <a:schemeClr val="tx1"/>
                          </a:solidFill>
                          <a:latin typeface="+mn-lt"/>
                          <a:ea typeface="+mn-ea"/>
                          <a:cs typeface="+mn-cs"/>
                        </a:rPr>
                        <a:t>497</a:t>
                      </a:r>
                      <a:r>
                        <a:rPr kumimoji="1" lang="ja-JP" altLang="en-US" sz="1200" kern="1200" dirty="0" smtClean="0">
                          <a:solidFill>
                            <a:schemeClr val="tx1"/>
                          </a:solidFill>
                          <a:latin typeface="+mn-lt"/>
                          <a:ea typeface="+mn-ea"/>
                          <a:cs typeface="+mn-cs"/>
                        </a:rPr>
                        <a:t>名）</a:t>
                      </a:r>
                      <a:endParaRPr kumimoji="1" lang="en-US" altLang="ja-JP" sz="12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kern="1200" dirty="0" smtClean="0">
                          <a:solidFill>
                            <a:schemeClr val="tx1"/>
                          </a:solidFill>
                          <a:latin typeface="+mn-lt"/>
                          <a:ea typeface="+mn-ea"/>
                          <a:cs typeface="+mn-cs"/>
                        </a:rPr>
                        <a:t>2021</a:t>
                      </a:r>
                      <a:r>
                        <a:rPr kumimoji="1" lang="ja-JP" altLang="en-US" sz="1200" kern="1200" dirty="0" smtClean="0">
                          <a:solidFill>
                            <a:schemeClr val="tx1"/>
                          </a:solidFill>
                          <a:latin typeface="+mn-lt"/>
                          <a:ea typeface="+mn-ea"/>
                          <a:cs typeface="+mn-cs"/>
                        </a:rPr>
                        <a:t>年度　</a:t>
                      </a:r>
                      <a:r>
                        <a:rPr kumimoji="1" lang="en-US" altLang="ja-JP" sz="1200" kern="1200" dirty="0" smtClean="0">
                          <a:solidFill>
                            <a:schemeClr val="tx1"/>
                          </a:solidFill>
                          <a:latin typeface="+mn-lt"/>
                          <a:ea typeface="+mn-ea"/>
                          <a:cs typeface="+mn-cs"/>
                        </a:rPr>
                        <a:t>80</a:t>
                      </a:r>
                      <a:r>
                        <a:rPr kumimoji="1" lang="ja-JP" altLang="en-US" sz="1200" kern="1200" dirty="0" smtClean="0">
                          <a:solidFill>
                            <a:schemeClr val="tx1"/>
                          </a:solidFill>
                          <a:latin typeface="+mn-lt"/>
                          <a:ea typeface="+mn-ea"/>
                          <a:cs typeface="+mn-cs"/>
                        </a:rPr>
                        <a:t>名（</a:t>
                      </a:r>
                      <a:r>
                        <a:rPr kumimoji="1" lang="en-US" altLang="ja-JP" sz="1200" kern="1200" dirty="0" smtClean="0">
                          <a:solidFill>
                            <a:schemeClr val="tx1"/>
                          </a:solidFill>
                          <a:latin typeface="+mn-lt"/>
                          <a:ea typeface="+mn-ea"/>
                          <a:cs typeface="+mn-cs"/>
                        </a:rPr>
                        <a:t>462</a:t>
                      </a:r>
                      <a:r>
                        <a:rPr kumimoji="1" lang="ja-JP" altLang="en-US" sz="1200" kern="1200" dirty="0" smtClean="0">
                          <a:solidFill>
                            <a:schemeClr val="tx1"/>
                          </a:solidFill>
                          <a:latin typeface="+mn-lt"/>
                          <a:ea typeface="+mn-ea"/>
                          <a:cs typeface="+mn-cs"/>
                        </a:rPr>
                        <a:t>名）</a:t>
                      </a:r>
                      <a:endParaRPr kumimoji="1" lang="en-US" altLang="ja-JP" sz="1200" kern="1200" dirty="0" smtClean="0">
                        <a:solidFill>
                          <a:schemeClr val="tx1"/>
                        </a:solidFill>
                        <a:latin typeface="+mn-lt"/>
                        <a:ea typeface="+mn-ea"/>
                        <a:cs typeface="+mn-cs"/>
                      </a:endParaRPr>
                    </a:p>
                    <a:p>
                      <a:endParaRPr kumimoji="1" lang="en-US" altLang="ja-JP" sz="1200" dirty="0">
                        <a:solidFill>
                          <a:schemeClr val="tx1"/>
                        </a:solidFill>
                      </a:endParaRPr>
                    </a:p>
                  </a:txBody>
                  <a:tcPr>
                    <a:lnL w="12700" cap="flat" cmpd="sng" algn="ctr">
                      <a:solidFill>
                        <a:schemeClr val="tx1"/>
                      </a:solidFill>
                      <a:prstDash val="lgDash"/>
                      <a:round/>
                      <a:headEnd type="none" w="med" len="med"/>
                      <a:tailEnd type="none" w="med" len="med"/>
                    </a:lnL>
                  </a:tcPr>
                </a:tc>
                <a:extLst>
                  <a:ext uri="{0D108BD9-81ED-4DB2-BD59-A6C34878D82A}">
                    <a16:rowId xmlns:a16="http://schemas.microsoft.com/office/drawing/2014/main" val="10002"/>
                  </a:ext>
                </a:extLst>
              </a:tr>
            </a:tbl>
          </a:graphicData>
        </a:graphic>
      </p:graphicFrame>
      <p:sp>
        <p:nvSpPr>
          <p:cNvPr id="9" name="角丸四角形 8"/>
          <p:cNvSpPr/>
          <p:nvPr/>
        </p:nvSpPr>
        <p:spPr>
          <a:xfrm>
            <a:off x="279300" y="608573"/>
            <a:ext cx="1268364" cy="343689"/>
          </a:xfrm>
          <a:prstGeom prst="roundRect">
            <a:avLst/>
          </a:prstGeom>
          <a:noFill/>
          <a:effectLst/>
        </p:spPr>
        <p:style>
          <a:lnRef idx="1">
            <a:schemeClr val="accent1"/>
          </a:lnRef>
          <a:fillRef idx="2">
            <a:schemeClr val="accent1"/>
          </a:fillRef>
          <a:effectRef idx="1">
            <a:schemeClr val="accent1"/>
          </a:effectRef>
          <a:fontRef idx="minor">
            <a:schemeClr val="dk1"/>
          </a:fontRef>
        </p:style>
        <p:txBody>
          <a:bodyPr vert="horz"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教　育　②</a:t>
            </a:r>
          </a:p>
        </p:txBody>
      </p:sp>
      <p:sp>
        <p:nvSpPr>
          <p:cNvPr id="10" name="テキスト ボックス 9"/>
          <p:cNvSpPr txBox="1"/>
          <p:nvPr/>
        </p:nvSpPr>
        <p:spPr>
          <a:xfrm>
            <a:off x="251520" y="232182"/>
            <a:ext cx="7704856"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③　新規・拡充した施策・事業の概要</a:t>
            </a:r>
          </a:p>
        </p:txBody>
      </p:sp>
      <p:cxnSp>
        <p:nvCxnSpPr>
          <p:cNvPr id="11" name="直線コネクタ 10"/>
          <p:cNvCxnSpPr/>
          <p:nvPr/>
        </p:nvCxnSpPr>
        <p:spPr>
          <a:xfrm>
            <a:off x="251520" y="520214"/>
            <a:ext cx="871296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二等辺三角形 11"/>
          <p:cNvSpPr/>
          <p:nvPr/>
        </p:nvSpPr>
        <p:spPr>
          <a:xfrm rot="5400000">
            <a:off x="3469842" y="1190324"/>
            <a:ext cx="216024" cy="459980"/>
          </a:xfrm>
          <a:prstGeom prst="triangle">
            <a:avLst/>
          </a:prstGeom>
        </p:spPr>
        <p:style>
          <a:lnRef idx="1">
            <a:schemeClr val="accent2"/>
          </a:lnRef>
          <a:fillRef idx="2">
            <a:schemeClr val="accent2"/>
          </a:fillRef>
          <a:effectRef idx="1">
            <a:schemeClr val="accent2"/>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16" name="テキスト ボックス 36"/>
          <p:cNvSpPr txBox="1"/>
          <p:nvPr/>
        </p:nvSpPr>
        <p:spPr>
          <a:xfrm>
            <a:off x="55366" y="44624"/>
            <a:ext cx="3491880" cy="261610"/>
          </a:xfrm>
          <a:prstGeom prst="rect">
            <a:avLst/>
          </a:prstGeom>
          <a:noFill/>
        </p:spPr>
        <p:txBody>
          <a:bodyPr wrap="square" rtlCol="0" anchor="ctr">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Ⅰ</a:t>
            </a:r>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　政策の刷新・現役世代の重点投資（子育て</a:t>
            </a:r>
            <a:r>
              <a:rPr kumimoji="1" lang="en-US" altLang="ja-JP"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a:t>
            </a:r>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教育）</a:t>
            </a:r>
          </a:p>
        </p:txBody>
      </p:sp>
      <p:sp>
        <p:nvSpPr>
          <p:cNvPr id="2" name="スライド番号プレースホルダー 1"/>
          <p:cNvSpPr>
            <a:spLocks noGrp="1"/>
          </p:cNvSpPr>
          <p:nvPr>
            <p:ph type="sldNum" sz="quarter" idx="12"/>
          </p:nvPr>
        </p:nvSpPr>
        <p:spPr/>
        <p:txBody>
          <a:bodyPr/>
          <a:lstStyle/>
          <a:p>
            <a:fld id="{CCEC3038-1CF1-4B63-9920-55248DCFBA97}" type="slidenum">
              <a:rPr kumimoji="1" lang="ja-JP" altLang="en-US" smtClean="0"/>
              <a:pPr/>
              <a:t>13</a:t>
            </a:fld>
            <a:endParaRPr kumimoji="1" lang="ja-JP" altLang="en-US"/>
          </a:p>
        </p:txBody>
      </p:sp>
    </p:spTree>
    <p:extLst>
      <p:ext uri="{BB962C8B-B14F-4D97-AF65-F5344CB8AC3E}">
        <p14:creationId xmlns:p14="http://schemas.microsoft.com/office/powerpoint/2010/main" val="204740556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角丸四角形 16"/>
          <p:cNvSpPr/>
          <p:nvPr/>
        </p:nvSpPr>
        <p:spPr>
          <a:xfrm>
            <a:off x="5921829" y="1772816"/>
            <a:ext cx="2898643" cy="2160240"/>
          </a:xfrm>
          <a:prstGeom prst="roundRect">
            <a:avLst>
              <a:gd name="adj" fmla="val 0"/>
            </a:avLst>
          </a:prstGeom>
          <a:solidFill>
            <a:srgbClr val="66FFFF">
              <a:alpha val="50000"/>
            </a:srgbClr>
          </a:solidFill>
          <a:ln w="38100">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graphicFrame>
        <p:nvGraphicFramePr>
          <p:cNvPr id="7" name="表 6"/>
          <p:cNvGraphicFramePr>
            <a:graphicFrameLocks noGrp="1"/>
          </p:cNvGraphicFramePr>
          <p:nvPr>
            <p:extLst>
              <p:ext uri="{D42A27DB-BD31-4B8C-83A1-F6EECF244321}">
                <p14:modId xmlns:p14="http://schemas.microsoft.com/office/powerpoint/2010/main" val="1120517853"/>
              </p:ext>
            </p:extLst>
          </p:nvPr>
        </p:nvGraphicFramePr>
        <p:xfrm>
          <a:off x="252478" y="1105435"/>
          <a:ext cx="8567993" cy="3078480"/>
        </p:xfrm>
        <a:graphic>
          <a:graphicData uri="http://schemas.openxmlformats.org/drawingml/2006/table">
            <a:tbl>
              <a:tblPr firstRow="1" bandRow="1">
                <a:tableStyleId>{5940675A-B579-460E-94D1-54222C63F5DA}</a:tableStyleId>
              </a:tblPr>
              <a:tblGrid>
                <a:gridCol w="507772">
                  <a:extLst>
                    <a:ext uri="{9D8B030D-6E8A-4147-A177-3AD203B41FA5}">
                      <a16:colId xmlns:a16="http://schemas.microsoft.com/office/drawing/2014/main" val="20000"/>
                    </a:ext>
                  </a:extLst>
                </a:gridCol>
                <a:gridCol w="1075446">
                  <a:extLst>
                    <a:ext uri="{9D8B030D-6E8A-4147-A177-3AD203B41FA5}">
                      <a16:colId xmlns:a16="http://schemas.microsoft.com/office/drawing/2014/main" val="20001"/>
                    </a:ext>
                  </a:extLst>
                </a:gridCol>
                <a:gridCol w="1753569">
                  <a:extLst>
                    <a:ext uri="{9D8B030D-6E8A-4147-A177-3AD203B41FA5}">
                      <a16:colId xmlns:a16="http://schemas.microsoft.com/office/drawing/2014/main" val="20002"/>
                    </a:ext>
                  </a:extLst>
                </a:gridCol>
                <a:gridCol w="2321243">
                  <a:extLst>
                    <a:ext uri="{9D8B030D-6E8A-4147-A177-3AD203B41FA5}">
                      <a16:colId xmlns:a16="http://schemas.microsoft.com/office/drawing/2014/main" val="20003"/>
                    </a:ext>
                  </a:extLst>
                </a:gridCol>
                <a:gridCol w="2909963">
                  <a:extLst>
                    <a:ext uri="{9D8B030D-6E8A-4147-A177-3AD203B41FA5}">
                      <a16:colId xmlns:a16="http://schemas.microsoft.com/office/drawing/2014/main" val="20004"/>
                    </a:ext>
                  </a:extLst>
                </a:gridCol>
              </a:tblGrid>
              <a:tr h="313200">
                <a:tc rowSpan="2">
                  <a:txBody>
                    <a:bodyPr/>
                    <a:lstStyle/>
                    <a:p>
                      <a:pPr algn="ctr"/>
                      <a:r>
                        <a:rPr kumimoji="1" lang="ja-JP" altLang="en-US" sz="900" dirty="0"/>
                        <a:t>新規・</a:t>
                      </a:r>
                      <a:endParaRPr kumimoji="1" lang="en-US" altLang="ja-JP" sz="900" dirty="0"/>
                    </a:p>
                    <a:p>
                      <a:pPr algn="ctr"/>
                      <a:r>
                        <a:rPr kumimoji="1" lang="ja-JP" altLang="en-US" sz="900" dirty="0"/>
                        <a:t>拡充</a:t>
                      </a:r>
                    </a:p>
                  </a:txBody>
                  <a:tcPr anchor="ct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t>項　目</a:t>
                      </a:r>
                    </a:p>
                  </a:txBody>
                  <a:tcPr anchor="ctr"/>
                </a:tc>
                <a:tc rowSpan="2">
                  <a:txBody>
                    <a:bodyPr/>
                    <a:lstStyle/>
                    <a:p>
                      <a:pPr algn="ctr"/>
                      <a:r>
                        <a:rPr kumimoji="1" lang="ja-JP" altLang="en-US" sz="1400" dirty="0"/>
                        <a:t>以前の状況</a:t>
                      </a:r>
                    </a:p>
                  </a:txBody>
                  <a:tcPr anchor="ctr"/>
                </a:tc>
                <a:tc gridSpan="2">
                  <a:txBody>
                    <a:bodyPr/>
                    <a:lstStyle/>
                    <a:p>
                      <a:pPr algn="ctr"/>
                      <a:r>
                        <a:rPr kumimoji="1" lang="ja-JP" altLang="en-US" sz="1600" dirty="0"/>
                        <a:t>現在の主な取組み</a:t>
                      </a:r>
                    </a:p>
                  </a:txBody>
                  <a:tcPr anchor="ctr">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10000"/>
                  </a:ext>
                </a:extLst>
              </a:tr>
              <a:tr h="256254">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r>
                        <a:rPr kumimoji="1" lang="ja-JP" altLang="en-US" sz="1200" dirty="0"/>
                        <a:t>前回棚卸し時点（</a:t>
                      </a:r>
                      <a:r>
                        <a:rPr kumimoji="1" lang="en-US" altLang="ja-JP" sz="1200" dirty="0" smtClean="0"/>
                        <a:t>2018.3</a:t>
                      </a:r>
                      <a:r>
                        <a:rPr kumimoji="1" lang="ja-JP" altLang="en-US" sz="1200" dirty="0" smtClean="0"/>
                        <a:t>）</a:t>
                      </a:r>
                      <a:endParaRPr kumimoji="1" lang="ja-JP" altLang="en-US" sz="1200" dirty="0"/>
                    </a:p>
                  </a:txBody>
                  <a:tcPr anchor="ctr">
                    <a:lnR w="12700" cap="flat" cmpd="sng" algn="ctr">
                      <a:solidFill>
                        <a:schemeClr val="tx1"/>
                      </a:solidFill>
                      <a:prstDash val="lgDash"/>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kumimoji="1" lang="ja-JP" altLang="en-US" sz="1200" dirty="0"/>
                        <a:t>今回棚卸し時点（</a:t>
                      </a:r>
                      <a:r>
                        <a:rPr kumimoji="1" lang="en-US" altLang="ja-JP" sz="1200" dirty="0" smtClean="0"/>
                        <a:t>2022.11</a:t>
                      </a:r>
                      <a:r>
                        <a:rPr kumimoji="1" lang="ja-JP" altLang="en-US" sz="1200" dirty="0" smtClean="0"/>
                        <a:t>）</a:t>
                      </a:r>
                      <a:endParaRPr kumimoji="1" lang="ja-JP" altLang="en-US" sz="1600" dirty="0"/>
                    </a:p>
                  </a:txBody>
                  <a:tcPr anchor="ctr">
                    <a:lnL w="12700" cap="flat" cmpd="sng" algn="ctr">
                      <a:solidFill>
                        <a:schemeClr val="tx1"/>
                      </a:solidFill>
                      <a:prstDash val="lgDash"/>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1"/>
                  </a:ext>
                </a:extLst>
              </a:tr>
              <a:tr h="2306288">
                <a:tc>
                  <a:txBody>
                    <a:bodyPr/>
                    <a:lstStyle/>
                    <a:p>
                      <a:pPr algn="ctr"/>
                      <a:r>
                        <a:rPr kumimoji="1" lang="ja-JP" altLang="en-US" sz="1100" dirty="0" smtClean="0"/>
                        <a:t>拡充</a:t>
                      </a:r>
                      <a:endParaRPr kumimoji="1" lang="ja-JP" altLang="en-US" sz="11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200" baseline="0" dirty="0"/>
                        <a:t>f</a:t>
                      </a:r>
                      <a:r>
                        <a:rPr kumimoji="1" lang="ja-JP" altLang="en-US" sz="1200" baseline="0" dirty="0"/>
                        <a:t>  児童生徒の</a:t>
                      </a:r>
                      <a:endParaRPr kumimoji="1" lang="en-US" altLang="ja-JP" sz="1200" baseline="0" dirty="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aseline="0" dirty="0"/>
                        <a:t>　急増に伴う教</a:t>
                      </a:r>
                      <a:endParaRPr kumimoji="1" lang="en-US" altLang="ja-JP" sz="1200" baseline="0" dirty="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aseline="0" dirty="0"/>
                        <a:t>　育環境</a:t>
                      </a:r>
                      <a:r>
                        <a:rPr kumimoji="1" lang="ja-JP" altLang="en-US" sz="1200" baseline="0" dirty="0" smtClean="0"/>
                        <a:t>改善</a:t>
                      </a:r>
                      <a:endParaRPr kumimoji="1" lang="en-US" altLang="ja-JP" sz="12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a:solidFill>
                          <a:srgbClr val="FF0000"/>
                        </a:solidFill>
                      </a:endParaRPr>
                    </a:p>
                  </a:txBody>
                  <a:tcPr marL="36000" marR="36000" marT="36000" marB="3600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200" dirty="0"/>
                        <a:t>6</a:t>
                      </a:r>
                      <a:r>
                        <a:rPr lang="ja-JP" altLang="en-US" sz="1200" dirty="0"/>
                        <a:t>年間の児童数推計をもとに計画的な校舎増築を実施</a:t>
                      </a:r>
                      <a:endParaRPr lang="en-US" altLang="ja-JP" sz="1200" dirty="0"/>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a:t>
                      </a:r>
                      <a:r>
                        <a:rPr lang="en-US" altLang="ja-JP" sz="1200" dirty="0" smtClean="0"/>
                        <a:t>2011</a:t>
                      </a:r>
                      <a:r>
                        <a:rPr lang="ja-JP" altLang="en-US" sz="1200" dirty="0" smtClean="0"/>
                        <a:t>予算：－）</a:t>
                      </a:r>
                      <a:endParaRPr lang="en-US" altLang="ja-JP" sz="1200" dirty="0"/>
                    </a:p>
                  </a:txBody>
                  <a:tcPr/>
                </a:tc>
                <a:tc>
                  <a:txBody>
                    <a:bodyPr/>
                    <a:lstStyle/>
                    <a:p>
                      <a:r>
                        <a:rPr kumimoji="1" lang="en-US" altLang="ja-JP" sz="1200" b="0" i="0" u="none" strike="noStrike" kern="1200" baseline="0" dirty="0" smtClean="0">
                          <a:solidFill>
                            <a:schemeClr val="tx1"/>
                          </a:solidFill>
                          <a:latin typeface="+mn-lt"/>
                          <a:ea typeface="+mn-ea"/>
                          <a:cs typeface="+mn-cs"/>
                        </a:rPr>
                        <a:t>2017</a:t>
                      </a:r>
                      <a:r>
                        <a:rPr kumimoji="1" lang="ja-JP" altLang="en-US" sz="1200" b="0" i="0" u="none" strike="noStrike" kern="1200" baseline="0" dirty="0" smtClean="0">
                          <a:solidFill>
                            <a:schemeClr val="tx1"/>
                          </a:solidFill>
                          <a:latin typeface="+mn-lt"/>
                          <a:ea typeface="+mn-ea"/>
                          <a:cs typeface="+mn-cs"/>
                        </a:rPr>
                        <a:t>年</a:t>
                      </a:r>
                      <a:r>
                        <a:rPr kumimoji="1" lang="en-US" altLang="ja-JP" sz="1200" b="0" i="0" u="none" strike="noStrike" kern="1200" baseline="0" dirty="0" smtClean="0">
                          <a:solidFill>
                            <a:schemeClr val="tx1"/>
                          </a:solidFill>
                          <a:latin typeface="+mn-lt"/>
                          <a:ea typeface="+mn-ea"/>
                          <a:cs typeface="+mn-cs"/>
                        </a:rPr>
                        <a:t>5</a:t>
                      </a:r>
                      <a:r>
                        <a:rPr kumimoji="1" lang="ja-JP" altLang="en-US" sz="1200" b="0" i="0" u="none" strike="noStrike" kern="1200" baseline="0" dirty="0" smtClean="0">
                          <a:solidFill>
                            <a:schemeClr val="tx1"/>
                          </a:solidFill>
                          <a:latin typeface="+mn-lt"/>
                          <a:ea typeface="+mn-ea"/>
                          <a:cs typeface="+mn-cs"/>
                        </a:rPr>
                        <a:t>月に設置したプロジェクトチームの議論を踏まえ、北区、西区、中央区の小学校において、教室不足（</a:t>
                      </a:r>
                      <a:r>
                        <a:rPr kumimoji="1" lang="en-US" altLang="ja-JP" sz="1200" b="0" i="0" u="none" strike="noStrike" kern="1200" baseline="0" dirty="0" smtClean="0">
                          <a:solidFill>
                            <a:schemeClr val="tx1"/>
                          </a:solidFill>
                          <a:latin typeface="+mn-lt"/>
                          <a:ea typeface="+mn-ea"/>
                          <a:cs typeface="+mn-cs"/>
                        </a:rPr>
                        <a:t>163</a:t>
                      </a:r>
                      <a:r>
                        <a:rPr kumimoji="1" lang="ja-JP" altLang="en-US" sz="1200" b="0" i="0" u="none" strike="noStrike" kern="1200" baseline="0" dirty="0" smtClean="0">
                          <a:solidFill>
                            <a:schemeClr val="tx1"/>
                          </a:solidFill>
                          <a:latin typeface="+mn-lt"/>
                          <a:ea typeface="+mn-ea"/>
                          <a:cs typeface="+mn-cs"/>
                        </a:rPr>
                        <a:t>教室）が見込まれる学校の校舎の増築等の実施</a:t>
                      </a:r>
                    </a:p>
                    <a:p>
                      <a:r>
                        <a:rPr kumimoji="1" lang="ja-JP" altLang="en-US" sz="1200" b="0" i="0" u="none" strike="noStrike" kern="1200" baseline="0" dirty="0" smtClean="0">
                          <a:solidFill>
                            <a:schemeClr val="tx1"/>
                          </a:solidFill>
                          <a:latin typeface="+mn-lt"/>
                          <a:ea typeface="+mn-ea"/>
                          <a:cs typeface="+mn-cs"/>
                        </a:rPr>
                        <a:t>・</a:t>
                      </a:r>
                      <a:r>
                        <a:rPr kumimoji="1" lang="en-US" altLang="ja-JP" sz="1200" b="0" i="0" u="none" strike="noStrike" kern="1200" baseline="0" dirty="0" smtClean="0">
                          <a:solidFill>
                            <a:schemeClr val="tx1"/>
                          </a:solidFill>
                          <a:latin typeface="+mn-lt"/>
                          <a:ea typeface="+mn-ea"/>
                          <a:cs typeface="+mn-cs"/>
                        </a:rPr>
                        <a:t>2018</a:t>
                      </a:r>
                      <a:r>
                        <a:rPr kumimoji="1" lang="ja-JP" altLang="en-US" sz="1200" b="0" i="0" u="none" strike="noStrike" kern="1200" baseline="0" dirty="0" smtClean="0">
                          <a:solidFill>
                            <a:schemeClr val="tx1"/>
                          </a:solidFill>
                          <a:latin typeface="+mn-lt"/>
                          <a:ea typeface="+mn-ea"/>
                          <a:cs typeface="+mn-cs"/>
                        </a:rPr>
                        <a:t>年度は、不足教室の解消のため、実施設計（</a:t>
                      </a:r>
                      <a:r>
                        <a:rPr kumimoji="1" lang="en-US" altLang="ja-JP" sz="1200" b="0" i="0" u="none" strike="noStrike" kern="1200" baseline="0" dirty="0" smtClean="0">
                          <a:solidFill>
                            <a:schemeClr val="tx1"/>
                          </a:solidFill>
                          <a:latin typeface="+mn-lt"/>
                          <a:ea typeface="+mn-ea"/>
                          <a:cs typeface="+mn-cs"/>
                        </a:rPr>
                        <a:t>2</a:t>
                      </a:r>
                      <a:r>
                        <a:rPr kumimoji="1" lang="ja-JP" altLang="en-US" sz="1200" b="0" i="0" u="none" strike="noStrike" kern="1200" baseline="0" dirty="0" smtClean="0">
                          <a:solidFill>
                            <a:schemeClr val="tx1"/>
                          </a:solidFill>
                          <a:latin typeface="+mn-lt"/>
                          <a:ea typeface="+mn-ea"/>
                          <a:cs typeface="+mn-cs"/>
                        </a:rPr>
                        <a:t>校）、増築工事（</a:t>
                      </a:r>
                      <a:r>
                        <a:rPr kumimoji="1" lang="en-US" altLang="ja-JP" sz="1200" b="0" i="0" u="none" strike="noStrike" kern="1200" baseline="0" dirty="0" smtClean="0">
                          <a:solidFill>
                            <a:schemeClr val="tx1"/>
                          </a:solidFill>
                          <a:latin typeface="+mn-lt"/>
                          <a:ea typeface="+mn-ea"/>
                          <a:cs typeface="+mn-cs"/>
                        </a:rPr>
                        <a:t>6</a:t>
                      </a:r>
                      <a:r>
                        <a:rPr kumimoji="1" lang="ja-JP" altLang="en-US" sz="1200" b="0" i="0" u="none" strike="noStrike" kern="1200" baseline="0" dirty="0" smtClean="0">
                          <a:solidFill>
                            <a:schemeClr val="tx1"/>
                          </a:solidFill>
                          <a:latin typeface="+mn-lt"/>
                          <a:ea typeface="+mn-ea"/>
                          <a:cs typeface="+mn-cs"/>
                        </a:rPr>
                        <a:t>校、</a:t>
                      </a:r>
                      <a:r>
                        <a:rPr kumimoji="1" lang="en-US" altLang="ja-JP" sz="1200" b="0" i="0" u="none" strike="noStrike" kern="1200" baseline="0" dirty="0" smtClean="0">
                          <a:solidFill>
                            <a:schemeClr val="tx1"/>
                          </a:solidFill>
                          <a:latin typeface="+mn-lt"/>
                          <a:ea typeface="+mn-ea"/>
                          <a:cs typeface="+mn-cs"/>
                        </a:rPr>
                        <a:t>39</a:t>
                      </a:r>
                      <a:r>
                        <a:rPr kumimoji="1" lang="ja-JP" altLang="en-US" sz="1200" b="0" i="0" u="none" strike="noStrike" kern="1200" baseline="0" dirty="0" smtClean="0">
                          <a:solidFill>
                            <a:schemeClr val="tx1"/>
                          </a:solidFill>
                          <a:latin typeface="+mn-lt"/>
                          <a:ea typeface="+mn-ea"/>
                          <a:cs typeface="+mn-cs"/>
                        </a:rPr>
                        <a:t>教室）を実施</a:t>
                      </a:r>
                      <a:endParaRPr kumimoji="1" lang="en-US" altLang="ja-JP" sz="1200" b="0" i="0" u="none" strike="noStrike" kern="1200" baseline="0" dirty="0" smtClean="0">
                        <a:solidFill>
                          <a:schemeClr val="tx1"/>
                        </a:solidFill>
                        <a:latin typeface="+mn-lt"/>
                        <a:ea typeface="+mn-ea"/>
                        <a:cs typeface="+mn-cs"/>
                      </a:endParaRPr>
                    </a:p>
                    <a:p>
                      <a:r>
                        <a:rPr lang="ja-JP" altLang="en-US" sz="1200" dirty="0" smtClean="0">
                          <a:solidFill>
                            <a:schemeClr val="tx1"/>
                          </a:solidFill>
                        </a:rPr>
                        <a:t>（</a:t>
                      </a:r>
                      <a:r>
                        <a:rPr lang="en-US" altLang="ja-JP" sz="1200" u="sng" dirty="0" smtClean="0">
                          <a:solidFill>
                            <a:schemeClr val="tx1"/>
                          </a:solidFill>
                        </a:rPr>
                        <a:t>2018</a:t>
                      </a:r>
                      <a:r>
                        <a:rPr lang="ja-JP" altLang="en-US" sz="1200" u="sng" dirty="0" smtClean="0">
                          <a:solidFill>
                            <a:schemeClr val="tx1"/>
                          </a:solidFill>
                        </a:rPr>
                        <a:t>予算：</a:t>
                      </a:r>
                      <a:r>
                        <a:rPr lang="en-US" altLang="ja-JP" sz="1200" u="sng" dirty="0" smtClean="0">
                          <a:solidFill>
                            <a:schemeClr val="tx1"/>
                          </a:solidFill>
                        </a:rPr>
                        <a:t>8</a:t>
                      </a:r>
                      <a:r>
                        <a:rPr lang="ja-JP" altLang="en-US" sz="1200" u="sng" dirty="0" smtClean="0">
                          <a:solidFill>
                            <a:schemeClr val="tx1"/>
                          </a:solidFill>
                        </a:rPr>
                        <a:t>億円</a:t>
                      </a:r>
                      <a:r>
                        <a:rPr lang="ja-JP" altLang="en-US" sz="1200" dirty="0" smtClean="0">
                          <a:solidFill>
                            <a:schemeClr val="tx1"/>
                          </a:solidFill>
                        </a:rPr>
                        <a:t>）</a:t>
                      </a:r>
                      <a:endParaRPr kumimoji="1" lang="en-US" altLang="ja-JP" sz="1200"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dirty="0"/>
                    </a:p>
                  </a:txBody>
                  <a:tcPr>
                    <a:lnR w="12700" cap="flat" cmpd="sng" algn="ctr">
                      <a:solidFill>
                        <a:schemeClr val="tx1"/>
                      </a:solidFill>
                      <a:prstDash val="lgDash"/>
                      <a:round/>
                      <a:headEnd type="none" w="med" len="med"/>
                      <a:tailEnd type="none" w="med" len="med"/>
                    </a:lnR>
                    <a:lnBlToTr w="12700" cap="flat" cmpd="sng" algn="ctr">
                      <a:noFill/>
                      <a:prstDash val="solid"/>
                      <a:round/>
                      <a:headEnd type="none" w="med" len="med"/>
                      <a:tailEnd type="none" w="med" len="me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kern="1200" dirty="0" smtClean="0">
                          <a:solidFill>
                            <a:schemeClr val="tx1"/>
                          </a:solidFill>
                          <a:latin typeface="+mn-lt"/>
                          <a:ea typeface="+mn-ea"/>
                          <a:cs typeface="+mn-cs"/>
                        </a:rPr>
                        <a:t>0</a:t>
                      </a:r>
                      <a:r>
                        <a:rPr kumimoji="1" lang="ja-JP" altLang="en-US" sz="1200" kern="1200" dirty="0" smtClean="0">
                          <a:solidFill>
                            <a:schemeClr val="tx1"/>
                          </a:solidFill>
                          <a:latin typeface="+mn-lt"/>
                          <a:ea typeface="+mn-ea"/>
                          <a:cs typeface="+mn-cs"/>
                        </a:rPr>
                        <a:t>歳が就学する</a:t>
                      </a:r>
                      <a:r>
                        <a:rPr kumimoji="1" lang="en-US" altLang="ja-JP" sz="1200" kern="1200" dirty="0" smtClean="0">
                          <a:solidFill>
                            <a:schemeClr val="tx1"/>
                          </a:solidFill>
                          <a:latin typeface="+mn-lt"/>
                          <a:ea typeface="+mn-ea"/>
                          <a:cs typeface="+mn-cs"/>
                        </a:rPr>
                        <a:t>6</a:t>
                      </a:r>
                      <a:r>
                        <a:rPr kumimoji="1" lang="ja-JP" altLang="en-US" sz="1200" kern="1200" dirty="0" smtClean="0">
                          <a:solidFill>
                            <a:schemeClr val="tx1"/>
                          </a:solidFill>
                          <a:latin typeface="+mn-lt"/>
                          <a:ea typeface="+mn-ea"/>
                          <a:cs typeface="+mn-cs"/>
                        </a:rPr>
                        <a:t>年後までの児童数推計と、</a:t>
                      </a:r>
                      <a:r>
                        <a:rPr kumimoji="1" lang="en-US" altLang="ja-JP" sz="1200" kern="1200" dirty="0" smtClean="0">
                          <a:solidFill>
                            <a:schemeClr val="tx1"/>
                          </a:solidFill>
                          <a:latin typeface="+mn-lt"/>
                          <a:ea typeface="+mn-ea"/>
                          <a:cs typeface="+mn-cs"/>
                        </a:rPr>
                        <a:t>2040</a:t>
                      </a:r>
                      <a:r>
                        <a:rPr kumimoji="1" lang="ja-JP" altLang="en-US" sz="1200" kern="1200" dirty="0" smtClean="0">
                          <a:solidFill>
                            <a:schemeClr val="tx1"/>
                          </a:solidFill>
                          <a:latin typeface="+mn-lt"/>
                          <a:ea typeface="+mn-ea"/>
                          <a:cs typeface="+mn-cs"/>
                        </a:rPr>
                        <a:t>年までの中長期的な児童数推計を一定の目安としつつ、増築等の必要な対応を行い、教室が不足しないよう取り組んでいる。</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solidFill>
                            <a:schemeClr val="tx1"/>
                          </a:solidFill>
                        </a:rPr>
                        <a:t>（</a:t>
                      </a:r>
                      <a:r>
                        <a:rPr lang="en-US" altLang="ja-JP" sz="1200" u="sng" dirty="0" smtClean="0">
                          <a:solidFill>
                            <a:schemeClr val="tx1"/>
                          </a:solidFill>
                        </a:rPr>
                        <a:t>2022</a:t>
                      </a:r>
                      <a:r>
                        <a:rPr lang="ja-JP" altLang="en-US" sz="1200" u="sng" dirty="0" smtClean="0">
                          <a:solidFill>
                            <a:schemeClr val="tx1"/>
                          </a:solidFill>
                        </a:rPr>
                        <a:t>予算：</a:t>
                      </a:r>
                      <a:r>
                        <a:rPr lang="en-US" altLang="ja-JP" sz="1200" u="sng" dirty="0" smtClean="0">
                          <a:solidFill>
                            <a:schemeClr val="tx1"/>
                          </a:solidFill>
                        </a:rPr>
                        <a:t>56</a:t>
                      </a:r>
                      <a:r>
                        <a:rPr lang="ja-JP" altLang="en-US" sz="1200" u="sng" dirty="0" smtClean="0">
                          <a:solidFill>
                            <a:schemeClr val="tx1"/>
                          </a:solidFill>
                        </a:rPr>
                        <a:t>億円</a:t>
                      </a:r>
                      <a:r>
                        <a:rPr lang="ja-JP" altLang="en-US" sz="1200" dirty="0" smtClean="0">
                          <a:solidFill>
                            <a:schemeClr val="tx1"/>
                          </a:solidFill>
                        </a:rPr>
                        <a:t>）</a:t>
                      </a:r>
                      <a:endParaRPr kumimoji="1" lang="en-US" altLang="ja-JP" sz="1200" dirty="0" smtClean="0">
                        <a:solidFill>
                          <a:schemeClr val="tx1"/>
                        </a:solidFill>
                      </a:endParaRPr>
                    </a:p>
                    <a:p>
                      <a:endParaRPr kumimoji="1" lang="en-US" altLang="ja-JP" sz="1200" kern="1200" dirty="0" smtClean="0">
                        <a:solidFill>
                          <a:schemeClr val="tx1"/>
                        </a:solidFill>
                        <a:latin typeface="+mn-lt"/>
                        <a:ea typeface="+mn-ea"/>
                        <a:cs typeface="+mn-cs"/>
                      </a:endParaRPr>
                    </a:p>
                    <a:p>
                      <a:r>
                        <a:rPr kumimoji="1" lang="en-US" altLang="ja-JP" sz="1200" kern="1200" dirty="0" smtClean="0">
                          <a:solidFill>
                            <a:schemeClr val="tx1"/>
                          </a:solidFill>
                          <a:latin typeface="+mn-lt"/>
                          <a:ea typeface="+mn-ea"/>
                          <a:cs typeface="+mn-cs"/>
                        </a:rPr>
                        <a:t>【</a:t>
                      </a:r>
                      <a:r>
                        <a:rPr kumimoji="1" lang="ja-JP" altLang="en-US" sz="1200" kern="1200" dirty="0" smtClean="0">
                          <a:solidFill>
                            <a:schemeClr val="tx1"/>
                          </a:solidFill>
                          <a:latin typeface="+mn-lt"/>
                          <a:ea typeface="+mn-ea"/>
                          <a:cs typeface="+mn-cs"/>
                        </a:rPr>
                        <a:t>取組実績</a:t>
                      </a:r>
                      <a:r>
                        <a:rPr kumimoji="1" lang="en-US" altLang="ja-JP" sz="1200" kern="1200" dirty="0" smtClean="0">
                          <a:solidFill>
                            <a:schemeClr val="tx1"/>
                          </a:solidFill>
                          <a:latin typeface="+mn-lt"/>
                          <a:ea typeface="+mn-ea"/>
                          <a:cs typeface="+mn-cs"/>
                        </a:rPr>
                        <a:t>】</a:t>
                      </a:r>
                    </a:p>
                    <a:p>
                      <a:r>
                        <a:rPr kumimoji="1" lang="en-US" altLang="ja-JP" sz="1200" kern="1200" dirty="0" smtClean="0">
                          <a:solidFill>
                            <a:schemeClr val="tx1"/>
                          </a:solidFill>
                          <a:latin typeface="+mn-lt"/>
                          <a:ea typeface="+mn-ea"/>
                          <a:cs typeface="+mn-cs"/>
                        </a:rPr>
                        <a:t>2019</a:t>
                      </a:r>
                      <a:r>
                        <a:rPr kumimoji="1" lang="ja-JP" altLang="en-US" sz="1200" kern="1200" dirty="0" smtClean="0">
                          <a:solidFill>
                            <a:schemeClr val="tx1"/>
                          </a:solidFill>
                          <a:latin typeface="+mn-lt"/>
                          <a:ea typeface="+mn-ea"/>
                          <a:cs typeface="+mn-cs"/>
                        </a:rPr>
                        <a:t>年度～</a:t>
                      </a:r>
                      <a:r>
                        <a:rPr kumimoji="1" lang="en-US" altLang="ja-JP" sz="1200" kern="1200" dirty="0" smtClean="0">
                          <a:solidFill>
                            <a:schemeClr val="tx1"/>
                          </a:solidFill>
                          <a:latin typeface="+mn-lt"/>
                          <a:ea typeface="+mn-ea"/>
                          <a:cs typeface="+mn-cs"/>
                        </a:rPr>
                        <a:t>2022</a:t>
                      </a:r>
                      <a:r>
                        <a:rPr kumimoji="1" lang="ja-JP" altLang="en-US" sz="1200" kern="1200" dirty="0" smtClean="0">
                          <a:solidFill>
                            <a:schemeClr val="tx1"/>
                          </a:solidFill>
                          <a:latin typeface="+mn-lt"/>
                          <a:ea typeface="+mn-ea"/>
                          <a:cs typeface="+mn-cs"/>
                        </a:rPr>
                        <a:t>年度</a:t>
                      </a:r>
                      <a:endParaRPr kumimoji="1" lang="en-US" altLang="ja-JP" sz="1200" kern="1200" dirty="0" smtClean="0">
                        <a:solidFill>
                          <a:schemeClr val="tx1"/>
                        </a:solidFill>
                        <a:latin typeface="+mn-lt"/>
                        <a:ea typeface="+mn-ea"/>
                        <a:cs typeface="+mn-cs"/>
                      </a:endParaRPr>
                    </a:p>
                    <a:p>
                      <a:r>
                        <a:rPr kumimoji="1" lang="ja-JP" altLang="en-US" sz="1200" kern="1200" dirty="0" smtClean="0">
                          <a:solidFill>
                            <a:schemeClr val="tx1"/>
                          </a:solidFill>
                          <a:latin typeface="+mn-lt"/>
                          <a:ea typeface="+mn-ea"/>
                          <a:cs typeface="+mn-cs"/>
                        </a:rPr>
                        <a:t>実施設計（</a:t>
                      </a:r>
                      <a:r>
                        <a:rPr kumimoji="1" lang="en-US" altLang="ja-JP" sz="1200" kern="1200" dirty="0" smtClean="0">
                          <a:solidFill>
                            <a:schemeClr val="tx1"/>
                          </a:solidFill>
                          <a:latin typeface="+mn-lt"/>
                          <a:ea typeface="+mn-ea"/>
                          <a:cs typeface="+mn-cs"/>
                        </a:rPr>
                        <a:t>9</a:t>
                      </a:r>
                      <a:r>
                        <a:rPr kumimoji="1" lang="ja-JP" altLang="en-US" sz="1200" kern="1200" dirty="0" smtClean="0">
                          <a:solidFill>
                            <a:schemeClr val="tx1"/>
                          </a:solidFill>
                          <a:latin typeface="+mn-lt"/>
                          <a:ea typeface="+mn-ea"/>
                          <a:cs typeface="+mn-cs"/>
                        </a:rPr>
                        <a:t>校）</a:t>
                      </a:r>
                      <a:endParaRPr kumimoji="1" lang="en-US" altLang="ja-JP" sz="1200" kern="1200" dirty="0" smtClean="0">
                        <a:solidFill>
                          <a:schemeClr val="tx1"/>
                        </a:solidFill>
                        <a:latin typeface="+mn-lt"/>
                        <a:ea typeface="+mn-ea"/>
                        <a:cs typeface="+mn-cs"/>
                      </a:endParaRPr>
                    </a:p>
                    <a:p>
                      <a:r>
                        <a:rPr kumimoji="1" lang="ja-JP" altLang="en-US" sz="1200" kern="1200" dirty="0" smtClean="0">
                          <a:solidFill>
                            <a:schemeClr val="tx1"/>
                          </a:solidFill>
                          <a:latin typeface="+mn-lt"/>
                          <a:ea typeface="+mn-ea"/>
                          <a:cs typeface="+mn-cs"/>
                        </a:rPr>
                        <a:t>増築工事（</a:t>
                      </a:r>
                      <a:r>
                        <a:rPr kumimoji="1" lang="en-US" altLang="ja-JP" sz="1200" kern="1200" dirty="0" smtClean="0">
                          <a:solidFill>
                            <a:schemeClr val="tx1"/>
                          </a:solidFill>
                          <a:latin typeface="+mn-lt"/>
                          <a:ea typeface="+mn-ea"/>
                          <a:cs typeface="+mn-cs"/>
                        </a:rPr>
                        <a:t>14</a:t>
                      </a:r>
                      <a:r>
                        <a:rPr kumimoji="1" lang="ja-JP" altLang="en-US" sz="1200" kern="1200" dirty="0" smtClean="0">
                          <a:solidFill>
                            <a:schemeClr val="tx1"/>
                          </a:solidFill>
                          <a:latin typeface="+mn-lt"/>
                          <a:ea typeface="+mn-ea"/>
                          <a:cs typeface="+mn-cs"/>
                        </a:rPr>
                        <a:t>校、</a:t>
                      </a:r>
                      <a:r>
                        <a:rPr kumimoji="1" lang="en-US" altLang="ja-JP" sz="1200" kern="1200" dirty="0" smtClean="0">
                          <a:solidFill>
                            <a:schemeClr val="tx1"/>
                          </a:solidFill>
                          <a:latin typeface="+mn-lt"/>
                          <a:ea typeface="+mn-ea"/>
                          <a:cs typeface="+mn-cs"/>
                        </a:rPr>
                        <a:t>175</a:t>
                      </a:r>
                      <a:r>
                        <a:rPr kumimoji="1" lang="ja-JP" altLang="en-US" sz="1200" kern="1200" dirty="0" smtClean="0">
                          <a:solidFill>
                            <a:schemeClr val="tx1"/>
                          </a:solidFill>
                          <a:latin typeface="+mn-lt"/>
                          <a:ea typeface="+mn-ea"/>
                          <a:cs typeface="+mn-cs"/>
                        </a:rPr>
                        <a:t>教室）</a:t>
                      </a:r>
                      <a:endParaRPr kumimoji="1" lang="en-US" altLang="ja-JP" sz="1200" kern="1200" dirty="0" smtClean="0">
                        <a:solidFill>
                          <a:schemeClr val="tx1"/>
                        </a:solidFill>
                        <a:latin typeface="+mn-lt"/>
                        <a:ea typeface="+mn-ea"/>
                        <a:cs typeface="+mn-cs"/>
                      </a:endParaRPr>
                    </a:p>
                    <a:p>
                      <a:endParaRPr kumimoji="1" lang="en-US" altLang="ja-JP" sz="1200" kern="1200" dirty="0" smtClean="0">
                        <a:solidFill>
                          <a:srgbClr val="FF0000"/>
                        </a:solidFill>
                        <a:latin typeface="+mn-lt"/>
                        <a:ea typeface="+mn-ea"/>
                        <a:cs typeface="+mn-cs"/>
                      </a:endParaRPr>
                    </a:p>
                    <a:p>
                      <a:endParaRPr kumimoji="1" lang="en-US" altLang="ja-JP" sz="1200" kern="1200" dirty="0" smtClean="0">
                        <a:solidFill>
                          <a:srgbClr val="FF0000"/>
                        </a:solidFill>
                        <a:latin typeface="+mn-lt"/>
                        <a:ea typeface="+mn-ea"/>
                        <a:cs typeface="+mn-cs"/>
                      </a:endParaRPr>
                    </a:p>
                  </a:txBody>
                  <a:tcPr>
                    <a:lnL w="12700" cap="flat" cmpd="sng" algn="ctr">
                      <a:solidFill>
                        <a:schemeClr val="tx1"/>
                      </a:solidFill>
                      <a:prstDash val="lgDash"/>
                      <a:round/>
                      <a:headEnd type="none" w="med" len="med"/>
                      <a:tailEnd type="none" w="med" len="med"/>
                    </a:lnL>
                  </a:tcPr>
                </a:tc>
                <a:extLst>
                  <a:ext uri="{0D108BD9-81ED-4DB2-BD59-A6C34878D82A}">
                    <a16:rowId xmlns:a16="http://schemas.microsoft.com/office/drawing/2014/main" val="10003"/>
                  </a:ext>
                </a:extLst>
              </a:tr>
            </a:tbl>
          </a:graphicData>
        </a:graphic>
      </p:graphicFrame>
      <p:sp>
        <p:nvSpPr>
          <p:cNvPr id="9" name="角丸四角形 8"/>
          <p:cNvSpPr/>
          <p:nvPr/>
        </p:nvSpPr>
        <p:spPr>
          <a:xfrm>
            <a:off x="279300" y="608573"/>
            <a:ext cx="1268364" cy="343689"/>
          </a:xfrm>
          <a:prstGeom prst="roundRect">
            <a:avLst/>
          </a:prstGeom>
          <a:noFill/>
          <a:effectLst/>
        </p:spPr>
        <p:style>
          <a:lnRef idx="1">
            <a:schemeClr val="accent1"/>
          </a:lnRef>
          <a:fillRef idx="2">
            <a:schemeClr val="accent1"/>
          </a:fillRef>
          <a:effectRef idx="1">
            <a:schemeClr val="accent1"/>
          </a:effectRef>
          <a:fontRef idx="minor">
            <a:schemeClr val="dk1"/>
          </a:fontRef>
        </p:style>
        <p:txBody>
          <a:bodyPr vert="horz"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教　育　</a:t>
            </a:r>
            <a:r>
              <a:rPr kumimoji="1" lang="ja-JP" altLang="en-US" sz="1800" b="1"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③</a:t>
            </a:r>
            <a:endParaRPr kumimoji="1" lang="ja-JP" altLang="en-US" sz="18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0" name="テキスト ボックス 9"/>
          <p:cNvSpPr txBox="1"/>
          <p:nvPr/>
        </p:nvSpPr>
        <p:spPr>
          <a:xfrm>
            <a:off x="251520" y="232182"/>
            <a:ext cx="7704856"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③　新規・拡充した施策・事業の概要</a:t>
            </a:r>
          </a:p>
        </p:txBody>
      </p:sp>
      <p:cxnSp>
        <p:nvCxnSpPr>
          <p:cNvPr id="11" name="直線コネクタ 10"/>
          <p:cNvCxnSpPr/>
          <p:nvPr/>
        </p:nvCxnSpPr>
        <p:spPr>
          <a:xfrm>
            <a:off x="251520" y="520214"/>
            <a:ext cx="871296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二等辺三角形 11"/>
          <p:cNvSpPr/>
          <p:nvPr/>
        </p:nvSpPr>
        <p:spPr>
          <a:xfrm rot="5400000">
            <a:off x="3469842" y="1190324"/>
            <a:ext cx="216024" cy="459980"/>
          </a:xfrm>
          <a:prstGeom prst="triangle">
            <a:avLst/>
          </a:prstGeom>
        </p:spPr>
        <p:style>
          <a:lnRef idx="1">
            <a:schemeClr val="accent2"/>
          </a:lnRef>
          <a:fillRef idx="2">
            <a:schemeClr val="accent2"/>
          </a:fillRef>
          <a:effectRef idx="1">
            <a:schemeClr val="accent2"/>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16" name="テキスト ボックス 36"/>
          <p:cNvSpPr txBox="1"/>
          <p:nvPr/>
        </p:nvSpPr>
        <p:spPr>
          <a:xfrm>
            <a:off x="55366" y="70266"/>
            <a:ext cx="3491880" cy="261610"/>
          </a:xfrm>
          <a:prstGeom prst="rect">
            <a:avLst/>
          </a:prstGeom>
          <a:noFill/>
        </p:spPr>
        <p:txBody>
          <a:bodyPr wrap="square" rtlCol="0" anchor="ctr">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Ⅰ</a:t>
            </a:r>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　政策の刷新・現役世代の重点投資（子育て</a:t>
            </a:r>
            <a:r>
              <a:rPr kumimoji="1" lang="en-US" altLang="ja-JP"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a:t>
            </a:r>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教育）</a:t>
            </a:r>
          </a:p>
        </p:txBody>
      </p:sp>
      <p:sp>
        <p:nvSpPr>
          <p:cNvPr id="2" name="スライド番号プレースホルダー 1"/>
          <p:cNvSpPr>
            <a:spLocks noGrp="1"/>
          </p:cNvSpPr>
          <p:nvPr>
            <p:ph type="sldNum" sz="quarter" idx="12"/>
          </p:nvPr>
        </p:nvSpPr>
        <p:spPr/>
        <p:txBody>
          <a:bodyPr/>
          <a:lstStyle/>
          <a:p>
            <a:fld id="{CCEC3038-1CF1-4B63-9920-55248DCFBA97}" type="slidenum">
              <a:rPr kumimoji="1" lang="ja-JP" altLang="en-US" smtClean="0"/>
              <a:pPr/>
              <a:t>14</a:t>
            </a:fld>
            <a:endParaRPr kumimoji="1" lang="ja-JP" altLang="en-US"/>
          </a:p>
        </p:txBody>
      </p:sp>
    </p:spTree>
    <p:extLst>
      <p:ext uri="{BB962C8B-B14F-4D97-AF65-F5344CB8AC3E}">
        <p14:creationId xmlns:p14="http://schemas.microsoft.com/office/powerpoint/2010/main" val="160588488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角丸四角形 9"/>
          <p:cNvSpPr/>
          <p:nvPr/>
        </p:nvSpPr>
        <p:spPr>
          <a:xfrm>
            <a:off x="2051720" y="4959259"/>
            <a:ext cx="1764000" cy="1350061"/>
          </a:xfrm>
          <a:prstGeom prst="roundRect">
            <a:avLst>
              <a:gd name="adj" fmla="val 0"/>
            </a:avLst>
          </a:prstGeom>
          <a:solidFill>
            <a:srgbClr val="66FFF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1" name="角丸四角形 10"/>
          <p:cNvSpPr/>
          <p:nvPr/>
        </p:nvSpPr>
        <p:spPr>
          <a:xfrm>
            <a:off x="6948264" y="4373349"/>
            <a:ext cx="1872000" cy="1728884"/>
          </a:xfrm>
          <a:prstGeom prst="roundRect">
            <a:avLst>
              <a:gd name="adj" fmla="val 0"/>
            </a:avLst>
          </a:prstGeom>
          <a:solidFill>
            <a:srgbClr val="66FFF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2" name="角丸四角形 11"/>
          <p:cNvSpPr/>
          <p:nvPr/>
        </p:nvSpPr>
        <p:spPr>
          <a:xfrm>
            <a:off x="3902833" y="2276872"/>
            <a:ext cx="2899594" cy="216024"/>
          </a:xfrm>
          <a:prstGeom prst="roundRect">
            <a:avLst>
              <a:gd name="adj" fmla="val 0"/>
            </a:avLst>
          </a:prstGeom>
          <a:solidFill>
            <a:srgbClr val="66FFF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3" name="角丸四角形 12"/>
          <p:cNvSpPr/>
          <p:nvPr/>
        </p:nvSpPr>
        <p:spPr>
          <a:xfrm>
            <a:off x="3932195" y="5344803"/>
            <a:ext cx="2899594" cy="972000"/>
          </a:xfrm>
          <a:prstGeom prst="roundRect">
            <a:avLst>
              <a:gd name="adj" fmla="val 0"/>
            </a:avLst>
          </a:prstGeom>
          <a:solidFill>
            <a:srgbClr val="66FFF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graphicFrame>
        <p:nvGraphicFramePr>
          <p:cNvPr id="3" name="表 2"/>
          <p:cNvGraphicFramePr>
            <a:graphicFrameLocks noGrp="1"/>
          </p:cNvGraphicFramePr>
          <p:nvPr>
            <p:extLst>
              <p:ext uri="{D42A27DB-BD31-4B8C-83A1-F6EECF244321}">
                <p14:modId xmlns:p14="http://schemas.microsoft.com/office/powerpoint/2010/main" val="725122224"/>
              </p:ext>
            </p:extLst>
          </p:nvPr>
        </p:nvGraphicFramePr>
        <p:xfrm>
          <a:off x="226915" y="566322"/>
          <a:ext cx="8711056" cy="6192000"/>
        </p:xfrm>
        <a:graphic>
          <a:graphicData uri="http://schemas.openxmlformats.org/drawingml/2006/table">
            <a:tbl>
              <a:tblPr firstRow="1" bandRow="1">
                <a:tableStyleId>{5940675A-B579-460E-94D1-54222C63F5DA}</a:tableStyleId>
              </a:tblPr>
              <a:tblGrid>
                <a:gridCol w="1800000">
                  <a:extLst>
                    <a:ext uri="{9D8B030D-6E8A-4147-A177-3AD203B41FA5}">
                      <a16:colId xmlns:a16="http://schemas.microsoft.com/office/drawing/2014/main" val="20000"/>
                    </a:ext>
                  </a:extLst>
                </a:gridCol>
                <a:gridCol w="1871808">
                  <a:extLst>
                    <a:ext uri="{9D8B030D-6E8A-4147-A177-3AD203B41FA5}">
                      <a16:colId xmlns:a16="http://schemas.microsoft.com/office/drawing/2014/main" val="20001"/>
                    </a:ext>
                  </a:extLst>
                </a:gridCol>
                <a:gridCol w="3024000">
                  <a:extLst>
                    <a:ext uri="{9D8B030D-6E8A-4147-A177-3AD203B41FA5}">
                      <a16:colId xmlns:a16="http://schemas.microsoft.com/office/drawing/2014/main" val="20002"/>
                    </a:ext>
                  </a:extLst>
                </a:gridCol>
                <a:gridCol w="2015248">
                  <a:extLst>
                    <a:ext uri="{9D8B030D-6E8A-4147-A177-3AD203B41FA5}">
                      <a16:colId xmlns:a16="http://schemas.microsoft.com/office/drawing/2014/main" val="20003"/>
                    </a:ext>
                  </a:extLst>
                </a:gridCol>
              </a:tblGrid>
              <a:tr h="360000">
                <a:tc>
                  <a:txBody>
                    <a:bodyPr/>
                    <a:lstStyle/>
                    <a:p>
                      <a:pPr algn="ctr">
                        <a:lnSpc>
                          <a:spcPts val="1500"/>
                        </a:lnSpc>
                      </a:pPr>
                      <a:r>
                        <a:rPr kumimoji="1" lang="ja-JP" altLang="en-US" dirty="0">
                          <a:solidFill>
                            <a:schemeClr val="tx1"/>
                          </a:solidFill>
                        </a:rPr>
                        <a:t>＜</a:t>
                      </a:r>
                      <a:r>
                        <a:rPr kumimoji="1" lang="en-US" altLang="ja-JP" dirty="0">
                          <a:solidFill>
                            <a:schemeClr val="tx1"/>
                          </a:solidFill>
                        </a:rPr>
                        <a:t>Why</a:t>
                      </a:r>
                      <a:r>
                        <a:rPr kumimoji="1" lang="ja-JP" altLang="en-US" dirty="0">
                          <a:solidFill>
                            <a:schemeClr val="tx1"/>
                          </a:solidFill>
                        </a:rPr>
                        <a:t>＞</a:t>
                      </a:r>
                    </a:p>
                  </a:txBody>
                  <a:tcPr anchor="ctr">
                    <a:lnL w="19050" cap="flat" cmpd="sng" algn="ctr">
                      <a:solidFill>
                        <a:srgbClr val="002060"/>
                      </a:solidFill>
                      <a:prstDash val="solid"/>
                      <a:round/>
                      <a:headEnd type="none" w="med" len="med"/>
                      <a:tailEnd type="none" w="med" len="med"/>
                    </a:lnL>
                    <a:lnR w="12700" cap="flat" cmpd="sng" algn="ctr">
                      <a:solidFill>
                        <a:srgbClr val="002060"/>
                      </a:solidFill>
                      <a:prstDash val="sysDash"/>
                      <a:round/>
                      <a:headEnd type="none" w="med" len="med"/>
                      <a:tailEnd type="none" w="med" len="med"/>
                    </a:lnR>
                    <a:lnT w="19050" cap="flat" cmpd="sng" algn="ctr">
                      <a:solidFill>
                        <a:srgbClr val="002060"/>
                      </a:solidFill>
                      <a:prstDash val="solid"/>
                      <a:round/>
                      <a:headEnd type="none" w="med" len="med"/>
                      <a:tailEnd type="none" w="med" len="med"/>
                    </a:lnT>
                    <a:lnB w="19050" cap="flat" cmpd="sng" algn="ctr">
                      <a:solidFill>
                        <a:srgbClr val="002060"/>
                      </a:solidFill>
                      <a:prstDash val="solid"/>
                      <a:round/>
                      <a:headEnd type="none" w="med" len="med"/>
                      <a:tailEnd type="none" w="med" len="med"/>
                    </a:lnB>
                  </a:tcPr>
                </a:tc>
                <a:tc>
                  <a:txBody>
                    <a:bodyPr/>
                    <a:lstStyle/>
                    <a:p>
                      <a:pPr algn="ctr">
                        <a:lnSpc>
                          <a:spcPts val="1500"/>
                        </a:lnSpc>
                      </a:pPr>
                      <a:r>
                        <a:rPr kumimoji="1" lang="ja-JP" altLang="en-US" dirty="0">
                          <a:solidFill>
                            <a:schemeClr val="tx1"/>
                          </a:solidFill>
                        </a:rPr>
                        <a:t>＜</a:t>
                      </a:r>
                      <a:r>
                        <a:rPr kumimoji="1" lang="en-US" altLang="ja-JP" dirty="0">
                          <a:solidFill>
                            <a:schemeClr val="tx1"/>
                          </a:solidFill>
                        </a:rPr>
                        <a:t>Vision</a:t>
                      </a:r>
                      <a:r>
                        <a:rPr kumimoji="1" lang="ja-JP" altLang="en-US" dirty="0">
                          <a:solidFill>
                            <a:schemeClr val="tx1"/>
                          </a:solidFill>
                        </a:rPr>
                        <a:t>＞</a:t>
                      </a:r>
                    </a:p>
                  </a:txBody>
                  <a:tcPr anchor="ctr">
                    <a:lnL w="12700" cap="flat" cmpd="sng" algn="ctr">
                      <a:solidFill>
                        <a:srgbClr val="002060"/>
                      </a:solidFill>
                      <a:prstDash val="sysDash"/>
                      <a:round/>
                      <a:headEnd type="none" w="med" len="med"/>
                      <a:tailEnd type="none" w="med" len="med"/>
                    </a:lnL>
                    <a:lnR w="12700" cap="flat" cmpd="sng" algn="ctr">
                      <a:solidFill>
                        <a:srgbClr val="002060"/>
                      </a:solidFill>
                      <a:prstDash val="sysDash"/>
                      <a:round/>
                      <a:headEnd type="none" w="med" len="med"/>
                      <a:tailEnd type="none" w="med" len="med"/>
                    </a:lnR>
                    <a:lnT w="19050" cap="flat" cmpd="sng" algn="ctr">
                      <a:solidFill>
                        <a:srgbClr val="002060"/>
                      </a:solidFill>
                      <a:prstDash val="solid"/>
                      <a:round/>
                      <a:headEnd type="none" w="med" len="med"/>
                      <a:tailEnd type="none" w="med" len="med"/>
                    </a:lnT>
                    <a:lnB w="19050" cap="flat" cmpd="sng" algn="ctr">
                      <a:solidFill>
                        <a:srgbClr val="002060"/>
                      </a:solidFill>
                      <a:prstDash val="solid"/>
                      <a:round/>
                      <a:headEnd type="none" w="med" len="med"/>
                      <a:tailEnd type="none" w="med" len="med"/>
                    </a:lnB>
                  </a:tcPr>
                </a:tc>
                <a:tc>
                  <a:txBody>
                    <a:bodyPr/>
                    <a:lstStyle/>
                    <a:p>
                      <a:pPr algn="ctr">
                        <a:lnSpc>
                          <a:spcPts val="1500"/>
                        </a:lnSpc>
                      </a:pPr>
                      <a:r>
                        <a:rPr kumimoji="1" lang="ja-JP" altLang="en-US" dirty="0">
                          <a:solidFill>
                            <a:schemeClr val="tx1"/>
                          </a:solidFill>
                        </a:rPr>
                        <a:t>＜</a:t>
                      </a:r>
                      <a:r>
                        <a:rPr kumimoji="1" lang="en-US" altLang="ja-JP" dirty="0">
                          <a:solidFill>
                            <a:schemeClr val="tx1"/>
                          </a:solidFill>
                        </a:rPr>
                        <a:t>What</a:t>
                      </a:r>
                      <a:r>
                        <a:rPr kumimoji="1" lang="ja-JP" altLang="en-US" dirty="0">
                          <a:solidFill>
                            <a:schemeClr val="tx1"/>
                          </a:solidFill>
                        </a:rPr>
                        <a:t>＞</a:t>
                      </a:r>
                    </a:p>
                  </a:txBody>
                  <a:tcPr anchor="ctr">
                    <a:lnL w="12700" cap="flat" cmpd="sng" algn="ctr">
                      <a:solidFill>
                        <a:srgbClr val="002060"/>
                      </a:solidFill>
                      <a:prstDash val="sysDash"/>
                      <a:round/>
                      <a:headEnd type="none" w="med" len="med"/>
                      <a:tailEnd type="none" w="med" len="med"/>
                    </a:lnL>
                    <a:lnR w="12700" cap="flat" cmpd="sng" algn="ctr">
                      <a:solidFill>
                        <a:srgbClr val="002060"/>
                      </a:solidFill>
                      <a:prstDash val="sysDash"/>
                      <a:round/>
                      <a:headEnd type="none" w="med" len="med"/>
                      <a:tailEnd type="none" w="med" len="med"/>
                    </a:lnR>
                    <a:lnT w="19050" cap="flat" cmpd="sng" algn="ctr">
                      <a:solidFill>
                        <a:srgbClr val="002060"/>
                      </a:solidFill>
                      <a:prstDash val="solid"/>
                      <a:round/>
                      <a:headEnd type="none" w="med" len="med"/>
                      <a:tailEnd type="none" w="med" len="med"/>
                    </a:lnT>
                    <a:lnB w="19050" cap="flat" cmpd="sng" algn="ctr">
                      <a:solidFill>
                        <a:srgbClr val="002060"/>
                      </a:solidFill>
                      <a:prstDash val="solid"/>
                      <a:round/>
                      <a:headEnd type="none" w="med" len="med"/>
                      <a:tailEnd type="none" w="med" len="med"/>
                    </a:lnB>
                  </a:tcPr>
                </a:tc>
                <a:tc>
                  <a:txBody>
                    <a:bodyPr/>
                    <a:lstStyle/>
                    <a:p>
                      <a:pPr algn="ctr">
                        <a:lnSpc>
                          <a:spcPts val="1500"/>
                        </a:lnSpc>
                      </a:pPr>
                      <a:r>
                        <a:rPr kumimoji="1" lang="ja-JP" altLang="en-US" dirty="0">
                          <a:solidFill>
                            <a:schemeClr val="tx1"/>
                          </a:solidFill>
                        </a:rPr>
                        <a:t>＜</a:t>
                      </a:r>
                      <a:r>
                        <a:rPr kumimoji="1" lang="en-US" altLang="ja-JP" dirty="0">
                          <a:solidFill>
                            <a:schemeClr val="tx1"/>
                          </a:solidFill>
                        </a:rPr>
                        <a:t>Outcome</a:t>
                      </a:r>
                      <a:r>
                        <a:rPr kumimoji="1" lang="ja-JP" altLang="en-US" dirty="0">
                          <a:solidFill>
                            <a:schemeClr val="tx1"/>
                          </a:solidFill>
                        </a:rPr>
                        <a:t>＞</a:t>
                      </a:r>
                    </a:p>
                  </a:txBody>
                  <a:tcPr anchor="ctr">
                    <a:lnL w="12700" cap="flat" cmpd="sng" algn="ctr">
                      <a:solidFill>
                        <a:srgbClr val="002060"/>
                      </a:solidFill>
                      <a:prstDash val="sysDash"/>
                      <a:round/>
                      <a:headEnd type="none" w="med" len="med"/>
                      <a:tailEnd type="none" w="med" len="med"/>
                    </a:lnL>
                    <a:lnR w="19050" cap="flat" cmpd="sng" algn="ctr">
                      <a:solidFill>
                        <a:srgbClr val="002060"/>
                      </a:solidFill>
                      <a:prstDash val="solid"/>
                      <a:round/>
                      <a:headEnd type="none" w="med" len="med"/>
                      <a:tailEnd type="none" w="med" len="med"/>
                    </a:lnR>
                    <a:lnT w="19050" cap="flat" cmpd="sng" algn="ctr">
                      <a:solidFill>
                        <a:srgbClr val="002060"/>
                      </a:solidFill>
                      <a:prstDash val="solid"/>
                      <a:round/>
                      <a:headEnd type="none" w="med" len="med"/>
                      <a:tailEnd type="none" w="med" len="med"/>
                    </a:lnT>
                    <a:lnB w="1905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10000"/>
                  </a:ext>
                </a:extLst>
              </a:tr>
              <a:tr h="5832000">
                <a:tc>
                  <a:txBody>
                    <a:bodyPr/>
                    <a:lstStyle/>
                    <a:p>
                      <a:pPr marL="108000" indent="-108000" algn="l">
                        <a:lnSpc>
                          <a:spcPts val="1500"/>
                        </a:lnSpc>
                        <a:buFont typeface="Arial" panose="020B0604020202020204" pitchFamily="34" charset="0"/>
                        <a:buChar char="•"/>
                      </a:pPr>
                      <a:r>
                        <a:rPr lang="ja-JP" altLang="en-US" sz="1200" dirty="0" smtClean="0">
                          <a:solidFill>
                            <a:schemeClr val="tx1"/>
                          </a:solidFill>
                        </a:rPr>
                        <a:t>小中</a:t>
                      </a:r>
                      <a:r>
                        <a:rPr lang="ja-JP" altLang="en-US" sz="1200" dirty="0">
                          <a:solidFill>
                            <a:schemeClr val="tx1"/>
                          </a:solidFill>
                        </a:rPr>
                        <a:t>学生の学力・体力が全国最低レベル</a:t>
                      </a:r>
                      <a:endParaRPr lang="en-US" altLang="ja-JP" sz="1200" dirty="0">
                        <a:solidFill>
                          <a:schemeClr val="tx1"/>
                        </a:solidFill>
                      </a:endParaRPr>
                    </a:p>
                    <a:p>
                      <a:pPr marL="108000" indent="-108000" algn="l">
                        <a:lnSpc>
                          <a:spcPts val="1500"/>
                        </a:lnSpc>
                        <a:buFont typeface="Arial" panose="020B0604020202020204" pitchFamily="34" charset="0"/>
                        <a:buChar char="•"/>
                      </a:pPr>
                      <a:r>
                        <a:rPr lang="ja-JP" altLang="en-US" sz="1200" dirty="0" smtClean="0">
                          <a:solidFill>
                            <a:schemeClr val="tx1"/>
                          </a:solidFill>
                        </a:rPr>
                        <a:t>市民</a:t>
                      </a:r>
                      <a:r>
                        <a:rPr lang="ja-JP" altLang="en-US" sz="1200" dirty="0">
                          <a:solidFill>
                            <a:schemeClr val="tx1"/>
                          </a:solidFill>
                        </a:rPr>
                        <a:t>や首長の意向が教育方針に反映されない仕組みになっていた</a:t>
                      </a:r>
                      <a:endParaRPr kumimoji="1" lang="ja-JP" altLang="en-US" sz="1200" dirty="0">
                        <a:solidFill>
                          <a:schemeClr val="tx1"/>
                        </a:solidFill>
                      </a:endParaRPr>
                    </a:p>
                    <a:p>
                      <a:pPr algn="l">
                        <a:lnSpc>
                          <a:spcPts val="1500"/>
                        </a:lnSpc>
                      </a:pPr>
                      <a:endParaRPr kumimoji="1" lang="ja-JP" altLang="en-US" sz="1200" dirty="0">
                        <a:solidFill>
                          <a:schemeClr val="tx1"/>
                        </a:solidFill>
                      </a:endParaRPr>
                    </a:p>
                  </a:txBody>
                  <a:tcPr>
                    <a:lnL w="19050" cap="flat" cmpd="sng" algn="ctr">
                      <a:solidFill>
                        <a:srgbClr val="002060"/>
                      </a:solidFill>
                      <a:prstDash val="solid"/>
                      <a:round/>
                      <a:headEnd type="none" w="med" len="med"/>
                      <a:tailEnd type="none" w="med" len="med"/>
                    </a:lnL>
                    <a:lnR w="12700" cap="flat" cmpd="sng" algn="ctr">
                      <a:solidFill>
                        <a:srgbClr val="002060"/>
                      </a:solidFill>
                      <a:prstDash val="sysDash"/>
                      <a:round/>
                      <a:headEnd type="none" w="med" len="med"/>
                      <a:tailEnd type="none" w="med" len="med"/>
                    </a:lnR>
                    <a:lnT w="19050" cap="flat" cmpd="sng" algn="ctr">
                      <a:solidFill>
                        <a:srgbClr val="002060"/>
                      </a:solidFill>
                      <a:prstDash val="solid"/>
                      <a:round/>
                      <a:headEnd type="none" w="med" len="med"/>
                      <a:tailEnd type="none" w="med" len="med"/>
                    </a:lnT>
                    <a:lnB w="19050" cap="flat" cmpd="sng" algn="ctr">
                      <a:solidFill>
                        <a:srgbClr val="002060"/>
                      </a:solidFill>
                      <a:prstDash val="solid"/>
                      <a:round/>
                      <a:headEnd type="none" w="med" len="med"/>
                      <a:tailEnd type="none" w="med" len="med"/>
                    </a:lnB>
                  </a:tcPr>
                </a:tc>
                <a:tc>
                  <a:txBody>
                    <a:bodyPr/>
                    <a:lstStyle/>
                    <a:p>
                      <a:pPr marL="108000" indent="-108000" algn="l">
                        <a:lnSpc>
                          <a:spcPts val="1500"/>
                        </a:lnSpc>
                        <a:buFont typeface="Arial" panose="020B0604020202020204" pitchFamily="34" charset="0"/>
                        <a:buChar char="•"/>
                      </a:pPr>
                      <a:r>
                        <a:rPr lang="ja-JP" altLang="en-US" sz="1200" u="none" dirty="0" smtClean="0">
                          <a:solidFill>
                            <a:schemeClr val="tx1"/>
                          </a:solidFill>
                        </a:rPr>
                        <a:t>市会</a:t>
                      </a:r>
                      <a:r>
                        <a:rPr lang="ja-JP" altLang="en-US" sz="1200" u="none" dirty="0">
                          <a:solidFill>
                            <a:schemeClr val="tx1"/>
                          </a:solidFill>
                        </a:rPr>
                        <a:t>・市長・教育委員会が緊密に連携 し、教育行政をマネジメント</a:t>
                      </a:r>
                      <a:endParaRPr kumimoji="1" lang="ja-JP" altLang="en-US" sz="1200" u="none" dirty="0">
                        <a:solidFill>
                          <a:schemeClr val="tx1"/>
                        </a:solidFill>
                      </a:endParaRPr>
                    </a:p>
                    <a:p>
                      <a:pPr marL="108000" indent="-108000" algn="l">
                        <a:lnSpc>
                          <a:spcPts val="1500"/>
                        </a:lnSpc>
                        <a:buFont typeface="Arial" panose="020B0604020202020204" pitchFamily="34" charset="0"/>
                        <a:buChar char="•"/>
                      </a:pPr>
                      <a:r>
                        <a:rPr lang="ja-JP" altLang="en-US" sz="1200" u="none" dirty="0" smtClean="0">
                          <a:solidFill>
                            <a:schemeClr val="tx1"/>
                          </a:solidFill>
                        </a:rPr>
                        <a:t>教育</a:t>
                      </a:r>
                      <a:r>
                        <a:rPr lang="ja-JP" altLang="en-US" sz="1200" u="none" dirty="0">
                          <a:solidFill>
                            <a:schemeClr val="tx1"/>
                          </a:solidFill>
                        </a:rPr>
                        <a:t>内容、教育関係の仕組みを刷新する。</a:t>
                      </a:r>
                      <a:endParaRPr lang="en-US" altLang="ja-JP" sz="1200" u="none" dirty="0">
                        <a:solidFill>
                          <a:schemeClr val="tx1"/>
                        </a:solidFill>
                      </a:endParaRPr>
                    </a:p>
                    <a:p>
                      <a:pPr marL="108000" indent="-108000" algn="l">
                        <a:lnSpc>
                          <a:spcPts val="1500"/>
                        </a:lnSpc>
                        <a:buFont typeface="Arial" panose="020B0604020202020204" pitchFamily="34" charset="0"/>
                        <a:buChar char="•"/>
                      </a:pPr>
                      <a:r>
                        <a:rPr kumimoji="1" lang="en-US" altLang="ja-JP" sz="1200" u="none" dirty="0" smtClean="0">
                          <a:solidFill>
                            <a:schemeClr val="tx1"/>
                          </a:solidFill>
                          <a:latin typeface="+mn-ea"/>
                          <a:ea typeface="+mn-ea"/>
                        </a:rPr>
                        <a:t>2013</a:t>
                      </a:r>
                      <a:r>
                        <a:rPr lang="ja-JP" altLang="en-US" sz="1200" u="none" dirty="0">
                          <a:solidFill>
                            <a:schemeClr val="tx1"/>
                          </a:solidFill>
                          <a:latin typeface="+mn-ea"/>
                          <a:ea typeface="+mn-ea"/>
                        </a:rPr>
                        <a:t>～</a:t>
                      </a:r>
                      <a:r>
                        <a:rPr lang="en-US" altLang="ja-JP" sz="1200" u="none" dirty="0">
                          <a:solidFill>
                            <a:schemeClr val="tx1"/>
                          </a:solidFill>
                          <a:latin typeface="+mn-ea"/>
                          <a:ea typeface="+mn-ea"/>
                        </a:rPr>
                        <a:t>2016</a:t>
                      </a:r>
                      <a:r>
                        <a:rPr lang="ja-JP" altLang="en-US" sz="1200" u="none" dirty="0">
                          <a:solidFill>
                            <a:schemeClr val="tx1"/>
                          </a:solidFill>
                          <a:latin typeface="+mn-ea"/>
                          <a:ea typeface="+mn-ea"/>
                        </a:rPr>
                        <a:t>年度の４年間で「</a:t>
                      </a:r>
                      <a:r>
                        <a:rPr lang="ja-JP" altLang="en-US" sz="1200" u="none" dirty="0" smtClean="0">
                          <a:solidFill>
                            <a:schemeClr val="tx1"/>
                          </a:solidFill>
                          <a:latin typeface="+mn-ea"/>
                          <a:ea typeface="+mn-ea"/>
                        </a:rPr>
                        <a:t>カリキュラム」</a:t>
                      </a:r>
                      <a:r>
                        <a:rPr lang="ja-JP" altLang="en-US" sz="1200" u="none" dirty="0">
                          <a:solidFill>
                            <a:schemeClr val="tx1"/>
                          </a:solidFill>
                          <a:latin typeface="+mn-ea"/>
                          <a:ea typeface="+mn-ea"/>
                        </a:rPr>
                        <a:t>「</a:t>
                      </a:r>
                      <a:r>
                        <a:rPr lang="ja-JP" altLang="en-US" sz="1200" u="none" dirty="0" smtClean="0">
                          <a:solidFill>
                            <a:schemeClr val="tx1"/>
                          </a:solidFill>
                          <a:latin typeface="+mn-ea"/>
                          <a:ea typeface="+mn-ea"/>
                        </a:rPr>
                        <a:t>グローバル」</a:t>
                      </a:r>
                      <a:r>
                        <a:rPr lang="ja-JP" altLang="en-US" sz="1200" u="none" dirty="0">
                          <a:solidFill>
                            <a:schemeClr val="tx1"/>
                          </a:solidFill>
                          <a:latin typeface="+mn-ea"/>
                          <a:ea typeface="+mn-ea"/>
                        </a:rPr>
                        <a:t>「</a:t>
                      </a:r>
                      <a:r>
                        <a:rPr lang="ja-JP" altLang="en-US" sz="1200" u="none" dirty="0" smtClean="0">
                          <a:solidFill>
                            <a:schemeClr val="tx1"/>
                          </a:solidFill>
                          <a:latin typeface="+mn-ea"/>
                          <a:ea typeface="+mn-ea"/>
                        </a:rPr>
                        <a:t>マネジメント」</a:t>
                      </a:r>
                      <a:r>
                        <a:rPr lang="ja-JP" altLang="en-US" sz="1200" u="none" dirty="0">
                          <a:solidFill>
                            <a:schemeClr val="tx1"/>
                          </a:solidFill>
                          <a:latin typeface="+mn-ea"/>
                          <a:ea typeface="+mn-ea"/>
                        </a:rPr>
                        <a:t>「</a:t>
                      </a:r>
                      <a:r>
                        <a:rPr lang="ja-JP" altLang="en-US" sz="1200" u="none" dirty="0" smtClean="0">
                          <a:solidFill>
                            <a:schemeClr val="tx1"/>
                          </a:solidFill>
                          <a:latin typeface="+mn-ea"/>
                          <a:ea typeface="+mn-ea"/>
                        </a:rPr>
                        <a:t>ガバナンス」</a:t>
                      </a:r>
                      <a:r>
                        <a:rPr lang="ja-JP" altLang="en-US" sz="1200" u="none" dirty="0">
                          <a:solidFill>
                            <a:schemeClr val="tx1"/>
                          </a:solidFill>
                          <a:latin typeface="+mn-ea"/>
                          <a:ea typeface="+mn-ea"/>
                        </a:rPr>
                        <a:t>「学校</a:t>
                      </a:r>
                      <a:r>
                        <a:rPr lang="ja-JP" altLang="en-US" sz="1200" u="none" dirty="0" smtClean="0">
                          <a:solidFill>
                            <a:schemeClr val="tx1"/>
                          </a:solidFill>
                          <a:latin typeface="+mn-ea"/>
                          <a:ea typeface="+mn-ea"/>
                        </a:rPr>
                        <a:t>サポート」</a:t>
                      </a:r>
                      <a:r>
                        <a:rPr lang="ja-JP" altLang="en-US" sz="1200" u="none" dirty="0">
                          <a:solidFill>
                            <a:schemeClr val="tx1"/>
                          </a:solidFill>
                          <a:latin typeface="+mn-ea"/>
                          <a:ea typeface="+mn-ea"/>
                        </a:rPr>
                        <a:t>の５つの柱で改革する。</a:t>
                      </a:r>
                      <a:endParaRPr lang="en-US" altLang="ja-JP" sz="1200" u="none" dirty="0">
                        <a:solidFill>
                          <a:schemeClr val="tx1"/>
                        </a:solidFill>
                        <a:latin typeface="+mn-ea"/>
                        <a:ea typeface="+mn-ea"/>
                      </a:endParaRPr>
                    </a:p>
                    <a:p>
                      <a:pPr marL="108000" marR="0" indent="-108000" algn="l" defTabSz="914400" rtl="0" eaLnBrk="1" fontAlgn="auto" latinLnBrk="0" hangingPunct="1">
                        <a:lnSpc>
                          <a:spcPts val="1500"/>
                        </a:lnSpc>
                        <a:spcBef>
                          <a:spcPts val="0"/>
                        </a:spcBef>
                        <a:spcAft>
                          <a:spcPts val="0"/>
                        </a:spcAft>
                        <a:buClrTx/>
                        <a:buSzTx/>
                        <a:buFont typeface="Arial" panose="020B0604020202020204" pitchFamily="34" charset="0"/>
                        <a:buChar char="•"/>
                        <a:tabLst/>
                        <a:defRPr/>
                      </a:pPr>
                      <a:r>
                        <a:rPr lang="en-US" altLang="ja-JP" sz="1200" u="none" dirty="0" smtClean="0">
                          <a:solidFill>
                            <a:schemeClr val="tx1"/>
                          </a:solidFill>
                          <a:latin typeface="+mn-ea"/>
                          <a:ea typeface="+mn-ea"/>
                        </a:rPr>
                        <a:t>2017</a:t>
                      </a:r>
                      <a:r>
                        <a:rPr lang="ja-JP" altLang="en-US" sz="1200" u="none" dirty="0">
                          <a:solidFill>
                            <a:schemeClr val="tx1"/>
                          </a:solidFill>
                          <a:latin typeface="+mn-ea"/>
                          <a:ea typeface="+mn-ea"/>
                        </a:rPr>
                        <a:t>～</a:t>
                      </a:r>
                      <a:r>
                        <a:rPr lang="en-US" altLang="ja-JP" sz="1200" u="none" dirty="0" smtClean="0">
                          <a:solidFill>
                            <a:schemeClr val="tx1"/>
                          </a:solidFill>
                          <a:latin typeface="+mn-ea"/>
                          <a:ea typeface="+mn-ea"/>
                        </a:rPr>
                        <a:t>2021</a:t>
                      </a:r>
                      <a:r>
                        <a:rPr lang="ja-JP" altLang="en-US" sz="1200" u="none" dirty="0" smtClean="0">
                          <a:solidFill>
                            <a:schemeClr val="tx1"/>
                          </a:solidFill>
                          <a:latin typeface="+mn-ea"/>
                          <a:ea typeface="+mn-ea"/>
                        </a:rPr>
                        <a:t>年</a:t>
                      </a:r>
                      <a:r>
                        <a:rPr lang="ja-JP" altLang="en-US" sz="1200" u="none" dirty="0" smtClean="0">
                          <a:solidFill>
                            <a:schemeClr val="tx1"/>
                          </a:solidFill>
                        </a:rPr>
                        <a:t>度の５年間</a:t>
                      </a:r>
                      <a:r>
                        <a:rPr lang="ja-JP" altLang="en-US" sz="1200" u="none" dirty="0">
                          <a:solidFill>
                            <a:schemeClr val="tx1"/>
                          </a:solidFill>
                        </a:rPr>
                        <a:t>で、５つの改革によって構築した教育制度の基盤を堅持しながら、「成果と課題の見える化」「改革のさらなる浸透」「支援の重点化」を施策実施の基本となる</a:t>
                      </a:r>
                      <a:r>
                        <a:rPr lang="ja-JP" altLang="en-US" sz="1200" u="none" dirty="0">
                          <a:solidFill>
                            <a:schemeClr val="tx1"/>
                          </a:solidFill>
                          <a:latin typeface="+mn-ea"/>
                          <a:ea typeface="+mn-ea"/>
                        </a:rPr>
                        <a:t>視点とし、教育改革の浸透を図る。</a:t>
                      </a:r>
                      <a:endParaRPr lang="ja-JP" altLang="en-US" sz="1200" u="none" dirty="0">
                        <a:solidFill>
                          <a:srgbClr val="FF0000"/>
                        </a:solidFill>
                        <a:latin typeface="+mn-ea"/>
                        <a:ea typeface="+mn-ea"/>
                      </a:endParaRPr>
                    </a:p>
                    <a:p>
                      <a:pPr marL="108000" indent="-108000" algn="l">
                        <a:lnSpc>
                          <a:spcPts val="1500"/>
                        </a:lnSpc>
                        <a:buFont typeface="Arial" panose="020B0604020202020204" pitchFamily="34" charset="0"/>
                        <a:buChar char="•"/>
                      </a:pPr>
                      <a:r>
                        <a:rPr kumimoji="1" lang="en-US" altLang="ja-JP" sz="1200" u="none" dirty="0" smtClean="0">
                          <a:solidFill>
                            <a:schemeClr val="tx1"/>
                          </a:solidFill>
                          <a:latin typeface="+mn-ea"/>
                          <a:ea typeface="+mn-ea"/>
                        </a:rPr>
                        <a:t>2022</a:t>
                      </a:r>
                      <a:r>
                        <a:rPr kumimoji="1" lang="ja-JP" altLang="en-US" sz="1200" u="none" dirty="0" smtClean="0">
                          <a:solidFill>
                            <a:schemeClr val="tx1"/>
                          </a:solidFill>
                          <a:latin typeface="+mn-ea"/>
                          <a:ea typeface="+mn-ea"/>
                        </a:rPr>
                        <a:t>～</a:t>
                      </a:r>
                      <a:r>
                        <a:rPr kumimoji="1" lang="en-US" altLang="ja-JP" sz="1200" u="none" dirty="0" smtClean="0">
                          <a:solidFill>
                            <a:schemeClr val="tx1"/>
                          </a:solidFill>
                          <a:latin typeface="+mn-ea"/>
                          <a:ea typeface="+mn-ea"/>
                        </a:rPr>
                        <a:t>202</a:t>
                      </a:r>
                      <a:r>
                        <a:rPr kumimoji="1" lang="en-US" altLang="ja-JP" sz="1200" b="0" u="none" dirty="0" smtClean="0">
                          <a:solidFill>
                            <a:schemeClr val="tx1"/>
                          </a:solidFill>
                          <a:latin typeface="+mn-ea"/>
                          <a:ea typeface="+mn-ea"/>
                        </a:rPr>
                        <a:t>5</a:t>
                      </a:r>
                      <a:r>
                        <a:rPr kumimoji="1" lang="ja-JP" altLang="en-US" sz="1200" u="none" dirty="0" smtClean="0">
                          <a:solidFill>
                            <a:schemeClr val="tx1"/>
                          </a:solidFill>
                          <a:latin typeface="+mn-ea"/>
                          <a:ea typeface="+mn-ea"/>
                        </a:rPr>
                        <a:t>年度の４年間で、「安全・安心な教育の推進」「未来を切り拓く学力・体</a:t>
                      </a:r>
                      <a:r>
                        <a:rPr kumimoji="1" lang="ja-JP" altLang="en-US" sz="1200" u="none" dirty="0" smtClean="0">
                          <a:solidFill>
                            <a:schemeClr val="tx1"/>
                          </a:solidFill>
                        </a:rPr>
                        <a:t>力の向上」「学びを支える教育環境の充実」を３つの最重要目標として取組を進める。</a:t>
                      </a:r>
                      <a:endParaRPr kumimoji="1" lang="ja-JP" altLang="en-US" sz="1200" u="none" dirty="0">
                        <a:solidFill>
                          <a:schemeClr val="tx1"/>
                        </a:solidFill>
                      </a:endParaRPr>
                    </a:p>
                  </a:txBody>
                  <a:tcPr>
                    <a:lnL w="12700" cap="flat" cmpd="sng" algn="ctr">
                      <a:solidFill>
                        <a:srgbClr val="002060"/>
                      </a:solidFill>
                      <a:prstDash val="sysDash"/>
                      <a:round/>
                      <a:headEnd type="none" w="med" len="med"/>
                      <a:tailEnd type="none" w="med" len="med"/>
                    </a:lnL>
                    <a:lnR w="12700" cap="flat" cmpd="sng" algn="ctr">
                      <a:solidFill>
                        <a:srgbClr val="002060"/>
                      </a:solidFill>
                      <a:prstDash val="sysDash"/>
                      <a:round/>
                      <a:headEnd type="none" w="med" len="med"/>
                      <a:tailEnd type="none" w="med" len="med"/>
                    </a:lnR>
                    <a:lnT w="19050" cap="flat" cmpd="sng" algn="ctr">
                      <a:solidFill>
                        <a:srgbClr val="002060"/>
                      </a:solidFill>
                      <a:prstDash val="solid"/>
                      <a:round/>
                      <a:headEnd type="none" w="med" len="med"/>
                      <a:tailEnd type="none" w="med" len="med"/>
                    </a:lnT>
                    <a:lnB w="19050" cap="flat" cmpd="sng" algn="ctr">
                      <a:solidFill>
                        <a:srgbClr val="002060"/>
                      </a:solidFill>
                      <a:prstDash val="solid"/>
                      <a:round/>
                      <a:headEnd type="none" w="med" len="med"/>
                      <a:tailEnd type="none" w="med" len="med"/>
                    </a:lnB>
                    <a:noFill/>
                  </a:tcPr>
                </a:tc>
                <a:tc>
                  <a:txBody>
                    <a:bodyPr/>
                    <a:lstStyle/>
                    <a:p>
                      <a:pPr algn="l">
                        <a:lnSpc>
                          <a:spcPts val="1500"/>
                        </a:lnSpc>
                      </a:pPr>
                      <a:r>
                        <a:rPr lang="en-US" altLang="ja-JP" sz="1100" u="none" dirty="0">
                          <a:solidFill>
                            <a:schemeClr val="tx1"/>
                          </a:solidFill>
                        </a:rPr>
                        <a:t>2012</a:t>
                      </a:r>
                      <a:r>
                        <a:rPr lang="ja-JP" altLang="en-US" sz="1100" u="none" dirty="0">
                          <a:solidFill>
                            <a:schemeClr val="tx1"/>
                          </a:solidFill>
                        </a:rPr>
                        <a:t>年度以降、順次以下の</a:t>
                      </a:r>
                      <a:r>
                        <a:rPr lang="ja-JP" altLang="en-US" sz="1100" u="none" dirty="0" smtClean="0">
                          <a:solidFill>
                            <a:schemeClr val="tx1"/>
                          </a:solidFill>
                        </a:rPr>
                        <a:t>取組を</a:t>
                      </a:r>
                      <a:r>
                        <a:rPr lang="ja-JP" altLang="en-US" sz="1100" u="none" dirty="0">
                          <a:solidFill>
                            <a:schemeClr val="tx1"/>
                          </a:solidFill>
                        </a:rPr>
                        <a:t>進めて</a:t>
                      </a:r>
                      <a:r>
                        <a:rPr lang="ja-JP" altLang="en-US" sz="1100" u="none" dirty="0" smtClean="0">
                          <a:solidFill>
                            <a:schemeClr val="tx1"/>
                          </a:solidFill>
                        </a:rPr>
                        <a:t>いる①</a:t>
                      </a:r>
                      <a:endParaRPr lang="en-US" altLang="ja-JP" sz="1100" u="none" dirty="0">
                        <a:solidFill>
                          <a:schemeClr val="tx1"/>
                        </a:solidFill>
                      </a:endParaRPr>
                    </a:p>
                    <a:p>
                      <a:pPr algn="l">
                        <a:lnSpc>
                          <a:spcPts val="1500"/>
                        </a:lnSpc>
                      </a:pPr>
                      <a:r>
                        <a:rPr lang="en-US" altLang="ja-JP" sz="1100" u="sng" dirty="0">
                          <a:solidFill>
                            <a:schemeClr val="tx1"/>
                          </a:solidFill>
                        </a:rPr>
                        <a:t>Ⅰ</a:t>
                      </a:r>
                      <a:r>
                        <a:rPr lang="ja-JP" altLang="en-US" sz="1100" u="sng" dirty="0">
                          <a:solidFill>
                            <a:schemeClr val="tx1"/>
                          </a:solidFill>
                        </a:rPr>
                        <a:t>教育行政の制度改革</a:t>
                      </a:r>
                      <a:endParaRPr lang="en-US" altLang="ja-JP" sz="1100" u="sng" dirty="0">
                        <a:solidFill>
                          <a:schemeClr val="tx1"/>
                        </a:solidFill>
                      </a:endParaRPr>
                    </a:p>
                    <a:p>
                      <a:pPr marL="108000" indent="-108000" algn="l">
                        <a:lnSpc>
                          <a:spcPts val="1500"/>
                        </a:lnSpc>
                        <a:buFont typeface="Arial" panose="020B0604020202020204" pitchFamily="34" charset="0"/>
                        <a:buChar char="•"/>
                      </a:pPr>
                      <a:r>
                        <a:rPr lang="ja-JP" altLang="en-US" sz="1100" u="none" dirty="0" smtClean="0">
                          <a:solidFill>
                            <a:schemeClr val="tx1"/>
                          </a:solidFill>
                        </a:rPr>
                        <a:t>教育</a:t>
                      </a:r>
                      <a:r>
                        <a:rPr lang="ja-JP" altLang="en-US" sz="1100" u="none" dirty="0">
                          <a:solidFill>
                            <a:schemeClr val="tx1"/>
                          </a:solidFill>
                        </a:rPr>
                        <a:t>行政基本条例、大阪市立学校</a:t>
                      </a:r>
                      <a:r>
                        <a:rPr lang="ja-JP" altLang="en-US" sz="1100" u="none" dirty="0" smtClean="0">
                          <a:solidFill>
                            <a:schemeClr val="tx1"/>
                          </a:solidFill>
                        </a:rPr>
                        <a:t>活性化条例制定</a:t>
                      </a:r>
                      <a:r>
                        <a:rPr lang="ja-JP" altLang="en-US" sz="1100" u="none" baseline="0" dirty="0" smtClean="0">
                          <a:solidFill>
                            <a:schemeClr val="tx1"/>
                          </a:solidFill>
                        </a:rPr>
                        <a:t> </a:t>
                      </a:r>
                      <a:endParaRPr lang="en-US" altLang="ja-JP" sz="1100" u="none" dirty="0">
                        <a:solidFill>
                          <a:schemeClr val="tx1"/>
                        </a:solidFill>
                      </a:endParaRPr>
                    </a:p>
                    <a:p>
                      <a:pPr marL="108000" indent="-108000" algn="l">
                        <a:lnSpc>
                          <a:spcPts val="1500"/>
                        </a:lnSpc>
                        <a:buFont typeface="Arial" panose="020B0604020202020204" pitchFamily="34" charset="0"/>
                        <a:buChar char="•"/>
                      </a:pPr>
                      <a:r>
                        <a:rPr lang="ja-JP" altLang="en-US" sz="1100" u="none" dirty="0" smtClean="0">
                          <a:solidFill>
                            <a:schemeClr val="tx1"/>
                          </a:solidFill>
                        </a:rPr>
                        <a:t>市長</a:t>
                      </a:r>
                      <a:r>
                        <a:rPr lang="ja-JP" altLang="en-US" sz="1100" u="none" dirty="0">
                          <a:solidFill>
                            <a:schemeClr val="tx1"/>
                          </a:solidFill>
                        </a:rPr>
                        <a:t>と教育委員の協議の場設置</a:t>
                      </a:r>
                      <a:r>
                        <a:rPr lang="ja-JP" altLang="en-US" sz="1100" u="none" dirty="0" smtClean="0">
                          <a:solidFill>
                            <a:schemeClr val="tx1"/>
                          </a:solidFill>
                          <a:latin typeface="+mn-ea"/>
                          <a:ea typeface="+mn-ea"/>
                        </a:rPr>
                        <a:t>（</a:t>
                      </a:r>
                      <a:r>
                        <a:rPr lang="en-US" altLang="ja-JP" sz="1100" b="0" u="none" dirty="0" smtClean="0">
                          <a:solidFill>
                            <a:schemeClr val="tx1"/>
                          </a:solidFill>
                          <a:latin typeface="+mn-ea"/>
                          <a:ea typeface="+mn-ea"/>
                        </a:rPr>
                        <a:t>2014</a:t>
                      </a:r>
                      <a:r>
                        <a:rPr lang="ja-JP" altLang="en-US" sz="1100" u="none" dirty="0" smtClean="0">
                          <a:solidFill>
                            <a:schemeClr val="tx1"/>
                          </a:solidFill>
                        </a:rPr>
                        <a:t>）</a:t>
                      </a:r>
                      <a:endParaRPr lang="en-US" altLang="ja-JP" sz="1100" u="none" dirty="0" smtClean="0">
                        <a:solidFill>
                          <a:schemeClr val="tx1"/>
                        </a:solidFill>
                      </a:endParaRPr>
                    </a:p>
                    <a:p>
                      <a:pPr marL="0" indent="0" algn="l">
                        <a:lnSpc>
                          <a:spcPts val="1500"/>
                        </a:lnSpc>
                        <a:buFont typeface="Arial" panose="020B0604020202020204" pitchFamily="34" charset="0"/>
                        <a:buNone/>
                      </a:pPr>
                      <a:r>
                        <a:rPr lang="ja-JP" altLang="en-US" sz="1100" u="none" dirty="0" smtClean="0">
                          <a:solidFill>
                            <a:schemeClr val="tx1"/>
                          </a:solidFill>
                        </a:rPr>
                        <a:t>　→</a:t>
                      </a:r>
                      <a:r>
                        <a:rPr lang="ja-JP" altLang="en-US" sz="1100" u="none" dirty="0" smtClean="0">
                          <a:solidFill>
                            <a:schemeClr val="tx1"/>
                          </a:solidFill>
                          <a:latin typeface="+mn-ea"/>
                          <a:ea typeface="+mn-ea"/>
                        </a:rPr>
                        <a:t>総合</a:t>
                      </a:r>
                      <a:r>
                        <a:rPr lang="ja-JP" altLang="en-US" sz="1100" u="none" dirty="0">
                          <a:solidFill>
                            <a:schemeClr val="tx1"/>
                          </a:solidFill>
                          <a:latin typeface="+mn-ea"/>
                          <a:ea typeface="+mn-ea"/>
                        </a:rPr>
                        <a:t>教育会議の設置（</a:t>
                      </a:r>
                      <a:r>
                        <a:rPr lang="en-US" altLang="ja-JP" sz="1100" u="none" dirty="0">
                          <a:solidFill>
                            <a:schemeClr val="tx1"/>
                          </a:solidFill>
                          <a:latin typeface="+mn-ea"/>
                          <a:ea typeface="+mn-ea"/>
                        </a:rPr>
                        <a:t>2015</a:t>
                      </a:r>
                      <a:r>
                        <a:rPr lang="ja-JP" altLang="en-US" sz="1100" u="none" dirty="0" smtClean="0">
                          <a:solidFill>
                            <a:schemeClr val="tx1"/>
                          </a:solidFill>
                          <a:latin typeface="+mn-ea"/>
                          <a:ea typeface="+mn-ea"/>
                        </a:rPr>
                        <a:t>）</a:t>
                      </a:r>
                      <a:endParaRPr lang="en-US" altLang="ja-JP" sz="1100" u="none" dirty="0" smtClean="0">
                        <a:solidFill>
                          <a:schemeClr val="tx1"/>
                        </a:solidFill>
                        <a:latin typeface="+mn-ea"/>
                        <a:ea typeface="+mn-ea"/>
                      </a:endParaRPr>
                    </a:p>
                    <a:p>
                      <a:pPr marL="108000" marR="0" lvl="0" indent="-108000" algn="l" defTabSz="914400" rtl="0" eaLnBrk="1" fontAlgn="auto" latinLnBrk="0" hangingPunct="1">
                        <a:lnSpc>
                          <a:spcPts val="1500"/>
                        </a:lnSpc>
                        <a:spcBef>
                          <a:spcPts val="0"/>
                        </a:spcBef>
                        <a:spcAft>
                          <a:spcPts val="0"/>
                        </a:spcAft>
                        <a:buClrTx/>
                        <a:buSzTx/>
                        <a:buFont typeface="Arial" panose="020B0604020202020204" pitchFamily="34" charset="0"/>
                        <a:buChar char="•"/>
                        <a:tabLst/>
                        <a:defRPr/>
                      </a:pPr>
                      <a:r>
                        <a:rPr lang="ja-JP" altLang="en-US" sz="1100" u="none" dirty="0" smtClean="0">
                          <a:solidFill>
                            <a:schemeClr val="tx1"/>
                          </a:solidFill>
                          <a:latin typeface="+mn-ea"/>
                          <a:ea typeface="+mn-ea"/>
                        </a:rPr>
                        <a:t>分権型教育行政への転換（</a:t>
                      </a:r>
                      <a:r>
                        <a:rPr lang="en-US" altLang="ja-JP" sz="1100" u="none" dirty="0" smtClean="0">
                          <a:solidFill>
                            <a:schemeClr val="tx1"/>
                          </a:solidFill>
                          <a:latin typeface="+mn-ea"/>
                          <a:ea typeface="+mn-ea"/>
                        </a:rPr>
                        <a:t>2015</a:t>
                      </a:r>
                      <a:r>
                        <a:rPr lang="ja-JP" altLang="en-US" sz="1100" u="none" dirty="0" smtClean="0">
                          <a:solidFill>
                            <a:schemeClr val="tx1"/>
                          </a:solidFill>
                          <a:latin typeface="+mn-ea"/>
                          <a:ea typeface="+mn-ea"/>
                        </a:rPr>
                        <a:t>）</a:t>
                      </a:r>
                      <a:endParaRPr lang="en-US" altLang="ja-JP" sz="1100" u="none" dirty="0" smtClean="0">
                        <a:solidFill>
                          <a:schemeClr val="tx1"/>
                        </a:solidFill>
                        <a:latin typeface="+mn-ea"/>
                        <a:ea typeface="+mn-ea"/>
                      </a:endParaRPr>
                    </a:p>
                    <a:p>
                      <a:pPr marL="0" indent="0" algn="l">
                        <a:lnSpc>
                          <a:spcPts val="1500"/>
                        </a:lnSpc>
                        <a:buFont typeface="Arial" panose="020B0604020202020204" pitchFamily="34" charset="0"/>
                        <a:buNone/>
                      </a:pPr>
                      <a:r>
                        <a:rPr lang="ja-JP" altLang="en-US" sz="1100" u="none" dirty="0" smtClean="0">
                          <a:solidFill>
                            <a:schemeClr val="tx1"/>
                          </a:solidFill>
                        </a:rPr>
                        <a:t>　→</a:t>
                      </a:r>
                      <a:r>
                        <a:rPr lang="ja-JP" altLang="en-US" sz="1100" b="0" u="none" dirty="0" smtClean="0">
                          <a:solidFill>
                            <a:schemeClr val="tx1"/>
                          </a:solidFill>
                          <a:latin typeface="+mn-ea"/>
                          <a:ea typeface="+mn-ea"/>
                        </a:rPr>
                        <a:t>教育委員会事務局の４ブロック化（</a:t>
                      </a:r>
                      <a:r>
                        <a:rPr lang="en-US" altLang="ja-JP" sz="1100" b="0" u="none" dirty="0" smtClean="0">
                          <a:solidFill>
                            <a:schemeClr val="tx1"/>
                          </a:solidFill>
                          <a:latin typeface="+mn-ea"/>
                          <a:ea typeface="+mn-ea"/>
                        </a:rPr>
                        <a:t>2020</a:t>
                      </a:r>
                      <a:r>
                        <a:rPr lang="ja-JP" altLang="en-US" sz="1100" b="0" u="none" dirty="0" smtClean="0">
                          <a:solidFill>
                            <a:schemeClr val="tx1"/>
                          </a:solidFill>
                          <a:latin typeface="+mn-ea"/>
                          <a:ea typeface="+mn-ea"/>
                        </a:rPr>
                        <a:t>）</a:t>
                      </a:r>
                      <a:endParaRPr lang="en-US" altLang="ja-JP" sz="1100" b="0" u="none" dirty="0">
                        <a:solidFill>
                          <a:schemeClr val="tx1"/>
                        </a:solidFill>
                        <a:latin typeface="+mn-ea"/>
                        <a:ea typeface="+mn-ea"/>
                      </a:endParaRPr>
                    </a:p>
                    <a:p>
                      <a:pPr algn="l">
                        <a:lnSpc>
                          <a:spcPts val="1500"/>
                        </a:lnSpc>
                      </a:pPr>
                      <a:r>
                        <a:rPr lang="en-US" altLang="ja-JP" sz="1100" b="0" u="sng" dirty="0" smtClean="0">
                          <a:solidFill>
                            <a:schemeClr val="tx1"/>
                          </a:solidFill>
                        </a:rPr>
                        <a:t>Ⅱ</a:t>
                      </a:r>
                      <a:r>
                        <a:rPr lang="ja-JP" altLang="en-US" sz="1100" b="0" u="sng" dirty="0">
                          <a:solidFill>
                            <a:schemeClr val="tx1"/>
                          </a:solidFill>
                        </a:rPr>
                        <a:t>学校運営の制度改革</a:t>
                      </a:r>
                      <a:endParaRPr lang="en-US" altLang="ja-JP" sz="1100" b="0" u="sng" dirty="0">
                        <a:solidFill>
                          <a:schemeClr val="tx1"/>
                        </a:solidFill>
                      </a:endParaRPr>
                    </a:p>
                    <a:p>
                      <a:pPr marL="108000" indent="-108000" algn="l">
                        <a:lnSpc>
                          <a:spcPts val="1500"/>
                        </a:lnSpc>
                        <a:buFont typeface="Arial" panose="020B0604020202020204" pitchFamily="34" charset="0"/>
                        <a:buChar char="•"/>
                      </a:pPr>
                      <a:r>
                        <a:rPr lang="ja-JP" altLang="en-US" sz="1100" b="0" u="none" dirty="0" smtClean="0">
                          <a:solidFill>
                            <a:schemeClr val="tx1"/>
                          </a:solidFill>
                        </a:rPr>
                        <a:t>校長</a:t>
                      </a:r>
                      <a:r>
                        <a:rPr lang="ja-JP" altLang="en-US" sz="1100" b="0" u="none" dirty="0">
                          <a:solidFill>
                            <a:schemeClr val="tx1"/>
                          </a:solidFill>
                        </a:rPr>
                        <a:t>公募の実施、副校長のモデル配置</a:t>
                      </a:r>
                      <a:r>
                        <a:rPr lang="ja-JP" altLang="en-US" sz="1100" b="0" u="none" dirty="0" smtClean="0">
                          <a:solidFill>
                            <a:schemeClr val="tx1"/>
                          </a:solidFill>
                        </a:rPr>
                        <a:t>、</a:t>
                      </a:r>
                      <a:r>
                        <a:rPr lang="en-US" altLang="ja-JP" sz="1100" b="0" u="none" dirty="0" smtClean="0">
                          <a:solidFill>
                            <a:schemeClr val="tx1"/>
                          </a:solidFill>
                        </a:rPr>
                        <a:t/>
                      </a:r>
                      <a:br>
                        <a:rPr lang="en-US" altLang="ja-JP" sz="1100" b="0" u="none" dirty="0" smtClean="0">
                          <a:solidFill>
                            <a:schemeClr val="tx1"/>
                          </a:solidFill>
                        </a:rPr>
                      </a:br>
                      <a:r>
                        <a:rPr lang="ja-JP" altLang="en-US" sz="1100" b="0" u="none" dirty="0" smtClean="0">
                          <a:solidFill>
                            <a:schemeClr val="tx1"/>
                          </a:solidFill>
                        </a:rPr>
                        <a:t>予算</a:t>
                      </a:r>
                      <a:r>
                        <a:rPr lang="ja-JP" altLang="en-US" sz="1100" b="0" u="none" dirty="0">
                          <a:solidFill>
                            <a:schemeClr val="tx1"/>
                          </a:solidFill>
                        </a:rPr>
                        <a:t>・人事の校長裁量の強化</a:t>
                      </a:r>
                      <a:endParaRPr lang="en-US" altLang="ja-JP" sz="1100" b="0" u="none" dirty="0">
                        <a:solidFill>
                          <a:schemeClr val="tx1"/>
                        </a:solidFill>
                      </a:endParaRPr>
                    </a:p>
                    <a:p>
                      <a:pPr marL="108000" indent="-108000" algn="l">
                        <a:lnSpc>
                          <a:spcPts val="1500"/>
                        </a:lnSpc>
                        <a:buFont typeface="Arial" panose="020B0604020202020204" pitchFamily="34" charset="0"/>
                        <a:buChar char="•"/>
                      </a:pPr>
                      <a:r>
                        <a:rPr lang="ja-JP" altLang="en-US" sz="1100" b="0" u="none" dirty="0" smtClean="0">
                          <a:solidFill>
                            <a:schemeClr val="tx1"/>
                          </a:solidFill>
                        </a:rPr>
                        <a:t>学校</a:t>
                      </a:r>
                      <a:r>
                        <a:rPr lang="ja-JP" altLang="en-US" sz="1100" b="0" u="none" dirty="0">
                          <a:solidFill>
                            <a:schemeClr val="tx1"/>
                          </a:solidFill>
                        </a:rPr>
                        <a:t>選択制の実施、学校協議会の設置</a:t>
                      </a:r>
                      <a:endParaRPr lang="en-US" altLang="ja-JP" sz="1100" b="0" u="none" dirty="0">
                        <a:solidFill>
                          <a:schemeClr val="tx1"/>
                        </a:solidFill>
                      </a:endParaRPr>
                    </a:p>
                    <a:p>
                      <a:pPr marL="108000" indent="-108000" algn="l">
                        <a:lnSpc>
                          <a:spcPts val="1500"/>
                        </a:lnSpc>
                        <a:buFont typeface="Arial" panose="020B0604020202020204" pitchFamily="34" charset="0"/>
                        <a:buChar char="•"/>
                      </a:pPr>
                      <a:r>
                        <a:rPr lang="ja-JP" altLang="en-US" sz="1100" b="0" u="none" dirty="0" smtClean="0">
                          <a:solidFill>
                            <a:schemeClr val="tx1"/>
                          </a:solidFill>
                          <a:latin typeface="+mn-ea"/>
                          <a:ea typeface="+mn-ea"/>
                        </a:rPr>
                        <a:t>大阪市</a:t>
                      </a:r>
                      <a:r>
                        <a:rPr lang="ja-JP" altLang="en-US" sz="1100" b="0" u="none" dirty="0">
                          <a:solidFill>
                            <a:schemeClr val="tx1"/>
                          </a:solidFill>
                          <a:latin typeface="+mn-ea"/>
                          <a:ea typeface="+mn-ea"/>
                        </a:rPr>
                        <a:t>小学校学力経年調査の</a:t>
                      </a:r>
                      <a:r>
                        <a:rPr lang="ja-JP" altLang="en-US" sz="1100" b="0" u="none" dirty="0" smtClean="0">
                          <a:solidFill>
                            <a:schemeClr val="tx1"/>
                          </a:solidFill>
                          <a:latin typeface="+mn-ea"/>
                          <a:ea typeface="+mn-ea"/>
                        </a:rPr>
                        <a:t>実施</a:t>
                      </a:r>
                      <a:r>
                        <a:rPr lang="en-US" altLang="ja-JP" sz="1100" b="0" u="none" dirty="0" smtClean="0">
                          <a:solidFill>
                            <a:schemeClr val="tx1"/>
                          </a:solidFill>
                          <a:latin typeface="+mn-ea"/>
                          <a:ea typeface="+mn-ea"/>
                        </a:rPr>
                        <a:t>(2016)</a:t>
                      </a:r>
                    </a:p>
                    <a:p>
                      <a:pPr algn="l">
                        <a:lnSpc>
                          <a:spcPts val="1500"/>
                        </a:lnSpc>
                      </a:pPr>
                      <a:r>
                        <a:rPr lang="en-US" altLang="ja-JP" sz="1100" b="0" u="sng" dirty="0" smtClean="0">
                          <a:solidFill>
                            <a:schemeClr val="tx1"/>
                          </a:solidFill>
                        </a:rPr>
                        <a:t>Ⅲ</a:t>
                      </a:r>
                      <a:r>
                        <a:rPr lang="ja-JP" altLang="en-US" sz="1100" b="0" u="sng" dirty="0">
                          <a:solidFill>
                            <a:schemeClr val="tx1"/>
                          </a:solidFill>
                        </a:rPr>
                        <a:t>教育実践の</a:t>
                      </a:r>
                      <a:r>
                        <a:rPr lang="ja-JP" altLang="en-US" sz="1100" b="0" u="sng" dirty="0" smtClean="0">
                          <a:solidFill>
                            <a:schemeClr val="tx1"/>
                          </a:solidFill>
                        </a:rPr>
                        <a:t>イノベーション</a:t>
                      </a:r>
                      <a:endParaRPr lang="en-US" altLang="ja-JP" sz="1100" b="0" u="sng" dirty="0">
                        <a:solidFill>
                          <a:schemeClr val="tx1"/>
                        </a:solidFill>
                      </a:endParaRPr>
                    </a:p>
                    <a:p>
                      <a:pPr marL="108000" indent="-108000" algn="l">
                        <a:lnSpc>
                          <a:spcPts val="1500"/>
                        </a:lnSpc>
                        <a:buFont typeface="Arial" panose="020B0604020202020204" pitchFamily="34" charset="0"/>
                        <a:buChar char="•"/>
                      </a:pPr>
                      <a:r>
                        <a:rPr lang="ja-JP" altLang="en-US" sz="1100" b="0" u="none" dirty="0" smtClean="0">
                          <a:solidFill>
                            <a:schemeClr val="tx1"/>
                          </a:solidFill>
                        </a:rPr>
                        <a:t>幼稚園</a:t>
                      </a:r>
                      <a:r>
                        <a:rPr lang="ja-JP" altLang="en-US" sz="1100" b="0" u="none" dirty="0">
                          <a:solidFill>
                            <a:schemeClr val="tx1"/>
                          </a:solidFill>
                        </a:rPr>
                        <a:t>・保育所に共通の就学前教育</a:t>
                      </a:r>
                      <a:r>
                        <a:rPr lang="ja-JP" altLang="en-US" sz="1100" b="0" u="none" dirty="0" smtClean="0">
                          <a:solidFill>
                            <a:schemeClr val="tx1"/>
                          </a:solidFill>
                        </a:rPr>
                        <a:t>カリ</a:t>
                      </a:r>
                      <a:r>
                        <a:rPr lang="en-US" altLang="ja-JP" sz="1100" b="0" u="none" dirty="0" smtClean="0">
                          <a:solidFill>
                            <a:schemeClr val="tx1"/>
                          </a:solidFill>
                        </a:rPr>
                        <a:t/>
                      </a:r>
                      <a:br>
                        <a:rPr lang="en-US" altLang="ja-JP" sz="1100" b="0" u="none" dirty="0" smtClean="0">
                          <a:solidFill>
                            <a:schemeClr val="tx1"/>
                          </a:solidFill>
                        </a:rPr>
                      </a:br>
                      <a:r>
                        <a:rPr lang="ja-JP" altLang="en-US" sz="1100" b="0" u="none" dirty="0" smtClean="0">
                          <a:solidFill>
                            <a:schemeClr val="tx1"/>
                          </a:solidFill>
                        </a:rPr>
                        <a:t>キュラム</a:t>
                      </a:r>
                      <a:r>
                        <a:rPr lang="ja-JP" altLang="en-US" sz="1100" b="0" u="none" dirty="0">
                          <a:solidFill>
                            <a:schemeClr val="tx1"/>
                          </a:solidFill>
                        </a:rPr>
                        <a:t>の作成、小学校低学年からの</a:t>
                      </a:r>
                      <a:r>
                        <a:rPr lang="ja-JP" altLang="en-US" sz="1100" b="0" u="none" dirty="0" smtClean="0">
                          <a:solidFill>
                            <a:schemeClr val="tx1"/>
                          </a:solidFill>
                        </a:rPr>
                        <a:t>英語</a:t>
                      </a:r>
                      <a:r>
                        <a:rPr lang="ja-JP" altLang="en-US" sz="1100" b="0" u="none" dirty="0">
                          <a:solidFill>
                            <a:schemeClr val="tx1"/>
                          </a:solidFill>
                        </a:rPr>
                        <a:t>指導、学校教育への</a:t>
                      </a:r>
                      <a:r>
                        <a:rPr lang="en-US" altLang="ja-JP" sz="1100" b="0" u="none" dirty="0">
                          <a:solidFill>
                            <a:schemeClr val="tx1"/>
                          </a:solidFill>
                        </a:rPr>
                        <a:t>ICT</a:t>
                      </a:r>
                      <a:r>
                        <a:rPr lang="ja-JP" altLang="en-US" sz="1100" b="0" u="none" dirty="0">
                          <a:solidFill>
                            <a:schemeClr val="tx1"/>
                          </a:solidFill>
                        </a:rPr>
                        <a:t>活用</a:t>
                      </a:r>
                      <a:endParaRPr lang="en-US" altLang="ja-JP" sz="1100" b="0" u="none" dirty="0">
                        <a:solidFill>
                          <a:schemeClr val="tx1"/>
                        </a:solidFill>
                      </a:endParaRPr>
                    </a:p>
                    <a:p>
                      <a:pPr marL="108000" indent="-108000" algn="l">
                        <a:lnSpc>
                          <a:spcPts val="1500"/>
                        </a:lnSpc>
                        <a:buFont typeface="Arial" panose="020B0604020202020204" pitchFamily="34" charset="0"/>
                        <a:buChar char="•"/>
                      </a:pPr>
                      <a:r>
                        <a:rPr lang="ja-JP" altLang="en-US" sz="1100" b="0" u="none" dirty="0" smtClean="0">
                          <a:solidFill>
                            <a:schemeClr val="tx1"/>
                          </a:solidFill>
                        </a:rPr>
                        <a:t>小</a:t>
                      </a:r>
                      <a:r>
                        <a:rPr lang="ja-JP" altLang="en-US" sz="1100" b="0" u="none" dirty="0">
                          <a:solidFill>
                            <a:schemeClr val="tx1"/>
                          </a:solidFill>
                        </a:rPr>
                        <a:t>・中学校の普通教室に空調機を</a:t>
                      </a:r>
                      <a:r>
                        <a:rPr lang="ja-JP" altLang="en-US" sz="1100" b="0" u="none" dirty="0" smtClean="0">
                          <a:solidFill>
                            <a:schemeClr val="tx1"/>
                          </a:solidFill>
                        </a:rPr>
                        <a:t>段階的</a:t>
                      </a:r>
                      <a:r>
                        <a:rPr lang="en-US" altLang="ja-JP" sz="1100" b="0" u="none" dirty="0" smtClean="0">
                          <a:solidFill>
                            <a:schemeClr val="tx1"/>
                          </a:solidFill>
                        </a:rPr>
                        <a:t/>
                      </a:r>
                      <a:br>
                        <a:rPr lang="en-US" altLang="ja-JP" sz="1100" b="0" u="none" dirty="0" smtClean="0">
                          <a:solidFill>
                            <a:schemeClr val="tx1"/>
                          </a:solidFill>
                        </a:rPr>
                      </a:br>
                      <a:r>
                        <a:rPr lang="ja-JP" altLang="en-US" sz="1100" b="0" u="none" dirty="0" smtClean="0">
                          <a:solidFill>
                            <a:schemeClr val="tx1"/>
                          </a:solidFill>
                        </a:rPr>
                        <a:t>に</a:t>
                      </a:r>
                      <a:r>
                        <a:rPr lang="ja-JP" altLang="en-US" sz="1100" b="0" u="none" dirty="0">
                          <a:solidFill>
                            <a:schemeClr val="tx1"/>
                          </a:solidFill>
                        </a:rPr>
                        <a:t>設置、中学校給食の実施</a:t>
                      </a:r>
                      <a:r>
                        <a:rPr lang="ja-JP" altLang="en-US" sz="1100" b="0" u="none" dirty="0" smtClean="0">
                          <a:solidFill>
                            <a:schemeClr val="tx1"/>
                          </a:solidFill>
                        </a:rPr>
                        <a:t>、教員</a:t>
                      </a:r>
                      <a:r>
                        <a:rPr lang="ja-JP" altLang="en-US" sz="1100" b="0" u="none" dirty="0">
                          <a:solidFill>
                            <a:schemeClr val="tx1"/>
                          </a:solidFill>
                        </a:rPr>
                        <a:t>個人</a:t>
                      </a:r>
                      <a:r>
                        <a:rPr lang="ja-JP" altLang="en-US" sz="1100" b="0" u="none" dirty="0" smtClean="0">
                          <a:solidFill>
                            <a:schemeClr val="tx1"/>
                          </a:solidFill>
                        </a:rPr>
                        <a:t>や</a:t>
                      </a:r>
                      <a:r>
                        <a:rPr lang="en-US" altLang="ja-JP" sz="1100" b="0" u="none" dirty="0" smtClean="0">
                          <a:solidFill>
                            <a:schemeClr val="tx1"/>
                          </a:solidFill>
                        </a:rPr>
                        <a:t/>
                      </a:r>
                      <a:br>
                        <a:rPr lang="en-US" altLang="ja-JP" sz="1100" b="0" u="none" dirty="0" smtClean="0">
                          <a:solidFill>
                            <a:schemeClr val="tx1"/>
                          </a:solidFill>
                        </a:rPr>
                      </a:br>
                      <a:r>
                        <a:rPr lang="ja-JP" altLang="en-US" sz="1100" b="0" u="none" dirty="0" smtClean="0">
                          <a:solidFill>
                            <a:schemeClr val="tx1"/>
                          </a:solidFill>
                          <a:latin typeface="+mn-ea"/>
                          <a:ea typeface="+mn-ea"/>
                        </a:rPr>
                        <a:t>グループ</a:t>
                      </a:r>
                      <a:r>
                        <a:rPr lang="ja-JP" altLang="en-US" sz="1100" b="0" u="none" dirty="0">
                          <a:solidFill>
                            <a:schemeClr val="tx1"/>
                          </a:solidFill>
                          <a:latin typeface="+mn-ea"/>
                          <a:ea typeface="+mn-ea"/>
                        </a:rPr>
                        <a:t>の主体的な研究活動の支援</a:t>
                      </a:r>
                      <a:r>
                        <a:rPr lang="ja-JP" altLang="en-US" sz="1100" b="0" u="none" dirty="0" smtClean="0">
                          <a:solidFill>
                            <a:schemeClr val="tx1"/>
                          </a:solidFill>
                          <a:latin typeface="+mn-ea"/>
                          <a:ea typeface="+mn-ea"/>
                        </a:rPr>
                        <a:t>、</a:t>
                      </a:r>
                      <a:endParaRPr lang="en-US" altLang="ja-JP" sz="1100" b="0" u="none" dirty="0" smtClean="0">
                        <a:solidFill>
                          <a:schemeClr val="tx1"/>
                        </a:solidFill>
                        <a:latin typeface="+mn-ea"/>
                        <a:ea typeface="+mn-ea"/>
                      </a:endParaRPr>
                    </a:p>
                    <a:p>
                      <a:pPr marL="0" indent="0" algn="l">
                        <a:lnSpc>
                          <a:spcPts val="1500"/>
                        </a:lnSpc>
                        <a:buFont typeface="Arial" panose="020B0604020202020204" pitchFamily="34" charset="0"/>
                        <a:buNone/>
                      </a:pPr>
                      <a:r>
                        <a:rPr lang="ja-JP" altLang="en-US" sz="1100" b="0" u="none" dirty="0" smtClean="0">
                          <a:solidFill>
                            <a:schemeClr val="tx1"/>
                          </a:solidFill>
                          <a:latin typeface="+mn-ea"/>
                          <a:ea typeface="+mn-ea"/>
                        </a:rPr>
                        <a:t>　校務</a:t>
                      </a:r>
                      <a:r>
                        <a:rPr lang="ja-JP" altLang="en-US" sz="1100" b="0" u="none" dirty="0">
                          <a:solidFill>
                            <a:schemeClr val="tx1"/>
                          </a:solidFill>
                          <a:latin typeface="+mn-ea"/>
                          <a:ea typeface="+mn-ea"/>
                        </a:rPr>
                        <a:t>の効率化に向けた</a:t>
                      </a:r>
                      <a:r>
                        <a:rPr lang="en-US" altLang="ja-JP" sz="1100" b="0" u="none" dirty="0">
                          <a:solidFill>
                            <a:schemeClr val="tx1"/>
                          </a:solidFill>
                          <a:latin typeface="+mn-ea"/>
                          <a:ea typeface="+mn-ea"/>
                        </a:rPr>
                        <a:t>ICT</a:t>
                      </a:r>
                      <a:r>
                        <a:rPr lang="ja-JP" altLang="en-US" sz="1100" b="0" u="none" dirty="0">
                          <a:solidFill>
                            <a:schemeClr val="tx1"/>
                          </a:solidFill>
                          <a:latin typeface="+mn-ea"/>
                          <a:ea typeface="+mn-ea"/>
                        </a:rPr>
                        <a:t>活用</a:t>
                      </a:r>
                      <a:r>
                        <a:rPr lang="ja-JP" altLang="en-US" sz="1100" b="0" u="none" dirty="0" smtClean="0">
                          <a:solidFill>
                            <a:schemeClr val="tx1"/>
                          </a:solidFill>
                          <a:latin typeface="+mn-ea"/>
                          <a:ea typeface="+mn-ea"/>
                        </a:rPr>
                        <a:t>、</a:t>
                      </a:r>
                      <a:endParaRPr lang="en-US" altLang="ja-JP" sz="1100" b="0" u="none" dirty="0" smtClean="0">
                        <a:solidFill>
                          <a:schemeClr val="tx1"/>
                        </a:solidFill>
                        <a:latin typeface="+mn-ea"/>
                        <a:ea typeface="+mn-ea"/>
                      </a:endParaRPr>
                    </a:p>
                    <a:p>
                      <a:pPr marL="0" indent="0" algn="l">
                        <a:lnSpc>
                          <a:spcPts val="1500"/>
                        </a:lnSpc>
                        <a:buFont typeface="Arial" panose="020B0604020202020204" pitchFamily="34" charset="0"/>
                        <a:buNone/>
                      </a:pPr>
                      <a:r>
                        <a:rPr lang="ja-JP" altLang="en-US" sz="1100" b="0" u="none" dirty="0" smtClean="0">
                          <a:solidFill>
                            <a:schemeClr val="tx1"/>
                          </a:solidFill>
                          <a:latin typeface="+mn-ea"/>
                          <a:ea typeface="+mn-ea"/>
                        </a:rPr>
                        <a:t>　学習サポーター</a:t>
                      </a:r>
                      <a:r>
                        <a:rPr lang="ja-JP" altLang="en-US" sz="1100" b="0" u="none" dirty="0">
                          <a:solidFill>
                            <a:schemeClr val="tx1"/>
                          </a:solidFill>
                          <a:latin typeface="+mn-ea"/>
                          <a:ea typeface="+mn-ea"/>
                        </a:rPr>
                        <a:t>の配置、生活指導支援員</a:t>
                      </a:r>
                      <a:r>
                        <a:rPr lang="ja-JP" altLang="en-US" sz="1100" b="0" u="none" dirty="0" smtClean="0">
                          <a:solidFill>
                            <a:schemeClr val="tx1"/>
                          </a:solidFill>
                          <a:latin typeface="+mn-ea"/>
                          <a:ea typeface="+mn-ea"/>
                        </a:rPr>
                        <a:t>の</a:t>
                      </a:r>
                      <a:endParaRPr lang="en-US" altLang="ja-JP" sz="1100" b="0" u="none" dirty="0" smtClean="0">
                        <a:solidFill>
                          <a:schemeClr val="tx1"/>
                        </a:solidFill>
                        <a:latin typeface="+mn-ea"/>
                        <a:ea typeface="+mn-ea"/>
                      </a:endParaRPr>
                    </a:p>
                    <a:p>
                      <a:pPr marL="0" indent="0" algn="l">
                        <a:lnSpc>
                          <a:spcPts val="1500"/>
                        </a:lnSpc>
                        <a:buFont typeface="Arial" panose="020B0604020202020204" pitchFamily="34" charset="0"/>
                        <a:buNone/>
                      </a:pPr>
                      <a:r>
                        <a:rPr lang="ja-JP" altLang="en-US" sz="1100" b="0" u="none" dirty="0" smtClean="0">
                          <a:solidFill>
                            <a:schemeClr val="tx1"/>
                          </a:solidFill>
                          <a:latin typeface="+mn-ea"/>
                          <a:ea typeface="+mn-ea"/>
                        </a:rPr>
                        <a:t>　配置、民間事業者を活用した課外授業、</a:t>
                      </a:r>
                      <a:endParaRPr lang="en-US" altLang="ja-JP" sz="1100" b="0" u="none" dirty="0" smtClean="0">
                        <a:solidFill>
                          <a:schemeClr val="tx1"/>
                        </a:solidFill>
                        <a:latin typeface="+mn-ea"/>
                        <a:ea typeface="+mn-ea"/>
                      </a:endParaRPr>
                    </a:p>
                    <a:p>
                      <a:pPr marL="0" indent="0" algn="l">
                        <a:lnSpc>
                          <a:spcPts val="1500"/>
                        </a:lnSpc>
                        <a:buFont typeface="Arial" panose="020B0604020202020204" pitchFamily="34" charset="0"/>
                        <a:buNone/>
                      </a:pPr>
                      <a:r>
                        <a:rPr lang="ja-JP" altLang="en-US" sz="1100" b="0" u="none" dirty="0" smtClean="0">
                          <a:solidFill>
                            <a:schemeClr val="tx1"/>
                          </a:solidFill>
                          <a:latin typeface="+mn-ea"/>
                          <a:ea typeface="+mn-ea"/>
                        </a:rPr>
                        <a:t>　学力向上支援チーム事業（</a:t>
                      </a:r>
                      <a:r>
                        <a:rPr lang="en-US" altLang="ja-JP" sz="1100" b="0" u="none" dirty="0" smtClean="0">
                          <a:solidFill>
                            <a:schemeClr val="tx1"/>
                          </a:solidFill>
                          <a:latin typeface="+mn-ea"/>
                          <a:ea typeface="+mn-ea"/>
                        </a:rPr>
                        <a:t>2022</a:t>
                      </a:r>
                      <a:r>
                        <a:rPr lang="ja-JP" altLang="en-US" sz="1100" b="0" u="none" dirty="0" smtClean="0">
                          <a:solidFill>
                            <a:schemeClr val="tx1"/>
                          </a:solidFill>
                          <a:latin typeface="+mn-ea"/>
                          <a:ea typeface="+mn-ea"/>
                        </a:rPr>
                        <a:t>）　など</a:t>
                      </a:r>
                      <a:endParaRPr lang="en-US" altLang="ja-JP" sz="1100" b="0" u="none" dirty="0" smtClean="0">
                        <a:solidFill>
                          <a:schemeClr val="tx1"/>
                        </a:solidFill>
                        <a:latin typeface="+mn-ea"/>
                        <a:ea typeface="+mn-ea"/>
                      </a:endParaRPr>
                    </a:p>
                    <a:p>
                      <a:pPr marL="108000" indent="-108000" algn="l">
                        <a:lnSpc>
                          <a:spcPts val="1500"/>
                        </a:lnSpc>
                        <a:buFont typeface="Arial" panose="020B0604020202020204" pitchFamily="34" charset="0"/>
                        <a:buChar char="•"/>
                      </a:pPr>
                      <a:r>
                        <a:rPr kumimoji="1" lang="ja-JP" altLang="en-US" sz="1100" b="0" u="none" kern="1200" dirty="0" smtClean="0">
                          <a:solidFill>
                            <a:schemeClr val="tx1"/>
                          </a:solidFill>
                          <a:latin typeface="+mn-ea"/>
                          <a:ea typeface="+mn-ea"/>
                          <a:cs typeface="+mn-cs"/>
                        </a:rPr>
                        <a:t>いじめ、不登校への対応、</a:t>
                      </a:r>
                      <a:endParaRPr kumimoji="1" lang="en-US" altLang="ja-JP" sz="1100" b="0" u="none" kern="1200" dirty="0" smtClean="0">
                        <a:solidFill>
                          <a:schemeClr val="tx1"/>
                        </a:solidFill>
                        <a:latin typeface="+mn-ea"/>
                        <a:ea typeface="+mn-ea"/>
                        <a:cs typeface="+mn-cs"/>
                      </a:endParaRPr>
                    </a:p>
                    <a:p>
                      <a:pPr marL="108000" indent="-108000" algn="l">
                        <a:lnSpc>
                          <a:spcPts val="1500"/>
                        </a:lnSpc>
                        <a:buFont typeface="Arial" panose="020B0604020202020204" pitchFamily="34" charset="0"/>
                        <a:buChar char="•"/>
                      </a:pPr>
                      <a:r>
                        <a:rPr kumimoji="1" lang="ja-JP" altLang="en-US" sz="1100" b="0" u="none" kern="1200" dirty="0" smtClean="0">
                          <a:solidFill>
                            <a:schemeClr val="tx1"/>
                          </a:solidFill>
                          <a:latin typeface="+mn-ea"/>
                          <a:ea typeface="+mn-ea"/>
                          <a:cs typeface="+mn-cs"/>
                        </a:rPr>
                        <a:t>「新・大阪市総合教育センター（仮称）」設置（</a:t>
                      </a:r>
                      <a:r>
                        <a:rPr kumimoji="1" lang="en-US" altLang="ja-JP" sz="1100" b="0" u="none" kern="1200" dirty="0" smtClean="0">
                          <a:solidFill>
                            <a:schemeClr val="tx1"/>
                          </a:solidFill>
                          <a:latin typeface="+mn-ea"/>
                          <a:ea typeface="+mn-ea"/>
                          <a:cs typeface="+mn-cs"/>
                        </a:rPr>
                        <a:t>2024</a:t>
                      </a:r>
                      <a:r>
                        <a:rPr kumimoji="1" lang="ja-JP" altLang="en-US" sz="1100" b="0" u="none" strike="noStrike" kern="1200" baseline="0" dirty="0" smtClean="0">
                          <a:solidFill>
                            <a:schemeClr val="tx1"/>
                          </a:solidFill>
                          <a:latin typeface="+mn-ea"/>
                          <a:ea typeface="+mn-ea"/>
                          <a:cs typeface="+mn-cs"/>
                        </a:rPr>
                        <a:t>開設</a:t>
                      </a:r>
                      <a:r>
                        <a:rPr kumimoji="1" lang="ja-JP" altLang="en-US" sz="1100" b="0" u="none" kern="1200" dirty="0" smtClean="0">
                          <a:solidFill>
                            <a:schemeClr val="tx1"/>
                          </a:solidFill>
                          <a:latin typeface="+mn-ea"/>
                          <a:ea typeface="+mn-ea"/>
                          <a:cs typeface="+mn-cs"/>
                        </a:rPr>
                        <a:t>予定）</a:t>
                      </a:r>
                      <a:endParaRPr kumimoji="1" lang="en-US" altLang="ja-JP" sz="1100" b="0" u="none" kern="1200" dirty="0" smtClean="0">
                        <a:solidFill>
                          <a:schemeClr val="tx1"/>
                        </a:solidFill>
                        <a:latin typeface="+mn-ea"/>
                        <a:ea typeface="+mn-ea"/>
                        <a:cs typeface="+mn-cs"/>
                      </a:endParaRPr>
                    </a:p>
                    <a:p>
                      <a:pPr marL="108000" marR="0" lvl="0" indent="-108000" algn="l" defTabSz="914400" rtl="0" eaLnBrk="1" fontAlgn="auto" latinLnBrk="0" hangingPunct="1">
                        <a:lnSpc>
                          <a:spcPts val="1500"/>
                        </a:lnSpc>
                        <a:spcBef>
                          <a:spcPts val="0"/>
                        </a:spcBef>
                        <a:spcAft>
                          <a:spcPts val="0"/>
                        </a:spcAft>
                        <a:buClrTx/>
                        <a:buSzTx/>
                        <a:buFont typeface="Arial" panose="020B0604020202020204" pitchFamily="34" charset="0"/>
                        <a:buChar char="•"/>
                        <a:tabLst/>
                        <a:defRPr/>
                      </a:pPr>
                      <a:r>
                        <a:rPr lang="ja-JP" altLang="en-US" sz="1100" b="0" u="none" dirty="0" smtClean="0">
                          <a:solidFill>
                            <a:schemeClr val="tx1"/>
                          </a:solidFill>
                          <a:latin typeface="+mn-ea"/>
                          <a:ea typeface="+mn-ea"/>
                        </a:rPr>
                        <a:t>教員の働き方改革推進（</a:t>
                      </a:r>
                      <a:r>
                        <a:rPr lang="en-US" altLang="ja-JP" sz="1100" b="0" u="none" dirty="0" smtClean="0">
                          <a:solidFill>
                            <a:schemeClr val="tx1"/>
                          </a:solidFill>
                          <a:latin typeface="+mn-ea"/>
                          <a:ea typeface="+mn-ea"/>
                        </a:rPr>
                        <a:t>2019</a:t>
                      </a:r>
                      <a:r>
                        <a:rPr lang="ja-JP" altLang="en-US" sz="1100" b="0" u="none" dirty="0" smtClean="0">
                          <a:solidFill>
                            <a:schemeClr val="tx1"/>
                          </a:solidFill>
                          <a:latin typeface="+mn-ea"/>
                          <a:ea typeface="+mn-ea"/>
                        </a:rPr>
                        <a:t>）　　</a:t>
                      </a:r>
                      <a:endParaRPr lang="en-US" altLang="ja-JP" sz="1100" b="0" u="none" dirty="0" smtClean="0">
                        <a:solidFill>
                          <a:schemeClr val="tx1"/>
                        </a:solidFill>
                        <a:latin typeface="+mn-ea"/>
                        <a:ea typeface="+mn-ea"/>
                      </a:endParaRPr>
                    </a:p>
                    <a:p>
                      <a:pPr algn="l">
                        <a:lnSpc>
                          <a:spcPts val="1500"/>
                        </a:lnSpc>
                      </a:pPr>
                      <a:r>
                        <a:rPr kumimoji="1" lang="ja-JP" altLang="en-US" sz="1100" b="0" u="none" kern="1200" dirty="0" smtClean="0">
                          <a:solidFill>
                            <a:schemeClr val="tx1"/>
                          </a:solidFill>
                          <a:latin typeface="+mn-lt"/>
                          <a:ea typeface="+mn-ea"/>
                          <a:cs typeface="+mn-cs"/>
                        </a:rPr>
                        <a:t>上記</a:t>
                      </a:r>
                      <a:r>
                        <a:rPr kumimoji="1" lang="ja-JP" altLang="en-US" sz="1100" b="0" u="none" kern="1200" dirty="0">
                          <a:solidFill>
                            <a:schemeClr val="tx1"/>
                          </a:solidFill>
                          <a:latin typeface="+mn-lt"/>
                          <a:ea typeface="+mn-ea"/>
                          <a:cs typeface="+mn-cs"/>
                        </a:rPr>
                        <a:t>にかかる予算の</a:t>
                      </a:r>
                      <a:r>
                        <a:rPr kumimoji="1" lang="ja-JP" altLang="en-US" sz="1100" b="0" u="none" kern="1200" dirty="0" smtClean="0">
                          <a:solidFill>
                            <a:schemeClr val="tx1"/>
                          </a:solidFill>
                          <a:latin typeface="+mn-lt"/>
                          <a:ea typeface="+mn-ea"/>
                          <a:cs typeface="+mn-cs"/>
                        </a:rPr>
                        <a:t>推移②</a:t>
                      </a:r>
                      <a:endParaRPr kumimoji="1" lang="en-US" altLang="ja-JP" sz="1100" b="0" u="none" kern="1200" dirty="0">
                        <a:solidFill>
                          <a:schemeClr val="tx1"/>
                        </a:solidFill>
                        <a:latin typeface="+mn-lt"/>
                        <a:ea typeface="+mn-ea"/>
                        <a:cs typeface="+mn-cs"/>
                      </a:endParaRPr>
                    </a:p>
                    <a:p>
                      <a:pPr algn="l">
                        <a:lnSpc>
                          <a:spcPts val="1500"/>
                        </a:lnSpc>
                      </a:pPr>
                      <a:r>
                        <a:rPr kumimoji="1" lang="ja-JP" altLang="en-US" sz="1100" b="0" u="none" kern="1200" dirty="0">
                          <a:solidFill>
                            <a:schemeClr val="tx1"/>
                          </a:solidFill>
                          <a:latin typeface="+mn-lt"/>
                          <a:ea typeface="+mn-ea"/>
                          <a:cs typeface="+mn-cs"/>
                        </a:rPr>
                        <a:t>主な改革の</a:t>
                      </a:r>
                      <a:r>
                        <a:rPr kumimoji="1" lang="ja-JP" altLang="en-US" sz="1100" b="0" u="none" kern="1200" dirty="0" smtClean="0">
                          <a:solidFill>
                            <a:schemeClr val="tx1"/>
                          </a:solidFill>
                          <a:latin typeface="+mn-lt"/>
                          <a:ea typeface="+mn-ea"/>
                          <a:cs typeface="+mn-cs"/>
                        </a:rPr>
                        <a:t>概要③</a:t>
                      </a:r>
                      <a:r>
                        <a:rPr kumimoji="1" lang="ja-JP" altLang="en-US" sz="1100" b="0" u="none" kern="1200" dirty="0">
                          <a:solidFill>
                            <a:schemeClr val="tx1"/>
                          </a:solidFill>
                          <a:latin typeface="+mn-lt"/>
                          <a:ea typeface="+mn-ea"/>
                          <a:cs typeface="+mn-cs"/>
                        </a:rPr>
                        <a:t>　</a:t>
                      </a:r>
                      <a:endParaRPr kumimoji="1" lang="en-US" altLang="ja-JP" sz="1200" b="0" u="none" kern="1200" dirty="0">
                        <a:solidFill>
                          <a:schemeClr val="tx1"/>
                        </a:solidFill>
                        <a:latin typeface="+mn-lt"/>
                        <a:ea typeface="+mn-ea"/>
                        <a:cs typeface="+mn-cs"/>
                      </a:endParaRPr>
                    </a:p>
                  </a:txBody>
                  <a:tcPr>
                    <a:lnL w="12700" cap="flat" cmpd="sng" algn="ctr">
                      <a:solidFill>
                        <a:srgbClr val="002060"/>
                      </a:solidFill>
                      <a:prstDash val="sysDash"/>
                      <a:round/>
                      <a:headEnd type="none" w="med" len="med"/>
                      <a:tailEnd type="none" w="med" len="med"/>
                    </a:lnL>
                    <a:lnR w="12700" cap="flat" cmpd="sng" algn="ctr">
                      <a:solidFill>
                        <a:srgbClr val="002060"/>
                      </a:solidFill>
                      <a:prstDash val="sysDash"/>
                      <a:round/>
                      <a:headEnd type="none" w="med" len="med"/>
                      <a:tailEnd type="none" w="med" len="med"/>
                    </a:lnR>
                    <a:lnT w="19050" cap="flat" cmpd="sng" algn="ctr">
                      <a:solidFill>
                        <a:srgbClr val="002060"/>
                      </a:solidFill>
                      <a:prstDash val="solid"/>
                      <a:round/>
                      <a:headEnd type="none" w="med" len="med"/>
                      <a:tailEnd type="none" w="med" len="med"/>
                    </a:lnT>
                    <a:lnB w="19050" cap="flat" cmpd="sng" algn="ctr">
                      <a:solidFill>
                        <a:srgbClr val="002060"/>
                      </a:solidFill>
                      <a:prstDash val="solid"/>
                      <a:round/>
                      <a:headEnd type="none" w="med" len="med"/>
                      <a:tailEnd type="none" w="med" len="med"/>
                    </a:lnB>
                    <a:noFill/>
                  </a:tcPr>
                </a:tc>
                <a:tc>
                  <a:txBody>
                    <a:bodyPr/>
                    <a:lstStyle/>
                    <a:p>
                      <a:pPr marL="0" marR="0" lvl="0" indent="0" algn="l" defTabSz="914400" rtl="0" eaLnBrk="1" fontAlgn="auto" latinLnBrk="0" hangingPunct="1">
                        <a:lnSpc>
                          <a:spcPts val="1500"/>
                        </a:lnSpc>
                        <a:spcBef>
                          <a:spcPts val="0"/>
                        </a:spcBef>
                        <a:spcAft>
                          <a:spcPts val="0"/>
                        </a:spcAft>
                        <a:buClrTx/>
                        <a:buSzTx/>
                        <a:buFontTx/>
                        <a:buNone/>
                        <a:tabLst/>
                        <a:defRPr/>
                      </a:pPr>
                      <a:endParaRPr lang="en-US" altLang="ja-JP" sz="1200" u="none" dirty="0" smtClean="0">
                        <a:solidFill>
                          <a:schemeClr val="tx1"/>
                        </a:solidFill>
                      </a:endParaRPr>
                    </a:p>
                    <a:p>
                      <a:pPr marL="0" marR="0" lvl="0" indent="0" algn="l" defTabSz="914400" rtl="0" eaLnBrk="1" fontAlgn="auto" latinLnBrk="0" hangingPunct="1">
                        <a:lnSpc>
                          <a:spcPts val="1500"/>
                        </a:lnSpc>
                        <a:spcBef>
                          <a:spcPts val="0"/>
                        </a:spcBef>
                        <a:spcAft>
                          <a:spcPts val="0"/>
                        </a:spcAft>
                        <a:buClrTx/>
                        <a:buSzTx/>
                        <a:buFontTx/>
                        <a:buNone/>
                        <a:tabLst/>
                        <a:defRPr/>
                      </a:pPr>
                      <a:endParaRPr lang="en-US" altLang="ja-JP" sz="1200" u="none" dirty="0" smtClean="0">
                        <a:solidFill>
                          <a:schemeClr val="tx1"/>
                        </a:solidFill>
                      </a:endParaRPr>
                    </a:p>
                    <a:p>
                      <a:pPr marL="108000" marR="0" lvl="0" indent="-108000" algn="l" defTabSz="914400" rtl="0" eaLnBrk="1" fontAlgn="auto" latinLnBrk="0" hangingPunct="1">
                        <a:lnSpc>
                          <a:spcPts val="1500"/>
                        </a:lnSpc>
                        <a:spcBef>
                          <a:spcPts val="0"/>
                        </a:spcBef>
                        <a:spcAft>
                          <a:spcPts val="0"/>
                        </a:spcAft>
                        <a:buClrTx/>
                        <a:buSzTx/>
                        <a:buFont typeface="Arial" panose="020B0604020202020204" pitchFamily="34" charset="0"/>
                        <a:buChar char="•"/>
                        <a:tabLst/>
                        <a:defRPr/>
                      </a:pPr>
                      <a:r>
                        <a:rPr lang="ja-JP" altLang="en-US" sz="1100" u="none" dirty="0" smtClean="0">
                          <a:solidFill>
                            <a:schemeClr val="tx1"/>
                          </a:solidFill>
                          <a:latin typeface="+mn-ea"/>
                          <a:ea typeface="+mn-ea"/>
                        </a:rPr>
                        <a:t>首長</a:t>
                      </a:r>
                      <a:r>
                        <a:rPr lang="ja-JP" altLang="en-US" sz="1100" u="none" dirty="0">
                          <a:solidFill>
                            <a:schemeClr val="tx1"/>
                          </a:solidFill>
                          <a:latin typeface="+mn-ea"/>
                          <a:ea typeface="+mn-ea"/>
                        </a:rPr>
                        <a:t>意向の反映（</a:t>
                      </a:r>
                      <a:r>
                        <a:rPr kumimoji="1" lang="ja-JP" altLang="en-US" sz="1100" u="none" kern="1200" dirty="0">
                          <a:solidFill>
                            <a:schemeClr val="tx1"/>
                          </a:solidFill>
                          <a:latin typeface="+mn-ea"/>
                          <a:ea typeface="+mn-ea"/>
                          <a:cs typeface="+mn-cs"/>
                        </a:rPr>
                        <a:t>総合教育会議による</a:t>
                      </a:r>
                      <a:r>
                        <a:rPr kumimoji="1" lang="ja-JP" altLang="ja-JP" sz="1100" u="none" kern="1200" dirty="0">
                          <a:solidFill>
                            <a:schemeClr val="tx1"/>
                          </a:solidFill>
                          <a:latin typeface="+mn-ea"/>
                          <a:ea typeface="+mn-ea"/>
                          <a:cs typeface="+mn-cs"/>
                        </a:rPr>
                        <a:t>、教育目標とその達成のための施策</a:t>
                      </a:r>
                      <a:r>
                        <a:rPr kumimoji="1" lang="ja-JP" altLang="en-US" sz="1100" u="none" kern="1200" dirty="0">
                          <a:solidFill>
                            <a:schemeClr val="tx1"/>
                          </a:solidFill>
                          <a:latin typeface="+mn-ea"/>
                          <a:ea typeface="+mn-ea"/>
                          <a:cs typeface="+mn-cs"/>
                        </a:rPr>
                        <a:t>設定</a:t>
                      </a:r>
                      <a:r>
                        <a:rPr lang="ja-JP" altLang="en-US" sz="1100" u="none" dirty="0">
                          <a:solidFill>
                            <a:schemeClr val="tx1"/>
                          </a:solidFill>
                          <a:latin typeface="+mn-ea"/>
                          <a:ea typeface="+mn-ea"/>
                        </a:rPr>
                        <a:t>）及び教育内容と仕組みの改革が進んでいる。</a:t>
                      </a:r>
                      <a:endParaRPr lang="en-US" altLang="ja-JP" sz="1100" u="none" strike="sngStrike" dirty="0">
                        <a:solidFill>
                          <a:schemeClr val="tx1"/>
                        </a:solidFill>
                        <a:latin typeface="+mn-ea"/>
                        <a:ea typeface="+mn-ea"/>
                      </a:endParaRPr>
                    </a:p>
                    <a:p>
                      <a:pPr marL="108000" indent="-108000" algn="l">
                        <a:lnSpc>
                          <a:spcPts val="1500"/>
                        </a:lnSpc>
                        <a:buFont typeface="Arial" panose="020B0604020202020204" pitchFamily="34" charset="0"/>
                        <a:buChar char="•"/>
                      </a:pPr>
                      <a:r>
                        <a:rPr lang="ja-JP" altLang="en-US" sz="1100" u="none" dirty="0" smtClean="0">
                          <a:solidFill>
                            <a:schemeClr val="tx1"/>
                          </a:solidFill>
                          <a:latin typeface="+mn-ea"/>
                          <a:ea typeface="+mn-ea"/>
                        </a:rPr>
                        <a:t>保護者</a:t>
                      </a:r>
                      <a:r>
                        <a:rPr lang="ja-JP" altLang="en-US" sz="1100" u="none" dirty="0">
                          <a:solidFill>
                            <a:schemeClr val="tx1"/>
                          </a:solidFill>
                          <a:latin typeface="+mn-ea"/>
                          <a:ea typeface="+mn-ea"/>
                        </a:rPr>
                        <a:t>や地域住民の学校運営への参画</a:t>
                      </a:r>
                      <a:r>
                        <a:rPr lang="ja-JP" altLang="en-US" sz="1100" u="none" dirty="0" smtClean="0">
                          <a:solidFill>
                            <a:schemeClr val="tx1"/>
                          </a:solidFill>
                          <a:latin typeface="+mn-ea"/>
                          <a:ea typeface="+mn-ea"/>
                        </a:rPr>
                        <a:t>が進んでいる。</a:t>
                      </a:r>
                      <a:endParaRPr lang="en-US" altLang="ja-JP" sz="1100" u="none" dirty="0">
                        <a:solidFill>
                          <a:schemeClr val="tx1"/>
                        </a:solidFill>
                        <a:latin typeface="+mn-ea"/>
                        <a:ea typeface="+mn-ea"/>
                      </a:endParaRPr>
                    </a:p>
                    <a:p>
                      <a:pPr marL="108000" marR="0" lvl="0" indent="-108000" algn="l" defTabSz="914400" rtl="0" eaLnBrk="1" fontAlgn="auto" latinLnBrk="0" hangingPunct="1">
                        <a:lnSpc>
                          <a:spcPts val="1500"/>
                        </a:lnSpc>
                        <a:spcBef>
                          <a:spcPts val="0"/>
                        </a:spcBef>
                        <a:spcAft>
                          <a:spcPts val="0"/>
                        </a:spcAft>
                        <a:buClrTx/>
                        <a:buSzTx/>
                        <a:buFont typeface="Arial" panose="020B0604020202020204" pitchFamily="34" charset="0"/>
                        <a:buChar char="•"/>
                        <a:tabLst/>
                        <a:defRPr/>
                      </a:pPr>
                      <a:r>
                        <a:rPr lang="ja-JP" altLang="en-US" sz="1100" u="none" strike="noStrike" dirty="0" smtClean="0">
                          <a:solidFill>
                            <a:schemeClr val="tx1"/>
                          </a:solidFill>
                          <a:latin typeface="+mn-ea"/>
                          <a:ea typeface="+mn-ea"/>
                        </a:rPr>
                        <a:t>分権型教育行政への転換により、学校の実情に応じたサポートに繋げている。</a:t>
                      </a:r>
                      <a:endParaRPr lang="en-US" altLang="ja-JP" sz="1100" u="none" strike="noStrike" dirty="0" smtClean="0">
                        <a:solidFill>
                          <a:schemeClr val="tx1"/>
                        </a:solidFill>
                        <a:latin typeface="+mn-ea"/>
                        <a:ea typeface="+mn-ea"/>
                      </a:endParaRPr>
                    </a:p>
                    <a:p>
                      <a:pPr algn="l">
                        <a:lnSpc>
                          <a:spcPts val="1500"/>
                        </a:lnSpc>
                      </a:pPr>
                      <a:endParaRPr lang="en-US" altLang="ja-JP" sz="1100" dirty="0" smtClean="0">
                        <a:solidFill>
                          <a:schemeClr val="tx1"/>
                        </a:solidFill>
                        <a:latin typeface="+mn-ea"/>
                        <a:ea typeface="+mn-ea"/>
                      </a:endParaRPr>
                    </a:p>
                    <a:p>
                      <a:pPr algn="l">
                        <a:lnSpc>
                          <a:spcPts val="1500"/>
                        </a:lnSpc>
                      </a:pPr>
                      <a:endParaRPr lang="en-US" altLang="ja-JP" sz="1100" dirty="0" smtClean="0">
                        <a:solidFill>
                          <a:schemeClr val="tx1"/>
                        </a:solidFill>
                        <a:latin typeface="+mn-ea"/>
                        <a:ea typeface="+mn-ea"/>
                      </a:endParaRPr>
                    </a:p>
                    <a:p>
                      <a:pPr marL="108000" indent="-108000" algn="l">
                        <a:lnSpc>
                          <a:spcPts val="1500"/>
                        </a:lnSpc>
                        <a:buFont typeface="Arial" panose="020B0604020202020204" pitchFamily="34" charset="0"/>
                        <a:buChar char="•"/>
                      </a:pPr>
                      <a:r>
                        <a:rPr lang="ja-JP" altLang="en-US" sz="1100" dirty="0" smtClean="0">
                          <a:solidFill>
                            <a:schemeClr val="tx1"/>
                          </a:solidFill>
                          <a:latin typeface="+mn-ea"/>
                          <a:ea typeface="+mn-ea"/>
                        </a:rPr>
                        <a:t>小中学校</a:t>
                      </a:r>
                      <a:r>
                        <a:rPr lang="ja-JP" altLang="en-US" sz="1100" dirty="0">
                          <a:solidFill>
                            <a:schemeClr val="tx1"/>
                          </a:solidFill>
                          <a:latin typeface="+mn-ea"/>
                          <a:ea typeface="+mn-ea"/>
                        </a:rPr>
                        <a:t>の学力が全国</a:t>
                      </a:r>
                      <a:r>
                        <a:rPr lang="ja-JP" altLang="en-US" sz="1100" u="none" dirty="0">
                          <a:solidFill>
                            <a:schemeClr val="tx1"/>
                          </a:solidFill>
                          <a:latin typeface="+mn-ea"/>
                          <a:ea typeface="+mn-ea"/>
                        </a:rPr>
                        <a:t>平均にはまだ及ばないものの、概ね上向いている</a:t>
                      </a:r>
                      <a:r>
                        <a:rPr lang="ja-JP" altLang="en-US" sz="1100" u="none" dirty="0" smtClean="0">
                          <a:solidFill>
                            <a:schemeClr val="tx1"/>
                          </a:solidFill>
                          <a:latin typeface="+mn-ea"/>
                          <a:ea typeface="+mn-ea"/>
                        </a:rPr>
                        <a:t>。（</a:t>
                      </a:r>
                      <a:r>
                        <a:rPr lang="en-US" altLang="ja-JP" sz="1100" u="none" dirty="0" smtClean="0">
                          <a:solidFill>
                            <a:schemeClr val="tx1"/>
                          </a:solidFill>
                          <a:latin typeface="+mn-ea"/>
                          <a:ea typeface="+mn-ea"/>
                        </a:rPr>
                        <a:t>※</a:t>
                      </a:r>
                      <a:r>
                        <a:rPr lang="ja-JP" altLang="en-US" sz="1100" u="none" baseline="0" dirty="0" smtClean="0">
                          <a:solidFill>
                            <a:schemeClr val="tx1"/>
                          </a:solidFill>
                          <a:latin typeface="+mn-ea"/>
                          <a:ea typeface="+mn-ea"/>
                        </a:rPr>
                        <a:t>全国</a:t>
                      </a:r>
                      <a:r>
                        <a:rPr lang="ja-JP" altLang="en-US" sz="1100" u="none" baseline="0" dirty="0">
                          <a:solidFill>
                            <a:schemeClr val="tx1"/>
                          </a:solidFill>
                          <a:latin typeface="+mn-ea"/>
                          <a:ea typeface="+mn-ea"/>
                        </a:rPr>
                        <a:t>学力・学習状況</a:t>
                      </a:r>
                      <a:r>
                        <a:rPr lang="ja-JP" altLang="en-US" sz="1100" u="none" baseline="0" dirty="0" smtClean="0">
                          <a:solidFill>
                            <a:schemeClr val="tx1"/>
                          </a:solidFill>
                          <a:latin typeface="+mn-ea"/>
                          <a:ea typeface="+mn-ea"/>
                        </a:rPr>
                        <a:t>調査④）</a:t>
                      </a:r>
                      <a:endParaRPr lang="en-US" altLang="ja-JP" sz="1100" u="none" dirty="0">
                        <a:solidFill>
                          <a:schemeClr val="tx1"/>
                        </a:solidFill>
                        <a:latin typeface="+mn-ea"/>
                        <a:ea typeface="+mn-ea"/>
                      </a:endParaRPr>
                    </a:p>
                    <a:p>
                      <a:pPr marL="108000" indent="-108000" algn="l">
                        <a:lnSpc>
                          <a:spcPts val="1500"/>
                        </a:lnSpc>
                        <a:buFont typeface="Arial" panose="020B0604020202020204" pitchFamily="34" charset="0"/>
                        <a:buChar char="•"/>
                      </a:pPr>
                      <a:r>
                        <a:rPr kumimoji="1" lang="en-US" altLang="ja-JP" sz="1100" u="none" dirty="0" smtClean="0">
                          <a:solidFill>
                            <a:schemeClr val="tx1"/>
                          </a:solidFill>
                          <a:effectLst/>
                          <a:latin typeface="+mn-ea"/>
                          <a:ea typeface="+mn-ea"/>
                        </a:rPr>
                        <a:t>CEFR A1</a:t>
                      </a:r>
                      <a:r>
                        <a:rPr kumimoji="1" lang="ja-JP" altLang="en-US" sz="1100" u="none" dirty="0" smtClean="0">
                          <a:solidFill>
                            <a:schemeClr val="tx1"/>
                          </a:solidFill>
                          <a:effectLst/>
                          <a:latin typeface="+mn-ea"/>
                          <a:ea typeface="+mn-ea"/>
                        </a:rPr>
                        <a:t>レベル相当以上の英語力を有する中学３年生の割合が</a:t>
                      </a:r>
                      <a:r>
                        <a:rPr kumimoji="1" lang="en-US" altLang="ja-JP" sz="1100" u="none" dirty="0" smtClean="0">
                          <a:solidFill>
                            <a:schemeClr val="tx1"/>
                          </a:solidFill>
                          <a:effectLst/>
                          <a:latin typeface="+mn-ea"/>
                          <a:ea typeface="+mn-ea"/>
                        </a:rPr>
                        <a:t>52.6%</a:t>
                      </a:r>
                      <a:r>
                        <a:rPr kumimoji="1" lang="ja-JP" altLang="en-US" sz="1100" u="none" dirty="0" smtClean="0">
                          <a:solidFill>
                            <a:schemeClr val="tx1"/>
                          </a:solidFill>
                          <a:effectLst/>
                          <a:latin typeface="+mn-ea"/>
                          <a:ea typeface="+mn-ea"/>
                        </a:rPr>
                        <a:t>となった。（</a:t>
                      </a:r>
                      <a:r>
                        <a:rPr kumimoji="1" lang="en-US" altLang="ja-JP" sz="1100" u="none" dirty="0" smtClean="0">
                          <a:solidFill>
                            <a:schemeClr val="tx1"/>
                          </a:solidFill>
                          <a:effectLst/>
                          <a:latin typeface="+mn-ea"/>
                          <a:ea typeface="+mn-ea"/>
                        </a:rPr>
                        <a:t>2021</a:t>
                      </a:r>
                      <a:r>
                        <a:rPr kumimoji="1" lang="ja-JP" altLang="en-US" sz="1100" u="none" dirty="0" smtClean="0">
                          <a:solidFill>
                            <a:schemeClr val="tx1"/>
                          </a:solidFill>
                          <a:effectLst/>
                          <a:latin typeface="+mn-ea"/>
                          <a:ea typeface="+mn-ea"/>
                        </a:rPr>
                        <a:t>年度）</a:t>
                      </a:r>
                      <a:endParaRPr kumimoji="1" lang="en-US" altLang="ja-JP" sz="1100" u="none" dirty="0" smtClean="0">
                        <a:solidFill>
                          <a:schemeClr val="tx1"/>
                        </a:solidFill>
                        <a:effectLst/>
                        <a:latin typeface="+mn-ea"/>
                        <a:ea typeface="+mn-ea"/>
                      </a:endParaRPr>
                    </a:p>
                    <a:p>
                      <a:pPr marL="108000" indent="-108000" algn="l">
                        <a:lnSpc>
                          <a:spcPts val="1500"/>
                        </a:lnSpc>
                        <a:buFont typeface="Arial" panose="020B0604020202020204" pitchFamily="34" charset="0"/>
                        <a:buChar char="•"/>
                      </a:pPr>
                      <a:r>
                        <a:rPr kumimoji="1" lang="ja-JP" altLang="en-US" sz="1100" u="none" dirty="0" smtClean="0">
                          <a:solidFill>
                            <a:schemeClr val="tx1"/>
                          </a:solidFill>
                          <a:latin typeface="+mn-ea"/>
                          <a:ea typeface="+mn-ea"/>
                        </a:rPr>
                        <a:t>働き方改革による時間外勤務時間の着実な減少</a:t>
                      </a:r>
                      <a:r>
                        <a:rPr kumimoji="1" lang="en-US" altLang="ja-JP" sz="1100" u="none" dirty="0" smtClean="0">
                          <a:solidFill>
                            <a:schemeClr val="tx1"/>
                          </a:solidFill>
                          <a:latin typeface="+mn-ea"/>
                          <a:ea typeface="+mn-ea"/>
                        </a:rPr>
                        <a:t/>
                      </a:r>
                      <a:br>
                        <a:rPr kumimoji="1" lang="en-US" altLang="ja-JP" sz="1100" u="none" dirty="0" smtClean="0">
                          <a:solidFill>
                            <a:schemeClr val="tx1"/>
                          </a:solidFill>
                          <a:latin typeface="+mn-ea"/>
                          <a:ea typeface="+mn-ea"/>
                        </a:rPr>
                      </a:br>
                      <a:r>
                        <a:rPr kumimoji="1" lang="ja-JP" altLang="en-US" sz="1200" u="none" dirty="0" smtClean="0">
                          <a:solidFill>
                            <a:schemeClr val="tx1"/>
                          </a:solidFill>
                          <a:latin typeface="ＭＳ Ｐゴシック" panose="020B0600070205080204" pitchFamily="50" charset="-128"/>
                          <a:ea typeface="ＭＳ Ｐゴシック" panose="020B0600070205080204" pitchFamily="50" charset="-128"/>
                        </a:rPr>
                        <a:t>（月平均時間外勤務時間）</a:t>
                      </a:r>
                      <a:r>
                        <a:rPr kumimoji="1" lang="en-US" altLang="ja-JP" sz="1200" u="none" dirty="0" smtClean="0">
                          <a:solidFill>
                            <a:schemeClr val="tx1"/>
                          </a:solidFill>
                          <a:latin typeface="ＭＳ Ｐゴシック" panose="020B0600070205080204" pitchFamily="50" charset="-128"/>
                          <a:ea typeface="ＭＳ Ｐゴシック" panose="020B0600070205080204" pitchFamily="50" charset="-128"/>
                        </a:rPr>
                        <a:t/>
                      </a:r>
                      <a:br>
                        <a:rPr kumimoji="1" lang="en-US" altLang="ja-JP" sz="1200" u="none" dirty="0" smtClean="0">
                          <a:solidFill>
                            <a:schemeClr val="tx1"/>
                          </a:solidFill>
                          <a:latin typeface="ＭＳ Ｐゴシック" panose="020B0600070205080204" pitchFamily="50" charset="-128"/>
                          <a:ea typeface="ＭＳ Ｐゴシック" panose="020B0600070205080204" pitchFamily="50" charset="-128"/>
                        </a:rPr>
                      </a:br>
                      <a:r>
                        <a:rPr kumimoji="1" lang="en-US" altLang="ja-JP" sz="1200" u="none" dirty="0" smtClean="0">
                          <a:solidFill>
                            <a:schemeClr val="tx1"/>
                          </a:solidFill>
                          <a:latin typeface="ＭＳ Ｐゴシック" panose="020B0600070205080204" pitchFamily="50" charset="-128"/>
                          <a:ea typeface="ＭＳ Ｐゴシック" panose="020B0600070205080204" pitchFamily="50" charset="-128"/>
                        </a:rPr>
                        <a:t>2018</a:t>
                      </a:r>
                      <a:r>
                        <a:rPr kumimoji="1" lang="ja-JP" altLang="en-US" sz="1200" u="none" dirty="0" smtClean="0">
                          <a:solidFill>
                            <a:schemeClr val="tx1"/>
                          </a:solidFill>
                          <a:latin typeface="ＭＳ Ｐゴシック" panose="020B0600070205080204" pitchFamily="50" charset="-128"/>
                          <a:ea typeface="ＭＳ Ｐゴシック" panose="020B0600070205080204" pitchFamily="50" charset="-128"/>
                        </a:rPr>
                        <a:t>年度　</a:t>
                      </a:r>
                      <a:r>
                        <a:rPr kumimoji="1" lang="en-US" altLang="ja-JP" sz="1200" u="none" dirty="0" smtClean="0">
                          <a:solidFill>
                            <a:schemeClr val="tx1"/>
                          </a:solidFill>
                          <a:latin typeface="ＭＳ Ｐゴシック" panose="020B0600070205080204" pitchFamily="50" charset="-128"/>
                          <a:ea typeface="ＭＳ Ｐゴシック" panose="020B0600070205080204" pitchFamily="50" charset="-128"/>
                        </a:rPr>
                        <a:t>36</a:t>
                      </a:r>
                      <a:r>
                        <a:rPr kumimoji="1" lang="ja-JP" altLang="en-US" sz="1200" u="none" dirty="0" smtClean="0">
                          <a:solidFill>
                            <a:schemeClr val="tx1"/>
                          </a:solidFill>
                          <a:latin typeface="ＭＳ Ｐゴシック" panose="020B0600070205080204" pitchFamily="50" charset="-128"/>
                          <a:ea typeface="ＭＳ Ｐゴシック" panose="020B0600070205080204" pitchFamily="50" charset="-128"/>
                        </a:rPr>
                        <a:t>時間</a:t>
                      </a:r>
                      <a:r>
                        <a:rPr kumimoji="1" lang="en-US" altLang="ja-JP" sz="1200" u="none" dirty="0" smtClean="0">
                          <a:solidFill>
                            <a:schemeClr val="tx1"/>
                          </a:solidFill>
                          <a:latin typeface="ＭＳ Ｐゴシック" panose="020B0600070205080204" pitchFamily="50" charset="-128"/>
                          <a:ea typeface="ＭＳ Ｐゴシック" panose="020B0600070205080204" pitchFamily="50" charset="-128"/>
                        </a:rPr>
                        <a:t>28</a:t>
                      </a:r>
                      <a:r>
                        <a:rPr kumimoji="1" lang="ja-JP" altLang="en-US" sz="1200" u="none" dirty="0" smtClean="0">
                          <a:solidFill>
                            <a:schemeClr val="tx1"/>
                          </a:solidFill>
                          <a:latin typeface="ＭＳ Ｐゴシック" panose="020B0600070205080204" pitchFamily="50" charset="-128"/>
                          <a:ea typeface="ＭＳ Ｐゴシック" panose="020B0600070205080204" pitchFamily="50" charset="-128"/>
                        </a:rPr>
                        <a:t>分→</a:t>
                      </a:r>
                      <a:r>
                        <a:rPr kumimoji="1" lang="en-US" altLang="ja-JP" sz="1200" u="none" dirty="0" smtClean="0">
                          <a:solidFill>
                            <a:schemeClr val="tx1"/>
                          </a:solidFill>
                          <a:latin typeface="ＭＳ Ｐゴシック" panose="020B0600070205080204" pitchFamily="50" charset="-128"/>
                          <a:ea typeface="ＭＳ Ｐゴシック" panose="020B0600070205080204" pitchFamily="50" charset="-128"/>
                        </a:rPr>
                        <a:t>2021</a:t>
                      </a:r>
                      <a:r>
                        <a:rPr kumimoji="1" lang="ja-JP" altLang="en-US" sz="1200" u="none" dirty="0" smtClean="0">
                          <a:solidFill>
                            <a:schemeClr val="tx1"/>
                          </a:solidFill>
                          <a:latin typeface="ＭＳ Ｐゴシック" panose="020B0600070205080204" pitchFamily="50" charset="-128"/>
                          <a:ea typeface="ＭＳ Ｐゴシック" panose="020B0600070205080204" pitchFamily="50" charset="-128"/>
                        </a:rPr>
                        <a:t>年度　</a:t>
                      </a:r>
                      <a:r>
                        <a:rPr kumimoji="1" lang="en-US" altLang="ja-JP" sz="1200" u="none" dirty="0" smtClean="0">
                          <a:solidFill>
                            <a:schemeClr val="tx1"/>
                          </a:solidFill>
                          <a:latin typeface="ＭＳ Ｐゴシック" panose="020B0600070205080204" pitchFamily="50" charset="-128"/>
                          <a:ea typeface="ＭＳ Ｐゴシック" panose="020B0600070205080204" pitchFamily="50" charset="-128"/>
                        </a:rPr>
                        <a:t>31</a:t>
                      </a:r>
                      <a:r>
                        <a:rPr kumimoji="1" lang="ja-JP" altLang="en-US" sz="1200" u="none" dirty="0" smtClean="0">
                          <a:solidFill>
                            <a:schemeClr val="tx1"/>
                          </a:solidFill>
                          <a:latin typeface="ＭＳ Ｐゴシック" panose="020B0600070205080204" pitchFamily="50" charset="-128"/>
                          <a:ea typeface="ＭＳ Ｐゴシック" panose="020B0600070205080204" pitchFamily="50" charset="-128"/>
                        </a:rPr>
                        <a:t>時間</a:t>
                      </a:r>
                      <a:r>
                        <a:rPr kumimoji="1" lang="en-US" altLang="ja-JP" sz="1200" u="none" dirty="0" smtClean="0">
                          <a:solidFill>
                            <a:schemeClr val="tx1"/>
                          </a:solidFill>
                          <a:latin typeface="ＭＳ Ｐゴシック" panose="020B0600070205080204" pitchFamily="50" charset="-128"/>
                          <a:ea typeface="ＭＳ Ｐゴシック" panose="020B0600070205080204" pitchFamily="50" charset="-128"/>
                        </a:rPr>
                        <a:t>55</a:t>
                      </a:r>
                      <a:r>
                        <a:rPr kumimoji="1" lang="ja-JP" altLang="en-US" sz="1200" u="none" dirty="0" smtClean="0">
                          <a:solidFill>
                            <a:schemeClr val="tx1"/>
                          </a:solidFill>
                          <a:latin typeface="ＭＳ Ｐゴシック" panose="020B0600070205080204" pitchFamily="50" charset="-128"/>
                          <a:ea typeface="ＭＳ Ｐゴシック" panose="020B0600070205080204" pitchFamily="50" charset="-128"/>
                        </a:rPr>
                        <a:t>分</a:t>
                      </a:r>
                      <a:endParaRPr kumimoji="1" lang="en-US" altLang="ja-JP" sz="1400" u="none" dirty="0" smtClean="0">
                        <a:solidFill>
                          <a:schemeClr val="tx1"/>
                        </a:solidFill>
                        <a:latin typeface="ＭＳ Ｐゴシック" panose="020B0600070205080204" pitchFamily="50" charset="-128"/>
                        <a:ea typeface="ＭＳ Ｐゴシック" panose="020B0600070205080204" pitchFamily="50" charset="-128"/>
                      </a:endParaRPr>
                    </a:p>
                  </a:txBody>
                  <a:tcPr>
                    <a:lnL w="12700" cap="flat" cmpd="sng" algn="ctr">
                      <a:solidFill>
                        <a:srgbClr val="002060"/>
                      </a:solidFill>
                      <a:prstDash val="sysDash"/>
                      <a:round/>
                      <a:headEnd type="none" w="med" len="med"/>
                      <a:tailEnd type="none" w="med" len="med"/>
                    </a:lnL>
                    <a:lnR w="19050" cap="flat" cmpd="sng" algn="ctr">
                      <a:solidFill>
                        <a:srgbClr val="002060"/>
                      </a:solidFill>
                      <a:prstDash val="solid"/>
                      <a:round/>
                      <a:headEnd type="none" w="med" len="med"/>
                      <a:tailEnd type="none" w="med" len="med"/>
                    </a:lnR>
                    <a:lnT w="19050" cap="flat" cmpd="sng" algn="ctr">
                      <a:solidFill>
                        <a:srgbClr val="002060"/>
                      </a:solidFill>
                      <a:prstDash val="solid"/>
                      <a:round/>
                      <a:headEnd type="none" w="med" len="med"/>
                      <a:tailEnd type="none" w="med" len="med"/>
                    </a:lnT>
                    <a:lnB w="1905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
        <p:nvSpPr>
          <p:cNvPr id="8" name="テキスト ボックス 7"/>
          <p:cNvSpPr txBox="1"/>
          <p:nvPr/>
        </p:nvSpPr>
        <p:spPr>
          <a:xfrm>
            <a:off x="0" y="0"/>
            <a:ext cx="7200000" cy="461665"/>
          </a:xfrm>
          <a:prstGeom prst="rect">
            <a:avLst/>
          </a:prstGeom>
          <a:solidFill>
            <a:srgbClr val="0070C0"/>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rPr>
              <a:t> </a:t>
            </a:r>
            <a:r>
              <a:rPr kumimoji="1" lang="en-US" altLang="ja-JP" sz="2400" b="1" i="0" u="sng" strike="noStrike" kern="1200" cap="none" spc="0" normalizeH="0" baseline="0" noProof="0" dirty="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rPr>
              <a:t>Ⅰ</a:t>
            </a:r>
            <a:r>
              <a:rPr kumimoji="1" lang="ja-JP" altLang="en-US" sz="2400" b="1" i="0" u="sng" strike="noStrike" kern="1200" cap="none" spc="0" normalizeH="0" baseline="0" noProof="0" dirty="0" smtClean="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rPr>
              <a:t>（</a:t>
            </a:r>
            <a:r>
              <a:rPr kumimoji="1" lang="en-US" altLang="ja-JP" sz="2400" b="1" i="0" u="sng" strike="noStrike" kern="1200" cap="none" spc="0" normalizeH="0" baseline="0" noProof="0" dirty="0" smtClean="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rPr>
              <a:t>2</a:t>
            </a:r>
            <a:r>
              <a:rPr kumimoji="1" lang="ja-JP" altLang="en-US" sz="2400" b="1" i="0" u="sng" strike="noStrike" kern="1200" cap="none" spc="0" normalizeH="0" baseline="0" noProof="0" dirty="0" smtClean="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rPr>
              <a:t>）教育改革</a:t>
            </a:r>
            <a:endParaRPr kumimoji="1" lang="en-US" altLang="ja-JP" sz="2400" b="1" i="0" u="sng"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2" name="スライド番号プレースホルダー 1"/>
          <p:cNvSpPr>
            <a:spLocks noGrp="1"/>
          </p:cNvSpPr>
          <p:nvPr>
            <p:ph type="sldNum" sz="quarter" idx="12"/>
          </p:nvPr>
        </p:nvSpPr>
        <p:spPr/>
        <p:txBody>
          <a:bodyPr/>
          <a:lstStyle/>
          <a:p>
            <a:fld id="{63BC356D-1576-478B-8647-1361C6E9DFF7}" type="slidenum">
              <a:rPr lang="ja-JP" altLang="en-US" smtClean="0"/>
              <a:pPr/>
              <a:t>15</a:t>
            </a:fld>
            <a:endParaRPr lang="ja-JP" altLang="en-US"/>
          </a:p>
        </p:txBody>
      </p:sp>
    </p:spTree>
    <p:extLst>
      <p:ext uri="{BB962C8B-B14F-4D97-AF65-F5344CB8AC3E}">
        <p14:creationId xmlns:p14="http://schemas.microsoft.com/office/powerpoint/2010/main" val="212469667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角丸四角形 33"/>
          <p:cNvSpPr/>
          <p:nvPr/>
        </p:nvSpPr>
        <p:spPr>
          <a:xfrm>
            <a:off x="4024961" y="525117"/>
            <a:ext cx="4896415" cy="6228904"/>
          </a:xfrm>
          <a:prstGeom prst="roundRect">
            <a:avLst>
              <a:gd name="adj" fmla="val 0"/>
            </a:avLst>
          </a:prstGeom>
          <a:solidFill>
            <a:srgbClr val="66FFFF">
              <a:alpha val="50000"/>
            </a:srgbClr>
          </a:solidFill>
          <a:ln w="38100">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alpha val="25000"/>
                </a:prstClr>
              </a:solidFill>
              <a:effectLst/>
              <a:uLnTx/>
              <a:uFillTx/>
              <a:latin typeface="Calibri"/>
              <a:ea typeface="ＭＳ Ｐゴシック" panose="020B0600070205080204" pitchFamily="50" charset="-128"/>
              <a:cs typeface="+mn-cs"/>
            </a:endParaRPr>
          </a:p>
        </p:txBody>
      </p:sp>
      <p:graphicFrame>
        <p:nvGraphicFramePr>
          <p:cNvPr id="2" name="表 1"/>
          <p:cNvGraphicFramePr>
            <a:graphicFrameLocks noGrp="1"/>
          </p:cNvGraphicFramePr>
          <p:nvPr>
            <p:extLst>
              <p:ext uri="{D42A27DB-BD31-4B8C-83A1-F6EECF244321}">
                <p14:modId xmlns:p14="http://schemas.microsoft.com/office/powerpoint/2010/main" val="3823859417"/>
              </p:ext>
            </p:extLst>
          </p:nvPr>
        </p:nvGraphicFramePr>
        <p:xfrm>
          <a:off x="251520" y="548680"/>
          <a:ext cx="8669857" cy="6226726"/>
        </p:xfrm>
        <a:graphic>
          <a:graphicData uri="http://schemas.openxmlformats.org/drawingml/2006/table">
            <a:tbl>
              <a:tblPr firstRow="1" bandRow="1">
                <a:tableStyleId>{5940675A-B579-460E-94D1-54222C63F5DA}</a:tableStyleId>
              </a:tblPr>
              <a:tblGrid>
                <a:gridCol w="288000">
                  <a:extLst>
                    <a:ext uri="{9D8B030D-6E8A-4147-A177-3AD203B41FA5}">
                      <a16:colId xmlns:a16="http://schemas.microsoft.com/office/drawing/2014/main" val="20000"/>
                    </a:ext>
                  </a:extLst>
                </a:gridCol>
                <a:gridCol w="602441">
                  <a:extLst>
                    <a:ext uri="{9D8B030D-6E8A-4147-A177-3AD203B41FA5}">
                      <a16:colId xmlns:a16="http://schemas.microsoft.com/office/drawing/2014/main" val="20001"/>
                    </a:ext>
                  </a:extLst>
                </a:gridCol>
                <a:gridCol w="583576">
                  <a:extLst>
                    <a:ext uri="{9D8B030D-6E8A-4147-A177-3AD203B41FA5}">
                      <a16:colId xmlns:a16="http://schemas.microsoft.com/office/drawing/2014/main" val="20002"/>
                    </a:ext>
                  </a:extLst>
                </a:gridCol>
                <a:gridCol w="556253">
                  <a:extLst>
                    <a:ext uri="{9D8B030D-6E8A-4147-A177-3AD203B41FA5}">
                      <a16:colId xmlns:a16="http://schemas.microsoft.com/office/drawing/2014/main" val="20003"/>
                    </a:ext>
                  </a:extLst>
                </a:gridCol>
                <a:gridCol w="576064">
                  <a:extLst>
                    <a:ext uri="{9D8B030D-6E8A-4147-A177-3AD203B41FA5}">
                      <a16:colId xmlns:a16="http://schemas.microsoft.com/office/drawing/2014/main" val="20004"/>
                    </a:ext>
                  </a:extLst>
                </a:gridCol>
                <a:gridCol w="576064">
                  <a:extLst>
                    <a:ext uri="{9D8B030D-6E8A-4147-A177-3AD203B41FA5}">
                      <a16:colId xmlns:a16="http://schemas.microsoft.com/office/drawing/2014/main" val="20005"/>
                    </a:ext>
                  </a:extLst>
                </a:gridCol>
                <a:gridCol w="576064">
                  <a:extLst>
                    <a:ext uri="{9D8B030D-6E8A-4147-A177-3AD203B41FA5}">
                      <a16:colId xmlns:a16="http://schemas.microsoft.com/office/drawing/2014/main" val="20006"/>
                    </a:ext>
                  </a:extLst>
                </a:gridCol>
                <a:gridCol w="648072">
                  <a:extLst>
                    <a:ext uri="{9D8B030D-6E8A-4147-A177-3AD203B41FA5}">
                      <a16:colId xmlns:a16="http://schemas.microsoft.com/office/drawing/2014/main" val="2739922904"/>
                    </a:ext>
                  </a:extLst>
                </a:gridCol>
                <a:gridCol w="720080">
                  <a:extLst>
                    <a:ext uri="{9D8B030D-6E8A-4147-A177-3AD203B41FA5}">
                      <a16:colId xmlns:a16="http://schemas.microsoft.com/office/drawing/2014/main" val="203612230"/>
                    </a:ext>
                  </a:extLst>
                </a:gridCol>
                <a:gridCol w="720080">
                  <a:extLst>
                    <a:ext uri="{9D8B030D-6E8A-4147-A177-3AD203B41FA5}">
                      <a16:colId xmlns:a16="http://schemas.microsoft.com/office/drawing/2014/main" val="581961821"/>
                    </a:ext>
                  </a:extLst>
                </a:gridCol>
                <a:gridCol w="660371">
                  <a:extLst>
                    <a:ext uri="{9D8B030D-6E8A-4147-A177-3AD203B41FA5}">
                      <a16:colId xmlns:a16="http://schemas.microsoft.com/office/drawing/2014/main" val="3876671848"/>
                    </a:ext>
                  </a:extLst>
                </a:gridCol>
                <a:gridCol w="614792">
                  <a:extLst>
                    <a:ext uri="{9D8B030D-6E8A-4147-A177-3AD203B41FA5}">
                      <a16:colId xmlns:a16="http://schemas.microsoft.com/office/drawing/2014/main" val="3925155547"/>
                    </a:ext>
                  </a:extLst>
                </a:gridCol>
                <a:gridCol w="1548000">
                  <a:extLst>
                    <a:ext uri="{9D8B030D-6E8A-4147-A177-3AD203B41FA5}">
                      <a16:colId xmlns:a16="http://schemas.microsoft.com/office/drawing/2014/main" val="20007"/>
                    </a:ext>
                  </a:extLst>
                </a:gridCol>
              </a:tblGrid>
              <a:tr h="337299">
                <a:tc>
                  <a:txBody>
                    <a:bodyPr/>
                    <a:lstStyle/>
                    <a:p>
                      <a:pPr algn="ctr"/>
                      <a:endParaRPr kumimoji="1" lang="ja-JP" altLang="en-US" sz="1800" dirty="0"/>
                    </a:p>
                  </a:txBody>
                  <a:tcPr marT="42203" marB="42203"/>
                </a:tc>
                <a:tc>
                  <a:txBody>
                    <a:bodyPr/>
                    <a:lstStyle/>
                    <a:p>
                      <a:pPr algn="ctr"/>
                      <a:r>
                        <a:rPr kumimoji="1" lang="en-US" altLang="ja-JP" sz="1400" dirty="0"/>
                        <a:t>2012</a:t>
                      </a:r>
                      <a:endParaRPr kumimoji="1" lang="ja-JP" altLang="en-US" sz="1400" dirty="0"/>
                    </a:p>
                  </a:txBody>
                  <a:tcPr marT="42203" marB="42203" anchor="ctr" anchorCtr="1"/>
                </a:tc>
                <a:tc>
                  <a:txBody>
                    <a:bodyPr/>
                    <a:lstStyle/>
                    <a:p>
                      <a:pPr algn="ctr"/>
                      <a:r>
                        <a:rPr kumimoji="1" lang="en-US" altLang="ja-JP" sz="1400" dirty="0"/>
                        <a:t>2013</a:t>
                      </a:r>
                      <a:endParaRPr kumimoji="1" lang="ja-JP" altLang="en-US" sz="1400" dirty="0"/>
                    </a:p>
                  </a:txBody>
                  <a:tcPr marT="42203" marB="42203" anchor="ctr" anchorCtr="1"/>
                </a:tc>
                <a:tc>
                  <a:txBody>
                    <a:bodyPr/>
                    <a:lstStyle/>
                    <a:p>
                      <a:pPr algn="ctr"/>
                      <a:r>
                        <a:rPr kumimoji="1" lang="en-US" altLang="ja-JP" sz="1400" dirty="0"/>
                        <a:t>2014</a:t>
                      </a:r>
                      <a:endParaRPr kumimoji="1" lang="ja-JP" altLang="en-US" sz="1400" dirty="0"/>
                    </a:p>
                  </a:txBody>
                  <a:tcPr marT="42203" marB="42203" anchor="ctr" anchorCtr="1">
                    <a:lnR w="12700" cap="flat" cmpd="sng" algn="ctr">
                      <a:solidFill>
                        <a:schemeClr val="tx1"/>
                      </a:solidFill>
                      <a:prstDash val="lgDash"/>
                      <a:round/>
                      <a:headEnd type="none" w="med" len="med"/>
                      <a:tailEnd type="none" w="med" len="med"/>
                    </a:lnR>
                  </a:tcPr>
                </a:tc>
                <a:tc>
                  <a:txBody>
                    <a:bodyPr/>
                    <a:lstStyle/>
                    <a:p>
                      <a:pPr algn="ctr"/>
                      <a:r>
                        <a:rPr kumimoji="1" lang="en-US" altLang="ja-JP" sz="1400" dirty="0"/>
                        <a:t>2015</a:t>
                      </a:r>
                      <a:endParaRPr kumimoji="1" lang="ja-JP" altLang="en-US" sz="1400" dirty="0"/>
                    </a:p>
                  </a:txBody>
                  <a:tcPr marT="42203" marB="42203" anchor="ctr" anchorCtr="1">
                    <a:lnL w="12700" cap="flat" cmpd="sng" algn="ctr">
                      <a:solidFill>
                        <a:schemeClr val="tx1"/>
                      </a:solidFill>
                      <a:prstDash val="lgDash"/>
                      <a:round/>
                      <a:headEnd type="none" w="med" len="med"/>
                      <a:tailEnd type="none" w="med" len="med"/>
                    </a:lnL>
                    <a:noFill/>
                  </a:tcPr>
                </a:tc>
                <a:tc>
                  <a:txBody>
                    <a:bodyPr/>
                    <a:lstStyle/>
                    <a:p>
                      <a:pPr algn="ctr"/>
                      <a:r>
                        <a:rPr kumimoji="1" lang="en-US" altLang="ja-JP" sz="1400" dirty="0"/>
                        <a:t>2016</a:t>
                      </a:r>
                      <a:endParaRPr kumimoji="1" lang="ja-JP" altLang="en-US" sz="1400" dirty="0"/>
                    </a:p>
                  </a:txBody>
                  <a:tcPr marT="42203" marB="42203" anchor="ctr" anchorCtr="1">
                    <a:noFill/>
                  </a:tcPr>
                </a:tc>
                <a:tc>
                  <a:txBody>
                    <a:bodyPr/>
                    <a:lstStyle/>
                    <a:p>
                      <a:pPr algn="ctr"/>
                      <a:r>
                        <a:rPr kumimoji="1" lang="en-US" altLang="ja-JP" sz="1400" dirty="0"/>
                        <a:t>2017</a:t>
                      </a:r>
                      <a:endParaRPr kumimoji="1" lang="ja-JP" altLang="en-US" sz="1400" dirty="0"/>
                    </a:p>
                  </a:txBody>
                  <a:tcPr marT="42203" marB="42203" anchor="ctr" anchorCtr="1">
                    <a:lnR w="28575" cap="flat" cmpd="sng" algn="ctr">
                      <a:solidFill>
                        <a:schemeClr val="tx1"/>
                      </a:solidFill>
                      <a:prstDash val="sysDash"/>
                      <a:round/>
                      <a:headEnd type="none" w="med" len="med"/>
                      <a:tailEnd type="none" w="med" len="med"/>
                    </a:lnR>
                    <a:noFill/>
                  </a:tcPr>
                </a:tc>
                <a:tc>
                  <a:txBody>
                    <a:bodyPr/>
                    <a:lstStyle/>
                    <a:p>
                      <a:pPr algn="ctr"/>
                      <a:r>
                        <a:rPr kumimoji="1" lang="en-US" altLang="ja-JP" sz="1400" dirty="0"/>
                        <a:t>2018</a:t>
                      </a:r>
                    </a:p>
                  </a:txBody>
                  <a:tcPr marT="42203" marB="42203" anchor="ctr" anchorCtr="1">
                    <a:lnL w="28575" cap="flat" cmpd="sng" algn="ctr">
                      <a:solidFill>
                        <a:schemeClr val="tx1"/>
                      </a:solidFill>
                      <a:prstDash val="sysDash"/>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kumimoji="1" lang="en-US" altLang="ja-JP" sz="1400" dirty="0"/>
                        <a:t>2019</a:t>
                      </a:r>
                      <a:endParaRPr kumimoji="1" lang="ja-JP" altLang="en-US" sz="1400" dirty="0"/>
                    </a:p>
                  </a:txBody>
                  <a:tcPr marT="42203" marB="42203"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kumimoji="1" lang="en-US" altLang="ja-JP" sz="1400" dirty="0"/>
                        <a:t>2020</a:t>
                      </a:r>
                      <a:endParaRPr kumimoji="1" lang="ja-JP" altLang="en-US" sz="1400" dirty="0"/>
                    </a:p>
                  </a:txBody>
                  <a:tcPr marT="42203" marB="42203"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kumimoji="1" lang="en-US" altLang="ja-JP" sz="1400" dirty="0"/>
                        <a:t>2021 </a:t>
                      </a:r>
                      <a:endParaRPr kumimoji="1" lang="ja-JP" altLang="en-US" sz="1400" dirty="0"/>
                    </a:p>
                  </a:txBody>
                  <a:tcPr marT="42203" marB="42203"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kumimoji="1" lang="en-US" altLang="ja-JP" sz="1400" dirty="0"/>
                        <a:t>2022</a:t>
                      </a:r>
                      <a:endParaRPr kumimoji="1" lang="ja-JP" altLang="en-US" sz="1400" dirty="0"/>
                    </a:p>
                  </a:txBody>
                  <a:tcPr marT="42203" marB="42203" anchor="ctr" anchorCtr="1">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tc>
                  <a:txBody>
                    <a:bodyPr/>
                    <a:lstStyle/>
                    <a:p>
                      <a:pPr algn="ctr"/>
                      <a:r>
                        <a:rPr kumimoji="1" lang="ja-JP" altLang="en-US" sz="1400" dirty="0"/>
                        <a:t>現状と課題</a:t>
                      </a:r>
                    </a:p>
                  </a:txBody>
                  <a:tcPr marT="42203" marB="42203" anchor="ctr" anchorCtr="1">
                    <a:lnL w="28575"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10000"/>
                  </a:ext>
                </a:extLst>
              </a:tr>
              <a:tr h="13320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t>教 育 行 政</a:t>
                      </a:r>
                    </a:p>
                  </a:txBody>
                  <a:tcPr marT="42203" marB="42203" vert="eaVert" anchor="ctr" anchorCtr="1"/>
                </a:tc>
                <a:tc>
                  <a:txBody>
                    <a:bodyPr/>
                    <a:lstStyle/>
                    <a:p>
                      <a:pPr algn="ctr"/>
                      <a:endParaRPr kumimoji="1" lang="ja-JP" altLang="en-US" sz="1800" dirty="0"/>
                    </a:p>
                  </a:txBody>
                  <a:tcPr marT="42203" marB="42203"/>
                </a:tc>
                <a:tc>
                  <a:txBody>
                    <a:bodyPr/>
                    <a:lstStyle/>
                    <a:p>
                      <a:pPr algn="ctr"/>
                      <a:endParaRPr kumimoji="1" lang="ja-JP" altLang="en-US" sz="1800" dirty="0"/>
                    </a:p>
                  </a:txBody>
                  <a:tcPr marT="42203" marB="42203"/>
                </a:tc>
                <a:tc>
                  <a:txBody>
                    <a:bodyPr/>
                    <a:lstStyle/>
                    <a:p>
                      <a:pPr algn="ctr"/>
                      <a:endParaRPr kumimoji="1" lang="ja-JP" altLang="en-US" sz="1800" dirty="0"/>
                    </a:p>
                  </a:txBody>
                  <a:tcPr marT="42203" marB="42203">
                    <a:lnR w="12700" cap="flat" cmpd="sng" algn="ctr">
                      <a:solidFill>
                        <a:schemeClr val="tx1"/>
                      </a:solidFill>
                      <a:prstDash val="lgDash"/>
                      <a:round/>
                      <a:headEnd type="none" w="med" len="med"/>
                      <a:tailEnd type="none" w="med" len="med"/>
                    </a:lnR>
                  </a:tcPr>
                </a:tc>
                <a:tc>
                  <a:txBody>
                    <a:bodyPr/>
                    <a:lstStyle/>
                    <a:p>
                      <a:pPr algn="ctr"/>
                      <a:endParaRPr kumimoji="1" lang="ja-JP" altLang="en-US" sz="1800" dirty="0"/>
                    </a:p>
                  </a:txBody>
                  <a:tcPr marT="42203" marB="42203">
                    <a:lnL w="12700" cap="flat" cmpd="sng" algn="ctr">
                      <a:solidFill>
                        <a:schemeClr val="tx1"/>
                      </a:solidFill>
                      <a:prstDash val="lgDash"/>
                      <a:round/>
                      <a:headEnd type="none" w="med" len="med"/>
                      <a:tailEnd type="none" w="med" len="med"/>
                    </a:lnL>
                    <a:noFill/>
                  </a:tcPr>
                </a:tc>
                <a:tc>
                  <a:txBody>
                    <a:bodyPr/>
                    <a:lstStyle/>
                    <a:p>
                      <a:pPr algn="ctr"/>
                      <a:endParaRPr kumimoji="1" lang="ja-JP" altLang="en-US" sz="1800" dirty="0"/>
                    </a:p>
                  </a:txBody>
                  <a:tcPr marT="42203" marB="42203">
                    <a:noFill/>
                  </a:tcPr>
                </a:tc>
                <a:tc>
                  <a:txBody>
                    <a:bodyPr/>
                    <a:lstStyle/>
                    <a:p>
                      <a:pPr algn="ctr"/>
                      <a:endParaRPr kumimoji="1" lang="ja-JP" altLang="en-US" sz="1800" dirty="0"/>
                    </a:p>
                  </a:txBody>
                  <a:tcPr marT="42203" marB="42203">
                    <a:lnR w="28575" cap="flat" cmpd="sng" algn="ctr">
                      <a:solidFill>
                        <a:schemeClr val="tx1"/>
                      </a:solidFill>
                      <a:prstDash val="sysDash"/>
                      <a:round/>
                      <a:headEnd type="none" w="med" len="med"/>
                      <a:tailEnd type="none" w="med" len="med"/>
                    </a:lnR>
                    <a:noFill/>
                  </a:tcPr>
                </a:tc>
                <a:tc>
                  <a:txBody>
                    <a:bodyPr/>
                    <a:lstStyle/>
                    <a:p>
                      <a:pPr algn="ctr"/>
                      <a:endParaRPr kumimoji="1" lang="ja-JP" altLang="en-US" sz="1800" dirty="0"/>
                    </a:p>
                  </a:txBody>
                  <a:tcPr marT="42203" marB="42203">
                    <a:lnL w="28575" cap="flat" cmpd="sng" algn="ctr">
                      <a:solidFill>
                        <a:schemeClr val="tx1"/>
                      </a:solidFill>
                      <a:prstDash val="sysDash"/>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endParaRPr kumimoji="1" lang="ja-JP" altLang="en-US" sz="1800" dirty="0"/>
                    </a:p>
                  </a:txBody>
                  <a:tcPr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endParaRPr kumimoji="1" lang="ja-JP" altLang="en-US" sz="1800" dirty="0"/>
                    </a:p>
                  </a:txBody>
                  <a:tcPr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endParaRPr kumimoji="1" lang="ja-JP" altLang="en-US" sz="1800" dirty="0"/>
                    </a:p>
                  </a:txBody>
                  <a:tcPr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l"/>
                      <a:endParaRPr kumimoji="1" lang="en-US" altLang="ja-JP" sz="1100" u="none" baseline="0" dirty="0">
                        <a:solidFill>
                          <a:schemeClr val="tx1"/>
                        </a:solidFill>
                      </a:endParaRPr>
                    </a:p>
                  </a:txBody>
                  <a:tcPr marT="42203" marB="42203">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tc>
                  <a:txBody>
                    <a:bodyPr/>
                    <a:lstStyle/>
                    <a:p>
                      <a:pPr marL="72000" indent="-72000" algn="l">
                        <a:buFont typeface="Arial" panose="020B0604020202020204" pitchFamily="34" charset="0"/>
                        <a:buChar char="•"/>
                      </a:pPr>
                      <a:r>
                        <a:rPr kumimoji="1" lang="ja-JP" altLang="en-US" sz="1000" u="none" dirty="0">
                          <a:solidFill>
                            <a:schemeClr val="tx1"/>
                          </a:solidFill>
                        </a:rPr>
                        <a:t>総合教育会議</a:t>
                      </a:r>
                      <a:r>
                        <a:rPr kumimoji="1" lang="en-US" altLang="ja-JP" sz="1000" u="none" dirty="0">
                          <a:solidFill>
                            <a:schemeClr val="tx1"/>
                          </a:solidFill>
                        </a:rPr>
                        <a:t/>
                      </a:r>
                      <a:br>
                        <a:rPr kumimoji="1" lang="en-US" altLang="ja-JP" sz="1000" u="none" dirty="0">
                          <a:solidFill>
                            <a:schemeClr val="tx1"/>
                          </a:solidFill>
                        </a:rPr>
                      </a:br>
                      <a:r>
                        <a:rPr kumimoji="1" lang="en-US" altLang="ja-JP" sz="1000" u="none" dirty="0">
                          <a:solidFill>
                            <a:schemeClr val="tx1"/>
                          </a:solidFill>
                        </a:rPr>
                        <a:t>2019</a:t>
                      </a:r>
                      <a:r>
                        <a:rPr kumimoji="1" lang="ja-JP" altLang="en-US" sz="1000" u="none" dirty="0">
                          <a:solidFill>
                            <a:schemeClr val="tx1"/>
                          </a:solidFill>
                        </a:rPr>
                        <a:t>年度１</a:t>
                      </a:r>
                      <a:r>
                        <a:rPr kumimoji="1" lang="en-US" altLang="ja-JP" sz="1000" u="none" baseline="0" dirty="0">
                          <a:solidFill>
                            <a:schemeClr val="tx1"/>
                          </a:solidFill>
                        </a:rPr>
                        <a:t> </a:t>
                      </a:r>
                      <a:r>
                        <a:rPr kumimoji="1" lang="ja-JP" altLang="en-US" sz="1000" u="none" dirty="0">
                          <a:solidFill>
                            <a:schemeClr val="tx1"/>
                          </a:solidFill>
                        </a:rPr>
                        <a:t>回</a:t>
                      </a:r>
                      <a:r>
                        <a:rPr kumimoji="1" lang="en-US" altLang="ja-JP" sz="1000" u="none" dirty="0">
                          <a:solidFill>
                            <a:schemeClr val="tx1"/>
                          </a:solidFill>
                        </a:rPr>
                        <a:t/>
                      </a:r>
                      <a:br>
                        <a:rPr kumimoji="1" lang="en-US" altLang="ja-JP" sz="1000" u="none" dirty="0">
                          <a:solidFill>
                            <a:schemeClr val="tx1"/>
                          </a:solidFill>
                        </a:rPr>
                      </a:br>
                      <a:r>
                        <a:rPr kumimoji="1" lang="en-US" altLang="ja-JP" sz="1000" u="none" baseline="0" dirty="0">
                          <a:solidFill>
                            <a:schemeClr val="tx1"/>
                          </a:solidFill>
                        </a:rPr>
                        <a:t>2020</a:t>
                      </a:r>
                      <a:r>
                        <a:rPr kumimoji="1" lang="ja-JP" altLang="en-US" sz="1000" u="none" baseline="0" dirty="0">
                          <a:solidFill>
                            <a:schemeClr val="tx1"/>
                          </a:solidFill>
                        </a:rPr>
                        <a:t>年度１</a:t>
                      </a:r>
                      <a:r>
                        <a:rPr kumimoji="1" lang="en-US" altLang="ja-JP" sz="1000" u="none" baseline="0" dirty="0">
                          <a:solidFill>
                            <a:schemeClr val="tx1"/>
                          </a:solidFill>
                        </a:rPr>
                        <a:t> </a:t>
                      </a:r>
                      <a:r>
                        <a:rPr kumimoji="1" lang="ja-JP" altLang="en-US" sz="1000" u="none" baseline="0" dirty="0">
                          <a:solidFill>
                            <a:schemeClr val="tx1"/>
                          </a:solidFill>
                        </a:rPr>
                        <a:t>回</a:t>
                      </a:r>
                      <a:r>
                        <a:rPr kumimoji="1" lang="en-US" altLang="ja-JP" sz="1000" u="none" baseline="0" dirty="0">
                          <a:solidFill>
                            <a:schemeClr val="tx1"/>
                          </a:solidFill>
                        </a:rPr>
                        <a:t/>
                      </a:r>
                      <a:br>
                        <a:rPr kumimoji="1" lang="en-US" altLang="ja-JP" sz="1000" u="none" baseline="0" dirty="0">
                          <a:solidFill>
                            <a:schemeClr val="tx1"/>
                          </a:solidFill>
                        </a:rPr>
                      </a:br>
                      <a:r>
                        <a:rPr kumimoji="1" lang="en-US" altLang="ja-JP" sz="1000" u="none" baseline="0" dirty="0">
                          <a:solidFill>
                            <a:schemeClr val="tx1"/>
                          </a:solidFill>
                        </a:rPr>
                        <a:t>2021</a:t>
                      </a:r>
                      <a:r>
                        <a:rPr kumimoji="1" lang="ja-JP" altLang="en-US" sz="1000" u="none" baseline="0" dirty="0">
                          <a:solidFill>
                            <a:schemeClr val="tx1"/>
                          </a:solidFill>
                        </a:rPr>
                        <a:t>年度２</a:t>
                      </a:r>
                      <a:r>
                        <a:rPr kumimoji="1" lang="en-US" altLang="ja-JP" sz="1000" u="none" baseline="0" dirty="0">
                          <a:solidFill>
                            <a:schemeClr val="tx1"/>
                          </a:solidFill>
                        </a:rPr>
                        <a:t> </a:t>
                      </a:r>
                      <a:r>
                        <a:rPr kumimoji="1" lang="ja-JP" altLang="en-US" sz="1000" u="none" baseline="0" dirty="0">
                          <a:solidFill>
                            <a:schemeClr val="tx1"/>
                          </a:solidFill>
                        </a:rPr>
                        <a:t>回</a:t>
                      </a:r>
                      <a:endParaRPr kumimoji="1" lang="en-US" altLang="ja-JP" sz="1000" u="none" baseline="0" dirty="0">
                        <a:solidFill>
                          <a:schemeClr val="tx1"/>
                        </a:solidFill>
                      </a:endParaRPr>
                    </a:p>
                    <a:p>
                      <a:pPr marL="72000" indent="-72000" algn="l">
                        <a:buFont typeface="Arial" panose="020B0604020202020204" pitchFamily="34" charset="0"/>
                        <a:buChar char="•"/>
                      </a:pPr>
                      <a:r>
                        <a:rPr kumimoji="1" lang="ja-JP" altLang="en-US" sz="1000" u="none" baseline="0" dirty="0">
                          <a:solidFill>
                            <a:schemeClr val="tx1"/>
                          </a:solidFill>
                        </a:rPr>
                        <a:t>保護者区民等参画のための会議や区教育行政連絡会議を開催。</a:t>
                      </a:r>
                      <a:endParaRPr kumimoji="1" lang="en-US" altLang="ja-JP" sz="1000" u="none" baseline="0" dirty="0">
                        <a:solidFill>
                          <a:schemeClr val="tx1"/>
                        </a:solidFill>
                      </a:endParaRPr>
                    </a:p>
                  </a:txBody>
                  <a:tcPr marT="42203" marB="42203">
                    <a:lnL w="28575"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10001"/>
                  </a:ext>
                </a:extLst>
              </a:tr>
              <a:tr h="1512000">
                <a:tc rowSpan="2">
                  <a:txBody>
                    <a:bodyPr/>
                    <a:lstStyle/>
                    <a:p>
                      <a:pPr algn="ctr"/>
                      <a:r>
                        <a:rPr kumimoji="1" lang="ja-JP" altLang="en-US" sz="1600" dirty="0"/>
                        <a:t>小　学　校　・　中　学　校</a:t>
                      </a:r>
                    </a:p>
                  </a:txBody>
                  <a:tcPr marT="42203" marB="42203" vert="eaVert" anchor="ctr" anchorCtr="1"/>
                </a:tc>
                <a:tc>
                  <a:txBody>
                    <a:bodyPr/>
                    <a:lstStyle/>
                    <a:p>
                      <a:endParaRPr kumimoji="1" lang="ja-JP" altLang="en-US" sz="1600" dirty="0"/>
                    </a:p>
                  </a:txBody>
                  <a:tcPr marT="42203" marB="42203">
                    <a:lnB w="12700" cap="flat" cmpd="sng" algn="ctr">
                      <a:solidFill>
                        <a:schemeClr val="tx1"/>
                      </a:solidFill>
                      <a:prstDash val="sysDot"/>
                      <a:round/>
                      <a:headEnd type="none" w="med" len="med"/>
                      <a:tailEnd type="none" w="med" len="med"/>
                    </a:lnB>
                  </a:tcPr>
                </a:tc>
                <a:tc>
                  <a:txBody>
                    <a:bodyPr/>
                    <a:lstStyle/>
                    <a:p>
                      <a:endParaRPr kumimoji="1" lang="ja-JP" altLang="en-US" sz="1800" dirty="0"/>
                    </a:p>
                  </a:txBody>
                  <a:tcPr marT="42203" marB="42203">
                    <a:lnB w="12700" cap="flat" cmpd="sng" algn="ctr">
                      <a:solidFill>
                        <a:schemeClr val="tx1"/>
                      </a:solidFill>
                      <a:prstDash val="sysDot"/>
                      <a:round/>
                      <a:headEnd type="none" w="med" len="med"/>
                      <a:tailEnd type="none" w="med" len="med"/>
                    </a:lnB>
                  </a:tcPr>
                </a:tc>
                <a:tc>
                  <a:txBody>
                    <a:bodyPr/>
                    <a:lstStyle/>
                    <a:p>
                      <a:endParaRPr kumimoji="1" lang="ja-JP" altLang="en-US" sz="1800" dirty="0"/>
                    </a:p>
                  </a:txBody>
                  <a:tcPr marT="42203" marB="42203">
                    <a:lnR w="12700" cap="flat" cmpd="sng" algn="ctr">
                      <a:solidFill>
                        <a:schemeClr val="tx1"/>
                      </a:solidFill>
                      <a:prstDash val="lgDash"/>
                      <a:round/>
                      <a:headEnd type="none" w="med" len="med"/>
                      <a:tailEnd type="none" w="med" len="med"/>
                    </a:lnR>
                    <a:lnB w="12700" cap="flat" cmpd="sng" algn="ctr">
                      <a:solidFill>
                        <a:schemeClr val="tx1"/>
                      </a:solidFill>
                      <a:prstDash val="sysDot"/>
                      <a:round/>
                      <a:headEnd type="none" w="med" len="med"/>
                      <a:tailEnd type="none" w="med" len="med"/>
                    </a:lnB>
                  </a:tcPr>
                </a:tc>
                <a:tc>
                  <a:txBody>
                    <a:bodyPr/>
                    <a:lstStyle/>
                    <a:p>
                      <a:endParaRPr kumimoji="1" lang="ja-JP" altLang="en-US" sz="1800" dirty="0"/>
                    </a:p>
                  </a:txBody>
                  <a:tcPr marT="42203" marB="42203">
                    <a:lnL w="12700" cap="flat" cmpd="sng" algn="ctr">
                      <a:solidFill>
                        <a:schemeClr val="tx1"/>
                      </a:solidFill>
                      <a:prstDash val="lgDash"/>
                      <a:round/>
                      <a:headEnd type="none" w="med" len="med"/>
                      <a:tailEnd type="none" w="med" len="med"/>
                    </a:lnL>
                    <a:lnB w="12700" cap="flat" cmpd="sng" algn="ctr">
                      <a:solidFill>
                        <a:schemeClr val="tx1"/>
                      </a:solidFill>
                      <a:prstDash val="sysDot"/>
                      <a:round/>
                      <a:headEnd type="none" w="med" len="med"/>
                      <a:tailEnd type="none" w="med" len="med"/>
                    </a:lnB>
                    <a:noFill/>
                  </a:tcPr>
                </a:tc>
                <a:tc>
                  <a:txBody>
                    <a:bodyPr/>
                    <a:lstStyle/>
                    <a:p>
                      <a:endParaRPr kumimoji="1" lang="ja-JP" altLang="en-US" sz="1800" dirty="0"/>
                    </a:p>
                  </a:txBody>
                  <a:tcPr marT="42203" marB="42203">
                    <a:lnB w="12700" cap="flat" cmpd="sng" algn="ctr">
                      <a:solidFill>
                        <a:schemeClr val="tx1"/>
                      </a:solidFill>
                      <a:prstDash val="sysDot"/>
                      <a:round/>
                      <a:headEnd type="none" w="med" len="med"/>
                      <a:tailEnd type="none" w="med" len="med"/>
                    </a:lnB>
                    <a:noFill/>
                  </a:tcPr>
                </a:tc>
                <a:tc>
                  <a:txBody>
                    <a:bodyPr/>
                    <a:lstStyle/>
                    <a:p>
                      <a:endParaRPr kumimoji="1" lang="ja-JP" altLang="en-US" sz="1800" dirty="0"/>
                    </a:p>
                  </a:txBody>
                  <a:tcPr marT="42203" marB="42203">
                    <a:lnR w="28575" cap="flat" cmpd="sng" algn="ctr">
                      <a:solidFill>
                        <a:schemeClr val="tx1"/>
                      </a:solidFill>
                      <a:prstDash val="sysDash"/>
                      <a:round/>
                      <a:headEnd type="none" w="med" len="med"/>
                      <a:tailEnd type="none" w="med" len="med"/>
                    </a:lnR>
                    <a:lnB w="12700" cap="flat" cmpd="sng" algn="ctr">
                      <a:solidFill>
                        <a:schemeClr val="tx1"/>
                      </a:solidFill>
                      <a:prstDash val="sysDot"/>
                      <a:round/>
                      <a:headEnd type="none" w="med" len="med"/>
                      <a:tailEnd type="none" w="med" len="med"/>
                    </a:lnB>
                    <a:noFill/>
                  </a:tcPr>
                </a:tc>
                <a:tc>
                  <a:txBody>
                    <a:bodyPr/>
                    <a:lstStyle/>
                    <a:p>
                      <a:endParaRPr kumimoji="1" lang="ja-JP" altLang="en-US" sz="1800" dirty="0"/>
                    </a:p>
                  </a:txBody>
                  <a:tcPr marT="42203" marB="42203">
                    <a:lnL w="28575" cap="flat" cmpd="sng" algn="ctr">
                      <a:solidFill>
                        <a:schemeClr val="tx1"/>
                      </a:solidFill>
                      <a:prstDash val="sysDash"/>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ysDot"/>
                      <a:round/>
                      <a:headEnd type="none" w="med" len="med"/>
                      <a:tailEnd type="none" w="med" len="med"/>
                    </a:lnB>
                    <a:noFill/>
                  </a:tcPr>
                </a:tc>
                <a:tc>
                  <a:txBody>
                    <a:bodyPr/>
                    <a:lstStyle/>
                    <a:p>
                      <a:endParaRPr kumimoji="1" lang="ja-JP" altLang="en-US" sz="1800" dirty="0"/>
                    </a:p>
                  </a:txBody>
                  <a:tcPr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ysDot"/>
                      <a:round/>
                      <a:headEnd type="none" w="med" len="med"/>
                      <a:tailEnd type="none" w="med" len="med"/>
                    </a:lnB>
                    <a:noFill/>
                  </a:tcPr>
                </a:tc>
                <a:tc>
                  <a:txBody>
                    <a:bodyPr/>
                    <a:lstStyle/>
                    <a:p>
                      <a:endParaRPr kumimoji="1" lang="ja-JP" altLang="en-US" sz="1800" dirty="0"/>
                    </a:p>
                  </a:txBody>
                  <a:tcPr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ysDot"/>
                      <a:round/>
                      <a:headEnd type="none" w="med" len="med"/>
                      <a:tailEnd type="none" w="med" len="med"/>
                    </a:lnB>
                    <a:noFill/>
                  </a:tcPr>
                </a:tc>
                <a:tc>
                  <a:txBody>
                    <a:bodyPr/>
                    <a:lstStyle/>
                    <a:p>
                      <a:endParaRPr kumimoji="1" lang="ja-JP" altLang="en-US" sz="1800" dirty="0"/>
                    </a:p>
                  </a:txBody>
                  <a:tcPr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ysDot"/>
                      <a:round/>
                      <a:headEnd type="none" w="med" len="med"/>
                      <a:tailEnd type="none" w="med" len="med"/>
                    </a:lnB>
                    <a:noFill/>
                  </a:tcPr>
                </a:tc>
                <a:tc>
                  <a:txBody>
                    <a:bodyPr/>
                    <a:lstStyle/>
                    <a:p>
                      <a:endParaRPr kumimoji="1" lang="ja-JP" altLang="en-US" sz="1100" u="none" dirty="0">
                        <a:solidFill>
                          <a:schemeClr val="tx1"/>
                        </a:solidFill>
                      </a:endParaRPr>
                    </a:p>
                  </a:txBody>
                  <a:tcPr marT="42203" marB="42203">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12700" cap="flat" cmpd="sng" algn="ctr">
                      <a:solidFill>
                        <a:schemeClr val="tx1"/>
                      </a:solidFill>
                      <a:prstDash val="sysDot"/>
                      <a:round/>
                      <a:headEnd type="none" w="med" len="med"/>
                      <a:tailEnd type="none" w="med" len="med"/>
                    </a:lnB>
                    <a:noFill/>
                  </a:tcPr>
                </a:tc>
                <a:tc>
                  <a:txBody>
                    <a:bodyPr/>
                    <a:lstStyle/>
                    <a:p>
                      <a:pPr marL="72000" indent="-72000" algn="l">
                        <a:buFont typeface="Arial" panose="020B0604020202020204" pitchFamily="34" charset="0"/>
                        <a:buChar char="•"/>
                      </a:pPr>
                      <a:r>
                        <a:rPr kumimoji="1" lang="ja-JP" altLang="en-US" sz="1000" u="none" dirty="0">
                          <a:solidFill>
                            <a:schemeClr val="tx1"/>
                          </a:solidFill>
                        </a:rPr>
                        <a:t>学校選択制全区で導入（</a:t>
                      </a:r>
                      <a:r>
                        <a:rPr kumimoji="1" lang="en-US" altLang="ja-JP" sz="1000" u="none" dirty="0">
                          <a:solidFill>
                            <a:schemeClr val="tx1"/>
                          </a:solidFill>
                        </a:rPr>
                        <a:t>2018</a:t>
                      </a:r>
                      <a:r>
                        <a:rPr kumimoji="1" lang="ja-JP" altLang="en-US" sz="1000" u="none" dirty="0">
                          <a:solidFill>
                            <a:schemeClr val="tx1"/>
                          </a:solidFill>
                        </a:rPr>
                        <a:t>年度）</a:t>
                      </a:r>
                      <a:endParaRPr kumimoji="1" lang="en-US" altLang="ja-JP" sz="1000" u="none" dirty="0">
                        <a:solidFill>
                          <a:schemeClr val="tx1"/>
                        </a:solidFill>
                      </a:endParaRPr>
                    </a:p>
                    <a:p>
                      <a:pPr marL="72000" indent="-72000" algn="l">
                        <a:buFont typeface="Arial" panose="020B0604020202020204" pitchFamily="34" charset="0"/>
                        <a:buChar char="•"/>
                      </a:pPr>
                      <a:r>
                        <a:rPr kumimoji="1" lang="ja-JP" altLang="en-US" sz="1000" u="none" dirty="0">
                          <a:solidFill>
                            <a:schemeClr val="tx1"/>
                          </a:solidFill>
                        </a:rPr>
                        <a:t>大阪市小学校学力経年調査</a:t>
                      </a:r>
                      <a:r>
                        <a:rPr kumimoji="1" lang="en-US" altLang="ja-JP" sz="1000" u="none" dirty="0">
                          <a:solidFill>
                            <a:schemeClr val="tx1"/>
                          </a:solidFill>
                        </a:rPr>
                        <a:t/>
                      </a:r>
                      <a:br>
                        <a:rPr kumimoji="1" lang="en-US" altLang="ja-JP" sz="1000" u="none" dirty="0">
                          <a:solidFill>
                            <a:schemeClr val="tx1"/>
                          </a:solidFill>
                        </a:rPr>
                      </a:br>
                      <a:r>
                        <a:rPr kumimoji="1" lang="ja-JP" altLang="en-US" sz="1000" u="none" dirty="0">
                          <a:solidFill>
                            <a:schemeClr val="tx1"/>
                          </a:solidFill>
                        </a:rPr>
                        <a:t>全小学校</a:t>
                      </a:r>
                      <a:r>
                        <a:rPr kumimoji="1" lang="en-US" altLang="ja-JP" sz="1000" u="none" dirty="0">
                          <a:solidFill>
                            <a:schemeClr val="tx1"/>
                          </a:solidFill>
                        </a:rPr>
                        <a:t>3</a:t>
                      </a:r>
                      <a:r>
                        <a:rPr kumimoji="1" lang="ja-JP" altLang="en-US" sz="1000" u="none" dirty="0">
                          <a:solidFill>
                            <a:schemeClr val="tx1"/>
                          </a:solidFill>
                        </a:rPr>
                        <a:t>～</a:t>
                      </a:r>
                      <a:r>
                        <a:rPr kumimoji="1" lang="en-US" altLang="ja-JP" sz="1000" u="none" dirty="0">
                          <a:solidFill>
                            <a:schemeClr val="tx1"/>
                          </a:solidFill>
                        </a:rPr>
                        <a:t>6</a:t>
                      </a:r>
                      <a:r>
                        <a:rPr kumimoji="1" lang="ja-JP" altLang="en-US" sz="1000" u="none" dirty="0">
                          <a:solidFill>
                            <a:schemeClr val="tx1"/>
                          </a:solidFill>
                        </a:rPr>
                        <a:t>年対象で実施。結果の経年分析や小中連携に係るシステム構築が必要。</a:t>
                      </a:r>
                    </a:p>
                  </a:txBody>
                  <a:tcPr marT="42203" marB="42203">
                    <a:lnL w="28575" cap="flat" cmpd="sng" algn="ctr">
                      <a:solidFill>
                        <a:schemeClr val="tx1"/>
                      </a:solidFill>
                      <a:prstDash val="solid"/>
                      <a:round/>
                      <a:headEnd type="none" w="med" len="med"/>
                      <a:tailEnd type="none" w="med" len="med"/>
                    </a:lnL>
                    <a:lnB w="12700" cap="flat" cmpd="sng" algn="ctr">
                      <a:solidFill>
                        <a:schemeClr val="tx1"/>
                      </a:solidFill>
                      <a:prstDash val="sysDot"/>
                      <a:round/>
                      <a:headEnd type="none" w="med" len="med"/>
                      <a:tailEnd type="none" w="med" len="med"/>
                    </a:lnB>
                    <a:noFill/>
                  </a:tcPr>
                </a:tc>
                <a:extLst>
                  <a:ext uri="{0D108BD9-81ED-4DB2-BD59-A6C34878D82A}">
                    <a16:rowId xmlns:a16="http://schemas.microsoft.com/office/drawing/2014/main" val="10002"/>
                  </a:ext>
                </a:extLst>
              </a:tr>
              <a:tr h="3024000">
                <a:tc vMerge="1">
                  <a:txBody>
                    <a:bodyPr/>
                    <a:lstStyle/>
                    <a:p>
                      <a:pPr algn="ctr"/>
                      <a:endParaRPr kumimoji="1" lang="ja-JP" altLang="en-US" sz="1500" dirty="0"/>
                    </a:p>
                  </a:txBody>
                  <a:tcPr marT="42203" marB="42203" anchor="ctr">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tcPr>
                </a:tc>
                <a:tc>
                  <a:txBody>
                    <a:bodyPr/>
                    <a:lstStyle/>
                    <a:p>
                      <a:endParaRPr kumimoji="1" lang="ja-JP" altLang="en-US" sz="1600" dirty="0"/>
                    </a:p>
                  </a:txBody>
                  <a:tcPr marT="42203" marB="42203">
                    <a:lnT w="12700" cap="flat" cmpd="sng" algn="ctr">
                      <a:solidFill>
                        <a:schemeClr val="tx1"/>
                      </a:solidFill>
                      <a:prstDash val="sysDot"/>
                      <a:round/>
                      <a:headEnd type="none" w="med" len="med"/>
                      <a:tailEnd type="none" w="med" len="med"/>
                    </a:lnT>
                  </a:tcPr>
                </a:tc>
                <a:tc>
                  <a:txBody>
                    <a:bodyPr/>
                    <a:lstStyle/>
                    <a:p>
                      <a:endParaRPr kumimoji="1" lang="ja-JP" altLang="en-US" sz="1800" dirty="0"/>
                    </a:p>
                  </a:txBody>
                  <a:tcPr marT="42203" marB="42203">
                    <a:lnT w="12700" cap="flat" cmpd="sng" algn="ctr">
                      <a:solidFill>
                        <a:schemeClr val="tx1"/>
                      </a:solidFill>
                      <a:prstDash val="sysDot"/>
                      <a:round/>
                      <a:headEnd type="none" w="med" len="med"/>
                      <a:tailEnd type="none" w="med" len="med"/>
                    </a:lnT>
                  </a:tcPr>
                </a:tc>
                <a:tc>
                  <a:txBody>
                    <a:bodyPr/>
                    <a:lstStyle/>
                    <a:p>
                      <a:endParaRPr kumimoji="1" lang="ja-JP" altLang="en-US" sz="1800" dirty="0"/>
                    </a:p>
                  </a:txBody>
                  <a:tcPr marT="42203" marB="42203">
                    <a:lnR w="12700" cap="flat" cmpd="sng" algn="ctr">
                      <a:solidFill>
                        <a:schemeClr val="tx1"/>
                      </a:solidFill>
                      <a:prstDash val="lgDash"/>
                      <a:round/>
                      <a:headEnd type="none" w="med" len="med"/>
                      <a:tailEnd type="none" w="med" len="med"/>
                    </a:lnR>
                    <a:lnT w="12700" cap="flat" cmpd="sng" algn="ctr">
                      <a:solidFill>
                        <a:schemeClr val="tx1"/>
                      </a:solidFill>
                      <a:prstDash val="sysDot"/>
                      <a:round/>
                      <a:headEnd type="none" w="med" len="med"/>
                      <a:tailEnd type="none" w="med" len="med"/>
                    </a:lnT>
                  </a:tcPr>
                </a:tc>
                <a:tc>
                  <a:txBody>
                    <a:bodyPr/>
                    <a:lstStyle/>
                    <a:p>
                      <a:endParaRPr kumimoji="1" lang="ja-JP" altLang="en-US" sz="1800" dirty="0"/>
                    </a:p>
                  </a:txBody>
                  <a:tcPr marT="42203" marB="42203">
                    <a:lnL w="12700" cap="flat" cmpd="sng" algn="ctr">
                      <a:solidFill>
                        <a:schemeClr val="tx1"/>
                      </a:solidFill>
                      <a:prstDash val="lgDash"/>
                      <a:round/>
                      <a:headEnd type="none" w="med" len="med"/>
                      <a:tailEnd type="none" w="med" len="med"/>
                    </a:lnL>
                    <a:lnT w="12700" cap="flat" cmpd="sng" algn="ctr">
                      <a:solidFill>
                        <a:schemeClr val="tx1"/>
                      </a:solidFill>
                      <a:prstDash val="sysDot"/>
                      <a:round/>
                      <a:headEnd type="none" w="med" len="med"/>
                      <a:tailEnd type="none" w="med" len="med"/>
                    </a:lnT>
                    <a:noFill/>
                  </a:tcPr>
                </a:tc>
                <a:tc>
                  <a:txBody>
                    <a:bodyPr/>
                    <a:lstStyle/>
                    <a:p>
                      <a:endParaRPr kumimoji="1" lang="ja-JP" altLang="en-US" sz="1800" dirty="0"/>
                    </a:p>
                  </a:txBody>
                  <a:tcPr marT="42203" marB="42203">
                    <a:lnT w="12700" cap="flat" cmpd="sng" algn="ctr">
                      <a:solidFill>
                        <a:schemeClr val="tx1"/>
                      </a:solidFill>
                      <a:prstDash val="sysDot"/>
                      <a:round/>
                      <a:headEnd type="none" w="med" len="med"/>
                      <a:tailEnd type="none" w="med" len="med"/>
                    </a:lnT>
                    <a:noFill/>
                  </a:tcPr>
                </a:tc>
                <a:tc>
                  <a:txBody>
                    <a:bodyPr/>
                    <a:lstStyle/>
                    <a:p>
                      <a:endParaRPr kumimoji="1" lang="ja-JP" altLang="en-US" sz="1800" dirty="0"/>
                    </a:p>
                  </a:txBody>
                  <a:tcPr marT="42203" marB="42203">
                    <a:lnR w="28575" cap="flat" cmpd="sng" algn="ctr">
                      <a:solidFill>
                        <a:schemeClr val="tx1"/>
                      </a:solidFill>
                      <a:prstDash val="sysDash"/>
                      <a:round/>
                      <a:headEnd type="none" w="med" len="med"/>
                      <a:tailEnd type="none" w="med" len="med"/>
                    </a:lnR>
                    <a:lnT w="12700" cap="flat" cmpd="sng" algn="ctr">
                      <a:solidFill>
                        <a:schemeClr val="tx1"/>
                      </a:solidFill>
                      <a:prstDash val="sysDot"/>
                      <a:round/>
                      <a:headEnd type="none" w="med" len="med"/>
                      <a:tailEnd type="none" w="med" len="med"/>
                    </a:lnT>
                    <a:noFill/>
                  </a:tcPr>
                </a:tc>
                <a:tc>
                  <a:txBody>
                    <a:bodyPr/>
                    <a:lstStyle/>
                    <a:p>
                      <a:endParaRPr kumimoji="1" lang="ja-JP" altLang="en-US" sz="1800" dirty="0"/>
                    </a:p>
                  </a:txBody>
                  <a:tcPr marT="42203" marB="42203">
                    <a:lnL w="28575" cap="flat" cmpd="sng" algn="ctr">
                      <a:solidFill>
                        <a:schemeClr val="tx1"/>
                      </a:solidFill>
                      <a:prstDash val="sys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noFill/>
                  </a:tcPr>
                </a:tc>
                <a:tc>
                  <a:txBody>
                    <a:bodyPr/>
                    <a:lstStyle/>
                    <a:p>
                      <a:endParaRPr kumimoji="1" lang="ja-JP" altLang="en-US" sz="1800" dirty="0"/>
                    </a:p>
                  </a:txBody>
                  <a:tcPr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noFill/>
                  </a:tcPr>
                </a:tc>
                <a:tc>
                  <a:txBody>
                    <a:bodyPr/>
                    <a:lstStyle/>
                    <a:p>
                      <a:endParaRPr kumimoji="1" lang="ja-JP" altLang="en-US" sz="1800" dirty="0"/>
                    </a:p>
                  </a:txBody>
                  <a:tcPr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noFill/>
                  </a:tcPr>
                </a:tc>
                <a:tc>
                  <a:txBody>
                    <a:bodyPr/>
                    <a:lstStyle/>
                    <a:p>
                      <a:endParaRPr kumimoji="1" lang="ja-JP" altLang="en-US" sz="1800" dirty="0"/>
                    </a:p>
                  </a:txBody>
                  <a:tcPr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noFill/>
                  </a:tcPr>
                </a:tc>
                <a:tc>
                  <a:txBody>
                    <a:bodyPr/>
                    <a:lstStyle/>
                    <a:p>
                      <a:endParaRPr kumimoji="1" lang="en-US" altLang="ja-JP" sz="1100" u="none" dirty="0">
                        <a:solidFill>
                          <a:schemeClr val="tx1"/>
                        </a:solidFill>
                      </a:endParaRPr>
                    </a:p>
                  </a:txBody>
                  <a:tcPr marT="42203" marB="42203">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noFill/>
                  </a:tcPr>
                </a:tc>
                <a:tc>
                  <a:txBody>
                    <a:bodyPr/>
                    <a:lstStyle/>
                    <a:p>
                      <a:pPr marL="72000" marR="0" indent="-72000" algn="l" defTabSz="914400" rtl="0" eaLnBrk="1" fontAlgn="auto" latinLnBrk="0" hangingPunct="1">
                        <a:lnSpc>
                          <a:spcPct val="100000"/>
                        </a:lnSpc>
                        <a:spcBef>
                          <a:spcPts val="0"/>
                        </a:spcBef>
                        <a:spcAft>
                          <a:spcPts val="0"/>
                        </a:spcAft>
                        <a:buClrTx/>
                        <a:buSzTx/>
                        <a:buFont typeface="+mj-ea"/>
                        <a:buAutoNum type="circleNumDbPlain"/>
                        <a:tabLst/>
                        <a:defRPr/>
                      </a:pPr>
                      <a:r>
                        <a:rPr kumimoji="1" lang="ja-JP" altLang="en-US" sz="1000" u="none" dirty="0">
                          <a:solidFill>
                            <a:schemeClr val="tx1"/>
                          </a:solidFill>
                        </a:rPr>
                        <a:t>全小中学校普通教室に設置完了</a:t>
                      </a:r>
                      <a:endParaRPr kumimoji="1" lang="en-US" altLang="ja-JP" sz="1000" u="none" dirty="0">
                        <a:solidFill>
                          <a:schemeClr val="tx1"/>
                        </a:solidFill>
                      </a:endParaRPr>
                    </a:p>
                    <a:p>
                      <a:pPr marL="72000" marR="0" indent="-72000" algn="l" defTabSz="914400" rtl="0" eaLnBrk="1" fontAlgn="auto" latinLnBrk="0" hangingPunct="1">
                        <a:lnSpc>
                          <a:spcPct val="100000"/>
                        </a:lnSpc>
                        <a:spcBef>
                          <a:spcPts val="0"/>
                        </a:spcBef>
                        <a:spcAft>
                          <a:spcPts val="0"/>
                        </a:spcAft>
                        <a:buClrTx/>
                        <a:buSzTx/>
                        <a:buFont typeface="+mj-ea"/>
                        <a:buAutoNum type="circleNumDbPlain"/>
                        <a:tabLst/>
                        <a:defRPr/>
                      </a:pPr>
                      <a:r>
                        <a:rPr kumimoji="1" lang="en-US" altLang="ja-JP" sz="1000" u="none" dirty="0">
                          <a:solidFill>
                            <a:schemeClr val="tx1"/>
                          </a:solidFill>
                        </a:rPr>
                        <a:t>2019</a:t>
                      </a:r>
                      <a:r>
                        <a:rPr kumimoji="1" lang="ja-JP" altLang="en-US" sz="1000" u="none" dirty="0">
                          <a:solidFill>
                            <a:schemeClr val="tx1"/>
                          </a:solidFill>
                        </a:rPr>
                        <a:t>年度</a:t>
                      </a:r>
                      <a:r>
                        <a:rPr kumimoji="1" lang="en-US" altLang="ja-JP" sz="1000" u="none" dirty="0">
                          <a:solidFill>
                            <a:schemeClr val="tx1"/>
                          </a:solidFill>
                        </a:rPr>
                        <a:t>1</a:t>
                      </a:r>
                      <a:r>
                        <a:rPr kumimoji="1" lang="ja-JP" altLang="en-US" sz="1000" u="none" dirty="0">
                          <a:solidFill>
                            <a:schemeClr val="tx1"/>
                          </a:solidFill>
                        </a:rPr>
                        <a:t>学期に全</a:t>
                      </a:r>
                      <a:r>
                        <a:rPr kumimoji="1" lang="en-US" altLang="ja-JP" sz="1000" u="none" dirty="0">
                          <a:solidFill>
                            <a:schemeClr val="tx1"/>
                          </a:solidFill>
                        </a:rPr>
                        <a:t/>
                      </a:r>
                      <a:br>
                        <a:rPr kumimoji="1" lang="en-US" altLang="ja-JP" sz="1000" u="none" dirty="0">
                          <a:solidFill>
                            <a:schemeClr val="tx1"/>
                          </a:solidFill>
                        </a:rPr>
                      </a:br>
                      <a:r>
                        <a:rPr kumimoji="1" lang="ja-JP" altLang="en-US" sz="1000" u="none" dirty="0">
                          <a:solidFill>
                            <a:schemeClr val="tx1"/>
                          </a:solidFill>
                        </a:rPr>
                        <a:t>中学校が学校調理方</a:t>
                      </a:r>
                      <a:r>
                        <a:rPr kumimoji="1" lang="en-US" altLang="ja-JP" sz="1000" u="none" dirty="0">
                          <a:solidFill>
                            <a:schemeClr val="tx1"/>
                          </a:solidFill>
                        </a:rPr>
                        <a:t/>
                      </a:r>
                      <a:br>
                        <a:rPr kumimoji="1" lang="en-US" altLang="ja-JP" sz="1000" u="none" dirty="0">
                          <a:solidFill>
                            <a:schemeClr val="tx1"/>
                          </a:solidFill>
                        </a:rPr>
                      </a:br>
                      <a:r>
                        <a:rPr kumimoji="1" lang="ja-JP" altLang="en-US" sz="1000" u="none" dirty="0">
                          <a:solidFill>
                            <a:schemeClr val="tx1"/>
                          </a:solidFill>
                        </a:rPr>
                        <a:t>式へ移行</a:t>
                      </a:r>
                      <a:endParaRPr kumimoji="1" lang="en-US" altLang="ja-JP" sz="1000" u="none" dirty="0">
                        <a:solidFill>
                          <a:schemeClr val="tx1"/>
                        </a:solidFill>
                      </a:endParaRPr>
                    </a:p>
                    <a:p>
                      <a:pPr marL="72000" indent="-72000" algn="l">
                        <a:buFont typeface="+mj-ea"/>
                        <a:buAutoNum type="circleNumDbPlain"/>
                      </a:pPr>
                      <a:r>
                        <a:rPr kumimoji="1" lang="ja-JP" altLang="en-US" sz="1000" u="none" dirty="0">
                          <a:solidFill>
                            <a:schemeClr val="tx1"/>
                          </a:solidFill>
                        </a:rPr>
                        <a:t>全小中学校でＩＣＴ学</a:t>
                      </a:r>
                      <a:r>
                        <a:rPr kumimoji="1" lang="en-US" altLang="ja-JP" sz="1000" u="none" dirty="0">
                          <a:solidFill>
                            <a:schemeClr val="tx1"/>
                          </a:solidFill>
                        </a:rPr>
                        <a:t/>
                      </a:r>
                      <a:br>
                        <a:rPr kumimoji="1" lang="en-US" altLang="ja-JP" sz="1000" u="none" dirty="0">
                          <a:solidFill>
                            <a:schemeClr val="tx1"/>
                          </a:solidFill>
                        </a:rPr>
                      </a:br>
                      <a:r>
                        <a:rPr kumimoji="1" lang="ja-JP" altLang="en-US" sz="1000" u="none" dirty="0">
                          <a:solidFill>
                            <a:schemeClr val="tx1"/>
                          </a:solidFill>
                        </a:rPr>
                        <a:t>習環境を活用した授</a:t>
                      </a:r>
                      <a:r>
                        <a:rPr kumimoji="1" lang="en-US" altLang="ja-JP" sz="1000" u="none" dirty="0">
                          <a:solidFill>
                            <a:schemeClr val="tx1"/>
                          </a:solidFill>
                        </a:rPr>
                        <a:t/>
                      </a:r>
                      <a:br>
                        <a:rPr kumimoji="1" lang="en-US" altLang="ja-JP" sz="1000" u="none" dirty="0">
                          <a:solidFill>
                            <a:schemeClr val="tx1"/>
                          </a:solidFill>
                        </a:rPr>
                      </a:br>
                      <a:r>
                        <a:rPr kumimoji="1" lang="ja-JP" altLang="en-US" sz="1000" u="none" dirty="0">
                          <a:solidFill>
                            <a:schemeClr val="tx1"/>
                          </a:solidFill>
                        </a:rPr>
                        <a:t>業を展開</a:t>
                      </a:r>
                      <a:endParaRPr kumimoji="1" lang="en-US" altLang="ja-JP" sz="1000" u="none" dirty="0">
                        <a:solidFill>
                          <a:schemeClr val="tx1"/>
                        </a:solidFill>
                      </a:endParaRPr>
                    </a:p>
                    <a:p>
                      <a:pPr marL="72000" indent="-72000" algn="l">
                        <a:buFont typeface="+mj-ea"/>
                        <a:buAutoNum type="circleNumDbPlain"/>
                      </a:pPr>
                      <a:r>
                        <a:rPr kumimoji="1" lang="en-US" altLang="ja-JP" sz="1000" u="none" dirty="0">
                          <a:solidFill>
                            <a:schemeClr val="tx1"/>
                          </a:solidFill>
                        </a:rPr>
                        <a:t>2018</a:t>
                      </a:r>
                      <a:r>
                        <a:rPr kumimoji="1" lang="ja-JP" altLang="en-US" sz="1000" u="none" dirty="0">
                          <a:solidFill>
                            <a:schemeClr val="tx1"/>
                          </a:solidFill>
                        </a:rPr>
                        <a:t>年度から小学校</a:t>
                      </a:r>
                      <a:r>
                        <a:rPr kumimoji="1" lang="en-US" altLang="ja-JP" sz="1000" u="none" dirty="0">
                          <a:solidFill>
                            <a:schemeClr val="tx1"/>
                          </a:solidFill>
                        </a:rPr>
                        <a:t/>
                      </a:r>
                      <a:br>
                        <a:rPr kumimoji="1" lang="en-US" altLang="ja-JP" sz="1000" u="none" dirty="0">
                          <a:solidFill>
                            <a:schemeClr val="tx1"/>
                          </a:solidFill>
                        </a:rPr>
                      </a:br>
                      <a:r>
                        <a:rPr kumimoji="1" lang="ja-JP" altLang="en-US" sz="1000" u="none" dirty="0">
                          <a:solidFill>
                            <a:schemeClr val="tx1"/>
                          </a:solidFill>
                        </a:rPr>
                        <a:t>低学年からの英語教育</a:t>
                      </a:r>
                      <a:r>
                        <a:rPr kumimoji="1" lang="en-US" altLang="ja-JP" sz="1000" u="none" dirty="0">
                          <a:solidFill>
                            <a:schemeClr val="tx1"/>
                          </a:solidFill>
                        </a:rPr>
                        <a:t/>
                      </a:r>
                      <a:br>
                        <a:rPr kumimoji="1" lang="en-US" altLang="ja-JP" sz="1000" u="none" dirty="0">
                          <a:solidFill>
                            <a:schemeClr val="tx1"/>
                          </a:solidFill>
                        </a:rPr>
                      </a:br>
                      <a:r>
                        <a:rPr kumimoji="1" lang="ja-JP" altLang="en-US" sz="1000" u="none" dirty="0">
                          <a:solidFill>
                            <a:schemeClr val="tx1"/>
                          </a:solidFill>
                        </a:rPr>
                        <a:t>全校実施</a:t>
                      </a:r>
                      <a:endParaRPr kumimoji="1" lang="en-US" altLang="ja-JP" sz="1000" u="none" dirty="0">
                        <a:solidFill>
                          <a:schemeClr val="tx1"/>
                        </a:solidFill>
                      </a:endParaRPr>
                    </a:p>
                    <a:p>
                      <a:pPr marL="72000" marR="0" lvl="0" indent="-72000" algn="l" defTabSz="914400" rtl="0" eaLnBrk="1" fontAlgn="auto" latinLnBrk="0" hangingPunct="1">
                        <a:lnSpc>
                          <a:spcPct val="100000"/>
                        </a:lnSpc>
                        <a:spcBef>
                          <a:spcPts val="0"/>
                        </a:spcBef>
                        <a:spcAft>
                          <a:spcPts val="0"/>
                        </a:spcAft>
                        <a:buClrTx/>
                        <a:buSzTx/>
                        <a:buFont typeface="+mj-ea"/>
                        <a:buAutoNum type="circleNumDbPlain"/>
                        <a:tabLst/>
                        <a:defRPr/>
                      </a:pPr>
                      <a:r>
                        <a:rPr kumimoji="1" lang="en-US" altLang="ja-JP" sz="1000" u="none" dirty="0">
                          <a:solidFill>
                            <a:schemeClr val="tx1"/>
                          </a:solidFill>
                        </a:rPr>
                        <a:t>2019</a:t>
                      </a:r>
                      <a:r>
                        <a:rPr kumimoji="1" lang="ja-JP" altLang="en-US" sz="1000" u="none" dirty="0">
                          <a:solidFill>
                            <a:schemeClr val="tx1"/>
                          </a:solidFill>
                        </a:rPr>
                        <a:t>年</a:t>
                      </a:r>
                      <a:r>
                        <a:rPr kumimoji="1" lang="en-US" altLang="ja-JP" sz="1000" u="none" dirty="0">
                          <a:solidFill>
                            <a:schemeClr val="tx1"/>
                          </a:solidFill>
                        </a:rPr>
                        <a:t>4</a:t>
                      </a:r>
                      <a:r>
                        <a:rPr kumimoji="1" lang="ja-JP" altLang="en-US" sz="1000" u="none" dirty="0">
                          <a:solidFill>
                            <a:schemeClr val="tx1"/>
                          </a:solidFill>
                        </a:rPr>
                        <a:t>月開校　</a:t>
                      </a:r>
                      <a:r>
                        <a:rPr kumimoji="1" lang="en-US" altLang="ja-JP" sz="1000" u="none" dirty="0">
                          <a:solidFill>
                            <a:schemeClr val="tx1"/>
                          </a:solidFill>
                        </a:rPr>
                        <a:t>2022</a:t>
                      </a:r>
                      <a:r>
                        <a:rPr kumimoji="1" lang="ja-JP" altLang="en-US" sz="1000" u="none" dirty="0">
                          <a:solidFill>
                            <a:schemeClr val="tx1"/>
                          </a:solidFill>
                        </a:rPr>
                        <a:t>年</a:t>
                      </a:r>
                      <a:r>
                        <a:rPr kumimoji="1" lang="en-US" altLang="ja-JP" sz="1000" u="none" dirty="0">
                          <a:solidFill>
                            <a:schemeClr val="tx1"/>
                          </a:solidFill>
                        </a:rPr>
                        <a:t>4</a:t>
                      </a:r>
                      <a:r>
                        <a:rPr kumimoji="1" lang="ja-JP" altLang="en-US" sz="1000" u="none" dirty="0">
                          <a:solidFill>
                            <a:schemeClr val="tx1"/>
                          </a:solidFill>
                        </a:rPr>
                        <a:t>月大阪府へ移管</a:t>
                      </a:r>
                      <a:endParaRPr kumimoji="1" lang="en-US" altLang="ja-JP" sz="1000" u="none" dirty="0">
                        <a:solidFill>
                          <a:schemeClr val="tx1"/>
                        </a:solidFill>
                      </a:endParaRPr>
                    </a:p>
                    <a:p>
                      <a:pPr marL="72000" indent="-72000" algn="l">
                        <a:buFont typeface="+mj-ea"/>
                        <a:buAutoNum type="circleNumDbPlain"/>
                      </a:pPr>
                      <a:r>
                        <a:rPr kumimoji="1" lang="en-US" altLang="ja-JP" sz="1000" u="none" dirty="0">
                          <a:solidFill>
                            <a:schemeClr val="tx1"/>
                          </a:solidFill>
                          <a:latin typeface="+mn-lt"/>
                          <a:ea typeface="+mn-ea"/>
                        </a:rPr>
                        <a:t>2017</a:t>
                      </a:r>
                      <a:r>
                        <a:rPr kumimoji="1" lang="ja-JP" altLang="en-US" sz="1000" u="none" dirty="0">
                          <a:solidFill>
                            <a:schemeClr val="tx1"/>
                          </a:solidFill>
                          <a:latin typeface="+mn-ea"/>
                          <a:ea typeface="+mn-ea"/>
                        </a:rPr>
                        <a:t>年度大</a:t>
                      </a:r>
                      <a:r>
                        <a:rPr kumimoji="1" lang="ja-JP" altLang="en-US" sz="1000" b="0" i="0" u="none" strike="noStrike" kern="1200" dirty="0">
                          <a:solidFill>
                            <a:schemeClr val="tx1"/>
                          </a:solidFill>
                          <a:effectLst/>
                          <a:latin typeface="+mn-ea"/>
                          <a:ea typeface="+mn-ea"/>
                        </a:rPr>
                        <a:t>阪市図</a:t>
                      </a:r>
                      <a:r>
                        <a:rPr kumimoji="1" lang="en-US" altLang="ja-JP" sz="1000" b="0" i="0" u="none" strike="noStrike" kern="1200" dirty="0">
                          <a:solidFill>
                            <a:schemeClr val="tx1"/>
                          </a:solidFill>
                          <a:effectLst/>
                          <a:latin typeface="+mn-ea"/>
                          <a:ea typeface="+mn-ea"/>
                        </a:rPr>
                        <a:t/>
                      </a:r>
                      <a:br>
                        <a:rPr kumimoji="1" lang="en-US" altLang="ja-JP" sz="1000" b="0" i="0" u="none" strike="noStrike" kern="1200" dirty="0">
                          <a:solidFill>
                            <a:schemeClr val="tx1"/>
                          </a:solidFill>
                          <a:effectLst/>
                          <a:latin typeface="+mn-ea"/>
                          <a:ea typeface="+mn-ea"/>
                        </a:rPr>
                      </a:br>
                      <a:r>
                        <a:rPr kumimoji="1" lang="ja-JP" altLang="en-US" sz="1000" b="0" i="0" u="none" strike="noStrike" kern="1200" dirty="0">
                          <a:solidFill>
                            <a:schemeClr val="tx1"/>
                          </a:solidFill>
                          <a:effectLst/>
                          <a:latin typeface="+mn-ea"/>
                          <a:ea typeface="+mn-ea"/>
                        </a:rPr>
                        <a:t>書標準達成</a:t>
                      </a:r>
                      <a:endParaRPr kumimoji="1" lang="en-US" altLang="ja-JP" sz="1000" u="none" dirty="0">
                        <a:solidFill>
                          <a:schemeClr val="tx1"/>
                        </a:solidFill>
                        <a:latin typeface="+mn-ea"/>
                        <a:ea typeface="+mn-ea"/>
                      </a:endParaRPr>
                    </a:p>
                    <a:p>
                      <a:pPr marL="72000" indent="-72000" algn="l">
                        <a:buFont typeface="+mj-ea"/>
                        <a:buAutoNum type="circleNumDbPlain"/>
                      </a:pPr>
                      <a:r>
                        <a:rPr kumimoji="1" lang="en-US" altLang="ja-JP" sz="1000" u="none" dirty="0">
                          <a:solidFill>
                            <a:schemeClr val="tx1"/>
                          </a:solidFill>
                        </a:rPr>
                        <a:t>2017</a:t>
                      </a:r>
                      <a:r>
                        <a:rPr kumimoji="1" lang="ja-JP" altLang="en-US" sz="1000" u="none" dirty="0">
                          <a:solidFill>
                            <a:schemeClr val="tx1"/>
                          </a:solidFill>
                        </a:rPr>
                        <a:t>年度全市展開</a:t>
                      </a:r>
                      <a:endParaRPr kumimoji="1" lang="en-US" altLang="ja-JP" sz="1000" u="none" dirty="0">
                        <a:solidFill>
                          <a:schemeClr val="tx1"/>
                        </a:solidFill>
                      </a:endParaRPr>
                    </a:p>
                    <a:p>
                      <a:pPr marL="72000" indent="-72000" algn="l">
                        <a:buFont typeface="+mj-ea"/>
                        <a:buAutoNum type="circleNumDbPlain"/>
                      </a:pPr>
                      <a:r>
                        <a:rPr kumimoji="1" lang="ja-JP" altLang="en-US" sz="1000" u="none" dirty="0">
                          <a:solidFill>
                            <a:schemeClr val="tx1"/>
                          </a:solidFill>
                        </a:rPr>
                        <a:t>⑨⑩</a:t>
                      </a:r>
                      <a:r>
                        <a:rPr kumimoji="1" lang="en-US" altLang="ja-JP" sz="1000" u="none" dirty="0">
                          <a:solidFill>
                            <a:schemeClr val="tx1"/>
                          </a:solidFill>
                        </a:rPr>
                        <a:t>2022</a:t>
                      </a:r>
                      <a:r>
                        <a:rPr kumimoji="1" lang="ja-JP" altLang="en-US" sz="1000" u="none" dirty="0">
                          <a:solidFill>
                            <a:schemeClr val="tx1"/>
                          </a:solidFill>
                        </a:rPr>
                        <a:t>年度これまで</a:t>
                      </a:r>
                      <a:r>
                        <a:rPr kumimoji="1" lang="en-US" altLang="ja-JP" sz="1000" u="none" dirty="0">
                          <a:solidFill>
                            <a:schemeClr val="tx1"/>
                          </a:solidFill>
                        </a:rPr>
                        <a:t/>
                      </a:r>
                      <a:br>
                        <a:rPr kumimoji="1" lang="en-US" altLang="ja-JP" sz="1000" u="none" dirty="0">
                          <a:solidFill>
                            <a:schemeClr val="tx1"/>
                          </a:solidFill>
                        </a:rPr>
                      </a:br>
                      <a:r>
                        <a:rPr kumimoji="1" lang="ja-JP" altLang="en-US" sz="1000" u="none" dirty="0">
                          <a:solidFill>
                            <a:schemeClr val="tx1"/>
                          </a:solidFill>
                        </a:rPr>
                        <a:t>の学力向上施策の再構</a:t>
                      </a:r>
                      <a:r>
                        <a:rPr kumimoji="1" lang="en-US" altLang="ja-JP" sz="1000" u="none" dirty="0">
                          <a:solidFill>
                            <a:schemeClr val="tx1"/>
                          </a:solidFill>
                        </a:rPr>
                        <a:t/>
                      </a:r>
                      <a:br>
                        <a:rPr kumimoji="1" lang="en-US" altLang="ja-JP" sz="1000" u="none" dirty="0">
                          <a:solidFill>
                            <a:schemeClr val="tx1"/>
                          </a:solidFill>
                        </a:rPr>
                      </a:br>
                      <a:r>
                        <a:rPr kumimoji="1" lang="ja-JP" altLang="en-US" sz="1000" u="none" dirty="0">
                          <a:solidFill>
                            <a:schemeClr val="tx1"/>
                          </a:solidFill>
                        </a:rPr>
                        <a:t>築を実施</a:t>
                      </a:r>
                    </a:p>
                  </a:txBody>
                  <a:tcPr marT="42203" marB="42203">
                    <a:lnL w="28575" cap="flat" cmpd="sng" algn="ctr">
                      <a:solidFill>
                        <a:schemeClr val="tx1"/>
                      </a:solidFill>
                      <a:prstDash val="solid"/>
                      <a:round/>
                      <a:headEnd type="none" w="med" len="med"/>
                      <a:tailEnd type="none" w="med" len="med"/>
                    </a:lnL>
                    <a:lnT w="12700" cap="flat" cmpd="sng" algn="ctr">
                      <a:solidFill>
                        <a:schemeClr val="tx1"/>
                      </a:solidFill>
                      <a:prstDash val="sysDot"/>
                      <a:round/>
                      <a:headEnd type="none" w="med" len="med"/>
                      <a:tailEnd type="none" w="med" len="med"/>
                    </a:lnT>
                    <a:noFill/>
                  </a:tcPr>
                </a:tc>
                <a:extLst>
                  <a:ext uri="{0D108BD9-81ED-4DB2-BD59-A6C34878D82A}">
                    <a16:rowId xmlns:a16="http://schemas.microsoft.com/office/drawing/2014/main" val="10003"/>
                  </a:ext>
                </a:extLst>
              </a:tr>
            </a:tbl>
          </a:graphicData>
        </a:graphic>
      </p:graphicFrame>
      <p:sp>
        <p:nvSpPr>
          <p:cNvPr id="35" name="テキスト ボックス 34"/>
          <p:cNvSpPr txBox="1"/>
          <p:nvPr/>
        </p:nvSpPr>
        <p:spPr>
          <a:xfrm>
            <a:off x="251520" y="232182"/>
            <a:ext cx="7704856"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①　主な取組経過</a:t>
            </a:r>
            <a:r>
              <a:rPr kumimoji="1" lang="ja-JP" altLang="en-US" sz="1600" b="1"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　</a:t>
            </a:r>
          </a:p>
        </p:txBody>
      </p:sp>
      <p:sp>
        <p:nvSpPr>
          <p:cNvPr id="22" name="ホームベース 21"/>
          <p:cNvSpPr/>
          <p:nvPr/>
        </p:nvSpPr>
        <p:spPr>
          <a:xfrm>
            <a:off x="3476494" y="6267187"/>
            <a:ext cx="3276000" cy="203645"/>
          </a:xfrm>
          <a:prstGeom prst="homePlate">
            <a:avLst/>
          </a:prstGeom>
          <a:ln w="3175"/>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⑧学校力ＵＰ支援事業</a:t>
            </a:r>
          </a:p>
        </p:txBody>
      </p:sp>
      <p:sp>
        <p:nvSpPr>
          <p:cNvPr id="28" name="ホームベース 27"/>
          <p:cNvSpPr/>
          <p:nvPr/>
        </p:nvSpPr>
        <p:spPr>
          <a:xfrm>
            <a:off x="576000" y="4266502"/>
            <a:ext cx="4284032" cy="274044"/>
          </a:xfrm>
          <a:prstGeom prst="homePlate">
            <a:avLst>
              <a:gd name="adj" fmla="val 25373"/>
            </a:avLst>
          </a:prstGeom>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中学校給食の導入（デリバリー方式による全員喫食を全学年に拡大）</a:t>
            </a:r>
            <a:endParaRPr kumimoji="1" lang="en-US" altLang="ja-JP" sz="11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32" name="ホームベース 31"/>
          <p:cNvSpPr/>
          <p:nvPr/>
        </p:nvSpPr>
        <p:spPr>
          <a:xfrm>
            <a:off x="588645" y="4865566"/>
            <a:ext cx="6732000" cy="227920"/>
          </a:xfrm>
          <a:prstGeom prst="homePlate">
            <a:avLst/>
          </a:prstGeom>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③ＩＣＴ活用（学校教育、校務効率化）、電子教材活用</a:t>
            </a:r>
          </a:p>
        </p:txBody>
      </p:sp>
      <p:sp>
        <p:nvSpPr>
          <p:cNvPr id="33" name="ホームベース 32"/>
          <p:cNvSpPr/>
          <p:nvPr/>
        </p:nvSpPr>
        <p:spPr>
          <a:xfrm>
            <a:off x="1164645" y="5147996"/>
            <a:ext cx="6156000" cy="216000"/>
          </a:xfrm>
          <a:prstGeom prst="homePlate">
            <a:avLst/>
          </a:prstGeom>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④英語イノベーション事業</a:t>
            </a:r>
            <a:r>
              <a:rPr kumimoji="1" lang="ja-JP" altLang="en-US" sz="1100" b="0" i="0" u="none" strike="sng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　</a:t>
            </a:r>
            <a:endParaRPr kumimoji="1" lang="ja-JP" altLang="en-US" sz="11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37" name="ホームベース 36"/>
          <p:cNvSpPr/>
          <p:nvPr/>
        </p:nvSpPr>
        <p:spPr>
          <a:xfrm>
            <a:off x="1164645" y="2808000"/>
            <a:ext cx="6156000" cy="216000"/>
          </a:xfrm>
          <a:prstGeom prst="homePlate">
            <a:avLst/>
          </a:prstGeom>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学校協議会の設置</a:t>
            </a:r>
          </a:p>
        </p:txBody>
      </p:sp>
      <p:sp>
        <p:nvSpPr>
          <p:cNvPr id="38" name="ホームベース 37"/>
          <p:cNvSpPr/>
          <p:nvPr/>
        </p:nvSpPr>
        <p:spPr>
          <a:xfrm>
            <a:off x="1748229" y="3105464"/>
            <a:ext cx="5572416" cy="206535"/>
          </a:xfrm>
          <a:prstGeom prst="homePlate">
            <a:avLst/>
          </a:prstGeom>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学校選択制</a:t>
            </a:r>
          </a:p>
        </p:txBody>
      </p:sp>
      <p:sp>
        <p:nvSpPr>
          <p:cNvPr id="43" name="ホームベース 42"/>
          <p:cNvSpPr/>
          <p:nvPr/>
        </p:nvSpPr>
        <p:spPr>
          <a:xfrm>
            <a:off x="588645" y="1164043"/>
            <a:ext cx="6732000" cy="402067"/>
          </a:xfrm>
          <a:prstGeom prst="homePlate">
            <a:avLst>
              <a:gd name="adj" fmla="val 32311"/>
            </a:avLst>
          </a:prstGeom>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大阪市教育振興基本計画　</a:t>
            </a:r>
            <a:r>
              <a:rPr kumimoji="1" lang="en-US" altLang="ja-JP" sz="11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2011.3</a:t>
            </a:r>
            <a:r>
              <a:rPr kumimoji="1" lang="ja-JP" altLang="en-US" sz="11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策定（</a:t>
            </a:r>
            <a:r>
              <a:rPr kumimoji="1" lang="en-US" altLang="ja-JP" sz="11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1</a:t>
            </a:r>
            <a:r>
              <a:rPr kumimoji="1" lang="ja-JP" altLang="en-US" sz="11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次改訂：</a:t>
            </a:r>
            <a:r>
              <a:rPr kumimoji="1" lang="en-US" altLang="ja-JP" sz="11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2013.3</a:t>
            </a:r>
            <a:r>
              <a:rPr kumimoji="1" lang="ja-JP" altLang="en-US" sz="11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／延長：</a:t>
            </a:r>
            <a:r>
              <a:rPr kumimoji="1" lang="en-US" altLang="ja-JP" sz="11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2016.3</a:t>
            </a:r>
            <a:r>
              <a:rPr kumimoji="1" lang="ja-JP" altLang="en-US" sz="11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a:t>
            </a:r>
            <a:r>
              <a:rPr kumimoji="1" lang="en-US" altLang="ja-JP" sz="11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2</a:t>
            </a:r>
            <a:r>
              <a:rPr kumimoji="1" lang="ja-JP" altLang="en-US" sz="11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次改訂</a:t>
            </a:r>
            <a:r>
              <a:rPr kumimoji="1" lang="en-US" altLang="ja-JP" sz="11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2017.3</a:t>
            </a:r>
            <a:r>
              <a:rPr kumimoji="1" lang="ja-JP" altLang="en-US" sz="11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／中間見直し</a:t>
            </a:r>
            <a:r>
              <a:rPr kumimoji="1" lang="zh-TW" altLang="en-US" sz="1100" b="0" i="0" u="none" strike="noStrike" kern="1200" cap="none" spc="0" normalizeH="0" baseline="0" noProof="0" dirty="0">
                <a:ln>
                  <a:noFill/>
                </a:ln>
                <a:solidFill>
                  <a:prstClr val="white"/>
                </a:solidFill>
                <a:effectLst/>
                <a:uLnTx/>
                <a:uFillTx/>
                <a:latin typeface="Calibri"/>
                <a:cs typeface="+mn-cs"/>
              </a:rPr>
              <a:t>：</a:t>
            </a:r>
            <a:r>
              <a:rPr kumimoji="1" lang="en-US" altLang="zh-TW" sz="1100" b="0" i="0" u="none" strike="noStrike" kern="1200" cap="none" spc="0" normalizeH="0" baseline="0" noProof="0" dirty="0">
                <a:ln>
                  <a:noFill/>
                </a:ln>
                <a:solidFill>
                  <a:prstClr val="white"/>
                </a:solidFill>
                <a:effectLst/>
                <a:uLnTx/>
                <a:uFillTx/>
                <a:latin typeface="Calibri"/>
                <a:cs typeface="+mn-cs"/>
              </a:rPr>
              <a:t>20</a:t>
            </a:r>
            <a:r>
              <a:rPr kumimoji="1" lang="en-US" altLang="ja-JP" sz="11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20</a:t>
            </a:r>
            <a:r>
              <a:rPr kumimoji="1" lang="en-US" altLang="zh-TW" sz="1100" b="0" i="0" u="none" strike="noStrike" kern="1200" cap="none" spc="0" normalizeH="0" baseline="0" noProof="0" dirty="0">
                <a:ln>
                  <a:noFill/>
                </a:ln>
                <a:solidFill>
                  <a:prstClr val="white"/>
                </a:solidFill>
                <a:effectLst/>
                <a:uLnTx/>
                <a:uFillTx/>
                <a:latin typeface="Calibri"/>
                <a:cs typeface="+mn-cs"/>
              </a:rPr>
              <a:t>.3</a:t>
            </a:r>
            <a:r>
              <a:rPr kumimoji="1" lang="zh-TW" altLang="en-US" sz="1100" b="0" i="0" u="none" strike="noStrike" kern="1200" cap="none" spc="0" normalizeH="0" baseline="0" noProof="0" dirty="0">
                <a:ln>
                  <a:noFill/>
                </a:ln>
                <a:solidFill>
                  <a:prstClr val="white"/>
                </a:solidFill>
                <a:effectLst/>
                <a:uLnTx/>
                <a:uFillTx/>
                <a:latin typeface="Calibri"/>
                <a:cs typeface="+mn-cs"/>
              </a:rPr>
              <a:t>／</a:t>
            </a:r>
            <a:r>
              <a:rPr kumimoji="1" lang="ja-JP" altLang="en-US" sz="11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延長</a:t>
            </a:r>
            <a:r>
              <a:rPr kumimoji="1" lang="en-US" altLang="zh-TW" sz="1100" b="0" i="0" u="none" strike="noStrike" kern="1200" cap="none" spc="0" normalizeH="0" baseline="0" noProof="0" dirty="0">
                <a:ln>
                  <a:noFill/>
                </a:ln>
                <a:solidFill>
                  <a:prstClr val="white"/>
                </a:solidFill>
                <a:effectLst/>
                <a:uLnTx/>
                <a:uFillTx/>
                <a:latin typeface="Calibri"/>
                <a:cs typeface="+mn-cs"/>
              </a:rPr>
              <a:t>20</a:t>
            </a:r>
            <a:r>
              <a:rPr kumimoji="1" lang="en-US" altLang="ja-JP" sz="11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21</a:t>
            </a:r>
            <a:r>
              <a:rPr kumimoji="1" lang="en-US" altLang="zh-TW" sz="1100" b="0" i="0" u="none" strike="noStrike" kern="1200" cap="none" spc="0" normalizeH="0" baseline="0" noProof="0" dirty="0">
                <a:ln>
                  <a:noFill/>
                </a:ln>
                <a:solidFill>
                  <a:prstClr val="white"/>
                </a:solidFill>
                <a:effectLst/>
                <a:uLnTx/>
                <a:uFillTx/>
                <a:latin typeface="Calibri"/>
                <a:cs typeface="+mn-cs"/>
              </a:rPr>
              <a:t>.3</a:t>
            </a:r>
            <a:r>
              <a:rPr kumimoji="1" lang="ja-JP" altLang="en-US" sz="11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）、大阪市教育振興基本計画（</a:t>
            </a:r>
            <a:r>
              <a:rPr kumimoji="1" lang="en-US" altLang="ja-JP" sz="11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2022</a:t>
            </a:r>
            <a:r>
              <a:rPr kumimoji="1" lang="ja-JP" altLang="en-US" sz="11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a:t>
            </a:r>
            <a:r>
              <a:rPr kumimoji="1" lang="en-US" altLang="ja-JP" sz="11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2025</a:t>
            </a:r>
            <a:r>
              <a:rPr kumimoji="1" lang="ja-JP" altLang="en-US" sz="11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年度）　</a:t>
            </a:r>
            <a:r>
              <a:rPr kumimoji="1" lang="en-US" altLang="ja-JP" sz="11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2022.3</a:t>
            </a:r>
            <a:r>
              <a:rPr kumimoji="1" lang="ja-JP" altLang="en-US" sz="11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策定</a:t>
            </a:r>
            <a:endParaRPr kumimoji="1" lang="ja-JP" altLang="en-US" sz="1100" b="0" i="0" u="none" strike="sngStrike" kern="1200" cap="none" spc="0" normalizeH="0" baseline="0" noProof="0" dirty="0">
              <a:ln>
                <a:noFill/>
              </a:ln>
              <a:solidFill>
                <a:srgbClr val="FF0000"/>
              </a:solidFill>
              <a:effectLst/>
              <a:uLnTx/>
              <a:uFillTx/>
              <a:latin typeface="Calibri"/>
              <a:ea typeface="ＭＳ Ｐゴシック" panose="020B0600070205080204" pitchFamily="50" charset="-128"/>
              <a:cs typeface="+mn-cs"/>
            </a:endParaRPr>
          </a:p>
        </p:txBody>
      </p:sp>
      <p:sp>
        <p:nvSpPr>
          <p:cNvPr id="44" name="ホームベース 43"/>
          <p:cNvSpPr/>
          <p:nvPr/>
        </p:nvSpPr>
        <p:spPr>
          <a:xfrm>
            <a:off x="1748229" y="1629910"/>
            <a:ext cx="601998" cy="504000"/>
          </a:xfrm>
          <a:prstGeom prst="homePlate">
            <a:avLst>
              <a:gd name="adj" fmla="val 23892"/>
            </a:avLst>
          </a:prstGeom>
          <a:ln w="3175"/>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市長と</a:t>
            </a:r>
            <a:endParaRPr kumimoji="1" lang="en-US" altLang="ja-JP" sz="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教育委員の協議</a:t>
            </a:r>
          </a:p>
        </p:txBody>
      </p:sp>
      <p:sp>
        <p:nvSpPr>
          <p:cNvPr id="48" name="ホームベース 47"/>
          <p:cNvSpPr/>
          <p:nvPr/>
        </p:nvSpPr>
        <p:spPr>
          <a:xfrm>
            <a:off x="2350227" y="1634300"/>
            <a:ext cx="4970418" cy="211609"/>
          </a:xfrm>
          <a:prstGeom prst="homePlate">
            <a:avLst/>
          </a:prstGeom>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総合教育会議</a:t>
            </a:r>
          </a:p>
        </p:txBody>
      </p:sp>
      <p:sp>
        <p:nvSpPr>
          <p:cNvPr id="36" name="ホームベース 35"/>
          <p:cNvSpPr/>
          <p:nvPr/>
        </p:nvSpPr>
        <p:spPr>
          <a:xfrm>
            <a:off x="2350227" y="1901184"/>
            <a:ext cx="4970418" cy="242679"/>
          </a:xfrm>
          <a:prstGeom prst="homePlate">
            <a:avLst/>
          </a:prstGeom>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分権型教育行政への転換（</a:t>
            </a:r>
            <a:r>
              <a:rPr kumimoji="1" lang="en-US" altLang="ja-JP" sz="11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2020</a:t>
            </a:r>
            <a:r>
              <a:rPr kumimoji="1" lang="ja-JP" altLang="en-US" sz="11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～教育委員会事務局の４ブロック化）</a:t>
            </a:r>
          </a:p>
        </p:txBody>
      </p:sp>
      <p:sp>
        <p:nvSpPr>
          <p:cNvPr id="20" name="ホームベース 19"/>
          <p:cNvSpPr/>
          <p:nvPr/>
        </p:nvSpPr>
        <p:spPr>
          <a:xfrm>
            <a:off x="1164645" y="2520000"/>
            <a:ext cx="6156000" cy="216000"/>
          </a:xfrm>
          <a:prstGeom prst="homePlate">
            <a:avLst/>
          </a:prstGeom>
          <a:ln w="3175"/>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校長のマネジメントの強化（校長の公募、副校長の配置、校長経営戦略支援予算等）</a:t>
            </a:r>
          </a:p>
        </p:txBody>
      </p:sp>
      <p:sp>
        <p:nvSpPr>
          <p:cNvPr id="21" name="ホームベース 20"/>
          <p:cNvSpPr/>
          <p:nvPr/>
        </p:nvSpPr>
        <p:spPr>
          <a:xfrm>
            <a:off x="2892645" y="3383999"/>
            <a:ext cx="4428000" cy="319773"/>
          </a:xfrm>
          <a:prstGeom prst="homePlate">
            <a:avLst/>
          </a:prstGeom>
          <a:ln w="3175">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大阪市小学校学力経年調査の実施</a:t>
            </a:r>
            <a:endParaRPr kumimoji="1" lang="en-US" altLang="ja-JP" sz="11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a:t>
            </a:r>
            <a:r>
              <a:rPr kumimoji="1" lang="en-US" altLang="ja-JP" sz="11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2019</a:t>
            </a:r>
            <a:r>
              <a:rPr kumimoji="1" lang="ja-JP" altLang="en-US" sz="11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～大阪市版チャレンジテスト</a:t>
            </a:r>
            <a:r>
              <a:rPr kumimoji="1" lang="en-US" altLang="ja-JP" sz="11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plus</a:t>
            </a:r>
            <a:r>
              <a:rPr kumimoji="1" lang="ja-JP" altLang="en-US" sz="11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実施）</a:t>
            </a:r>
          </a:p>
        </p:txBody>
      </p:sp>
      <p:sp>
        <p:nvSpPr>
          <p:cNvPr id="23" name="ホームベース 22"/>
          <p:cNvSpPr/>
          <p:nvPr/>
        </p:nvSpPr>
        <p:spPr>
          <a:xfrm>
            <a:off x="2352645" y="4595056"/>
            <a:ext cx="4968000" cy="216000"/>
          </a:xfrm>
          <a:prstGeom prst="homePlate">
            <a:avLst/>
          </a:prstGeom>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②中学校給食の充実（学校調理方式への移行）</a:t>
            </a:r>
            <a:endParaRPr kumimoji="1" lang="en-US" altLang="ja-JP" sz="11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30" name="ホームベース 29"/>
          <p:cNvSpPr/>
          <p:nvPr/>
        </p:nvSpPr>
        <p:spPr>
          <a:xfrm>
            <a:off x="1740645" y="5418506"/>
            <a:ext cx="5580000" cy="216000"/>
          </a:xfrm>
          <a:prstGeom prst="homePlate">
            <a:avLst/>
          </a:prstGeom>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⑤公設民営の手法による中高一貫教育校の設置</a:t>
            </a:r>
          </a:p>
        </p:txBody>
      </p:sp>
      <p:sp>
        <p:nvSpPr>
          <p:cNvPr id="31" name="ホームベース 30"/>
          <p:cNvSpPr/>
          <p:nvPr/>
        </p:nvSpPr>
        <p:spPr>
          <a:xfrm>
            <a:off x="2280342" y="5986723"/>
            <a:ext cx="5040303" cy="225954"/>
          </a:xfrm>
          <a:prstGeom prst="homePlate">
            <a:avLst/>
          </a:prstGeom>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⑦民間事業者を活用した課外授業支援</a:t>
            </a:r>
          </a:p>
        </p:txBody>
      </p:sp>
      <p:sp>
        <p:nvSpPr>
          <p:cNvPr id="26" name="ホームベース 25"/>
          <p:cNvSpPr/>
          <p:nvPr/>
        </p:nvSpPr>
        <p:spPr>
          <a:xfrm>
            <a:off x="2280645" y="5689016"/>
            <a:ext cx="5040000" cy="243197"/>
          </a:xfrm>
          <a:prstGeom prst="homePlate">
            <a:avLst/>
          </a:prstGeom>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⑥学校図書館活用推進事業</a:t>
            </a:r>
            <a:endParaRPr kumimoji="1" lang="en-US" altLang="ja-JP" sz="11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27" name="ホームベース 26"/>
          <p:cNvSpPr/>
          <p:nvPr/>
        </p:nvSpPr>
        <p:spPr>
          <a:xfrm>
            <a:off x="576000" y="3995992"/>
            <a:ext cx="2880000" cy="216000"/>
          </a:xfrm>
          <a:prstGeom prst="homePlate">
            <a:avLst/>
          </a:prstGeom>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①空調機の設置</a:t>
            </a:r>
            <a:endParaRPr kumimoji="1" lang="en-US" altLang="ja-JP" sz="11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5" name="屈折矢印 4"/>
          <p:cNvSpPr/>
          <p:nvPr/>
        </p:nvSpPr>
        <p:spPr>
          <a:xfrm rot="5400000">
            <a:off x="2055682" y="4572518"/>
            <a:ext cx="220672" cy="228596"/>
          </a:xfrm>
          <a:prstGeom prst="bentUp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46" name="ホームベース 45"/>
          <p:cNvSpPr/>
          <p:nvPr/>
        </p:nvSpPr>
        <p:spPr>
          <a:xfrm>
            <a:off x="576001" y="1629910"/>
            <a:ext cx="1121240" cy="504000"/>
          </a:xfrm>
          <a:prstGeom prst="homePlate">
            <a:avLst>
              <a:gd name="adj" fmla="val 27373"/>
            </a:avLst>
          </a:prstGeom>
          <a:ln w="3175"/>
        </p:spPr>
        <p:style>
          <a:lnRef idx="2">
            <a:schemeClr val="accent1">
              <a:shade val="50000"/>
            </a:schemeClr>
          </a:lnRef>
          <a:fillRef idx="1">
            <a:schemeClr val="accent1"/>
          </a:fillRef>
          <a:effectRef idx="0">
            <a:schemeClr val="accent1"/>
          </a:effectRef>
          <a:fontRef idx="minor">
            <a:schemeClr val="lt1"/>
          </a:fontRef>
        </p:style>
        <p:txBody>
          <a:bodyPr lIns="72000" rIns="3600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教育行政基本条例</a:t>
            </a:r>
            <a:endParaRPr kumimoji="1" lang="en-US" altLang="ja-JP" sz="9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学校活性化条例</a:t>
            </a:r>
          </a:p>
        </p:txBody>
      </p:sp>
      <p:sp>
        <p:nvSpPr>
          <p:cNvPr id="50" name="ホームベース 49"/>
          <p:cNvSpPr/>
          <p:nvPr/>
        </p:nvSpPr>
        <p:spPr>
          <a:xfrm>
            <a:off x="6780645" y="6267599"/>
            <a:ext cx="576000" cy="468000"/>
          </a:xfrm>
          <a:prstGeom prst="homePlate">
            <a:avLst>
              <a:gd name="adj" fmla="val 26262"/>
            </a:avLst>
          </a:prstGeom>
          <a:ln w="3175"/>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⑩学力向上支援チーム事業</a:t>
            </a:r>
          </a:p>
        </p:txBody>
      </p:sp>
      <p:sp>
        <p:nvSpPr>
          <p:cNvPr id="4" name="テキスト ボックス 3"/>
          <p:cNvSpPr txBox="1"/>
          <p:nvPr/>
        </p:nvSpPr>
        <p:spPr>
          <a:xfrm>
            <a:off x="575784" y="3789040"/>
            <a:ext cx="2016000" cy="184666"/>
          </a:xfrm>
          <a:prstGeom prst="rect">
            <a:avLst/>
          </a:prstGeom>
          <a:solidFill>
            <a:schemeClr val="bg1"/>
          </a:solid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【Ⅲ.</a:t>
            </a:r>
            <a:r>
              <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教育実践のイノベーション</a:t>
            </a:r>
            <a:r>
              <a:rPr kumimoji="1" lang="en-US" altLang="ja-JP"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39" name="テキスト ボックス 38"/>
          <p:cNvSpPr txBox="1"/>
          <p:nvPr/>
        </p:nvSpPr>
        <p:spPr>
          <a:xfrm>
            <a:off x="575784" y="2276872"/>
            <a:ext cx="1764000" cy="184666"/>
          </a:xfrm>
          <a:prstGeom prst="rect">
            <a:avLst/>
          </a:prstGeom>
          <a:solidFill>
            <a:schemeClr val="bg1"/>
          </a:solid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【Ⅱ.</a:t>
            </a:r>
            <a:r>
              <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学校運営の制度改革</a:t>
            </a:r>
            <a:r>
              <a:rPr kumimoji="1" lang="en-US" altLang="ja-JP"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8" name="テキスト ボックス 17"/>
          <p:cNvSpPr txBox="1"/>
          <p:nvPr/>
        </p:nvSpPr>
        <p:spPr>
          <a:xfrm>
            <a:off x="575784" y="927332"/>
            <a:ext cx="2052000" cy="184666"/>
          </a:xfrm>
          <a:prstGeom prst="rect">
            <a:avLst/>
          </a:prstGeom>
          <a:solidFill>
            <a:schemeClr val="bg1"/>
          </a:solid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【Ⅰ.</a:t>
            </a:r>
            <a:r>
              <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教育行政の制度改革</a:t>
            </a:r>
            <a:r>
              <a:rPr kumimoji="1" lang="en-US" altLang="ja-JP"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40" name="ホームベース 39"/>
          <p:cNvSpPr/>
          <p:nvPr/>
        </p:nvSpPr>
        <p:spPr>
          <a:xfrm>
            <a:off x="4024961" y="6525344"/>
            <a:ext cx="2727533" cy="205759"/>
          </a:xfrm>
          <a:prstGeom prst="homePlate">
            <a:avLst/>
          </a:prstGeom>
          <a:ln w="3175"/>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⑨学力向上推進事業</a:t>
            </a:r>
          </a:p>
        </p:txBody>
      </p:sp>
      <p:sp>
        <p:nvSpPr>
          <p:cNvPr id="42" name="テキスト ボックス 36"/>
          <p:cNvSpPr txBox="1"/>
          <p:nvPr/>
        </p:nvSpPr>
        <p:spPr>
          <a:xfrm>
            <a:off x="31513" y="34957"/>
            <a:ext cx="3491880" cy="261610"/>
          </a:xfrm>
          <a:prstGeom prst="rect">
            <a:avLst/>
          </a:prstGeom>
          <a:noFill/>
        </p:spPr>
        <p:txBody>
          <a:bodyPr wrap="square" rtlCol="0" anchor="ctr">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lvl="0">
              <a:defRPr/>
            </a:pPr>
            <a:r>
              <a:rPr kumimoji="1" lang="en-US" altLang="ja-JP" sz="11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Ⅰ</a:t>
            </a:r>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　</a:t>
            </a:r>
            <a:r>
              <a:rPr lang="ja-JP" altLang="en-US" sz="1100" dirty="0">
                <a:solidFill>
                  <a:prstClr val="black"/>
                </a:solidFill>
                <a:latin typeface="ＭＳ Ｐゴシック" panose="020B0600070205080204" pitchFamily="50" charset="-128"/>
                <a:ea typeface="ＭＳ Ｐゴシック" panose="020B0600070205080204" pitchFamily="50" charset="-128"/>
                <a:cs typeface="Arial" panose="020B0604020202020204" pitchFamily="34" charset="0"/>
              </a:rPr>
              <a:t>政策の刷新</a:t>
            </a:r>
            <a:r>
              <a:rPr lang="ja-JP" altLang="en-US" sz="1100" dirty="0" smtClean="0">
                <a:solidFill>
                  <a:prstClr val="black"/>
                </a:solidFill>
                <a:latin typeface="ＭＳ Ｐゴシック" panose="020B0600070205080204" pitchFamily="50" charset="-128"/>
                <a:ea typeface="ＭＳ Ｐゴシック" panose="020B0600070205080204" pitchFamily="50" charset="-128"/>
                <a:cs typeface="Arial" panose="020B0604020202020204" pitchFamily="34" charset="0"/>
              </a:rPr>
              <a:t>・教育改革</a:t>
            </a:r>
            <a:endParaRPr lang="ja-JP" altLang="en-US" sz="1100" dirty="0">
              <a:solidFill>
                <a:prstClr val="black"/>
              </a:solidFill>
              <a:latin typeface="ＭＳ Ｐゴシック" panose="020B0600070205080204" pitchFamily="50" charset="-128"/>
              <a:ea typeface="ＭＳ Ｐゴシック" panose="020B0600070205080204" pitchFamily="50" charset="-128"/>
              <a:cs typeface="Arial" panose="020B0604020202020204" pitchFamily="34" charset="0"/>
            </a:endParaRPr>
          </a:p>
        </p:txBody>
      </p:sp>
      <p:sp>
        <p:nvSpPr>
          <p:cNvPr id="6" name="スライド番号プレースホルダー 5"/>
          <p:cNvSpPr>
            <a:spLocks noGrp="1"/>
          </p:cNvSpPr>
          <p:nvPr>
            <p:ph type="sldNum" sz="quarter" idx="12"/>
          </p:nvPr>
        </p:nvSpPr>
        <p:spPr/>
        <p:txBody>
          <a:bodyPr/>
          <a:lstStyle/>
          <a:p>
            <a:fld id="{CCEC3038-1CF1-4B63-9920-55248DCFBA97}" type="slidenum">
              <a:rPr kumimoji="1" lang="ja-JP" altLang="en-US" smtClean="0"/>
              <a:pPr/>
              <a:t>16</a:t>
            </a:fld>
            <a:endParaRPr kumimoji="1" lang="ja-JP" altLang="en-US"/>
          </a:p>
        </p:txBody>
      </p:sp>
    </p:spTree>
    <p:extLst>
      <p:ext uri="{BB962C8B-B14F-4D97-AF65-F5344CB8AC3E}">
        <p14:creationId xmlns:p14="http://schemas.microsoft.com/office/powerpoint/2010/main" val="6037258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角丸四角形 13"/>
          <p:cNvSpPr/>
          <p:nvPr/>
        </p:nvSpPr>
        <p:spPr>
          <a:xfrm>
            <a:off x="6085532" y="3878098"/>
            <a:ext cx="2188651" cy="2904661"/>
          </a:xfrm>
          <a:prstGeom prst="roundRect">
            <a:avLst>
              <a:gd name="adj" fmla="val 0"/>
            </a:avLst>
          </a:prstGeom>
          <a:solidFill>
            <a:srgbClr val="66FFFF">
              <a:alpha val="50000"/>
            </a:srgbClr>
          </a:solidFill>
          <a:ln w="38100">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pic>
        <p:nvPicPr>
          <p:cNvPr id="4" name="図 3"/>
          <p:cNvPicPr>
            <a:picLocks noChangeAspect="1"/>
          </p:cNvPicPr>
          <p:nvPr/>
        </p:nvPicPr>
        <p:blipFill>
          <a:blip r:embed="rId3">
            <a:clrChange>
              <a:clrFrom>
                <a:srgbClr val="DDEBF7"/>
              </a:clrFrom>
              <a:clrTo>
                <a:srgbClr val="DDEBF7">
                  <a:alpha val="0"/>
                </a:srgbClr>
              </a:clrTo>
            </a:clrChange>
          </a:blip>
          <a:stretch>
            <a:fillRect/>
          </a:stretch>
        </p:blipFill>
        <p:spPr>
          <a:xfrm>
            <a:off x="324692" y="3705372"/>
            <a:ext cx="7949491" cy="3077388"/>
          </a:xfrm>
          <a:prstGeom prst="rect">
            <a:avLst/>
          </a:prstGeom>
        </p:spPr>
      </p:pic>
      <p:sp>
        <p:nvSpPr>
          <p:cNvPr id="5" name="テキスト ボックス 4"/>
          <p:cNvSpPr txBox="1"/>
          <p:nvPr/>
        </p:nvSpPr>
        <p:spPr>
          <a:xfrm>
            <a:off x="118582" y="578832"/>
            <a:ext cx="8568952" cy="5184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77" b="0" i="0" u="none" strike="noStrike" kern="1200" cap="none" spc="0" normalizeH="0" baseline="0" noProof="0" dirty="0">
                <a:ln>
                  <a:noFill/>
                </a:ln>
                <a:solidFill>
                  <a:prstClr val="black"/>
                </a:solidFill>
                <a:effectLst/>
                <a:uLnTx/>
                <a:uFillTx/>
                <a:latin typeface="ＭＳ Ｐ明朝" panose="02020600040205080304" pitchFamily="18" charset="-128"/>
                <a:ea typeface="ＭＳ Ｐ明朝" panose="02020600040205080304" pitchFamily="18" charset="-128"/>
                <a:cs typeface="+mn-cs"/>
              </a:rPr>
              <a:t>■</a:t>
            </a:r>
            <a:r>
              <a:rPr kumimoji="1" lang="en-US" altLang="ja-JP" sz="1477" b="0" i="0" u="none" strike="noStrike" kern="1200" cap="none" spc="0" normalizeH="0" baseline="0" noProof="0" dirty="0">
                <a:ln>
                  <a:noFill/>
                </a:ln>
                <a:solidFill>
                  <a:prstClr val="black"/>
                </a:solidFill>
                <a:effectLst/>
                <a:uLnTx/>
                <a:uFillTx/>
                <a:latin typeface="ＭＳ Ｐ明朝" panose="02020600040205080304" pitchFamily="18" charset="-128"/>
                <a:ea typeface="ＭＳ Ｐ明朝" panose="02020600040205080304" pitchFamily="18" charset="-128"/>
                <a:cs typeface="+mn-cs"/>
              </a:rPr>
              <a:t>『</a:t>
            </a:r>
            <a:r>
              <a:rPr kumimoji="1" lang="ja-JP" altLang="en-US" sz="1477" b="0" i="0" u="none" strike="noStrike" kern="1200" cap="none" spc="0" normalizeH="0" baseline="0" noProof="0" dirty="0">
                <a:ln>
                  <a:noFill/>
                </a:ln>
                <a:solidFill>
                  <a:prstClr val="black"/>
                </a:solidFill>
                <a:effectLst/>
                <a:uLnTx/>
                <a:uFillTx/>
                <a:latin typeface="ＭＳ Ｐ明朝" panose="02020600040205080304" pitchFamily="18" charset="-128"/>
                <a:ea typeface="ＭＳ Ｐ明朝" panose="02020600040205080304" pitchFamily="18" charset="-128"/>
                <a:cs typeface="+mn-cs"/>
              </a:rPr>
              <a:t>現役世代への重点投資</a:t>
            </a:r>
            <a:r>
              <a:rPr kumimoji="1" lang="en-US" altLang="ja-JP" sz="1477" b="0" i="0" u="none" strike="noStrike" kern="1200" cap="none" spc="0" normalizeH="0" baseline="0" noProof="0" dirty="0">
                <a:ln>
                  <a:noFill/>
                </a:ln>
                <a:solidFill>
                  <a:prstClr val="black"/>
                </a:solidFill>
                <a:effectLst/>
                <a:uLnTx/>
                <a:uFillTx/>
                <a:latin typeface="ＭＳ Ｐ明朝" panose="02020600040205080304" pitchFamily="18" charset="-128"/>
                <a:ea typeface="ＭＳ Ｐ明朝" panose="02020600040205080304" pitchFamily="18" charset="-128"/>
                <a:cs typeface="+mn-cs"/>
              </a:rPr>
              <a:t>』</a:t>
            </a:r>
            <a:r>
              <a:rPr kumimoji="1" lang="ja-JP" altLang="en-US" sz="1477" b="0" i="0" u="none" strike="noStrike" kern="1200" cap="none" spc="0" normalizeH="0" baseline="0" noProof="0" dirty="0">
                <a:ln>
                  <a:noFill/>
                </a:ln>
                <a:solidFill>
                  <a:prstClr val="black"/>
                </a:solidFill>
                <a:effectLst/>
                <a:uLnTx/>
                <a:uFillTx/>
                <a:latin typeface="ＭＳ Ｐ明朝" panose="02020600040205080304" pitchFamily="18" charset="-128"/>
                <a:ea typeface="ＭＳ Ｐ明朝" panose="02020600040205080304" pitchFamily="18" charset="-128"/>
                <a:cs typeface="+mn-cs"/>
              </a:rPr>
              <a:t>において、教育関連事業に投資を実施</a:t>
            </a:r>
            <a:endParaRPr kumimoji="1" lang="en-US" altLang="ja-JP" sz="1477" b="0" i="0" u="none" strike="noStrike" kern="1200" cap="none" spc="0" normalizeH="0" baseline="0" noProof="0" dirty="0">
              <a:ln>
                <a:noFill/>
              </a:ln>
              <a:solidFill>
                <a:prstClr val="black"/>
              </a:solidFill>
              <a:effectLst/>
              <a:uLnTx/>
              <a:uFillTx/>
              <a:latin typeface="ＭＳ Ｐ明朝" panose="02020600040205080304" pitchFamily="18" charset="-128"/>
              <a:ea typeface="ＭＳ Ｐ明朝" panose="02020600040205080304" pitchFamily="18"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92"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en-US" altLang="ja-JP" sz="1292"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292"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教育関連事業予算の推移（事業費のみ）</a:t>
            </a:r>
            <a:r>
              <a:rPr kumimoji="1" lang="en-US" altLang="ja-JP" sz="1292"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endParaRPr kumimoji="1" lang="ja-JP" altLang="en-US" sz="1292"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40" name="タイトル 1"/>
          <p:cNvSpPr txBox="1">
            <a:spLocks/>
          </p:cNvSpPr>
          <p:nvPr/>
        </p:nvSpPr>
        <p:spPr>
          <a:xfrm>
            <a:off x="96426" y="3459152"/>
            <a:ext cx="2531358" cy="332345"/>
          </a:xfrm>
          <a:prstGeom prst="rect">
            <a:avLst/>
          </a:prstGeom>
        </p:spPr>
        <p:txBody>
          <a:bodyPr vert="horz" lIns="84406" tIns="42203" rIns="84406" bIns="42203"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j-cs"/>
              </a:rPr>
              <a:t>◆主な内訳（億円）</a:t>
            </a:r>
          </a:p>
        </p:txBody>
      </p:sp>
      <p:sp>
        <p:nvSpPr>
          <p:cNvPr id="12" name="テキスト ボックス 11"/>
          <p:cNvSpPr txBox="1"/>
          <p:nvPr/>
        </p:nvSpPr>
        <p:spPr>
          <a:xfrm>
            <a:off x="251520" y="232182"/>
            <a:ext cx="7704856"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②　教育予算の推移</a:t>
            </a:r>
            <a:endParaRPr kumimoji="1" lang="ja-JP" altLang="en-US" sz="1600" b="1"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endParaRPr>
          </a:p>
        </p:txBody>
      </p:sp>
      <p:cxnSp>
        <p:nvCxnSpPr>
          <p:cNvPr id="15" name="直線コネクタ 14"/>
          <p:cNvCxnSpPr/>
          <p:nvPr/>
        </p:nvCxnSpPr>
        <p:spPr>
          <a:xfrm>
            <a:off x="251520" y="520214"/>
            <a:ext cx="871296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テキスト ボックス 36"/>
          <p:cNvSpPr txBox="1"/>
          <p:nvPr/>
        </p:nvSpPr>
        <p:spPr>
          <a:xfrm>
            <a:off x="-35880" y="34957"/>
            <a:ext cx="3491880" cy="261610"/>
          </a:xfrm>
          <a:prstGeom prst="rect">
            <a:avLst/>
          </a:prstGeom>
          <a:noFill/>
        </p:spPr>
        <p:txBody>
          <a:bodyPr wrap="square" rtlCol="0" anchor="ctr">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Ⅰ</a:t>
            </a:r>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　政策の刷新・教育改革</a:t>
            </a:r>
          </a:p>
        </p:txBody>
      </p:sp>
      <p:sp>
        <p:nvSpPr>
          <p:cNvPr id="2" name="スライド番号プレースホルダー 1"/>
          <p:cNvSpPr>
            <a:spLocks noGrp="1"/>
          </p:cNvSpPr>
          <p:nvPr>
            <p:ph type="sldNum" sz="quarter" idx="12"/>
          </p:nvPr>
        </p:nvSpPr>
        <p:spPr/>
        <p:txBody>
          <a:bodyPr/>
          <a:lstStyle/>
          <a:p>
            <a:fld id="{63BC356D-1576-478B-8647-1361C6E9DFF7}" type="slidenum">
              <a:rPr lang="ja-JP" altLang="en-US" smtClean="0"/>
              <a:pPr/>
              <a:t>17</a:t>
            </a:fld>
            <a:endParaRPr lang="ja-JP" altLang="en-US"/>
          </a:p>
        </p:txBody>
      </p:sp>
      <p:pic>
        <p:nvPicPr>
          <p:cNvPr id="3" name="図 2"/>
          <p:cNvPicPr>
            <a:picLocks noChangeAspect="1"/>
          </p:cNvPicPr>
          <p:nvPr/>
        </p:nvPicPr>
        <p:blipFill>
          <a:blip r:embed="rId4"/>
          <a:stretch>
            <a:fillRect/>
          </a:stretch>
        </p:blipFill>
        <p:spPr>
          <a:xfrm>
            <a:off x="1189445" y="1155924"/>
            <a:ext cx="7584081" cy="2432515"/>
          </a:xfrm>
          <a:prstGeom prst="rect">
            <a:avLst/>
          </a:prstGeom>
        </p:spPr>
      </p:pic>
    </p:spTree>
    <p:extLst>
      <p:ext uri="{BB962C8B-B14F-4D97-AF65-F5344CB8AC3E}">
        <p14:creationId xmlns:p14="http://schemas.microsoft.com/office/powerpoint/2010/main" val="18943761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角丸四角形 7"/>
          <p:cNvSpPr/>
          <p:nvPr/>
        </p:nvSpPr>
        <p:spPr>
          <a:xfrm>
            <a:off x="4644008" y="1268760"/>
            <a:ext cx="4308471" cy="3350914"/>
          </a:xfrm>
          <a:prstGeom prst="roundRect">
            <a:avLst>
              <a:gd name="adj" fmla="val 0"/>
            </a:avLst>
          </a:prstGeom>
          <a:solidFill>
            <a:srgbClr val="66FFFF">
              <a:alpha val="50000"/>
            </a:srgbClr>
          </a:solidFill>
          <a:ln w="38100">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graphicFrame>
        <p:nvGraphicFramePr>
          <p:cNvPr id="5" name="表 4"/>
          <p:cNvGraphicFramePr>
            <a:graphicFrameLocks noGrp="1"/>
          </p:cNvGraphicFramePr>
          <p:nvPr>
            <p:extLst>
              <p:ext uri="{D42A27DB-BD31-4B8C-83A1-F6EECF244321}">
                <p14:modId xmlns:p14="http://schemas.microsoft.com/office/powerpoint/2010/main" val="305247919"/>
              </p:ext>
            </p:extLst>
          </p:nvPr>
        </p:nvGraphicFramePr>
        <p:xfrm>
          <a:off x="179512" y="733475"/>
          <a:ext cx="8784977" cy="3886200"/>
        </p:xfrm>
        <a:graphic>
          <a:graphicData uri="http://schemas.openxmlformats.org/drawingml/2006/table">
            <a:tbl>
              <a:tblPr firstRow="1" bandRow="1">
                <a:tableStyleId>{69012ECD-51FC-41F1-AA8D-1B2483CD663E}</a:tableStyleId>
              </a:tblPr>
              <a:tblGrid>
                <a:gridCol w="1080120">
                  <a:extLst>
                    <a:ext uri="{9D8B030D-6E8A-4147-A177-3AD203B41FA5}">
                      <a16:colId xmlns:a16="http://schemas.microsoft.com/office/drawing/2014/main" val="20000"/>
                    </a:ext>
                  </a:extLst>
                </a:gridCol>
                <a:gridCol w="1368152">
                  <a:extLst>
                    <a:ext uri="{9D8B030D-6E8A-4147-A177-3AD203B41FA5}">
                      <a16:colId xmlns:a16="http://schemas.microsoft.com/office/drawing/2014/main" val="20001"/>
                    </a:ext>
                  </a:extLst>
                </a:gridCol>
                <a:gridCol w="2016224">
                  <a:extLst>
                    <a:ext uri="{9D8B030D-6E8A-4147-A177-3AD203B41FA5}">
                      <a16:colId xmlns:a16="http://schemas.microsoft.com/office/drawing/2014/main" val="20002"/>
                    </a:ext>
                  </a:extLst>
                </a:gridCol>
                <a:gridCol w="2208246">
                  <a:extLst>
                    <a:ext uri="{9D8B030D-6E8A-4147-A177-3AD203B41FA5}">
                      <a16:colId xmlns:a16="http://schemas.microsoft.com/office/drawing/2014/main" val="20003"/>
                    </a:ext>
                  </a:extLst>
                </a:gridCol>
                <a:gridCol w="2112235">
                  <a:extLst>
                    <a:ext uri="{9D8B030D-6E8A-4147-A177-3AD203B41FA5}">
                      <a16:colId xmlns:a16="http://schemas.microsoft.com/office/drawing/2014/main" val="20004"/>
                    </a:ext>
                  </a:extLst>
                </a:gridCol>
              </a:tblGrid>
              <a:tr h="494646">
                <a:tc>
                  <a:txBody>
                    <a:bodyPr/>
                    <a:lstStyle/>
                    <a:p>
                      <a:endParaRPr kumimoji="1" lang="ja-JP" altLang="en-US" sz="14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dirty="0">
                          <a:latin typeface="Meiryo UI" panose="020B0604030504040204" pitchFamily="50" charset="-128"/>
                          <a:ea typeface="Meiryo UI" panose="020B0604030504040204" pitchFamily="50" charset="-128"/>
                        </a:rPr>
                        <a:t>改革以前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dirty="0">
                          <a:latin typeface="Meiryo UI" panose="020B0604030504040204" pitchFamily="50" charset="-128"/>
                          <a:ea typeface="Meiryo UI" panose="020B0604030504040204" pitchFamily="50" charset="-128"/>
                        </a:rPr>
                        <a:t>２０１</a:t>
                      </a:r>
                      <a:r>
                        <a:rPr kumimoji="1" lang="en-US" altLang="ja-JP" sz="1400" dirty="0">
                          <a:latin typeface="Meiryo UI" panose="020B0604030504040204" pitchFamily="50" charset="-128"/>
                          <a:ea typeface="Meiryo UI" panose="020B0604030504040204" pitchFamily="50" charset="-128"/>
                        </a:rPr>
                        <a:t>8</a:t>
                      </a:r>
                      <a:r>
                        <a:rPr kumimoji="1" lang="ja-JP" altLang="en-US" sz="1400" dirty="0" err="1">
                          <a:latin typeface="Meiryo UI" panose="020B0604030504040204" pitchFamily="50" charset="-128"/>
                          <a:ea typeface="Meiryo UI" panose="020B0604030504040204" pitchFamily="50" charset="-128"/>
                        </a:rPr>
                        <a:t>．</a:t>
                      </a:r>
                      <a:r>
                        <a:rPr kumimoji="1" lang="en-US" altLang="ja-JP" sz="1400" dirty="0">
                          <a:latin typeface="Meiryo UI" panose="020B0604030504040204" pitchFamily="50" charset="-128"/>
                          <a:ea typeface="Meiryo UI" panose="020B0604030504040204" pitchFamily="50" charset="-128"/>
                        </a:rPr>
                        <a:t>3</a:t>
                      </a:r>
                    </a:p>
                    <a:p>
                      <a:pPr algn="ctr"/>
                      <a:r>
                        <a:rPr kumimoji="1" lang="ja-JP" altLang="en-US" sz="1400" dirty="0">
                          <a:latin typeface="Meiryo UI" panose="020B0604030504040204" pitchFamily="50" charset="-128"/>
                          <a:ea typeface="Meiryo UI" panose="020B0604030504040204" pitchFamily="50" charset="-128"/>
                        </a:rPr>
                        <a:t>（前回棚卸し時点）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lg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dirty="0">
                          <a:latin typeface="Meiryo UI" panose="020B0604030504040204" pitchFamily="50" charset="-128"/>
                          <a:ea typeface="Meiryo UI" panose="020B0604030504040204" pitchFamily="50" charset="-128"/>
                        </a:rPr>
                        <a:t>２０２２．</a:t>
                      </a:r>
                      <a:r>
                        <a:rPr kumimoji="1" lang="en-US" altLang="ja-JP" sz="1400" dirty="0">
                          <a:latin typeface="Meiryo UI" panose="020B0604030504040204" pitchFamily="50" charset="-128"/>
                          <a:ea typeface="Meiryo UI" panose="020B0604030504040204" pitchFamily="50" charset="-128"/>
                        </a:rPr>
                        <a:t>1</a:t>
                      </a:r>
                      <a:r>
                        <a:rPr kumimoji="1" lang="ja-JP" altLang="en-US" sz="1400" dirty="0">
                          <a:latin typeface="Meiryo UI" panose="020B0604030504040204" pitchFamily="50" charset="-128"/>
                          <a:ea typeface="Meiryo UI" panose="020B0604030504040204" pitchFamily="50" charset="-128"/>
                        </a:rPr>
                        <a:t>１</a:t>
                      </a:r>
                      <a:endParaRPr kumimoji="1"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（今回棚卸し時点）</a:t>
                      </a:r>
                    </a:p>
                  </a:txBody>
                  <a:tcPr anchor="ctr">
                    <a:lnL w="12700" cap="flat" cmpd="sng" algn="ctr">
                      <a:solidFill>
                        <a:schemeClr val="tx1"/>
                      </a:solidFill>
                      <a:prstDash val="lg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dirty="0">
                          <a:latin typeface="Meiryo UI" panose="020B0604030504040204" pitchFamily="50" charset="-128"/>
                          <a:ea typeface="Meiryo UI" panose="020B0604030504040204" pitchFamily="50" charset="-128"/>
                        </a:rPr>
                        <a:t>取組みの達成状況と</a:t>
                      </a:r>
                      <a:endParaRPr kumimoji="1"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今後の課題</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1309357">
                <a:tc rowSpan="2">
                  <a:txBody>
                    <a:bodyPr/>
                    <a:lstStyle/>
                    <a:p>
                      <a:pPr algn="l"/>
                      <a:r>
                        <a:rPr kumimoji="1" lang="en-US" altLang="ja-JP" sz="1200" dirty="0">
                          <a:latin typeface="Meiryo UI" panose="020B0604030504040204" pitchFamily="50" charset="-128"/>
                          <a:ea typeface="Meiryo UI" panose="020B0604030504040204" pitchFamily="50" charset="-128"/>
                        </a:rPr>
                        <a:t>Ⅰ.</a:t>
                      </a:r>
                    </a:p>
                    <a:p>
                      <a:pPr algn="l"/>
                      <a:r>
                        <a:rPr kumimoji="1" lang="ja-JP" altLang="en-US" sz="1200" dirty="0">
                          <a:latin typeface="Meiryo UI" panose="020B0604030504040204" pitchFamily="50" charset="-128"/>
                          <a:ea typeface="Meiryo UI" panose="020B0604030504040204" pitchFamily="50" charset="-128"/>
                        </a:rPr>
                        <a:t>教育行政の制度改革</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a:latin typeface="Meiryo UI" panose="020B0604030504040204" pitchFamily="50" charset="-128"/>
                          <a:ea typeface="Meiryo UI" panose="020B0604030504040204" pitchFamily="50" charset="-128"/>
                        </a:rPr>
                        <a:t>理念的な</a:t>
                      </a:r>
                      <a:r>
                        <a:rPr kumimoji="1" lang="ja-JP" altLang="en-US" sz="1200" dirty="0">
                          <a:latin typeface="Meiryo UI" panose="020B0604030504040204" pitchFamily="50" charset="-128"/>
                          <a:ea typeface="Meiryo UI" panose="020B0604030504040204" pitchFamily="50" charset="-128"/>
                        </a:rPr>
                        <a:t>教育振興基本計画</a:t>
                      </a:r>
                      <a:endParaRPr kumimoji="1" lang="en-US" altLang="ja-JP" sz="1200" dirty="0">
                        <a:latin typeface="Meiryo UI" panose="020B0604030504040204" pitchFamily="50" charset="-128"/>
                        <a:ea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dirty="0">
                        <a:latin typeface="Meiryo UI" panose="020B0604030504040204" pitchFamily="50" charset="-128"/>
                        <a:ea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a:solidFill>
                          <a:srgbClr val="FF0000"/>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200" u="sng" dirty="0">
                          <a:latin typeface="Meiryo UI" panose="020B0604030504040204" pitchFamily="50" charset="-128"/>
                          <a:ea typeface="Meiryo UI" panose="020B0604030504040204" pitchFamily="50" charset="-128"/>
                        </a:rPr>
                        <a:t>2017</a:t>
                      </a:r>
                      <a:r>
                        <a:rPr kumimoji="1" lang="ja-JP" altLang="en-US" sz="1200" u="sng" dirty="0">
                          <a:latin typeface="Meiryo UI" panose="020B0604030504040204" pitchFamily="50" charset="-128"/>
                          <a:ea typeface="Meiryo UI" panose="020B0604030504040204" pitchFamily="50" charset="-128"/>
                        </a:rPr>
                        <a:t>年</a:t>
                      </a:r>
                      <a:r>
                        <a:rPr kumimoji="1" lang="en-US" altLang="ja-JP" sz="1200" u="sng" dirty="0">
                          <a:latin typeface="Meiryo UI" panose="020B0604030504040204" pitchFamily="50" charset="-128"/>
                          <a:ea typeface="Meiryo UI" panose="020B0604030504040204" pitchFamily="50" charset="-128"/>
                        </a:rPr>
                        <a:t>3</a:t>
                      </a:r>
                      <a:r>
                        <a:rPr kumimoji="1" lang="ja-JP" altLang="en-US" sz="1200" u="sng" dirty="0">
                          <a:latin typeface="Meiryo UI" panose="020B0604030504040204" pitchFamily="50" charset="-128"/>
                          <a:ea typeface="Meiryo UI" panose="020B0604030504040204" pitchFamily="50" charset="-128"/>
                        </a:rPr>
                        <a:t>月</a:t>
                      </a:r>
                      <a:endParaRPr kumimoji="1" lang="en-US" altLang="ja-JP" sz="1200" dirty="0">
                        <a:latin typeface="Meiryo UI" panose="020B0604030504040204" pitchFamily="50" charset="-128"/>
                        <a:ea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・総合教育会議（市長と教育委員の協議）を経て、教育振興基本計画を改訂</a:t>
                      </a:r>
                    </a:p>
                  </a:txBody>
                  <a:tcPr>
                    <a:lnL w="12700" cap="flat" cmpd="sng" algn="ctr">
                      <a:solidFill>
                        <a:schemeClr val="tx1"/>
                      </a:solidFill>
                      <a:prstDash val="solid"/>
                      <a:round/>
                      <a:headEnd type="none" w="med" len="med"/>
                      <a:tailEnd type="none" w="med" len="med"/>
                    </a:lnL>
                    <a:lnR w="12700" cap="flat" cmpd="sng" algn="ctr">
                      <a:solidFill>
                        <a:schemeClr val="tx1"/>
                      </a:solidFill>
                      <a:prstDash val="lg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u="sng" dirty="0">
                          <a:solidFill>
                            <a:schemeClr val="tx1"/>
                          </a:solidFill>
                          <a:latin typeface="Meiryo UI" panose="020B0604030504040204" pitchFamily="50" charset="-128"/>
                          <a:ea typeface="Meiryo UI" panose="020B0604030504040204" pitchFamily="50" charset="-128"/>
                        </a:rPr>
                        <a:t>2022</a:t>
                      </a:r>
                      <a:r>
                        <a:rPr kumimoji="1" lang="ja-JP" altLang="en-US" sz="1200" u="sng" dirty="0">
                          <a:solidFill>
                            <a:schemeClr val="tx1"/>
                          </a:solidFill>
                          <a:latin typeface="Meiryo UI" panose="020B0604030504040204" pitchFamily="50" charset="-128"/>
                          <a:ea typeface="Meiryo UI" panose="020B0604030504040204" pitchFamily="50" charset="-128"/>
                        </a:rPr>
                        <a:t>年</a:t>
                      </a:r>
                      <a:r>
                        <a:rPr kumimoji="1" lang="en-US" altLang="ja-JP" sz="1200" u="sng" dirty="0">
                          <a:solidFill>
                            <a:schemeClr val="tx1"/>
                          </a:solidFill>
                          <a:latin typeface="Meiryo UI" panose="020B0604030504040204" pitchFamily="50" charset="-128"/>
                          <a:ea typeface="Meiryo UI" panose="020B0604030504040204" pitchFamily="50" charset="-128"/>
                        </a:rPr>
                        <a:t>3</a:t>
                      </a:r>
                      <a:r>
                        <a:rPr kumimoji="1" lang="ja-JP" altLang="en-US" sz="1200" u="sng" dirty="0">
                          <a:solidFill>
                            <a:schemeClr val="tx1"/>
                          </a:solidFill>
                          <a:latin typeface="Meiryo UI" panose="020B0604030504040204" pitchFamily="50" charset="-128"/>
                          <a:ea typeface="Meiryo UI" panose="020B0604030504040204" pitchFamily="50" charset="-128"/>
                        </a:rPr>
                        <a:t>月</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Meiryo UI" panose="020B0604030504040204" pitchFamily="50" charset="-128"/>
                          <a:ea typeface="Meiryo UI" panose="020B0604030504040204" pitchFamily="50" charset="-128"/>
                        </a:rPr>
                        <a:t>・総合教育会議（市長と教育委員の協議）を経て、教育振興基本計画</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（令和</a:t>
                      </a:r>
                      <a:r>
                        <a:rPr kumimoji="1" lang="en-US" altLang="ja-JP" sz="1200" kern="1200" dirty="0">
                          <a:solidFill>
                            <a:schemeClr val="tx1"/>
                          </a:solidFill>
                          <a:latin typeface="Meiryo UI" panose="020B0604030504040204" pitchFamily="50" charset="-128"/>
                          <a:ea typeface="Meiryo UI" panose="020B0604030504040204" pitchFamily="50" charset="-128"/>
                          <a:cs typeface="+mn-cs"/>
                        </a:rPr>
                        <a:t>4</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a:t>
                      </a:r>
                      <a:r>
                        <a:rPr kumimoji="1" lang="en-US" altLang="ja-JP" sz="1200" kern="1200" dirty="0">
                          <a:solidFill>
                            <a:schemeClr val="tx1"/>
                          </a:solidFill>
                          <a:latin typeface="Meiryo UI" panose="020B0604030504040204" pitchFamily="50" charset="-128"/>
                          <a:ea typeface="Meiryo UI" panose="020B0604030504040204" pitchFamily="50" charset="-128"/>
                          <a:cs typeface="+mn-cs"/>
                        </a:rPr>
                        <a:t>2022</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）年度～令和</a:t>
                      </a:r>
                      <a:r>
                        <a:rPr kumimoji="1" lang="en-US" altLang="ja-JP" sz="1200" kern="1200" dirty="0">
                          <a:solidFill>
                            <a:schemeClr val="tx1"/>
                          </a:solidFill>
                          <a:latin typeface="Meiryo UI" panose="020B0604030504040204" pitchFamily="50" charset="-128"/>
                          <a:ea typeface="Meiryo UI" panose="020B0604030504040204" pitchFamily="50" charset="-128"/>
                          <a:cs typeface="+mn-cs"/>
                        </a:rPr>
                        <a:t>7</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a:t>
                      </a:r>
                      <a:r>
                        <a:rPr kumimoji="1" lang="en-US" altLang="ja-JP" sz="1200" kern="1200" dirty="0">
                          <a:solidFill>
                            <a:schemeClr val="tx1"/>
                          </a:solidFill>
                          <a:latin typeface="Meiryo UI" panose="020B0604030504040204" pitchFamily="50" charset="-128"/>
                          <a:ea typeface="Meiryo UI" panose="020B0604030504040204" pitchFamily="50" charset="-128"/>
                          <a:cs typeface="+mn-cs"/>
                        </a:rPr>
                        <a:t>2025</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）年度）</a:t>
                      </a:r>
                      <a:r>
                        <a:rPr kumimoji="1" lang="ja-JP" altLang="en-US" sz="1200" dirty="0">
                          <a:solidFill>
                            <a:schemeClr val="tx1"/>
                          </a:solidFill>
                          <a:latin typeface="Meiryo UI" panose="020B0604030504040204" pitchFamily="50" charset="-128"/>
                          <a:ea typeface="Meiryo UI" panose="020B0604030504040204" pitchFamily="50" charset="-128"/>
                        </a:rPr>
                        <a:t>を策定</a:t>
                      </a:r>
                    </a:p>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lg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Meiryo UI" panose="020B0604030504040204" pitchFamily="50" charset="-128"/>
                          <a:ea typeface="Meiryo UI" panose="020B0604030504040204" pitchFamily="50" charset="-128"/>
                        </a:rPr>
                        <a:t>・首長意向の反映（総合教育会議による、教育目標とその達成のための施策設定）及び教育内容と仕組みの改革が進んでいる。</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Meiryo UI" panose="020B0604030504040204" pitchFamily="50" charset="-128"/>
                          <a:ea typeface="Meiryo UI" panose="020B0604030504040204" pitchFamily="50" charset="-128"/>
                        </a:rPr>
                        <a:t>総合教育会議</a:t>
                      </a:r>
                    </a:p>
                    <a:p>
                      <a:pPr algn="l">
                        <a:lnSpc>
                          <a:spcPts val="1240"/>
                        </a:lnSpc>
                      </a:pPr>
                      <a:r>
                        <a:rPr kumimoji="1" lang="en-US" altLang="ja-JP" sz="1200" kern="1200" dirty="0">
                          <a:solidFill>
                            <a:schemeClr val="tx1"/>
                          </a:solidFill>
                          <a:latin typeface="Meiryo UI" panose="020B0604030504040204" pitchFamily="50" charset="-128"/>
                          <a:ea typeface="Meiryo UI" panose="020B0604030504040204" pitchFamily="50" charset="-128"/>
                          <a:cs typeface="+mn-cs"/>
                        </a:rPr>
                        <a:t>  2019</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年度１回</a:t>
                      </a:r>
                      <a:endParaRPr kumimoji="1" lang="en-US" altLang="ja-JP" sz="1200" kern="1200" dirty="0">
                        <a:solidFill>
                          <a:schemeClr val="tx1"/>
                        </a:solidFill>
                        <a:latin typeface="Meiryo UI" panose="020B0604030504040204" pitchFamily="50" charset="-128"/>
                        <a:ea typeface="Meiryo UI" panose="020B0604030504040204" pitchFamily="50" charset="-128"/>
                        <a:cs typeface="+mn-cs"/>
                      </a:endParaRPr>
                    </a:p>
                    <a:p>
                      <a:pPr algn="l">
                        <a:lnSpc>
                          <a:spcPts val="1240"/>
                        </a:lnSpc>
                      </a:pPr>
                      <a:r>
                        <a:rPr kumimoji="1" lang="ja-JP" altLang="en-US" sz="1200" kern="1200" dirty="0">
                          <a:solidFill>
                            <a:schemeClr val="tx1"/>
                          </a:solidFill>
                          <a:latin typeface="Meiryo UI" panose="020B0604030504040204" pitchFamily="50" charset="-128"/>
                          <a:ea typeface="Meiryo UI" panose="020B0604030504040204" pitchFamily="50" charset="-128"/>
                          <a:cs typeface="+mn-cs"/>
                        </a:rPr>
                        <a:t>　</a:t>
                      </a:r>
                      <a:r>
                        <a:rPr kumimoji="1" lang="en-US" altLang="ja-JP" sz="1200" kern="1200" dirty="0">
                          <a:solidFill>
                            <a:schemeClr val="tx1"/>
                          </a:solidFill>
                          <a:latin typeface="Meiryo UI" panose="020B0604030504040204" pitchFamily="50" charset="-128"/>
                          <a:ea typeface="Meiryo UI" panose="020B0604030504040204" pitchFamily="50" charset="-128"/>
                          <a:cs typeface="+mn-cs"/>
                        </a:rPr>
                        <a:t>2020</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年度１回</a:t>
                      </a:r>
                      <a:endParaRPr kumimoji="1" lang="en-US" altLang="ja-JP" sz="1200" kern="1200" dirty="0">
                        <a:solidFill>
                          <a:schemeClr val="tx1"/>
                        </a:solidFill>
                        <a:latin typeface="Meiryo UI" panose="020B0604030504040204" pitchFamily="50" charset="-128"/>
                        <a:ea typeface="Meiryo UI" panose="020B0604030504040204" pitchFamily="50" charset="-128"/>
                        <a:cs typeface="+mn-cs"/>
                      </a:endParaRPr>
                    </a:p>
                    <a:p>
                      <a:pPr algn="l">
                        <a:lnSpc>
                          <a:spcPts val="1240"/>
                        </a:lnSpc>
                      </a:pPr>
                      <a:r>
                        <a:rPr kumimoji="1" lang="ja-JP" altLang="en-US" sz="1200" kern="1200" dirty="0">
                          <a:solidFill>
                            <a:schemeClr val="tx1"/>
                          </a:solidFill>
                          <a:latin typeface="Meiryo UI" panose="020B0604030504040204" pitchFamily="50" charset="-128"/>
                          <a:ea typeface="Meiryo UI" panose="020B0604030504040204" pitchFamily="50" charset="-128"/>
                          <a:cs typeface="+mn-cs"/>
                        </a:rPr>
                        <a:t>　</a:t>
                      </a:r>
                      <a:r>
                        <a:rPr kumimoji="1" lang="en-US" altLang="ja-JP" sz="1200" kern="1200" dirty="0">
                          <a:solidFill>
                            <a:schemeClr val="tx1"/>
                          </a:solidFill>
                          <a:latin typeface="Meiryo UI" panose="020B0604030504040204" pitchFamily="50" charset="-128"/>
                          <a:ea typeface="Meiryo UI" panose="020B0604030504040204" pitchFamily="50" charset="-128"/>
                          <a:cs typeface="+mn-cs"/>
                        </a:rPr>
                        <a:t>2021</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年度２回</a:t>
                      </a:r>
                      <a:endParaRPr kumimoji="1" lang="en-US" altLang="ja-JP" sz="1200" kern="1200" dirty="0">
                        <a:solidFill>
                          <a:schemeClr val="tx1"/>
                        </a:solidFill>
                        <a:latin typeface="Meiryo UI" panose="020B0604030504040204" pitchFamily="50" charset="-128"/>
                        <a:ea typeface="Meiryo UI" panose="020B0604030504040204" pitchFamily="50" charset="-128"/>
                        <a:cs typeface="+mn-cs"/>
                      </a:endParaRPr>
                    </a:p>
                    <a:p>
                      <a:pPr algn="l"/>
                      <a:endParaRPr kumimoji="1" lang="ja-JP" altLang="en-US" sz="12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1469390">
                <a:tc vMerge="1">
                  <a:txBody>
                    <a:bodyPr/>
                    <a:lstStyle/>
                    <a:p>
                      <a:endParaRPr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ja-JP" altLang="en-US" sz="1200" u="none" dirty="0">
                          <a:solidFill>
                            <a:schemeClr val="tx1"/>
                          </a:solidFill>
                          <a:latin typeface="Meiryo UI" panose="020B0604030504040204" pitchFamily="50" charset="-128"/>
                          <a:ea typeface="Meiryo UI" panose="020B0604030504040204" pitchFamily="50" charset="-128"/>
                        </a:rPr>
                        <a:t>状況が異なる</a:t>
                      </a:r>
                      <a:r>
                        <a:rPr lang="en-US" altLang="ja-JP" sz="1200" u="none" dirty="0">
                          <a:solidFill>
                            <a:schemeClr val="tx1"/>
                          </a:solidFill>
                          <a:latin typeface="Meiryo UI" panose="020B0604030504040204" pitchFamily="50" charset="-128"/>
                          <a:ea typeface="Meiryo UI" panose="020B0604030504040204" pitchFamily="50" charset="-128"/>
                        </a:rPr>
                        <a:t>430</a:t>
                      </a:r>
                      <a:r>
                        <a:rPr lang="ja-JP" altLang="en-US" sz="1200" u="none" dirty="0">
                          <a:solidFill>
                            <a:schemeClr val="tx1"/>
                          </a:solidFill>
                          <a:latin typeface="Meiryo UI" panose="020B0604030504040204" pitchFamily="50" charset="-128"/>
                          <a:ea typeface="Meiryo UI" panose="020B0604030504040204" pitchFamily="50" charset="-128"/>
                        </a:rPr>
                        <a:t>以上の小中学校を一つの教育委員会がマネジメントするには限界がある</a:t>
                      </a:r>
                      <a:endParaRPr kumimoji="1" lang="en-US" altLang="ja-JP" sz="1200" dirty="0">
                        <a:solidFill>
                          <a:srgbClr val="FF0000"/>
                        </a:solidFill>
                        <a:latin typeface="Meiryo UI" panose="020B0604030504040204" pitchFamily="50" charset="-128"/>
                        <a:ea typeface="Meiryo UI" panose="020B0604030504040204" pitchFamily="50" charset="-128"/>
                      </a:endParaRPr>
                    </a:p>
                    <a:p>
                      <a:endParaRPr lang="ja-JP" altLang="en-US" sz="1200" u="none"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en-US" altLang="ja-JP" sz="1200" u="sng" dirty="0">
                          <a:solidFill>
                            <a:schemeClr val="tx1"/>
                          </a:solidFill>
                          <a:latin typeface="Meiryo UI" panose="020B0604030504040204" pitchFamily="50" charset="-128"/>
                          <a:ea typeface="Meiryo UI" panose="020B0604030504040204" pitchFamily="50" charset="-128"/>
                        </a:rPr>
                        <a:t>2015</a:t>
                      </a:r>
                      <a:r>
                        <a:rPr kumimoji="1" lang="ja-JP" altLang="en-US" sz="1200" u="sng" dirty="0">
                          <a:solidFill>
                            <a:schemeClr val="tx1"/>
                          </a:solidFill>
                          <a:latin typeface="Meiryo UI" panose="020B0604030504040204" pitchFamily="50" charset="-128"/>
                          <a:ea typeface="Meiryo UI" panose="020B0604030504040204" pitchFamily="50" charset="-128"/>
                        </a:rPr>
                        <a:t>年度～</a:t>
                      </a:r>
                      <a:endParaRPr kumimoji="1" lang="en-US" altLang="ja-JP" sz="1200" u="sng" dirty="0">
                        <a:solidFill>
                          <a:schemeClr val="tx1"/>
                        </a:solidFill>
                        <a:latin typeface="Meiryo UI" panose="020B0604030504040204" pitchFamily="50" charset="-128"/>
                        <a:ea typeface="Meiryo UI" panose="020B0604030504040204" pitchFamily="50" charset="-128"/>
                      </a:endParaRPr>
                    </a:p>
                    <a:p>
                      <a:pPr algn="l"/>
                      <a:r>
                        <a:rPr kumimoji="1" lang="ja-JP" altLang="en-US" sz="1200" u="none" dirty="0">
                          <a:solidFill>
                            <a:schemeClr val="tx1"/>
                          </a:solidFill>
                          <a:latin typeface="Meiryo UI" panose="020B0604030504040204" pitchFamily="50" charset="-128"/>
                          <a:ea typeface="Meiryo UI" panose="020B0604030504040204" pitchFamily="50" charset="-128"/>
                        </a:rPr>
                        <a:t>・分権型教育行政への転換</a:t>
                      </a:r>
                      <a:endParaRPr kumimoji="1" lang="en-US" altLang="ja-JP" sz="1200" u="none" dirty="0">
                        <a:solidFill>
                          <a:schemeClr val="tx1"/>
                        </a:solidFill>
                        <a:latin typeface="Meiryo UI" panose="020B0604030504040204" pitchFamily="50" charset="-128"/>
                        <a:ea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solidFill>
                            <a:schemeClr val="tx1"/>
                          </a:solidFill>
                          <a:latin typeface="Meiryo UI" panose="020B0604030504040204" pitchFamily="50" charset="-128"/>
                          <a:ea typeface="Meiryo UI" panose="020B0604030504040204" pitchFamily="50" charset="-128"/>
                        </a:rPr>
                        <a:t>（保護者区民等参画のための会議や区教育行政連絡会議を開催）</a:t>
                      </a:r>
                      <a:endParaRPr kumimoji="1" lang="en-US" altLang="ja-JP" sz="1200" u="none" dirty="0">
                        <a:solidFill>
                          <a:schemeClr val="tx1"/>
                        </a:solidFill>
                        <a:latin typeface="Meiryo UI" panose="020B0604030504040204" pitchFamily="50" charset="-128"/>
                        <a:ea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200" u="sng" dirty="0">
                          <a:solidFill>
                            <a:schemeClr val="tx1"/>
                          </a:solidFill>
                          <a:latin typeface="Meiryo UI" panose="020B0604030504040204" pitchFamily="50" charset="-128"/>
                          <a:ea typeface="Meiryo UI" panose="020B0604030504040204" pitchFamily="50" charset="-128"/>
                        </a:rPr>
                        <a:t>2016</a:t>
                      </a:r>
                      <a:r>
                        <a:rPr kumimoji="1" lang="ja-JP" altLang="en-US" sz="1200" u="sng" dirty="0">
                          <a:solidFill>
                            <a:schemeClr val="tx1"/>
                          </a:solidFill>
                          <a:latin typeface="Meiryo UI" panose="020B0604030504040204" pitchFamily="50" charset="-128"/>
                          <a:ea typeface="Meiryo UI" panose="020B0604030504040204" pitchFamily="50" charset="-128"/>
                        </a:rPr>
                        <a:t>年度～</a:t>
                      </a:r>
                      <a:endParaRPr kumimoji="1" lang="en-US" altLang="ja-JP" sz="1200" u="sng" dirty="0">
                        <a:solidFill>
                          <a:schemeClr val="tx1"/>
                        </a:solidFill>
                        <a:latin typeface="Meiryo UI" panose="020B0604030504040204" pitchFamily="50" charset="-128"/>
                        <a:ea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solidFill>
                            <a:schemeClr val="tx1"/>
                          </a:solidFill>
                          <a:latin typeface="Meiryo UI" panose="020B0604030504040204" pitchFamily="50" charset="-128"/>
                          <a:ea typeface="Meiryo UI" panose="020B0604030504040204" pitchFamily="50" charset="-128"/>
                        </a:rPr>
                        <a:t>・</a:t>
                      </a:r>
                      <a:r>
                        <a:rPr kumimoji="1" lang="ja-JP" altLang="en-US" sz="1100" u="none" dirty="0">
                          <a:solidFill>
                            <a:schemeClr val="tx1"/>
                          </a:solidFill>
                          <a:latin typeface="Meiryo UI" panose="020B0604030504040204" pitchFamily="50" charset="-128"/>
                          <a:ea typeface="Meiryo UI" panose="020B0604030504040204" pitchFamily="50" charset="-128"/>
                        </a:rPr>
                        <a:t>区担当教育次長執行枠の設置</a:t>
                      </a:r>
                    </a:p>
                  </a:txBody>
                  <a:tcPr>
                    <a:lnL w="12700" cap="flat" cmpd="sng" algn="ctr">
                      <a:solidFill>
                        <a:schemeClr val="tx1"/>
                      </a:solidFill>
                      <a:prstDash val="solid"/>
                      <a:round/>
                      <a:headEnd type="none" w="med" len="med"/>
                      <a:tailEnd type="none" w="med" len="med"/>
                    </a:lnL>
                    <a:lnR w="12700" cap="flat" cmpd="sng" algn="ctr">
                      <a:solidFill>
                        <a:schemeClr val="tx1"/>
                      </a:solidFill>
                      <a:prstDash val="lg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en-US" altLang="ja-JP" sz="1200" u="sng" dirty="0">
                          <a:solidFill>
                            <a:schemeClr val="tx1"/>
                          </a:solidFill>
                          <a:latin typeface="Meiryo UI" panose="020B0604030504040204" pitchFamily="50" charset="-128"/>
                          <a:ea typeface="Meiryo UI" panose="020B0604030504040204" pitchFamily="50" charset="-128"/>
                        </a:rPr>
                        <a:t>2019</a:t>
                      </a:r>
                      <a:r>
                        <a:rPr kumimoji="1" lang="ja-JP" altLang="en-US" sz="1200" u="sng" dirty="0">
                          <a:solidFill>
                            <a:schemeClr val="tx1"/>
                          </a:solidFill>
                          <a:latin typeface="Meiryo UI" panose="020B0604030504040204" pitchFamily="50" charset="-128"/>
                          <a:ea typeface="Meiryo UI" panose="020B0604030504040204" pitchFamily="50" charset="-128"/>
                        </a:rPr>
                        <a:t>年度～</a:t>
                      </a:r>
                      <a:endParaRPr kumimoji="1" lang="en-US" altLang="ja-JP" sz="1200" u="sng" dirty="0">
                        <a:solidFill>
                          <a:schemeClr val="tx1"/>
                        </a:solidFill>
                        <a:latin typeface="Meiryo UI" panose="020B0604030504040204" pitchFamily="50" charset="-128"/>
                        <a:ea typeface="Meiryo UI" panose="020B0604030504040204" pitchFamily="50" charset="-128"/>
                      </a:endParaRPr>
                    </a:p>
                    <a:p>
                      <a:pPr algn="l"/>
                      <a:r>
                        <a:rPr kumimoji="1" lang="ja-JP" altLang="en-US" sz="1200" u="none" dirty="0">
                          <a:solidFill>
                            <a:schemeClr val="tx1"/>
                          </a:solidFill>
                          <a:latin typeface="Meiryo UI" panose="020B0604030504040204" pitchFamily="50" charset="-128"/>
                          <a:ea typeface="Meiryo UI" panose="020B0604030504040204" pitchFamily="50" charset="-128"/>
                        </a:rPr>
                        <a:t>・区担当教育次長会議の設置</a:t>
                      </a:r>
                      <a:endParaRPr kumimoji="1" lang="en-US" altLang="ja-JP" sz="1200" u="none" dirty="0">
                        <a:solidFill>
                          <a:schemeClr val="tx1"/>
                        </a:solidFill>
                        <a:latin typeface="Meiryo UI" panose="020B0604030504040204" pitchFamily="50" charset="-128"/>
                        <a:ea typeface="Meiryo UI" panose="020B0604030504040204" pitchFamily="50" charset="-128"/>
                      </a:endParaRPr>
                    </a:p>
                    <a:p>
                      <a:pPr algn="l"/>
                      <a:endParaRPr kumimoji="1" lang="en-US" altLang="ja-JP" sz="1200" u="sng" dirty="0">
                        <a:solidFill>
                          <a:schemeClr val="tx1"/>
                        </a:solidFill>
                        <a:latin typeface="Meiryo UI" panose="020B0604030504040204" pitchFamily="50" charset="-128"/>
                        <a:ea typeface="Meiryo UI" panose="020B0604030504040204" pitchFamily="50" charset="-128"/>
                      </a:endParaRPr>
                    </a:p>
                    <a:p>
                      <a:pPr algn="l"/>
                      <a:r>
                        <a:rPr kumimoji="1" lang="en-US" altLang="ja-JP" sz="1200" u="sng" dirty="0">
                          <a:solidFill>
                            <a:schemeClr val="tx1"/>
                          </a:solidFill>
                          <a:latin typeface="Meiryo UI" panose="020B0604030504040204" pitchFamily="50" charset="-128"/>
                          <a:ea typeface="Meiryo UI" panose="020B0604030504040204" pitchFamily="50" charset="-128"/>
                        </a:rPr>
                        <a:t>2020</a:t>
                      </a:r>
                      <a:r>
                        <a:rPr kumimoji="1" lang="ja-JP" altLang="en-US" sz="1200" u="sng" dirty="0">
                          <a:solidFill>
                            <a:schemeClr val="tx1"/>
                          </a:solidFill>
                          <a:latin typeface="Meiryo UI" panose="020B0604030504040204" pitchFamily="50" charset="-128"/>
                          <a:ea typeface="Meiryo UI" panose="020B0604030504040204" pitchFamily="50" charset="-128"/>
                        </a:rPr>
                        <a:t>年度～</a:t>
                      </a:r>
                      <a:endParaRPr kumimoji="1" lang="en-US" altLang="ja-JP" sz="1200" u="sng" dirty="0">
                        <a:solidFill>
                          <a:schemeClr val="tx1"/>
                        </a:solidFill>
                        <a:latin typeface="Meiryo UI" panose="020B0604030504040204" pitchFamily="50" charset="-128"/>
                        <a:ea typeface="Meiryo UI" panose="020B0604030504040204" pitchFamily="50" charset="-128"/>
                      </a:endParaRPr>
                    </a:p>
                    <a:p>
                      <a:pPr algn="l"/>
                      <a:r>
                        <a:rPr kumimoji="1" lang="ja-JP" altLang="en-US" sz="1200" u="none" dirty="0">
                          <a:solidFill>
                            <a:schemeClr val="tx1"/>
                          </a:solidFill>
                          <a:latin typeface="Meiryo UI" panose="020B0604030504040204" pitchFamily="50" charset="-128"/>
                          <a:ea typeface="Meiryo UI" panose="020B0604030504040204" pitchFamily="50" charset="-128"/>
                        </a:rPr>
                        <a:t>・教育委員会事務局の４ブロック化</a:t>
                      </a:r>
                      <a:endParaRPr kumimoji="1" lang="en-US" altLang="ja-JP" sz="1200" u="none" dirty="0">
                        <a:solidFill>
                          <a:schemeClr val="tx1"/>
                        </a:solidFill>
                        <a:latin typeface="Meiryo UI" panose="020B0604030504040204" pitchFamily="50" charset="-128"/>
                        <a:ea typeface="Meiryo UI" panose="020B0604030504040204" pitchFamily="50" charset="-128"/>
                      </a:endParaRPr>
                    </a:p>
                    <a:p>
                      <a:pPr algn="l"/>
                      <a:endParaRPr kumimoji="1" lang="ja-JP" altLang="en-US" sz="1100" u="none"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lg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u="none" dirty="0">
                          <a:solidFill>
                            <a:schemeClr val="tx1"/>
                          </a:solidFill>
                          <a:latin typeface="Meiryo UI" panose="020B0604030504040204" pitchFamily="50" charset="-128"/>
                          <a:ea typeface="Meiryo UI" panose="020B0604030504040204" pitchFamily="50" charset="-128"/>
                        </a:rPr>
                        <a:t>・学校や地域の実情に応じたきめ細かな支援を決定し、実施することができている。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sp>
        <p:nvSpPr>
          <p:cNvPr id="12" name="テキスト ボックス 11"/>
          <p:cNvSpPr txBox="1"/>
          <p:nvPr/>
        </p:nvSpPr>
        <p:spPr>
          <a:xfrm>
            <a:off x="251520" y="232182"/>
            <a:ext cx="7704856"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③　主な改革の概要（１／９）</a:t>
            </a:r>
          </a:p>
        </p:txBody>
      </p:sp>
      <p:cxnSp>
        <p:nvCxnSpPr>
          <p:cNvPr id="14" name="直線コネクタ 13"/>
          <p:cNvCxnSpPr/>
          <p:nvPr/>
        </p:nvCxnSpPr>
        <p:spPr>
          <a:xfrm>
            <a:off x="107218" y="652105"/>
            <a:ext cx="871296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テキスト ボックス 36"/>
          <p:cNvSpPr txBox="1"/>
          <p:nvPr/>
        </p:nvSpPr>
        <p:spPr>
          <a:xfrm>
            <a:off x="-35880" y="34957"/>
            <a:ext cx="3491880" cy="261610"/>
          </a:xfrm>
          <a:prstGeom prst="rect">
            <a:avLst/>
          </a:prstGeom>
          <a:noFill/>
        </p:spPr>
        <p:txBody>
          <a:bodyPr wrap="square" rtlCol="0" anchor="ctr">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Ⅰ</a:t>
            </a:r>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　政策の刷新・教育改革</a:t>
            </a:r>
          </a:p>
        </p:txBody>
      </p:sp>
      <p:sp>
        <p:nvSpPr>
          <p:cNvPr id="3" name="スライド番号プレースホルダー 2"/>
          <p:cNvSpPr>
            <a:spLocks noGrp="1"/>
          </p:cNvSpPr>
          <p:nvPr>
            <p:ph type="sldNum" sz="quarter" idx="12"/>
          </p:nvPr>
        </p:nvSpPr>
        <p:spPr/>
        <p:txBody>
          <a:bodyPr/>
          <a:lstStyle/>
          <a:p>
            <a:fld id="{CCEC3038-1CF1-4B63-9920-55248DCFBA97}" type="slidenum">
              <a:rPr kumimoji="1" lang="ja-JP" altLang="en-US" smtClean="0"/>
              <a:pPr/>
              <a:t>18</a:t>
            </a:fld>
            <a:endParaRPr kumimoji="1" lang="ja-JP" altLang="en-US"/>
          </a:p>
        </p:txBody>
      </p:sp>
    </p:spTree>
    <p:extLst>
      <p:ext uri="{BB962C8B-B14F-4D97-AF65-F5344CB8AC3E}">
        <p14:creationId xmlns:p14="http://schemas.microsoft.com/office/powerpoint/2010/main" val="26745636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角丸四角形 2"/>
          <p:cNvSpPr/>
          <p:nvPr/>
        </p:nvSpPr>
        <p:spPr>
          <a:xfrm>
            <a:off x="69274" y="476672"/>
            <a:ext cx="9000000" cy="6085478"/>
          </a:xfrm>
          <a:prstGeom prst="roundRect">
            <a:avLst>
              <a:gd name="adj" fmla="val 3652"/>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tIns="195254" rIns="130169" rtlCol="0" anchor="t"/>
          <a:lstStyle/>
          <a:p>
            <a:pPr marL="0" marR="0" lvl="0" indent="0" algn="l" defTabSz="914400" rtl="0" eaLnBrk="1" fontAlgn="auto" latinLnBrk="0" hangingPunct="1">
              <a:lnSpc>
                <a:spcPts val="2800"/>
              </a:lnSpc>
              <a:spcBef>
                <a:spcPts val="0"/>
              </a:spcBef>
              <a:spcAft>
                <a:spcPts val="0"/>
              </a:spcAft>
              <a:buClrTx/>
              <a:buSzTx/>
              <a:buFontTx/>
              <a:buNone/>
              <a:tabLst/>
              <a:defRPr/>
            </a:pPr>
            <a:r>
              <a:rPr kumimoji="1" lang="ja-JP" altLang="en-US" sz="17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7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大阪府市では、</a:t>
            </a:r>
            <a:r>
              <a:rPr kumimoji="1" lang="en-US" altLang="ja-JP" sz="17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2008</a:t>
            </a:r>
            <a:r>
              <a:rPr kumimoji="1" lang="ja-JP" altLang="en-US" sz="17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年以降、府市が連携して取り組んだ様々</a:t>
            </a:r>
            <a:r>
              <a:rPr kumimoji="1" lang="ja-JP" altLang="en-US" sz="17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な改革や政策転換を評価</a:t>
            </a:r>
            <a:r>
              <a:rPr kumimoji="1" lang="ja-JP" altLang="en-US" sz="17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・総括</a:t>
            </a:r>
            <a:endParaRPr kumimoji="1" lang="en-US" altLang="ja-JP" sz="17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2800"/>
              </a:lnSpc>
              <a:spcBef>
                <a:spcPts val="0"/>
              </a:spcBef>
              <a:spcAft>
                <a:spcPts val="0"/>
              </a:spcAft>
              <a:buClrTx/>
              <a:buSzTx/>
              <a:buFontTx/>
              <a:buNone/>
              <a:tabLst/>
              <a:defRPr/>
            </a:pPr>
            <a:r>
              <a:rPr kumimoji="1" lang="ja-JP" altLang="en-US" sz="17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し</a:t>
            </a:r>
            <a:r>
              <a:rPr kumimoji="1" lang="ja-JP" altLang="en-US" sz="17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、今後の政策</a:t>
            </a:r>
            <a:r>
              <a:rPr kumimoji="1" lang="ja-JP" altLang="en-US" sz="17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課題に役立てていくもの</a:t>
            </a:r>
            <a:r>
              <a:rPr kumimoji="1" lang="ja-JP" altLang="en-US" sz="17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として、関係所属</a:t>
            </a:r>
            <a:r>
              <a:rPr kumimoji="1" lang="ja-JP" altLang="en-US" sz="17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の協力</a:t>
            </a:r>
            <a:r>
              <a:rPr kumimoji="1" lang="ja-JP" altLang="en-US" sz="17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を</a:t>
            </a:r>
            <a:r>
              <a:rPr kumimoji="1" lang="ja-JP" altLang="en-US" sz="17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得て、</a:t>
            </a:r>
            <a:r>
              <a:rPr kumimoji="1" lang="en-US" altLang="ja-JP" sz="17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2014</a:t>
            </a:r>
            <a:r>
              <a:rPr kumimoji="1" lang="ja-JP" altLang="en-US" sz="17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年</a:t>
            </a:r>
            <a:r>
              <a:rPr kumimoji="1" lang="ja-JP" altLang="en-US" sz="17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7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2018</a:t>
            </a:r>
            <a:r>
              <a:rPr kumimoji="1" lang="ja-JP" altLang="en-US" sz="17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a:t>
            </a:r>
            <a:r>
              <a:rPr kumimoji="1" lang="ja-JP" altLang="en-US" sz="17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の２</a:t>
            </a:r>
            <a:endParaRPr kumimoji="1" lang="en-US" altLang="ja-JP" sz="17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2800"/>
              </a:lnSpc>
              <a:spcBef>
                <a:spcPts val="0"/>
              </a:spcBef>
              <a:spcAft>
                <a:spcPts val="0"/>
              </a:spcAft>
              <a:buClrTx/>
              <a:buSzTx/>
              <a:buFontTx/>
              <a:buNone/>
              <a:tabLst/>
              <a:defRPr/>
            </a:pPr>
            <a:r>
              <a:rPr kumimoji="1" lang="ja-JP" altLang="en-US" sz="17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回</a:t>
            </a:r>
            <a:r>
              <a:rPr kumimoji="1" lang="ja-JP" altLang="en-US" sz="17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にわたり、「改革評価プロジェクト」と</a:t>
            </a:r>
            <a:r>
              <a:rPr kumimoji="1" lang="ja-JP" altLang="en-US" sz="17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して「大阪府庁の点検・棚卸し結果」、「大阪市</a:t>
            </a:r>
            <a:r>
              <a:rPr kumimoji="1" lang="ja-JP" altLang="en-US" sz="17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役所の</a:t>
            </a:r>
            <a:r>
              <a:rPr kumimoji="1" lang="ja-JP" altLang="en-US" sz="17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点</a:t>
            </a:r>
            <a:endParaRPr kumimoji="1" lang="en-US" altLang="ja-JP" sz="17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2800"/>
              </a:lnSpc>
              <a:spcBef>
                <a:spcPts val="0"/>
              </a:spcBef>
              <a:spcAft>
                <a:spcPts val="0"/>
              </a:spcAft>
              <a:buClrTx/>
              <a:buSzTx/>
              <a:buFontTx/>
              <a:buNone/>
              <a:tabLst/>
              <a:defRPr/>
            </a:pPr>
            <a:r>
              <a:rPr kumimoji="1" lang="en-US" altLang="ja-JP" sz="17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7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17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検</a:t>
            </a:r>
            <a:r>
              <a:rPr kumimoji="1" lang="ja-JP" altLang="en-US" sz="17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・棚卸し結果</a:t>
            </a:r>
            <a:r>
              <a:rPr kumimoji="1" lang="ja-JP" altLang="en-US" sz="17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」を</a:t>
            </a:r>
            <a:r>
              <a:rPr kumimoji="1" lang="ja-JP" altLang="en-US" sz="17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作成し、公表</a:t>
            </a:r>
            <a:r>
              <a:rPr kumimoji="1" lang="ja-JP" altLang="en-US" sz="17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してきました。</a:t>
            </a:r>
            <a:endParaRPr kumimoji="1" lang="ja-JP" altLang="en-US" sz="17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2800"/>
              </a:lnSpc>
              <a:spcBef>
                <a:spcPts val="0"/>
              </a:spcBef>
              <a:spcAft>
                <a:spcPts val="0"/>
              </a:spcAft>
              <a:buClrTx/>
              <a:buSzTx/>
              <a:buFontTx/>
              <a:buNone/>
              <a:tabLst/>
              <a:defRPr/>
            </a:pPr>
            <a:endParaRPr kumimoji="1" lang="en-US" altLang="ja-JP" sz="17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2800"/>
              </a:lnSpc>
              <a:spcBef>
                <a:spcPts val="0"/>
              </a:spcBef>
              <a:spcAft>
                <a:spcPts val="0"/>
              </a:spcAft>
              <a:buClrTx/>
              <a:buSzTx/>
              <a:buFontTx/>
              <a:buNone/>
              <a:tabLst/>
              <a:defRPr/>
            </a:pPr>
            <a:r>
              <a:rPr kumimoji="1" lang="ja-JP" altLang="en-US" sz="17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前回</a:t>
            </a:r>
            <a:r>
              <a:rPr kumimoji="1" lang="ja-JP" altLang="en-US" sz="17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の改革評価</a:t>
            </a:r>
            <a:r>
              <a:rPr kumimoji="1" lang="ja-JP" altLang="en-US" sz="17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から４年</a:t>
            </a:r>
            <a:r>
              <a:rPr kumimoji="1" lang="ja-JP" altLang="en-US" sz="17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が経過した今般、９月</a:t>
            </a:r>
            <a:r>
              <a:rPr kumimoji="1" lang="en-US" altLang="ja-JP" sz="17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29</a:t>
            </a:r>
            <a:r>
              <a:rPr kumimoji="1" lang="ja-JP" altLang="en-US" sz="17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日の第７回副首都推進本部（</a:t>
            </a:r>
            <a:r>
              <a:rPr kumimoji="1" lang="ja-JP" altLang="en-US" sz="17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大阪府市）</a:t>
            </a:r>
            <a:endParaRPr kumimoji="1" lang="en-US" altLang="ja-JP" sz="17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2800"/>
              </a:lnSpc>
              <a:spcBef>
                <a:spcPts val="0"/>
              </a:spcBef>
              <a:spcAft>
                <a:spcPts val="0"/>
              </a:spcAft>
              <a:buClrTx/>
              <a:buSzTx/>
              <a:buFontTx/>
              <a:buNone/>
              <a:tabLst/>
              <a:defRPr/>
            </a:pPr>
            <a:r>
              <a:rPr kumimoji="1" lang="en-US" altLang="ja-JP" sz="17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7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17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会議</a:t>
            </a:r>
            <a:r>
              <a:rPr kumimoji="1" lang="ja-JP" altLang="en-US" sz="17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において、これまでの到達点検証を行うべきとの意見がありました。それを受けて</a:t>
            </a:r>
            <a:r>
              <a:rPr kumimoji="1" lang="ja-JP" altLang="en-US" sz="17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、「副首都ビ</a:t>
            </a:r>
            <a:endParaRPr kumimoji="1" lang="en-US" altLang="ja-JP" sz="17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2800"/>
              </a:lnSpc>
              <a:spcBef>
                <a:spcPts val="0"/>
              </a:spcBef>
              <a:spcAft>
                <a:spcPts val="0"/>
              </a:spcAft>
              <a:buClrTx/>
              <a:buSzTx/>
              <a:buFontTx/>
              <a:buNone/>
              <a:tabLst/>
              <a:defRPr/>
            </a:pPr>
            <a:r>
              <a:rPr kumimoji="1" lang="en-US" altLang="ja-JP" sz="17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7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17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ジョン</a:t>
            </a:r>
            <a:r>
              <a:rPr kumimoji="1" lang="ja-JP" altLang="en-US" sz="17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」のバージョンアップの参考等にも資するため</a:t>
            </a:r>
            <a:r>
              <a:rPr kumimoji="1" lang="ja-JP" altLang="en-US" sz="17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、今回改めて府市で点検・棚卸しを実施しました。</a:t>
            </a:r>
            <a:endParaRPr kumimoji="1" lang="en-US" altLang="ja-JP" sz="17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 name="テキスト ボックス 1"/>
          <p:cNvSpPr txBox="1"/>
          <p:nvPr/>
        </p:nvSpPr>
        <p:spPr>
          <a:xfrm flipH="1">
            <a:off x="166782" y="4018729"/>
            <a:ext cx="8805505" cy="2246769"/>
          </a:xfrm>
          <a:prstGeom prst="rect">
            <a:avLst/>
          </a:prstGeom>
          <a:solidFill>
            <a:schemeClr val="bg1"/>
          </a:solidFill>
        </p:spPr>
        <p:txBody>
          <a:bodyPr wrap="square" rtlCol="0">
            <a:spAutoFit/>
          </a:bodyPr>
          <a:lstStyle/>
          <a:p>
            <a:pPr marL="0" marR="0" lvl="0" indent="0" algn="l" defTabSz="914400" rtl="0" eaLnBrk="1" fontAlgn="auto" latinLnBrk="0" hangingPunct="1">
              <a:lnSpc>
                <a:spcPts val="2400"/>
              </a:lnSpc>
              <a:spcBef>
                <a:spcPts val="0"/>
              </a:spcBef>
              <a:spcAft>
                <a:spcPts val="0"/>
              </a:spcAft>
              <a:buClrTx/>
              <a:buSzTx/>
              <a:buFontTx/>
              <a:buNone/>
              <a:tabLst/>
              <a:defRPr/>
            </a:pPr>
            <a:r>
              <a:rPr kumimoji="1" lang="ja-JP" altLang="en-US" sz="1600" b="1" i="0" u="sng"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「総括シート」様式</a:t>
            </a:r>
            <a:endParaRPr kumimoji="1" lang="en-US" altLang="ja-JP" sz="1600" b="1" i="0" u="sng"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2400"/>
              </a:lnSpc>
              <a:spcBef>
                <a:spcPts val="0"/>
              </a:spcBef>
              <a:spcAft>
                <a:spcPts val="0"/>
              </a:spcAft>
              <a:buClrTx/>
              <a:buSzTx/>
              <a:buFontTx/>
              <a:buNone/>
              <a:tabLst/>
              <a:defRPr/>
            </a:pPr>
            <a:endParaRPr kumimoji="1" lang="en-US" altLang="ja-JP" sz="1600" b="1" i="0" u="sng"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2400"/>
              </a:lnSpc>
              <a:spcBef>
                <a:spcPts val="0"/>
              </a:spcBef>
              <a:spcAft>
                <a:spcPts val="0"/>
              </a:spcAft>
              <a:buClrTx/>
              <a:buSzTx/>
              <a:buFontTx/>
              <a:buNone/>
              <a:tabLst/>
              <a:defRPr/>
            </a:pPr>
            <a:endParaRPr kumimoji="1" lang="en-US" altLang="ja-JP" sz="1600" b="1" i="0" u="sng"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2400"/>
              </a:lnSpc>
              <a:spcBef>
                <a:spcPts val="0"/>
              </a:spcBef>
              <a:spcAft>
                <a:spcPts val="0"/>
              </a:spcAft>
              <a:buClrTx/>
              <a:buSzTx/>
              <a:buFontTx/>
              <a:buNone/>
              <a:tabLst/>
              <a:defRPr/>
            </a:pPr>
            <a:endParaRPr kumimoji="1" lang="en-US" altLang="ja-JP" sz="16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2400"/>
              </a:lnSpc>
              <a:spcBef>
                <a:spcPts val="0"/>
              </a:spcBef>
              <a:spcAft>
                <a:spcPts val="0"/>
              </a:spcAft>
              <a:buClrTx/>
              <a:buSzTx/>
              <a:buFontTx/>
              <a:buNone/>
              <a:tabLst/>
              <a:defRPr/>
            </a:pPr>
            <a:endParaRPr kumimoji="1" lang="en-US" altLang="ja-JP" sz="1600" b="1" i="0" u="sng"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2400"/>
              </a:lnSpc>
              <a:spcBef>
                <a:spcPts val="0"/>
              </a:spcBef>
              <a:spcAft>
                <a:spcPts val="0"/>
              </a:spcAft>
              <a:buClrTx/>
              <a:buSzTx/>
              <a:buFontTx/>
              <a:buNone/>
              <a:tabLst/>
              <a:defRPr/>
            </a:pPr>
            <a:endParaRPr kumimoji="1" lang="en-US" altLang="ja-JP" sz="16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2400"/>
              </a:lnSpc>
              <a:spcBef>
                <a:spcPts val="0"/>
              </a:spcBef>
              <a:spcAft>
                <a:spcPts val="0"/>
              </a:spcAft>
              <a:buClrTx/>
              <a:buSzTx/>
              <a:buFontTx/>
              <a:buNone/>
              <a:tabLst/>
              <a:defRPr/>
            </a:pPr>
            <a:endParaRPr kumimoji="1" lang="ja-JP" altLang="en-US" sz="16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aphicFrame>
        <p:nvGraphicFramePr>
          <p:cNvPr id="8" name="表 7"/>
          <p:cNvGraphicFramePr>
            <a:graphicFrameLocks noGrp="1"/>
          </p:cNvGraphicFramePr>
          <p:nvPr>
            <p:extLst/>
          </p:nvPr>
        </p:nvGraphicFramePr>
        <p:xfrm>
          <a:off x="351340" y="4473021"/>
          <a:ext cx="8535676" cy="1658854"/>
        </p:xfrm>
        <a:graphic>
          <a:graphicData uri="http://schemas.openxmlformats.org/drawingml/2006/table">
            <a:tbl>
              <a:tblPr firstRow="1" bandRow="1">
                <a:tableStyleId>{5940675A-B579-460E-94D1-54222C63F5DA}</a:tableStyleId>
              </a:tblPr>
              <a:tblGrid>
                <a:gridCol w="2133919">
                  <a:extLst>
                    <a:ext uri="{9D8B030D-6E8A-4147-A177-3AD203B41FA5}">
                      <a16:colId xmlns:a16="http://schemas.microsoft.com/office/drawing/2014/main" val="20000"/>
                    </a:ext>
                  </a:extLst>
                </a:gridCol>
                <a:gridCol w="2133919">
                  <a:extLst>
                    <a:ext uri="{9D8B030D-6E8A-4147-A177-3AD203B41FA5}">
                      <a16:colId xmlns:a16="http://schemas.microsoft.com/office/drawing/2014/main" val="20001"/>
                    </a:ext>
                  </a:extLst>
                </a:gridCol>
                <a:gridCol w="2133919">
                  <a:extLst>
                    <a:ext uri="{9D8B030D-6E8A-4147-A177-3AD203B41FA5}">
                      <a16:colId xmlns:a16="http://schemas.microsoft.com/office/drawing/2014/main" val="20002"/>
                    </a:ext>
                  </a:extLst>
                </a:gridCol>
                <a:gridCol w="2133919">
                  <a:extLst>
                    <a:ext uri="{9D8B030D-6E8A-4147-A177-3AD203B41FA5}">
                      <a16:colId xmlns:a16="http://schemas.microsoft.com/office/drawing/2014/main" val="20003"/>
                    </a:ext>
                  </a:extLst>
                </a:gridCol>
              </a:tblGrid>
              <a:tr h="411788">
                <a:tc>
                  <a:txBody>
                    <a:bodyPr/>
                    <a:lstStyle/>
                    <a:p>
                      <a:pPr algn="ctr"/>
                      <a:r>
                        <a:rPr kumimoji="1" lang="ja-JP" altLang="en-US" dirty="0" smtClean="0">
                          <a:solidFill>
                            <a:schemeClr val="tx1"/>
                          </a:solidFill>
                          <a:latin typeface="Calibri" panose="020F0502020204030204" pitchFamily="34" charset="0"/>
                          <a:ea typeface="ＭＳ Ｐゴシック" panose="020B0600070205080204" pitchFamily="50" charset="-128"/>
                          <a:cs typeface="Calibri" panose="020F0502020204030204" pitchFamily="34" charset="0"/>
                        </a:rPr>
                        <a:t>＜</a:t>
                      </a:r>
                      <a:r>
                        <a:rPr kumimoji="1" lang="en-US" altLang="ja-JP" dirty="0" smtClean="0">
                          <a:solidFill>
                            <a:schemeClr val="tx1"/>
                          </a:solidFill>
                          <a:latin typeface="Calibri" panose="020F0502020204030204" pitchFamily="34" charset="0"/>
                          <a:ea typeface="ＭＳ Ｐゴシック" panose="020B0600070205080204" pitchFamily="50" charset="-128"/>
                          <a:cs typeface="Calibri" panose="020F0502020204030204" pitchFamily="34" charset="0"/>
                        </a:rPr>
                        <a:t>Why</a:t>
                      </a:r>
                      <a:r>
                        <a:rPr kumimoji="1" lang="ja-JP" altLang="en-US" dirty="0" smtClean="0">
                          <a:solidFill>
                            <a:schemeClr val="tx1"/>
                          </a:solidFill>
                          <a:latin typeface="Calibri" panose="020F0502020204030204" pitchFamily="34" charset="0"/>
                          <a:ea typeface="ＭＳ Ｐゴシック" panose="020B0600070205080204" pitchFamily="50" charset="-128"/>
                          <a:cs typeface="Calibri" panose="020F0502020204030204" pitchFamily="34" charset="0"/>
                        </a:rPr>
                        <a:t>＞</a:t>
                      </a:r>
                      <a:endParaRPr kumimoji="1" lang="ja-JP" altLang="en-US"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marL="36000" marR="36000" marT="36000" marB="36000" anchor="ctr">
                    <a:lnL w="19050" cap="flat" cmpd="sng" algn="ctr">
                      <a:solidFill>
                        <a:srgbClr val="002060"/>
                      </a:solidFill>
                      <a:prstDash val="solid"/>
                      <a:round/>
                      <a:headEnd type="none" w="med" len="med"/>
                      <a:tailEnd type="none" w="med" len="med"/>
                    </a:lnL>
                    <a:lnR w="12700" cap="flat" cmpd="sng" algn="ctr">
                      <a:solidFill>
                        <a:srgbClr val="002060"/>
                      </a:solidFill>
                      <a:prstDash val="sysDash"/>
                      <a:round/>
                      <a:headEnd type="none" w="med" len="med"/>
                      <a:tailEnd type="none" w="med" len="med"/>
                    </a:lnR>
                    <a:lnT w="19050" cap="flat" cmpd="sng" algn="ctr">
                      <a:solidFill>
                        <a:srgbClr val="002060"/>
                      </a:solidFill>
                      <a:prstDash val="solid"/>
                      <a:round/>
                      <a:headEnd type="none" w="med" len="med"/>
                      <a:tailEnd type="none" w="med" len="med"/>
                    </a:lnT>
                    <a:lnB w="19050" cap="flat" cmpd="sng" algn="ctr">
                      <a:solidFill>
                        <a:srgbClr val="002060"/>
                      </a:solidFill>
                      <a:prstDash val="solid"/>
                      <a:round/>
                      <a:headEnd type="none" w="med" len="med"/>
                      <a:tailEnd type="none" w="med" len="med"/>
                    </a:lnB>
                  </a:tcPr>
                </a:tc>
                <a:tc>
                  <a:txBody>
                    <a:bodyPr/>
                    <a:lstStyle/>
                    <a:p>
                      <a:pPr algn="ctr"/>
                      <a:r>
                        <a:rPr kumimoji="1" lang="ja-JP" altLang="en-US" dirty="0" smtClean="0">
                          <a:solidFill>
                            <a:schemeClr val="tx1"/>
                          </a:solidFill>
                          <a:latin typeface="Calibri" panose="020F0502020204030204" pitchFamily="34" charset="0"/>
                          <a:ea typeface="ＭＳ Ｐゴシック" panose="020B0600070205080204" pitchFamily="50" charset="-128"/>
                          <a:cs typeface="Calibri" panose="020F0502020204030204" pitchFamily="34" charset="0"/>
                        </a:rPr>
                        <a:t>＜</a:t>
                      </a:r>
                      <a:r>
                        <a:rPr kumimoji="1" lang="en-US" altLang="ja-JP" dirty="0" smtClean="0">
                          <a:solidFill>
                            <a:schemeClr val="tx1"/>
                          </a:solidFill>
                          <a:latin typeface="Calibri" panose="020F0502020204030204" pitchFamily="34" charset="0"/>
                          <a:ea typeface="ＭＳ Ｐゴシック" panose="020B0600070205080204" pitchFamily="50" charset="-128"/>
                          <a:cs typeface="Calibri" panose="020F0502020204030204" pitchFamily="34" charset="0"/>
                        </a:rPr>
                        <a:t>Vision</a:t>
                      </a:r>
                      <a:r>
                        <a:rPr kumimoji="1" lang="ja-JP" altLang="en-US" dirty="0" smtClean="0">
                          <a:solidFill>
                            <a:schemeClr val="tx1"/>
                          </a:solidFill>
                          <a:latin typeface="Calibri" panose="020F0502020204030204" pitchFamily="34" charset="0"/>
                          <a:ea typeface="ＭＳ Ｐゴシック" panose="020B0600070205080204" pitchFamily="50" charset="-128"/>
                          <a:cs typeface="Calibri" panose="020F0502020204030204" pitchFamily="34" charset="0"/>
                        </a:rPr>
                        <a:t>＞</a:t>
                      </a:r>
                      <a:endParaRPr kumimoji="1" lang="ja-JP" altLang="en-US"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marL="36000" marR="36000" marT="36000" marB="36000" anchor="ctr">
                    <a:lnL w="12700" cap="flat" cmpd="sng" algn="ctr">
                      <a:solidFill>
                        <a:srgbClr val="002060"/>
                      </a:solidFill>
                      <a:prstDash val="sysDash"/>
                      <a:round/>
                      <a:headEnd type="none" w="med" len="med"/>
                      <a:tailEnd type="none" w="med" len="med"/>
                    </a:lnL>
                    <a:lnR w="12700" cap="flat" cmpd="sng" algn="ctr">
                      <a:solidFill>
                        <a:srgbClr val="002060"/>
                      </a:solidFill>
                      <a:prstDash val="sysDash"/>
                      <a:round/>
                      <a:headEnd type="none" w="med" len="med"/>
                      <a:tailEnd type="none" w="med" len="med"/>
                    </a:lnR>
                    <a:lnT w="19050" cap="flat" cmpd="sng" algn="ctr">
                      <a:solidFill>
                        <a:srgbClr val="002060"/>
                      </a:solidFill>
                      <a:prstDash val="solid"/>
                      <a:round/>
                      <a:headEnd type="none" w="med" len="med"/>
                      <a:tailEnd type="none" w="med" len="med"/>
                    </a:lnT>
                    <a:lnB w="19050" cap="flat" cmpd="sng" algn="ctr">
                      <a:solidFill>
                        <a:srgbClr val="002060"/>
                      </a:solidFill>
                      <a:prstDash val="solid"/>
                      <a:round/>
                      <a:headEnd type="none" w="med" len="med"/>
                      <a:tailEnd type="none" w="med" len="med"/>
                    </a:lnB>
                  </a:tcPr>
                </a:tc>
                <a:tc>
                  <a:txBody>
                    <a:bodyPr/>
                    <a:lstStyle/>
                    <a:p>
                      <a:pPr algn="ctr"/>
                      <a:r>
                        <a:rPr kumimoji="1" lang="ja-JP" altLang="en-US" dirty="0" smtClean="0">
                          <a:solidFill>
                            <a:schemeClr val="tx1"/>
                          </a:solidFill>
                          <a:latin typeface="Calibri" panose="020F0502020204030204" pitchFamily="34" charset="0"/>
                          <a:ea typeface="ＭＳ Ｐゴシック" panose="020B0600070205080204" pitchFamily="50" charset="-128"/>
                          <a:cs typeface="Calibri" panose="020F0502020204030204" pitchFamily="34" charset="0"/>
                        </a:rPr>
                        <a:t>＜</a:t>
                      </a:r>
                      <a:r>
                        <a:rPr kumimoji="1" lang="en-US" altLang="ja-JP" dirty="0" smtClean="0">
                          <a:solidFill>
                            <a:schemeClr val="tx1"/>
                          </a:solidFill>
                          <a:latin typeface="Calibri" panose="020F0502020204030204" pitchFamily="34" charset="0"/>
                          <a:ea typeface="ＭＳ Ｐゴシック" panose="020B0600070205080204" pitchFamily="50" charset="-128"/>
                          <a:cs typeface="Calibri" panose="020F0502020204030204" pitchFamily="34" charset="0"/>
                        </a:rPr>
                        <a:t>What</a:t>
                      </a:r>
                      <a:r>
                        <a:rPr kumimoji="1" lang="ja-JP" altLang="en-US" dirty="0" smtClean="0">
                          <a:solidFill>
                            <a:schemeClr val="tx1"/>
                          </a:solidFill>
                          <a:latin typeface="Calibri" panose="020F0502020204030204" pitchFamily="34" charset="0"/>
                          <a:ea typeface="ＭＳ Ｐゴシック" panose="020B0600070205080204" pitchFamily="50" charset="-128"/>
                          <a:cs typeface="Calibri" panose="020F0502020204030204" pitchFamily="34" charset="0"/>
                        </a:rPr>
                        <a:t>＞</a:t>
                      </a:r>
                      <a:endParaRPr kumimoji="1" lang="ja-JP" altLang="en-US"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marL="36000" marR="36000" marT="36000" marB="36000" anchor="ctr">
                    <a:lnL w="12700" cap="flat" cmpd="sng" algn="ctr">
                      <a:solidFill>
                        <a:srgbClr val="002060"/>
                      </a:solidFill>
                      <a:prstDash val="sysDash"/>
                      <a:round/>
                      <a:headEnd type="none" w="med" len="med"/>
                      <a:tailEnd type="none" w="med" len="med"/>
                    </a:lnL>
                    <a:lnR w="12700" cap="flat" cmpd="sng" algn="ctr">
                      <a:solidFill>
                        <a:srgbClr val="002060"/>
                      </a:solidFill>
                      <a:prstDash val="sysDash"/>
                      <a:round/>
                      <a:headEnd type="none" w="med" len="med"/>
                      <a:tailEnd type="none" w="med" len="med"/>
                    </a:lnR>
                    <a:lnT w="19050" cap="flat" cmpd="sng" algn="ctr">
                      <a:solidFill>
                        <a:srgbClr val="002060"/>
                      </a:solidFill>
                      <a:prstDash val="solid"/>
                      <a:round/>
                      <a:headEnd type="none" w="med" len="med"/>
                      <a:tailEnd type="none" w="med" len="med"/>
                    </a:lnT>
                    <a:lnB w="19050" cap="flat" cmpd="sng" algn="ctr">
                      <a:solidFill>
                        <a:srgbClr val="002060"/>
                      </a:solidFill>
                      <a:prstDash val="solid"/>
                      <a:round/>
                      <a:headEnd type="none" w="med" len="med"/>
                      <a:tailEnd type="none" w="med" len="med"/>
                    </a:lnB>
                  </a:tcPr>
                </a:tc>
                <a:tc>
                  <a:txBody>
                    <a:bodyPr/>
                    <a:lstStyle/>
                    <a:p>
                      <a:pPr algn="ctr"/>
                      <a:r>
                        <a:rPr kumimoji="1" lang="ja-JP" altLang="en-US" dirty="0" smtClean="0">
                          <a:solidFill>
                            <a:schemeClr val="tx1"/>
                          </a:solidFill>
                          <a:latin typeface="Calibri" panose="020F0502020204030204" pitchFamily="34" charset="0"/>
                          <a:ea typeface="ＭＳ Ｐゴシック" panose="020B0600070205080204" pitchFamily="50" charset="-128"/>
                          <a:cs typeface="Calibri" panose="020F0502020204030204" pitchFamily="34" charset="0"/>
                        </a:rPr>
                        <a:t>＜</a:t>
                      </a:r>
                      <a:r>
                        <a:rPr kumimoji="1" lang="en-US" altLang="ja-JP" dirty="0" smtClean="0">
                          <a:solidFill>
                            <a:schemeClr val="tx1"/>
                          </a:solidFill>
                          <a:latin typeface="Calibri" panose="020F0502020204030204" pitchFamily="34" charset="0"/>
                          <a:ea typeface="ＭＳ Ｐゴシック" panose="020B0600070205080204" pitchFamily="50" charset="-128"/>
                          <a:cs typeface="Calibri" panose="020F0502020204030204" pitchFamily="34" charset="0"/>
                        </a:rPr>
                        <a:t>Outcome</a:t>
                      </a:r>
                      <a:r>
                        <a:rPr kumimoji="1" lang="ja-JP" altLang="en-US" dirty="0" smtClean="0">
                          <a:solidFill>
                            <a:schemeClr val="tx1"/>
                          </a:solidFill>
                          <a:latin typeface="Calibri" panose="020F0502020204030204" pitchFamily="34" charset="0"/>
                          <a:ea typeface="ＭＳ Ｐゴシック" panose="020B0600070205080204" pitchFamily="50" charset="-128"/>
                          <a:cs typeface="Calibri" panose="020F0502020204030204" pitchFamily="34" charset="0"/>
                        </a:rPr>
                        <a:t>＞</a:t>
                      </a:r>
                      <a:endParaRPr kumimoji="1" lang="ja-JP" altLang="en-US" dirty="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marL="36000" marR="36000" marT="36000" marB="36000" anchor="ctr">
                    <a:lnL w="12700" cap="flat" cmpd="sng" algn="ctr">
                      <a:solidFill>
                        <a:srgbClr val="002060"/>
                      </a:solidFill>
                      <a:prstDash val="sysDash"/>
                      <a:round/>
                      <a:headEnd type="none" w="med" len="med"/>
                      <a:tailEnd type="none" w="med" len="med"/>
                    </a:lnL>
                    <a:lnR w="19050" cap="flat" cmpd="sng" algn="ctr">
                      <a:solidFill>
                        <a:srgbClr val="002060"/>
                      </a:solidFill>
                      <a:prstDash val="solid"/>
                      <a:round/>
                      <a:headEnd type="none" w="med" len="med"/>
                      <a:tailEnd type="none" w="med" len="med"/>
                    </a:lnR>
                    <a:lnT w="19050" cap="flat" cmpd="sng" algn="ctr">
                      <a:solidFill>
                        <a:srgbClr val="002060"/>
                      </a:solidFill>
                      <a:prstDash val="solid"/>
                      <a:round/>
                      <a:headEnd type="none" w="med" len="med"/>
                      <a:tailEnd type="none" w="med" len="med"/>
                    </a:lnT>
                    <a:lnB w="1905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10000"/>
                  </a:ext>
                </a:extLst>
              </a:tr>
              <a:tr h="1247066">
                <a:tc>
                  <a:txBody>
                    <a:bodyPr/>
                    <a:lstStyle/>
                    <a:p>
                      <a:pPr marL="0" indent="0"/>
                      <a:r>
                        <a:rPr kumimoji="1" lang="ja-JP" altLang="en-US" sz="1400" dirty="0" smtClean="0">
                          <a:solidFill>
                            <a:schemeClr val="tx1"/>
                          </a:solidFill>
                          <a:latin typeface="Calibri" panose="020F0502020204030204" pitchFamily="34" charset="0"/>
                          <a:ea typeface="ＭＳ Ｐゴシック" panose="020B0600070205080204" pitchFamily="50" charset="-128"/>
                          <a:cs typeface="Calibri" panose="020F0502020204030204" pitchFamily="34" charset="0"/>
                        </a:rPr>
                        <a:t>改革前の課題。他都市比較等も踏まえつつ、改革が必要となった背景等を記載。</a:t>
                      </a:r>
                    </a:p>
                    <a:p>
                      <a:pPr marL="0" indent="0"/>
                      <a:endParaRPr kumimoji="1" lang="en-US" altLang="ja-JP" sz="1400" dirty="0" smtClean="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marL="36000" marR="36000" marT="36000" marB="36000">
                    <a:lnL w="19050" cap="flat" cmpd="sng" algn="ctr">
                      <a:solidFill>
                        <a:srgbClr val="002060"/>
                      </a:solidFill>
                      <a:prstDash val="solid"/>
                      <a:round/>
                      <a:headEnd type="none" w="med" len="med"/>
                      <a:tailEnd type="none" w="med" len="med"/>
                    </a:lnL>
                    <a:lnR w="12700" cap="flat" cmpd="sng" algn="ctr">
                      <a:solidFill>
                        <a:srgbClr val="002060"/>
                      </a:solidFill>
                      <a:prstDash val="sysDash"/>
                      <a:round/>
                      <a:headEnd type="none" w="med" len="med"/>
                      <a:tailEnd type="none" w="med" len="med"/>
                    </a:lnR>
                    <a:lnT w="19050" cap="flat" cmpd="sng" algn="ctr">
                      <a:solidFill>
                        <a:srgbClr val="002060"/>
                      </a:solidFill>
                      <a:prstDash val="solid"/>
                      <a:round/>
                      <a:headEnd type="none" w="med" len="med"/>
                      <a:tailEnd type="none" w="med" len="med"/>
                    </a:lnT>
                    <a:lnB w="19050" cap="flat" cmpd="sng" algn="ctr">
                      <a:solidFill>
                        <a:srgbClr val="002060"/>
                      </a:solidFill>
                      <a:prstDash val="solid"/>
                      <a:round/>
                      <a:headEnd type="none" w="med" len="med"/>
                      <a:tailEnd type="none" w="med" len="med"/>
                    </a:lnB>
                  </a:tcPr>
                </a:tc>
                <a:tc>
                  <a:txBody>
                    <a:bodyPr/>
                    <a:lstStyle/>
                    <a:p>
                      <a:pPr marL="0" indent="0"/>
                      <a:r>
                        <a:rPr kumimoji="1" lang="ja-JP" altLang="en-US" sz="1400" dirty="0" smtClean="0">
                          <a:solidFill>
                            <a:schemeClr val="tx1"/>
                          </a:solidFill>
                          <a:latin typeface="Calibri" panose="020F0502020204030204" pitchFamily="34" charset="0"/>
                          <a:ea typeface="ＭＳ Ｐゴシック" panose="020B0600070205080204" pitchFamily="50" charset="-128"/>
                          <a:cs typeface="Calibri" panose="020F0502020204030204" pitchFamily="34" charset="0"/>
                        </a:rPr>
                        <a:t>改革の方向性。どのような戦略や方向性を打ち出したかを記載。</a:t>
                      </a:r>
                    </a:p>
                    <a:p>
                      <a:pPr marL="0" indent="0"/>
                      <a:endParaRPr kumimoji="1" lang="ja-JP" altLang="en-US" sz="1400" dirty="0" smtClean="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marL="36000" marR="36000" marT="36000" marB="36000">
                    <a:lnL w="12700" cap="flat" cmpd="sng" algn="ctr">
                      <a:solidFill>
                        <a:srgbClr val="002060"/>
                      </a:solidFill>
                      <a:prstDash val="sysDash"/>
                      <a:round/>
                      <a:headEnd type="none" w="med" len="med"/>
                      <a:tailEnd type="none" w="med" len="med"/>
                    </a:lnL>
                    <a:lnR w="12700" cap="flat" cmpd="sng" algn="ctr">
                      <a:solidFill>
                        <a:srgbClr val="002060"/>
                      </a:solidFill>
                      <a:prstDash val="sysDash"/>
                      <a:round/>
                      <a:headEnd type="none" w="med" len="med"/>
                      <a:tailEnd type="none" w="med" len="med"/>
                    </a:lnR>
                    <a:lnT w="19050" cap="flat" cmpd="sng" algn="ctr">
                      <a:solidFill>
                        <a:srgbClr val="002060"/>
                      </a:solidFill>
                      <a:prstDash val="solid"/>
                      <a:round/>
                      <a:headEnd type="none" w="med" len="med"/>
                      <a:tailEnd type="none" w="med" len="med"/>
                    </a:lnT>
                    <a:lnB w="19050" cap="flat" cmpd="sng" algn="ctr">
                      <a:solidFill>
                        <a:srgbClr val="002060"/>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smtClean="0">
                          <a:solidFill>
                            <a:schemeClr val="tx1"/>
                          </a:solidFill>
                          <a:latin typeface="Calibri" panose="020F0502020204030204" pitchFamily="34" charset="0"/>
                          <a:ea typeface="ＭＳ Ｐゴシック" panose="020B0600070205080204" pitchFamily="50" charset="-128"/>
                          <a:cs typeface="Calibri" panose="020F0502020204030204" pitchFamily="34" charset="0"/>
                        </a:rPr>
                        <a:t>何をどう変えたか。具体的に用いた手法や実施した内容を記載。</a:t>
                      </a: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dirty="0" smtClean="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marL="36000" marR="36000" marT="36000" marB="36000">
                    <a:lnL w="12700" cap="flat" cmpd="sng" algn="ctr">
                      <a:solidFill>
                        <a:srgbClr val="002060"/>
                      </a:solidFill>
                      <a:prstDash val="sysDash"/>
                      <a:round/>
                      <a:headEnd type="none" w="med" len="med"/>
                      <a:tailEnd type="none" w="med" len="med"/>
                    </a:lnL>
                    <a:lnR w="12700" cap="flat" cmpd="sng" algn="ctr">
                      <a:solidFill>
                        <a:srgbClr val="002060"/>
                      </a:solidFill>
                      <a:prstDash val="sysDash"/>
                      <a:round/>
                      <a:headEnd type="none" w="med" len="med"/>
                      <a:tailEnd type="none" w="med" len="med"/>
                    </a:lnR>
                    <a:lnT w="19050" cap="flat" cmpd="sng" algn="ctr">
                      <a:solidFill>
                        <a:srgbClr val="002060"/>
                      </a:solidFill>
                      <a:prstDash val="solid"/>
                      <a:round/>
                      <a:headEnd type="none" w="med" len="med"/>
                      <a:tailEnd type="none" w="med" len="med"/>
                    </a:lnT>
                    <a:lnB w="19050" cap="flat" cmpd="sng" algn="ctr">
                      <a:solidFill>
                        <a:srgbClr val="002060"/>
                      </a:solidFill>
                      <a:prstDash val="solid"/>
                      <a:round/>
                      <a:headEnd type="none" w="med" len="med"/>
                      <a:tailEnd type="none" w="med" len="med"/>
                    </a:lnB>
                  </a:tcPr>
                </a:tc>
                <a:tc>
                  <a:txBody>
                    <a:bodyPr/>
                    <a:lstStyle/>
                    <a:p>
                      <a:pPr marL="0" indent="0"/>
                      <a:r>
                        <a:rPr kumimoji="1" lang="ja-JP" altLang="en-US" sz="1400" dirty="0" smtClean="0">
                          <a:solidFill>
                            <a:schemeClr val="tx1"/>
                          </a:solidFill>
                          <a:latin typeface="Calibri" panose="020F0502020204030204" pitchFamily="34" charset="0"/>
                          <a:ea typeface="ＭＳ Ｐゴシック" panose="020B0600070205080204" pitchFamily="50" charset="-128"/>
                          <a:cs typeface="Calibri" panose="020F0502020204030204" pitchFamily="34" charset="0"/>
                        </a:rPr>
                        <a:t>主な成果。改革の結果、どのような影響・効果が生じたかを記載。</a:t>
                      </a:r>
                    </a:p>
                    <a:p>
                      <a:pPr marL="0" indent="0"/>
                      <a:endParaRPr kumimoji="1" lang="en-US" altLang="ja-JP" sz="1400" dirty="0" smtClean="0">
                        <a:solidFill>
                          <a:schemeClr val="tx1"/>
                        </a:solidFill>
                        <a:latin typeface="Calibri" panose="020F0502020204030204" pitchFamily="34" charset="0"/>
                        <a:ea typeface="ＭＳ Ｐゴシック" panose="020B0600070205080204" pitchFamily="50" charset="-128"/>
                        <a:cs typeface="Calibri" panose="020F0502020204030204" pitchFamily="34" charset="0"/>
                      </a:endParaRPr>
                    </a:p>
                  </a:txBody>
                  <a:tcPr marL="36000" marR="36000" marT="36000" marB="36000">
                    <a:lnL w="12700" cap="flat" cmpd="sng" algn="ctr">
                      <a:solidFill>
                        <a:srgbClr val="002060"/>
                      </a:solidFill>
                      <a:prstDash val="sysDash"/>
                      <a:round/>
                      <a:headEnd type="none" w="med" len="med"/>
                      <a:tailEnd type="none" w="med" len="med"/>
                    </a:lnL>
                    <a:lnR w="19050" cap="flat" cmpd="sng" algn="ctr">
                      <a:solidFill>
                        <a:srgbClr val="002060"/>
                      </a:solidFill>
                      <a:prstDash val="solid"/>
                      <a:round/>
                      <a:headEnd type="none" w="med" len="med"/>
                      <a:tailEnd type="none" w="med" len="med"/>
                    </a:lnR>
                    <a:lnT w="19050" cap="flat" cmpd="sng" algn="ctr">
                      <a:solidFill>
                        <a:srgbClr val="002060"/>
                      </a:solidFill>
                      <a:prstDash val="solid"/>
                      <a:round/>
                      <a:headEnd type="none" w="med" len="med"/>
                      <a:tailEnd type="none" w="med" len="med"/>
                    </a:lnT>
                    <a:lnB w="1905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4" name="スライド番号プレースホルダー 3"/>
          <p:cNvSpPr>
            <a:spLocks noGrp="1"/>
          </p:cNvSpPr>
          <p:nvPr>
            <p:ph type="sldNum" sz="quarter" idx="12"/>
          </p:nvPr>
        </p:nvSpPr>
        <p:spPr/>
        <p:txBody>
          <a:bodyPr/>
          <a:lstStyle/>
          <a:p>
            <a:fld id="{63BC356D-1576-478B-8647-1361C6E9DFF7}" type="slidenum">
              <a:rPr lang="ja-JP" altLang="en-US" smtClean="0"/>
              <a:pPr/>
              <a:t>1</a:t>
            </a:fld>
            <a:endParaRPr lang="ja-JP" altLang="en-US"/>
          </a:p>
        </p:txBody>
      </p:sp>
    </p:spTree>
    <p:extLst>
      <p:ext uri="{BB962C8B-B14F-4D97-AF65-F5344CB8AC3E}">
        <p14:creationId xmlns:p14="http://schemas.microsoft.com/office/powerpoint/2010/main" val="354168306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角丸四角形 7"/>
          <p:cNvSpPr/>
          <p:nvPr/>
        </p:nvSpPr>
        <p:spPr>
          <a:xfrm>
            <a:off x="4644008" y="1223511"/>
            <a:ext cx="4308471" cy="4874444"/>
          </a:xfrm>
          <a:prstGeom prst="roundRect">
            <a:avLst>
              <a:gd name="adj" fmla="val 0"/>
            </a:avLst>
          </a:prstGeom>
          <a:solidFill>
            <a:srgbClr val="66FFFF">
              <a:alpha val="50000"/>
            </a:srgbClr>
          </a:solidFill>
          <a:ln w="38100">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graphicFrame>
        <p:nvGraphicFramePr>
          <p:cNvPr id="5" name="表 4"/>
          <p:cNvGraphicFramePr>
            <a:graphicFrameLocks noGrp="1"/>
          </p:cNvGraphicFramePr>
          <p:nvPr>
            <p:extLst>
              <p:ext uri="{D42A27DB-BD31-4B8C-83A1-F6EECF244321}">
                <p14:modId xmlns:p14="http://schemas.microsoft.com/office/powerpoint/2010/main" val="1793145591"/>
              </p:ext>
            </p:extLst>
          </p:nvPr>
        </p:nvGraphicFramePr>
        <p:xfrm>
          <a:off x="179512" y="733475"/>
          <a:ext cx="8784977" cy="5364480"/>
        </p:xfrm>
        <a:graphic>
          <a:graphicData uri="http://schemas.openxmlformats.org/drawingml/2006/table">
            <a:tbl>
              <a:tblPr firstRow="1" bandRow="1">
                <a:tableStyleId>{69012ECD-51FC-41F1-AA8D-1B2483CD663E}</a:tableStyleId>
              </a:tblPr>
              <a:tblGrid>
                <a:gridCol w="1080120">
                  <a:extLst>
                    <a:ext uri="{9D8B030D-6E8A-4147-A177-3AD203B41FA5}">
                      <a16:colId xmlns:a16="http://schemas.microsoft.com/office/drawing/2014/main" val="20000"/>
                    </a:ext>
                  </a:extLst>
                </a:gridCol>
                <a:gridCol w="1368152">
                  <a:extLst>
                    <a:ext uri="{9D8B030D-6E8A-4147-A177-3AD203B41FA5}">
                      <a16:colId xmlns:a16="http://schemas.microsoft.com/office/drawing/2014/main" val="20001"/>
                    </a:ext>
                  </a:extLst>
                </a:gridCol>
                <a:gridCol w="2016224">
                  <a:extLst>
                    <a:ext uri="{9D8B030D-6E8A-4147-A177-3AD203B41FA5}">
                      <a16:colId xmlns:a16="http://schemas.microsoft.com/office/drawing/2014/main" val="20002"/>
                    </a:ext>
                  </a:extLst>
                </a:gridCol>
                <a:gridCol w="2208246">
                  <a:extLst>
                    <a:ext uri="{9D8B030D-6E8A-4147-A177-3AD203B41FA5}">
                      <a16:colId xmlns:a16="http://schemas.microsoft.com/office/drawing/2014/main" val="20003"/>
                    </a:ext>
                  </a:extLst>
                </a:gridCol>
                <a:gridCol w="2112235">
                  <a:extLst>
                    <a:ext uri="{9D8B030D-6E8A-4147-A177-3AD203B41FA5}">
                      <a16:colId xmlns:a16="http://schemas.microsoft.com/office/drawing/2014/main" val="20004"/>
                    </a:ext>
                  </a:extLst>
                </a:gridCol>
              </a:tblGrid>
              <a:tr h="494646">
                <a:tc>
                  <a:txBody>
                    <a:bodyPr/>
                    <a:lstStyle/>
                    <a:p>
                      <a:endParaRPr kumimoji="1" lang="ja-JP" altLang="en-US" sz="14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dirty="0">
                          <a:latin typeface="Meiryo UI" panose="020B0604030504040204" pitchFamily="50" charset="-128"/>
                          <a:ea typeface="Meiryo UI" panose="020B0604030504040204" pitchFamily="50" charset="-128"/>
                        </a:rPr>
                        <a:t>改革以前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dirty="0">
                          <a:latin typeface="Meiryo UI" panose="020B0604030504040204" pitchFamily="50" charset="-128"/>
                          <a:ea typeface="Meiryo UI" panose="020B0604030504040204" pitchFamily="50" charset="-128"/>
                        </a:rPr>
                        <a:t>２０１</a:t>
                      </a:r>
                      <a:r>
                        <a:rPr kumimoji="1" lang="en-US" altLang="ja-JP" sz="1400" dirty="0">
                          <a:latin typeface="Meiryo UI" panose="020B0604030504040204" pitchFamily="50" charset="-128"/>
                          <a:ea typeface="Meiryo UI" panose="020B0604030504040204" pitchFamily="50" charset="-128"/>
                        </a:rPr>
                        <a:t>8</a:t>
                      </a:r>
                      <a:r>
                        <a:rPr kumimoji="1" lang="ja-JP" altLang="en-US" sz="1400" dirty="0" err="1">
                          <a:latin typeface="Meiryo UI" panose="020B0604030504040204" pitchFamily="50" charset="-128"/>
                          <a:ea typeface="Meiryo UI" panose="020B0604030504040204" pitchFamily="50" charset="-128"/>
                        </a:rPr>
                        <a:t>．</a:t>
                      </a:r>
                      <a:r>
                        <a:rPr kumimoji="1" lang="en-US" altLang="ja-JP" sz="1400" dirty="0">
                          <a:latin typeface="Meiryo UI" panose="020B0604030504040204" pitchFamily="50" charset="-128"/>
                          <a:ea typeface="Meiryo UI" panose="020B0604030504040204" pitchFamily="50" charset="-128"/>
                        </a:rPr>
                        <a:t>3</a:t>
                      </a:r>
                    </a:p>
                    <a:p>
                      <a:pPr algn="ctr"/>
                      <a:r>
                        <a:rPr kumimoji="1" lang="ja-JP" altLang="en-US" sz="1400" dirty="0">
                          <a:latin typeface="Meiryo UI" panose="020B0604030504040204" pitchFamily="50" charset="-128"/>
                          <a:ea typeface="Meiryo UI" panose="020B0604030504040204" pitchFamily="50" charset="-128"/>
                        </a:rPr>
                        <a:t>（前回棚卸し時点）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lg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dirty="0">
                          <a:latin typeface="Meiryo UI" panose="020B0604030504040204" pitchFamily="50" charset="-128"/>
                          <a:ea typeface="Meiryo UI" panose="020B0604030504040204" pitchFamily="50" charset="-128"/>
                        </a:rPr>
                        <a:t>２０２２．</a:t>
                      </a:r>
                      <a:r>
                        <a:rPr kumimoji="1" lang="en-US" altLang="ja-JP" sz="1400" dirty="0">
                          <a:latin typeface="Meiryo UI" panose="020B0604030504040204" pitchFamily="50" charset="-128"/>
                          <a:ea typeface="Meiryo UI" panose="020B0604030504040204" pitchFamily="50" charset="-128"/>
                        </a:rPr>
                        <a:t>1</a:t>
                      </a:r>
                      <a:r>
                        <a:rPr kumimoji="1" lang="ja-JP" altLang="en-US" sz="1400" dirty="0">
                          <a:latin typeface="Meiryo UI" panose="020B0604030504040204" pitchFamily="50" charset="-128"/>
                          <a:ea typeface="Meiryo UI" panose="020B0604030504040204" pitchFamily="50" charset="-128"/>
                        </a:rPr>
                        <a:t>１</a:t>
                      </a:r>
                      <a:endParaRPr kumimoji="1"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（今回棚卸し時点）</a:t>
                      </a:r>
                    </a:p>
                  </a:txBody>
                  <a:tcPr anchor="ctr">
                    <a:lnL w="12700" cap="flat" cmpd="sng" algn="ctr">
                      <a:solidFill>
                        <a:schemeClr val="tx1"/>
                      </a:solidFill>
                      <a:prstDash val="lg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dirty="0">
                          <a:latin typeface="Meiryo UI" panose="020B0604030504040204" pitchFamily="50" charset="-128"/>
                          <a:ea typeface="Meiryo UI" panose="020B0604030504040204" pitchFamily="50" charset="-128"/>
                        </a:rPr>
                        <a:t>取組みの達成状況と</a:t>
                      </a:r>
                      <a:endParaRPr kumimoji="1"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今後の課題</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960195">
                <a:tc rowSpan="3">
                  <a:txBody>
                    <a:bodyPr/>
                    <a:lstStyle/>
                    <a:p>
                      <a:pPr algn="l"/>
                      <a:r>
                        <a:rPr kumimoji="1" lang="en-US" altLang="ja-JP" sz="1200" dirty="0">
                          <a:latin typeface="Meiryo UI" panose="020B0604030504040204" pitchFamily="50" charset="-128"/>
                          <a:ea typeface="Meiryo UI" panose="020B0604030504040204" pitchFamily="50" charset="-128"/>
                        </a:rPr>
                        <a:t>Ⅱ.</a:t>
                      </a:r>
                    </a:p>
                    <a:p>
                      <a:pPr algn="l"/>
                      <a:r>
                        <a:rPr kumimoji="1" lang="ja-JP" altLang="en-US" sz="1200" dirty="0">
                          <a:latin typeface="Meiryo UI" panose="020B0604030504040204" pitchFamily="50" charset="-128"/>
                          <a:ea typeface="Meiryo UI" panose="020B0604030504040204" pitchFamily="50" charset="-128"/>
                        </a:rPr>
                        <a:t>学校運営の制度改革</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u="none" dirty="0">
                          <a:solidFill>
                            <a:schemeClr val="tx1"/>
                          </a:solidFill>
                          <a:latin typeface="Meiryo UI" panose="020B0604030504040204" pitchFamily="50" charset="-128"/>
                          <a:ea typeface="Meiryo UI" panose="020B0604030504040204" pitchFamily="50" charset="-128"/>
                        </a:rPr>
                        <a:t>校長のリーダーシップによる組織マネジメントの未確立</a:t>
                      </a:r>
                      <a:endParaRPr lang="en-US" altLang="ja-JP" sz="1200" u="none" dirty="0">
                        <a:solidFill>
                          <a:schemeClr val="tx1"/>
                        </a:solidFill>
                        <a:latin typeface="Meiryo UI" panose="020B0604030504040204" pitchFamily="50" charset="-128"/>
                        <a:ea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u="none"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200" u="sng" dirty="0">
                          <a:solidFill>
                            <a:schemeClr val="tx1"/>
                          </a:solidFill>
                          <a:latin typeface="Meiryo UI" panose="020B0604030504040204" pitchFamily="50" charset="-128"/>
                          <a:ea typeface="Meiryo UI" panose="020B0604030504040204" pitchFamily="50" charset="-128"/>
                        </a:rPr>
                        <a:t>2015</a:t>
                      </a:r>
                      <a:r>
                        <a:rPr lang="ja-JP" altLang="en-US" sz="1200" u="sng" dirty="0">
                          <a:solidFill>
                            <a:schemeClr val="tx1"/>
                          </a:solidFill>
                          <a:latin typeface="Meiryo UI" panose="020B0604030504040204" pitchFamily="50" charset="-128"/>
                          <a:ea typeface="Meiryo UI" panose="020B0604030504040204" pitchFamily="50" charset="-128"/>
                        </a:rPr>
                        <a:t>年度～</a:t>
                      </a:r>
                      <a:endParaRPr lang="en-US" altLang="ja-JP" sz="1200" u="sng" dirty="0">
                        <a:solidFill>
                          <a:schemeClr val="tx1"/>
                        </a:solidFill>
                        <a:latin typeface="Meiryo UI" panose="020B0604030504040204" pitchFamily="50" charset="-128"/>
                        <a:ea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u="none" dirty="0">
                          <a:solidFill>
                            <a:schemeClr val="tx1"/>
                          </a:solidFill>
                          <a:latin typeface="Meiryo UI" panose="020B0604030504040204" pitchFamily="50" charset="-128"/>
                          <a:ea typeface="Meiryo UI" panose="020B0604030504040204" pitchFamily="50" charset="-128"/>
                        </a:rPr>
                        <a:t>・副校長、教頭補佐（首席）、教頭補助の配置</a:t>
                      </a:r>
                      <a:endParaRPr lang="en-US" altLang="ja-JP" sz="1200" u="none"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lg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u="sng" dirty="0">
                          <a:solidFill>
                            <a:schemeClr val="tx1"/>
                          </a:solidFill>
                          <a:latin typeface="Meiryo UI" panose="020B0604030504040204" pitchFamily="50" charset="-128"/>
                          <a:ea typeface="Meiryo UI" panose="020B0604030504040204" pitchFamily="50" charset="-128"/>
                        </a:rPr>
                        <a:t>2018</a:t>
                      </a:r>
                      <a:r>
                        <a:rPr lang="ja-JP" altLang="en-US" sz="1200" u="sng" dirty="0">
                          <a:solidFill>
                            <a:schemeClr val="tx1"/>
                          </a:solidFill>
                          <a:latin typeface="Meiryo UI" panose="020B0604030504040204" pitchFamily="50" charset="-128"/>
                          <a:ea typeface="Meiryo UI" panose="020B0604030504040204" pitchFamily="50" charset="-128"/>
                        </a:rPr>
                        <a:t>年度～</a:t>
                      </a:r>
                      <a:endParaRPr lang="en-US" altLang="ja-JP" sz="1200" u="none" dirty="0">
                        <a:solidFill>
                          <a:schemeClr val="tx1"/>
                        </a:solidFill>
                        <a:latin typeface="Meiryo UI" panose="020B0604030504040204" pitchFamily="50" charset="-128"/>
                        <a:ea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u="none" dirty="0">
                          <a:solidFill>
                            <a:schemeClr val="tx1"/>
                          </a:solidFill>
                          <a:latin typeface="Meiryo UI" panose="020B0604030504040204" pitchFamily="50" charset="-128"/>
                          <a:ea typeface="Meiryo UI" panose="020B0604030504040204" pitchFamily="50" charset="-128"/>
                        </a:rPr>
                        <a:t>・主務教諭の配置</a:t>
                      </a:r>
                      <a:endParaRPr lang="en-US" altLang="ja-JP" sz="1200" u="none"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lg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u="none" kern="1200" dirty="0">
                          <a:solidFill>
                            <a:schemeClr val="tx1"/>
                          </a:solidFill>
                          <a:latin typeface="Meiryo UI" panose="020B0604030504040204" pitchFamily="50" charset="-128"/>
                          <a:ea typeface="Meiryo UI" panose="020B0604030504040204" pitchFamily="50" charset="-128"/>
                          <a:cs typeface="+mn-cs"/>
                        </a:rPr>
                        <a:t>・これまで副校長・教頭補佐（首席）・教頭補助を配置することにより、一定管理職選考の受験者数は改善傾向にあるが、さらなる管理職候補の確保から、引き続き継続配置に取り組んでいく。</a:t>
                      </a:r>
                      <a:endParaRPr kumimoji="1" lang="en-US" altLang="ja-JP" sz="1200" u="none" kern="1200" dirty="0">
                        <a:solidFill>
                          <a:schemeClr val="tx1"/>
                        </a:solidFill>
                        <a:latin typeface="Meiryo UI" panose="020B0604030504040204" pitchFamily="50" charset="-128"/>
                        <a:ea typeface="Meiryo UI" panose="020B0604030504040204" pitchFamily="50" charset="-128"/>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u="none" kern="1200" dirty="0">
                        <a:solidFill>
                          <a:schemeClr val="tx1"/>
                        </a:solidFill>
                        <a:latin typeface="Meiryo UI" panose="020B0604030504040204" pitchFamily="50" charset="-128"/>
                        <a:ea typeface="Meiryo UI" panose="020B0604030504040204" pitchFamily="50" charset="-128"/>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1309357">
                <a:tc vMerge="1">
                  <a:txBody>
                    <a:bodyPr/>
                    <a:lstStyle/>
                    <a:p>
                      <a:pPr algn="l"/>
                      <a:endParaRPr kumimoji="1" lang="ja-JP" altLang="en-US" sz="1400" u="sng" dirty="0">
                        <a:solidFill>
                          <a:srgbClr val="FF0000"/>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solidFill>
                            <a:schemeClr val="tx1"/>
                          </a:solidFill>
                          <a:latin typeface="Meiryo UI" panose="020B0604030504040204" pitchFamily="50" charset="-128"/>
                          <a:ea typeface="Meiryo UI" panose="020B0604030504040204" pitchFamily="50" charset="-128"/>
                        </a:rPr>
                        <a:t>学校運営に保護者・地域住民が参画する仕組みの未整備</a:t>
                      </a:r>
                      <a:endParaRPr kumimoji="1" lang="en-US" altLang="ja-JP" sz="1200" u="none" dirty="0">
                        <a:solidFill>
                          <a:schemeClr val="tx1"/>
                        </a:solidFill>
                        <a:latin typeface="Meiryo UI" panose="020B0604030504040204" pitchFamily="50" charset="-128"/>
                        <a:ea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u="none"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en-US" altLang="ja-JP" sz="1200" u="none" dirty="0">
                          <a:solidFill>
                            <a:schemeClr val="tx1"/>
                          </a:solidFill>
                          <a:latin typeface="Meiryo UI" panose="020B0604030504040204" pitchFamily="50" charset="-128"/>
                          <a:ea typeface="Meiryo UI" panose="020B0604030504040204" pitchFamily="50" charset="-128"/>
                        </a:rPr>
                        <a:t>【</a:t>
                      </a:r>
                      <a:r>
                        <a:rPr kumimoji="1" lang="ja-JP" altLang="en-US" sz="1200" u="none" dirty="0">
                          <a:solidFill>
                            <a:schemeClr val="tx1"/>
                          </a:solidFill>
                          <a:latin typeface="Meiryo UI" panose="020B0604030504040204" pitchFamily="50" charset="-128"/>
                          <a:ea typeface="Meiryo UI" panose="020B0604030504040204" pitchFamily="50" charset="-128"/>
                        </a:rPr>
                        <a:t>学校選択制</a:t>
                      </a:r>
                      <a:r>
                        <a:rPr kumimoji="1" lang="en-US" altLang="ja-JP" sz="1200" u="none" dirty="0">
                          <a:solidFill>
                            <a:schemeClr val="tx1"/>
                          </a:solidFill>
                          <a:latin typeface="Meiryo UI" panose="020B0604030504040204" pitchFamily="50" charset="-128"/>
                          <a:ea typeface="Meiryo UI" panose="020B0604030504040204" pitchFamily="50" charset="-128"/>
                        </a:rPr>
                        <a:t>】</a:t>
                      </a:r>
                    </a:p>
                    <a:p>
                      <a:pPr algn="l"/>
                      <a:r>
                        <a:rPr kumimoji="1" lang="en-US" altLang="ja-JP" sz="1200" u="sng" dirty="0">
                          <a:solidFill>
                            <a:schemeClr val="tx1"/>
                          </a:solidFill>
                          <a:latin typeface="Meiryo UI" panose="020B0604030504040204" pitchFamily="50" charset="-128"/>
                          <a:ea typeface="Meiryo UI" panose="020B0604030504040204" pitchFamily="50" charset="-128"/>
                        </a:rPr>
                        <a:t>2014</a:t>
                      </a:r>
                      <a:r>
                        <a:rPr kumimoji="1" lang="ja-JP" altLang="en-US" sz="1200" u="sng" dirty="0">
                          <a:solidFill>
                            <a:schemeClr val="tx1"/>
                          </a:solidFill>
                          <a:latin typeface="Meiryo UI" panose="020B0604030504040204" pitchFamily="50" charset="-128"/>
                          <a:ea typeface="Meiryo UI" panose="020B0604030504040204" pitchFamily="50" charset="-128"/>
                        </a:rPr>
                        <a:t>年度～</a:t>
                      </a:r>
                      <a:endParaRPr kumimoji="1" lang="en-US" altLang="ja-JP" sz="1200" u="sng" dirty="0">
                        <a:solidFill>
                          <a:schemeClr val="tx1"/>
                        </a:solidFill>
                        <a:latin typeface="Meiryo UI" panose="020B0604030504040204" pitchFamily="50" charset="-128"/>
                        <a:ea typeface="Meiryo UI" panose="020B0604030504040204" pitchFamily="50" charset="-128"/>
                      </a:endParaRPr>
                    </a:p>
                    <a:p>
                      <a:pPr algn="l"/>
                      <a:r>
                        <a:rPr kumimoji="1" lang="ja-JP" altLang="en-US" sz="1200" u="none" dirty="0">
                          <a:solidFill>
                            <a:schemeClr val="tx1"/>
                          </a:solidFill>
                          <a:latin typeface="Meiryo UI" panose="020B0604030504040204" pitchFamily="50" charset="-128"/>
                          <a:ea typeface="Meiryo UI" panose="020B0604030504040204" pitchFamily="50" charset="-128"/>
                        </a:rPr>
                        <a:t>・</a:t>
                      </a:r>
                      <a:r>
                        <a:rPr kumimoji="1" lang="en-US" altLang="ja-JP" sz="1200" u="none" dirty="0">
                          <a:solidFill>
                            <a:schemeClr val="tx1"/>
                          </a:solidFill>
                          <a:latin typeface="Meiryo UI" panose="020B0604030504040204" pitchFamily="50" charset="-128"/>
                          <a:ea typeface="Meiryo UI" panose="020B0604030504040204" pitchFamily="50" charset="-128"/>
                        </a:rPr>
                        <a:t>2015</a:t>
                      </a:r>
                      <a:r>
                        <a:rPr kumimoji="1" lang="ja-JP" altLang="en-US" sz="1200" u="none" dirty="0">
                          <a:solidFill>
                            <a:schemeClr val="tx1"/>
                          </a:solidFill>
                          <a:latin typeface="Meiryo UI" panose="020B0604030504040204" pitchFamily="50" charset="-128"/>
                          <a:ea typeface="Meiryo UI" panose="020B0604030504040204" pitchFamily="50" charset="-128"/>
                        </a:rPr>
                        <a:t>年度入学より</a:t>
                      </a:r>
                      <a:r>
                        <a:rPr kumimoji="1" lang="en-US" altLang="ja-JP" sz="1200" u="none" dirty="0">
                          <a:solidFill>
                            <a:schemeClr val="tx1"/>
                          </a:solidFill>
                          <a:latin typeface="Meiryo UI" panose="020B0604030504040204" pitchFamily="50" charset="-128"/>
                          <a:ea typeface="Meiryo UI" panose="020B0604030504040204" pitchFamily="50" charset="-128"/>
                        </a:rPr>
                        <a:t>23</a:t>
                      </a:r>
                      <a:r>
                        <a:rPr kumimoji="1" lang="ja-JP" altLang="en-US" sz="1200" u="none" dirty="0">
                          <a:solidFill>
                            <a:schemeClr val="tx1"/>
                          </a:solidFill>
                          <a:latin typeface="Meiryo UI" panose="020B0604030504040204" pitchFamily="50" charset="-128"/>
                          <a:ea typeface="Meiryo UI" panose="020B0604030504040204" pitchFamily="50" charset="-128"/>
                        </a:rPr>
                        <a:t>区で導入</a:t>
                      </a:r>
                      <a:endParaRPr kumimoji="1" lang="en-US" altLang="ja-JP" sz="1200" u="none" dirty="0">
                        <a:solidFill>
                          <a:schemeClr val="tx1"/>
                        </a:solidFill>
                        <a:latin typeface="Meiryo UI" panose="020B0604030504040204" pitchFamily="50" charset="-128"/>
                        <a:ea typeface="Meiryo UI" panose="020B0604030504040204" pitchFamily="50" charset="-128"/>
                      </a:endParaRPr>
                    </a:p>
                    <a:p>
                      <a:pPr algn="l"/>
                      <a:endParaRPr kumimoji="1" lang="en-US" altLang="ja-JP" sz="1200" u="none" dirty="0">
                        <a:solidFill>
                          <a:schemeClr val="tx1"/>
                        </a:solidFill>
                        <a:latin typeface="Meiryo UI" panose="020B0604030504040204" pitchFamily="50" charset="-128"/>
                        <a:ea typeface="Meiryo UI" panose="020B0604030504040204" pitchFamily="50" charset="-128"/>
                      </a:endParaRPr>
                    </a:p>
                    <a:p>
                      <a:pPr algn="l"/>
                      <a:endParaRPr kumimoji="1" lang="en-US" altLang="ja-JP" sz="1200" u="none"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lg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en-US" altLang="ja-JP" sz="1200" u="sng" dirty="0">
                          <a:solidFill>
                            <a:schemeClr val="tx1"/>
                          </a:solidFill>
                          <a:latin typeface="Meiryo UI" panose="020B0604030504040204" pitchFamily="50" charset="-128"/>
                          <a:ea typeface="Meiryo UI" panose="020B0604030504040204" pitchFamily="50" charset="-128"/>
                        </a:rPr>
                        <a:t>2018</a:t>
                      </a:r>
                      <a:r>
                        <a:rPr kumimoji="1" lang="ja-JP" altLang="en-US" sz="1200" u="sng" dirty="0">
                          <a:solidFill>
                            <a:schemeClr val="tx1"/>
                          </a:solidFill>
                          <a:latin typeface="Meiryo UI" panose="020B0604030504040204" pitchFamily="50" charset="-128"/>
                          <a:ea typeface="Meiryo UI" panose="020B0604030504040204" pitchFamily="50" charset="-128"/>
                        </a:rPr>
                        <a:t>年度～</a:t>
                      </a:r>
                    </a:p>
                    <a:p>
                      <a:pPr algn="l"/>
                      <a:r>
                        <a:rPr kumimoji="1" lang="ja-JP" altLang="en-US" sz="1200" u="none" dirty="0">
                          <a:solidFill>
                            <a:schemeClr val="tx1"/>
                          </a:solidFill>
                          <a:latin typeface="Meiryo UI" panose="020B0604030504040204" pitchFamily="50" charset="-128"/>
                          <a:ea typeface="Meiryo UI" panose="020B0604030504040204" pitchFamily="50" charset="-128"/>
                        </a:rPr>
                        <a:t>・</a:t>
                      </a:r>
                      <a:r>
                        <a:rPr kumimoji="1" lang="en-US" altLang="ja-JP" sz="1200" u="none" dirty="0">
                          <a:solidFill>
                            <a:schemeClr val="tx1"/>
                          </a:solidFill>
                          <a:latin typeface="Meiryo UI" panose="020B0604030504040204" pitchFamily="50" charset="-128"/>
                          <a:ea typeface="Meiryo UI" panose="020B0604030504040204" pitchFamily="50" charset="-128"/>
                        </a:rPr>
                        <a:t>2019</a:t>
                      </a:r>
                      <a:r>
                        <a:rPr kumimoji="1" lang="ja-JP" altLang="en-US" sz="1200" u="none" dirty="0">
                          <a:solidFill>
                            <a:schemeClr val="tx1"/>
                          </a:solidFill>
                          <a:latin typeface="Meiryo UI" panose="020B0604030504040204" pitchFamily="50" charset="-128"/>
                          <a:ea typeface="Meiryo UI" panose="020B0604030504040204" pitchFamily="50" charset="-128"/>
                        </a:rPr>
                        <a:t>年度入学より全区で実施</a:t>
                      </a:r>
                    </a:p>
                    <a:p>
                      <a:pPr algn="l"/>
                      <a:endParaRPr kumimoji="1" lang="ja-JP" altLang="en-US" sz="1200" u="none" dirty="0">
                        <a:solidFill>
                          <a:schemeClr val="tx1"/>
                        </a:solidFill>
                        <a:latin typeface="Meiryo UI" panose="020B0604030504040204" pitchFamily="50" charset="-128"/>
                        <a:ea typeface="Meiryo UI" panose="020B0604030504040204" pitchFamily="50" charset="-128"/>
                      </a:endParaRPr>
                    </a:p>
                    <a:p>
                      <a:pPr algn="l"/>
                      <a:r>
                        <a:rPr kumimoji="1" lang="en-US" altLang="ja-JP" sz="1200" u="sng" dirty="0">
                          <a:solidFill>
                            <a:schemeClr val="tx1"/>
                          </a:solidFill>
                          <a:latin typeface="Meiryo UI" panose="020B0604030504040204" pitchFamily="50" charset="-128"/>
                          <a:ea typeface="Meiryo UI" panose="020B0604030504040204" pitchFamily="50" charset="-128"/>
                        </a:rPr>
                        <a:t>2022</a:t>
                      </a:r>
                      <a:r>
                        <a:rPr kumimoji="1" lang="ja-JP" altLang="en-US" sz="1200" u="sng" dirty="0">
                          <a:solidFill>
                            <a:schemeClr val="tx1"/>
                          </a:solidFill>
                          <a:latin typeface="Meiryo UI" panose="020B0604030504040204" pitchFamily="50" charset="-128"/>
                          <a:ea typeface="Meiryo UI" panose="020B0604030504040204" pitchFamily="50" charset="-128"/>
                        </a:rPr>
                        <a:t>年度</a:t>
                      </a:r>
                      <a:endParaRPr kumimoji="1" lang="en-US" altLang="ja-JP" sz="1200" u="sng" dirty="0">
                        <a:solidFill>
                          <a:schemeClr val="tx1"/>
                        </a:solidFill>
                        <a:latin typeface="Meiryo UI" panose="020B0604030504040204" pitchFamily="50" charset="-128"/>
                        <a:ea typeface="Meiryo UI" panose="020B0604030504040204" pitchFamily="50" charset="-128"/>
                      </a:endParaRPr>
                    </a:p>
                    <a:p>
                      <a:pPr algn="l"/>
                      <a:r>
                        <a:rPr kumimoji="1" lang="ja-JP" altLang="en-US" sz="1200" u="none" dirty="0">
                          <a:solidFill>
                            <a:schemeClr val="tx1"/>
                          </a:solidFill>
                          <a:latin typeface="Meiryo UI" panose="020B0604030504040204" pitchFamily="50" charset="-128"/>
                          <a:ea typeface="Meiryo UI" panose="020B0604030504040204" pitchFamily="50" charset="-128"/>
                        </a:rPr>
                        <a:t>・学校選択における検証実施</a:t>
                      </a:r>
                      <a:endParaRPr kumimoji="1" lang="en-US" altLang="ja-JP" sz="1200" u="none" kern="1200" dirty="0">
                        <a:solidFill>
                          <a:schemeClr val="tx1"/>
                        </a:solidFill>
                        <a:latin typeface="Meiryo UI" panose="020B0604030504040204" pitchFamily="50" charset="-128"/>
                        <a:ea typeface="Meiryo UI" panose="020B0604030504040204" pitchFamily="50" charset="-128"/>
                        <a:cs typeface="+mn-cs"/>
                      </a:endParaRPr>
                    </a:p>
                  </a:txBody>
                  <a:tcPr>
                    <a:lnL w="12700" cap="flat" cmpd="sng" algn="ctr">
                      <a:solidFill>
                        <a:schemeClr val="tx1"/>
                      </a:solidFill>
                      <a:prstDash val="lg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200" u="none" strike="noStrike" baseline="0" dirty="0">
                          <a:solidFill>
                            <a:schemeClr val="tx1"/>
                          </a:solidFill>
                          <a:latin typeface="Meiryo UI" panose="020B0604030504040204" pitchFamily="50" charset="-128"/>
                          <a:ea typeface="Meiryo UI" panose="020B0604030504040204" pitchFamily="50" charset="-128"/>
                        </a:rPr>
                        <a:t>【2022</a:t>
                      </a:r>
                      <a:r>
                        <a:rPr kumimoji="1" lang="ja-JP" altLang="en-US" sz="1200" u="none" strike="noStrike" baseline="0" dirty="0">
                          <a:solidFill>
                            <a:schemeClr val="tx1"/>
                          </a:solidFill>
                          <a:latin typeface="Meiryo UI" panose="020B0604030504040204" pitchFamily="50" charset="-128"/>
                          <a:ea typeface="Meiryo UI" panose="020B0604030504040204" pitchFamily="50" charset="-128"/>
                        </a:rPr>
                        <a:t>年度</a:t>
                      </a:r>
                      <a:r>
                        <a:rPr kumimoji="1" lang="en-US" altLang="ja-JP" sz="1200" u="none" strike="noStrike" baseline="0" dirty="0">
                          <a:solidFill>
                            <a:schemeClr val="tx1"/>
                          </a:solidFill>
                          <a:latin typeface="Meiryo UI" panose="020B0604030504040204" pitchFamily="50" charset="-128"/>
                          <a:ea typeface="Meiryo UI" panose="020B0604030504040204" pitchFamily="50" charset="-128"/>
                        </a:rPr>
                        <a:t>】</a:t>
                      </a:r>
                      <a:endParaRPr kumimoji="1" lang="en-US" altLang="ja-JP" sz="1200" u="none" dirty="0">
                        <a:solidFill>
                          <a:schemeClr val="tx1"/>
                        </a:solidFill>
                        <a:latin typeface="Meiryo UI" panose="020B0604030504040204" pitchFamily="50" charset="-128"/>
                        <a:ea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u="none" strike="noStrike" baseline="0" dirty="0">
                          <a:solidFill>
                            <a:schemeClr val="tx1"/>
                          </a:solidFill>
                          <a:latin typeface="Meiryo UI" panose="020B0604030504040204" pitchFamily="50" charset="-128"/>
                          <a:ea typeface="Meiryo UI" panose="020B0604030504040204" pitchFamily="50" charset="-128"/>
                        </a:rPr>
                        <a:t>・</a:t>
                      </a:r>
                      <a:r>
                        <a:rPr kumimoji="1" lang="en-US" altLang="ja-JP" sz="1200" u="none" strike="noStrike" baseline="0" dirty="0">
                          <a:solidFill>
                            <a:schemeClr val="tx1"/>
                          </a:solidFill>
                          <a:latin typeface="Meiryo UI" panose="020B0604030504040204" pitchFamily="50" charset="-128"/>
                          <a:ea typeface="Meiryo UI" panose="020B0604030504040204" pitchFamily="50" charset="-128"/>
                        </a:rPr>
                        <a:t>6</a:t>
                      </a:r>
                      <a:r>
                        <a:rPr kumimoji="1" lang="ja-JP" altLang="en-US" sz="1200" u="none" strike="noStrike" baseline="0" dirty="0">
                          <a:solidFill>
                            <a:schemeClr val="tx1"/>
                          </a:solidFill>
                          <a:latin typeface="Meiryo UI" panose="020B0604030504040204" pitchFamily="50" charset="-128"/>
                          <a:ea typeface="Meiryo UI" panose="020B0604030504040204" pitchFamily="50" charset="-128"/>
                        </a:rPr>
                        <a:t>月学校選択制検証</a:t>
                      </a:r>
                      <a:r>
                        <a:rPr kumimoji="1" lang="en-US" altLang="ja-JP" sz="1200" u="none" strike="noStrike" baseline="0" dirty="0">
                          <a:solidFill>
                            <a:schemeClr val="tx1"/>
                          </a:solidFill>
                          <a:latin typeface="Meiryo UI" panose="020B0604030504040204" pitchFamily="50" charset="-128"/>
                          <a:ea typeface="Meiryo UI" panose="020B0604030504040204" pitchFamily="50" charset="-128"/>
                        </a:rPr>
                        <a:t>WG</a:t>
                      </a:r>
                      <a:r>
                        <a:rPr kumimoji="1" lang="ja-JP" altLang="en-US" sz="1200" u="none" strike="noStrike" baseline="0" dirty="0">
                          <a:solidFill>
                            <a:schemeClr val="tx1"/>
                          </a:solidFill>
                          <a:latin typeface="Meiryo UI" panose="020B0604030504040204" pitchFamily="50" charset="-128"/>
                          <a:ea typeface="Meiryo UI" panose="020B0604030504040204" pitchFamily="50" charset="-128"/>
                        </a:rPr>
                        <a:t>設置</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solidFill>
                            <a:schemeClr val="tx1"/>
                          </a:solidFill>
                          <a:latin typeface="Meiryo UI" panose="020B0604030504040204" pitchFamily="50" charset="-128"/>
                          <a:ea typeface="Meiryo UI" panose="020B0604030504040204" pitchFamily="50" charset="-128"/>
                        </a:rPr>
                        <a:t>・</a:t>
                      </a:r>
                      <a:r>
                        <a:rPr kumimoji="1" lang="en-US" altLang="ja-JP" sz="1200" u="none" dirty="0">
                          <a:solidFill>
                            <a:schemeClr val="tx1"/>
                          </a:solidFill>
                          <a:latin typeface="Meiryo UI" panose="020B0604030504040204" pitchFamily="50" charset="-128"/>
                          <a:ea typeface="Meiryo UI" panose="020B0604030504040204" pitchFamily="50" charset="-128"/>
                        </a:rPr>
                        <a:t>10</a:t>
                      </a:r>
                      <a:r>
                        <a:rPr kumimoji="1" lang="ja-JP" altLang="en-US" sz="1200" u="none" dirty="0">
                          <a:solidFill>
                            <a:schemeClr val="tx1"/>
                          </a:solidFill>
                          <a:latin typeface="Meiryo UI" panose="020B0604030504040204" pitchFamily="50" charset="-128"/>
                          <a:ea typeface="Meiryo UI" panose="020B0604030504040204" pitchFamily="50" charset="-128"/>
                        </a:rPr>
                        <a:t>月　学校選択制にかかる検証中間まとめ作成</a:t>
                      </a:r>
                      <a:endParaRPr kumimoji="1" lang="en-US" altLang="ja-JP" sz="1200" u="none" dirty="0">
                        <a:solidFill>
                          <a:schemeClr val="tx1"/>
                        </a:solidFill>
                        <a:latin typeface="Meiryo UI" panose="020B0604030504040204" pitchFamily="50" charset="-128"/>
                        <a:ea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solidFill>
                            <a:schemeClr val="tx1"/>
                          </a:solidFill>
                          <a:effectLst/>
                          <a:latin typeface="Meiryo UI" panose="020B0604030504040204" pitchFamily="50" charset="-128"/>
                          <a:ea typeface="Meiryo UI" panose="020B0604030504040204" pitchFamily="50" charset="-128"/>
                        </a:rPr>
                        <a:t>・現在、年度末の検証結果とりまとめを進めている</a:t>
                      </a:r>
                      <a:endParaRPr kumimoji="1" lang="en-US" altLang="ja-JP" sz="1200" u="none" dirty="0">
                        <a:solidFill>
                          <a:schemeClr val="tx1"/>
                        </a:solidFill>
                        <a:effectLst/>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1833100">
                <a:tc vMerge="1">
                  <a:txBody>
                    <a:bodyPr/>
                    <a:lstStyle/>
                    <a:p>
                      <a:endParaRPr kumimoji="1" lang="ja-JP" altLang="en-US"/>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solidFill>
                            <a:schemeClr val="tx1"/>
                          </a:solidFill>
                          <a:latin typeface="Meiryo UI" panose="020B0604030504040204" pitchFamily="50" charset="-128"/>
                          <a:ea typeface="Meiryo UI" panose="020B0604030504040204" pitchFamily="50" charset="-128"/>
                        </a:rPr>
                        <a:t>客観的なデータに基づく施策の展開</a:t>
                      </a:r>
                      <a:endParaRPr kumimoji="1" lang="en-US" altLang="ja-JP" sz="1200" u="none" dirty="0">
                        <a:solidFill>
                          <a:schemeClr val="tx1"/>
                        </a:solidFill>
                        <a:latin typeface="Meiryo UI" panose="020B0604030504040204" pitchFamily="50" charset="-128"/>
                        <a:ea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u="none"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en-US" altLang="ja-JP" sz="1200" u="sng" dirty="0">
                          <a:solidFill>
                            <a:schemeClr val="tx1"/>
                          </a:solidFill>
                          <a:latin typeface="Meiryo UI" panose="020B0604030504040204" pitchFamily="50" charset="-128"/>
                          <a:ea typeface="Meiryo UI" panose="020B0604030504040204" pitchFamily="50" charset="-128"/>
                        </a:rPr>
                        <a:t>2016</a:t>
                      </a:r>
                      <a:r>
                        <a:rPr kumimoji="1" lang="ja-JP" altLang="en-US" sz="1200" u="sng" dirty="0">
                          <a:solidFill>
                            <a:schemeClr val="tx1"/>
                          </a:solidFill>
                          <a:latin typeface="Meiryo UI" panose="020B0604030504040204" pitchFamily="50" charset="-128"/>
                          <a:ea typeface="Meiryo UI" panose="020B0604030504040204" pitchFamily="50" charset="-128"/>
                        </a:rPr>
                        <a:t>年度～</a:t>
                      </a:r>
                      <a:endParaRPr kumimoji="1" lang="en-US" altLang="ja-JP" sz="1200" u="sng" dirty="0">
                        <a:solidFill>
                          <a:schemeClr val="tx1"/>
                        </a:solidFill>
                        <a:latin typeface="Meiryo UI" panose="020B0604030504040204" pitchFamily="50" charset="-128"/>
                        <a:ea typeface="Meiryo UI" panose="020B0604030504040204" pitchFamily="50" charset="-128"/>
                      </a:endParaRPr>
                    </a:p>
                    <a:p>
                      <a:pPr algn="l"/>
                      <a:r>
                        <a:rPr kumimoji="1" lang="ja-JP" altLang="en-US" sz="1200" u="none" dirty="0">
                          <a:solidFill>
                            <a:schemeClr val="tx1"/>
                          </a:solidFill>
                          <a:latin typeface="Meiryo UI" panose="020B0604030504040204" pitchFamily="50" charset="-128"/>
                          <a:ea typeface="Meiryo UI" panose="020B0604030504040204" pitchFamily="50" charset="-128"/>
                        </a:rPr>
                        <a:t>・大阪市小学校学力経年調査の実施（全小学校</a:t>
                      </a:r>
                      <a:r>
                        <a:rPr kumimoji="1" lang="en-US" altLang="ja-JP" sz="1200" u="none" dirty="0">
                          <a:solidFill>
                            <a:schemeClr val="tx1"/>
                          </a:solidFill>
                          <a:latin typeface="Meiryo UI" panose="020B0604030504040204" pitchFamily="50" charset="-128"/>
                          <a:ea typeface="Meiryo UI" panose="020B0604030504040204" pitchFamily="50" charset="-128"/>
                        </a:rPr>
                        <a:t>3</a:t>
                      </a:r>
                      <a:r>
                        <a:rPr kumimoji="1" lang="ja-JP" altLang="en-US" sz="1200" u="none" dirty="0">
                          <a:solidFill>
                            <a:schemeClr val="tx1"/>
                          </a:solidFill>
                          <a:latin typeface="Meiryo UI" panose="020B0604030504040204" pitchFamily="50" charset="-128"/>
                          <a:ea typeface="Meiryo UI" panose="020B0604030504040204" pitchFamily="50" charset="-128"/>
                        </a:rPr>
                        <a:t>～</a:t>
                      </a:r>
                      <a:r>
                        <a:rPr kumimoji="1" lang="en-US" altLang="ja-JP" sz="1200" u="none" dirty="0">
                          <a:solidFill>
                            <a:schemeClr val="tx1"/>
                          </a:solidFill>
                          <a:latin typeface="Meiryo UI" panose="020B0604030504040204" pitchFamily="50" charset="-128"/>
                          <a:ea typeface="Meiryo UI" panose="020B0604030504040204" pitchFamily="50" charset="-128"/>
                        </a:rPr>
                        <a:t>6</a:t>
                      </a:r>
                      <a:r>
                        <a:rPr kumimoji="1" lang="ja-JP" altLang="en-US" sz="1200" u="none" dirty="0">
                          <a:solidFill>
                            <a:schemeClr val="tx1"/>
                          </a:solidFill>
                          <a:latin typeface="Meiryo UI" panose="020B0604030504040204" pitchFamily="50" charset="-128"/>
                          <a:ea typeface="Meiryo UI" panose="020B0604030504040204" pitchFamily="50" charset="-128"/>
                        </a:rPr>
                        <a:t>年対象で実施）</a:t>
                      </a:r>
                    </a:p>
                  </a:txBody>
                  <a:tcPr>
                    <a:lnL w="12700" cap="flat" cmpd="sng" algn="ctr">
                      <a:solidFill>
                        <a:schemeClr val="tx1"/>
                      </a:solidFill>
                      <a:prstDash val="solid"/>
                      <a:round/>
                      <a:headEnd type="none" w="med" len="med"/>
                      <a:tailEnd type="none" w="med" len="med"/>
                    </a:lnL>
                    <a:lnR w="12700" cap="flat" cmpd="sng" algn="ctr">
                      <a:solidFill>
                        <a:schemeClr val="tx1"/>
                      </a:solidFill>
                      <a:prstDash val="lg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u="sng" dirty="0">
                          <a:solidFill>
                            <a:schemeClr val="tx1"/>
                          </a:solidFill>
                          <a:latin typeface="Meiryo UI" panose="020B0604030504040204" pitchFamily="50" charset="-128"/>
                          <a:ea typeface="Meiryo UI" panose="020B0604030504040204" pitchFamily="50" charset="-128"/>
                        </a:rPr>
                        <a:t>2019</a:t>
                      </a:r>
                      <a:r>
                        <a:rPr kumimoji="1" lang="ja-JP" altLang="en-US" sz="1200" u="sng" dirty="0">
                          <a:solidFill>
                            <a:schemeClr val="tx1"/>
                          </a:solidFill>
                          <a:latin typeface="Meiryo UI" panose="020B0604030504040204" pitchFamily="50" charset="-128"/>
                          <a:ea typeface="Meiryo UI" panose="020B0604030504040204" pitchFamily="50" charset="-128"/>
                        </a:rPr>
                        <a:t>年度～</a:t>
                      </a:r>
                      <a:endParaRPr kumimoji="1" lang="en-US" altLang="ja-JP" sz="1200" u="sng" dirty="0">
                        <a:solidFill>
                          <a:schemeClr val="tx1"/>
                        </a:solidFill>
                        <a:latin typeface="Meiryo UI" panose="020B0604030504040204" pitchFamily="50" charset="-128"/>
                        <a:ea typeface="Meiryo UI" panose="020B0604030504040204" pitchFamily="50" charset="-128"/>
                      </a:endParaRPr>
                    </a:p>
                    <a:p>
                      <a:pPr algn="l"/>
                      <a:r>
                        <a:rPr kumimoji="1" lang="ja-JP" altLang="en-US" sz="1200" u="none" dirty="0">
                          <a:solidFill>
                            <a:schemeClr val="tx1"/>
                          </a:solidFill>
                          <a:latin typeface="Meiryo UI" panose="020B0604030504040204" pitchFamily="50" charset="-128"/>
                          <a:ea typeface="Meiryo UI" panose="020B0604030504040204" pitchFamily="50" charset="-128"/>
                        </a:rPr>
                        <a:t>・大阪市版チャレンジテスト</a:t>
                      </a:r>
                      <a:r>
                        <a:rPr kumimoji="1" lang="en-US" altLang="ja-JP" sz="1200" u="none" dirty="0">
                          <a:solidFill>
                            <a:schemeClr val="tx1"/>
                          </a:solidFill>
                          <a:latin typeface="Meiryo UI" panose="020B0604030504040204" pitchFamily="50" charset="-128"/>
                          <a:ea typeface="Meiryo UI" panose="020B0604030504040204" pitchFamily="50" charset="-128"/>
                        </a:rPr>
                        <a:t>plus</a:t>
                      </a:r>
                      <a:r>
                        <a:rPr kumimoji="1" lang="ja-JP" altLang="en-US" sz="1200" u="none" dirty="0">
                          <a:solidFill>
                            <a:schemeClr val="tx1"/>
                          </a:solidFill>
                          <a:latin typeface="Meiryo UI" panose="020B0604030504040204" pitchFamily="50" charset="-128"/>
                          <a:ea typeface="Meiryo UI" panose="020B0604030504040204" pitchFamily="50" charset="-128"/>
                        </a:rPr>
                        <a:t>の実施（全中学校１年理科・社会で実施）</a:t>
                      </a:r>
                      <a:endParaRPr kumimoji="1" lang="en-US" altLang="ja-JP" sz="1200" u="non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u="none"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lg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u="none" baseline="0" dirty="0">
                          <a:solidFill>
                            <a:schemeClr val="tx1"/>
                          </a:solidFill>
                          <a:latin typeface="Meiryo UI" panose="020B0604030504040204" pitchFamily="50" charset="-128"/>
                          <a:ea typeface="Meiryo UI" panose="020B0604030504040204" pitchFamily="50" charset="-128"/>
                        </a:rPr>
                        <a:t>・「全国学力・学習状況調査」、「大阪市小学校学力経年調査」、「中学生チャレンジテスト」等、客観的・経年的に行われる調査結果のデータを活用し、誰一人取り残さない学力向上に向けて各学校への支援につなげている。</a:t>
                      </a:r>
                    </a:p>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u="none" dirty="0">
                        <a:solidFill>
                          <a:schemeClr val="tx1"/>
                        </a:solidFill>
                        <a:effectLst/>
                        <a:latin typeface="Meiryo UI" panose="020B0604030504040204" pitchFamily="50" charset="-128"/>
                        <a:ea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u="none" dirty="0">
                        <a:solidFill>
                          <a:schemeClr val="tx1"/>
                        </a:solidFill>
                        <a:effectLst/>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bl>
          </a:graphicData>
        </a:graphic>
      </p:graphicFrame>
      <p:sp>
        <p:nvSpPr>
          <p:cNvPr id="12" name="テキスト ボックス 11"/>
          <p:cNvSpPr txBox="1"/>
          <p:nvPr/>
        </p:nvSpPr>
        <p:spPr>
          <a:xfrm>
            <a:off x="251520" y="232182"/>
            <a:ext cx="7704856"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③　主な改革の概要（２／９）</a:t>
            </a:r>
          </a:p>
        </p:txBody>
      </p:sp>
      <p:cxnSp>
        <p:nvCxnSpPr>
          <p:cNvPr id="14" name="直線コネクタ 13"/>
          <p:cNvCxnSpPr/>
          <p:nvPr/>
        </p:nvCxnSpPr>
        <p:spPr>
          <a:xfrm>
            <a:off x="107218" y="652105"/>
            <a:ext cx="871296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テキスト ボックス 36"/>
          <p:cNvSpPr txBox="1"/>
          <p:nvPr/>
        </p:nvSpPr>
        <p:spPr>
          <a:xfrm>
            <a:off x="-35880" y="34957"/>
            <a:ext cx="3491880" cy="261610"/>
          </a:xfrm>
          <a:prstGeom prst="rect">
            <a:avLst/>
          </a:prstGeom>
          <a:noFill/>
        </p:spPr>
        <p:txBody>
          <a:bodyPr wrap="square" rtlCol="0" anchor="ctr">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Ⅰ</a:t>
            </a:r>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　政策の刷新・教育改革</a:t>
            </a:r>
          </a:p>
        </p:txBody>
      </p:sp>
      <p:sp>
        <p:nvSpPr>
          <p:cNvPr id="3" name="スライド番号プレースホルダー 2"/>
          <p:cNvSpPr>
            <a:spLocks noGrp="1"/>
          </p:cNvSpPr>
          <p:nvPr>
            <p:ph type="sldNum" sz="quarter" idx="12"/>
          </p:nvPr>
        </p:nvSpPr>
        <p:spPr/>
        <p:txBody>
          <a:bodyPr/>
          <a:lstStyle/>
          <a:p>
            <a:fld id="{CCEC3038-1CF1-4B63-9920-55248DCFBA97}" type="slidenum">
              <a:rPr kumimoji="1" lang="ja-JP" altLang="en-US" smtClean="0"/>
              <a:pPr/>
              <a:t>19</a:t>
            </a:fld>
            <a:endParaRPr kumimoji="1" lang="ja-JP" altLang="en-US"/>
          </a:p>
        </p:txBody>
      </p:sp>
    </p:spTree>
    <p:extLst>
      <p:ext uri="{BB962C8B-B14F-4D97-AF65-F5344CB8AC3E}">
        <p14:creationId xmlns:p14="http://schemas.microsoft.com/office/powerpoint/2010/main" val="410386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角丸四角形 11"/>
          <p:cNvSpPr/>
          <p:nvPr/>
        </p:nvSpPr>
        <p:spPr>
          <a:xfrm>
            <a:off x="4621745" y="1242871"/>
            <a:ext cx="4342743" cy="5252471"/>
          </a:xfrm>
          <a:prstGeom prst="roundRect">
            <a:avLst>
              <a:gd name="adj" fmla="val 0"/>
            </a:avLst>
          </a:prstGeom>
          <a:solidFill>
            <a:srgbClr val="66FFFF">
              <a:alpha val="50000"/>
            </a:srgbClr>
          </a:solidFill>
          <a:ln w="38100">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graphicFrame>
        <p:nvGraphicFramePr>
          <p:cNvPr id="5" name="表 4"/>
          <p:cNvGraphicFramePr>
            <a:graphicFrameLocks noGrp="1"/>
          </p:cNvGraphicFramePr>
          <p:nvPr>
            <p:extLst>
              <p:ext uri="{D42A27DB-BD31-4B8C-83A1-F6EECF244321}">
                <p14:modId xmlns:p14="http://schemas.microsoft.com/office/powerpoint/2010/main" val="2639951671"/>
              </p:ext>
            </p:extLst>
          </p:nvPr>
        </p:nvGraphicFramePr>
        <p:xfrm>
          <a:off x="179512" y="673663"/>
          <a:ext cx="8784977" cy="5821680"/>
        </p:xfrm>
        <a:graphic>
          <a:graphicData uri="http://schemas.openxmlformats.org/drawingml/2006/table">
            <a:tbl>
              <a:tblPr firstRow="1" bandRow="1">
                <a:tableStyleId>{69012ECD-51FC-41F1-AA8D-1B2483CD663E}</a:tableStyleId>
              </a:tblPr>
              <a:tblGrid>
                <a:gridCol w="1008112">
                  <a:extLst>
                    <a:ext uri="{9D8B030D-6E8A-4147-A177-3AD203B41FA5}">
                      <a16:colId xmlns:a16="http://schemas.microsoft.com/office/drawing/2014/main" val="20000"/>
                    </a:ext>
                  </a:extLst>
                </a:gridCol>
                <a:gridCol w="1224136">
                  <a:extLst>
                    <a:ext uri="{9D8B030D-6E8A-4147-A177-3AD203B41FA5}">
                      <a16:colId xmlns:a16="http://schemas.microsoft.com/office/drawing/2014/main" val="20001"/>
                    </a:ext>
                  </a:extLst>
                </a:gridCol>
                <a:gridCol w="2184243">
                  <a:extLst>
                    <a:ext uri="{9D8B030D-6E8A-4147-A177-3AD203B41FA5}">
                      <a16:colId xmlns:a16="http://schemas.microsoft.com/office/drawing/2014/main" val="20002"/>
                    </a:ext>
                  </a:extLst>
                </a:gridCol>
                <a:gridCol w="2184243">
                  <a:extLst>
                    <a:ext uri="{9D8B030D-6E8A-4147-A177-3AD203B41FA5}">
                      <a16:colId xmlns:a16="http://schemas.microsoft.com/office/drawing/2014/main" val="20003"/>
                    </a:ext>
                  </a:extLst>
                </a:gridCol>
                <a:gridCol w="2184243">
                  <a:extLst>
                    <a:ext uri="{9D8B030D-6E8A-4147-A177-3AD203B41FA5}">
                      <a16:colId xmlns:a16="http://schemas.microsoft.com/office/drawing/2014/main" val="20004"/>
                    </a:ext>
                  </a:extLst>
                </a:gridCol>
              </a:tblGrid>
              <a:tr h="460145">
                <a:tc>
                  <a:txBody>
                    <a:bodyPr/>
                    <a:lstStyle/>
                    <a:p>
                      <a:endParaRPr kumimoji="1" lang="ja-JP" altLang="en-US" sz="14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dirty="0">
                          <a:latin typeface="Meiryo UI" panose="020B0604030504040204" pitchFamily="50" charset="-128"/>
                          <a:ea typeface="Meiryo UI" panose="020B0604030504040204" pitchFamily="50" charset="-128"/>
                        </a:rPr>
                        <a:t>改革以前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dirty="0" smtClean="0">
                          <a:latin typeface="Meiryo UI" panose="020B0604030504040204" pitchFamily="50" charset="-128"/>
                          <a:ea typeface="Meiryo UI" panose="020B0604030504040204" pitchFamily="50" charset="-128"/>
                        </a:rPr>
                        <a:t>２０１８．３</a:t>
                      </a:r>
                      <a:endParaRPr kumimoji="1"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（前回棚卸し時点）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lg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dirty="0" smtClean="0">
                          <a:solidFill>
                            <a:schemeClr val="bg1"/>
                          </a:solidFill>
                          <a:latin typeface="Meiryo UI" panose="020B0604030504040204" pitchFamily="50" charset="-128"/>
                          <a:ea typeface="Meiryo UI" panose="020B0604030504040204" pitchFamily="50" charset="-128"/>
                        </a:rPr>
                        <a:t>２０２２．１１</a:t>
                      </a:r>
                      <a:endParaRPr kumimoji="1" lang="en-US" altLang="ja-JP" sz="1400" dirty="0">
                        <a:solidFill>
                          <a:schemeClr val="bg1"/>
                        </a:solidFill>
                        <a:latin typeface="Meiryo UI" panose="020B0604030504040204" pitchFamily="50" charset="-128"/>
                        <a:ea typeface="Meiryo UI" panose="020B0604030504040204" pitchFamily="50" charset="-128"/>
                      </a:endParaRPr>
                    </a:p>
                    <a:p>
                      <a:pPr algn="ctr"/>
                      <a:r>
                        <a:rPr kumimoji="1" lang="ja-JP" altLang="en-US" sz="1400" dirty="0">
                          <a:solidFill>
                            <a:schemeClr val="bg1"/>
                          </a:solidFill>
                          <a:latin typeface="Meiryo UI" panose="020B0604030504040204" pitchFamily="50" charset="-128"/>
                          <a:ea typeface="Meiryo UI" panose="020B0604030504040204" pitchFamily="50" charset="-128"/>
                        </a:rPr>
                        <a:t>（今回棚卸し時点）</a:t>
                      </a:r>
                    </a:p>
                  </a:txBody>
                  <a:tcPr anchor="ctr">
                    <a:lnL w="12700" cap="flat" cmpd="sng" algn="ctr">
                      <a:solidFill>
                        <a:schemeClr val="tx1"/>
                      </a:solidFill>
                      <a:prstDash val="lg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dirty="0">
                          <a:latin typeface="Meiryo UI" panose="020B0604030504040204" pitchFamily="50" charset="-128"/>
                          <a:ea typeface="Meiryo UI" panose="020B0604030504040204" pitchFamily="50" charset="-128"/>
                        </a:rPr>
                        <a:t>取組みの達成状況と</a:t>
                      </a:r>
                      <a:endParaRPr kumimoji="1"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今後の課題</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2192454">
                <a:tc rowSpan="2">
                  <a:txBody>
                    <a:bodyPr/>
                    <a:lstStyle/>
                    <a:p>
                      <a:pPr algn="l"/>
                      <a:r>
                        <a:rPr kumimoji="1" lang="en-US" altLang="ja-JP" sz="1200" dirty="0">
                          <a:solidFill>
                            <a:schemeClr val="tx1"/>
                          </a:solidFill>
                          <a:latin typeface="Meiryo UI" panose="020B0604030504040204" pitchFamily="50" charset="-128"/>
                          <a:ea typeface="Meiryo UI" panose="020B0604030504040204" pitchFamily="50" charset="-128"/>
                        </a:rPr>
                        <a:t>Ⅲ.</a:t>
                      </a:r>
                    </a:p>
                    <a:p>
                      <a:pPr algn="l"/>
                      <a:r>
                        <a:rPr kumimoji="1" lang="ja-JP" altLang="en-US" sz="1200" dirty="0">
                          <a:solidFill>
                            <a:schemeClr val="tx1"/>
                          </a:solidFill>
                          <a:latin typeface="Meiryo UI" panose="020B0604030504040204" pitchFamily="50" charset="-128"/>
                          <a:ea typeface="Meiryo UI" panose="020B0604030504040204" pitchFamily="50" charset="-128"/>
                        </a:rPr>
                        <a:t>教育実践のイノベーション</a:t>
                      </a:r>
                    </a:p>
                    <a:p>
                      <a:pPr algn="l"/>
                      <a:endParaRPr kumimoji="1" lang="ja-JP" altLang="en-US" sz="12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Meiryo UI" panose="020B0604030504040204" pitchFamily="50" charset="-128"/>
                          <a:ea typeface="Meiryo UI" panose="020B0604030504040204" pitchFamily="50" charset="-128"/>
                        </a:rPr>
                        <a:t>（カリキュラム）</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Meiryo UI" panose="020B0604030504040204" pitchFamily="50" charset="-128"/>
                          <a:ea typeface="Meiryo UI" panose="020B0604030504040204" pitchFamily="50" charset="-128"/>
                        </a:rPr>
                        <a:t>全国学力テストの全ての項目で平均正答率が全国より低い、など多くの</a:t>
                      </a:r>
                      <a:r>
                        <a:rPr kumimoji="1" lang="ja-JP" altLang="en-US" sz="1200" dirty="0" smtClean="0">
                          <a:solidFill>
                            <a:schemeClr val="tx1"/>
                          </a:solidFill>
                          <a:latin typeface="Meiryo UI" panose="020B0604030504040204" pitchFamily="50" charset="-128"/>
                          <a:ea typeface="Meiryo UI" panose="020B0604030504040204" pitchFamily="50" charset="-128"/>
                        </a:rPr>
                        <a:t>課題</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200" u="none" dirty="0" smtClean="0">
                          <a:solidFill>
                            <a:schemeClr val="tx1"/>
                          </a:solidFill>
                          <a:latin typeface="Meiryo UI" panose="020B0604030504040204" pitchFamily="50" charset="-128"/>
                          <a:ea typeface="Meiryo UI" panose="020B0604030504040204" pitchFamily="50" charset="-128"/>
                        </a:rPr>
                        <a:t>【</a:t>
                      </a:r>
                      <a:r>
                        <a:rPr kumimoji="1" lang="ja-JP" altLang="en-US" sz="1200" u="none" dirty="0" smtClean="0">
                          <a:solidFill>
                            <a:schemeClr val="tx1"/>
                          </a:solidFill>
                          <a:latin typeface="Meiryo UI" panose="020B0604030504040204" pitchFamily="50" charset="-128"/>
                          <a:ea typeface="Meiryo UI" panose="020B0604030504040204" pitchFamily="50" charset="-128"/>
                        </a:rPr>
                        <a:t>学校教育</a:t>
                      </a:r>
                      <a:r>
                        <a:rPr kumimoji="1" lang="en-US" altLang="ja-JP" sz="1200" u="none" dirty="0" smtClean="0">
                          <a:solidFill>
                            <a:schemeClr val="tx1"/>
                          </a:solidFill>
                          <a:latin typeface="Meiryo UI" panose="020B0604030504040204" pitchFamily="50" charset="-128"/>
                          <a:ea typeface="Meiryo UI" panose="020B0604030504040204" pitchFamily="50" charset="-128"/>
                        </a:rPr>
                        <a:t>ICT</a:t>
                      </a:r>
                      <a:r>
                        <a:rPr kumimoji="1" lang="ja-JP" altLang="en-US" sz="1200" u="none" dirty="0" smtClean="0">
                          <a:solidFill>
                            <a:schemeClr val="tx1"/>
                          </a:solidFill>
                          <a:latin typeface="Meiryo UI" panose="020B0604030504040204" pitchFamily="50" charset="-128"/>
                          <a:ea typeface="Meiryo UI" panose="020B0604030504040204" pitchFamily="50" charset="-128"/>
                        </a:rPr>
                        <a:t>活用事業</a:t>
                      </a:r>
                      <a:r>
                        <a:rPr kumimoji="1" lang="en-US" altLang="ja-JP" sz="1200" u="none" dirty="0" smtClean="0">
                          <a:solidFill>
                            <a:schemeClr val="tx1"/>
                          </a:solidFill>
                          <a:latin typeface="Meiryo UI" panose="020B0604030504040204" pitchFamily="50" charset="-128"/>
                          <a:ea typeface="Meiryo UI" panose="020B0604030504040204" pitchFamily="50" charset="-128"/>
                        </a:rPr>
                        <a:t>】</a:t>
                      </a: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200" u="sng" dirty="0" smtClean="0">
                          <a:solidFill>
                            <a:schemeClr val="tx1"/>
                          </a:solidFill>
                          <a:latin typeface="Meiryo UI" panose="020B0604030504040204" pitchFamily="50" charset="-128"/>
                          <a:ea typeface="Meiryo UI" panose="020B0604030504040204" pitchFamily="50" charset="-128"/>
                        </a:rPr>
                        <a:t>2015</a:t>
                      </a:r>
                      <a:r>
                        <a:rPr kumimoji="1" lang="ja-JP" altLang="en-US" sz="1200" u="sng" dirty="0">
                          <a:solidFill>
                            <a:schemeClr val="tx1"/>
                          </a:solidFill>
                          <a:latin typeface="Meiryo UI" panose="020B0604030504040204" pitchFamily="50" charset="-128"/>
                          <a:ea typeface="Meiryo UI" panose="020B0604030504040204" pitchFamily="50" charset="-128"/>
                        </a:rPr>
                        <a:t>年度～</a:t>
                      </a:r>
                      <a:endParaRPr kumimoji="1" lang="en-US" altLang="ja-JP" sz="1200" u="sng" dirty="0">
                        <a:solidFill>
                          <a:schemeClr val="tx1"/>
                        </a:solidFill>
                        <a:latin typeface="Meiryo UI" panose="020B0604030504040204" pitchFamily="50" charset="-128"/>
                        <a:ea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Meiryo UI" panose="020B0604030504040204" pitchFamily="50" charset="-128"/>
                          <a:ea typeface="Meiryo UI" panose="020B0604030504040204" pitchFamily="50" charset="-128"/>
                        </a:rPr>
                        <a:t>・全小・中学校にタブレット端末等の機器を整備</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Meiryo UI" panose="020B0604030504040204" pitchFamily="50" charset="-128"/>
                          <a:ea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rPr>
                        <a:t>ICT</a:t>
                      </a:r>
                      <a:r>
                        <a:rPr kumimoji="1" lang="ja-JP" altLang="en-US" sz="1200" dirty="0">
                          <a:solidFill>
                            <a:schemeClr val="tx1"/>
                          </a:solidFill>
                          <a:latin typeface="Meiryo UI" panose="020B0604030504040204" pitchFamily="50" charset="-128"/>
                          <a:ea typeface="Meiryo UI" panose="020B0604030504040204" pitchFamily="50" charset="-128"/>
                        </a:rPr>
                        <a:t>活用授業のスタンダードモデルを作成</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Meiryo UI" panose="020B0604030504040204" pitchFamily="50" charset="-128"/>
                          <a:ea typeface="Meiryo UI" panose="020B0604030504040204" pitchFamily="50" charset="-128"/>
                        </a:rPr>
                        <a:t>・校内ＬＡＮの再構築のための設計・</a:t>
                      </a:r>
                      <a:r>
                        <a:rPr kumimoji="1" lang="ja-JP" altLang="en-US" sz="1200" dirty="0" smtClean="0">
                          <a:solidFill>
                            <a:schemeClr val="tx1"/>
                          </a:solidFill>
                          <a:latin typeface="Meiryo UI" panose="020B0604030504040204" pitchFamily="50" charset="-128"/>
                          <a:ea typeface="Meiryo UI" panose="020B0604030504040204" pitchFamily="50" charset="-128"/>
                        </a:rPr>
                        <a:t>工事</a:t>
                      </a:r>
                      <a:endParaRPr kumimoji="1" lang="en-US" altLang="ja-JP" sz="1200" dirty="0" smtClean="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lg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200" u="sng" kern="1200" dirty="0" smtClean="0">
                          <a:solidFill>
                            <a:schemeClr val="tx1"/>
                          </a:solidFill>
                          <a:effectLst/>
                          <a:latin typeface="Meiryo UI" panose="020B0604030504040204" pitchFamily="50" charset="-128"/>
                          <a:ea typeface="Meiryo UI" panose="020B0604030504040204" pitchFamily="50" charset="-128"/>
                          <a:cs typeface="+mn-cs"/>
                        </a:rPr>
                        <a:t>2019</a:t>
                      </a:r>
                      <a:r>
                        <a:rPr kumimoji="1" lang="ja-JP" altLang="en-US" sz="1200" u="sng" kern="1200" dirty="0" smtClean="0">
                          <a:solidFill>
                            <a:schemeClr val="tx1"/>
                          </a:solidFill>
                          <a:effectLst/>
                          <a:latin typeface="Meiryo UI" panose="020B0604030504040204" pitchFamily="50" charset="-128"/>
                          <a:ea typeface="Meiryo UI" panose="020B0604030504040204" pitchFamily="50" charset="-128"/>
                          <a:cs typeface="+mn-cs"/>
                        </a:rPr>
                        <a:t>年度</a:t>
                      </a:r>
                      <a:endParaRPr kumimoji="1" lang="en-US" altLang="ja-JP" sz="1200" u="none" kern="1200" dirty="0" smtClean="0">
                        <a:solidFill>
                          <a:schemeClr val="tx1"/>
                        </a:solidFill>
                        <a:effectLst/>
                        <a:latin typeface="Meiryo UI" panose="020B0604030504040204" pitchFamily="50" charset="-128"/>
                        <a:ea typeface="Meiryo UI" panose="020B0604030504040204" pitchFamily="50" charset="-128"/>
                        <a:cs typeface="+mn-cs"/>
                      </a:endParaRPr>
                    </a:p>
                    <a:p>
                      <a:r>
                        <a:rPr kumimoji="1" lang="ja-JP" altLang="en-US" sz="1200" u="none" kern="1200" dirty="0" smtClean="0">
                          <a:solidFill>
                            <a:schemeClr val="tx1"/>
                          </a:solidFill>
                          <a:effectLst/>
                          <a:latin typeface="Meiryo UI" panose="020B0604030504040204" pitchFamily="50" charset="-128"/>
                          <a:ea typeface="Meiryo UI" panose="020B0604030504040204" pitchFamily="50" charset="-128"/>
                          <a:cs typeface="+mn-cs"/>
                        </a:rPr>
                        <a:t>・校内ＬＡＮ工事を完了</a:t>
                      </a:r>
                      <a:endParaRPr kumimoji="1" lang="en-US" altLang="ja-JP" sz="1200" u="none" kern="1200" dirty="0" smtClean="0">
                        <a:solidFill>
                          <a:schemeClr val="tx1"/>
                        </a:solidFill>
                        <a:effectLst/>
                        <a:latin typeface="Meiryo UI" panose="020B0604030504040204" pitchFamily="50" charset="-128"/>
                        <a:ea typeface="Meiryo UI" panose="020B0604030504040204" pitchFamily="50" charset="-128"/>
                        <a:cs typeface="+mn-cs"/>
                      </a:endParaRPr>
                    </a:p>
                    <a:p>
                      <a:r>
                        <a:rPr kumimoji="1" lang="en-US" altLang="ja-JP" sz="1200" u="sng" kern="1200" dirty="0" smtClean="0">
                          <a:solidFill>
                            <a:schemeClr val="tx1"/>
                          </a:solidFill>
                          <a:effectLst/>
                          <a:latin typeface="Meiryo UI" panose="020B0604030504040204" pitchFamily="50" charset="-128"/>
                          <a:ea typeface="Meiryo UI" panose="020B0604030504040204" pitchFamily="50" charset="-128"/>
                          <a:cs typeface="+mn-cs"/>
                        </a:rPr>
                        <a:t>2020</a:t>
                      </a:r>
                      <a:r>
                        <a:rPr kumimoji="1" lang="ja-JP" altLang="en-US" sz="1200" u="sng" kern="1200" dirty="0" smtClean="0">
                          <a:solidFill>
                            <a:schemeClr val="tx1"/>
                          </a:solidFill>
                          <a:effectLst/>
                          <a:latin typeface="Meiryo UI" panose="020B0604030504040204" pitchFamily="50" charset="-128"/>
                          <a:ea typeface="Meiryo UI" panose="020B0604030504040204" pitchFamily="50" charset="-128"/>
                          <a:cs typeface="+mn-cs"/>
                        </a:rPr>
                        <a:t>年度</a:t>
                      </a:r>
                      <a:endParaRPr kumimoji="1" lang="en-US" altLang="ja-JP" sz="1200" u="none" kern="1200" dirty="0" smtClean="0">
                        <a:solidFill>
                          <a:schemeClr val="tx1"/>
                        </a:solidFill>
                        <a:effectLst/>
                        <a:latin typeface="Meiryo UI" panose="020B0604030504040204" pitchFamily="50" charset="-128"/>
                        <a:ea typeface="Meiryo UI" panose="020B0604030504040204" pitchFamily="50" charset="-128"/>
                        <a:cs typeface="+mn-cs"/>
                      </a:endParaRPr>
                    </a:p>
                    <a:p>
                      <a:r>
                        <a:rPr kumimoji="1" lang="ja-JP" altLang="en-US" sz="1200" u="none" kern="1200" dirty="0" smtClean="0">
                          <a:solidFill>
                            <a:schemeClr val="tx1"/>
                          </a:solidFill>
                          <a:effectLst/>
                          <a:latin typeface="Meiryo UI" panose="020B0604030504040204" pitchFamily="50" charset="-128"/>
                          <a:ea typeface="Meiryo UI" panose="020B0604030504040204" pitchFamily="50" charset="-128"/>
                          <a:cs typeface="+mn-cs"/>
                        </a:rPr>
                        <a:t>・全小中学校において学習者用端末の１人１台環境の整備を完了</a:t>
                      </a:r>
                      <a:endParaRPr kumimoji="1" lang="en-US" altLang="ja-JP" sz="1200" u="none" kern="1200" dirty="0" smtClean="0">
                        <a:solidFill>
                          <a:schemeClr val="tx1"/>
                        </a:solidFill>
                        <a:effectLst/>
                        <a:latin typeface="Meiryo UI" panose="020B0604030504040204" pitchFamily="50" charset="-128"/>
                        <a:ea typeface="Meiryo UI" panose="020B0604030504040204" pitchFamily="50" charset="-128"/>
                        <a:cs typeface="+mn-cs"/>
                      </a:endParaRPr>
                    </a:p>
                    <a:p>
                      <a:r>
                        <a:rPr kumimoji="1" lang="en-US" altLang="ja-JP" sz="1200" u="sng" kern="1200" dirty="0" smtClean="0">
                          <a:solidFill>
                            <a:schemeClr val="tx1"/>
                          </a:solidFill>
                          <a:effectLst/>
                          <a:latin typeface="Meiryo UI" panose="020B0604030504040204" pitchFamily="50" charset="-128"/>
                          <a:ea typeface="Meiryo UI" panose="020B0604030504040204" pitchFamily="50" charset="-128"/>
                          <a:cs typeface="+mn-cs"/>
                        </a:rPr>
                        <a:t>2021</a:t>
                      </a:r>
                      <a:r>
                        <a:rPr kumimoji="1" lang="ja-JP" altLang="en-US" sz="1200" u="sng" kern="1200" dirty="0" smtClean="0">
                          <a:solidFill>
                            <a:schemeClr val="tx1"/>
                          </a:solidFill>
                          <a:effectLst/>
                          <a:latin typeface="Meiryo UI" panose="020B0604030504040204" pitchFamily="50" charset="-128"/>
                          <a:ea typeface="Meiryo UI" panose="020B0604030504040204" pitchFamily="50" charset="-128"/>
                          <a:cs typeface="+mn-cs"/>
                        </a:rPr>
                        <a:t>年度～</a:t>
                      </a:r>
                      <a:endParaRPr kumimoji="1" lang="en-US" altLang="ja-JP" sz="1200" u="none" kern="1200" dirty="0" smtClean="0">
                        <a:solidFill>
                          <a:schemeClr val="tx1"/>
                        </a:solidFill>
                        <a:effectLst/>
                        <a:latin typeface="Meiryo UI" panose="020B0604030504040204" pitchFamily="50" charset="-128"/>
                        <a:ea typeface="Meiryo UI" panose="020B0604030504040204" pitchFamily="50" charset="-128"/>
                        <a:cs typeface="+mn-cs"/>
                      </a:endParaRPr>
                    </a:p>
                    <a:p>
                      <a:r>
                        <a:rPr kumimoji="1" lang="ja-JP" altLang="en-US" sz="1200" u="none" kern="1200" dirty="0" smtClean="0">
                          <a:solidFill>
                            <a:schemeClr val="tx1"/>
                          </a:solidFill>
                          <a:effectLst/>
                          <a:latin typeface="Meiryo UI" panose="020B0604030504040204" pitchFamily="50" charset="-128"/>
                          <a:ea typeface="Meiryo UI" panose="020B0604030504040204" pitchFamily="50" charset="-128"/>
                          <a:cs typeface="+mn-cs"/>
                        </a:rPr>
                        <a:t>・デジタルドリルや協働学習支援ツール等を効果的に活用し、個別最適な学びと協働的な学びを推進</a:t>
                      </a:r>
                      <a:endParaRPr kumimoji="1" lang="en-US" altLang="ja-JP" sz="1200" u="none" kern="1200" dirty="0" smtClean="0">
                        <a:solidFill>
                          <a:schemeClr val="tx1"/>
                        </a:solidFill>
                        <a:effectLst/>
                        <a:latin typeface="Meiryo UI" panose="020B0604030504040204" pitchFamily="50" charset="-128"/>
                        <a:ea typeface="Meiryo UI" panose="020B0604030504040204" pitchFamily="50" charset="-128"/>
                        <a:cs typeface="+mn-cs"/>
                      </a:endParaRPr>
                    </a:p>
                    <a:p>
                      <a:r>
                        <a:rPr kumimoji="1" lang="ja-JP" altLang="en-US" sz="1200" u="none" kern="1200" dirty="0" smtClean="0">
                          <a:solidFill>
                            <a:schemeClr val="tx1"/>
                          </a:solidFill>
                          <a:effectLst/>
                          <a:latin typeface="Meiryo UI" panose="020B0604030504040204" pitchFamily="50" charset="-128"/>
                          <a:ea typeface="Meiryo UI" panose="020B0604030504040204" pitchFamily="50" charset="-128"/>
                          <a:cs typeface="+mn-cs"/>
                        </a:rPr>
                        <a:t>・端末を活用した心の天気や相談申告機能等により、児童生徒の心の状態や日々の生活状況の可視化と把握</a:t>
                      </a:r>
                      <a:endParaRPr kumimoji="1" lang="en-US" altLang="ja-JP" sz="1200" u="none" kern="1200" dirty="0" smtClean="0">
                        <a:solidFill>
                          <a:schemeClr val="tx1"/>
                        </a:solidFill>
                        <a:effectLst/>
                        <a:latin typeface="Meiryo UI" panose="020B0604030504040204" pitchFamily="50" charset="-128"/>
                        <a:ea typeface="Meiryo UI" panose="020B0604030504040204" pitchFamily="50" charset="-128"/>
                        <a:cs typeface="+mn-cs"/>
                      </a:endParaRPr>
                    </a:p>
                  </a:txBody>
                  <a:tcPr>
                    <a:lnL w="12700" cap="flat" cmpd="sng" algn="ctr">
                      <a:solidFill>
                        <a:schemeClr val="tx1"/>
                      </a:solidFill>
                      <a:prstDash val="lg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dirty="0" smtClean="0">
                          <a:solidFill>
                            <a:schemeClr val="tx1"/>
                          </a:solidFill>
                          <a:latin typeface="Meiryo UI" panose="020B0604030504040204" pitchFamily="50" charset="-128"/>
                          <a:ea typeface="Meiryo UI" panose="020B0604030504040204" pitchFamily="50" charset="-128"/>
                        </a:rPr>
                        <a:t>・校内ＬＡＮ工事を完了</a:t>
                      </a:r>
                      <a:endParaRPr kumimoji="1" lang="en-US" altLang="ja-JP" sz="1200" dirty="0" smtClean="0">
                        <a:solidFill>
                          <a:schemeClr val="tx1"/>
                        </a:solidFill>
                        <a:latin typeface="Meiryo UI" panose="020B0604030504040204" pitchFamily="50" charset="-128"/>
                        <a:ea typeface="Meiryo UI" panose="020B0604030504040204" pitchFamily="50" charset="-128"/>
                      </a:endParaRPr>
                    </a:p>
                    <a:p>
                      <a:pPr algn="l"/>
                      <a:r>
                        <a:rPr kumimoji="1" lang="ja-JP" altLang="en-US" sz="1200" dirty="0" smtClean="0">
                          <a:solidFill>
                            <a:schemeClr val="tx1"/>
                          </a:solidFill>
                          <a:latin typeface="Meiryo UI" panose="020B0604030504040204" pitchFamily="50" charset="-128"/>
                          <a:ea typeface="Meiryo UI" panose="020B0604030504040204" pitchFamily="50" charset="-128"/>
                        </a:rPr>
                        <a:t>・全小中学校において１人１台環境の整備を完了</a:t>
                      </a:r>
                      <a:endParaRPr kumimoji="1" lang="en-US" altLang="ja-JP" sz="1200" dirty="0" smtClean="0">
                        <a:solidFill>
                          <a:schemeClr val="tx1"/>
                        </a:solidFill>
                        <a:latin typeface="Meiryo UI" panose="020B0604030504040204" pitchFamily="50" charset="-128"/>
                        <a:ea typeface="Meiryo UI" panose="020B0604030504040204" pitchFamily="50" charset="-128"/>
                      </a:endParaRPr>
                    </a:p>
                    <a:p>
                      <a:pPr algn="l"/>
                      <a:r>
                        <a:rPr kumimoji="1" lang="ja-JP" altLang="en-US" sz="1200" dirty="0" smtClean="0">
                          <a:solidFill>
                            <a:schemeClr val="tx1"/>
                          </a:solidFill>
                          <a:latin typeface="Meiryo UI" panose="020B0604030504040204" pitchFamily="50" charset="-128"/>
                          <a:ea typeface="Meiryo UI" panose="020B0604030504040204" pitchFamily="50" charset="-128"/>
                        </a:rPr>
                        <a:t>・各校の状況にあわせた日常的なＩＣＴ活用モデルの運用を進めていく</a:t>
                      </a:r>
                      <a:endParaRPr kumimoji="1" lang="en-US" altLang="ja-JP" sz="1200" dirty="0" smtClean="0">
                        <a:solidFill>
                          <a:schemeClr val="tx1"/>
                        </a:solidFill>
                        <a:latin typeface="Meiryo UI" panose="020B0604030504040204" pitchFamily="50" charset="-128"/>
                        <a:ea typeface="Meiryo UI" panose="020B0604030504040204" pitchFamily="50" charset="-128"/>
                      </a:endParaRPr>
                    </a:p>
                    <a:p>
                      <a:pPr algn="l"/>
                      <a:r>
                        <a:rPr kumimoji="1" lang="ja-JP" altLang="en-US" sz="1200" dirty="0" smtClean="0">
                          <a:solidFill>
                            <a:schemeClr val="tx1"/>
                          </a:solidFill>
                          <a:latin typeface="Meiryo UI" panose="020B0604030504040204" pitchFamily="50" charset="-128"/>
                          <a:ea typeface="Meiryo UI" panose="020B0604030504040204" pitchFamily="50" charset="-128"/>
                        </a:rPr>
                        <a:t>・引き続き最適なＩＣＴ環境について検討</a:t>
                      </a:r>
                      <a:endParaRPr kumimoji="1" lang="en-US" altLang="ja-JP" sz="1200" dirty="0" smtClean="0">
                        <a:solidFill>
                          <a:schemeClr val="tx1"/>
                        </a:solidFill>
                        <a:latin typeface="Meiryo UI" panose="020B0604030504040204" pitchFamily="50" charset="-128"/>
                        <a:ea typeface="Meiryo UI" panose="020B0604030504040204" pitchFamily="50" charset="-128"/>
                      </a:endParaRPr>
                    </a:p>
                    <a:p>
                      <a:pPr algn="l"/>
                      <a:endParaRPr kumimoji="1" lang="ja-JP" altLang="en-US" sz="12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2192454">
                <a:tc vMerge="1">
                  <a:txBody>
                    <a:bodyPr/>
                    <a:lstStyle/>
                    <a:p>
                      <a:endParaRPr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ja-JP" altLang="en-US" sz="1400"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kumimoji="1" lang="en-US" altLang="ja-JP" sz="1200" u="none" dirty="0" smtClean="0">
                          <a:solidFill>
                            <a:schemeClr val="tx1"/>
                          </a:solidFill>
                          <a:latin typeface="Meiryo UI" panose="020B0604030504040204" pitchFamily="50" charset="-128"/>
                          <a:ea typeface="Meiryo UI" panose="020B0604030504040204" pitchFamily="50" charset="-128"/>
                        </a:rPr>
                        <a:t>【</a:t>
                      </a:r>
                      <a:r>
                        <a:rPr kumimoji="1" lang="ja-JP" altLang="en-US" sz="1200" u="none" dirty="0" smtClean="0">
                          <a:solidFill>
                            <a:schemeClr val="tx1"/>
                          </a:solidFill>
                          <a:latin typeface="Meiryo UI" panose="020B0604030504040204" pitchFamily="50" charset="-128"/>
                          <a:ea typeface="Meiryo UI" panose="020B0604030504040204" pitchFamily="50" charset="-128"/>
                        </a:rPr>
                        <a:t>英語イノベーション事業</a:t>
                      </a:r>
                      <a:r>
                        <a:rPr kumimoji="1" lang="en-US" altLang="ja-JP" sz="1200" u="none" dirty="0" smtClean="0">
                          <a:solidFill>
                            <a:schemeClr val="tx1"/>
                          </a:solidFill>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u="sng" dirty="0" smtClean="0">
                          <a:solidFill>
                            <a:schemeClr val="tx1"/>
                          </a:solidFill>
                          <a:effectLst/>
                          <a:latin typeface="Meiryo UI" panose="020B0604030504040204" pitchFamily="50" charset="-128"/>
                          <a:ea typeface="Meiryo UI" panose="020B0604030504040204" pitchFamily="50" charset="-128"/>
                        </a:rPr>
                        <a:t>2013</a:t>
                      </a:r>
                      <a:r>
                        <a:rPr kumimoji="1" lang="ja-JP" altLang="en-US" sz="1200" u="sng" dirty="0" smtClean="0">
                          <a:solidFill>
                            <a:schemeClr val="tx1"/>
                          </a:solidFill>
                          <a:effectLst/>
                          <a:latin typeface="Meiryo UI" panose="020B0604030504040204" pitchFamily="50" charset="-128"/>
                          <a:ea typeface="Meiryo UI" panose="020B0604030504040204" pitchFamily="50" charset="-128"/>
                        </a:rPr>
                        <a:t>年度～</a:t>
                      </a:r>
                      <a:endParaRPr kumimoji="1" lang="en-US" altLang="ja-JP" sz="1200" u="sng" dirty="0" smtClean="0">
                        <a:solidFill>
                          <a:schemeClr val="tx1"/>
                        </a:solidFill>
                        <a:effectLst/>
                        <a:latin typeface="Meiryo UI" panose="020B0604030504040204" pitchFamily="50" charset="-128"/>
                        <a:ea typeface="Meiryo UI" panose="020B0604030504040204" pitchFamily="50" charset="-128"/>
                      </a:endParaRPr>
                    </a:p>
                    <a:p>
                      <a:r>
                        <a:rPr kumimoji="1" lang="ja-JP" altLang="en-US" sz="1200" u="none" dirty="0" smtClean="0">
                          <a:solidFill>
                            <a:schemeClr val="tx1"/>
                          </a:solidFill>
                          <a:latin typeface="Meiryo UI" panose="020B0604030504040204" pitchFamily="50" charset="-128"/>
                          <a:ea typeface="Meiryo UI" panose="020B0604030504040204" pitchFamily="50" charset="-128"/>
                        </a:rPr>
                        <a:t>・</a:t>
                      </a:r>
                      <a:r>
                        <a:rPr kumimoji="1" lang="ja-JP" altLang="en-US" sz="1200" u="none" dirty="0">
                          <a:solidFill>
                            <a:schemeClr val="tx1"/>
                          </a:solidFill>
                          <a:latin typeface="Meiryo UI" panose="020B0604030504040204" pitchFamily="50" charset="-128"/>
                          <a:ea typeface="Meiryo UI" panose="020B0604030504040204" pitchFamily="50" charset="-128"/>
                        </a:rPr>
                        <a:t>小学校低学年からの英語教育を段階的に</a:t>
                      </a:r>
                      <a:r>
                        <a:rPr kumimoji="1" lang="ja-JP" altLang="en-US" sz="1200" u="none" dirty="0" smtClean="0">
                          <a:solidFill>
                            <a:schemeClr val="tx1"/>
                          </a:solidFill>
                          <a:latin typeface="Meiryo UI" panose="020B0604030504040204" pitchFamily="50" charset="-128"/>
                          <a:ea typeface="Meiryo UI" panose="020B0604030504040204" pitchFamily="50" charset="-128"/>
                        </a:rPr>
                        <a:t>実施。</a:t>
                      </a:r>
                      <a:r>
                        <a:rPr kumimoji="1" lang="en-US" altLang="ja-JP" sz="1200" u="none" dirty="0" smtClean="0">
                          <a:solidFill>
                            <a:schemeClr val="tx1"/>
                          </a:solidFill>
                          <a:latin typeface="Meiryo UI" panose="020B0604030504040204" pitchFamily="50" charset="-128"/>
                          <a:ea typeface="Meiryo UI" panose="020B0604030504040204" pitchFamily="50" charset="-128"/>
                        </a:rPr>
                        <a:t>2018</a:t>
                      </a:r>
                      <a:r>
                        <a:rPr kumimoji="1" lang="ja-JP" altLang="en-US" sz="1200" u="none" dirty="0" smtClean="0">
                          <a:solidFill>
                            <a:schemeClr val="tx1"/>
                          </a:solidFill>
                          <a:latin typeface="Meiryo UI" panose="020B0604030504040204" pitchFamily="50" charset="-128"/>
                          <a:ea typeface="Meiryo UI" panose="020B0604030504040204" pitchFamily="50" charset="-128"/>
                        </a:rPr>
                        <a:t>年度に全校実施。</a:t>
                      </a:r>
                      <a:endParaRPr kumimoji="1" lang="en-US" altLang="ja-JP" sz="1200" u="none" dirty="0" smtClean="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smtClean="0">
                        <a:solidFill>
                          <a:schemeClr val="tx1"/>
                        </a:solidFill>
                        <a:latin typeface="Meiryo UI" panose="020B0604030504040204" pitchFamily="50" charset="-128"/>
                        <a:ea typeface="Meiryo UI" panose="020B0604030504040204" pitchFamily="50" charset="-128"/>
                      </a:endParaRPr>
                    </a:p>
                    <a:p>
                      <a:endParaRPr kumimoji="1" lang="ja-JP" altLang="en-US" sz="1200" u="none"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lg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u="sng" dirty="0" smtClean="0">
                          <a:solidFill>
                            <a:schemeClr val="tx1"/>
                          </a:solidFill>
                          <a:effectLst/>
                          <a:latin typeface="Meiryo UI" panose="020B0604030504040204" pitchFamily="50" charset="-128"/>
                          <a:ea typeface="Meiryo UI" panose="020B0604030504040204" pitchFamily="50" charset="-128"/>
                        </a:rPr>
                        <a:t>2018</a:t>
                      </a:r>
                      <a:r>
                        <a:rPr kumimoji="1" lang="ja-JP" altLang="en-US" sz="1200" u="sng" dirty="0" smtClean="0">
                          <a:solidFill>
                            <a:schemeClr val="tx1"/>
                          </a:solidFill>
                          <a:effectLst/>
                          <a:latin typeface="Meiryo UI" panose="020B0604030504040204" pitchFamily="50" charset="-128"/>
                          <a:ea typeface="Meiryo UI" panose="020B0604030504040204" pitchFamily="50" charset="-128"/>
                        </a:rPr>
                        <a:t>年度～</a:t>
                      </a:r>
                      <a:endParaRPr kumimoji="1" lang="en-US" altLang="ja-JP" sz="1200" u="sng" dirty="0" smtClean="0">
                        <a:solidFill>
                          <a:schemeClr val="tx1"/>
                        </a:solidFill>
                        <a:effectLst/>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smtClean="0">
                          <a:solidFill>
                            <a:schemeClr val="tx1"/>
                          </a:solidFill>
                          <a:effectLst/>
                          <a:latin typeface="Meiryo UI" panose="020B0604030504040204" pitchFamily="50" charset="-128"/>
                          <a:ea typeface="Meiryo UI" panose="020B0604030504040204" pitchFamily="50" charset="-128"/>
                        </a:rPr>
                        <a:t>・全小学校で小・中学校</a:t>
                      </a:r>
                      <a:r>
                        <a:rPr kumimoji="1" lang="en-US" altLang="ja-JP" sz="1200" u="none" dirty="0" smtClean="0">
                          <a:solidFill>
                            <a:schemeClr val="tx1"/>
                          </a:solidFill>
                          <a:effectLst/>
                          <a:latin typeface="Meiryo UI" panose="020B0604030504040204" pitchFamily="50" charset="-128"/>
                          <a:ea typeface="Meiryo UI" panose="020B0604030504040204" pitchFamily="50" charset="-128"/>
                        </a:rPr>
                        <a:t>9</a:t>
                      </a:r>
                      <a:r>
                        <a:rPr kumimoji="1" lang="ja-JP" altLang="en-US" sz="1200" u="none" dirty="0" smtClean="0">
                          <a:solidFill>
                            <a:schemeClr val="tx1"/>
                          </a:solidFill>
                          <a:effectLst/>
                          <a:latin typeface="Meiryo UI" panose="020B0604030504040204" pitchFamily="50" charset="-128"/>
                          <a:ea typeface="Meiryo UI" panose="020B0604030504040204" pitchFamily="50" charset="-128"/>
                        </a:rPr>
                        <a:t>年間を一貫させた英語教育を実施</a:t>
                      </a:r>
                      <a:endParaRPr kumimoji="1" lang="en-US" altLang="ja-JP" sz="1200" u="none" dirty="0" smtClean="0">
                        <a:solidFill>
                          <a:schemeClr val="tx1"/>
                        </a:solidFill>
                        <a:effectLst/>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u="sng" dirty="0" smtClean="0">
                          <a:solidFill>
                            <a:schemeClr val="tx1"/>
                          </a:solidFill>
                          <a:effectLst/>
                          <a:latin typeface="Meiryo UI" panose="020B0604030504040204" pitchFamily="50" charset="-128"/>
                          <a:ea typeface="Meiryo UI" panose="020B0604030504040204" pitchFamily="50" charset="-128"/>
                        </a:rPr>
                        <a:t>2020</a:t>
                      </a:r>
                      <a:r>
                        <a:rPr kumimoji="1" lang="ja-JP" altLang="en-US" sz="1200" u="sng" dirty="0" smtClean="0">
                          <a:solidFill>
                            <a:schemeClr val="tx1"/>
                          </a:solidFill>
                          <a:effectLst/>
                          <a:latin typeface="Meiryo UI" panose="020B0604030504040204" pitchFamily="50" charset="-128"/>
                          <a:ea typeface="Meiryo UI" panose="020B0604030504040204" pitchFamily="50" charset="-128"/>
                        </a:rPr>
                        <a:t>年度～</a:t>
                      </a:r>
                      <a:endParaRPr kumimoji="1" lang="en-US" altLang="ja-JP" sz="1200" u="sng" dirty="0" smtClean="0">
                        <a:solidFill>
                          <a:schemeClr val="tx1"/>
                        </a:solidFill>
                        <a:effectLst/>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smtClean="0">
                          <a:solidFill>
                            <a:schemeClr val="tx1"/>
                          </a:solidFill>
                          <a:effectLst/>
                          <a:latin typeface="Meiryo UI" panose="020B0604030504040204" pitchFamily="50" charset="-128"/>
                          <a:ea typeface="Meiryo UI" panose="020B0604030504040204" pitchFamily="50" charset="-128"/>
                        </a:rPr>
                        <a:t>・小学校の英語の教科化に伴って、指導案更新</a:t>
                      </a:r>
                      <a:endParaRPr kumimoji="1" lang="en-US" altLang="ja-JP" sz="1200" u="none" dirty="0" smtClean="0">
                        <a:solidFill>
                          <a:schemeClr val="tx1"/>
                        </a:solidFill>
                        <a:effectLst/>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u="sng" dirty="0" smtClean="0">
                          <a:solidFill>
                            <a:schemeClr val="tx1"/>
                          </a:solidFill>
                          <a:effectLst/>
                          <a:latin typeface="Meiryo UI" panose="020B0604030504040204" pitchFamily="50" charset="-128"/>
                          <a:ea typeface="Meiryo UI" panose="020B0604030504040204" pitchFamily="50" charset="-128"/>
                        </a:rPr>
                        <a:t>2022</a:t>
                      </a:r>
                      <a:r>
                        <a:rPr kumimoji="1" lang="ja-JP" altLang="en-US" sz="1200" u="sng" dirty="0" smtClean="0">
                          <a:solidFill>
                            <a:schemeClr val="tx1"/>
                          </a:solidFill>
                          <a:effectLst/>
                          <a:latin typeface="Meiryo UI" panose="020B0604030504040204" pitchFamily="50" charset="-128"/>
                          <a:ea typeface="Meiryo UI" panose="020B0604030504040204" pitchFamily="50" charset="-128"/>
                        </a:rPr>
                        <a:t>年度</a:t>
                      </a:r>
                      <a:endParaRPr kumimoji="1" lang="en-US" altLang="ja-JP" sz="1200" u="sng" dirty="0" smtClean="0">
                        <a:solidFill>
                          <a:schemeClr val="tx1"/>
                        </a:solidFill>
                        <a:effectLst/>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smtClean="0">
                          <a:solidFill>
                            <a:schemeClr val="tx1"/>
                          </a:solidFill>
                          <a:effectLst/>
                          <a:latin typeface="Meiryo UI" panose="020B0604030504040204" pitchFamily="50" charset="-128"/>
                          <a:ea typeface="Meiryo UI" panose="020B0604030504040204" pitchFamily="50" charset="-128"/>
                        </a:rPr>
                        <a:t>・全小学校で継続実施</a:t>
                      </a:r>
                      <a:endParaRPr kumimoji="1" lang="en-US" altLang="ja-JP" sz="1200" u="none" dirty="0" smtClean="0">
                        <a:solidFill>
                          <a:schemeClr val="tx1"/>
                        </a:solidFill>
                        <a:effectLst/>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smtClean="0">
                          <a:solidFill>
                            <a:schemeClr val="tx1"/>
                          </a:solidFill>
                          <a:effectLst/>
                          <a:latin typeface="Meiryo UI" panose="020B0604030504040204" pitchFamily="50" charset="-128"/>
                          <a:ea typeface="Meiryo UI" panose="020B0604030504040204" pitchFamily="50" charset="-128"/>
                        </a:rPr>
                        <a:t>・ネイティブ・スピーカー</a:t>
                      </a:r>
                      <a:r>
                        <a:rPr kumimoji="1" lang="en-US" altLang="ja-JP" sz="1200" u="none" dirty="0" smtClean="0">
                          <a:solidFill>
                            <a:schemeClr val="tx1"/>
                          </a:solidFill>
                          <a:effectLst/>
                          <a:latin typeface="Meiryo UI" panose="020B0604030504040204" pitchFamily="50" charset="-128"/>
                          <a:ea typeface="Meiryo UI" panose="020B0604030504040204" pitchFamily="50" charset="-128"/>
                        </a:rPr>
                        <a:t>126</a:t>
                      </a:r>
                      <a:r>
                        <a:rPr kumimoji="1" lang="ja-JP" altLang="en-US" sz="1200" u="none" dirty="0" smtClean="0">
                          <a:solidFill>
                            <a:schemeClr val="tx1"/>
                          </a:solidFill>
                          <a:effectLst/>
                          <a:latin typeface="Meiryo UI" panose="020B0604030504040204" pitchFamily="50" charset="-128"/>
                          <a:ea typeface="Meiryo UI" panose="020B0604030504040204" pitchFamily="50" charset="-128"/>
                        </a:rPr>
                        <a:t>人配置</a:t>
                      </a:r>
                      <a:endParaRPr kumimoji="1" lang="en-US" altLang="ja-JP" sz="1200" u="none" dirty="0" smtClean="0">
                        <a:solidFill>
                          <a:schemeClr val="tx1"/>
                        </a:solidFill>
                        <a:effectLst/>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smtClean="0">
                          <a:solidFill>
                            <a:schemeClr val="tx1"/>
                          </a:solidFill>
                          <a:effectLst/>
                          <a:latin typeface="Meiryo UI" panose="020B0604030504040204" pitchFamily="50" charset="-128"/>
                          <a:ea typeface="Meiryo UI" panose="020B0604030504040204" pitchFamily="50" charset="-128"/>
                        </a:rPr>
                        <a:t>・英語力調査を</a:t>
                      </a:r>
                      <a:r>
                        <a:rPr kumimoji="1" lang="en-US" altLang="ja-JP" sz="1200" u="none" dirty="0" smtClean="0">
                          <a:solidFill>
                            <a:schemeClr val="tx1"/>
                          </a:solidFill>
                          <a:effectLst/>
                          <a:latin typeface="Meiryo UI" panose="020B0604030504040204" pitchFamily="50" charset="-128"/>
                          <a:ea typeface="Meiryo UI" panose="020B0604030504040204" pitchFamily="50" charset="-128"/>
                        </a:rPr>
                        <a:t>4</a:t>
                      </a:r>
                      <a:r>
                        <a:rPr kumimoji="1" lang="ja-JP" altLang="en-US" sz="1200" u="none" dirty="0" smtClean="0">
                          <a:solidFill>
                            <a:schemeClr val="tx1"/>
                          </a:solidFill>
                          <a:effectLst/>
                          <a:latin typeface="Meiryo UI" panose="020B0604030504040204" pitchFamily="50" charset="-128"/>
                          <a:ea typeface="Meiryo UI" panose="020B0604030504040204" pitchFamily="50" charset="-128"/>
                        </a:rPr>
                        <a:t>技能「聞く・読む・話す・書く」で実施し、調査結果を指導に反映</a:t>
                      </a:r>
                      <a:endParaRPr kumimoji="1" lang="en-US" altLang="ja-JP" sz="1200" u="none" dirty="0" smtClean="0">
                        <a:solidFill>
                          <a:schemeClr val="tx1"/>
                        </a:solidFill>
                        <a:effectLst/>
                        <a:latin typeface="Meiryo UI" panose="020B0604030504040204" pitchFamily="50" charset="-128"/>
                        <a:ea typeface="Meiryo UI" panose="020B0604030504040204" pitchFamily="50" charset="-128"/>
                      </a:endParaRPr>
                    </a:p>
                  </a:txBody>
                  <a:tcPr>
                    <a:lnL w="12700" cap="flat" cmpd="sng" algn="ctr">
                      <a:solidFill>
                        <a:schemeClr val="tx1"/>
                      </a:solidFill>
                      <a:prstDash val="lg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smtClean="0">
                          <a:solidFill>
                            <a:schemeClr val="tx1"/>
                          </a:solidFill>
                          <a:effectLst/>
                          <a:latin typeface="Meiryo UI" panose="020B0604030504040204" pitchFamily="50" charset="-128"/>
                          <a:ea typeface="Meiryo UI" panose="020B0604030504040204" pitchFamily="50" charset="-128"/>
                        </a:rPr>
                        <a:t>・</a:t>
                      </a:r>
                      <a:r>
                        <a:rPr kumimoji="1" lang="en-US" altLang="ja-JP" sz="1200" u="none" dirty="0" smtClean="0">
                          <a:solidFill>
                            <a:schemeClr val="tx1"/>
                          </a:solidFill>
                          <a:effectLst/>
                          <a:latin typeface="Meiryo UI" panose="020B0604030504040204" pitchFamily="50" charset="-128"/>
                          <a:ea typeface="Meiryo UI" panose="020B0604030504040204" pitchFamily="50" charset="-128"/>
                        </a:rPr>
                        <a:t>2021</a:t>
                      </a:r>
                      <a:r>
                        <a:rPr kumimoji="1" lang="ja-JP" altLang="en-US" sz="1200" u="none" dirty="0" smtClean="0">
                          <a:solidFill>
                            <a:schemeClr val="tx1"/>
                          </a:solidFill>
                          <a:effectLst/>
                          <a:latin typeface="Meiryo UI" panose="020B0604030504040204" pitchFamily="50" charset="-128"/>
                          <a:ea typeface="Meiryo UI" panose="020B0604030504040204" pitchFamily="50" charset="-128"/>
                        </a:rPr>
                        <a:t>年度、小学校学力経年テストの平均正答率５年生</a:t>
                      </a:r>
                      <a:r>
                        <a:rPr kumimoji="1" lang="en-US" altLang="ja-JP" sz="1200" u="none" dirty="0" smtClean="0">
                          <a:solidFill>
                            <a:schemeClr val="tx1"/>
                          </a:solidFill>
                          <a:effectLst/>
                          <a:latin typeface="Meiryo UI" panose="020B0604030504040204" pitchFamily="50" charset="-128"/>
                          <a:ea typeface="Meiryo UI" panose="020B0604030504040204" pitchFamily="50" charset="-128"/>
                        </a:rPr>
                        <a:t>80</a:t>
                      </a:r>
                      <a:r>
                        <a:rPr kumimoji="1" lang="ja-JP" altLang="en-US" sz="1200" u="none" dirty="0" smtClean="0">
                          <a:solidFill>
                            <a:schemeClr val="tx1"/>
                          </a:solidFill>
                          <a:effectLst/>
                          <a:latin typeface="Meiryo UI" panose="020B0604030504040204" pitchFamily="50" charset="-128"/>
                          <a:ea typeface="Meiryo UI" panose="020B0604030504040204" pitchFamily="50" charset="-128"/>
                        </a:rPr>
                        <a:t>％、６年生</a:t>
                      </a:r>
                      <a:r>
                        <a:rPr kumimoji="1" lang="en-US" altLang="ja-JP" sz="1200" u="none" dirty="0" smtClean="0">
                          <a:solidFill>
                            <a:schemeClr val="tx1"/>
                          </a:solidFill>
                          <a:effectLst/>
                          <a:latin typeface="Meiryo UI" panose="020B0604030504040204" pitchFamily="50" charset="-128"/>
                          <a:ea typeface="Meiryo UI" panose="020B0604030504040204" pitchFamily="50" charset="-128"/>
                        </a:rPr>
                        <a:t>83</a:t>
                      </a:r>
                      <a:r>
                        <a:rPr kumimoji="1" lang="ja-JP" altLang="en-US" sz="1200" u="none" dirty="0" smtClean="0">
                          <a:solidFill>
                            <a:schemeClr val="tx1"/>
                          </a:solidFill>
                          <a:effectLst/>
                          <a:latin typeface="Meiryo UI" panose="020B0604030504040204" pitchFamily="50" charset="-128"/>
                          <a:ea typeface="Meiryo UI" panose="020B0604030504040204" pitchFamily="50" charset="-128"/>
                        </a:rPr>
                        <a:t>％（全国と同等）</a:t>
                      </a:r>
                      <a:endParaRPr kumimoji="1" lang="en-US" altLang="ja-JP" sz="1200" u="none" dirty="0" smtClean="0">
                        <a:solidFill>
                          <a:schemeClr val="tx1"/>
                        </a:solidFill>
                        <a:effectLst/>
                        <a:latin typeface="Meiryo UI" panose="020B0604030504040204" pitchFamily="50" charset="-128"/>
                        <a:ea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smtClean="0">
                          <a:solidFill>
                            <a:schemeClr val="tx1"/>
                          </a:solidFill>
                          <a:effectLst/>
                          <a:latin typeface="Meiryo UI" panose="020B0604030504040204" pitchFamily="50" charset="-128"/>
                          <a:ea typeface="Meiryo UI" panose="020B0604030504040204" pitchFamily="50" charset="-128"/>
                        </a:rPr>
                        <a:t>・</a:t>
                      </a:r>
                      <a:r>
                        <a:rPr kumimoji="1" lang="en-US" altLang="ja-JP" sz="1200" u="none" dirty="0" smtClean="0">
                          <a:solidFill>
                            <a:schemeClr val="tx1"/>
                          </a:solidFill>
                          <a:effectLst/>
                          <a:latin typeface="Meiryo UI" panose="020B0604030504040204" pitchFamily="50" charset="-128"/>
                          <a:ea typeface="Meiryo UI" panose="020B0604030504040204" pitchFamily="50" charset="-128"/>
                        </a:rPr>
                        <a:t>2021</a:t>
                      </a:r>
                      <a:r>
                        <a:rPr kumimoji="1" lang="ja-JP" altLang="en-US" sz="1200" u="none" dirty="0" smtClean="0">
                          <a:solidFill>
                            <a:schemeClr val="tx1"/>
                          </a:solidFill>
                          <a:effectLst/>
                          <a:latin typeface="Meiryo UI" panose="020B0604030504040204" pitchFamily="50" charset="-128"/>
                          <a:ea typeface="Meiryo UI" panose="020B0604030504040204" pitchFamily="50" charset="-128"/>
                        </a:rPr>
                        <a:t>年度、</a:t>
                      </a:r>
                      <a:r>
                        <a:rPr kumimoji="1" lang="en-US" altLang="ja-JP" sz="1200" u="none" dirty="0" smtClean="0">
                          <a:solidFill>
                            <a:schemeClr val="tx1"/>
                          </a:solidFill>
                          <a:effectLst/>
                          <a:latin typeface="Meiryo UI" panose="020B0604030504040204" pitchFamily="50" charset="-128"/>
                          <a:ea typeface="Meiryo UI" panose="020B0604030504040204" pitchFamily="50" charset="-128"/>
                        </a:rPr>
                        <a:t>CEFR</a:t>
                      </a:r>
                      <a:r>
                        <a:rPr kumimoji="1" lang="ja-JP" altLang="en-US" sz="1200" u="none" dirty="0" smtClean="0">
                          <a:solidFill>
                            <a:schemeClr val="tx1"/>
                          </a:solidFill>
                          <a:effectLst/>
                          <a:latin typeface="Meiryo UI" panose="020B0604030504040204" pitchFamily="50" charset="-128"/>
                          <a:ea typeface="Meiryo UI" panose="020B0604030504040204" pitchFamily="50" charset="-128"/>
                        </a:rPr>
                        <a:t>（</a:t>
                      </a:r>
                      <a:r>
                        <a:rPr kumimoji="1" lang="en-US" altLang="ja-JP" sz="1200" u="none" dirty="0" smtClean="0">
                          <a:solidFill>
                            <a:schemeClr val="tx1"/>
                          </a:solidFill>
                          <a:effectLst/>
                          <a:latin typeface="Meiryo UI" panose="020B0604030504040204" pitchFamily="50" charset="-128"/>
                          <a:ea typeface="Meiryo UI" panose="020B0604030504040204" pitchFamily="50" charset="-128"/>
                        </a:rPr>
                        <a:t>※</a:t>
                      </a:r>
                      <a:r>
                        <a:rPr kumimoji="1" lang="ja-JP" altLang="en-US" sz="1200" u="none" dirty="0" smtClean="0">
                          <a:solidFill>
                            <a:schemeClr val="tx1"/>
                          </a:solidFill>
                          <a:effectLst/>
                          <a:latin typeface="Meiryo UI" panose="020B0604030504040204" pitchFamily="50" charset="-128"/>
                          <a:ea typeface="Meiryo UI" panose="020B0604030504040204" pitchFamily="50" charset="-128"/>
                        </a:rPr>
                        <a:t>）</a:t>
                      </a:r>
                      <a:r>
                        <a:rPr kumimoji="1" lang="en-US" altLang="ja-JP" sz="1200" u="none" dirty="0" smtClean="0">
                          <a:solidFill>
                            <a:schemeClr val="tx1"/>
                          </a:solidFill>
                          <a:effectLst/>
                          <a:latin typeface="Meiryo UI" panose="020B0604030504040204" pitchFamily="50" charset="-128"/>
                          <a:ea typeface="Meiryo UI" panose="020B0604030504040204" pitchFamily="50" charset="-128"/>
                        </a:rPr>
                        <a:t> A1</a:t>
                      </a:r>
                      <a:r>
                        <a:rPr kumimoji="1" lang="ja-JP" altLang="en-US" sz="1200" u="none" dirty="0" smtClean="0">
                          <a:solidFill>
                            <a:schemeClr val="tx1"/>
                          </a:solidFill>
                          <a:effectLst/>
                          <a:latin typeface="Meiryo UI" panose="020B0604030504040204" pitchFamily="50" charset="-128"/>
                          <a:ea typeface="Meiryo UI" panose="020B0604030504040204" pitchFamily="50" charset="-128"/>
                        </a:rPr>
                        <a:t>レベル相当以上の英語力を有する中学３年生の割合</a:t>
                      </a:r>
                      <a:r>
                        <a:rPr kumimoji="1" lang="en-US" altLang="ja-JP" sz="1200" u="none" dirty="0" smtClean="0">
                          <a:solidFill>
                            <a:schemeClr val="tx1"/>
                          </a:solidFill>
                          <a:effectLst/>
                          <a:latin typeface="Meiryo UI" panose="020B0604030504040204" pitchFamily="50" charset="-128"/>
                          <a:ea typeface="Meiryo UI" panose="020B0604030504040204" pitchFamily="50" charset="-128"/>
                        </a:rPr>
                        <a:t>52.6%</a:t>
                      </a:r>
                      <a:r>
                        <a:rPr kumimoji="1" lang="ja-JP" altLang="en-US" sz="1200" u="none" dirty="0" smtClean="0">
                          <a:solidFill>
                            <a:schemeClr val="tx1"/>
                          </a:solidFill>
                          <a:effectLst/>
                          <a:latin typeface="Meiryo UI" panose="020B0604030504040204" pitchFamily="50" charset="-128"/>
                          <a:ea typeface="Meiryo UI" panose="020B0604030504040204" pitchFamily="50" charset="-128"/>
                        </a:rPr>
                        <a:t>（全国</a:t>
                      </a:r>
                      <a:r>
                        <a:rPr kumimoji="1" lang="en-US" altLang="ja-JP" sz="1200" u="none" dirty="0" smtClean="0">
                          <a:solidFill>
                            <a:schemeClr val="tx1"/>
                          </a:solidFill>
                          <a:effectLst/>
                          <a:latin typeface="Meiryo UI" panose="020B0604030504040204" pitchFamily="50" charset="-128"/>
                          <a:ea typeface="Meiryo UI" panose="020B0604030504040204" pitchFamily="50" charset="-128"/>
                        </a:rPr>
                        <a:t>47</a:t>
                      </a:r>
                      <a:r>
                        <a:rPr kumimoji="1" lang="ja-JP" altLang="en-US" sz="1200" u="none" dirty="0" smtClean="0">
                          <a:solidFill>
                            <a:schemeClr val="tx1"/>
                          </a:solidFill>
                          <a:effectLst/>
                          <a:latin typeface="Meiryo UI" panose="020B0604030504040204" pitchFamily="50" charset="-128"/>
                          <a:ea typeface="Meiryo UI" panose="020B0604030504040204" pitchFamily="50" charset="-128"/>
                        </a:rPr>
                        <a:t>％）</a:t>
                      </a:r>
                      <a:endParaRPr kumimoji="1" lang="en-US" altLang="ja-JP" sz="1200" u="none" dirty="0" smtClean="0">
                        <a:solidFill>
                          <a:schemeClr val="tx1"/>
                        </a:solidFill>
                        <a:effectLst/>
                        <a:latin typeface="Meiryo UI" panose="020B0604030504040204" pitchFamily="50" charset="-128"/>
                        <a:ea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smtClean="0">
                          <a:solidFill>
                            <a:schemeClr val="tx1"/>
                          </a:solidFill>
                          <a:effectLst/>
                          <a:latin typeface="Meiryo UI" panose="020B0604030504040204" pitchFamily="50" charset="-128"/>
                          <a:ea typeface="Meiryo UI" panose="020B0604030504040204" pitchFamily="50" charset="-128"/>
                        </a:rPr>
                        <a:t>・外国語活動、外国語科との連携が課題</a:t>
                      </a:r>
                      <a:endParaRPr kumimoji="1" lang="en-US" altLang="ja-JP" sz="1200" u="none" dirty="0" smtClean="0">
                        <a:solidFill>
                          <a:schemeClr val="tx1"/>
                        </a:solidFill>
                        <a:effectLst/>
                        <a:latin typeface="Meiryo UI" panose="020B0604030504040204" pitchFamily="50" charset="-128"/>
                        <a:ea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800" u="none" dirty="0" smtClean="0">
                          <a:solidFill>
                            <a:schemeClr val="tx1"/>
                          </a:solidFill>
                          <a:effectLst/>
                          <a:latin typeface="Meiryo UI" panose="020B0604030504040204" pitchFamily="50" charset="-128"/>
                          <a:ea typeface="Meiryo UI" panose="020B0604030504040204" pitchFamily="50" charset="-128"/>
                        </a:rPr>
                        <a:t>※CEFR</a:t>
                      </a:r>
                      <a:r>
                        <a:rPr kumimoji="1" lang="ja-JP" altLang="en-US" sz="800" u="none" dirty="0" smtClean="0">
                          <a:solidFill>
                            <a:schemeClr val="tx1"/>
                          </a:solidFill>
                          <a:effectLst/>
                          <a:latin typeface="Meiryo UI" panose="020B0604030504040204" pitchFamily="50" charset="-128"/>
                          <a:ea typeface="Meiryo UI" panose="020B0604030504040204" pitchFamily="50" charset="-128"/>
                        </a:rPr>
                        <a:t>：外国語の学習、教授、評価のためのヨーロッパ共通参照枠</a:t>
                      </a:r>
                      <a:endParaRPr kumimoji="1" lang="en-US" altLang="ja-JP" sz="800" u="none" dirty="0">
                        <a:solidFill>
                          <a:schemeClr val="tx1"/>
                        </a:solidFill>
                        <a:effectLst/>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cxnSp>
        <p:nvCxnSpPr>
          <p:cNvPr id="9" name="直線コネクタ 8"/>
          <p:cNvCxnSpPr/>
          <p:nvPr/>
        </p:nvCxnSpPr>
        <p:spPr>
          <a:xfrm>
            <a:off x="251520" y="520214"/>
            <a:ext cx="871296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テキスト ボックス 10"/>
          <p:cNvSpPr txBox="1"/>
          <p:nvPr/>
        </p:nvSpPr>
        <p:spPr>
          <a:xfrm>
            <a:off x="251520" y="232182"/>
            <a:ext cx="7704856"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③　</a:t>
            </a:r>
            <a:r>
              <a:rPr kumimoji="1" lang="ja-JP" altLang="en-US" sz="1600" b="1"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主な改革</a:t>
            </a:r>
            <a:r>
              <a:rPr kumimoji="1" lang="ja-JP" altLang="en-US" sz="16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の概要</a:t>
            </a:r>
            <a:r>
              <a:rPr kumimoji="1" lang="ja-JP" altLang="en-US" sz="1600" b="1"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（３／</a:t>
            </a:r>
            <a:r>
              <a:rPr kumimoji="1" lang="ja-JP" altLang="en-US" sz="16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９</a:t>
            </a:r>
            <a:r>
              <a:rPr kumimoji="1" lang="ja-JP" altLang="en-US" sz="1600" b="1"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a:t>
            </a:r>
            <a:endParaRPr kumimoji="1" lang="ja-JP" altLang="en-US" sz="16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3" name="テキスト ボックス 36"/>
          <p:cNvSpPr txBox="1"/>
          <p:nvPr/>
        </p:nvSpPr>
        <p:spPr>
          <a:xfrm>
            <a:off x="-35880" y="34957"/>
            <a:ext cx="3491880" cy="261610"/>
          </a:xfrm>
          <a:prstGeom prst="rect">
            <a:avLst/>
          </a:prstGeom>
          <a:noFill/>
        </p:spPr>
        <p:txBody>
          <a:bodyPr wrap="square" rtlCol="0" anchor="ctr">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Ⅰ</a:t>
            </a:r>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　政策の刷新・教育改革</a:t>
            </a:r>
          </a:p>
        </p:txBody>
      </p:sp>
      <p:sp>
        <p:nvSpPr>
          <p:cNvPr id="2" name="スライド番号プレースホルダー 1"/>
          <p:cNvSpPr>
            <a:spLocks noGrp="1"/>
          </p:cNvSpPr>
          <p:nvPr>
            <p:ph type="sldNum" sz="quarter" idx="12"/>
          </p:nvPr>
        </p:nvSpPr>
        <p:spPr/>
        <p:txBody>
          <a:bodyPr/>
          <a:lstStyle/>
          <a:p>
            <a:fld id="{CCEC3038-1CF1-4B63-9920-55248DCFBA97}" type="slidenum">
              <a:rPr kumimoji="1" lang="ja-JP" altLang="en-US" smtClean="0"/>
              <a:pPr/>
              <a:t>20</a:t>
            </a:fld>
            <a:endParaRPr kumimoji="1" lang="ja-JP" altLang="en-US"/>
          </a:p>
        </p:txBody>
      </p:sp>
    </p:spTree>
    <p:extLst>
      <p:ext uri="{BB962C8B-B14F-4D97-AF65-F5344CB8AC3E}">
        <p14:creationId xmlns:p14="http://schemas.microsoft.com/office/powerpoint/2010/main" val="12254907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角丸四角形 11"/>
          <p:cNvSpPr/>
          <p:nvPr/>
        </p:nvSpPr>
        <p:spPr>
          <a:xfrm>
            <a:off x="4610760" y="1268760"/>
            <a:ext cx="4353728" cy="3565403"/>
          </a:xfrm>
          <a:prstGeom prst="roundRect">
            <a:avLst>
              <a:gd name="adj" fmla="val 0"/>
            </a:avLst>
          </a:prstGeom>
          <a:solidFill>
            <a:srgbClr val="66FFFF">
              <a:alpha val="50000"/>
            </a:srgbClr>
          </a:solidFill>
          <a:ln w="38100">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graphicFrame>
        <p:nvGraphicFramePr>
          <p:cNvPr id="5" name="表 4"/>
          <p:cNvGraphicFramePr>
            <a:graphicFrameLocks noGrp="1"/>
          </p:cNvGraphicFramePr>
          <p:nvPr>
            <p:extLst>
              <p:ext uri="{D42A27DB-BD31-4B8C-83A1-F6EECF244321}">
                <p14:modId xmlns:p14="http://schemas.microsoft.com/office/powerpoint/2010/main" val="3382939897"/>
              </p:ext>
            </p:extLst>
          </p:nvPr>
        </p:nvGraphicFramePr>
        <p:xfrm>
          <a:off x="179512" y="673663"/>
          <a:ext cx="8784977" cy="4160500"/>
        </p:xfrm>
        <a:graphic>
          <a:graphicData uri="http://schemas.openxmlformats.org/drawingml/2006/table">
            <a:tbl>
              <a:tblPr firstRow="1" bandRow="1">
                <a:tableStyleId>{69012ECD-51FC-41F1-AA8D-1B2483CD663E}</a:tableStyleId>
              </a:tblPr>
              <a:tblGrid>
                <a:gridCol w="1008112">
                  <a:extLst>
                    <a:ext uri="{9D8B030D-6E8A-4147-A177-3AD203B41FA5}">
                      <a16:colId xmlns:a16="http://schemas.microsoft.com/office/drawing/2014/main" val="20000"/>
                    </a:ext>
                  </a:extLst>
                </a:gridCol>
                <a:gridCol w="1224136">
                  <a:extLst>
                    <a:ext uri="{9D8B030D-6E8A-4147-A177-3AD203B41FA5}">
                      <a16:colId xmlns:a16="http://schemas.microsoft.com/office/drawing/2014/main" val="20001"/>
                    </a:ext>
                  </a:extLst>
                </a:gridCol>
                <a:gridCol w="2184243">
                  <a:extLst>
                    <a:ext uri="{9D8B030D-6E8A-4147-A177-3AD203B41FA5}">
                      <a16:colId xmlns:a16="http://schemas.microsoft.com/office/drawing/2014/main" val="20002"/>
                    </a:ext>
                  </a:extLst>
                </a:gridCol>
                <a:gridCol w="2184243">
                  <a:extLst>
                    <a:ext uri="{9D8B030D-6E8A-4147-A177-3AD203B41FA5}">
                      <a16:colId xmlns:a16="http://schemas.microsoft.com/office/drawing/2014/main" val="20003"/>
                    </a:ext>
                  </a:extLst>
                </a:gridCol>
                <a:gridCol w="2184243">
                  <a:extLst>
                    <a:ext uri="{9D8B030D-6E8A-4147-A177-3AD203B41FA5}">
                      <a16:colId xmlns:a16="http://schemas.microsoft.com/office/drawing/2014/main" val="20004"/>
                    </a:ext>
                  </a:extLst>
                </a:gridCol>
              </a:tblGrid>
              <a:tr h="595097">
                <a:tc>
                  <a:txBody>
                    <a:bodyPr/>
                    <a:lstStyle/>
                    <a:p>
                      <a:endParaRPr kumimoji="1" lang="ja-JP" altLang="en-US" sz="14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dirty="0">
                          <a:latin typeface="Meiryo UI" panose="020B0604030504040204" pitchFamily="50" charset="-128"/>
                          <a:ea typeface="Meiryo UI" panose="020B0604030504040204" pitchFamily="50" charset="-128"/>
                        </a:rPr>
                        <a:t>改革以前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dirty="0">
                          <a:latin typeface="Meiryo UI" panose="020B0604030504040204" pitchFamily="50" charset="-128"/>
                          <a:ea typeface="Meiryo UI" panose="020B0604030504040204" pitchFamily="50" charset="-128"/>
                        </a:rPr>
                        <a:t>２０１８．３</a:t>
                      </a:r>
                      <a:endParaRPr kumimoji="1"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（前回棚卸し時点）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lg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dirty="0">
                          <a:solidFill>
                            <a:schemeClr val="bg1"/>
                          </a:solidFill>
                          <a:latin typeface="Meiryo UI" panose="020B0604030504040204" pitchFamily="50" charset="-128"/>
                          <a:ea typeface="Meiryo UI" panose="020B0604030504040204" pitchFamily="50" charset="-128"/>
                        </a:rPr>
                        <a:t>２０２２．１１</a:t>
                      </a:r>
                      <a:endParaRPr kumimoji="1" lang="en-US" altLang="ja-JP" sz="1400" dirty="0">
                        <a:solidFill>
                          <a:schemeClr val="bg1"/>
                        </a:solidFill>
                        <a:latin typeface="Meiryo UI" panose="020B0604030504040204" pitchFamily="50" charset="-128"/>
                        <a:ea typeface="Meiryo UI" panose="020B0604030504040204" pitchFamily="50" charset="-128"/>
                      </a:endParaRPr>
                    </a:p>
                    <a:p>
                      <a:pPr algn="ctr"/>
                      <a:r>
                        <a:rPr kumimoji="1" lang="ja-JP" altLang="en-US" sz="1400" dirty="0">
                          <a:solidFill>
                            <a:schemeClr val="bg1"/>
                          </a:solidFill>
                          <a:latin typeface="Meiryo UI" panose="020B0604030504040204" pitchFamily="50" charset="-128"/>
                          <a:ea typeface="Meiryo UI" panose="020B0604030504040204" pitchFamily="50" charset="-128"/>
                        </a:rPr>
                        <a:t>（今回棚卸し時点）</a:t>
                      </a:r>
                    </a:p>
                  </a:txBody>
                  <a:tcPr anchor="ctr">
                    <a:lnL w="12700" cap="flat" cmpd="sng" algn="ctr">
                      <a:solidFill>
                        <a:schemeClr val="tx1"/>
                      </a:solidFill>
                      <a:prstDash val="lg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dirty="0">
                          <a:latin typeface="Meiryo UI" panose="020B0604030504040204" pitchFamily="50" charset="-128"/>
                          <a:ea typeface="Meiryo UI" panose="020B0604030504040204" pitchFamily="50" charset="-128"/>
                        </a:rPr>
                        <a:t>取組みの達成状況と</a:t>
                      </a:r>
                      <a:endParaRPr kumimoji="1"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今後の課題</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1336064">
                <a:tc rowSpan="3">
                  <a:txBody>
                    <a:bodyPr/>
                    <a:lstStyle/>
                    <a:p>
                      <a:pPr algn="l"/>
                      <a:r>
                        <a:rPr kumimoji="1" lang="en-US" altLang="ja-JP" sz="1200" dirty="0">
                          <a:latin typeface="Meiryo UI" panose="020B0604030504040204" pitchFamily="50" charset="-128"/>
                          <a:ea typeface="Meiryo UI" panose="020B0604030504040204" pitchFamily="50" charset="-128"/>
                        </a:rPr>
                        <a:t>Ⅲ.</a:t>
                      </a:r>
                    </a:p>
                    <a:p>
                      <a:pPr algn="l"/>
                      <a:r>
                        <a:rPr kumimoji="1" lang="ja-JP" altLang="en-US" sz="1200" dirty="0">
                          <a:latin typeface="Meiryo UI" panose="020B0604030504040204" pitchFamily="50" charset="-128"/>
                          <a:ea typeface="Meiryo UI" panose="020B0604030504040204" pitchFamily="50" charset="-128"/>
                        </a:rPr>
                        <a:t>教育実践のイノベーション</a:t>
                      </a:r>
                    </a:p>
                    <a:p>
                      <a:pPr algn="l"/>
                      <a:endParaRPr kumimoji="1" lang="ja-JP" altLang="en-US" sz="1200"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（教育環境）</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中学校給食と家庭弁当との選択制　など</a:t>
                      </a:r>
                      <a:endParaRPr kumimoji="1" lang="en-US" altLang="ja-JP" sz="1200" dirty="0">
                        <a:latin typeface="Meiryo UI" panose="020B0604030504040204" pitchFamily="50" charset="-128"/>
                        <a:ea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a:latin typeface="Meiryo UI" panose="020B0604030504040204" pitchFamily="50" charset="-128"/>
                        <a:ea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dirty="0">
                        <a:latin typeface="Meiryo UI" panose="020B0604030504040204" pitchFamily="50" charset="-128"/>
                        <a:ea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a:solidFill>
                          <a:srgbClr val="FF0000"/>
                        </a:solidFill>
                        <a:latin typeface="Meiryo UI" panose="020B0604030504040204" pitchFamily="50" charset="-128"/>
                        <a:ea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200" u="none" dirty="0">
                          <a:solidFill>
                            <a:schemeClr val="tx1"/>
                          </a:solidFill>
                          <a:latin typeface="Meiryo UI" panose="020B0604030504040204" pitchFamily="50" charset="-128"/>
                          <a:ea typeface="Meiryo UI" panose="020B0604030504040204" pitchFamily="50" charset="-128"/>
                        </a:rPr>
                        <a:t>【</a:t>
                      </a:r>
                      <a:r>
                        <a:rPr kumimoji="1" lang="ja-JP" altLang="en-US" sz="1200" u="none" dirty="0">
                          <a:solidFill>
                            <a:schemeClr val="tx1"/>
                          </a:solidFill>
                          <a:latin typeface="Meiryo UI" panose="020B0604030504040204" pitchFamily="50" charset="-128"/>
                          <a:ea typeface="Meiryo UI" panose="020B0604030504040204" pitchFamily="50" charset="-128"/>
                        </a:rPr>
                        <a:t>中学校給食</a:t>
                      </a:r>
                      <a:r>
                        <a:rPr kumimoji="1" lang="en-US" altLang="ja-JP" sz="1200" u="none" dirty="0">
                          <a:solidFill>
                            <a:schemeClr val="tx1"/>
                          </a:solidFill>
                          <a:latin typeface="Meiryo UI" panose="020B0604030504040204" pitchFamily="50" charset="-128"/>
                          <a:ea typeface="Meiryo UI" panose="020B0604030504040204" pitchFamily="50" charset="-128"/>
                        </a:rPr>
                        <a:t>】</a:t>
                      </a:r>
                    </a:p>
                    <a:p>
                      <a:r>
                        <a:rPr kumimoji="1" lang="en-US" altLang="ja-JP" sz="1200" u="sng" dirty="0">
                          <a:solidFill>
                            <a:schemeClr val="tx1"/>
                          </a:solidFill>
                          <a:latin typeface="Meiryo UI" panose="020B0604030504040204" pitchFamily="50" charset="-128"/>
                          <a:ea typeface="Meiryo UI" panose="020B0604030504040204" pitchFamily="50" charset="-128"/>
                        </a:rPr>
                        <a:t>2016</a:t>
                      </a:r>
                      <a:r>
                        <a:rPr kumimoji="1" lang="ja-JP" altLang="en-US" sz="1200" u="sng" dirty="0">
                          <a:solidFill>
                            <a:schemeClr val="tx1"/>
                          </a:solidFill>
                          <a:latin typeface="Meiryo UI" panose="020B0604030504040204" pitchFamily="50" charset="-128"/>
                          <a:ea typeface="Meiryo UI" panose="020B0604030504040204" pitchFamily="50" charset="-128"/>
                        </a:rPr>
                        <a:t>年度～</a:t>
                      </a:r>
                      <a:endParaRPr kumimoji="1" lang="en-US" altLang="ja-JP" sz="1200" u="sng"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Meiryo UI" panose="020B0604030504040204" pitchFamily="50" charset="-128"/>
                          <a:ea typeface="Meiryo UI" panose="020B0604030504040204" pitchFamily="50" charset="-128"/>
                        </a:rPr>
                        <a:t>・市内全中学校において学校調理方式（親子方式、自校調理方式）へ本格移行することとし、順次移行</a:t>
                      </a:r>
                    </a:p>
                  </a:txBody>
                  <a:tcPr>
                    <a:lnL w="12700" cap="flat" cmpd="sng" algn="ctr">
                      <a:solidFill>
                        <a:schemeClr val="tx1"/>
                      </a:solidFill>
                      <a:prstDash val="solid"/>
                      <a:round/>
                      <a:headEnd type="none" w="med" len="med"/>
                      <a:tailEnd type="none" w="med" len="med"/>
                    </a:lnL>
                    <a:lnR w="12700" cap="flat" cmpd="sng" algn="ctr">
                      <a:solidFill>
                        <a:schemeClr val="tx1"/>
                      </a:solidFill>
                      <a:prstDash val="lg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u="sng" dirty="0">
                          <a:solidFill>
                            <a:schemeClr val="tx1"/>
                          </a:solidFill>
                          <a:latin typeface="Meiryo UI" panose="020B0604030504040204" pitchFamily="50" charset="-128"/>
                          <a:ea typeface="Meiryo UI" panose="020B0604030504040204" pitchFamily="50" charset="-128"/>
                        </a:rPr>
                        <a:t>2019</a:t>
                      </a:r>
                      <a:r>
                        <a:rPr kumimoji="1" lang="ja-JP" altLang="en-US" sz="1200" u="sng" dirty="0">
                          <a:solidFill>
                            <a:schemeClr val="tx1"/>
                          </a:solidFill>
                          <a:latin typeface="Meiryo UI" panose="020B0604030504040204" pitchFamily="50" charset="-128"/>
                          <a:ea typeface="Meiryo UI" panose="020B0604030504040204" pitchFamily="50" charset="-128"/>
                        </a:rPr>
                        <a:t>年度</a:t>
                      </a:r>
                      <a:r>
                        <a:rPr kumimoji="1" lang="en-US" altLang="ja-JP" sz="1200" u="sng" dirty="0">
                          <a:solidFill>
                            <a:schemeClr val="tx1"/>
                          </a:solidFill>
                          <a:latin typeface="Meiryo UI" panose="020B0604030504040204" pitchFamily="50" charset="-128"/>
                          <a:ea typeface="Meiryo UI" panose="020B0604030504040204" pitchFamily="50" charset="-128"/>
                        </a:rPr>
                        <a:t>2</a:t>
                      </a:r>
                      <a:r>
                        <a:rPr kumimoji="1" lang="ja-JP" altLang="en-US" sz="1200" u="sng" dirty="0">
                          <a:solidFill>
                            <a:schemeClr val="tx1"/>
                          </a:solidFill>
                          <a:latin typeface="Meiryo UI" panose="020B0604030504040204" pitchFamily="50" charset="-128"/>
                          <a:ea typeface="Meiryo UI" panose="020B0604030504040204" pitchFamily="50" charset="-128"/>
                        </a:rPr>
                        <a:t>学期～</a:t>
                      </a:r>
                      <a:endParaRPr kumimoji="1" lang="en-US" altLang="ja-JP" sz="1200" u="sng"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Meiryo UI" panose="020B0604030504040204" pitchFamily="50" charset="-128"/>
                          <a:ea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rPr>
                        <a:t>2019</a:t>
                      </a:r>
                      <a:r>
                        <a:rPr kumimoji="1" lang="ja-JP" altLang="en-US" sz="1200" dirty="0">
                          <a:solidFill>
                            <a:schemeClr val="tx1"/>
                          </a:solidFill>
                          <a:latin typeface="Meiryo UI" panose="020B0604030504040204" pitchFamily="50" charset="-128"/>
                          <a:ea typeface="Meiryo UI" panose="020B0604030504040204" pitchFamily="50" charset="-128"/>
                        </a:rPr>
                        <a:t>年度の１学期をもって市内全中学校において、学校調理方式（親子方式、自校調理方式）での給食提供方法に移行完了</a:t>
                      </a:r>
                    </a:p>
                  </a:txBody>
                  <a:tcPr>
                    <a:lnL w="12700" cap="flat" cmpd="sng" algn="ctr">
                      <a:solidFill>
                        <a:schemeClr val="tx1"/>
                      </a:solidFill>
                      <a:prstDash val="lg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solidFill>
                            <a:schemeClr val="tx1"/>
                          </a:solidFill>
                          <a:latin typeface="Meiryo UI" panose="020B0604030504040204" pitchFamily="50" charset="-128"/>
                          <a:ea typeface="Meiryo UI" panose="020B0604030504040204" pitchFamily="50" charset="-128"/>
                        </a:rPr>
                        <a:t>・日々の温かいおかずの提供に加えて、分量調整やアレルギー等により柔軟に対応している。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1040619">
                <a:tc vMerge="1">
                  <a:txBody>
                    <a:bodyPr/>
                    <a:lstStyle/>
                    <a:p>
                      <a:endParaRPr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ja-JP" altLang="en-US" sz="1400"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kumimoji="1" lang="en-US" altLang="ja-JP" sz="1200" u="none" dirty="0">
                          <a:solidFill>
                            <a:schemeClr val="tx1"/>
                          </a:solidFill>
                          <a:latin typeface="Meiryo UI" panose="020B0604030504040204" pitchFamily="50" charset="-128"/>
                          <a:ea typeface="Meiryo UI" panose="020B0604030504040204" pitchFamily="50" charset="-128"/>
                        </a:rPr>
                        <a:t>【</a:t>
                      </a:r>
                      <a:r>
                        <a:rPr kumimoji="1" lang="ja-JP" altLang="en-US" sz="1200" u="none" dirty="0">
                          <a:solidFill>
                            <a:schemeClr val="tx1"/>
                          </a:solidFill>
                          <a:latin typeface="Meiryo UI" panose="020B0604030504040204" pitchFamily="50" charset="-128"/>
                          <a:ea typeface="Meiryo UI" panose="020B0604030504040204" pitchFamily="50" charset="-128"/>
                        </a:rPr>
                        <a:t>空調機設置</a:t>
                      </a:r>
                      <a:r>
                        <a:rPr kumimoji="1" lang="en-US" altLang="ja-JP" sz="1200" u="none" dirty="0">
                          <a:solidFill>
                            <a:schemeClr val="tx1"/>
                          </a:solidFill>
                          <a:latin typeface="Meiryo UI" panose="020B0604030504040204" pitchFamily="50" charset="-128"/>
                          <a:ea typeface="Meiryo UI" panose="020B0604030504040204" pitchFamily="50" charset="-128"/>
                        </a:rPr>
                        <a:t>】</a:t>
                      </a:r>
                    </a:p>
                    <a:p>
                      <a:r>
                        <a:rPr kumimoji="1" lang="en-US" altLang="ja-JP" sz="1200" u="sng" dirty="0">
                          <a:solidFill>
                            <a:schemeClr val="tx1"/>
                          </a:solidFill>
                          <a:latin typeface="Meiryo UI" panose="020B0604030504040204" pitchFamily="50" charset="-128"/>
                          <a:ea typeface="Meiryo UI" panose="020B0604030504040204" pitchFamily="50" charset="-128"/>
                        </a:rPr>
                        <a:t>2016</a:t>
                      </a:r>
                      <a:r>
                        <a:rPr kumimoji="1" lang="ja-JP" altLang="en-US" sz="1200" u="sng" dirty="0">
                          <a:solidFill>
                            <a:schemeClr val="tx1"/>
                          </a:solidFill>
                          <a:latin typeface="Meiryo UI" panose="020B0604030504040204" pitchFamily="50" charset="-128"/>
                          <a:ea typeface="Meiryo UI" panose="020B0604030504040204" pitchFamily="50" charset="-128"/>
                        </a:rPr>
                        <a:t>年度末</a:t>
                      </a:r>
                      <a:endParaRPr kumimoji="1" lang="en-US" altLang="ja-JP" sz="1200" u="sng"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・全小学校普通教室等へ空調機設置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lg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kern="1200" dirty="0">
                          <a:solidFill>
                            <a:schemeClr val="tx1"/>
                          </a:solidFill>
                          <a:latin typeface="Meiryo UI" panose="020B0604030504040204" pitchFamily="50" charset="-128"/>
                          <a:ea typeface="Meiryo UI" panose="020B0604030504040204" pitchFamily="50" charset="-128"/>
                          <a:cs typeface="+mn-cs"/>
                        </a:rPr>
                        <a:t>2016</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年度末で事業終了</a:t>
                      </a:r>
                      <a:endParaRPr kumimoji="1" lang="en-US" altLang="ja-JP" sz="1200" kern="1200" dirty="0">
                        <a:solidFill>
                          <a:schemeClr val="tx1"/>
                        </a:solidFill>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tx1"/>
                          </a:solidFill>
                          <a:latin typeface="Meiryo UI" panose="020B0604030504040204" pitchFamily="50" charset="-128"/>
                          <a:ea typeface="Meiryo UI" panose="020B0604030504040204" pitchFamily="50" charset="-128"/>
                          <a:cs typeface="+mn-cs"/>
                        </a:rPr>
                        <a:t>以降、変更なし</a:t>
                      </a:r>
                    </a:p>
                    <a:p>
                      <a:endParaRPr kumimoji="1" lang="ja-JP" altLang="en-US" sz="1200" kern="1200" dirty="0">
                        <a:solidFill>
                          <a:schemeClr val="tx1"/>
                        </a:solidFill>
                        <a:latin typeface="Meiryo UI" panose="020B0604030504040204" pitchFamily="50" charset="-128"/>
                        <a:ea typeface="Meiryo UI" panose="020B0604030504040204" pitchFamily="50" charset="-128"/>
                        <a:cs typeface="+mn-cs"/>
                      </a:endParaRPr>
                    </a:p>
                  </a:txBody>
                  <a:tcPr>
                    <a:lnL w="12700" cap="flat" cmpd="sng" algn="ctr">
                      <a:solidFill>
                        <a:schemeClr val="tx1"/>
                      </a:solidFill>
                      <a:prstDash val="lg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dirty="0">
                          <a:solidFill>
                            <a:schemeClr val="tx1"/>
                          </a:solidFill>
                          <a:latin typeface="Meiryo UI" panose="020B0604030504040204" pitchFamily="50" charset="-128"/>
                          <a:ea typeface="Meiryo UI" panose="020B0604030504040204" pitchFamily="50" charset="-128"/>
                        </a:rPr>
                        <a:t>・全小中学校への整備完了</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（設置後、夏休み短縮などにより年間</a:t>
                      </a:r>
                      <a:r>
                        <a:rPr kumimoji="1" lang="en-US" altLang="ja-JP" sz="1200" dirty="0">
                          <a:solidFill>
                            <a:schemeClr val="tx1"/>
                          </a:solidFill>
                          <a:latin typeface="Meiryo UI" panose="020B0604030504040204" pitchFamily="50" charset="-128"/>
                          <a:ea typeface="Meiryo UI" panose="020B0604030504040204" pitchFamily="50" charset="-128"/>
                        </a:rPr>
                        <a:t>40</a:t>
                      </a:r>
                      <a:r>
                        <a:rPr kumimoji="1" lang="ja-JP" altLang="en-US" sz="1200" dirty="0">
                          <a:solidFill>
                            <a:schemeClr val="tx1"/>
                          </a:solidFill>
                          <a:latin typeface="Meiryo UI" panose="020B0604030504040204" pitchFamily="50" charset="-128"/>
                          <a:ea typeface="Meiryo UI" panose="020B0604030504040204" pitchFamily="50" charset="-128"/>
                        </a:rPr>
                        <a:t>時間程度の授業時間数確保）</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1040619">
                <a:tc vMerge="1">
                  <a:txBody>
                    <a:bodyPr/>
                    <a:lstStyle/>
                    <a:p>
                      <a:pPr algn="l"/>
                      <a:endParaRPr kumimoji="1" lang="ja-JP" altLang="en-US" sz="1200"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校務支援</a:t>
                      </a:r>
                      <a:r>
                        <a:rPr kumimoji="1" lang="en-US" altLang="ja-JP" sz="1200" dirty="0">
                          <a:solidFill>
                            <a:schemeClr val="tx1"/>
                          </a:solidFill>
                          <a:latin typeface="Meiryo UI" panose="020B0604030504040204" pitchFamily="50" charset="-128"/>
                          <a:ea typeface="Meiryo UI" panose="020B0604030504040204" pitchFamily="50" charset="-128"/>
                        </a:rPr>
                        <a:t>ICT】</a:t>
                      </a:r>
                    </a:p>
                    <a:p>
                      <a:r>
                        <a:rPr kumimoji="1" lang="en-US" altLang="ja-JP" sz="1200" u="sng" dirty="0">
                          <a:solidFill>
                            <a:schemeClr val="tx1"/>
                          </a:solidFill>
                          <a:latin typeface="Meiryo UI" panose="020B0604030504040204" pitchFamily="50" charset="-128"/>
                          <a:ea typeface="Meiryo UI" panose="020B0604030504040204" pitchFamily="50" charset="-128"/>
                        </a:rPr>
                        <a:t>2014</a:t>
                      </a:r>
                      <a:r>
                        <a:rPr kumimoji="1" lang="ja-JP" altLang="en-US" sz="1200" u="sng" dirty="0">
                          <a:solidFill>
                            <a:schemeClr val="tx1"/>
                          </a:solidFill>
                          <a:latin typeface="Meiryo UI" panose="020B0604030504040204" pitchFamily="50" charset="-128"/>
                          <a:ea typeface="Meiryo UI" panose="020B0604030504040204" pitchFamily="50" charset="-128"/>
                        </a:rPr>
                        <a:t>年度～</a:t>
                      </a:r>
                      <a:endParaRPr kumimoji="1" lang="en-US" altLang="ja-JP" sz="1200" u="sng" dirty="0">
                        <a:solidFill>
                          <a:schemeClr val="tx1"/>
                        </a:solidFill>
                        <a:latin typeface="Meiryo UI" panose="020B0604030504040204" pitchFamily="50" charset="-128"/>
                        <a:ea typeface="Meiryo UI" panose="020B0604030504040204" pitchFamily="50" charset="-128"/>
                      </a:endParaRPr>
                    </a:p>
                    <a:p>
                      <a:r>
                        <a:rPr kumimoji="1" lang="ja-JP" altLang="en-US" sz="1200" u="none" dirty="0">
                          <a:solidFill>
                            <a:schemeClr val="tx1"/>
                          </a:solidFill>
                          <a:latin typeface="Meiryo UI" panose="020B0604030504040204" pitchFamily="50" charset="-128"/>
                          <a:ea typeface="Meiryo UI" panose="020B0604030504040204" pitchFamily="50" charset="-128"/>
                        </a:rPr>
                        <a:t>・校務支援システムの全校（小学校・中学校）稼働</a:t>
                      </a:r>
                      <a:endParaRPr kumimoji="1" lang="en-US" altLang="ja-JP" sz="1200" u="non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solidFill>
                            <a:schemeClr val="tx1"/>
                          </a:solidFill>
                          <a:latin typeface="Meiryo UI" panose="020B0604030504040204" pitchFamily="50" charset="-128"/>
                          <a:ea typeface="Meiryo UI" panose="020B0604030504040204" pitchFamily="50" charset="-128"/>
                        </a:rPr>
                        <a:t>・指導要録等の電子保存</a:t>
                      </a:r>
                      <a:endParaRPr kumimoji="1" lang="en-US" altLang="ja-JP" sz="1200" u="none"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lg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200" u="sng" kern="1200" dirty="0">
                          <a:solidFill>
                            <a:schemeClr val="tx1"/>
                          </a:solidFill>
                          <a:latin typeface="Meiryo UI" panose="020B0604030504040204" pitchFamily="50" charset="-128"/>
                          <a:ea typeface="Meiryo UI" panose="020B0604030504040204" pitchFamily="50" charset="-128"/>
                          <a:cs typeface="+mn-cs"/>
                        </a:rPr>
                        <a:t>2021</a:t>
                      </a:r>
                      <a:r>
                        <a:rPr kumimoji="1" lang="ja-JP" altLang="en-US" sz="1200" u="sng" kern="1200" dirty="0">
                          <a:solidFill>
                            <a:schemeClr val="tx1"/>
                          </a:solidFill>
                          <a:latin typeface="Meiryo UI" panose="020B0604030504040204" pitchFamily="50" charset="-128"/>
                          <a:ea typeface="Meiryo UI" panose="020B0604030504040204" pitchFamily="50" charset="-128"/>
                          <a:cs typeface="+mn-cs"/>
                        </a:rPr>
                        <a:t>年度～</a:t>
                      </a:r>
                      <a:endParaRPr kumimoji="1" lang="en-US" altLang="ja-JP" sz="1200" u="sng" kern="1200" dirty="0">
                        <a:solidFill>
                          <a:schemeClr val="tx1"/>
                        </a:solidFill>
                        <a:latin typeface="Meiryo UI" panose="020B0604030504040204" pitchFamily="50" charset="-128"/>
                        <a:ea typeface="Meiryo UI" panose="020B0604030504040204" pitchFamily="50" charset="-128"/>
                        <a:cs typeface="+mn-cs"/>
                      </a:endParaRPr>
                    </a:p>
                    <a:p>
                      <a:r>
                        <a:rPr kumimoji="1" lang="ja-JP" altLang="en-US" sz="1200" u="none" kern="1200" dirty="0">
                          <a:solidFill>
                            <a:schemeClr val="tx1"/>
                          </a:solidFill>
                          <a:latin typeface="Meiryo UI" panose="020B0604030504040204" pitchFamily="50" charset="-128"/>
                          <a:ea typeface="Meiryo UI" panose="020B0604030504040204" pitchFamily="50" charset="-128"/>
                          <a:cs typeface="+mn-cs"/>
                        </a:rPr>
                        <a:t>・校園ネットワークから教育情報ネットワーク基盤への切り替え</a:t>
                      </a:r>
                      <a:endParaRPr kumimoji="1" lang="en-US" altLang="ja-JP" sz="1200" u="none" kern="1200" dirty="0">
                        <a:solidFill>
                          <a:schemeClr val="tx1"/>
                        </a:solidFill>
                        <a:latin typeface="Meiryo UI" panose="020B0604030504040204" pitchFamily="50" charset="-128"/>
                        <a:ea typeface="Meiryo UI" panose="020B0604030504040204" pitchFamily="50" charset="-128"/>
                        <a:cs typeface="+mn-cs"/>
                      </a:endParaRPr>
                    </a:p>
                    <a:p>
                      <a:r>
                        <a:rPr kumimoji="1" lang="en-US" altLang="ja-JP" sz="1200" u="sng" kern="1200" dirty="0">
                          <a:solidFill>
                            <a:schemeClr val="tx1"/>
                          </a:solidFill>
                          <a:latin typeface="Meiryo UI" panose="020B0604030504040204" pitchFamily="50" charset="-128"/>
                          <a:ea typeface="Meiryo UI" panose="020B0604030504040204" pitchFamily="50" charset="-128"/>
                          <a:cs typeface="+mn-cs"/>
                        </a:rPr>
                        <a:t>2022</a:t>
                      </a:r>
                      <a:r>
                        <a:rPr kumimoji="1" lang="ja-JP" altLang="en-US" sz="1200" u="sng" kern="1200" dirty="0">
                          <a:solidFill>
                            <a:schemeClr val="tx1"/>
                          </a:solidFill>
                          <a:latin typeface="Meiryo UI" panose="020B0604030504040204" pitchFamily="50" charset="-128"/>
                          <a:ea typeface="Meiryo UI" panose="020B0604030504040204" pitchFamily="50" charset="-128"/>
                          <a:cs typeface="+mn-cs"/>
                        </a:rPr>
                        <a:t>年度～</a:t>
                      </a:r>
                      <a:endParaRPr kumimoji="1" lang="en-US" altLang="ja-JP" sz="1200" u="sng" kern="1200" dirty="0">
                        <a:solidFill>
                          <a:schemeClr val="tx1"/>
                        </a:solidFill>
                        <a:latin typeface="Meiryo UI" panose="020B0604030504040204" pitchFamily="50" charset="-128"/>
                        <a:ea typeface="Meiryo UI" panose="020B0604030504040204" pitchFamily="50" charset="-128"/>
                        <a:cs typeface="+mn-cs"/>
                      </a:endParaRPr>
                    </a:p>
                    <a:p>
                      <a:r>
                        <a:rPr kumimoji="1" lang="ja-JP" altLang="en-US" sz="1200" u="none" kern="1200" dirty="0">
                          <a:solidFill>
                            <a:schemeClr val="tx1"/>
                          </a:solidFill>
                          <a:latin typeface="Meiryo UI" panose="020B0604030504040204" pitchFamily="50" charset="-128"/>
                          <a:ea typeface="Meiryo UI" panose="020B0604030504040204" pitchFamily="50" charset="-128"/>
                          <a:cs typeface="+mn-cs"/>
                        </a:rPr>
                        <a:t>・幼稚園で校務支援システム導入</a:t>
                      </a:r>
                      <a:endParaRPr kumimoji="1" lang="en-US" altLang="ja-JP" sz="1200" u="none" kern="1200" dirty="0">
                        <a:solidFill>
                          <a:schemeClr val="tx1"/>
                        </a:solidFill>
                        <a:latin typeface="Meiryo UI" panose="020B0604030504040204" pitchFamily="50" charset="-128"/>
                        <a:ea typeface="Meiryo UI" panose="020B0604030504040204" pitchFamily="50" charset="-128"/>
                        <a:cs typeface="+mn-cs"/>
                      </a:endParaRPr>
                    </a:p>
                  </a:txBody>
                  <a:tcPr>
                    <a:lnL w="12700" cap="flat" cmpd="sng" algn="ctr">
                      <a:solidFill>
                        <a:schemeClr val="tx1"/>
                      </a:solidFill>
                      <a:prstDash val="lg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Meiryo UI" panose="020B0604030504040204" pitchFamily="50" charset="-128"/>
                          <a:ea typeface="Meiryo UI" panose="020B0604030504040204" pitchFamily="50" charset="-128"/>
                        </a:rPr>
                        <a:t>・</a:t>
                      </a:r>
                      <a:r>
                        <a:rPr kumimoji="1" lang="ja-JP" altLang="en-US" sz="1200" u="none" dirty="0">
                          <a:solidFill>
                            <a:schemeClr val="tx1"/>
                          </a:solidFill>
                          <a:latin typeface="Meiryo UI" panose="020B0604030504040204" pitchFamily="50" charset="-128"/>
                          <a:ea typeface="Meiryo UI" panose="020B0604030504040204" pitchFamily="50" charset="-128"/>
                        </a:rPr>
                        <a:t>教員一人一台パソコン、システムにより、校務の効率化が図られている。</a:t>
                      </a:r>
                      <a:endParaRPr kumimoji="1" lang="en-US" altLang="ja-JP" sz="1200" u="none"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・引き続き、教員がシステムを有効活用できるよう、取組をすすめていく。</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07277565"/>
                  </a:ext>
                </a:extLst>
              </a:tr>
            </a:tbl>
          </a:graphicData>
        </a:graphic>
      </p:graphicFrame>
      <p:cxnSp>
        <p:nvCxnSpPr>
          <p:cNvPr id="9" name="直線コネクタ 8"/>
          <p:cNvCxnSpPr/>
          <p:nvPr/>
        </p:nvCxnSpPr>
        <p:spPr>
          <a:xfrm>
            <a:off x="251520" y="520214"/>
            <a:ext cx="871296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テキスト ボックス 10"/>
          <p:cNvSpPr txBox="1"/>
          <p:nvPr/>
        </p:nvSpPr>
        <p:spPr>
          <a:xfrm>
            <a:off x="251520" y="232182"/>
            <a:ext cx="7704856"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③　主な改革の概要（４／９）</a:t>
            </a:r>
          </a:p>
        </p:txBody>
      </p:sp>
      <p:sp>
        <p:nvSpPr>
          <p:cNvPr id="13" name="テキスト ボックス 36"/>
          <p:cNvSpPr txBox="1"/>
          <p:nvPr/>
        </p:nvSpPr>
        <p:spPr>
          <a:xfrm>
            <a:off x="-35880" y="34957"/>
            <a:ext cx="3491880" cy="261610"/>
          </a:xfrm>
          <a:prstGeom prst="rect">
            <a:avLst/>
          </a:prstGeom>
          <a:noFill/>
        </p:spPr>
        <p:txBody>
          <a:bodyPr wrap="square" rtlCol="0" anchor="ctr">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Ⅰ</a:t>
            </a:r>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　政策の刷新・教育改革</a:t>
            </a:r>
          </a:p>
        </p:txBody>
      </p:sp>
      <p:sp>
        <p:nvSpPr>
          <p:cNvPr id="3" name="スライド番号プレースホルダー 2"/>
          <p:cNvSpPr>
            <a:spLocks noGrp="1"/>
          </p:cNvSpPr>
          <p:nvPr>
            <p:ph type="sldNum" sz="quarter" idx="12"/>
          </p:nvPr>
        </p:nvSpPr>
        <p:spPr/>
        <p:txBody>
          <a:bodyPr/>
          <a:lstStyle/>
          <a:p>
            <a:fld id="{CCEC3038-1CF1-4B63-9920-55248DCFBA97}" type="slidenum">
              <a:rPr kumimoji="1" lang="ja-JP" altLang="en-US" smtClean="0"/>
              <a:pPr/>
              <a:t>21</a:t>
            </a:fld>
            <a:endParaRPr kumimoji="1" lang="ja-JP" altLang="en-US"/>
          </a:p>
        </p:txBody>
      </p:sp>
    </p:spTree>
    <p:extLst>
      <p:ext uri="{BB962C8B-B14F-4D97-AF65-F5344CB8AC3E}">
        <p14:creationId xmlns:p14="http://schemas.microsoft.com/office/powerpoint/2010/main" val="41441227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フリーフォーム 13"/>
          <p:cNvSpPr/>
          <p:nvPr/>
        </p:nvSpPr>
        <p:spPr>
          <a:xfrm>
            <a:off x="2412240" y="1164772"/>
            <a:ext cx="6552248" cy="4343400"/>
          </a:xfrm>
          <a:custGeom>
            <a:avLst/>
            <a:gdLst>
              <a:gd name="connsiteX0" fmla="*/ 2232248 w 6552248"/>
              <a:gd name="connsiteY0" fmla="*/ 0 h 4248000"/>
              <a:gd name="connsiteX1" fmla="*/ 6552248 w 6552248"/>
              <a:gd name="connsiteY1" fmla="*/ 0 h 4248000"/>
              <a:gd name="connsiteX2" fmla="*/ 6552248 w 6552248"/>
              <a:gd name="connsiteY2" fmla="*/ 4248000 h 4248000"/>
              <a:gd name="connsiteX3" fmla="*/ 2304256 w 6552248"/>
              <a:gd name="connsiteY3" fmla="*/ 4248000 h 4248000"/>
              <a:gd name="connsiteX4" fmla="*/ 2232248 w 6552248"/>
              <a:gd name="connsiteY4" fmla="*/ 4248000 h 4248000"/>
              <a:gd name="connsiteX5" fmla="*/ 0 w 6552248"/>
              <a:gd name="connsiteY5" fmla="*/ 4248000 h 4248000"/>
              <a:gd name="connsiteX6" fmla="*/ 0 w 6552248"/>
              <a:gd name="connsiteY6" fmla="*/ 1152128 h 4248000"/>
              <a:gd name="connsiteX7" fmla="*/ 2232248 w 6552248"/>
              <a:gd name="connsiteY7" fmla="*/ 1152128 h 42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552248" h="4248000">
                <a:moveTo>
                  <a:pt x="2232248" y="0"/>
                </a:moveTo>
                <a:lnTo>
                  <a:pt x="6552248" y="0"/>
                </a:lnTo>
                <a:lnTo>
                  <a:pt x="6552248" y="4248000"/>
                </a:lnTo>
                <a:lnTo>
                  <a:pt x="2304256" y="4248000"/>
                </a:lnTo>
                <a:lnTo>
                  <a:pt x="2232248" y="4248000"/>
                </a:lnTo>
                <a:lnTo>
                  <a:pt x="0" y="4248000"/>
                </a:lnTo>
                <a:lnTo>
                  <a:pt x="0" y="1152128"/>
                </a:lnTo>
                <a:lnTo>
                  <a:pt x="2232248" y="1152128"/>
                </a:lnTo>
                <a:close/>
              </a:path>
            </a:pathLst>
          </a:custGeom>
          <a:solidFill>
            <a:srgbClr val="66FFFF">
              <a:alpha val="50000"/>
            </a:srgbClr>
          </a:solidFill>
          <a:ln w="38100">
            <a:noFill/>
            <a:prstDash val="dash"/>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graphicFrame>
        <p:nvGraphicFramePr>
          <p:cNvPr id="5" name="表 4"/>
          <p:cNvGraphicFramePr>
            <a:graphicFrameLocks noGrp="1"/>
          </p:cNvGraphicFramePr>
          <p:nvPr>
            <p:extLst>
              <p:ext uri="{D42A27DB-BD31-4B8C-83A1-F6EECF244321}">
                <p14:modId xmlns:p14="http://schemas.microsoft.com/office/powerpoint/2010/main" val="538825034"/>
              </p:ext>
            </p:extLst>
          </p:nvPr>
        </p:nvGraphicFramePr>
        <p:xfrm>
          <a:off x="179512" y="620688"/>
          <a:ext cx="8784977" cy="4874011"/>
        </p:xfrm>
        <a:graphic>
          <a:graphicData uri="http://schemas.openxmlformats.org/drawingml/2006/table">
            <a:tbl>
              <a:tblPr firstRow="1" bandRow="1">
                <a:tableStyleId>{69012ECD-51FC-41F1-AA8D-1B2483CD663E}</a:tableStyleId>
              </a:tblPr>
              <a:tblGrid>
                <a:gridCol w="1008112">
                  <a:extLst>
                    <a:ext uri="{9D8B030D-6E8A-4147-A177-3AD203B41FA5}">
                      <a16:colId xmlns:a16="http://schemas.microsoft.com/office/drawing/2014/main" val="20000"/>
                    </a:ext>
                  </a:extLst>
                </a:gridCol>
                <a:gridCol w="1224136">
                  <a:extLst>
                    <a:ext uri="{9D8B030D-6E8A-4147-A177-3AD203B41FA5}">
                      <a16:colId xmlns:a16="http://schemas.microsoft.com/office/drawing/2014/main" val="20001"/>
                    </a:ext>
                  </a:extLst>
                </a:gridCol>
                <a:gridCol w="2184243">
                  <a:extLst>
                    <a:ext uri="{9D8B030D-6E8A-4147-A177-3AD203B41FA5}">
                      <a16:colId xmlns:a16="http://schemas.microsoft.com/office/drawing/2014/main" val="20002"/>
                    </a:ext>
                  </a:extLst>
                </a:gridCol>
                <a:gridCol w="2184243">
                  <a:extLst>
                    <a:ext uri="{9D8B030D-6E8A-4147-A177-3AD203B41FA5}">
                      <a16:colId xmlns:a16="http://schemas.microsoft.com/office/drawing/2014/main" val="20003"/>
                    </a:ext>
                  </a:extLst>
                </a:gridCol>
                <a:gridCol w="2184243">
                  <a:extLst>
                    <a:ext uri="{9D8B030D-6E8A-4147-A177-3AD203B41FA5}">
                      <a16:colId xmlns:a16="http://schemas.microsoft.com/office/drawing/2014/main" val="20004"/>
                    </a:ext>
                  </a:extLst>
                </a:gridCol>
              </a:tblGrid>
              <a:tr h="437562">
                <a:tc>
                  <a:txBody>
                    <a:bodyPr/>
                    <a:lstStyle/>
                    <a:p>
                      <a:endParaRPr kumimoji="1" lang="ja-JP" altLang="en-US" sz="14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dirty="0">
                          <a:latin typeface="Meiryo UI" panose="020B0604030504040204" pitchFamily="50" charset="-128"/>
                          <a:ea typeface="Meiryo UI" panose="020B0604030504040204" pitchFamily="50" charset="-128"/>
                        </a:rPr>
                        <a:t>改革以前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dirty="0">
                          <a:latin typeface="Meiryo UI" panose="020B0604030504040204" pitchFamily="50" charset="-128"/>
                          <a:ea typeface="Meiryo UI" panose="020B0604030504040204" pitchFamily="50" charset="-128"/>
                        </a:rPr>
                        <a:t>２０１８．３</a:t>
                      </a:r>
                      <a:endParaRPr kumimoji="1"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（前回棚卸し時点）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lg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dirty="0">
                          <a:latin typeface="Meiryo UI" panose="020B0604030504040204" pitchFamily="50" charset="-128"/>
                          <a:ea typeface="Meiryo UI" panose="020B0604030504040204" pitchFamily="50" charset="-128"/>
                        </a:rPr>
                        <a:t>２０２２．１１</a:t>
                      </a:r>
                      <a:endParaRPr kumimoji="1"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（今回棚卸し時点）</a:t>
                      </a:r>
                    </a:p>
                  </a:txBody>
                  <a:tcPr anchor="ctr">
                    <a:lnL w="12700" cap="flat" cmpd="sng" algn="ctr">
                      <a:solidFill>
                        <a:schemeClr val="tx1"/>
                      </a:solidFill>
                      <a:prstDash val="lg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dirty="0">
                          <a:latin typeface="Meiryo UI" panose="020B0604030504040204" pitchFamily="50" charset="-128"/>
                          <a:ea typeface="Meiryo UI" panose="020B0604030504040204" pitchFamily="50" charset="-128"/>
                        </a:rPr>
                        <a:t>取組みの達成状況と</a:t>
                      </a:r>
                      <a:endParaRPr kumimoji="1"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今後の課題</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1003819">
                <a:tc rowSpan="2">
                  <a:txBody>
                    <a:bodyPr/>
                    <a:lstStyle/>
                    <a:p>
                      <a:pPr algn="l"/>
                      <a:r>
                        <a:rPr kumimoji="1" lang="en-US" altLang="ja-JP" sz="1200" dirty="0">
                          <a:solidFill>
                            <a:schemeClr val="tx1"/>
                          </a:solidFill>
                          <a:latin typeface="Meiryo UI" panose="020B0604030504040204" pitchFamily="50" charset="-128"/>
                          <a:ea typeface="Meiryo UI" panose="020B0604030504040204" pitchFamily="50" charset="-128"/>
                        </a:rPr>
                        <a:t>Ⅲ.</a:t>
                      </a:r>
                    </a:p>
                    <a:p>
                      <a:pPr algn="l"/>
                      <a:r>
                        <a:rPr kumimoji="1" lang="ja-JP" altLang="en-US" sz="1200" dirty="0">
                          <a:solidFill>
                            <a:schemeClr val="tx1"/>
                          </a:solidFill>
                          <a:latin typeface="Meiryo UI" panose="020B0604030504040204" pitchFamily="50" charset="-128"/>
                          <a:ea typeface="Meiryo UI" panose="020B0604030504040204" pitchFamily="50" charset="-128"/>
                        </a:rPr>
                        <a:t>教育実践のイノベーション</a:t>
                      </a:r>
                    </a:p>
                    <a:p>
                      <a:pPr algn="l"/>
                      <a:endParaRPr kumimoji="1" lang="ja-JP" altLang="en-US" sz="12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Meiryo UI" panose="020B0604030504040204" pitchFamily="50" charset="-128"/>
                          <a:ea typeface="Meiryo UI" panose="020B0604030504040204" pitchFamily="50" charset="-128"/>
                        </a:rPr>
                        <a:t>（教育環境）</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Meiryo UI" panose="020B0604030504040204" pitchFamily="50" charset="-128"/>
                          <a:ea typeface="Meiryo UI" panose="020B0604030504040204" pitchFamily="50" charset="-128"/>
                        </a:rPr>
                        <a:t>中学校給食と家庭弁当との選択制　など</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学校図書館活用推進事業</a:t>
                      </a:r>
                      <a:r>
                        <a:rPr kumimoji="1" lang="en-US" altLang="ja-JP" sz="1200" dirty="0">
                          <a:solidFill>
                            <a:schemeClr val="tx1"/>
                          </a:solidFill>
                          <a:latin typeface="Meiryo UI" panose="020B0604030504040204" pitchFamily="50" charset="-128"/>
                          <a:ea typeface="Meiryo UI" panose="020B0604030504040204" pitchFamily="50" charset="-128"/>
                        </a:rPr>
                        <a:t>】</a:t>
                      </a:r>
                    </a:p>
                    <a:p>
                      <a:pPr marL="0" algn="l" rtl="0" eaLnBrk="1" fontAlgn="t" latinLnBrk="0" hangingPunct="1">
                        <a:spcBef>
                          <a:spcPts val="0"/>
                        </a:spcBef>
                        <a:spcAft>
                          <a:spcPts val="0"/>
                        </a:spcAft>
                      </a:pPr>
                      <a:r>
                        <a:rPr kumimoji="1" lang="en-US" altLang="ja-JP" sz="1200" b="0" i="0" u="sng" strike="noStrike" kern="1200" dirty="0">
                          <a:solidFill>
                            <a:schemeClr val="tx1"/>
                          </a:solidFill>
                          <a:effectLst/>
                          <a:latin typeface="Meiryo UI" panose="020B0604030504040204" pitchFamily="50" charset="-128"/>
                          <a:ea typeface="Meiryo UI" panose="020B0604030504040204" pitchFamily="50" charset="-128"/>
                        </a:rPr>
                        <a:t>2015</a:t>
                      </a:r>
                      <a:r>
                        <a:rPr kumimoji="1" lang="ja-JP" altLang="en-US" sz="1200" b="0" i="0" u="sng" strike="noStrike" kern="1200" dirty="0">
                          <a:solidFill>
                            <a:schemeClr val="tx1"/>
                          </a:solidFill>
                          <a:effectLst/>
                          <a:latin typeface="Meiryo UI" panose="020B0604030504040204" pitchFamily="50" charset="-128"/>
                          <a:ea typeface="Meiryo UI" panose="020B0604030504040204" pitchFamily="50" charset="-128"/>
                        </a:rPr>
                        <a:t>～</a:t>
                      </a:r>
                      <a:r>
                        <a:rPr kumimoji="1" lang="en-US" altLang="ja-JP" sz="1200" b="0" i="0" u="sng" strike="noStrike" kern="1200" dirty="0">
                          <a:solidFill>
                            <a:schemeClr val="tx1"/>
                          </a:solidFill>
                          <a:effectLst/>
                          <a:latin typeface="Meiryo UI" panose="020B0604030504040204" pitchFamily="50" charset="-128"/>
                          <a:ea typeface="Meiryo UI" panose="020B0604030504040204" pitchFamily="50" charset="-128"/>
                        </a:rPr>
                        <a:t>2017</a:t>
                      </a:r>
                      <a:r>
                        <a:rPr kumimoji="1" lang="ja-JP" altLang="en-US" sz="1200" b="0" i="0" u="sng" strike="noStrike" kern="1200" dirty="0">
                          <a:solidFill>
                            <a:schemeClr val="tx1"/>
                          </a:solidFill>
                          <a:effectLst/>
                          <a:latin typeface="Meiryo UI" panose="020B0604030504040204" pitchFamily="50" charset="-128"/>
                          <a:ea typeface="Meiryo UI" panose="020B0604030504040204" pitchFamily="50" charset="-128"/>
                        </a:rPr>
                        <a:t>年度</a:t>
                      </a:r>
                      <a:endParaRPr kumimoji="1" lang="en-US" altLang="ja-JP" sz="1200" b="0" i="0" u="sng" strike="noStrike" kern="1200" dirty="0">
                        <a:solidFill>
                          <a:schemeClr val="tx1"/>
                        </a:solidFill>
                        <a:effectLst/>
                        <a:latin typeface="Meiryo UI" panose="020B0604030504040204" pitchFamily="50" charset="-128"/>
                        <a:ea typeface="Meiryo UI" panose="020B0604030504040204" pitchFamily="50" charset="-128"/>
                      </a:endParaRPr>
                    </a:p>
                    <a:p>
                      <a:pPr marL="0" algn="l" rtl="0" eaLnBrk="1" fontAlgn="t" latinLnBrk="0" hangingPunct="1">
                        <a:spcBef>
                          <a:spcPts val="0"/>
                        </a:spcBef>
                        <a:spcAft>
                          <a:spcPts val="0"/>
                        </a:spcAft>
                      </a:pPr>
                      <a:r>
                        <a:rPr kumimoji="1" lang="ja-JP" altLang="en-US" sz="1200" b="0" i="0" u="none" strike="noStrike" kern="1200" dirty="0">
                          <a:solidFill>
                            <a:schemeClr val="tx1"/>
                          </a:solidFill>
                          <a:effectLst/>
                          <a:latin typeface="Meiryo UI" panose="020B0604030504040204" pitchFamily="50" charset="-128"/>
                          <a:ea typeface="Meiryo UI" panose="020B0604030504040204" pitchFamily="50" charset="-128"/>
                        </a:rPr>
                        <a:t>・学校図書館に必要な図書を整備　</a:t>
                      </a:r>
                      <a:endParaRPr kumimoji="1" lang="en-US" altLang="ja-JP" sz="1200" b="0" i="0" u="none" strike="noStrike" kern="1200" dirty="0">
                        <a:solidFill>
                          <a:schemeClr val="tx1"/>
                        </a:solidFill>
                        <a:effectLst/>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lg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1" lang="en-US" altLang="ja-JP" sz="1200" u="sng" dirty="0">
                          <a:solidFill>
                            <a:schemeClr val="tx1"/>
                          </a:solidFill>
                          <a:latin typeface="Meiryo UI" panose="020B0604030504040204" pitchFamily="50" charset="-128"/>
                          <a:ea typeface="Meiryo UI" panose="020B0604030504040204" pitchFamily="50" charset="-128"/>
                        </a:rPr>
                        <a:t>2018</a:t>
                      </a:r>
                      <a:r>
                        <a:rPr kumimoji="1" lang="ja-JP" altLang="en-US" sz="1200" u="sng" dirty="0">
                          <a:solidFill>
                            <a:schemeClr val="tx1"/>
                          </a:solidFill>
                          <a:latin typeface="Meiryo UI" panose="020B0604030504040204" pitchFamily="50" charset="-128"/>
                          <a:ea typeface="Meiryo UI" panose="020B0604030504040204" pitchFamily="50" charset="-128"/>
                        </a:rPr>
                        <a:t>年度～</a:t>
                      </a:r>
                    </a:p>
                    <a:p>
                      <a:pPr marL="0" algn="l" rtl="0" eaLnBrk="1" fontAlgn="t" latinLnBrk="0" hangingPunct="1">
                        <a:spcBef>
                          <a:spcPts val="0"/>
                        </a:spcBef>
                        <a:spcAft>
                          <a:spcPts val="0"/>
                        </a:spcAft>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・蔵書構成充実の取組</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0" algn="l" rtl="0" eaLnBrk="1" fontAlgn="t" latinLnBrk="0" hangingPunct="1">
                        <a:spcBef>
                          <a:spcPts val="0"/>
                        </a:spcBef>
                        <a:spcAft>
                          <a:spcPts val="0"/>
                        </a:spcAft>
                      </a:pP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0" marR="0" lvl="0" indent="0" algn="l" defTabSz="914400" rtl="0" eaLnBrk="1" fontAlgn="t" latinLnBrk="0" hangingPunct="1">
                        <a:lnSpc>
                          <a:spcPct val="100000"/>
                        </a:lnSpc>
                        <a:spcBef>
                          <a:spcPts val="0"/>
                        </a:spcBef>
                        <a:spcAft>
                          <a:spcPts val="0"/>
                        </a:spcAft>
                        <a:buClrTx/>
                        <a:buSzTx/>
                        <a:buFontTx/>
                        <a:buNone/>
                        <a:tabLst/>
                        <a:defRPr/>
                      </a:pPr>
                      <a:r>
                        <a:rPr kumimoji="1" lang="en-US" altLang="ja-JP" sz="1200" u="sng" dirty="0">
                          <a:solidFill>
                            <a:schemeClr val="tx1"/>
                          </a:solidFill>
                          <a:latin typeface="Meiryo UI" panose="020B0604030504040204" pitchFamily="50" charset="-128"/>
                          <a:ea typeface="Meiryo UI" panose="020B0604030504040204" pitchFamily="50" charset="-128"/>
                        </a:rPr>
                        <a:t>2022</a:t>
                      </a:r>
                      <a:r>
                        <a:rPr kumimoji="1" lang="ja-JP" altLang="en-US" sz="1200" u="sng" dirty="0">
                          <a:solidFill>
                            <a:schemeClr val="tx1"/>
                          </a:solidFill>
                          <a:latin typeface="Meiryo UI" panose="020B0604030504040204" pitchFamily="50" charset="-128"/>
                          <a:ea typeface="Meiryo UI" panose="020B0604030504040204" pitchFamily="50" charset="-128"/>
                        </a:rPr>
                        <a:t>年度～</a:t>
                      </a:r>
                    </a:p>
                    <a:p>
                      <a:pPr marL="0" algn="l" rtl="0" eaLnBrk="1" fontAlgn="t" latinLnBrk="0" hangingPunct="1">
                        <a:spcBef>
                          <a:spcPts val="0"/>
                        </a:spcBef>
                        <a:spcAft>
                          <a:spcPts val="0"/>
                        </a:spcAft>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・学校司書配置</a:t>
                      </a:r>
                    </a:p>
                  </a:txBody>
                  <a:tcPr>
                    <a:lnL w="12700" cap="flat" cmpd="sng" algn="ctr">
                      <a:solidFill>
                        <a:schemeClr val="tx1"/>
                      </a:solidFill>
                      <a:prstDash val="lg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1" lang="ja-JP" altLang="en-US" sz="1200" b="0" i="0" u="none" strike="noStrike" kern="1200" dirty="0">
                          <a:solidFill>
                            <a:schemeClr val="tx1"/>
                          </a:solidFill>
                          <a:effectLst/>
                          <a:latin typeface="Meiryo UI" panose="020B0604030504040204" pitchFamily="50" charset="-128"/>
                          <a:ea typeface="Meiryo UI" panose="020B0604030504040204" pitchFamily="50" charset="-128"/>
                        </a:rPr>
                        <a:t>・</a:t>
                      </a:r>
                      <a:r>
                        <a:rPr kumimoji="1" lang="en-US" altLang="ja-JP" sz="1200" b="0" i="0" u="none" strike="noStrike" kern="1200" dirty="0">
                          <a:solidFill>
                            <a:schemeClr val="tx1"/>
                          </a:solidFill>
                          <a:effectLst/>
                          <a:latin typeface="Meiryo UI" panose="020B0604030504040204" pitchFamily="50" charset="-128"/>
                          <a:ea typeface="Meiryo UI" panose="020B0604030504040204" pitchFamily="50" charset="-128"/>
                        </a:rPr>
                        <a:t>2017</a:t>
                      </a:r>
                      <a:r>
                        <a:rPr kumimoji="1" lang="ja-JP" altLang="en-US" sz="1200" b="0" i="0" u="none" strike="noStrike" kern="1200" dirty="0">
                          <a:solidFill>
                            <a:schemeClr val="tx1"/>
                          </a:solidFill>
                          <a:effectLst/>
                          <a:latin typeface="Meiryo UI" panose="020B0604030504040204" pitchFamily="50" charset="-128"/>
                          <a:ea typeface="Meiryo UI" panose="020B0604030504040204" pitchFamily="50" charset="-128"/>
                        </a:rPr>
                        <a:t>年度に全小中学校で大阪市図書標準達成、以降、その維持に加えて、適切な蔵書構成に向けた選書支援等を実施</a:t>
                      </a:r>
                      <a:endParaRPr kumimoji="1" lang="en-US" altLang="ja-JP" sz="1200" b="0" i="0" u="none" strike="noStrike" kern="1200" dirty="0">
                        <a:solidFill>
                          <a:schemeClr val="tx1"/>
                        </a:solidFill>
                        <a:effectLst/>
                        <a:latin typeface="Meiryo UI" panose="020B0604030504040204" pitchFamily="50" charset="-128"/>
                        <a:ea typeface="Meiryo UI" panose="020B0604030504040204" pitchFamily="50" charset="-128"/>
                      </a:endParaRPr>
                    </a:p>
                    <a:p>
                      <a:pPr marL="0" marR="0" lvl="0" indent="0" algn="l" defTabSz="914400" rtl="0" eaLnBrk="1" fontAlgn="t" latinLnBrk="0" hangingPunct="1">
                        <a:lnSpc>
                          <a:spcPct val="100000"/>
                        </a:lnSpc>
                        <a:spcBef>
                          <a:spcPts val="0"/>
                        </a:spcBef>
                        <a:spcAft>
                          <a:spcPts val="0"/>
                        </a:spcAft>
                        <a:buClrTx/>
                        <a:buSzTx/>
                        <a:buFontTx/>
                        <a:buNone/>
                        <a:tabLst/>
                        <a:defRPr/>
                      </a:pPr>
                      <a:r>
                        <a:rPr kumimoji="1" lang="ja-JP" altLang="en-US" sz="1200" b="0" i="0" u="none" strike="noStrike" kern="1200" baseline="0" dirty="0">
                          <a:solidFill>
                            <a:schemeClr val="tx1"/>
                          </a:solidFill>
                          <a:effectLst/>
                          <a:latin typeface="Meiryo UI" panose="020B0604030504040204" pitchFamily="50" charset="-128"/>
                          <a:ea typeface="Meiryo UI" panose="020B0604030504040204" pitchFamily="50" charset="-128"/>
                        </a:rPr>
                        <a:t>・学校図書館を活用した授業・その他教育活動の充実を図る</a:t>
                      </a:r>
                      <a:endParaRPr lang="ja-JP" altLang="en-US" sz="1200" b="0" i="0" u="none" strike="dblStrike" baseline="0" dirty="0">
                        <a:solidFill>
                          <a:schemeClr val="tx1"/>
                        </a:solidFill>
                        <a:effectLst/>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3167131">
                <a:tc vMerge="1">
                  <a:txBody>
                    <a:bodyPr/>
                    <a:lstStyle/>
                    <a:p>
                      <a:endParaRPr kumimoji="1" lang="ja-JP" altLang="en-US"/>
                    </a:p>
                  </a:txBody>
                  <a:tcPr/>
                </a:tc>
                <a:tc vMerge="1">
                  <a:txBody>
                    <a:bodyPr/>
                    <a:lstStyle/>
                    <a:p>
                      <a:endParaRPr kumimoji="1" lang="ja-JP" altLang="en-US"/>
                    </a:p>
                  </a:txBody>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1" lang="en-US" altLang="ja-JP" sz="1200" u="none" dirty="0">
                          <a:solidFill>
                            <a:schemeClr val="tx1"/>
                          </a:solidFill>
                          <a:latin typeface="Meiryo UI" panose="020B0604030504040204" pitchFamily="50" charset="-128"/>
                          <a:ea typeface="Meiryo UI" panose="020B0604030504040204" pitchFamily="50" charset="-128"/>
                        </a:rPr>
                        <a:t>【</a:t>
                      </a:r>
                      <a:r>
                        <a:rPr kumimoji="1" lang="ja-JP" altLang="en-US" sz="1200" u="none" dirty="0">
                          <a:solidFill>
                            <a:schemeClr val="tx1"/>
                          </a:solidFill>
                          <a:latin typeface="Meiryo UI" panose="020B0604030504040204" pitchFamily="50" charset="-128"/>
                          <a:ea typeface="Meiryo UI" panose="020B0604030504040204" pitchFamily="50" charset="-128"/>
                        </a:rPr>
                        <a:t>教員の働き方改革推進</a:t>
                      </a:r>
                      <a:r>
                        <a:rPr kumimoji="1" lang="en-US" altLang="ja-JP" sz="1200" u="none" dirty="0">
                          <a:solidFill>
                            <a:schemeClr val="tx1"/>
                          </a:solidFill>
                          <a:latin typeface="Meiryo UI" panose="020B0604030504040204" pitchFamily="50" charset="-128"/>
                          <a:ea typeface="Meiryo UI" panose="020B0604030504040204" pitchFamily="50" charset="-128"/>
                        </a:rPr>
                        <a:t>】</a:t>
                      </a:r>
                    </a:p>
                    <a:p>
                      <a:pPr marL="0" marR="0" lvl="0" indent="0" algn="l" defTabSz="914400" rtl="0" eaLnBrk="1" fontAlgn="t" latinLnBrk="0" hangingPunct="1">
                        <a:lnSpc>
                          <a:spcPct val="100000"/>
                        </a:lnSpc>
                        <a:spcBef>
                          <a:spcPts val="0"/>
                        </a:spcBef>
                        <a:spcAft>
                          <a:spcPts val="0"/>
                        </a:spcAft>
                        <a:buClrTx/>
                        <a:buSzTx/>
                        <a:buFontTx/>
                        <a:buNone/>
                        <a:tabLst/>
                        <a:defRPr/>
                      </a:pP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0" algn="ctr" rtl="0" eaLnBrk="1" fontAlgn="t" latinLnBrk="0" hangingPunct="1">
                        <a:spcBef>
                          <a:spcPts val="0"/>
                        </a:spcBef>
                        <a:spcAft>
                          <a:spcPts val="0"/>
                        </a:spcAft>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lg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200" u="sng" dirty="0">
                          <a:solidFill>
                            <a:schemeClr val="tx1"/>
                          </a:solidFill>
                          <a:latin typeface="Meiryo UI" panose="020B0604030504040204" pitchFamily="50" charset="-128"/>
                          <a:ea typeface="Meiryo UI" panose="020B0604030504040204" pitchFamily="50" charset="-128"/>
                        </a:rPr>
                        <a:t>2018</a:t>
                      </a:r>
                      <a:r>
                        <a:rPr kumimoji="1" lang="ja-JP" altLang="en-US" sz="1200" u="sng" dirty="0">
                          <a:solidFill>
                            <a:schemeClr val="tx1"/>
                          </a:solidFill>
                          <a:latin typeface="Meiryo UI" panose="020B0604030504040204" pitchFamily="50" charset="-128"/>
                          <a:ea typeface="Meiryo UI" panose="020B0604030504040204" pitchFamily="50" charset="-128"/>
                        </a:rPr>
                        <a:t>年度～</a:t>
                      </a:r>
                    </a:p>
                    <a:p>
                      <a:r>
                        <a:rPr kumimoji="1" lang="ja-JP" altLang="en-US" sz="1200" u="none" dirty="0">
                          <a:solidFill>
                            <a:schemeClr val="tx1"/>
                          </a:solidFill>
                          <a:latin typeface="Meiryo UI" panose="020B0604030504040204" pitchFamily="50" charset="-128"/>
                          <a:ea typeface="Meiryo UI" panose="020B0604030504040204" pitchFamily="50" charset="-128"/>
                        </a:rPr>
                        <a:t>・部活動指導員配置</a:t>
                      </a:r>
                    </a:p>
                    <a:p>
                      <a:r>
                        <a:rPr kumimoji="1" lang="ja-JP" altLang="en-US" sz="1200" u="none" dirty="0">
                          <a:solidFill>
                            <a:schemeClr val="tx1"/>
                          </a:solidFill>
                          <a:latin typeface="Meiryo UI" panose="020B0604030504040204" pitchFamily="50" charset="-128"/>
                          <a:ea typeface="Meiryo UI" panose="020B0604030504040204" pitchFamily="50" charset="-128"/>
                        </a:rPr>
                        <a:t>（</a:t>
                      </a:r>
                      <a:r>
                        <a:rPr kumimoji="1" lang="en-US" altLang="ja-JP" sz="1200" u="none" dirty="0">
                          <a:solidFill>
                            <a:schemeClr val="tx1"/>
                          </a:solidFill>
                          <a:latin typeface="Meiryo UI" panose="020B0604030504040204" pitchFamily="50" charset="-128"/>
                          <a:ea typeface="Meiryo UI" panose="020B0604030504040204" pitchFamily="50" charset="-128"/>
                        </a:rPr>
                        <a:t>2018</a:t>
                      </a:r>
                      <a:r>
                        <a:rPr kumimoji="1" lang="ja-JP" altLang="en-US" sz="1200" u="none" dirty="0">
                          <a:solidFill>
                            <a:schemeClr val="tx1"/>
                          </a:solidFill>
                          <a:latin typeface="Meiryo UI" panose="020B0604030504040204" pitchFamily="50" charset="-128"/>
                          <a:ea typeface="Meiryo UI" panose="020B0604030504040204" pitchFamily="50" charset="-128"/>
                        </a:rPr>
                        <a:t>年度</a:t>
                      </a:r>
                      <a:r>
                        <a:rPr kumimoji="1" lang="en-US" altLang="ja-JP" sz="1200" u="none" dirty="0">
                          <a:solidFill>
                            <a:schemeClr val="tx1"/>
                          </a:solidFill>
                          <a:latin typeface="Meiryo UI" panose="020B0604030504040204" pitchFamily="50" charset="-128"/>
                          <a:ea typeface="Meiryo UI" panose="020B0604030504040204" pitchFamily="50" charset="-128"/>
                        </a:rPr>
                        <a:t>69</a:t>
                      </a:r>
                      <a:r>
                        <a:rPr kumimoji="1" lang="ja-JP" altLang="en-US" sz="1200" u="none" dirty="0">
                          <a:solidFill>
                            <a:schemeClr val="tx1"/>
                          </a:solidFill>
                          <a:latin typeface="Meiryo UI" panose="020B0604030504040204" pitchFamily="50" charset="-128"/>
                          <a:ea typeface="Meiryo UI" panose="020B0604030504040204" pitchFamily="50" charset="-128"/>
                        </a:rPr>
                        <a:t>部活動→</a:t>
                      </a:r>
                      <a:r>
                        <a:rPr kumimoji="1" lang="en-US" altLang="ja-JP" sz="1200" u="none" dirty="0">
                          <a:solidFill>
                            <a:schemeClr val="tx1"/>
                          </a:solidFill>
                          <a:latin typeface="Meiryo UI" panose="020B0604030504040204" pitchFamily="50" charset="-128"/>
                          <a:ea typeface="Meiryo UI" panose="020B0604030504040204" pitchFamily="50" charset="-128"/>
                        </a:rPr>
                        <a:t>2021</a:t>
                      </a:r>
                      <a:r>
                        <a:rPr kumimoji="1" lang="ja-JP" altLang="en-US" sz="1200" u="none" dirty="0">
                          <a:solidFill>
                            <a:schemeClr val="tx1"/>
                          </a:solidFill>
                          <a:latin typeface="Meiryo UI" panose="020B0604030504040204" pitchFamily="50" charset="-128"/>
                          <a:ea typeface="Meiryo UI" panose="020B0604030504040204" pitchFamily="50" charset="-128"/>
                        </a:rPr>
                        <a:t>年度</a:t>
                      </a:r>
                      <a:r>
                        <a:rPr kumimoji="1" lang="en-US" altLang="ja-JP" sz="1200" u="none" dirty="0">
                          <a:solidFill>
                            <a:schemeClr val="tx1"/>
                          </a:solidFill>
                          <a:latin typeface="Meiryo UI" panose="020B0604030504040204" pitchFamily="50" charset="-128"/>
                          <a:ea typeface="Meiryo UI" panose="020B0604030504040204" pitchFamily="50" charset="-128"/>
                        </a:rPr>
                        <a:t>316</a:t>
                      </a:r>
                      <a:r>
                        <a:rPr kumimoji="1" lang="ja-JP" altLang="en-US" sz="1200" u="none" dirty="0">
                          <a:solidFill>
                            <a:schemeClr val="tx1"/>
                          </a:solidFill>
                          <a:latin typeface="Meiryo UI" panose="020B0604030504040204" pitchFamily="50" charset="-128"/>
                          <a:ea typeface="Meiryo UI" panose="020B0604030504040204" pitchFamily="50" charset="-128"/>
                        </a:rPr>
                        <a:t>部活動）</a:t>
                      </a:r>
                      <a:endParaRPr kumimoji="1" lang="en-US" altLang="ja-JP" sz="1200" u="none" dirty="0">
                        <a:solidFill>
                          <a:schemeClr val="tx1"/>
                        </a:solidFill>
                        <a:latin typeface="Meiryo UI" panose="020B0604030504040204" pitchFamily="50" charset="-128"/>
                        <a:ea typeface="Meiryo UI" panose="020B0604030504040204" pitchFamily="50" charset="-128"/>
                      </a:endParaRPr>
                    </a:p>
                    <a:p>
                      <a:r>
                        <a:rPr kumimoji="1" lang="ja-JP" altLang="en-US" sz="1200" u="none" dirty="0">
                          <a:solidFill>
                            <a:schemeClr val="tx1"/>
                          </a:solidFill>
                          <a:latin typeface="Meiryo UI" panose="020B0604030504040204" pitchFamily="50" charset="-128"/>
                          <a:ea typeface="Meiryo UI" panose="020B0604030504040204" pitchFamily="50" charset="-128"/>
                        </a:rPr>
                        <a:t>・音声応答装置の設置</a:t>
                      </a:r>
                      <a:endParaRPr kumimoji="1" lang="en-US" altLang="ja-JP" sz="1200" u="none" dirty="0">
                        <a:solidFill>
                          <a:schemeClr val="tx1"/>
                        </a:solidFill>
                        <a:latin typeface="Meiryo UI" panose="020B0604030504040204" pitchFamily="50" charset="-128"/>
                        <a:ea typeface="Meiryo UI" panose="020B0604030504040204" pitchFamily="50" charset="-128"/>
                      </a:endParaRPr>
                    </a:p>
                    <a:p>
                      <a:r>
                        <a:rPr kumimoji="1" lang="ja-JP" altLang="en-US" sz="1200" u="none" dirty="0">
                          <a:solidFill>
                            <a:schemeClr val="tx1"/>
                          </a:solidFill>
                          <a:latin typeface="Meiryo UI" panose="020B0604030504040204" pitchFamily="50" charset="-128"/>
                          <a:ea typeface="Meiryo UI" panose="020B0604030504040204" pitchFamily="50" charset="-128"/>
                        </a:rPr>
                        <a:t>・学校への調査・照会文書等の削減</a:t>
                      </a:r>
                    </a:p>
                    <a:p>
                      <a:endParaRPr kumimoji="1" lang="en-US" altLang="ja-JP" sz="1200" u="sng" dirty="0">
                        <a:solidFill>
                          <a:schemeClr val="tx1"/>
                        </a:solidFill>
                        <a:latin typeface="Meiryo UI" panose="020B0604030504040204" pitchFamily="50" charset="-128"/>
                        <a:ea typeface="Meiryo UI" panose="020B0604030504040204" pitchFamily="50" charset="-128"/>
                      </a:endParaRPr>
                    </a:p>
                    <a:p>
                      <a:r>
                        <a:rPr kumimoji="1" lang="en-US" altLang="ja-JP" sz="1200" u="sng" dirty="0">
                          <a:solidFill>
                            <a:schemeClr val="tx1"/>
                          </a:solidFill>
                          <a:latin typeface="Meiryo UI" panose="020B0604030504040204" pitchFamily="50" charset="-128"/>
                          <a:ea typeface="Meiryo UI" panose="020B0604030504040204" pitchFamily="50" charset="-128"/>
                        </a:rPr>
                        <a:t>2019</a:t>
                      </a:r>
                      <a:r>
                        <a:rPr kumimoji="1" lang="ja-JP" altLang="en-US" sz="1200" u="sng" dirty="0">
                          <a:solidFill>
                            <a:schemeClr val="tx1"/>
                          </a:solidFill>
                          <a:latin typeface="Meiryo UI" panose="020B0604030504040204" pitchFamily="50" charset="-128"/>
                          <a:ea typeface="Meiryo UI" panose="020B0604030504040204" pitchFamily="50" charset="-128"/>
                        </a:rPr>
                        <a:t>年度～</a:t>
                      </a:r>
                      <a:endParaRPr kumimoji="1" lang="en-US" altLang="ja-JP" sz="1200" u="sng" dirty="0">
                        <a:solidFill>
                          <a:schemeClr val="tx1"/>
                        </a:solidFill>
                        <a:latin typeface="Meiryo UI" panose="020B0604030504040204" pitchFamily="50" charset="-128"/>
                        <a:ea typeface="Meiryo UI" panose="020B0604030504040204" pitchFamily="50" charset="-128"/>
                      </a:endParaRPr>
                    </a:p>
                    <a:p>
                      <a:r>
                        <a:rPr kumimoji="1" lang="ja-JP" altLang="en-US" sz="1200" u="none" dirty="0">
                          <a:solidFill>
                            <a:schemeClr val="tx1"/>
                          </a:solidFill>
                          <a:latin typeface="Meiryo UI" panose="020B0604030504040204" pitchFamily="50" charset="-128"/>
                          <a:ea typeface="Meiryo UI" panose="020B0604030504040204" pitchFamily="50" charset="-128"/>
                        </a:rPr>
                        <a:t>・「学校園における働き方改革推進プラン」策定</a:t>
                      </a:r>
                      <a:endParaRPr kumimoji="1" lang="en-US" altLang="ja-JP" sz="1200" u="none" dirty="0">
                        <a:solidFill>
                          <a:schemeClr val="tx1"/>
                        </a:solidFill>
                        <a:latin typeface="Meiryo UI" panose="020B0604030504040204" pitchFamily="50" charset="-128"/>
                        <a:ea typeface="Meiryo UI" panose="020B0604030504040204" pitchFamily="50" charset="-128"/>
                      </a:endParaRPr>
                    </a:p>
                    <a:p>
                      <a:r>
                        <a:rPr kumimoji="1" lang="ja-JP" altLang="en-US" sz="1200" u="none" dirty="0">
                          <a:solidFill>
                            <a:schemeClr val="tx1"/>
                          </a:solidFill>
                          <a:latin typeface="Meiryo UI" panose="020B0604030504040204" pitchFamily="50" charset="-128"/>
                          <a:ea typeface="Meiryo UI" panose="020B0604030504040204" pitchFamily="50" charset="-128"/>
                        </a:rPr>
                        <a:t>・スクールサポートスタッフ配置</a:t>
                      </a:r>
                    </a:p>
                    <a:p>
                      <a:r>
                        <a:rPr kumimoji="1" lang="ja-JP" altLang="en-US" sz="1200" u="none" dirty="0">
                          <a:solidFill>
                            <a:schemeClr val="tx1"/>
                          </a:solidFill>
                          <a:latin typeface="Meiryo UI" panose="020B0604030504040204" pitchFamily="50" charset="-128"/>
                          <a:ea typeface="Meiryo UI" panose="020B0604030504040204" pitchFamily="50" charset="-128"/>
                        </a:rPr>
                        <a:t>（</a:t>
                      </a:r>
                      <a:r>
                        <a:rPr kumimoji="1" lang="en-US" altLang="ja-JP" sz="1200" u="none" dirty="0">
                          <a:solidFill>
                            <a:schemeClr val="tx1"/>
                          </a:solidFill>
                          <a:latin typeface="Meiryo UI" panose="020B0604030504040204" pitchFamily="50" charset="-128"/>
                          <a:ea typeface="Meiryo UI" panose="020B0604030504040204" pitchFamily="50" charset="-128"/>
                        </a:rPr>
                        <a:t>2019</a:t>
                      </a:r>
                      <a:r>
                        <a:rPr kumimoji="1" lang="ja-JP" altLang="en-US" sz="1200" u="none" dirty="0">
                          <a:solidFill>
                            <a:schemeClr val="tx1"/>
                          </a:solidFill>
                          <a:latin typeface="Meiryo UI" panose="020B0604030504040204" pitchFamily="50" charset="-128"/>
                          <a:ea typeface="Meiryo UI" panose="020B0604030504040204" pitchFamily="50" charset="-128"/>
                        </a:rPr>
                        <a:t>年度</a:t>
                      </a:r>
                      <a:r>
                        <a:rPr kumimoji="1" lang="en-US" altLang="ja-JP" sz="1200" u="none" dirty="0">
                          <a:solidFill>
                            <a:schemeClr val="tx1"/>
                          </a:solidFill>
                          <a:latin typeface="Meiryo UI" panose="020B0604030504040204" pitchFamily="50" charset="-128"/>
                          <a:ea typeface="Meiryo UI" panose="020B0604030504040204" pitchFamily="50" charset="-128"/>
                        </a:rPr>
                        <a:t>67</a:t>
                      </a:r>
                      <a:r>
                        <a:rPr kumimoji="1" lang="ja-JP" altLang="en-US" sz="1200" u="none" dirty="0">
                          <a:solidFill>
                            <a:schemeClr val="tx1"/>
                          </a:solidFill>
                          <a:latin typeface="Meiryo UI" panose="020B0604030504040204" pitchFamily="50" charset="-128"/>
                          <a:ea typeface="Meiryo UI" panose="020B0604030504040204" pitchFamily="50" charset="-128"/>
                        </a:rPr>
                        <a:t>校→</a:t>
                      </a:r>
                      <a:r>
                        <a:rPr kumimoji="1" lang="en-US" altLang="ja-JP" sz="1200" u="none" dirty="0">
                          <a:solidFill>
                            <a:schemeClr val="tx1"/>
                          </a:solidFill>
                          <a:latin typeface="Meiryo UI" panose="020B0604030504040204" pitchFamily="50" charset="-128"/>
                          <a:ea typeface="Meiryo UI" panose="020B0604030504040204" pitchFamily="50" charset="-128"/>
                        </a:rPr>
                        <a:t>2021</a:t>
                      </a:r>
                      <a:r>
                        <a:rPr kumimoji="1" lang="ja-JP" altLang="en-US" sz="1200" u="none" dirty="0">
                          <a:solidFill>
                            <a:schemeClr val="tx1"/>
                          </a:solidFill>
                          <a:latin typeface="Meiryo UI" panose="020B0604030504040204" pitchFamily="50" charset="-128"/>
                          <a:ea typeface="Meiryo UI" panose="020B0604030504040204" pitchFamily="50" charset="-128"/>
                        </a:rPr>
                        <a:t>年度</a:t>
                      </a:r>
                      <a:r>
                        <a:rPr kumimoji="1" lang="en-US" altLang="ja-JP" sz="1200" u="none" dirty="0">
                          <a:solidFill>
                            <a:schemeClr val="tx1"/>
                          </a:solidFill>
                          <a:latin typeface="Meiryo UI" panose="020B0604030504040204" pitchFamily="50" charset="-128"/>
                          <a:ea typeface="Meiryo UI" panose="020B0604030504040204" pitchFamily="50" charset="-128"/>
                        </a:rPr>
                        <a:t>356</a:t>
                      </a:r>
                      <a:r>
                        <a:rPr kumimoji="1" lang="ja-JP" altLang="en-US" sz="1200" u="none" dirty="0">
                          <a:solidFill>
                            <a:schemeClr val="tx1"/>
                          </a:solidFill>
                          <a:latin typeface="Meiryo UI" panose="020B0604030504040204" pitchFamily="50" charset="-128"/>
                          <a:ea typeface="Meiryo UI" panose="020B0604030504040204" pitchFamily="50" charset="-128"/>
                        </a:rPr>
                        <a:t>校）</a:t>
                      </a:r>
                      <a:endParaRPr kumimoji="1" lang="en-US" altLang="ja-JP" sz="1200" u="non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u="sng"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lg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u="none" dirty="0">
                          <a:solidFill>
                            <a:schemeClr val="tx1"/>
                          </a:solidFill>
                          <a:latin typeface="Meiryo UI" panose="020B0604030504040204" pitchFamily="50" charset="-128"/>
                          <a:ea typeface="Meiryo UI" panose="020B0604030504040204" pitchFamily="50" charset="-128"/>
                        </a:rPr>
                        <a:t>・教員の時間外勤務は概ね順調に減少傾向にある</a:t>
                      </a:r>
                      <a:endParaRPr kumimoji="1" lang="en-US" altLang="ja-JP" sz="1200" u="none" dirty="0">
                        <a:solidFill>
                          <a:schemeClr val="tx1"/>
                        </a:solidFill>
                        <a:latin typeface="Meiryo UI" panose="020B0604030504040204" pitchFamily="50" charset="-128"/>
                        <a:ea typeface="Meiryo UI" panose="020B0604030504040204" pitchFamily="50" charset="-128"/>
                      </a:endParaRPr>
                    </a:p>
                    <a:p>
                      <a:r>
                        <a:rPr kumimoji="1" lang="ja-JP" altLang="en-US" sz="1200" u="none" dirty="0">
                          <a:solidFill>
                            <a:schemeClr val="tx1"/>
                          </a:solidFill>
                          <a:latin typeface="Meiryo UI" panose="020B0604030504040204" pitchFamily="50" charset="-128"/>
                          <a:ea typeface="Meiryo UI" panose="020B0604030504040204" pitchFamily="50" charset="-128"/>
                        </a:rPr>
                        <a:t>（月平均時間外勤務時間）</a:t>
                      </a:r>
                      <a:endParaRPr kumimoji="1" lang="en-US" altLang="ja-JP" sz="1200" u="none" dirty="0">
                        <a:solidFill>
                          <a:schemeClr val="tx1"/>
                        </a:solidFill>
                        <a:latin typeface="Meiryo UI" panose="020B0604030504040204" pitchFamily="50" charset="-128"/>
                        <a:ea typeface="Meiryo UI" panose="020B0604030504040204" pitchFamily="50" charset="-128"/>
                      </a:endParaRPr>
                    </a:p>
                    <a:p>
                      <a:r>
                        <a:rPr kumimoji="1" lang="en-US" altLang="ja-JP" sz="1200" u="none" dirty="0">
                          <a:solidFill>
                            <a:schemeClr val="tx1"/>
                          </a:solidFill>
                          <a:latin typeface="Meiryo UI" panose="020B0604030504040204" pitchFamily="50" charset="-128"/>
                          <a:ea typeface="Meiryo UI" panose="020B0604030504040204" pitchFamily="50" charset="-128"/>
                        </a:rPr>
                        <a:t>2018</a:t>
                      </a:r>
                      <a:r>
                        <a:rPr kumimoji="1" lang="ja-JP" altLang="en-US" sz="1200" u="none" dirty="0">
                          <a:solidFill>
                            <a:schemeClr val="tx1"/>
                          </a:solidFill>
                          <a:latin typeface="Meiryo UI" panose="020B0604030504040204" pitchFamily="50" charset="-128"/>
                          <a:ea typeface="Meiryo UI" panose="020B0604030504040204" pitchFamily="50" charset="-128"/>
                        </a:rPr>
                        <a:t>年度　</a:t>
                      </a:r>
                      <a:r>
                        <a:rPr kumimoji="1" lang="en-US" altLang="ja-JP" sz="1200" u="none" dirty="0">
                          <a:solidFill>
                            <a:schemeClr val="tx1"/>
                          </a:solidFill>
                          <a:latin typeface="Meiryo UI" panose="020B0604030504040204" pitchFamily="50" charset="-128"/>
                          <a:ea typeface="Meiryo UI" panose="020B0604030504040204" pitchFamily="50" charset="-128"/>
                        </a:rPr>
                        <a:t>36</a:t>
                      </a:r>
                      <a:r>
                        <a:rPr kumimoji="1" lang="ja-JP" altLang="en-US" sz="1200" u="none" dirty="0">
                          <a:solidFill>
                            <a:schemeClr val="tx1"/>
                          </a:solidFill>
                          <a:latin typeface="Meiryo UI" panose="020B0604030504040204" pitchFamily="50" charset="-128"/>
                          <a:ea typeface="Meiryo UI" panose="020B0604030504040204" pitchFamily="50" charset="-128"/>
                        </a:rPr>
                        <a:t>時間</a:t>
                      </a:r>
                      <a:r>
                        <a:rPr kumimoji="1" lang="en-US" altLang="ja-JP" sz="1200" u="none" dirty="0">
                          <a:solidFill>
                            <a:schemeClr val="tx1"/>
                          </a:solidFill>
                          <a:latin typeface="Meiryo UI" panose="020B0604030504040204" pitchFamily="50" charset="-128"/>
                          <a:ea typeface="Meiryo UI" panose="020B0604030504040204" pitchFamily="50" charset="-128"/>
                        </a:rPr>
                        <a:t>28</a:t>
                      </a:r>
                      <a:r>
                        <a:rPr kumimoji="1" lang="ja-JP" altLang="en-US" sz="1200" u="none" dirty="0">
                          <a:solidFill>
                            <a:schemeClr val="tx1"/>
                          </a:solidFill>
                          <a:latin typeface="Meiryo UI" panose="020B0604030504040204" pitchFamily="50" charset="-128"/>
                          <a:ea typeface="Meiryo UI" panose="020B0604030504040204" pitchFamily="50" charset="-128"/>
                        </a:rPr>
                        <a:t>分→</a:t>
                      </a:r>
                      <a:r>
                        <a:rPr kumimoji="1" lang="en-US" altLang="ja-JP" sz="1200" u="none" dirty="0">
                          <a:solidFill>
                            <a:schemeClr val="tx1"/>
                          </a:solidFill>
                          <a:latin typeface="Meiryo UI" panose="020B0604030504040204" pitchFamily="50" charset="-128"/>
                          <a:ea typeface="Meiryo UI" panose="020B0604030504040204" pitchFamily="50" charset="-128"/>
                        </a:rPr>
                        <a:t>2021</a:t>
                      </a:r>
                      <a:r>
                        <a:rPr kumimoji="1" lang="ja-JP" altLang="en-US" sz="1200" u="none" dirty="0">
                          <a:solidFill>
                            <a:schemeClr val="tx1"/>
                          </a:solidFill>
                          <a:latin typeface="Meiryo UI" panose="020B0604030504040204" pitchFamily="50" charset="-128"/>
                          <a:ea typeface="Meiryo UI" panose="020B0604030504040204" pitchFamily="50" charset="-128"/>
                        </a:rPr>
                        <a:t>年度　</a:t>
                      </a:r>
                      <a:r>
                        <a:rPr kumimoji="1" lang="en-US" altLang="ja-JP" sz="1200" u="none" dirty="0">
                          <a:solidFill>
                            <a:schemeClr val="tx1"/>
                          </a:solidFill>
                          <a:latin typeface="Meiryo UI" panose="020B0604030504040204" pitchFamily="50" charset="-128"/>
                          <a:ea typeface="Meiryo UI" panose="020B0604030504040204" pitchFamily="50" charset="-128"/>
                        </a:rPr>
                        <a:t>31</a:t>
                      </a:r>
                      <a:r>
                        <a:rPr kumimoji="1" lang="ja-JP" altLang="en-US" sz="1200" u="none" dirty="0">
                          <a:solidFill>
                            <a:schemeClr val="tx1"/>
                          </a:solidFill>
                          <a:latin typeface="Meiryo UI" panose="020B0604030504040204" pitchFamily="50" charset="-128"/>
                          <a:ea typeface="Meiryo UI" panose="020B0604030504040204" pitchFamily="50" charset="-128"/>
                        </a:rPr>
                        <a:t>時間</a:t>
                      </a:r>
                      <a:r>
                        <a:rPr kumimoji="1" lang="en-US" altLang="ja-JP" sz="1200" u="none" dirty="0">
                          <a:solidFill>
                            <a:schemeClr val="tx1"/>
                          </a:solidFill>
                          <a:latin typeface="Meiryo UI" panose="020B0604030504040204" pitchFamily="50" charset="-128"/>
                          <a:ea typeface="Meiryo UI" panose="020B0604030504040204" pitchFamily="50" charset="-128"/>
                        </a:rPr>
                        <a:t>55</a:t>
                      </a:r>
                      <a:r>
                        <a:rPr kumimoji="1" lang="ja-JP" altLang="en-US" sz="1200" u="none" dirty="0">
                          <a:solidFill>
                            <a:schemeClr val="tx1"/>
                          </a:solidFill>
                          <a:latin typeface="Meiryo UI" panose="020B0604030504040204" pitchFamily="50" charset="-128"/>
                          <a:ea typeface="Meiryo UI" panose="020B0604030504040204" pitchFamily="50" charset="-128"/>
                        </a:rPr>
                        <a:t>分</a:t>
                      </a:r>
                      <a:endParaRPr kumimoji="1" lang="en-US" altLang="ja-JP" sz="1200" u="none" dirty="0">
                        <a:solidFill>
                          <a:schemeClr val="tx1"/>
                        </a:solidFill>
                        <a:latin typeface="Meiryo UI" panose="020B0604030504040204" pitchFamily="50" charset="-128"/>
                        <a:ea typeface="Meiryo UI" panose="020B0604030504040204" pitchFamily="50" charset="-128"/>
                      </a:endParaRPr>
                    </a:p>
                    <a:p>
                      <a:endParaRPr kumimoji="1" lang="ja-JP" altLang="en-US" sz="1200" u="none" dirty="0">
                        <a:solidFill>
                          <a:schemeClr val="tx1"/>
                        </a:solidFill>
                        <a:latin typeface="Meiryo UI" panose="020B0604030504040204" pitchFamily="50" charset="-128"/>
                        <a:ea typeface="Meiryo UI" panose="020B0604030504040204" pitchFamily="50" charset="-128"/>
                      </a:endParaRPr>
                    </a:p>
                    <a:p>
                      <a:r>
                        <a:rPr kumimoji="1" lang="ja-JP" altLang="en-US" sz="1200" u="none" dirty="0">
                          <a:solidFill>
                            <a:schemeClr val="tx1"/>
                          </a:solidFill>
                          <a:latin typeface="Meiryo UI" panose="020B0604030504040204" pitchFamily="50" charset="-128"/>
                          <a:ea typeface="Meiryo UI" panose="020B0604030504040204" pitchFamily="50" charset="-128"/>
                        </a:rPr>
                        <a:t>・今後も、教員が働きやすく魅力のある職場環境を作ることで、教職の魅力を高め、本市の教員になりたいという人材を増やす</a:t>
                      </a:r>
                    </a:p>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37050224"/>
                  </a:ext>
                </a:extLst>
              </a:tr>
            </a:tbl>
          </a:graphicData>
        </a:graphic>
      </p:graphicFrame>
      <p:cxnSp>
        <p:nvCxnSpPr>
          <p:cNvPr id="11" name="直線コネクタ 10"/>
          <p:cNvCxnSpPr/>
          <p:nvPr/>
        </p:nvCxnSpPr>
        <p:spPr>
          <a:xfrm>
            <a:off x="251520" y="520214"/>
            <a:ext cx="871296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テキスト ボックス 8"/>
          <p:cNvSpPr txBox="1"/>
          <p:nvPr/>
        </p:nvSpPr>
        <p:spPr>
          <a:xfrm>
            <a:off x="251520" y="232182"/>
            <a:ext cx="7704856"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③　主な改革の概要（５／９）</a:t>
            </a:r>
          </a:p>
        </p:txBody>
      </p:sp>
      <p:sp>
        <p:nvSpPr>
          <p:cNvPr id="13" name="テキスト ボックス 36"/>
          <p:cNvSpPr txBox="1"/>
          <p:nvPr/>
        </p:nvSpPr>
        <p:spPr>
          <a:xfrm>
            <a:off x="-35880" y="34957"/>
            <a:ext cx="3491880" cy="261610"/>
          </a:xfrm>
          <a:prstGeom prst="rect">
            <a:avLst/>
          </a:prstGeom>
          <a:noFill/>
        </p:spPr>
        <p:txBody>
          <a:bodyPr wrap="square" rtlCol="0" anchor="ctr">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Ⅰ</a:t>
            </a:r>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　政策の刷新・教育改革</a:t>
            </a:r>
          </a:p>
        </p:txBody>
      </p:sp>
      <p:sp>
        <p:nvSpPr>
          <p:cNvPr id="3" name="スライド番号プレースホルダー 2"/>
          <p:cNvSpPr>
            <a:spLocks noGrp="1"/>
          </p:cNvSpPr>
          <p:nvPr>
            <p:ph type="sldNum" sz="quarter" idx="12"/>
          </p:nvPr>
        </p:nvSpPr>
        <p:spPr/>
        <p:txBody>
          <a:bodyPr/>
          <a:lstStyle/>
          <a:p>
            <a:fld id="{CCEC3038-1CF1-4B63-9920-55248DCFBA97}" type="slidenum">
              <a:rPr kumimoji="1" lang="ja-JP" altLang="en-US" smtClean="0"/>
              <a:pPr/>
              <a:t>22</a:t>
            </a:fld>
            <a:endParaRPr kumimoji="1" lang="ja-JP" altLang="en-US"/>
          </a:p>
        </p:txBody>
      </p:sp>
    </p:spTree>
    <p:extLst>
      <p:ext uri="{BB962C8B-B14F-4D97-AF65-F5344CB8AC3E}">
        <p14:creationId xmlns:p14="http://schemas.microsoft.com/office/powerpoint/2010/main" val="21581209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1" name="直線コネクタ 10"/>
          <p:cNvCxnSpPr/>
          <p:nvPr/>
        </p:nvCxnSpPr>
        <p:spPr>
          <a:xfrm>
            <a:off x="251520" y="520214"/>
            <a:ext cx="871296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テキスト ボックス 8"/>
          <p:cNvSpPr txBox="1"/>
          <p:nvPr/>
        </p:nvSpPr>
        <p:spPr>
          <a:xfrm>
            <a:off x="251520" y="232182"/>
            <a:ext cx="7704856"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③　主な改革の概要（６／９）</a:t>
            </a:r>
          </a:p>
        </p:txBody>
      </p:sp>
      <p:graphicFrame>
        <p:nvGraphicFramePr>
          <p:cNvPr id="5" name="表 4"/>
          <p:cNvGraphicFramePr>
            <a:graphicFrameLocks noGrp="1"/>
          </p:cNvGraphicFramePr>
          <p:nvPr/>
        </p:nvGraphicFramePr>
        <p:xfrm>
          <a:off x="179511" y="606504"/>
          <a:ext cx="8784977" cy="6074400"/>
        </p:xfrm>
        <a:graphic>
          <a:graphicData uri="http://schemas.openxmlformats.org/drawingml/2006/table">
            <a:tbl>
              <a:tblPr firstRow="1" bandRow="1">
                <a:tableStyleId>{69012ECD-51FC-41F1-AA8D-1B2483CD663E}</a:tableStyleId>
              </a:tblPr>
              <a:tblGrid>
                <a:gridCol w="1008112">
                  <a:extLst>
                    <a:ext uri="{9D8B030D-6E8A-4147-A177-3AD203B41FA5}">
                      <a16:colId xmlns:a16="http://schemas.microsoft.com/office/drawing/2014/main" val="20000"/>
                    </a:ext>
                  </a:extLst>
                </a:gridCol>
                <a:gridCol w="1224136">
                  <a:extLst>
                    <a:ext uri="{9D8B030D-6E8A-4147-A177-3AD203B41FA5}">
                      <a16:colId xmlns:a16="http://schemas.microsoft.com/office/drawing/2014/main" val="20001"/>
                    </a:ext>
                  </a:extLst>
                </a:gridCol>
                <a:gridCol w="2184243">
                  <a:extLst>
                    <a:ext uri="{9D8B030D-6E8A-4147-A177-3AD203B41FA5}">
                      <a16:colId xmlns:a16="http://schemas.microsoft.com/office/drawing/2014/main" val="20002"/>
                    </a:ext>
                  </a:extLst>
                </a:gridCol>
                <a:gridCol w="2184243">
                  <a:extLst>
                    <a:ext uri="{9D8B030D-6E8A-4147-A177-3AD203B41FA5}">
                      <a16:colId xmlns:a16="http://schemas.microsoft.com/office/drawing/2014/main" val="20003"/>
                    </a:ext>
                  </a:extLst>
                </a:gridCol>
                <a:gridCol w="2184243">
                  <a:extLst>
                    <a:ext uri="{9D8B030D-6E8A-4147-A177-3AD203B41FA5}">
                      <a16:colId xmlns:a16="http://schemas.microsoft.com/office/drawing/2014/main" val="20004"/>
                    </a:ext>
                  </a:extLst>
                </a:gridCol>
              </a:tblGrid>
              <a:tr h="470056">
                <a:tc>
                  <a:txBody>
                    <a:bodyPr/>
                    <a:lstStyle/>
                    <a:p>
                      <a:endParaRPr kumimoji="1" lang="ja-JP" altLang="en-US" sz="14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dirty="0">
                          <a:latin typeface="Meiryo UI" panose="020B0604030504040204" pitchFamily="50" charset="-128"/>
                          <a:ea typeface="Meiryo UI" panose="020B0604030504040204" pitchFamily="50" charset="-128"/>
                        </a:rPr>
                        <a:t>改革以前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dirty="0">
                          <a:latin typeface="Meiryo UI" panose="020B0604030504040204" pitchFamily="50" charset="-128"/>
                          <a:ea typeface="Meiryo UI" panose="020B0604030504040204" pitchFamily="50" charset="-128"/>
                        </a:rPr>
                        <a:t>２０１８．３</a:t>
                      </a:r>
                      <a:endParaRPr kumimoji="1"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（前回棚卸し時点）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lg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dirty="0">
                          <a:latin typeface="Meiryo UI" panose="020B0604030504040204" pitchFamily="50" charset="-128"/>
                          <a:ea typeface="Meiryo UI" panose="020B0604030504040204" pitchFamily="50" charset="-128"/>
                        </a:rPr>
                        <a:t>２０２２．１１</a:t>
                      </a:r>
                      <a:endParaRPr kumimoji="1"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（今回棚卸し時点）</a:t>
                      </a:r>
                    </a:p>
                  </a:txBody>
                  <a:tcPr anchor="ctr">
                    <a:lnL w="12700" cap="flat" cmpd="sng" algn="ctr">
                      <a:solidFill>
                        <a:schemeClr val="tx1"/>
                      </a:solidFill>
                      <a:prstDash val="lg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dirty="0">
                          <a:latin typeface="Meiryo UI" panose="020B0604030504040204" pitchFamily="50" charset="-128"/>
                          <a:ea typeface="Meiryo UI" panose="020B0604030504040204" pitchFamily="50" charset="-128"/>
                        </a:rPr>
                        <a:t>取組みの達成状況と</a:t>
                      </a:r>
                      <a:endParaRPr kumimoji="1"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今後の課題</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1728000">
                <a:tc rowSpan="3">
                  <a:txBody>
                    <a:bodyPr/>
                    <a:lstStyle/>
                    <a:p>
                      <a:pPr algn="l"/>
                      <a:r>
                        <a:rPr kumimoji="1" lang="en-US" altLang="ja-JP" sz="1200" dirty="0">
                          <a:solidFill>
                            <a:schemeClr val="tx1"/>
                          </a:solidFill>
                          <a:latin typeface="Meiryo UI" panose="020B0604030504040204" pitchFamily="50" charset="-128"/>
                          <a:ea typeface="Meiryo UI" panose="020B0604030504040204" pitchFamily="50" charset="-128"/>
                        </a:rPr>
                        <a:t>Ⅲ.</a:t>
                      </a:r>
                    </a:p>
                    <a:p>
                      <a:pPr algn="l"/>
                      <a:r>
                        <a:rPr kumimoji="1" lang="ja-JP" altLang="en-US" sz="1200" dirty="0">
                          <a:solidFill>
                            <a:schemeClr val="tx1"/>
                          </a:solidFill>
                          <a:latin typeface="Meiryo UI" panose="020B0604030504040204" pitchFamily="50" charset="-128"/>
                          <a:ea typeface="Meiryo UI" panose="020B0604030504040204" pitchFamily="50" charset="-128"/>
                        </a:rPr>
                        <a:t>教育実践のイノベーション</a:t>
                      </a:r>
                    </a:p>
                    <a:p>
                      <a:pPr algn="l"/>
                      <a:endParaRPr kumimoji="1" lang="ja-JP" altLang="en-US" sz="12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Meiryo UI" panose="020B0604030504040204" pitchFamily="50" charset="-128"/>
                          <a:ea typeface="Meiryo UI" panose="020B0604030504040204" pitchFamily="50" charset="-128"/>
                        </a:rPr>
                        <a:t>（教育環境）</a:t>
                      </a:r>
                    </a:p>
                    <a:p>
                      <a:pPr marL="0" marR="0" indent="0" algn="just"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Meiryo UI" panose="020B0604030504040204" pitchFamily="50" charset="-128"/>
                          <a:ea typeface="Meiryo UI" panose="020B0604030504040204" pitchFamily="50" charset="-128"/>
                        </a:rPr>
                        <a:t>中学校給食と家庭弁当との選択制　など</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just" rtl="0" eaLnBrk="1" fontAlgn="t" latinLnBrk="0" hangingPunct="1">
                        <a:spcBef>
                          <a:spcPts val="0"/>
                        </a:spcBef>
                        <a:spcAft>
                          <a:spcPts val="0"/>
                        </a:spcAft>
                      </a:pPr>
                      <a:r>
                        <a:rPr kumimoji="1" lang="en-US" altLang="ja-JP" sz="1200" b="0" i="0" u="none" strike="noStrike" kern="1200" dirty="0">
                          <a:solidFill>
                            <a:schemeClr val="tx1"/>
                          </a:solidFill>
                          <a:effectLst/>
                          <a:latin typeface="Meiryo UI" panose="020B0604030504040204" pitchFamily="50" charset="-128"/>
                          <a:ea typeface="Meiryo UI" panose="020B0604030504040204" pitchFamily="50" charset="-128"/>
                        </a:rPr>
                        <a:t>【</a:t>
                      </a:r>
                      <a:r>
                        <a:rPr kumimoji="1" lang="ja-JP" altLang="en-US" sz="1200" b="0" i="0" u="none" strike="noStrike" kern="1200" dirty="0">
                          <a:solidFill>
                            <a:schemeClr val="tx1"/>
                          </a:solidFill>
                          <a:effectLst/>
                          <a:latin typeface="Meiryo UI" panose="020B0604030504040204" pitchFamily="50" charset="-128"/>
                          <a:ea typeface="Meiryo UI" panose="020B0604030504040204" pitchFamily="50" charset="-128"/>
                        </a:rPr>
                        <a:t>外国につながる児童生徒の受入れ・共生のための教育推進</a:t>
                      </a:r>
                      <a:r>
                        <a:rPr kumimoji="1" lang="en-US" altLang="ja-JP" sz="1200" b="0" i="0" u="none" strike="noStrike" kern="1200" dirty="0">
                          <a:solidFill>
                            <a:schemeClr val="tx1"/>
                          </a:solidFill>
                          <a:effectLst/>
                          <a:latin typeface="Meiryo UI" panose="020B0604030504040204" pitchFamily="50" charset="-128"/>
                          <a:ea typeface="Meiryo UI" panose="020B0604030504040204" pitchFamily="50" charset="-128"/>
                        </a:rPr>
                        <a:t>】</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0" algn="ctr" rtl="0" eaLnBrk="1" fontAlgn="t" latinLnBrk="0" hangingPunct="1">
                        <a:spcBef>
                          <a:spcPts val="0"/>
                        </a:spcBef>
                        <a:spcAft>
                          <a:spcPts val="0"/>
                        </a:spcAft>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lg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rtl="0" eaLnBrk="1" fontAlgn="t" latinLnBrk="0" hangingPunct="1">
                        <a:spcBef>
                          <a:spcPts val="0"/>
                        </a:spcBef>
                        <a:spcAft>
                          <a:spcPts val="0"/>
                        </a:spcAft>
                      </a:pPr>
                      <a:r>
                        <a:rPr kumimoji="1" lang="en-US" altLang="ja-JP" sz="1200" u="sng" dirty="0">
                          <a:solidFill>
                            <a:schemeClr val="tx1"/>
                          </a:solidFill>
                          <a:latin typeface="Meiryo UI" panose="020B0604030504040204" pitchFamily="50" charset="-128"/>
                          <a:ea typeface="Meiryo UI" panose="020B0604030504040204" pitchFamily="50" charset="-128"/>
                        </a:rPr>
                        <a:t>2020</a:t>
                      </a:r>
                      <a:r>
                        <a:rPr kumimoji="1" lang="ja-JP" altLang="en-US" sz="1200" u="sng" dirty="0">
                          <a:solidFill>
                            <a:schemeClr val="tx1"/>
                          </a:solidFill>
                          <a:latin typeface="Meiryo UI" panose="020B0604030504040204" pitchFamily="50" charset="-128"/>
                          <a:ea typeface="Meiryo UI" panose="020B0604030504040204" pitchFamily="50" charset="-128"/>
                        </a:rPr>
                        <a:t>年度～</a:t>
                      </a:r>
                      <a:endParaRPr kumimoji="1" lang="en-US" altLang="ja-JP" sz="1200" b="0" i="0" u="none" strike="noStrike" kern="1200" dirty="0">
                        <a:solidFill>
                          <a:schemeClr val="tx1"/>
                        </a:solidFill>
                        <a:effectLst/>
                        <a:latin typeface="Meiryo UI" panose="020B0604030504040204" pitchFamily="50" charset="-128"/>
                        <a:ea typeface="Meiryo UI" panose="020B0604030504040204" pitchFamily="50" charset="-128"/>
                      </a:endParaRPr>
                    </a:p>
                    <a:p>
                      <a:pPr marL="0" algn="l" rtl="0" eaLnBrk="1" fontAlgn="t" latinLnBrk="0" hangingPunct="1">
                        <a:spcBef>
                          <a:spcPts val="0"/>
                        </a:spcBef>
                        <a:spcAft>
                          <a:spcPts val="0"/>
                        </a:spcAft>
                      </a:pPr>
                      <a:r>
                        <a:rPr kumimoji="1" lang="ja-JP" altLang="en-US" sz="1200" b="0" i="0" u="none" strike="noStrike" kern="1200" dirty="0">
                          <a:solidFill>
                            <a:schemeClr val="tx1"/>
                          </a:solidFill>
                          <a:effectLst/>
                          <a:latin typeface="Meiryo UI" panose="020B0604030504040204" pitchFamily="50" charset="-128"/>
                          <a:ea typeface="Meiryo UI" panose="020B0604030504040204" pitchFamily="50" charset="-128"/>
                        </a:rPr>
                        <a:t>・共生支援拠点４か所を設置</a:t>
                      </a:r>
                      <a:endParaRPr kumimoji="1" lang="en-US" altLang="ja-JP" sz="1200" b="0" i="0" u="none" strike="noStrike" kern="1200" dirty="0">
                        <a:solidFill>
                          <a:schemeClr val="tx1"/>
                        </a:solidFill>
                        <a:effectLst/>
                        <a:latin typeface="Meiryo UI" panose="020B0604030504040204" pitchFamily="50" charset="-128"/>
                        <a:ea typeface="Meiryo UI" panose="020B0604030504040204" pitchFamily="50" charset="-128"/>
                      </a:endParaRPr>
                    </a:p>
                    <a:p>
                      <a:pPr marL="0" marR="0" lvl="0" indent="0" algn="l" defTabSz="914400" rtl="0" eaLnBrk="1" fontAlgn="t" latinLnBrk="0" hangingPunct="1">
                        <a:lnSpc>
                          <a:spcPct val="100000"/>
                        </a:lnSpc>
                        <a:spcBef>
                          <a:spcPts val="0"/>
                        </a:spcBef>
                        <a:spcAft>
                          <a:spcPts val="0"/>
                        </a:spcAft>
                        <a:buClrTx/>
                        <a:buSzTx/>
                        <a:buFontTx/>
                        <a:buNone/>
                        <a:tabLst/>
                        <a:defRPr/>
                      </a:pPr>
                      <a:r>
                        <a:rPr kumimoji="1" lang="ja-JP" altLang="en-US" sz="1200" b="0" i="0" u="none" strike="noStrike" kern="1200" dirty="0">
                          <a:solidFill>
                            <a:schemeClr val="tx1"/>
                          </a:solidFill>
                          <a:effectLst/>
                          <a:latin typeface="Meiryo UI" panose="020B0604030504040204" pitchFamily="50" charset="-128"/>
                          <a:ea typeface="Meiryo UI" panose="020B0604030504040204" pitchFamily="50" charset="-128"/>
                        </a:rPr>
                        <a:t>・</a:t>
                      </a:r>
                      <a:r>
                        <a:rPr kumimoji="1" lang="ja-JP" altLang="en-US" sz="1200" b="0" i="0" u="none" strike="noStrike" kern="1200" baseline="0" dirty="0">
                          <a:solidFill>
                            <a:schemeClr val="tx1"/>
                          </a:solidFill>
                          <a:effectLst/>
                          <a:latin typeface="Meiryo UI" panose="020B0604030504040204" pitchFamily="50" charset="-128"/>
                          <a:ea typeface="Meiryo UI" panose="020B0604030504040204" pitchFamily="50" charset="-128"/>
                        </a:rPr>
                        <a:t>共生支援拠点におけるプレクラスや日本語指導の実施するためのコーディネーターを配置</a:t>
                      </a:r>
                      <a:endParaRPr kumimoji="1" lang="en-US" altLang="ja-JP" sz="1200" b="0" i="0" u="none" strike="noStrike" kern="1200" baseline="0" dirty="0">
                        <a:solidFill>
                          <a:schemeClr val="tx1"/>
                        </a:solidFill>
                        <a:effectLst/>
                        <a:latin typeface="Meiryo UI" panose="020B0604030504040204" pitchFamily="50" charset="-128"/>
                        <a:ea typeface="Meiryo UI" panose="020B0604030504040204" pitchFamily="50" charset="-128"/>
                      </a:endParaRPr>
                    </a:p>
                    <a:p>
                      <a:pPr marL="0" marR="0" lvl="0" indent="0" algn="l" defTabSz="914400" rtl="0" eaLnBrk="1" fontAlgn="t" latinLnBrk="0" hangingPunct="1">
                        <a:lnSpc>
                          <a:spcPct val="100000"/>
                        </a:lnSpc>
                        <a:spcBef>
                          <a:spcPts val="0"/>
                        </a:spcBef>
                        <a:spcAft>
                          <a:spcPts val="0"/>
                        </a:spcAft>
                        <a:buClrTx/>
                        <a:buSzTx/>
                        <a:buFontTx/>
                        <a:buNone/>
                        <a:tabLst/>
                        <a:defRPr/>
                      </a:pPr>
                      <a:r>
                        <a:rPr kumimoji="1" lang="ja-JP" altLang="en-US" sz="1200" b="0" i="0" u="none" strike="noStrike" kern="1200" baseline="0" dirty="0">
                          <a:solidFill>
                            <a:schemeClr val="tx1"/>
                          </a:solidFill>
                          <a:effectLst/>
                          <a:latin typeface="Meiryo UI" panose="020B0604030504040204" pitchFamily="50" charset="-128"/>
                          <a:ea typeface="Meiryo UI" panose="020B0604030504040204" pitchFamily="50" charset="-128"/>
                        </a:rPr>
                        <a:t>・母語・母文化の保障、多文化共生教育を推進するためのコーディネーターを配置</a:t>
                      </a:r>
                      <a:endParaRPr kumimoji="1" lang="en-US" altLang="ja-JP" sz="1200" b="0" i="0" u="none" strike="noStrike" kern="1200" baseline="0" dirty="0">
                        <a:solidFill>
                          <a:schemeClr val="tx1"/>
                        </a:solidFill>
                        <a:effectLst/>
                        <a:latin typeface="Meiryo UI" panose="020B0604030504040204" pitchFamily="50" charset="-128"/>
                        <a:ea typeface="Meiryo UI" panose="020B0604030504040204" pitchFamily="50" charset="-128"/>
                      </a:endParaRPr>
                    </a:p>
                  </a:txBody>
                  <a:tcPr>
                    <a:lnL w="12700" cap="flat" cmpd="sng" algn="ctr">
                      <a:solidFill>
                        <a:schemeClr val="tx1"/>
                      </a:solidFill>
                      <a:prstDash val="lg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1" lang="ja-JP" altLang="en-US" sz="1200" b="0" i="0" u="none" strike="noStrike" kern="1200" baseline="0" dirty="0">
                          <a:solidFill>
                            <a:schemeClr val="tx1"/>
                          </a:solidFill>
                          <a:effectLst/>
                          <a:latin typeface="Meiryo UI" panose="020B0604030504040204" pitchFamily="50" charset="-128"/>
                          <a:ea typeface="Meiryo UI" panose="020B0604030504040204" pitchFamily="50" charset="-128"/>
                        </a:rPr>
                        <a:t>・今後も増えていく日本語指導が必要な子どもに対して、日本語指導に携わる指導員の確保が課題である。</a:t>
                      </a:r>
                      <a:endParaRPr lang="ja-JP" altLang="en-US" sz="1200" b="0" i="0" u="none" strike="dblStrike" baseline="0" dirty="0">
                        <a:solidFill>
                          <a:schemeClr val="tx1"/>
                        </a:solidFill>
                        <a:effectLst/>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1728000">
                <a:tc vMerge="1">
                  <a:txBody>
                    <a:bodyPr/>
                    <a:lstStyle/>
                    <a:p>
                      <a:endParaRPr kumimoji="1" lang="ja-JP" altLang="en-US"/>
                    </a:p>
                  </a:txBody>
                  <a:tcPr/>
                </a:tc>
                <a:tc vMerge="1">
                  <a:txBody>
                    <a:bodyPr/>
                    <a:lstStyle/>
                    <a:p>
                      <a:endParaRPr kumimoji="1" lang="ja-JP" altLang="en-US"/>
                    </a:p>
                  </a:txBody>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1" lang="en-US" altLang="ja-JP" sz="1200" b="0" i="0" u="none" strike="noStrike" kern="1200" dirty="0">
                          <a:solidFill>
                            <a:schemeClr val="tx1"/>
                          </a:solidFill>
                          <a:effectLst/>
                          <a:latin typeface="Meiryo UI" panose="020B0604030504040204" pitchFamily="50" charset="-128"/>
                          <a:ea typeface="Meiryo UI" panose="020B0604030504040204" pitchFamily="50" charset="-128"/>
                        </a:rPr>
                        <a:t>【</a:t>
                      </a:r>
                      <a:r>
                        <a:rPr kumimoji="1" lang="ja-JP" altLang="en-US" sz="1200" b="0" i="0" u="none" strike="noStrike" kern="1200" dirty="0">
                          <a:solidFill>
                            <a:schemeClr val="tx1"/>
                          </a:solidFill>
                          <a:effectLst/>
                          <a:latin typeface="Meiryo UI" panose="020B0604030504040204" pitchFamily="50" charset="-128"/>
                          <a:ea typeface="Meiryo UI" panose="020B0604030504040204" pitchFamily="50" charset="-128"/>
                        </a:rPr>
                        <a:t>特別支援教育の充実</a:t>
                      </a:r>
                      <a:r>
                        <a:rPr kumimoji="1" lang="en-US" altLang="ja-JP" sz="1200" b="0" i="0" u="none" strike="noStrike" kern="1200" dirty="0">
                          <a:solidFill>
                            <a:schemeClr val="tx1"/>
                          </a:solidFill>
                          <a:effectLst/>
                          <a:latin typeface="Meiryo UI" panose="020B0604030504040204" pitchFamily="50" charset="-128"/>
                          <a:ea typeface="Meiryo UI" panose="020B0604030504040204" pitchFamily="50" charset="-128"/>
                        </a:rPr>
                        <a:t>】</a:t>
                      </a:r>
                    </a:p>
                    <a:p>
                      <a:pPr marL="0" algn="l" rtl="0" eaLnBrk="1" fontAlgn="t" latinLnBrk="0" hangingPunct="1">
                        <a:spcBef>
                          <a:spcPts val="0"/>
                        </a:spcBef>
                        <a:spcAft>
                          <a:spcPts val="0"/>
                        </a:spcAft>
                      </a:pPr>
                      <a:r>
                        <a:rPr kumimoji="1" lang="en-US" altLang="ja-JP" sz="1200" b="0" i="0" u="sng" strike="noStrike" kern="1200" dirty="0">
                          <a:solidFill>
                            <a:schemeClr val="tx1"/>
                          </a:solidFill>
                          <a:effectLst/>
                          <a:latin typeface="Meiryo UI" panose="020B0604030504040204" pitchFamily="50" charset="-128"/>
                          <a:ea typeface="Meiryo UI" panose="020B0604030504040204" pitchFamily="50" charset="-128"/>
                        </a:rPr>
                        <a:t>2015</a:t>
                      </a:r>
                      <a:r>
                        <a:rPr kumimoji="1" lang="ja-JP" altLang="en-US" sz="1200" b="0" i="0" u="sng" strike="noStrike" kern="1200" dirty="0">
                          <a:solidFill>
                            <a:schemeClr val="tx1"/>
                          </a:solidFill>
                          <a:effectLst/>
                          <a:latin typeface="Meiryo UI" panose="020B0604030504040204" pitchFamily="50" charset="-128"/>
                          <a:ea typeface="Meiryo UI" panose="020B0604030504040204" pitchFamily="50" charset="-128"/>
                        </a:rPr>
                        <a:t>年度～</a:t>
                      </a:r>
                      <a:endParaRPr kumimoji="1" lang="en-US" altLang="ja-JP" sz="1200" b="0" i="0" u="sng" strike="noStrike" kern="1200" dirty="0">
                        <a:solidFill>
                          <a:schemeClr val="tx1"/>
                        </a:solidFill>
                        <a:effectLst/>
                        <a:latin typeface="Meiryo UI" panose="020B0604030504040204" pitchFamily="50" charset="-128"/>
                        <a:ea typeface="Meiryo UI" panose="020B0604030504040204" pitchFamily="50" charset="-128"/>
                      </a:endParaRPr>
                    </a:p>
                    <a:p>
                      <a:pPr marL="0" algn="l" rtl="0" eaLnBrk="1" fontAlgn="t" latinLnBrk="0" hangingPunct="1">
                        <a:spcBef>
                          <a:spcPts val="0"/>
                        </a:spcBef>
                        <a:spcAft>
                          <a:spcPts val="0"/>
                        </a:spcAft>
                      </a:pPr>
                      <a:r>
                        <a:rPr kumimoji="1" lang="ja-JP" altLang="en-US" sz="1200" b="0" i="0" u="none" strike="noStrike" kern="1200" dirty="0">
                          <a:solidFill>
                            <a:schemeClr val="tx1"/>
                          </a:solidFill>
                          <a:effectLst/>
                          <a:latin typeface="Meiryo UI" panose="020B0604030504040204" pitchFamily="50" charset="-128"/>
                          <a:ea typeface="Meiryo UI" panose="020B0604030504040204" pitchFamily="50" charset="-128"/>
                        </a:rPr>
                        <a:t>・特別支援教育サポーター・インクルーシブ教育推進スタッフの配置</a:t>
                      </a:r>
                      <a:endParaRPr kumimoji="1" lang="en-US" altLang="ja-JP" sz="1200" b="0" i="0" u="none" strike="noStrike" kern="1200" dirty="0">
                        <a:solidFill>
                          <a:schemeClr val="tx1"/>
                        </a:solidFill>
                        <a:effectLst/>
                        <a:latin typeface="Meiryo UI" panose="020B0604030504040204" pitchFamily="50" charset="-128"/>
                        <a:ea typeface="Meiryo UI" panose="020B0604030504040204" pitchFamily="50" charset="-128"/>
                      </a:endParaRPr>
                    </a:p>
                    <a:p>
                      <a:pPr marL="0" marR="0" lvl="0" indent="0" algn="l" defTabSz="914400" rtl="0" eaLnBrk="1" fontAlgn="t" latinLnBrk="0" hangingPunct="1">
                        <a:lnSpc>
                          <a:spcPct val="100000"/>
                        </a:lnSpc>
                        <a:spcBef>
                          <a:spcPts val="0"/>
                        </a:spcBef>
                        <a:spcAft>
                          <a:spcPts val="0"/>
                        </a:spcAft>
                        <a:buClrTx/>
                        <a:buSzTx/>
                        <a:buFontTx/>
                        <a:buNone/>
                        <a:tabLst/>
                        <a:defRPr/>
                      </a:pPr>
                      <a:r>
                        <a:rPr kumimoji="1" lang="ja-JP" altLang="en-US" sz="1200" b="0" i="0" u="none" strike="noStrike" kern="1200" dirty="0">
                          <a:solidFill>
                            <a:schemeClr val="tx1"/>
                          </a:solidFill>
                          <a:effectLst/>
                          <a:latin typeface="Meiryo UI" panose="020B0604030504040204" pitchFamily="50" charset="-128"/>
                          <a:ea typeface="Meiryo UI" panose="020B0604030504040204" pitchFamily="50" charset="-128"/>
                        </a:rPr>
                        <a:t>・巡回指導体制の強化</a:t>
                      </a:r>
                      <a:endParaRPr kumimoji="1" lang="en-US" altLang="ja-JP" sz="1200" b="0" i="0" u="none" strike="noStrike" kern="1200" dirty="0">
                        <a:solidFill>
                          <a:schemeClr val="tx1"/>
                        </a:solidFill>
                        <a:effectLst/>
                        <a:latin typeface="Meiryo UI" panose="020B0604030504040204" pitchFamily="50" charset="-128"/>
                        <a:ea typeface="Meiryo UI" panose="020B0604030504040204" pitchFamily="50" charset="-128"/>
                      </a:endParaRPr>
                    </a:p>
                    <a:p>
                      <a:pPr marL="0" algn="l" rtl="0" eaLnBrk="1" fontAlgn="t" latinLnBrk="0" hangingPunct="1">
                        <a:spcBef>
                          <a:spcPts val="0"/>
                        </a:spcBef>
                        <a:spcAft>
                          <a:spcPts val="0"/>
                        </a:spcAft>
                      </a:pPr>
                      <a:endParaRPr kumimoji="1" lang="en-US" altLang="ja-JP" sz="1200" b="0" i="0" u="none" strike="noStrike" kern="1200" dirty="0">
                        <a:solidFill>
                          <a:schemeClr val="tx1"/>
                        </a:solidFill>
                        <a:effectLst/>
                        <a:latin typeface="Meiryo UI" panose="020B0604030504040204" pitchFamily="50" charset="-128"/>
                        <a:ea typeface="Meiryo UI" panose="020B0604030504040204" pitchFamily="50" charset="-128"/>
                      </a:endParaRPr>
                    </a:p>
                    <a:p>
                      <a:pPr marL="0" marR="0" lvl="0" indent="0" algn="l" defTabSz="914400" rtl="0" eaLnBrk="1" fontAlgn="t" latinLnBrk="0" hangingPunct="1">
                        <a:lnSpc>
                          <a:spcPct val="100000"/>
                        </a:lnSpc>
                        <a:spcBef>
                          <a:spcPts val="0"/>
                        </a:spcBef>
                        <a:spcAft>
                          <a:spcPts val="0"/>
                        </a:spcAft>
                        <a:buClrTx/>
                        <a:buSzTx/>
                        <a:buFontTx/>
                        <a:buNone/>
                        <a:tabLst/>
                        <a:defRPr/>
                      </a:pPr>
                      <a:r>
                        <a:rPr kumimoji="1" lang="en-US" altLang="ja-JP" sz="1200" b="0" i="0" u="sng" strike="noStrike" kern="1200" dirty="0">
                          <a:solidFill>
                            <a:schemeClr val="tx1"/>
                          </a:solidFill>
                          <a:effectLst/>
                          <a:latin typeface="Meiryo UI" panose="020B0604030504040204" pitchFamily="50" charset="-128"/>
                          <a:ea typeface="Meiryo UI" panose="020B0604030504040204" pitchFamily="50" charset="-128"/>
                        </a:rPr>
                        <a:t>2016</a:t>
                      </a:r>
                      <a:r>
                        <a:rPr kumimoji="1" lang="ja-JP" altLang="en-US" sz="1200" b="0" i="0" u="sng" strike="noStrike" kern="1200" dirty="0">
                          <a:solidFill>
                            <a:schemeClr val="tx1"/>
                          </a:solidFill>
                          <a:effectLst/>
                          <a:latin typeface="Meiryo UI" panose="020B0604030504040204" pitchFamily="50" charset="-128"/>
                          <a:ea typeface="Meiryo UI" panose="020B0604030504040204" pitchFamily="50" charset="-128"/>
                        </a:rPr>
                        <a:t>年度～</a:t>
                      </a:r>
                      <a:endParaRPr kumimoji="1" lang="en-US" altLang="ja-JP" sz="1200" b="0" i="0" u="sng" strike="noStrike" kern="1200" dirty="0">
                        <a:solidFill>
                          <a:schemeClr val="tx1"/>
                        </a:solidFill>
                        <a:effectLst/>
                        <a:latin typeface="Meiryo UI" panose="020B0604030504040204" pitchFamily="50" charset="-128"/>
                        <a:ea typeface="Meiryo UI" panose="020B0604030504040204" pitchFamily="50" charset="-128"/>
                      </a:endParaRPr>
                    </a:p>
                    <a:p>
                      <a:pPr marL="0" algn="l" rtl="0" eaLnBrk="1" fontAlgn="t" latinLnBrk="0" hangingPunct="1">
                        <a:spcBef>
                          <a:spcPts val="0"/>
                        </a:spcBef>
                        <a:spcAft>
                          <a:spcPts val="0"/>
                        </a:spcAft>
                      </a:pPr>
                      <a:r>
                        <a:rPr kumimoji="1" lang="ja-JP" altLang="en-US" sz="1200" b="0" i="0" u="none" strike="noStrike" kern="1200" dirty="0">
                          <a:solidFill>
                            <a:schemeClr val="tx1"/>
                          </a:solidFill>
                          <a:effectLst/>
                          <a:latin typeface="Meiryo UI" panose="020B0604030504040204" pitchFamily="50" charset="-128"/>
                          <a:ea typeface="Meiryo UI" panose="020B0604030504040204" pitchFamily="50" charset="-128"/>
                        </a:rPr>
                        <a:t>・医療的ケアが必要な児童生徒が在籍する学校への看護師配置</a:t>
                      </a:r>
                      <a:endParaRPr kumimoji="1" lang="en-US" altLang="ja-JP" sz="1200" b="0" i="0" u="none" strike="noStrike" kern="1200" dirty="0">
                        <a:solidFill>
                          <a:schemeClr val="tx1"/>
                        </a:solidFill>
                        <a:effectLst/>
                        <a:latin typeface="Meiryo UI" panose="020B0604030504040204" pitchFamily="50" charset="-128"/>
                        <a:ea typeface="Meiryo UI" panose="020B0604030504040204" pitchFamily="50" charset="-128"/>
                      </a:endParaRPr>
                    </a:p>
                    <a:p>
                      <a:pPr marL="0" marR="0" lvl="0" indent="0" algn="l" defTabSz="914400" rtl="0" eaLnBrk="1" fontAlgn="t" latinLnBrk="0" hangingPunct="1">
                        <a:lnSpc>
                          <a:spcPct val="100000"/>
                        </a:lnSpc>
                        <a:spcBef>
                          <a:spcPts val="0"/>
                        </a:spcBef>
                        <a:spcAft>
                          <a:spcPts val="0"/>
                        </a:spcAft>
                        <a:buClrTx/>
                        <a:buSzTx/>
                        <a:buFontTx/>
                        <a:buNone/>
                        <a:tabLst/>
                        <a:defRPr/>
                      </a:pPr>
                      <a:endParaRPr kumimoji="1" lang="en-US" altLang="ja-JP" sz="1200" b="0" i="0" u="none" strike="noStrike" kern="1200" dirty="0">
                        <a:solidFill>
                          <a:schemeClr val="tx1"/>
                        </a:solidFill>
                        <a:effectLst/>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lg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・引き続き実施</a:t>
                      </a:r>
                    </a:p>
                    <a:p>
                      <a:pPr marL="0" algn="l" rtl="0" eaLnBrk="1" fontAlgn="t" latinLnBrk="0" hangingPunct="1">
                        <a:spcBef>
                          <a:spcPts val="0"/>
                        </a:spcBef>
                        <a:spcAft>
                          <a:spcPts val="0"/>
                        </a:spcAft>
                      </a:pPr>
                      <a:endParaRPr kumimoji="1" lang="en-US" altLang="ja-JP" sz="1200" b="0" i="0" u="none" strike="noStrike" kern="1200" dirty="0">
                        <a:solidFill>
                          <a:schemeClr val="tx1"/>
                        </a:solidFill>
                        <a:effectLst/>
                        <a:latin typeface="Meiryo UI" panose="020B0604030504040204" pitchFamily="50" charset="-128"/>
                        <a:ea typeface="Meiryo UI" panose="020B0604030504040204" pitchFamily="50" charset="-128"/>
                      </a:endParaRPr>
                    </a:p>
                  </a:txBody>
                  <a:tcPr>
                    <a:lnL w="12700" cap="flat" cmpd="sng" algn="ctr">
                      <a:solidFill>
                        <a:schemeClr val="tx1"/>
                      </a:solidFill>
                      <a:prstDash val="lg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Meiryo UI" panose="020B0604030504040204" pitchFamily="50" charset="-128"/>
                          <a:ea typeface="Meiryo UI" panose="020B0604030504040204" pitchFamily="50" charset="-128"/>
                        </a:rPr>
                        <a:t>・特別支援教育サポーターの配置や教員研修、巡回指導により、小中学校の特別支援教育体制の充実が図られている。</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Meiryo UI" panose="020B0604030504040204" pitchFamily="50" charset="-128"/>
                          <a:ea typeface="Meiryo UI" panose="020B0604030504040204" pitchFamily="50" charset="-128"/>
                        </a:rPr>
                        <a:t>・通常学級、特別支援学級、通級による指導において、学びの充実が図れるよう、教員の</a:t>
                      </a:r>
                      <a:r>
                        <a:rPr kumimoji="1" lang="ja-JP" altLang="en-US" sz="1200" dirty="0" err="1">
                          <a:solidFill>
                            <a:schemeClr val="tx1"/>
                          </a:solidFill>
                          <a:latin typeface="Meiryo UI" panose="020B0604030504040204" pitchFamily="50" charset="-128"/>
                          <a:ea typeface="Meiryo UI" panose="020B0604030504040204" pitchFamily="50" charset="-128"/>
                        </a:rPr>
                        <a:t>障がい</a:t>
                      </a:r>
                      <a:r>
                        <a:rPr kumimoji="1" lang="ja-JP" altLang="en-US" sz="1200" dirty="0">
                          <a:solidFill>
                            <a:schemeClr val="tx1"/>
                          </a:solidFill>
                          <a:latin typeface="Meiryo UI" panose="020B0604030504040204" pitchFamily="50" charset="-128"/>
                          <a:ea typeface="Meiryo UI" panose="020B0604030504040204" pitchFamily="50" charset="-128"/>
                        </a:rPr>
                        <a:t>理解の深化および専門性の向上を図る。</a:t>
                      </a:r>
                      <a:endParaRPr kumimoji="1" lang="en-US" altLang="ja-JP" sz="12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37050224"/>
                  </a:ext>
                </a:extLst>
              </a:tr>
              <a:tr h="1908000">
                <a:tc vMerge="1">
                  <a:txBody>
                    <a:bodyPr/>
                    <a:lstStyle/>
                    <a:p>
                      <a:endParaRPr kumimoji="1" lang="ja-JP" altLang="en-US"/>
                    </a:p>
                  </a:txBody>
                  <a:tcPr/>
                </a:tc>
                <a:tc vMerge="1">
                  <a:txBody>
                    <a:bodyPr/>
                    <a:lstStyle/>
                    <a:p>
                      <a:endParaRPr kumimoji="1" lang="ja-JP" altLang="en-US"/>
                    </a:p>
                  </a:txBody>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altLang="ja-JP" sz="1200" b="0" i="1" u="none" strike="noStrike" dirty="0">
                          <a:solidFill>
                            <a:schemeClr val="tx1"/>
                          </a:solidFill>
                          <a:effectLst/>
                          <a:latin typeface="Meiryo UI" panose="020B0604030504040204" pitchFamily="50" charset="-128"/>
                          <a:ea typeface="Meiryo UI" panose="020B0604030504040204" pitchFamily="50" charset="-128"/>
                        </a:rPr>
                        <a:t>【</a:t>
                      </a:r>
                      <a:r>
                        <a:rPr lang="ja-JP" altLang="en-US" sz="1200" b="0" i="1" u="none" strike="noStrike" dirty="0">
                          <a:solidFill>
                            <a:schemeClr val="tx1"/>
                          </a:solidFill>
                          <a:effectLst/>
                          <a:latin typeface="Meiryo UI" panose="020B0604030504040204" pitchFamily="50" charset="-128"/>
                          <a:ea typeface="Meiryo UI" panose="020B0604030504040204" pitchFamily="50" charset="-128"/>
                        </a:rPr>
                        <a:t>いじめへの対応</a:t>
                      </a:r>
                      <a:r>
                        <a:rPr lang="en-US" altLang="ja-JP" sz="1200" b="0" i="1" u="none" strike="noStrike" dirty="0">
                          <a:solidFill>
                            <a:schemeClr val="tx1"/>
                          </a:solidFill>
                          <a:effectLst/>
                          <a:latin typeface="Meiryo UI" panose="020B0604030504040204" pitchFamily="50" charset="-128"/>
                          <a:ea typeface="Meiryo UI" panose="020B0604030504040204" pitchFamily="50" charset="-128"/>
                        </a:rPr>
                        <a:t>】</a:t>
                      </a:r>
                    </a:p>
                    <a:p>
                      <a:pPr marL="0" algn="ctr" rtl="0" eaLnBrk="1" fontAlgn="t" latinLnBrk="0" hangingPunct="1">
                        <a:spcBef>
                          <a:spcPts val="0"/>
                        </a:spcBef>
                        <a:spcAft>
                          <a:spcPts val="0"/>
                        </a:spcAft>
                      </a:pP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0" algn="ctr" rtl="0" eaLnBrk="1" fontAlgn="t" latinLnBrk="0" hangingPunct="1">
                        <a:spcBef>
                          <a:spcPts val="0"/>
                        </a:spcBef>
                        <a:spcAft>
                          <a:spcPts val="0"/>
                        </a:spcAft>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lg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1" lang="en-US" altLang="ja-JP" sz="1200" u="sng" dirty="0">
                          <a:solidFill>
                            <a:schemeClr val="tx1"/>
                          </a:solidFill>
                          <a:latin typeface="Meiryo UI" panose="020B0604030504040204" pitchFamily="50" charset="-128"/>
                          <a:ea typeface="Meiryo UI" panose="020B0604030504040204" pitchFamily="50" charset="-128"/>
                        </a:rPr>
                        <a:t>20</a:t>
                      </a:r>
                      <a:r>
                        <a:rPr kumimoji="1" lang="en-US" altLang="ja-JP" sz="1200" u="sng" baseline="0" dirty="0">
                          <a:solidFill>
                            <a:schemeClr val="tx1"/>
                          </a:solidFill>
                          <a:latin typeface="Meiryo UI" panose="020B0604030504040204" pitchFamily="50" charset="-128"/>
                          <a:ea typeface="Meiryo UI" panose="020B0604030504040204" pitchFamily="50" charset="-128"/>
                        </a:rPr>
                        <a:t>18</a:t>
                      </a:r>
                      <a:r>
                        <a:rPr kumimoji="1" lang="ja-JP" altLang="en-US" sz="1200" u="sng" dirty="0">
                          <a:solidFill>
                            <a:schemeClr val="tx1"/>
                          </a:solidFill>
                          <a:latin typeface="Meiryo UI" panose="020B0604030504040204" pitchFamily="50" charset="-128"/>
                          <a:ea typeface="Meiryo UI" panose="020B0604030504040204" pitchFamily="50" charset="-128"/>
                        </a:rPr>
                        <a:t>年度～</a:t>
                      </a:r>
                    </a:p>
                    <a:p>
                      <a:pPr marL="0" algn="l" rtl="0" eaLnBrk="1" fontAlgn="t" latinLnBrk="0" hangingPunct="1">
                        <a:spcBef>
                          <a:spcPts val="0"/>
                        </a:spcBef>
                        <a:spcAft>
                          <a:spcPts val="0"/>
                        </a:spcAft>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SNS</a:t>
                      </a:r>
                      <a:r>
                        <a:rPr lang="ja-JP" altLang="en-US" sz="1200" b="0" i="1" u="none" strike="noStrike" dirty="0">
                          <a:solidFill>
                            <a:schemeClr val="tx1"/>
                          </a:solidFill>
                          <a:effectLst/>
                          <a:latin typeface="Meiryo UI" panose="020B0604030504040204" pitchFamily="50" charset="-128"/>
                          <a:ea typeface="Meiryo UI" panose="020B0604030504040204" pitchFamily="50" charset="-128"/>
                        </a:rPr>
                        <a:t>を活用した、いじめ等に対する相談の実施</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0" marR="0" lvl="0" indent="0" algn="l" defTabSz="914400" rtl="0" eaLnBrk="1" fontAlgn="t" latinLnBrk="0" hangingPunct="1">
                        <a:lnSpc>
                          <a:spcPct val="100000"/>
                        </a:lnSpc>
                        <a:spcBef>
                          <a:spcPts val="0"/>
                        </a:spcBef>
                        <a:spcAft>
                          <a:spcPts val="0"/>
                        </a:spcAft>
                        <a:buClrTx/>
                        <a:buSzTx/>
                        <a:buFontTx/>
                        <a:buNone/>
                        <a:tabLst/>
                        <a:defRPr/>
                      </a:pPr>
                      <a:r>
                        <a:rPr kumimoji="1" lang="en-US" altLang="ja-JP" sz="1200" u="sng" dirty="0">
                          <a:solidFill>
                            <a:schemeClr val="tx1"/>
                          </a:solidFill>
                          <a:latin typeface="Meiryo UI" panose="020B0604030504040204" pitchFamily="50" charset="-128"/>
                          <a:ea typeface="Meiryo UI" panose="020B0604030504040204" pitchFamily="50" charset="-128"/>
                        </a:rPr>
                        <a:t>2019</a:t>
                      </a:r>
                      <a:r>
                        <a:rPr kumimoji="1" lang="ja-JP" altLang="en-US" sz="1200" u="sng" dirty="0">
                          <a:solidFill>
                            <a:schemeClr val="tx1"/>
                          </a:solidFill>
                          <a:latin typeface="Meiryo UI" panose="020B0604030504040204" pitchFamily="50" charset="-128"/>
                          <a:ea typeface="Meiryo UI" panose="020B0604030504040204" pitchFamily="50" charset="-128"/>
                        </a:rPr>
                        <a:t>年度～</a:t>
                      </a:r>
                    </a:p>
                    <a:p>
                      <a:pPr marL="0" algn="l" rtl="0" eaLnBrk="1" fontAlgn="t" latinLnBrk="0" hangingPunct="1">
                        <a:spcBef>
                          <a:spcPts val="0"/>
                        </a:spcBef>
                        <a:spcAft>
                          <a:spcPts val="0"/>
                        </a:spcAft>
                      </a:pPr>
                      <a:r>
                        <a:rPr lang="ja-JP" altLang="en-US" sz="1200" b="0" i="1" u="none" strike="noStrike" dirty="0">
                          <a:solidFill>
                            <a:schemeClr val="tx1"/>
                          </a:solidFill>
                          <a:effectLst/>
                          <a:latin typeface="Meiryo UI" panose="020B0604030504040204" pitchFamily="50" charset="-128"/>
                          <a:ea typeface="Meiryo UI" panose="020B0604030504040204" pitchFamily="50" charset="-128"/>
                        </a:rPr>
                        <a:t>・大阪市版スクールロイヤー事業</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0" marR="0" lvl="0" indent="0" algn="l" defTabSz="914400" rtl="0" eaLnBrk="1" fontAlgn="t" latinLnBrk="0" hangingPunct="1">
                        <a:lnSpc>
                          <a:spcPct val="100000"/>
                        </a:lnSpc>
                        <a:spcBef>
                          <a:spcPts val="0"/>
                        </a:spcBef>
                        <a:spcAft>
                          <a:spcPts val="0"/>
                        </a:spcAft>
                        <a:buClrTx/>
                        <a:buSzTx/>
                        <a:buFontTx/>
                        <a:buNone/>
                        <a:tabLst/>
                        <a:defRPr/>
                      </a:pPr>
                      <a:r>
                        <a:rPr kumimoji="1" lang="en-US" altLang="ja-JP" sz="1200" u="sng" dirty="0">
                          <a:solidFill>
                            <a:schemeClr val="tx1"/>
                          </a:solidFill>
                          <a:latin typeface="Meiryo UI" panose="020B0604030504040204" pitchFamily="50" charset="-128"/>
                          <a:ea typeface="Meiryo UI" panose="020B0604030504040204" pitchFamily="50" charset="-128"/>
                        </a:rPr>
                        <a:t>2021</a:t>
                      </a:r>
                      <a:r>
                        <a:rPr kumimoji="1" lang="ja-JP" altLang="en-US" sz="1200" u="sng" dirty="0">
                          <a:solidFill>
                            <a:schemeClr val="tx1"/>
                          </a:solidFill>
                          <a:latin typeface="Meiryo UI" panose="020B0604030504040204" pitchFamily="50" charset="-128"/>
                          <a:ea typeface="Meiryo UI" panose="020B0604030504040204" pitchFamily="50" charset="-128"/>
                        </a:rPr>
                        <a:t>年度～</a:t>
                      </a:r>
                    </a:p>
                    <a:p>
                      <a:pPr marL="0" algn="l" rtl="0" eaLnBrk="1" fontAlgn="t" latinLnBrk="0" hangingPunct="1">
                        <a:spcBef>
                          <a:spcPts val="0"/>
                        </a:spcBef>
                        <a:spcAft>
                          <a:spcPts val="0"/>
                        </a:spcAft>
                      </a:pPr>
                      <a:r>
                        <a:rPr lang="ja-JP" altLang="en-US" sz="1200" b="0" i="1" u="none" strike="noStrike" dirty="0">
                          <a:solidFill>
                            <a:schemeClr val="tx1"/>
                          </a:solidFill>
                          <a:effectLst/>
                          <a:latin typeface="Meiryo UI" panose="020B0604030504040204" pitchFamily="50" charset="-128"/>
                          <a:ea typeface="Meiryo UI" panose="020B0604030504040204" pitchFamily="50" charset="-128"/>
                        </a:rPr>
                        <a:t>・第三者委員会の常設化</a:t>
                      </a:r>
                      <a:endParaRPr lang="en-US" altLang="ja-JP" sz="1200" b="0" i="1" u="none" strike="noStrike" dirty="0">
                        <a:solidFill>
                          <a:schemeClr val="tx1"/>
                        </a:solidFill>
                        <a:effectLst/>
                        <a:latin typeface="Meiryo UI" panose="020B0604030504040204" pitchFamily="50" charset="-128"/>
                        <a:ea typeface="Meiryo UI" panose="020B0604030504040204" pitchFamily="50" charset="-128"/>
                      </a:endParaRPr>
                    </a:p>
                    <a:p>
                      <a:pPr marL="0" algn="l" rtl="0" eaLnBrk="1" fontAlgn="t" latinLnBrk="0" hangingPunct="1">
                        <a:spcBef>
                          <a:spcPts val="0"/>
                        </a:spcBef>
                        <a:spcAft>
                          <a:spcPts val="0"/>
                        </a:spcAft>
                      </a:pPr>
                      <a:r>
                        <a:rPr lang="ja-JP" altLang="en-US" sz="1200" b="0" i="1" u="none" strike="noStrike" dirty="0">
                          <a:solidFill>
                            <a:schemeClr val="tx1"/>
                          </a:solidFill>
                          <a:effectLst/>
                          <a:latin typeface="Meiryo UI" panose="020B0604030504040204" pitchFamily="50" charset="-128"/>
                          <a:ea typeface="Meiryo UI" panose="020B0604030504040204" pitchFamily="50" charset="-128"/>
                        </a:rPr>
                        <a:t>・１人１台学習者用端末に相談申告機能導入</a:t>
                      </a:r>
                      <a:endParaRPr lang="en-US" altLang="ja-JP" sz="1200" b="0" i="1" u="none" strike="noStrike" dirty="0">
                        <a:solidFill>
                          <a:schemeClr val="tx1"/>
                        </a:solidFill>
                        <a:effectLst/>
                        <a:latin typeface="Meiryo UI" panose="020B0604030504040204" pitchFamily="50" charset="-128"/>
                        <a:ea typeface="Meiryo UI" panose="020B0604030504040204" pitchFamily="50" charset="-128"/>
                      </a:endParaRPr>
                    </a:p>
                  </a:txBody>
                  <a:tcPr>
                    <a:lnL w="12700" cap="flat" cmpd="sng" algn="ctr">
                      <a:solidFill>
                        <a:schemeClr val="tx1"/>
                      </a:solidFill>
                      <a:prstDash val="lg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kern="1200" dirty="0">
                          <a:solidFill>
                            <a:schemeClr val="tx1"/>
                          </a:solidFill>
                          <a:latin typeface="Meiryo UI" panose="020B0604030504040204" pitchFamily="50" charset="-128"/>
                          <a:ea typeface="Meiryo UI" panose="020B0604030504040204" pitchFamily="50" charset="-128"/>
                          <a:cs typeface="+mn-cs"/>
                        </a:rPr>
                        <a:t>・第三者委員会の常設化、及び大阪市版スクールロイヤー事業により、重大事態を含むいじめ事案の発生を的確に把握するとともに、適時適切な対応支援を行った</a:t>
                      </a:r>
                      <a:endParaRPr kumimoji="1" lang="en-US" altLang="ja-JP" sz="1200" kern="1200" dirty="0">
                        <a:solidFill>
                          <a:schemeClr val="tx1"/>
                        </a:solidFill>
                        <a:latin typeface="Meiryo UI" panose="020B0604030504040204" pitchFamily="50" charset="-128"/>
                        <a:ea typeface="Meiryo UI" panose="020B0604030504040204" pitchFamily="50" charset="-128"/>
                        <a:cs typeface="+mn-cs"/>
                      </a:endParaRPr>
                    </a:p>
                    <a:p>
                      <a:r>
                        <a:rPr kumimoji="1" lang="ja-JP" altLang="en-US" sz="1200" kern="1200" dirty="0">
                          <a:solidFill>
                            <a:schemeClr val="tx1"/>
                          </a:solidFill>
                          <a:latin typeface="Meiryo UI" panose="020B0604030504040204" pitchFamily="50" charset="-128"/>
                          <a:ea typeface="Meiryo UI" panose="020B0604030504040204" pitchFamily="50" charset="-128"/>
                          <a:cs typeface="+mn-cs"/>
                        </a:rPr>
                        <a:t>・「大阪市いじめ対策基本方針」に則った対応について、全教職員の理解をより一層深める必要がある。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23427749"/>
                  </a:ext>
                </a:extLst>
              </a:tr>
            </a:tbl>
          </a:graphicData>
        </a:graphic>
      </p:graphicFrame>
      <p:sp>
        <p:nvSpPr>
          <p:cNvPr id="13" name="テキスト ボックス 12"/>
          <p:cNvSpPr txBox="1"/>
          <p:nvPr/>
        </p:nvSpPr>
        <p:spPr>
          <a:xfrm>
            <a:off x="7065288" y="77819"/>
            <a:ext cx="646331" cy="369332"/>
          </a:xfrm>
          <a:prstGeom prst="rect">
            <a:avLst/>
          </a:prstGeom>
          <a:solidFill>
            <a:schemeClr val="bg2">
              <a:lumMod val="50000"/>
            </a:schemeClr>
          </a:solidFill>
          <a:ln>
            <a:solidFill>
              <a:schemeClr val="bg2">
                <a:lumMod val="25000"/>
              </a:schemeClr>
            </a:solidFill>
          </a:ln>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追加</a:t>
            </a:r>
          </a:p>
        </p:txBody>
      </p:sp>
      <p:sp>
        <p:nvSpPr>
          <p:cNvPr id="14" name="テキスト ボックス 36"/>
          <p:cNvSpPr txBox="1"/>
          <p:nvPr/>
        </p:nvSpPr>
        <p:spPr>
          <a:xfrm>
            <a:off x="-35880" y="34957"/>
            <a:ext cx="3491880" cy="261610"/>
          </a:xfrm>
          <a:prstGeom prst="rect">
            <a:avLst/>
          </a:prstGeom>
          <a:noFill/>
        </p:spPr>
        <p:txBody>
          <a:bodyPr wrap="square" rtlCol="0" anchor="ctr">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Ⅰ</a:t>
            </a:r>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　政策の刷新・教育改革</a:t>
            </a:r>
          </a:p>
        </p:txBody>
      </p:sp>
      <p:sp>
        <p:nvSpPr>
          <p:cNvPr id="3" name="スライド番号プレースホルダー 2"/>
          <p:cNvSpPr>
            <a:spLocks noGrp="1"/>
          </p:cNvSpPr>
          <p:nvPr>
            <p:ph type="sldNum" sz="quarter" idx="12"/>
          </p:nvPr>
        </p:nvSpPr>
        <p:spPr/>
        <p:txBody>
          <a:bodyPr/>
          <a:lstStyle/>
          <a:p>
            <a:fld id="{CCEC3038-1CF1-4B63-9920-55248DCFBA97}" type="slidenum">
              <a:rPr kumimoji="1" lang="ja-JP" altLang="en-US" smtClean="0"/>
              <a:pPr/>
              <a:t>23</a:t>
            </a:fld>
            <a:endParaRPr kumimoji="1" lang="ja-JP" altLang="en-US"/>
          </a:p>
        </p:txBody>
      </p:sp>
    </p:spTree>
    <p:extLst>
      <p:ext uri="{BB962C8B-B14F-4D97-AF65-F5344CB8AC3E}">
        <p14:creationId xmlns:p14="http://schemas.microsoft.com/office/powerpoint/2010/main" val="24180268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角丸四角形 15"/>
          <p:cNvSpPr/>
          <p:nvPr/>
        </p:nvSpPr>
        <p:spPr>
          <a:xfrm>
            <a:off x="4654192" y="3356992"/>
            <a:ext cx="4402785" cy="3417160"/>
          </a:xfrm>
          <a:prstGeom prst="roundRect">
            <a:avLst>
              <a:gd name="adj" fmla="val 0"/>
            </a:avLst>
          </a:prstGeom>
          <a:solidFill>
            <a:srgbClr val="66FFF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5" name="角丸四角形 14"/>
          <p:cNvSpPr/>
          <p:nvPr/>
        </p:nvSpPr>
        <p:spPr>
          <a:xfrm>
            <a:off x="2483768" y="1251857"/>
            <a:ext cx="6552728" cy="2105135"/>
          </a:xfrm>
          <a:prstGeom prst="roundRect">
            <a:avLst>
              <a:gd name="adj" fmla="val 0"/>
            </a:avLst>
          </a:prstGeom>
          <a:solidFill>
            <a:srgbClr val="66FFF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graphicFrame>
        <p:nvGraphicFramePr>
          <p:cNvPr id="5" name="表 4"/>
          <p:cNvGraphicFramePr>
            <a:graphicFrameLocks noGrp="1"/>
          </p:cNvGraphicFramePr>
          <p:nvPr>
            <p:extLst>
              <p:ext uri="{D42A27DB-BD31-4B8C-83A1-F6EECF244321}">
                <p14:modId xmlns:p14="http://schemas.microsoft.com/office/powerpoint/2010/main" val="3440133684"/>
              </p:ext>
            </p:extLst>
          </p:nvPr>
        </p:nvGraphicFramePr>
        <p:xfrm>
          <a:off x="252830" y="724186"/>
          <a:ext cx="8784977" cy="6104932"/>
        </p:xfrm>
        <a:graphic>
          <a:graphicData uri="http://schemas.openxmlformats.org/drawingml/2006/table">
            <a:tbl>
              <a:tblPr firstRow="1" bandRow="1">
                <a:tableStyleId>{69012ECD-51FC-41F1-AA8D-1B2483CD663E}</a:tableStyleId>
              </a:tblPr>
              <a:tblGrid>
                <a:gridCol w="1008112">
                  <a:extLst>
                    <a:ext uri="{9D8B030D-6E8A-4147-A177-3AD203B41FA5}">
                      <a16:colId xmlns:a16="http://schemas.microsoft.com/office/drawing/2014/main" val="20000"/>
                    </a:ext>
                  </a:extLst>
                </a:gridCol>
                <a:gridCol w="1224136">
                  <a:extLst>
                    <a:ext uri="{9D8B030D-6E8A-4147-A177-3AD203B41FA5}">
                      <a16:colId xmlns:a16="http://schemas.microsoft.com/office/drawing/2014/main" val="20001"/>
                    </a:ext>
                  </a:extLst>
                </a:gridCol>
                <a:gridCol w="2184243">
                  <a:extLst>
                    <a:ext uri="{9D8B030D-6E8A-4147-A177-3AD203B41FA5}">
                      <a16:colId xmlns:a16="http://schemas.microsoft.com/office/drawing/2014/main" val="20002"/>
                    </a:ext>
                  </a:extLst>
                </a:gridCol>
                <a:gridCol w="2184243">
                  <a:extLst>
                    <a:ext uri="{9D8B030D-6E8A-4147-A177-3AD203B41FA5}">
                      <a16:colId xmlns:a16="http://schemas.microsoft.com/office/drawing/2014/main" val="20003"/>
                    </a:ext>
                  </a:extLst>
                </a:gridCol>
                <a:gridCol w="2184243">
                  <a:extLst>
                    <a:ext uri="{9D8B030D-6E8A-4147-A177-3AD203B41FA5}">
                      <a16:colId xmlns:a16="http://schemas.microsoft.com/office/drawing/2014/main" val="20004"/>
                    </a:ext>
                  </a:extLst>
                </a:gridCol>
              </a:tblGrid>
              <a:tr h="505617">
                <a:tc>
                  <a:txBody>
                    <a:bodyPr/>
                    <a:lstStyle/>
                    <a:p>
                      <a:endParaRPr kumimoji="1" lang="ja-JP" altLang="en-US" sz="14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dirty="0">
                          <a:latin typeface="Meiryo UI" panose="020B0604030504040204" pitchFamily="50" charset="-128"/>
                          <a:ea typeface="Meiryo UI" panose="020B0604030504040204" pitchFamily="50" charset="-128"/>
                        </a:rPr>
                        <a:t>改革以前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dirty="0">
                          <a:latin typeface="Meiryo UI" panose="020B0604030504040204" pitchFamily="50" charset="-128"/>
                          <a:ea typeface="Meiryo UI" panose="020B0604030504040204" pitchFamily="50" charset="-128"/>
                        </a:rPr>
                        <a:t>２０１８．３</a:t>
                      </a:r>
                      <a:endParaRPr kumimoji="1"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（前回棚卸し時点）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lg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dirty="0">
                          <a:latin typeface="Meiryo UI" panose="020B0604030504040204" pitchFamily="50" charset="-128"/>
                          <a:ea typeface="Meiryo UI" panose="020B0604030504040204" pitchFamily="50" charset="-128"/>
                        </a:rPr>
                        <a:t>２０２２．１１</a:t>
                      </a:r>
                      <a:endParaRPr kumimoji="1"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（今回棚卸し時点）</a:t>
                      </a:r>
                    </a:p>
                  </a:txBody>
                  <a:tcPr anchor="ctr">
                    <a:lnL w="12700" cap="flat" cmpd="sng" algn="ctr">
                      <a:solidFill>
                        <a:schemeClr val="tx1"/>
                      </a:solidFill>
                      <a:prstDash val="lg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dirty="0">
                          <a:latin typeface="Meiryo UI" panose="020B0604030504040204" pitchFamily="50" charset="-128"/>
                          <a:ea typeface="Meiryo UI" panose="020B0604030504040204" pitchFamily="50" charset="-128"/>
                        </a:rPr>
                        <a:t>取組みの達成状況と</a:t>
                      </a:r>
                      <a:endParaRPr kumimoji="1"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今後の課題</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2127292">
                <a:tc rowSpan="3">
                  <a:txBody>
                    <a:bodyPr/>
                    <a:lstStyle/>
                    <a:p>
                      <a:pPr algn="l"/>
                      <a:r>
                        <a:rPr kumimoji="1" lang="en-US" altLang="ja-JP" sz="1200" dirty="0">
                          <a:solidFill>
                            <a:schemeClr val="tx1"/>
                          </a:solidFill>
                          <a:latin typeface="Meiryo UI" panose="020B0604030504040204" pitchFamily="50" charset="-128"/>
                          <a:ea typeface="Meiryo UI" panose="020B0604030504040204" pitchFamily="50" charset="-128"/>
                        </a:rPr>
                        <a:t>Ⅲ.</a:t>
                      </a:r>
                    </a:p>
                    <a:p>
                      <a:pPr algn="l"/>
                      <a:r>
                        <a:rPr kumimoji="1" lang="ja-JP" altLang="en-US" sz="1200" dirty="0">
                          <a:solidFill>
                            <a:schemeClr val="tx1"/>
                          </a:solidFill>
                          <a:latin typeface="Meiryo UI" panose="020B0604030504040204" pitchFamily="50" charset="-128"/>
                          <a:ea typeface="Meiryo UI" panose="020B0604030504040204" pitchFamily="50" charset="-128"/>
                        </a:rPr>
                        <a:t>教育実践のイノベーション</a:t>
                      </a:r>
                    </a:p>
                    <a:p>
                      <a:pPr algn="l"/>
                      <a:endParaRPr kumimoji="1" lang="ja-JP" altLang="en-US" sz="12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Meiryo UI" panose="020B0604030504040204" pitchFamily="50" charset="-128"/>
                          <a:ea typeface="Meiryo UI" panose="020B0604030504040204" pitchFamily="50" charset="-128"/>
                        </a:rPr>
                        <a:t>（教育環境）</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Meiryo UI" panose="020B0604030504040204" pitchFamily="50" charset="-128"/>
                          <a:ea typeface="Meiryo UI" panose="020B0604030504040204" pitchFamily="50" charset="-128"/>
                        </a:rPr>
                        <a:t>中学校給食と家庭弁当との選択制　など</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不登校への対応</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a:t>
                      </a:r>
                    </a:p>
                    <a:p>
                      <a:pPr marL="0" algn="ctr" rtl="0" eaLnBrk="1" fontAlgn="t" latinLnBrk="0" hangingPunct="1">
                        <a:spcBef>
                          <a:spcPts val="0"/>
                        </a:spcBef>
                        <a:spcAft>
                          <a:spcPts val="0"/>
                        </a:spcAft>
                      </a:pP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0" algn="ctr" rtl="0" eaLnBrk="1" fontAlgn="t" latinLnBrk="0" hangingPunct="1">
                        <a:spcBef>
                          <a:spcPts val="0"/>
                        </a:spcBef>
                        <a:spcAft>
                          <a:spcPts val="0"/>
                        </a:spcAft>
                      </a:pPr>
                      <a:r>
                        <a:rPr lang="ja-JP" altLang="en-US" sz="1200" b="0" i="0" u="none" strike="noStrike" dirty="0" err="1">
                          <a:solidFill>
                            <a:schemeClr val="tx1"/>
                          </a:solidFill>
                          <a:effectLst/>
                          <a:latin typeface="Meiryo UI" panose="020B0604030504040204" pitchFamily="50" charset="-128"/>
                          <a:ea typeface="Meiryo UI" panose="020B0604030504040204" pitchFamily="50" charset="-128"/>
                        </a:rPr>
                        <a:t>ー</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lg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1" lang="en-US" altLang="ja-JP" sz="1200" u="sng" dirty="0">
                          <a:solidFill>
                            <a:schemeClr val="tx1"/>
                          </a:solidFill>
                          <a:latin typeface="Meiryo UI" panose="020B0604030504040204" pitchFamily="50" charset="-128"/>
                          <a:ea typeface="Meiryo UI" panose="020B0604030504040204" pitchFamily="50" charset="-128"/>
                        </a:rPr>
                        <a:t>2020</a:t>
                      </a:r>
                      <a:r>
                        <a:rPr kumimoji="1" lang="ja-JP" altLang="en-US" sz="1200" u="sng" dirty="0">
                          <a:solidFill>
                            <a:schemeClr val="tx1"/>
                          </a:solidFill>
                          <a:latin typeface="Meiryo UI" panose="020B0604030504040204" pitchFamily="50" charset="-128"/>
                          <a:ea typeface="Meiryo UI" panose="020B0604030504040204" pitchFamily="50" charset="-128"/>
                        </a:rPr>
                        <a:t>年度～</a:t>
                      </a:r>
                    </a:p>
                    <a:p>
                      <a:pPr marL="0" algn="l" rtl="0" eaLnBrk="1" fontAlgn="t" latinLnBrk="0" hangingPunct="1">
                        <a:spcBef>
                          <a:spcPts val="0"/>
                        </a:spcBef>
                        <a:spcAft>
                          <a:spcPts val="0"/>
                        </a:spcAft>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・不登校児童生徒の集団生活への適応、基礎学力の補充、基本的生活習慣の改善等のための相談・支援等を行う教育支援センター</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3</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か所の運営</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0" algn="l" rtl="0" eaLnBrk="1" fontAlgn="t" latinLnBrk="0" hangingPunct="1">
                        <a:spcBef>
                          <a:spcPts val="0"/>
                        </a:spcBef>
                        <a:spcAft>
                          <a:spcPts val="0"/>
                        </a:spcAft>
                      </a:pP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0" algn="l" rtl="0" eaLnBrk="1" fontAlgn="t" latinLnBrk="0" hangingPunct="1">
                        <a:spcBef>
                          <a:spcPts val="0"/>
                        </a:spcBef>
                        <a:spcAft>
                          <a:spcPts val="0"/>
                        </a:spcAft>
                      </a:pPr>
                      <a:r>
                        <a:rPr lang="en-US" altLang="ja-JP" sz="1200" b="0" i="0" u="sng" strike="noStrike" dirty="0">
                          <a:solidFill>
                            <a:schemeClr val="tx1"/>
                          </a:solidFill>
                          <a:effectLst/>
                          <a:latin typeface="Meiryo UI" panose="020B0604030504040204" pitchFamily="50" charset="-128"/>
                          <a:ea typeface="Meiryo UI" panose="020B0604030504040204" pitchFamily="50" charset="-128"/>
                        </a:rPr>
                        <a:t>2022</a:t>
                      </a:r>
                      <a:r>
                        <a:rPr lang="ja-JP" altLang="en-US" sz="1200" b="0" i="0" u="sng" strike="noStrike" dirty="0">
                          <a:solidFill>
                            <a:schemeClr val="tx1"/>
                          </a:solidFill>
                          <a:effectLst/>
                          <a:latin typeface="Meiryo UI" panose="020B0604030504040204" pitchFamily="50" charset="-128"/>
                          <a:ea typeface="Meiryo UI" panose="020B0604030504040204" pitchFamily="50" charset="-128"/>
                        </a:rPr>
                        <a:t>年度</a:t>
                      </a:r>
                      <a:endParaRPr lang="en-US" altLang="ja-JP" sz="1200" b="0" i="0" u="sng" strike="noStrike" dirty="0">
                        <a:solidFill>
                          <a:schemeClr val="tx1"/>
                        </a:solidFill>
                        <a:effectLst/>
                        <a:latin typeface="Meiryo UI" panose="020B0604030504040204" pitchFamily="50" charset="-128"/>
                        <a:ea typeface="Meiryo UI" panose="020B0604030504040204" pitchFamily="50" charset="-128"/>
                      </a:endParaRPr>
                    </a:p>
                    <a:p>
                      <a:pPr marL="0" algn="l" rtl="0" eaLnBrk="1" fontAlgn="t" latinLnBrk="0" hangingPunct="1">
                        <a:spcBef>
                          <a:spcPts val="0"/>
                        </a:spcBef>
                        <a:spcAft>
                          <a:spcPts val="0"/>
                        </a:spcAft>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・不登校特例校の実施設計</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a:lnL w="12700" cap="flat" cmpd="sng" algn="ctr">
                      <a:solidFill>
                        <a:schemeClr val="tx1"/>
                      </a:solidFill>
                      <a:prstDash val="lg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100" b="0" i="0" u="none" strike="noStrike" kern="1200" dirty="0">
                          <a:solidFill>
                            <a:schemeClr val="tx1"/>
                          </a:solidFill>
                          <a:effectLst/>
                          <a:latin typeface="Meiryo UI" panose="020B0604030504040204" pitchFamily="50" charset="-128"/>
                          <a:ea typeface="Meiryo UI" panose="020B0604030504040204" pitchFamily="50" charset="-128"/>
                          <a:cs typeface="+mn-cs"/>
                        </a:rPr>
                        <a:t>・教育支援センターにおいて、小中学生を受入れ、在籍校との連携のもと、学習支援及び教育相談の充実に努めている</a:t>
                      </a:r>
                      <a:endParaRPr kumimoji="1" lang="en-US" altLang="ja-JP" sz="1100" b="0" i="0" u="none" strike="noStrike" kern="1200" dirty="0">
                        <a:solidFill>
                          <a:schemeClr val="tx1"/>
                        </a:solidFill>
                        <a:effectLst/>
                        <a:latin typeface="Meiryo UI" panose="020B0604030504040204" pitchFamily="50" charset="-128"/>
                        <a:ea typeface="Meiryo UI" panose="020B0604030504040204" pitchFamily="50" charset="-128"/>
                        <a:cs typeface="+mn-cs"/>
                      </a:endParaRPr>
                    </a:p>
                    <a:p>
                      <a:pPr algn="l"/>
                      <a:r>
                        <a:rPr kumimoji="1" lang="ja-JP" altLang="en-US" sz="1100" b="0" i="0" u="none" strike="noStrike" kern="1200" dirty="0">
                          <a:solidFill>
                            <a:schemeClr val="tx1"/>
                          </a:solidFill>
                          <a:effectLst/>
                          <a:latin typeface="Meiryo UI" panose="020B0604030504040204" pitchFamily="50" charset="-128"/>
                          <a:ea typeface="Meiryo UI" panose="020B0604030504040204" pitchFamily="50" charset="-128"/>
                          <a:cs typeface="+mn-cs"/>
                        </a:rPr>
                        <a:t>・不登校児童生徒の在籍比率は、小中学校ともに高い傾向が続いており、個々の状況に応じた適切な支援を図るため、学校と関係機関との連携を緊密にし、学校内外での取組を充実させる必要がある</a:t>
                      </a:r>
                      <a:endParaRPr kumimoji="1" lang="en-US" altLang="ja-JP" sz="1100" b="0" i="0" u="none" strike="noStrike" kern="1200" dirty="0">
                        <a:solidFill>
                          <a:schemeClr val="tx1"/>
                        </a:solidFill>
                        <a:effectLst/>
                        <a:latin typeface="Meiryo UI" panose="020B0604030504040204" pitchFamily="50" charset="-128"/>
                        <a:ea typeface="Meiryo UI" panose="020B0604030504040204" pitchFamily="50" charset="-128"/>
                        <a:cs typeface="+mn-cs"/>
                      </a:endParaRPr>
                    </a:p>
                    <a:p>
                      <a:pPr algn="l"/>
                      <a:r>
                        <a:rPr kumimoji="1" lang="ja-JP" altLang="en-US" sz="1100" b="0" i="0" u="none" strike="noStrike" kern="1200" dirty="0">
                          <a:solidFill>
                            <a:schemeClr val="tx1"/>
                          </a:solidFill>
                          <a:effectLst/>
                          <a:latin typeface="Meiryo UI" panose="020B0604030504040204" pitchFamily="50" charset="-128"/>
                          <a:ea typeface="Meiryo UI" panose="020B0604030504040204" pitchFamily="50" charset="-128"/>
                          <a:cs typeface="+mn-cs"/>
                        </a:rPr>
                        <a:t>・</a:t>
                      </a:r>
                      <a:r>
                        <a:rPr kumimoji="1" lang="en-US" altLang="ja-JP" sz="1100" b="0" i="0" u="none" strike="noStrike" kern="1200" dirty="0">
                          <a:solidFill>
                            <a:schemeClr val="tx1"/>
                          </a:solidFill>
                          <a:effectLst/>
                          <a:latin typeface="Meiryo UI" panose="020B0604030504040204" pitchFamily="50" charset="-128"/>
                          <a:ea typeface="Meiryo UI" panose="020B0604030504040204" pitchFamily="50" charset="-128"/>
                          <a:cs typeface="+mn-cs"/>
                        </a:rPr>
                        <a:t>2024</a:t>
                      </a:r>
                      <a:r>
                        <a:rPr kumimoji="1" lang="ja-JP" altLang="en-US" sz="1100" b="0" i="0" u="none" strike="noStrike" kern="1200" dirty="0">
                          <a:solidFill>
                            <a:schemeClr val="tx1"/>
                          </a:solidFill>
                          <a:effectLst/>
                          <a:latin typeface="Meiryo UI" panose="020B0604030504040204" pitchFamily="50" charset="-128"/>
                          <a:ea typeface="Meiryo UI" panose="020B0604030504040204" pitchFamily="50" charset="-128"/>
                          <a:cs typeface="+mn-cs"/>
                        </a:rPr>
                        <a:t>年度に不登校特例校を開設する予定である</a:t>
                      </a:r>
                      <a:endParaRPr kumimoji="1" lang="en-US" altLang="ja-JP" sz="1100" b="0" i="0" u="none" strike="noStrike" kern="1200" dirty="0">
                        <a:solidFill>
                          <a:schemeClr val="tx1"/>
                        </a:solidFill>
                        <a:effectLst/>
                        <a:latin typeface="Meiryo UI" panose="020B0604030504040204" pitchFamily="50" charset="-128"/>
                        <a:ea typeface="Meiryo UI" panose="020B0604030504040204" pitchFamily="50" charset="-128"/>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1159946">
                <a:tc vMerge="1">
                  <a:txBody>
                    <a:bodyPr/>
                    <a:lstStyle/>
                    <a:p>
                      <a:endParaRPr kumimoji="1" lang="ja-JP" altLang="en-US"/>
                    </a:p>
                  </a:txBody>
                  <a:tcPr/>
                </a:tc>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solidFill>
                            <a:schemeClr val="tx1"/>
                          </a:solidFill>
                          <a:latin typeface="Meiryo UI" panose="020B0604030504040204" pitchFamily="50" charset="-128"/>
                          <a:ea typeface="Meiryo UI" panose="020B0604030504040204" pitchFamily="50" charset="-128"/>
                        </a:rPr>
                        <a:t>（教育活動）</a:t>
                      </a:r>
                      <a:endParaRPr kumimoji="1" lang="en-US" altLang="ja-JP" sz="1200" u="none" dirty="0">
                        <a:solidFill>
                          <a:schemeClr val="tx1"/>
                        </a:solidFill>
                        <a:latin typeface="Meiryo UI" panose="020B0604030504040204" pitchFamily="50" charset="-128"/>
                        <a:ea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solidFill>
                            <a:schemeClr val="tx1"/>
                          </a:solidFill>
                          <a:latin typeface="Meiryo UI" panose="020B0604030504040204" pitchFamily="50" charset="-128"/>
                          <a:ea typeface="Meiryo UI" panose="020B0604030504040204" pitchFamily="50" charset="-128"/>
                        </a:rPr>
                        <a:t>全市一律の施策</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200" u="none" dirty="0">
                          <a:solidFill>
                            <a:schemeClr val="tx1"/>
                          </a:solidFill>
                          <a:latin typeface="Meiryo UI" panose="020B0604030504040204" pitchFamily="50" charset="-128"/>
                          <a:ea typeface="Meiryo UI" panose="020B0604030504040204" pitchFamily="50" charset="-128"/>
                        </a:rPr>
                        <a:t>【</a:t>
                      </a:r>
                      <a:r>
                        <a:rPr kumimoji="1" lang="ja-JP" altLang="en-US" sz="1200" u="none" dirty="0">
                          <a:solidFill>
                            <a:schemeClr val="tx1"/>
                          </a:solidFill>
                          <a:latin typeface="Meiryo UI" panose="020B0604030504040204" pitchFamily="50" charset="-128"/>
                          <a:ea typeface="Meiryo UI" panose="020B0604030504040204" pitchFamily="50" charset="-128"/>
                        </a:rPr>
                        <a:t>民間事業者を活用した課外授業支援</a:t>
                      </a:r>
                      <a:r>
                        <a:rPr kumimoji="1" lang="en-US" altLang="ja-JP" sz="1200" u="none" dirty="0">
                          <a:solidFill>
                            <a:schemeClr val="tx1"/>
                          </a:solidFill>
                          <a:latin typeface="Meiryo UI" panose="020B0604030504040204" pitchFamily="50" charset="-128"/>
                          <a:ea typeface="Meiryo UI" panose="020B0604030504040204" pitchFamily="50" charset="-128"/>
                        </a:rPr>
                        <a:t>】</a:t>
                      </a:r>
                      <a:r>
                        <a:rPr kumimoji="1" lang="ja-JP" altLang="en-US" sz="1200" u="none" dirty="0">
                          <a:solidFill>
                            <a:schemeClr val="tx1"/>
                          </a:solidFill>
                          <a:latin typeface="Meiryo UI" panose="020B0604030504040204" pitchFamily="50" charset="-128"/>
                          <a:ea typeface="Meiryo UI" panose="020B0604030504040204" pitchFamily="50" charset="-128"/>
                        </a:rPr>
                        <a:t>　　</a:t>
                      </a:r>
                      <a:endParaRPr kumimoji="1" lang="en-US" altLang="ja-JP" sz="1200" u="none" dirty="0">
                        <a:solidFill>
                          <a:schemeClr val="tx1"/>
                        </a:solidFill>
                        <a:latin typeface="Meiryo UI" panose="020B0604030504040204" pitchFamily="50" charset="-128"/>
                        <a:ea typeface="Meiryo UI" panose="020B0604030504040204" pitchFamily="50" charset="-128"/>
                      </a:endParaRPr>
                    </a:p>
                    <a:p>
                      <a:r>
                        <a:rPr lang="en-US" altLang="ja-JP" sz="1200" b="0" i="0" u="sng" strike="noStrike" dirty="0">
                          <a:solidFill>
                            <a:schemeClr val="tx1"/>
                          </a:solidFill>
                          <a:effectLst/>
                          <a:latin typeface="Meiryo UI" panose="020B0604030504040204" pitchFamily="50" charset="-128"/>
                          <a:ea typeface="Meiryo UI" panose="020B0604030504040204" pitchFamily="50" charset="-128"/>
                        </a:rPr>
                        <a:t>2015</a:t>
                      </a:r>
                      <a:r>
                        <a:rPr lang="ja-JP" altLang="en-US" sz="1200" b="0" i="0" u="sng" strike="noStrike" dirty="0">
                          <a:solidFill>
                            <a:schemeClr val="tx1"/>
                          </a:solidFill>
                          <a:effectLst/>
                          <a:latin typeface="Meiryo UI" panose="020B0604030504040204" pitchFamily="50" charset="-128"/>
                          <a:ea typeface="Meiryo UI" panose="020B0604030504040204" pitchFamily="50" charset="-128"/>
                        </a:rPr>
                        <a:t>年度～</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・モデル実施</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0" algn="l" rtl="0" eaLnBrk="1" fontAlgn="t" latinLnBrk="0" hangingPunct="1">
                        <a:spcBef>
                          <a:spcPts val="0"/>
                        </a:spcBef>
                        <a:spcAft>
                          <a:spcPts val="0"/>
                        </a:spcAft>
                      </a:pPr>
                      <a:r>
                        <a:rPr lang="en-US" altLang="ja-JP" sz="1200" b="0" i="0" u="sng" strike="noStrike" dirty="0">
                          <a:solidFill>
                            <a:schemeClr val="tx1"/>
                          </a:solidFill>
                          <a:effectLst/>
                          <a:latin typeface="Meiryo UI" panose="020B0604030504040204" pitchFamily="50" charset="-128"/>
                          <a:ea typeface="Meiryo UI" panose="020B0604030504040204" pitchFamily="50" charset="-128"/>
                        </a:rPr>
                        <a:t>2017</a:t>
                      </a:r>
                      <a:r>
                        <a:rPr lang="ja-JP" altLang="en-US" sz="1200" b="0" i="0" u="sng" strike="noStrike" dirty="0">
                          <a:solidFill>
                            <a:schemeClr val="tx1"/>
                          </a:solidFill>
                          <a:effectLst/>
                          <a:latin typeface="Meiryo UI" panose="020B0604030504040204" pitchFamily="50" charset="-128"/>
                          <a:ea typeface="Meiryo UI" panose="020B0604030504040204" pitchFamily="50" charset="-128"/>
                        </a:rPr>
                        <a:t>年度</a:t>
                      </a:r>
                      <a:endParaRPr lang="en-US" altLang="ja-JP" sz="1200" b="0" i="0" u="sng" strike="noStrike" dirty="0">
                        <a:solidFill>
                          <a:schemeClr val="tx1"/>
                        </a:solidFill>
                        <a:effectLst/>
                        <a:latin typeface="Meiryo UI" panose="020B0604030504040204" pitchFamily="50" charset="-128"/>
                        <a:ea typeface="Meiryo UI" panose="020B0604030504040204" pitchFamily="50" charset="-128"/>
                      </a:endParaRPr>
                    </a:p>
                    <a:p>
                      <a:pPr marL="0" algn="l" rtl="0" eaLnBrk="1" fontAlgn="t" latinLnBrk="0" hangingPunct="1">
                        <a:spcBef>
                          <a:spcPts val="0"/>
                        </a:spcBef>
                        <a:spcAft>
                          <a:spcPts val="0"/>
                        </a:spcAft>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・全市展開</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lg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rtl="0" eaLnBrk="1" fontAlgn="t" latinLnBrk="0" hangingPunct="1">
                        <a:spcBef>
                          <a:spcPts val="0"/>
                        </a:spcBef>
                        <a:spcAft>
                          <a:spcPts val="0"/>
                        </a:spcAft>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・引き続き全市において実施</a:t>
                      </a:r>
                    </a:p>
                  </a:txBody>
                  <a:tcPr>
                    <a:lnL w="12700" cap="flat" cmpd="sng" algn="ctr">
                      <a:solidFill>
                        <a:schemeClr val="tx1"/>
                      </a:solidFill>
                      <a:prstDash val="lg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rtl="0" eaLnBrk="1" fontAlgn="t" latinLnBrk="0" hangingPunct="1">
                        <a:spcBef>
                          <a:spcPts val="0"/>
                        </a:spcBef>
                        <a:spcAft>
                          <a:spcPts val="0"/>
                        </a:spcAft>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・引き続き全市において実施し、基礎学力の向上等、子どもの習熟に応じた学習支援に取り組む</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2215794">
                <a:tc vMerge="1">
                  <a:txBody>
                    <a:bodyPr/>
                    <a:lstStyle/>
                    <a:p>
                      <a:endParaRPr kumimoji="1" lang="ja-JP" altLang="en-US"/>
                    </a:p>
                  </a:txBody>
                  <a:tcPr/>
                </a:tc>
                <a:tc vMerge="1">
                  <a:txBody>
                    <a:bodyPr/>
                    <a:lstStyle/>
                    <a:p>
                      <a:endParaRPr kumimoji="1" lang="ja-JP" altLang="en-US"/>
                    </a:p>
                  </a:txBody>
                  <a:tcPr/>
                </a:tc>
                <a:tc>
                  <a:txBody>
                    <a:bodyPr/>
                    <a:lstStyle/>
                    <a:p>
                      <a:r>
                        <a:rPr kumimoji="1" lang="en-US" altLang="ja-JP" sz="1200" u="none" dirty="0">
                          <a:solidFill>
                            <a:schemeClr val="tx1"/>
                          </a:solidFill>
                          <a:latin typeface="Meiryo UI" panose="020B0604030504040204" pitchFamily="50" charset="-128"/>
                          <a:ea typeface="Meiryo UI" panose="020B0604030504040204" pitchFamily="50" charset="-128"/>
                        </a:rPr>
                        <a:t>【</a:t>
                      </a:r>
                      <a:r>
                        <a:rPr kumimoji="1" lang="ja-JP" altLang="en-US" sz="1200" u="none" dirty="0">
                          <a:solidFill>
                            <a:schemeClr val="tx1"/>
                          </a:solidFill>
                          <a:latin typeface="Meiryo UI" panose="020B0604030504040204" pitchFamily="50" charset="-128"/>
                          <a:ea typeface="Meiryo UI" panose="020B0604030504040204" pitchFamily="50" charset="-128"/>
                        </a:rPr>
                        <a:t>学力向上に向けた取組</a:t>
                      </a:r>
                      <a:r>
                        <a:rPr kumimoji="1" lang="en-US" altLang="ja-JP" sz="1200" u="none" dirty="0">
                          <a:solidFill>
                            <a:schemeClr val="tx1"/>
                          </a:solidFill>
                          <a:latin typeface="Meiryo UI" panose="020B0604030504040204" pitchFamily="50" charset="-128"/>
                          <a:ea typeface="Meiryo UI" panose="020B0604030504040204" pitchFamily="50" charset="-128"/>
                        </a:rPr>
                        <a:t>】</a:t>
                      </a:r>
                    </a:p>
                    <a:p>
                      <a:pPr marL="0" algn="l" rtl="0" eaLnBrk="1" fontAlgn="t" latinLnBrk="0" hangingPunct="1">
                        <a:spcBef>
                          <a:spcPts val="0"/>
                        </a:spcBef>
                        <a:spcAft>
                          <a:spcPts val="0"/>
                        </a:spcAft>
                      </a:pPr>
                      <a:r>
                        <a:rPr lang="en-US" altLang="ja-JP" sz="1200" b="0" i="0" u="sng" strike="noStrike" dirty="0">
                          <a:solidFill>
                            <a:schemeClr val="tx1"/>
                          </a:solidFill>
                          <a:effectLst/>
                          <a:latin typeface="Meiryo UI" panose="020B0604030504040204" pitchFamily="50" charset="-128"/>
                          <a:ea typeface="Meiryo UI" panose="020B0604030504040204" pitchFamily="50" charset="-128"/>
                        </a:rPr>
                        <a:t>2017</a:t>
                      </a:r>
                      <a:r>
                        <a:rPr lang="ja-JP" altLang="en-US" sz="1200" b="0" i="0" u="sng" strike="noStrike" dirty="0">
                          <a:solidFill>
                            <a:schemeClr val="tx1"/>
                          </a:solidFill>
                          <a:effectLst/>
                          <a:latin typeface="Meiryo UI" panose="020B0604030504040204" pitchFamily="50" charset="-128"/>
                          <a:ea typeface="Meiryo UI" panose="020B0604030504040204" pitchFamily="50" charset="-128"/>
                        </a:rPr>
                        <a:t>年度～</a:t>
                      </a:r>
                      <a:r>
                        <a:rPr lang="en-US" altLang="ja-JP" sz="1200" b="0" i="0" u="sng" strike="noStrike" dirty="0">
                          <a:solidFill>
                            <a:schemeClr val="tx1"/>
                          </a:solidFill>
                          <a:effectLst/>
                          <a:latin typeface="Meiryo UI" panose="020B0604030504040204" pitchFamily="50" charset="-128"/>
                          <a:ea typeface="Meiryo UI" panose="020B0604030504040204" pitchFamily="50" charset="-128"/>
                        </a:rPr>
                        <a:t>2021</a:t>
                      </a:r>
                      <a:r>
                        <a:rPr lang="ja-JP" altLang="en-US" sz="1200" b="0" i="0" u="sng" strike="noStrike" dirty="0">
                          <a:solidFill>
                            <a:schemeClr val="tx1"/>
                          </a:solidFill>
                          <a:effectLst/>
                          <a:latin typeface="Meiryo UI" panose="020B0604030504040204" pitchFamily="50" charset="-128"/>
                          <a:ea typeface="Meiryo UI" panose="020B0604030504040204" pitchFamily="50" charset="-128"/>
                        </a:rPr>
                        <a:t>年度</a:t>
                      </a:r>
                      <a:endParaRPr lang="en-US" altLang="ja-JP" sz="1200" b="0" i="0" u="sng" strike="noStrike" dirty="0">
                        <a:solidFill>
                          <a:schemeClr val="tx1"/>
                        </a:solidFill>
                        <a:effectLst/>
                        <a:latin typeface="Meiryo UI" panose="020B0604030504040204" pitchFamily="50" charset="-128"/>
                        <a:ea typeface="Meiryo UI" panose="020B0604030504040204" pitchFamily="50" charset="-128"/>
                      </a:endParaRPr>
                    </a:p>
                    <a:p>
                      <a:pPr marL="0" algn="l" rtl="0" eaLnBrk="1" fontAlgn="t" latinLnBrk="0" hangingPunct="1">
                        <a:spcBef>
                          <a:spcPts val="0"/>
                        </a:spcBef>
                        <a:spcAft>
                          <a:spcPts val="0"/>
                        </a:spcAft>
                      </a:pPr>
                      <a:r>
                        <a:rPr kumimoji="1" lang="ja-JP" altLang="en-US" sz="1200" u="none" dirty="0">
                          <a:solidFill>
                            <a:schemeClr val="tx1"/>
                          </a:solidFill>
                          <a:latin typeface="Meiryo UI" panose="020B0604030504040204" pitchFamily="50" charset="-128"/>
                          <a:ea typeface="Meiryo UI" panose="020B0604030504040204" pitchFamily="50" charset="-128"/>
                        </a:rPr>
                        <a:t>「学校力</a:t>
                      </a:r>
                      <a:r>
                        <a:rPr kumimoji="1" lang="en-US" altLang="ja-JP" sz="1200" u="none" dirty="0">
                          <a:solidFill>
                            <a:schemeClr val="tx1"/>
                          </a:solidFill>
                          <a:latin typeface="Meiryo UI" panose="020B0604030504040204" pitchFamily="50" charset="-128"/>
                          <a:ea typeface="Meiryo UI" panose="020B0604030504040204" pitchFamily="50" charset="-128"/>
                        </a:rPr>
                        <a:t>UP</a:t>
                      </a:r>
                      <a:r>
                        <a:rPr kumimoji="1" lang="ja-JP" altLang="en-US" sz="1200" u="none" dirty="0">
                          <a:solidFill>
                            <a:schemeClr val="tx1"/>
                          </a:solidFill>
                          <a:latin typeface="Meiryo UI" panose="020B0604030504040204" pitchFamily="50" charset="-128"/>
                          <a:ea typeface="Meiryo UI" panose="020B0604030504040204" pitchFamily="50" charset="-128"/>
                        </a:rPr>
                        <a:t>支援事業」</a:t>
                      </a:r>
                      <a:endParaRPr lang="en-US" altLang="ja-JP" sz="1200" b="0" i="0" u="sng" strike="noStrike" dirty="0">
                        <a:solidFill>
                          <a:schemeClr val="tx1"/>
                        </a:solidFill>
                        <a:effectLst/>
                        <a:latin typeface="Meiryo UI" panose="020B0604030504040204" pitchFamily="50" charset="-128"/>
                        <a:ea typeface="Meiryo UI" panose="020B0604030504040204" pitchFamily="50" charset="-128"/>
                      </a:endParaRPr>
                    </a:p>
                    <a:p>
                      <a:pPr marL="0" algn="l" rtl="0" eaLnBrk="1" fontAlgn="t" latinLnBrk="0" hangingPunct="1">
                        <a:spcBef>
                          <a:spcPts val="0"/>
                        </a:spcBef>
                        <a:spcAft>
                          <a:spcPts val="0"/>
                        </a:spcAft>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・継続して課題のある学校への重点支援</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lg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altLang="ja-JP" sz="1100" b="0" i="0" u="sng" strike="noStrike" dirty="0">
                          <a:solidFill>
                            <a:schemeClr val="tx1"/>
                          </a:solidFill>
                          <a:effectLst/>
                          <a:latin typeface="Meiryo UI" panose="020B0604030504040204" pitchFamily="50" charset="-128"/>
                          <a:ea typeface="Meiryo UI" panose="020B0604030504040204" pitchFamily="50" charset="-128"/>
                        </a:rPr>
                        <a:t>2018</a:t>
                      </a:r>
                      <a:r>
                        <a:rPr lang="ja-JP" altLang="en-US" sz="1100" b="0" i="0" u="sng" strike="noStrike" dirty="0">
                          <a:solidFill>
                            <a:schemeClr val="tx1"/>
                          </a:solidFill>
                          <a:effectLst/>
                          <a:latin typeface="Meiryo UI" panose="020B0604030504040204" pitchFamily="50" charset="-128"/>
                          <a:ea typeface="Meiryo UI" panose="020B0604030504040204" pitchFamily="50" charset="-128"/>
                        </a:rPr>
                        <a:t>年度～</a:t>
                      </a:r>
                      <a:r>
                        <a:rPr lang="en-US" altLang="ja-JP" sz="1100" b="0" i="0" u="sng" strike="noStrike" dirty="0">
                          <a:solidFill>
                            <a:schemeClr val="tx1"/>
                          </a:solidFill>
                          <a:effectLst/>
                          <a:latin typeface="Meiryo UI" panose="020B0604030504040204" pitchFamily="50" charset="-128"/>
                          <a:ea typeface="Meiryo UI" panose="020B0604030504040204" pitchFamily="50" charset="-128"/>
                        </a:rPr>
                        <a:t>2021</a:t>
                      </a:r>
                      <a:r>
                        <a:rPr lang="ja-JP" altLang="en-US" sz="1100" b="0" i="0" u="sng" strike="noStrike" dirty="0">
                          <a:solidFill>
                            <a:schemeClr val="tx1"/>
                          </a:solidFill>
                          <a:effectLst/>
                          <a:latin typeface="Meiryo UI" panose="020B0604030504040204" pitchFamily="50" charset="-128"/>
                          <a:ea typeface="Meiryo UI" panose="020B0604030504040204" pitchFamily="50" charset="-128"/>
                        </a:rPr>
                        <a:t>年度</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p>
                      <a:pPr marL="0" marR="0" lvl="0" indent="0" algn="l" defTabSz="914400" rtl="0" eaLnBrk="1" fontAlgn="t" latinLnBrk="0" hangingPunct="1">
                        <a:lnSpc>
                          <a:spcPct val="100000"/>
                        </a:lnSpc>
                        <a:spcBef>
                          <a:spcPts val="0"/>
                        </a:spcBef>
                        <a:spcAft>
                          <a:spcPts val="0"/>
                        </a:spcAft>
                        <a:buClrTx/>
                        <a:buSzTx/>
                        <a:buFontTx/>
                        <a:buNone/>
                        <a:tabLst/>
                        <a:defRPr/>
                      </a:pP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「学力向上推進事業」</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p>
                      <a:pPr marL="0" marR="0" lvl="0" indent="0" algn="l" defTabSz="914400" rtl="0" eaLnBrk="1" fontAlgn="t" latinLnBrk="0" hangingPunct="1">
                        <a:lnSpc>
                          <a:spcPct val="100000"/>
                        </a:lnSpc>
                        <a:spcBef>
                          <a:spcPts val="0"/>
                        </a:spcBef>
                        <a:spcAft>
                          <a:spcPts val="0"/>
                        </a:spcAft>
                        <a:buClrTx/>
                        <a:buSzTx/>
                        <a:buFontTx/>
                        <a:buNone/>
                        <a:tabLst/>
                        <a:defRPr/>
                      </a:pP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・学力向上指導実践チームの実践的指導により教員の指導力向上を図る</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p>
                      <a:pPr marL="0" marR="0" lvl="0" indent="0" algn="l" defTabSz="914400" rtl="0" eaLnBrk="1" fontAlgn="t" latinLnBrk="0" hangingPunct="1">
                        <a:lnSpc>
                          <a:spcPct val="100000"/>
                        </a:lnSpc>
                        <a:spcBef>
                          <a:spcPts val="0"/>
                        </a:spcBef>
                        <a:spcAft>
                          <a:spcPts val="0"/>
                        </a:spcAft>
                        <a:buClrTx/>
                        <a:buSzTx/>
                        <a:buFontTx/>
                        <a:buNone/>
                        <a:tabLst/>
                        <a:defRPr/>
                      </a:pPr>
                      <a:r>
                        <a:rPr lang="en-US" altLang="ja-JP" sz="1100" b="0" i="0" u="sng" strike="noStrike" dirty="0">
                          <a:solidFill>
                            <a:schemeClr val="tx1"/>
                          </a:solidFill>
                          <a:effectLst/>
                          <a:latin typeface="Meiryo UI" panose="020B0604030504040204" pitchFamily="50" charset="-128"/>
                          <a:ea typeface="Meiryo UI" panose="020B0604030504040204" pitchFamily="50" charset="-128"/>
                        </a:rPr>
                        <a:t>2022</a:t>
                      </a:r>
                      <a:r>
                        <a:rPr lang="ja-JP" altLang="en-US" sz="1100" b="0" i="0" u="sng" strike="noStrike" dirty="0">
                          <a:solidFill>
                            <a:schemeClr val="tx1"/>
                          </a:solidFill>
                          <a:effectLst/>
                          <a:latin typeface="Meiryo UI" panose="020B0604030504040204" pitchFamily="50" charset="-128"/>
                          <a:ea typeface="Meiryo UI" panose="020B0604030504040204" pitchFamily="50" charset="-128"/>
                        </a:rPr>
                        <a:t>年度～</a:t>
                      </a:r>
                      <a:endParaRPr lang="en-US" altLang="ja-JP" sz="1100" b="0" i="0" u="sng" strike="noStrike" dirty="0">
                        <a:solidFill>
                          <a:schemeClr val="tx1"/>
                        </a:solidFill>
                        <a:effectLst/>
                        <a:latin typeface="Meiryo UI" panose="020B0604030504040204" pitchFamily="50" charset="-128"/>
                        <a:ea typeface="Meiryo UI" panose="020B0604030504040204" pitchFamily="50" charset="-128"/>
                      </a:endParaRPr>
                    </a:p>
                    <a:p>
                      <a:pPr marL="0" marR="0" lvl="0" indent="0" algn="l" defTabSz="914400" rtl="0" eaLnBrk="1" fontAlgn="t" latinLnBrk="0" hangingPunct="1">
                        <a:lnSpc>
                          <a:spcPct val="100000"/>
                        </a:lnSpc>
                        <a:spcBef>
                          <a:spcPts val="0"/>
                        </a:spcBef>
                        <a:spcAft>
                          <a:spcPts val="0"/>
                        </a:spcAft>
                        <a:buClrTx/>
                        <a:buSzTx/>
                        <a:buFontTx/>
                        <a:buNone/>
                        <a:tabLst/>
                        <a:defRPr/>
                      </a:pP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「学力向上支援チーム事業」</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p>
                      <a:pPr marL="0" marR="0" lvl="0" indent="0" algn="l" defTabSz="914400" rtl="0" eaLnBrk="1" fontAlgn="t" latinLnBrk="0" hangingPunct="1">
                        <a:lnSpc>
                          <a:spcPct val="100000"/>
                        </a:lnSpc>
                        <a:spcBef>
                          <a:spcPts val="0"/>
                        </a:spcBef>
                        <a:spcAft>
                          <a:spcPts val="0"/>
                        </a:spcAft>
                        <a:buClrTx/>
                        <a:buSzTx/>
                        <a:buFontTx/>
                        <a:buNone/>
                        <a:tabLst/>
                        <a:defRPr/>
                      </a:pP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・これまでの取組を再構築し、基本支援として、全学校を対象に教員の授業力向上を図る支援を行い、重点支援校に対しては、基本支援に加えて、放課後支援等の個別支援を重点的に行う。</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txBody>
                  <a:tcPr>
                    <a:lnL w="12700" cap="flat" cmpd="sng" algn="ctr">
                      <a:solidFill>
                        <a:schemeClr val="tx1"/>
                      </a:solidFill>
                      <a:prstDash val="lg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・学力向上重点施策により、学力に課題の見られる児童生徒の学力に改善が見られた</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p>
                      <a:pPr marL="0" marR="0" lvl="0" indent="0" algn="l" defTabSz="914400" rtl="0" eaLnBrk="1" fontAlgn="t" latinLnBrk="0" hangingPunct="1">
                        <a:lnSpc>
                          <a:spcPct val="100000"/>
                        </a:lnSpc>
                        <a:spcBef>
                          <a:spcPts val="0"/>
                        </a:spcBef>
                        <a:spcAft>
                          <a:spcPts val="0"/>
                        </a:spcAft>
                        <a:buClrTx/>
                        <a:buSzTx/>
                        <a:buFontTx/>
                        <a:buNone/>
                        <a:tabLst/>
                        <a:defRPr/>
                      </a:pP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・学力状況は改善しつつあるが、全国平均には届いておらず、引き続き、改善に向けて取り組む。</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p>
                      <a:pPr marL="0" marR="0" lvl="0" indent="0" algn="l" defTabSz="914400" rtl="0" eaLnBrk="1" fontAlgn="t"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【2022</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年度</a:t>
                      </a: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a:t>
                      </a:r>
                    </a:p>
                    <a:p>
                      <a:pPr marL="0" marR="0" lvl="0" indent="0" algn="l" defTabSz="914400" rtl="0" eaLnBrk="1" fontAlgn="t" latinLnBrk="0" hangingPunct="1">
                        <a:lnSpc>
                          <a:spcPct val="100000"/>
                        </a:lnSpc>
                        <a:spcBef>
                          <a:spcPts val="0"/>
                        </a:spcBef>
                        <a:spcAft>
                          <a:spcPts val="0"/>
                        </a:spcAft>
                        <a:buClrTx/>
                        <a:buSzTx/>
                        <a:buFontTx/>
                        <a:buNone/>
                        <a:tabLst/>
                        <a:defRPr/>
                      </a:pP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・支援チームによる訪問指導（小中学校等全</a:t>
                      </a: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409</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校）</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p>
                      <a:pPr marL="0" marR="0" lvl="0" indent="0" algn="l" defTabSz="914400" rtl="0" eaLnBrk="1" fontAlgn="t" latinLnBrk="0" hangingPunct="1">
                        <a:lnSpc>
                          <a:spcPct val="100000"/>
                        </a:lnSpc>
                        <a:spcBef>
                          <a:spcPts val="0"/>
                        </a:spcBef>
                        <a:spcAft>
                          <a:spcPts val="0"/>
                        </a:spcAft>
                        <a:buClrTx/>
                        <a:buSzTx/>
                        <a:buFontTx/>
                        <a:buNone/>
                        <a:tabLst/>
                        <a:defRPr/>
                      </a:pP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・学びサポーター等による個別支援の充実（重点支援校</a:t>
                      </a: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90</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校）</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bl>
          </a:graphicData>
        </a:graphic>
      </p:graphicFrame>
      <p:cxnSp>
        <p:nvCxnSpPr>
          <p:cNvPr id="11" name="直線コネクタ 10"/>
          <p:cNvCxnSpPr/>
          <p:nvPr/>
        </p:nvCxnSpPr>
        <p:spPr>
          <a:xfrm>
            <a:off x="251520" y="520214"/>
            <a:ext cx="871296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テキスト ボックス 8"/>
          <p:cNvSpPr txBox="1"/>
          <p:nvPr/>
        </p:nvSpPr>
        <p:spPr>
          <a:xfrm>
            <a:off x="251520" y="232182"/>
            <a:ext cx="7704856"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③　主な改革の概要（７／９）</a:t>
            </a:r>
          </a:p>
        </p:txBody>
      </p:sp>
      <p:sp>
        <p:nvSpPr>
          <p:cNvPr id="13" name="テキスト ボックス 36"/>
          <p:cNvSpPr txBox="1"/>
          <p:nvPr/>
        </p:nvSpPr>
        <p:spPr>
          <a:xfrm>
            <a:off x="-35880" y="34957"/>
            <a:ext cx="3491880" cy="261610"/>
          </a:xfrm>
          <a:prstGeom prst="rect">
            <a:avLst/>
          </a:prstGeom>
          <a:noFill/>
        </p:spPr>
        <p:txBody>
          <a:bodyPr wrap="square" rtlCol="0" anchor="ctr">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Ⅰ</a:t>
            </a:r>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　政策の刷新・教育改革</a:t>
            </a:r>
          </a:p>
        </p:txBody>
      </p:sp>
      <p:sp>
        <p:nvSpPr>
          <p:cNvPr id="3" name="スライド番号プレースホルダー 2"/>
          <p:cNvSpPr>
            <a:spLocks noGrp="1"/>
          </p:cNvSpPr>
          <p:nvPr>
            <p:ph type="sldNum" sz="quarter" idx="12"/>
          </p:nvPr>
        </p:nvSpPr>
        <p:spPr/>
        <p:txBody>
          <a:bodyPr/>
          <a:lstStyle/>
          <a:p>
            <a:fld id="{CCEC3038-1CF1-4B63-9920-55248DCFBA97}" type="slidenum">
              <a:rPr kumimoji="1" lang="ja-JP" altLang="en-US" smtClean="0"/>
              <a:pPr/>
              <a:t>24</a:t>
            </a:fld>
            <a:endParaRPr kumimoji="1" lang="ja-JP" altLang="en-US"/>
          </a:p>
        </p:txBody>
      </p:sp>
    </p:spTree>
    <p:extLst>
      <p:ext uri="{BB962C8B-B14F-4D97-AF65-F5344CB8AC3E}">
        <p14:creationId xmlns:p14="http://schemas.microsoft.com/office/powerpoint/2010/main" val="36198633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角丸四角形 12"/>
          <p:cNvSpPr/>
          <p:nvPr/>
        </p:nvSpPr>
        <p:spPr>
          <a:xfrm>
            <a:off x="4610760" y="1172575"/>
            <a:ext cx="4353728" cy="5019878"/>
          </a:xfrm>
          <a:prstGeom prst="roundRect">
            <a:avLst>
              <a:gd name="adj" fmla="val 0"/>
            </a:avLst>
          </a:prstGeom>
          <a:solidFill>
            <a:srgbClr val="66FFFF">
              <a:alpha val="50000"/>
            </a:srgbClr>
          </a:solidFill>
          <a:ln w="38100">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graphicFrame>
        <p:nvGraphicFramePr>
          <p:cNvPr id="5" name="表 4"/>
          <p:cNvGraphicFramePr>
            <a:graphicFrameLocks noGrp="1"/>
          </p:cNvGraphicFramePr>
          <p:nvPr>
            <p:extLst>
              <p:ext uri="{D42A27DB-BD31-4B8C-83A1-F6EECF244321}">
                <p14:modId xmlns:p14="http://schemas.microsoft.com/office/powerpoint/2010/main" val="1315146609"/>
              </p:ext>
            </p:extLst>
          </p:nvPr>
        </p:nvGraphicFramePr>
        <p:xfrm>
          <a:off x="179512" y="632499"/>
          <a:ext cx="8784977" cy="5559954"/>
        </p:xfrm>
        <a:graphic>
          <a:graphicData uri="http://schemas.openxmlformats.org/drawingml/2006/table">
            <a:tbl>
              <a:tblPr firstRow="1" bandRow="1">
                <a:tableStyleId>{69012ECD-51FC-41F1-AA8D-1B2483CD663E}</a:tableStyleId>
              </a:tblPr>
              <a:tblGrid>
                <a:gridCol w="1008112">
                  <a:extLst>
                    <a:ext uri="{9D8B030D-6E8A-4147-A177-3AD203B41FA5}">
                      <a16:colId xmlns:a16="http://schemas.microsoft.com/office/drawing/2014/main" val="20000"/>
                    </a:ext>
                  </a:extLst>
                </a:gridCol>
                <a:gridCol w="1224136">
                  <a:extLst>
                    <a:ext uri="{9D8B030D-6E8A-4147-A177-3AD203B41FA5}">
                      <a16:colId xmlns:a16="http://schemas.microsoft.com/office/drawing/2014/main" val="20001"/>
                    </a:ext>
                  </a:extLst>
                </a:gridCol>
                <a:gridCol w="2184243">
                  <a:extLst>
                    <a:ext uri="{9D8B030D-6E8A-4147-A177-3AD203B41FA5}">
                      <a16:colId xmlns:a16="http://schemas.microsoft.com/office/drawing/2014/main" val="20002"/>
                    </a:ext>
                  </a:extLst>
                </a:gridCol>
                <a:gridCol w="2184243">
                  <a:extLst>
                    <a:ext uri="{9D8B030D-6E8A-4147-A177-3AD203B41FA5}">
                      <a16:colId xmlns:a16="http://schemas.microsoft.com/office/drawing/2014/main" val="20003"/>
                    </a:ext>
                  </a:extLst>
                </a:gridCol>
                <a:gridCol w="2184243">
                  <a:extLst>
                    <a:ext uri="{9D8B030D-6E8A-4147-A177-3AD203B41FA5}">
                      <a16:colId xmlns:a16="http://schemas.microsoft.com/office/drawing/2014/main" val="20004"/>
                    </a:ext>
                  </a:extLst>
                </a:gridCol>
              </a:tblGrid>
              <a:tr h="501274">
                <a:tc>
                  <a:txBody>
                    <a:bodyPr/>
                    <a:lstStyle/>
                    <a:p>
                      <a:endParaRPr kumimoji="1" lang="ja-JP" altLang="en-US" sz="14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dirty="0">
                          <a:latin typeface="Meiryo UI" panose="020B0604030504040204" pitchFamily="50" charset="-128"/>
                          <a:ea typeface="Meiryo UI" panose="020B0604030504040204" pitchFamily="50" charset="-128"/>
                        </a:rPr>
                        <a:t>改革以前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dirty="0" smtClean="0">
                          <a:latin typeface="Meiryo UI" panose="020B0604030504040204" pitchFamily="50" charset="-128"/>
                          <a:ea typeface="Meiryo UI" panose="020B0604030504040204" pitchFamily="50" charset="-128"/>
                        </a:rPr>
                        <a:t>２０１８．３</a:t>
                      </a:r>
                      <a:endParaRPr kumimoji="1"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（前回棚卸し時点）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lg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dirty="0" smtClean="0">
                          <a:latin typeface="Meiryo UI" panose="020B0604030504040204" pitchFamily="50" charset="-128"/>
                          <a:ea typeface="Meiryo UI" panose="020B0604030504040204" pitchFamily="50" charset="-128"/>
                        </a:rPr>
                        <a:t>２０２２．１１</a:t>
                      </a:r>
                      <a:endParaRPr kumimoji="1"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（今回棚卸し時点）</a:t>
                      </a:r>
                    </a:p>
                  </a:txBody>
                  <a:tcPr anchor="ctr">
                    <a:lnL w="12700" cap="flat" cmpd="sng" algn="ctr">
                      <a:solidFill>
                        <a:schemeClr val="tx1"/>
                      </a:solidFill>
                      <a:prstDash val="lg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dirty="0">
                          <a:latin typeface="Meiryo UI" panose="020B0604030504040204" pitchFamily="50" charset="-128"/>
                          <a:ea typeface="Meiryo UI" panose="020B0604030504040204" pitchFamily="50" charset="-128"/>
                        </a:rPr>
                        <a:t>取組みの達成状況と</a:t>
                      </a:r>
                      <a:endParaRPr kumimoji="1"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今後の課題</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2211503">
                <a:tc rowSpan="2">
                  <a:txBody>
                    <a:bodyPr/>
                    <a:lstStyle/>
                    <a:p>
                      <a:pPr algn="l"/>
                      <a:r>
                        <a:rPr kumimoji="1" lang="en-US" altLang="ja-JP" sz="1200" dirty="0">
                          <a:solidFill>
                            <a:schemeClr val="tx1"/>
                          </a:solidFill>
                          <a:latin typeface="Meiryo UI" panose="020B0604030504040204" pitchFamily="50" charset="-128"/>
                          <a:ea typeface="Meiryo UI" panose="020B0604030504040204" pitchFamily="50" charset="-128"/>
                        </a:rPr>
                        <a:t>Ⅲ.</a:t>
                      </a:r>
                    </a:p>
                    <a:p>
                      <a:pPr algn="l"/>
                      <a:r>
                        <a:rPr kumimoji="1" lang="ja-JP" altLang="en-US" sz="1200" dirty="0">
                          <a:solidFill>
                            <a:schemeClr val="tx1"/>
                          </a:solidFill>
                          <a:latin typeface="Meiryo UI" panose="020B0604030504040204" pitchFamily="50" charset="-128"/>
                          <a:ea typeface="Meiryo UI" panose="020B0604030504040204" pitchFamily="50" charset="-128"/>
                        </a:rPr>
                        <a:t>教育実践のイノベーション</a:t>
                      </a:r>
                    </a:p>
                    <a:p>
                      <a:pPr algn="l"/>
                      <a:endParaRPr kumimoji="1" lang="ja-JP" altLang="en-US" sz="12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smtClean="0">
                          <a:solidFill>
                            <a:schemeClr val="tx1"/>
                          </a:solidFill>
                          <a:latin typeface="Meiryo UI" panose="020B0604030504040204" pitchFamily="50" charset="-128"/>
                          <a:ea typeface="Meiryo UI" panose="020B0604030504040204" pitchFamily="50" charset="-128"/>
                        </a:rPr>
                        <a:t>（教育活動）</a:t>
                      </a:r>
                      <a:endParaRPr kumimoji="1" lang="en-US" altLang="ja-JP" sz="1200" u="none" dirty="0" smtClean="0">
                        <a:solidFill>
                          <a:schemeClr val="tx1"/>
                        </a:solidFill>
                        <a:latin typeface="Meiryo UI" panose="020B0604030504040204" pitchFamily="50" charset="-128"/>
                        <a:ea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smtClean="0">
                          <a:solidFill>
                            <a:schemeClr val="tx1"/>
                          </a:solidFill>
                          <a:latin typeface="Meiryo UI" panose="020B0604030504040204" pitchFamily="50" charset="-128"/>
                          <a:ea typeface="Meiryo UI" panose="020B0604030504040204" pitchFamily="50" charset="-128"/>
                        </a:rPr>
                        <a:t>全市一律の施策</a:t>
                      </a:r>
                    </a:p>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200" u="none" dirty="0">
                          <a:solidFill>
                            <a:schemeClr val="tx1"/>
                          </a:solidFill>
                          <a:latin typeface="Meiryo UI" panose="020B0604030504040204" pitchFamily="50" charset="-128"/>
                          <a:ea typeface="Meiryo UI" panose="020B0604030504040204" pitchFamily="50" charset="-128"/>
                        </a:rPr>
                        <a:t>【</a:t>
                      </a:r>
                      <a:r>
                        <a:rPr kumimoji="1" lang="ja-JP" altLang="en-US" sz="1200" u="none" dirty="0">
                          <a:solidFill>
                            <a:schemeClr val="tx1"/>
                          </a:solidFill>
                          <a:latin typeface="Meiryo UI" panose="020B0604030504040204" pitchFamily="50" charset="-128"/>
                          <a:ea typeface="Meiryo UI" panose="020B0604030504040204" pitchFamily="50" charset="-128"/>
                        </a:rPr>
                        <a:t>公設民営の手法による中高一貫教育校の設置</a:t>
                      </a:r>
                      <a:r>
                        <a:rPr kumimoji="1" lang="en-US" altLang="ja-JP" sz="1200" u="none" dirty="0">
                          <a:solidFill>
                            <a:schemeClr val="tx1"/>
                          </a:solidFill>
                          <a:latin typeface="Meiryo UI" panose="020B0604030504040204" pitchFamily="50" charset="-128"/>
                          <a:ea typeface="Meiryo UI" panose="020B0604030504040204" pitchFamily="50" charset="-128"/>
                        </a:rPr>
                        <a:t>】</a:t>
                      </a:r>
                    </a:p>
                    <a:p>
                      <a:pPr marL="0" algn="l" rtl="0" eaLnBrk="1" fontAlgn="t" latinLnBrk="0" hangingPunct="1">
                        <a:spcBef>
                          <a:spcPts val="0"/>
                        </a:spcBef>
                        <a:spcAft>
                          <a:spcPts val="0"/>
                        </a:spcAft>
                      </a:pPr>
                      <a:r>
                        <a:rPr kumimoji="1" lang="en-US" altLang="ja-JP" sz="1200" b="0" i="0" u="sng" strike="noStrike" kern="1200" dirty="0" smtClean="0">
                          <a:solidFill>
                            <a:schemeClr val="tx1"/>
                          </a:solidFill>
                          <a:effectLst/>
                          <a:latin typeface="Meiryo UI" panose="020B0604030504040204" pitchFamily="50" charset="-128"/>
                          <a:ea typeface="Meiryo UI" panose="020B0604030504040204" pitchFamily="50" charset="-128"/>
                        </a:rPr>
                        <a:t>2017</a:t>
                      </a:r>
                      <a:r>
                        <a:rPr kumimoji="1" lang="ja-JP" altLang="en-US" sz="1200" b="0" i="0" u="sng" strike="noStrike" kern="1200" dirty="0" smtClean="0">
                          <a:solidFill>
                            <a:schemeClr val="tx1"/>
                          </a:solidFill>
                          <a:effectLst/>
                          <a:latin typeface="Meiryo UI" panose="020B0604030504040204" pitchFamily="50" charset="-128"/>
                          <a:ea typeface="Meiryo UI" panose="020B0604030504040204" pitchFamily="50" charset="-128"/>
                        </a:rPr>
                        <a:t>年度</a:t>
                      </a:r>
                      <a:endParaRPr kumimoji="1" lang="en-US" altLang="ja-JP" sz="1200" b="0" i="0" u="sng" strike="noStrike" kern="1200" dirty="0" smtClean="0">
                        <a:solidFill>
                          <a:schemeClr val="tx1"/>
                        </a:solidFill>
                        <a:effectLst/>
                        <a:latin typeface="Meiryo UI" panose="020B0604030504040204" pitchFamily="50" charset="-128"/>
                        <a:ea typeface="Meiryo UI" panose="020B0604030504040204" pitchFamily="50" charset="-128"/>
                      </a:endParaRPr>
                    </a:p>
                    <a:p>
                      <a:pPr marL="0" algn="l" rtl="0" eaLnBrk="1" fontAlgn="t" latinLnBrk="0" hangingPunct="1">
                        <a:spcBef>
                          <a:spcPts val="0"/>
                        </a:spcBef>
                        <a:spcAft>
                          <a:spcPts val="0"/>
                        </a:spcAft>
                      </a:pPr>
                      <a:r>
                        <a:rPr kumimoji="1" lang="ja-JP" altLang="en-US" sz="1200" b="0" i="0" u="none" strike="noStrike" kern="1200" dirty="0" smtClean="0">
                          <a:solidFill>
                            <a:schemeClr val="tx1"/>
                          </a:solidFill>
                          <a:effectLst/>
                          <a:latin typeface="Meiryo UI" panose="020B0604030504040204" pitchFamily="50" charset="-128"/>
                          <a:ea typeface="Meiryo UI" panose="020B0604030504040204" pitchFamily="50" charset="-128"/>
                        </a:rPr>
                        <a:t>・学校設置の関連条例が市会で可決・成立、管理運営を行う指定管理法人の指定議決</a:t>
                      </a:r>
                      <a:endParaRPr lang="ja-JP" altLang="en-US" sz="1200" b="0" i="0" u="none" strike="noStrike" dirty="0" smtClean="0">
                        <a:solidFill>
                          <a:schemeClr val="tx1"/>
                        </a:solidFill>
                        <a:effectLst/>
                        <a:latin typeface="Meiryo UI" panose="020B0604030504040204" pitchFamily="50" charset="-128"/>
                        <a:ea typeface="Meiryo UI" panose="020B0604030504040204" pitchFamily="50" charset="-128"/>
                      </a:endParaRPr>
                    </a:p>
                    <a:p>
                      <a:pPr marL="0" algn="l" rtl="0" eaLnBrk="1" fontAlgn="t" latinLnBrk="0" hangingPunct="1">
                        <a:spcBef>
                          <a:spcPts val="0"/>
                        </a:spcBef>
                        <a:spcAft>
                          <a:spcPts val="0"/>
                        </a:spcAft>
                      </a:pPr>
                      <a:r>
                        <a:rPr kumimoji="1" lang="ja-JP" altLang="en-US" sz="1200" b="0" i="0" u="none" strike="noStrike" kern="1200" dirty="0" smtClean="0">
                          <a:solidFill>
                            <a:schemeClr val="tx1"/>
                          </a:solidFill>
                          <a:effectLst/>
                          <a:latin typeface="Meiryo UI" panose="020B0604030504040204" pitchFamily="50" charset="-128"/>
                          <a:ea typeface="Meiryo UI" panose="020B0604030504040204" pitchFamily="50" charset="-128"/>
                        </a:rPr>
                        <a:t>・学校名を大阪市立水都国際中学校・高等学校に決定</a:t>
                      </a:r>
                      <a:endParaRPr kumimoji="1" lang="en-US" altLang="ja-JP" sz="1200" b="0" i="0" u="none" strike="noStrike" kern="1200" dirty="0" smtClean="0">
                        <a:solidFill>
                          <a:schemeClr val="tx1"/>
                        </a:solidFill>
                        <a:effectLst/>
                        <a:latin typeface="Meiryo UI" panose="020B0604030504040204" pitchFamily="50" charset="-128"/>
                        <a:ea typeface="Meiryo UI" panose="020B0604030504040204" pitchFamily="50" charset="-128"/>
                      </a:endParaRPr>
                    </a:p>
                    <a:p>
                      <a:pPr marL="0" algn="l" rtl="0" eaLnBrk="1" fontAlgn="t" latinLnBrk="0" hangingPunct="1">
                        <a:spcBef>
                          <a:spcPts val="0"/>
                        </a:spcBef>
                        <a:spcAft>
                          <a:spcPts val="0"/>
                        </a:spcAft>
                      </a:pPr>
                      <a:endParaRPr kumimoji="1" lang="en-US" altLang="ja-JP" sz="1200" u="none"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lg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u="sng" dirty="0" smtClean="0">
                          <a:solidFill>
                            <a:schemeClr val="tx1"/>
                          </a:solidFill>
                          <a:latin typeface="Meiryo UI" panose="020B0604030504040204" pitchFamily="50" charset="-128"/>
                          <a:ea typeface="Meiryo UI" panose="020B0604030504040204" pitchFamily="50" charset="-128"/>
                        </a:rPr>
                        <a:t>2019</a:t>
                      </a:r>
                      <a:r>
                        <a:rPr kumimoji="1" lang="ja-JP" altLang="en-US" sz="1200" u="sng" dirty="0" smtClean="0">
                          <a:solidFill>
                            <a:schemeClr val="tx1"/>
                          </a:solidFill>
                          <a:latin typeface="Meiryo UI" panose="020B0604030504040204" pitchFamily="50" charset="-128"/>
                          <a:ea typeface="Meiryo UI" panose="020B0604030504040204" pitchFamily="50" charset="-128"/>
                        </a:rPr>
                        <a:t>年</a:t>
                      </a:r>
                      <a:r>
                        <a:rPr kumimoji="1" lang="en-US" altLang="ja-JP" sz="1200" u="sng" dirty="0" smtClean="0">
                          <a:solidFill>
                            <a:schemeClr val="tx1"/>
                          </a:solidFill>
                          <a:latin typeface="Meiryo UI" panose="020B0604030504040204" pitchFamily="50" charset="-128"/>
                          <a:ea typeface="Meiryo UI" panose="020B0604030504040204" pitchFamily="50" charset="-128"/>
                        </a:rPr>
                        <a:t>4</a:t>
                      </a:r>
                      <a:r>
                        <a:rPr kumimoji="1" lang="ja-JP" altLang="en-US" sz="1200" u="sng" dirty="0" smtClean="0">
                          <a:solidFill>
                            <a:schemeClr val="tx1"/>
                          </a:solidFill>
                          <a:latin typeface="Meiryo UI" panose="020B0604030504040204" pitchFamily="50" charset="-128"/>
                          <a:ea typeface="Meiryo UI" panose="020B0604030504040204" pitchFamily="50" charset="-128"/>
                        </a:rPr>
                        <a:t>月</a:t>
                      </a:r>
                      <a:endParaRPr kumimoji="1" lang="en-US" altLang="ja-JP" sz="1200" u="none" dirty="0" smtClean="0">
                        <a:solidFill>
                          <a:schemeClr val="tx1"/>
                        </a:solidFill>
                        <a:latin typeface="Meiryo UI" panose="020B0604030504040204" pitchFamily="50" charset="-128"/>
                        <a:ea typeface="Meiryo UI" panose="020B0604030504040204" pitchFamily="50" charset="-128"/>
                      </a:endParaRPr>
                    </a:p>
                    <a:p>
                      <a:r>
                        <a:rPr kumimoji="1" lang="ja-JP" altLang="en-US" sz="1200" b="0" i="0" u="none" strike="noStrike" kern="1200" dirty="0" smtClean="0">
                          <a:solidFill>
                            <a:schemeClr val="tx1"/>
                          </a:solidFill>
                          <a:effectLst/>
                          <a:latin typeface="Meiryo UI" panose="020B0604030504040204" pitchFamily="50" charset="-128"/>
                          <a:ea typeface="Meiryo UI" panose="020B0604030504040204" pitchFamily="50" charset="-128"/>
                        </a:rPr>
                        <a:t>・大阪市立水都国際中学校・高等学校</a:t>
                      </a:r>
                      <a:r>
                        <a:rPr kumimoji="1" lang="ja-JP" altLang="en-US" sz="1200" b="0" i="0" u="none" strike="noStrike" kern="1200" baseline="0" dirty="0" smtClean="0">
                          <a:solidFill>
                            <a:schemeClr val="tx1"/>
                          </a:solidFill>
                          <a:effectLst/>
                          <a:latin typeface="Meiryo UI" panose="020B0604030504040204" pitchFamily="50" charset="-128"/>
                          <a:ea typeface="Meiryo UI" panose="020B0604030504040204" pitchFamily="50" charset="-128"/>
                        </a:rPr>
                        <a:t>として開校</a:t>
                      </a:r>
                      <a:endParaRPr kumimoji="1" lang="en-US" altLang="ja-JP" sz="1200" u="sng" dirty="0" smtClean="0">
                        <a:solidFill>
                          <a:schemeClr val="tx1"/>
                        </a:solidFill>
                        <a:latin typeface="Meiryo UI" panose="020B0604030504040204" pitchFamily="50" charset="-128"/>
                        <a:ea typeface="Meiryo UI" panose="020B0604030504040204" pitchFamily="50" charset="-128"/>
                      </a:endParaRPr>
                    </a:p>
                    <a:p>
                      <a:endParaRPr kumimoji="1" lang="en-US" altLang="ja-JP" sz="1200" u="sng" dirty="0" smtClean="0">
                        <a:solidFill>
                          <a:schemeClr val="tx1"/>
                        </a:solidFill>
                        <a:latin typeface="Meiryo UI" panose="020B0604030504040204" pitchFamily="50" charset="-128"/>
                        <a:ea typeface="Meiryo UI" panose="020B0604030504040204" pitchFamily="50" charset="-128"/>
                      </a:endParaRPr>
                    </a:p>
                    <a:p>
                      <a:r>
                        <a:rPr kumimoji="1" lang="en-US" altLang="ja-JP" sz="1200" u="sng" dirty="0" smtClean="0">
                          <a:solidFill>
                            <a:schemeClr val="tx1"/>
                          </a:solidFill>
                          <a:latin typeface="Meiryo UI" panose="020B0604030504040204" pitchFamily="50" charset="-128"/>
                          <a:ea typeface="Meiryo UI" panose="020B0604030504040204" pitchFamily="50" charset="-128"/>
                        </a:rPr>
                        <a:t>2020</a:t>
                      </a:r>
                      <a:r>
                        <a:rPr kumimoji="1" lang="ja-JP" altLang="en-US" sz="1200" u="sng" dirty="0" smtClean="0">
                          <a:solidFill>
                            <a:schemeClr val="tx1"/>
                          </a:solidFill>
                          <a:latin typeface="Meiryo UI" panose="020B0604030504040204" pitchFamily="50" charset="-128"/>
                          <a:ea typeface="Meiryo UI" panose="020B0604030504040204" pitchFamily="50" charset="-128"/>
                        </a:rPr>
                        <a:t>年</a:t>
                      </a:r>
                      <a:r>
                        <a:rPr kumimoji="1" lang="en-US" altLang="ja-JP" sz="1200" u="sng" dirty="0" smtClean="0">
                          <a:solidFill>
                            <a:schemeClr val="tx1"/>
                          </a:solidFill>
                          <a:latin typeface="Meiryo UI" panose="020B0604030504040204" pitchFamily="50" charset="-128"/>
                          <a:ea typeface="Meiryo UI" panose="020B0604030504040204" pitchFamily="50" charset="-128"/>
                        </a:rPr>
                        <a:t>2</a:t>
                      </a:r>
                      <a:r>
                        <a:rPr kumimoji="1" lang="ja-JP" altLang="en-US" sz="1200" u="sng" dirty="0" smtClean="0">
                          <a:solidFill>
                            <a:schemeClr val="tx1"/>
                          </a:solidFill>
                          <a:latin typeface="Meiryo UI" panose="020B0604030504040204" pitchFamily="50" charset="-128"/>
                          <a:ea typeface="Meiryo UI" panose="020B0604030504040204" pitchFamily="50" charset="-128"/>
                        </a:rPr>
                        <a:t>月</a:t>
                      </a:r>
                      <a:endParaRPr kumimoji="1" lang="en-US" altLang="ja-JP" sz="1200" u="none" dirty="0" smtClean="0">
                        <a:solidFill>
                          <a:schemeClr val="tx1"/>
                        </a:solidFill>
                        <a:latin typeface="Meiryo UI" panose="020B0604030504040204" pitchFamily="50" charset="-128"/>
                        <a:ea typeface="Meiryo UI" panose="020B0604030504040204" pitchFamily="50" charset="-128"/>
                      </a:endParaRPr>
                    </a:p>
                    <a:p>
                      <a:r>
                        <a:rPr kumimoji="1" lang="ja-JP" altLang="en-US" sz="1200" dirty="0" smtClean="0">
                          <a:solidFill>
                            <a:schemeClr val="tx1"/>
                          </a:solidFill>
                          <a:latin typeface="Meiryo UI" panose="020B0604030504040204" pitchFamily="50" charset="-128"/>
                          <a:ea typeface="Meiryo UI" panose="020B0604030504040204" pitchFamily="50" charset="-128"/>
                        </a:rPr>
                        <a:t>・国際バカロレア認定校となる</a:t>
                      </a:r>
                      <a:endParaRPr kumimoji="1" lang="en-US" altLang="ja-JP" sz="1200" dirty="0" smtClean="0">
                        <a:solidFill>
                          <a:schemeClr val="tx1"/>
                        </a:solidFill>
                        <a:latin typeface="Meiryo UI" panose="020B0604030504040204" pitchFamily="50" charset="-128"/>
                        <a:ea typeface="Meiryo UI" panose="020B0604030504040204" pitchFamily="50" charset="-128"/>
                      </a:endParaRPr>
                    </a:p>
                    <a:p>
                      <a:endParaRPr kumimoji="1" lang="en-US" altLang="ja-JP" sz="1200" dirty="0" smtClean="0">
                        <a:solidFill>
                          <a:schemeClr val="tx1"/>
                        </a:solidFill>
                        <a:latin typeface="Meiryo UI" panose="020B0604030504040204" pitchFamily="50" charset="-128"/>
                        <a:ea typeface="Meiryo UI" panose="020B0604030504040204" pitchFamily="50" charset="-128"/>
                      </a:endParaRPr>
                    </a:p>
                    <a:p>
                      <a:r>
                        <a:rPr kumimoji="1" lang="en-US" altLang="ja-JP" sz="1200" u="sng" dirty="0" smtClean="0">
                          <a:solidFill>
                            <a:schemeClr val="tx1"/>
                          </a:solidFill>
                          <a:latin typeface="Meiryo UI" panose="020B0604030504040204" pitchFamily="50" charset="-128"/>
                          <a:ea typeface="Meiryo UI" panose="020B0604030504040204" pitchFamily="50" charset="-128"/>
                        </a:rPr>
                        <a:t>2020</a:t>
                      </a:r>
                      <a:r>
                        <a:rPr kumimoji="1" lang="ja-JP" altLang="en-US" sz="1200" u="sng" dirty="0" smtClean="0">
                          <a:solidFill>
                            <a:schemeClr val="tx1"/>
                          </a:solidFill>
                          <a:latin typeface="Meiryo UI" panose="020B0604030504040204" pitchFamily="50" charset="-128"/>
                          <a:ea typeface="Meiryo UI" panose="020B0604030504040204" pitchFamily="50" charset="-128"/>
                        </a:rPr>
                        <a:t>年</a:t>
                      </a:r>
                      <a:r>
                        <a:rPr kumimoji="1" lang="en-US" altLang="ja-JP" sz="1200" u="sng" dirty="0" smtClean="0">
                          <a:solidFill>
                            <a:schemeClr val="tx1"/>
                          </a:solidFill>
                          <a:latin typeface="Meiryo UI" panose="020B0604030504040204" pitchFamily="50" charset="-128"/>
                          <a:ea typeface="Meiryo UI" panose="020B0604030504040204" pitchFamily="50" charset="-128"/>
                        </a:rPr>
                        <a:t>4</a:t>
                      </a:r>
                      <a:r>
                        <a:rPr kumimoji="1" lang="ja-JP" altLang="en-US" sz="1200" u="sng" dirty="0" smtClean="0">
                          <a:solidFill>
                            <a:schemeClr val="tx1"/>
                          </a:solidFill>
                          <a:latin typeface="Meiryo UI" panose="020B0604030504040204" pitchFamily="50" charset="-128"/>
                          <a:ea typeface="Meiryo UI" panose="020B0604030504040204" pitchFamily="50" charset="-128"/>
                        </a:rPr>
                        <a:t>月</a:t>
                      </a:r>
                      <a:endParaRPr kumimoji="1" lang="en-US" altLang="ja-JP" sz="1200" dirty="0" smtClean="0">
                        <a:solidFill>
                          <a:schemeClr val="tx1"/>
                        </a:solidFill>
                        <a:latin typeface="Meiryo UI" panose="020B0604030504040204" pitchFamily="50" charset="-128"/>
                        <a:ea typeface="Meiryo UI" panose="020B0604030504040204" pitchFamily="50" charset="-128"/>
                      </a:endParaRPr>
                    </a:p>
                    <a:p>
                      <a:r>
                        <a:rPr kumimoji="1" lang="ja-JP" altLang="en-US" sz="1200" dirty="0" smtClean="0">
                          <a:solidFill>
                            <a:schemeClr val="tx1"/>
                          </a:solidFill>
                          <a:latin typeface="Meiryo UI" panose="020B0604030504040204" pitchFamily="50" charset="-128"/>
                          <a:ea typeface="Meiryo UI" panose="020B0604030504040204" pitchFamily="50" charset="-128"/>
                        </a:rPr>
                        <a:t>・バカロレアコース開設</a:t>
                      </a:r>
                      <a:endParaRPr kumimoji="1" lang="en-US" altLang="ja-JP" sz="1200" dirty="0" smtClean="0">
                        <a:solidFill>
                          <a:schemeClr val="tx1"/>
                        </a:solidFill>
                        <a:latin typeface="Meiryo UI" panose="020B0604030504040204" pitchFamily="50" charset="-128"/>
                        <a:ea typeface="Meiryo UI" panose="020B0604030504040204" pitchFamily="50" charset="-128"/>
                      </a:endParaRPr>
                    </a:p>
                    <a:p>
                      <a:endParaRPr kumimoji="1" lang="en-US" altLang="ja-JP" sz="1200" dirty="0" smtClean="0">
                        <a:solidFill>
                          <a:schemeClr val="tx1"/>
                        </a:solidFill>
                        <a:latin typeface="Meiryo UI" panose="020B0604030504040204" pitchFamily="50" charset="-128"/>
                        <a:ea typeface="Meiryo UI" panose="020B0604030504040204" pitchFamily="50" charset="-128"/>
                      </a:endParaRPr>
                    </a:p>
                    <a:p>
                      <a:r>
                        <a:rPr kumimoji="1" lang="en-US" altLang="ja-JP" sz="1200" u="sng" dirty="0" smtClean="0">
                          <a:solidFill>
                            <a:schemeClr val="tx1"/>
                          </a:solidFill>
                          <a:latin typeface="Meiryo UI" panose="020B0604030504040204" pitchFamily="50" charset="-128"/>
                          <a:ea typeface="Meiryo UI" panose="020B0604030504040204" pitchFamily="50" charset="-128"/>
                        </a:rPr>
                        <a:t>2022</a:t>
                      </a:r>
                      <a:r>
                        <a:rPr kumimoji="1" lang="ja-JP" altLang="en-US" sz="1200" u="sng" dirty="0" smtClean="0">
                          <a:solidFill>
                            <a:schemeClr val="tx1"/>
                          </a:solidFill>
                          <a:latin typeface="Meiryo UI" panose="020B0604030504040204" pitchFamily="50" charset="-128"/>
                          <a:ea typeface="Meiryo UI" panose="020B0604030504040204" pitchFamily="50" charset="-128"/>
                        </a:rPr>
                        <a:t>年</a:t>
                      </a:r>
                      <a:r>
                        <a:rPr kumimoji="1" lang="en-US" altLang="ja-JP" sz="1200" u="sng" dirty="0" smtClean="0">
                          <a:solidFill>
                            <a:schemeClr val="tx1"/>
                          </a:solidFill>
                          <a:latin typeface="Meiryo UI" panose="020B0604030504040204" pitchFamily="50" charset="-128"/>
                          <a:ea typeface="Meiryo UI" panose="020B0604030504040204" pitchFamily="50" charset="-128"/>
                        </a:rPr>
                        <a:t>4</a:t>
                      </a:r>
                      <a:r>
                        <a:rPr kumimoji="1" lang="ja-JP" altLang="en-US" sz="1200" u="sng" dirty="0" smtClean="0">
                          <a:solidFill>
                            <a:schemeClr val="tx1"/>
                          </a:solidFill>
                          <a:latin typeface="Meiryo UI" panose="020B0604030504040204" pitchFamily="50" charset="-128"/>
                          <a:ea typeface="Meiryo UI" panose="020B0604030504040204" pitchFamily="50" charset="-128"/>
                        </a:rPr>
                        <a:t>月</a:t>
                      </a:r>
                      <a:endParaRPr kumimoji="1" lang="en-US" altLang="ja-JP" sz="1200" u="sng" dirty="0" smtClean="0">
                        <a:solidFill>
                          <a:schemeClr val="tx1"/>
                        </a:solidFill>
                        <a:latin typeface="Meiryo UI" panose="020B0604030504040204" pitchFamily="50" charset="-128"/>
                        <a:ea typeface="Meiryo UI" panose="020B0604030504040204" pitchFamily="50" charset="-128"/>
                      </a:endParaRPr>
                    </a:p>
                    <a:p>
                      <a:r>
                        <a:rPr kumimoji="1" lang="ja-JP" altLang="en-US" sz="1200" dirty="0" smtClean="0">
                          <a:solidFill>
                            <a:schemeClr val="tx1"/>
                          </a:solidFill>
                          <a:latin typeface="Meiryo UI" panose="020B0604030504040204" pitchFamily="50" charset="-128"/>
                          <a:ea typeface="Meiryo UI" panose="020B0604030504040204" pitchFamily="50" charset="-128"/>
                        </a:rPr>
                        <a:t>・大阪府へ移管</a:t>
                      </a:r>
                      <a:endParaRPr kumimoji="1" lang="en-US" altLang="ja-JP" sz="1200" dirty="0" smtClean="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lg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rtl="0" eaLnBrk="1" fontAlgn="t" latinLnBrk="0" hangingPunct="1">
                        <a:spcBef>
                          <a:spcPts val="0"/>
                        </a:spcBef>
                        <a:spcAft>
                          <a:spcPts val="0"/>
                        </a:spcAft>
                      </a:pPr>
                      <a:r>
                        <a:rPr lang="en-US" altLang="ja-JP" sz="1200" b="0" i="0" u="none" strike="noStrike" dirty="0" smtClean="0">
                          <a:solidFill>
                            <a:schemeClr val="tx1"/>
                          </a:solidFill>
                          <a:effectLst/>
                          <a:latin typeface="Meiryo UI" panose="020B0604030504040204" pitchFamily="50" charset="-128"/>
                          <a:ea typeface="Meiryo UI" panose="020B0604030504040204" pitchFamily="50" charset="-128"/>
                        </a:rPr>
                        <a:t>2022</a:t>
                      </a:r>
                      <a:r>
                        <a:rPr lang="ja-JP" altLang="en-US" sz="1200" b="0" i="0" u="none" strike="noStrike" dirty="0" smtClean="0">
                          <a:solidFill>
                            <a:schemeClr val="tx1"/>
                          </a:solidFill>
                          <a:effectLst/>
                          <a:latin typeface="Meiryo UI" panose="020B0604030504040204" pitchFamily="50" charset="-128"/>
                          <a:ea typeface="Meiryo UI" panose="020B0604030504040204" pitchFamily="50" charset="-128"/>
                        </a:rPr>
                        <a:t>年</a:t>
                      </a:r>
                      <a:r>
                        <a:rPr lang="en-US" altLang="ja-JP" sz="1200" b="0" i="0" u="none" strike="noStrike" dirty="0" smtClean="0">
                          <a:solidFill>
                            <a:schemeClr val="tx1"/>
                          </a:solidFill>
                          <a:effectLst/>
                          <a:latin typeface="Meiryo UI" panose="020B0604030504040204" pitchFamily="50" charset="-128"/>
                          <a:ea typeface="Meiryo UI" panose="020B0604030504040204" pitchFamily="50" charset="-128"/>
                        </a:rPr>
                        <a:t>4</a:t>
                      </a:r>
                      <a:r>
                        <a:rPr lang="ja-JP" altLang="en-US" sz="1200" b="0" i="0" u="none" strike="noStrike" dirty="0" smtClean="0">
                          <a:solidFill>
                            <a:schemeClr val="tx1"/>
                          </a:solidFill>
                          <a:effectLst/>
                          <a:latin typeface="Meiryo UI" panose="020B0604030504040204" pitchFamily="50" charset="-128"/>
                          <a:ea typeface="Meiryo UI" panose="020B0604030504040204" pitchFamily="50" charset="-128"/>
                        </a:rPr>
                        <a:t>月の大阪府への移管をもって、本市事業としては終了</a:t>
                      </a:r>
                      <a:endParaRPr lang="ja-JP" altLang="en-US" sz="1200" b="0" i="0" u="none" strike="noStrike" dirty="0">
                        <a:solidFill>
                          <a:schemeClr val="tx1"/>
                        </a:solidFill>
                        <a:effectLst/>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2755794">
                <a:tc vMerge="1">
                  <a:txBody>
                    <a:bodyPr/>
                    <a:lstStyle/>
                    <a:p>
                      <a:endParaRPr kumimoji="1" lang="ja-JP" altLang="en-US"/>
                    </a:p>
                  </a:txBody>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u="none"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200" u="none" dirty="0">
                          <a:solidFill>
                            <a:schemeClr val="tx1"/>
                          </a:solidFill>
                          <a:latin typeface="Meiryo UI" panose="020B0604030504040204" pitchFamily="50" charset="-128"/>
                          <a:ea typeface="Meiryo UI" panose="020B0604030504040204" pitchFamily="50" charset="-128"/>
                        </a:rPr>
                        <a:t>【</a:t>
                      </a:r>
                      <a:r>
                        <a:rPr kumimoji="1" lang="ja-JP" altLang="en-US" sz="1200" u="none" dirty="0">
                          <a:solidFill>
                            <a:schemeClr val="tx1"/>
                          </a:solidFill>
                          <a:latin typeface="Meiryo UI" panose="020B0604030504040204" pitchFamily="50" charset="-128"/>
                          <a:ea typeface="Meiryo UI" panose="020B0604030504040204" pitchFamily="50" charset="-128"/>
                        </a:rPr>
                        <a:t>児童生徒の急増に伴う教育環境改善</a:t>
                      </a:r>
                      <a:r>
                        <a:rPr kumimoji="1" lang="en-US" altLang="ja-JP" sz="1200" u="none" dirty="0" smtClean="0">
                          <a:solidFill>
                            <a:schemeClr val="tx1"/>
                          </a:solidFill>
                          <a:latin typeface="Meiryo UI" panose="020B0604030504040204" pitchFamily="50" charset="-128"/>
                          <a:ea typeface="Meiryo UI" panose="020B0604030504040204" pitchFamily="50" charset="-128"/>
                        </a:rPr>
                        <a:t>】</a:t>
                      </a:r>
                    </a:p>
                    <a:p>
                      <a:r>
                        <a:rPr kumimoji="1" lang="en-US" altLang="ja-JP" sz="1200" b="0" i="0" u="sng" strike="noStrike" kern="1200" dirty="0" smtClean="0">
                          <a:solidFill>
                            <a:schemeClr val="tx1"/>
                          </a:solidFill>
                          <a:effectLst/>
                          <a:latin typeface="Meiryo UI" panose="020B0604030504040204" pitchFamily="50" charset="-128"/>
                          <a:ea typeface="Meiryo UI" panose="020B0604030504040204" pitchFamily="50" charset="-128"/>
                          <a:cs typeface="+mn-cs"/>
                        </a:rPr>
                        <a:t>2018</a:t>
                      </a:r>
                      <a:r>
                        <a:rPr kumimoji="1" lang="ja-JP" altLang="en-US" sz="1200" b="0" i="0" u="sng" strike="noStrike" kern="1200" dirty="0" smtClean="0">
                          <a:solidFill>
                            <a:schemeClr val="tx1"/>
                          </a:solidFill>
                          <a:effectLst/>
                          <a:latin typeface="Meiryo UI" panose="020B0604030504040204" pitchFamily="50" charset="-128"/>
                          <a:ea typeface="Meiryo UI" panose="020B0604030504040204" pitchFamily="50" charset="-128"/>
                          <a:cs typeface="+mn-cs"/>
                        </a:rPr>
                        <a:t>年度～</a:t>
                      </a:r>
                      <a:endParaRPr kumimoji="1" lang="en-US" altLang="ja-JP" sz="1200" b="0" i="0" u="sng" strike="noStrike" kern="1200" dirty="0" smtClean="0">
                        <a:solidFill>
                          <a:schemeClr val="tx1"/>
                        </a:solidFill>
                        <a:effectLst/>
                        <a:latin typeface="Meiryo UI" panose="020B0604030504040204" pitchFamily="50" charset="-128"/>
                        <a:ea typeface="Meiryo UI" panose="020B0604030504040204" pitchFamily="50" charset="-128"/>
                        <a:cs typeface="+mn-cs"/>
                      </a:endParaRPr>
                    </a:p>
                    <a:p>
                      <a:r>
                        <a:rPr kumimoji="1" lang="ja-JP" altLang="en-US" sz="1200" b="0" i="0" u="none" strike="noStrike" kern="1200" dirty="0" smtClean="0">
                          <a:solidFill>
                            <a:schemeClr val="tx1"/>
                          </a:solidFill>
                          <a:effectLst/>
                          <a:latin typeface="Meiryo UI" panose="020B0604030504040204" pitchFamily="50" charset="-128"/>
                          <a:ea typeface="Meiryo UI" panose="020B0604030504040204" pitchFamily="50" charset="-128"/>
                          <a:cs typeface="+mn-cs"/>
                        </a:rPr>
                        <a:t>・</a:t>
                      </a:r>
                      <a:r>
                        <a:rPr kumimoji="1" lang="en-US" altLang="ja-JP" sz="1200" b="0" i="0" u="none" strike="noStrike" kern="1200" dirty="0" smtClean="0">
                          <a:solidFill>
                            <a:schemeClr val="tx1"/>
                          </a:solidFill>
                          <a:effectLst/>
                          <a:latin typeface="Meiryo UI" panose="020B0604030504040204" pitchFamily="50" charset="-128"/>
                          <a:ea typeface="Meiryo UI" panose="020B0604030504040204" pitchFamily="50" charset="-128"/>
                          <a:cs typeface="+mn-cs"/>
                        </a:rPr>
                        <a:t>2017</a:t>
                      </a:r>
                      <a:r>
                        <a:rPr kumimoji="1" lang="ja-JP" altLang="en-US" sz="1200" b="0" i="0" u="none" strike="noStrike" kern="1200" dirty="0" smtClean="0">
                          <a:solidFill>
                            <a:schemeClr val="tx1"/>
                          </a:solidFill>
                          <a:effectLst/>
                          <a:latin typeface="Meiryo UI" panose="020B0604030504040204" pitchFamily="50" charset="-128"/>
                          <a:ea typeface="Meiryo UI" panose="020B0604030504040204" pitchFamily="50" charset="-128"/>
                          <a:cs typeface="+mn-cs"/>
                        </a:rPr>
                        <a:t>年</a:t>
                      </a:r>
                      <a:r>
                        <a:rPr kumimoji="1" lang="en-US" altLang="ja-JP" sz="1200" b="0" i="0" u="none" strike="noStrike" kern="1200" dirty="0" smtClean="0">
                          <a:solidFill>
                            <a:schemeClr val="tx1"/>
                          </a:solidFill>
                          <a:effectLst/>
                          <a:latin typeface="Meiryo UI" panose="020B0604030504040204" pitchFamily="50" charset="-128"/>
                          <a:ea typeface="Meiryo UI" panose="020B0604030504040204" pitchFamily="50" charset="-128"/>
                          <a:cs typeface="+mn-cs"/>
                        </a:rPr>
                        <a:t>5</a:t>
                      </a:r>
                      <a:r>
                        <a:rPr kumimoji="1" lang="ja-JP" altLang="en-US" sz="1200" b="0" i="0" u="none" strike="noStrike" kern="1200" dirty="0" smtClean="0">
                          <a:solidFill>
                            <a:schemeClr val="tx1"/>
                          </a:solidFill>
                          <a:effectLst/>
                          <a:latin typeface="Meiryo UI" panose="020B0604030504040204" pitchFamily="50" charset="-128"/>
                          <a:ea typeface="Meiryo UI" panose="020B0604030504040204" pitchFamily="50" charset="-128"/>
                          <a:cs typeface="+mn-cs"/>
                        </a:rPr>
                        <a:t>月に設置したプロジェクトチームの議論を踏まえ、北区、西区、中央区の小学校において、教室不足（</a:t>
                      </a:r>
                      <a:r>
                        <a:rPr kumimoji="1" lang="en-US" altLang="ja-JP" sz="1200" b="0" i="0" u="none" strike="noStrike" kern="1200" dirty="0" smtClean="0">
                          <a:solidFill>
                            <a:schemeClr val="tx1"/>
                          </a:solidFill>
                          <a:effectLst/>
                          <a:latin typeface="Meiryo UI" panose="020B0604030504040204" pitchFamily="50" charset="-128"/>
                          <a:ea typeface="Meiryo UI" panose="020B0604030504040204" pitchFamily="50" charset="-128"/>
                          <a:cs typeface="+mn-cs"/>
                        </a:rPr>
                        <a:t>163</a:t>
                      </a:r>
                      <a:r>
                        <a:rPr kumimoji="1" lang="ja-JP" altLang="en-US" sz="1200" b="0" i="0" u="none" strike="noStrike" kern="1200" dirty="0" smtClean="0">
                          <a:solidFill>
                            <a:schemeClr val="tx1"/>
                          </a:solidFill>
                          <a:effectLst/>
                          <a:latin typeface="Meiryo UI" panose="020B0604030504040204" pitchFamily="50" charset="-128"/>
                          <a:ea typeface="Meiryo UI" panose="020B0604030504040204" pitchFamily="50" charset="-128"/>
                          <a:cs typeface="+mn-cs"/>
                        </a:rPr>
                        <a:t>教室）が見込まれる学校の校舎の増築等の実施</a:t>
                      </a:r>
                      <a:r>
                        <a:rPr kumimoji="1" lang="ja-JP" altLang="en-US" sz="1200" u="none" dirty="0">
                          <a:solidFill>
                            <a:schemeClr val="tx1"/>
                          </a:solidFill>
                          <a:latin typeface="Meiryo UI" panose="020B0604030504040204" pitchFamily="50" charset="-128"/>
                          <a:ea typeface="Meiryo UI" panose="020B0604030504040204" pitchFamily="50" charset="-128"/>
                        </a:rPr>
                        <a:t>　</a:t>
                      </a:r>
                      <a:endParaRPr kumimoji="1" lang="en-US" altLang="ja-JP" sz="1200" u="none"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lg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200" b="0" i="0" u="sng" strike="noStrike" kern="1200" baseline="0" dirty="0" smtClean="0">
                          <a:solidFill>
                            <a:schemeClr val="tx1"/>
                          </a:solidFill>
                          <a:latin typeface="Meiryo UI" panose="020B0604030504040204" pitchFamily="50" charset="-128"/>
                          <a:ea typeface="Meiryo UI" panose="020B0604030504040204" pitchFamily="50" charset="-128"/>
                          <a:cs typeface="+mn-cs"/>
                        </a:rPr>
                        <a:t>2019</a:t>
                      </a:r>
                      <a:r>
                        <a:rPr kumimoji="1" lang="ja-JP" altLang="en-US" sz="1200" b="0" i="0" u="sng" strike="noStrike" kern="1200" baseline="0" dirty="0" smtClean="0">
                          <a:solidFill>
                            <a:schemeClr val="tx1"/>
                          </a:solidFill>
                          <a:latin typeface="Meiryo UI" panose="020B0604030504040204" pitchFamily="50" charset="-128"/>
                          <a:ea typeface="Meiryo UI" panose="020B0604030504040204" pitchFamily="50" charset="-128"/>
                          <a:cs typeface="+mn-cs"/>
                        </a:rPr>
                        <a:t>年度～</a:t>
                      </a:r>
                      <a:r>
                        <a:rPr kumimoji="1" lang="en-US" altLang="ja-JP" sz="1200" b="0" i="0" u="sng" strike="noStrike" kern="1200" baseline="0" dirty="0" smtClean="0">
                          <a:solidFill>
                            <a:schemeClr val="tx1"/>
                          </a:solidFill>
                          <a:latin typeface="Meiryo UI" panose="020B0604030504040204" pitchFamily="50" charset="-128"/>
                          <a:ea typeface="Meiryo UI" panose="020B0604030504040204" pitchFamily="50" charset="-128"/>
                          <a:cs typeface="+mn-cs"/>
                        </a:rPr>
                        <a:t>2022</a:t>
                      </a:r>
                      <a:r>
                        <a:rPr kumimoji="1" lang="ja-JP" altLang="en-US" sz="1200" b="0" i="0" u="sng" strike="noStrike" kern="1200" baseline="0" dirty="0" smtClean="0">
                          <a:solidFill>
                            <a:schemeClr val="tx1"/>
                          </a:solidFill>
                          <a:latin typeface="Meiryo UI" panose="020B0604030504040204" pitchFamily="50" charset="-128"/>
                          <a:ea typeface="Meiryo UI" panose="020B0604030504040204" pitchFamily="50" charset="-128"/>
                          <a:cs typeface="+mn-cs"/>
                        </a:rPr>
                        <a:t>年度</a:t>
                      </a:r>
                      <a:endParaRPr kumimoji="1" lang="en-US" altLang="ja-JP" sz="1200" b="0" i="0" u="sng" strike="noStrike" kern="1200" baseline="0" dirty="0" smtClean="0">
                        <a:solidFill>
                          <a:schemeClr val="tx1"/>
                        </a:solidFill>
                        <a:latin typeface="Meiryo UI" panose="020B0604030504040204" pitchFamily="50" charset="-128"/>
                        <a:ea typeface="Meiryo UI" panose="020B0604030504040204" pitchFamily="50" charset="-128"/>
                        <a:cs typeface="+mn-cs"/>
                      </a:endParaRPr>
                    </a:p>
                    <a:p>
                      <a:r>
                        <a:rPr kumimoji="1" lang="ja-JP" altLang="en-US" sz="1200" b="0" i="0" u="none" strike="noStrike" kern="1200" baseline="0" dirty="0" smtClean="0">
                          <a:solidFill>
                            <a:schemeClr val="tx1"/>
                          </a:solidFill>
                          <a:latin typeface="Meiryo UI" panose="020B0604030504040204" pitchFamily="50" charset="-128"/>
                          <a:ea typeface="Meiryo UI" panose="020B0604030504040204" pitchFamily="50" charset="-128"/>
                          <a:cs typeface="+mn-cs"/>
                        </a:rPr>
                        <a:t>・実施設計（</a:t>
                      </a:r>
                      <a:r>
                        <a:rPr kumimoji="1" lang="en-US" altLang="ja-JP" sz="1200" b="0" i="0" u="none" strike="noStrike" kern="1200" baseline="0" dirty="0" smtClean="0">
                          <a:solidFill>
                            <a:schemeClr val="tx1"/>
                          </a:solidFill>
                          <a:latin typeface="Meiryo UI" panose="020B0604030504040204" pitchFamily="50" charset="-128"/>
                          <a:ea typeface="Meiryo UI" panose="020B0604030504040204" pitchFamily="50" charset="-128"/>
                          <a:cs typeface="+mn-cs"/>
                        </a:rPr>
                        <a:t>9</a:t>
                      </a:r>
                      <a:r>
                        <a:rPr kumimoji="1" lang="ja-JP" altLang="en-US" sz="1200" b="0" i="0" u="none" strike="noStrike" kern="1200" baseline="0" dirty="0" smtClean="0">
                          <a:solidFill>
                            <a:schemeClr val="tx1"/>
                          </a:solidFill>
                          <a:latin typeface="Meiryo UI" panose="020B0604030504040204" pitchFamily="50" charset="-128"/>
                          <a:ea typeface="Meiryo UI" panose="020B0604030504040204" pitchFamily="50" charset="-128"/>
                          <a:cs typeface="+mn-cs"/>
                        </a:rPr>
                        <a:t>校）</a:t>
                      </a:r>
                      <a:endParaRPr kumimoji="1" lang="en-US" altLang="ja-JP" sz="1200" b="0" i="0" u="none" strike="noStrike" kern="1200" baseline="0" dirty="0" smtClean="0">
                        <a:solidFill>
                          <a:schemeClr val="tx1"/>
                        </a:solidFill>
                        <a:latin typeface="Meiryo UI" panose="020B0604030504040204" pitchFamily="50" charset="-128"/>
                        <a:ea typeface="Meiryo UI" panose="020B0604030504040204" pitchFamily="50" charset="-128"/>
                        <a:cs typeface="+mn-cs"/>
                      </a:endParaRPr>
                    </a:p>
                    <a:p>
                      <a:r>
                        <a:rPr kumimoji="1" lang="ja-JP" altLang="en-US" sz="1200" b="0" i="0" u="none" strike="noStrike" kern="1200" baseline="0" dirty="0" smtClean="0">
                          <a:solidFill>
                            <a:schemeClr val="tx1"/>
                          </a:solidFill>
                          <a:latin typeface="Meiryo UI" panose="020B0604030504040204" pitchFamily="50" charset="-128"/>
                          <a:ea typeface="Meiryo UI" panose="020B0604030504040204" pitchFamily="50" charset="-128"/>
                          <a:cs typeface="+mn-cs"/>
                        </a:rPr>
                        <a:t>増築工事（</a:t>
                      </a:r>
                      <a:r>
                        <a:rPr kumimoji="1" lang="en-US" altLang="ja-JP" sz="1200" b="0" i="0" u="none" strike="noStrike" kern="1200" baseline="0" dirty="0" smtClean="0">
                          <a:solidFill>
                            <a:schemeClr val="tx1"/>
                          </a:solidFill>
                          <a:latin typeface="Meiryo UI" panose="020B0604030504040204" pitchFamily="50" charset="-128"/>
                          <a:ea typeface="Meiryo UI" panose="020B0604030504040204" pitchFamily="50" charset="-128"/>
                          <a:cs typeface="+mn-cs"/>
                        </a:rPr>
                        <a:t>14</a:t>
                      </a:r>
                      <a:r>
                        <a:rPr kumimoji="1" lang="ja-JP" altLang="en-US" sz="1200" b="0" i="0" u="none" strike="noStrike" kern="1200" baseline="0" dirty="0" smtClean="0">
                          <a:solidFill>
                            <a:schemeClr val="tx1"/>
                          </a:solidFill>
                          <a:latin typeface="Meiryo UI" panose="020B0604030504040204" pitchFamily="50" charset="-128"/>
                          <a:ea typeface="Meiryo UI" panose="020B0604030504040204" pitchFamily="50" charset="-128"/>
                          <a:cs typeface="+mn-cs"/>
                        </a:rPr>
                        <a:t>校、</a:t>
                      </a:r>
                      <a:r>
                        <a:rPr kumimoji="1" lang="en-US" altLang="ja-JP" sz="1200" b="0" i="0" u="none" strike="noStrike" kern="1200" baseline="0" dirty="0" smtClean="0">
                          <a:solidFill>
                            <a:schemeClr val="tx1"/>
                          </a:solidFill>
                          <a:latin typeface="Meiryo UI" panose="020B0604030504040204" pitchFamily="50" charset="-128"/>
                          <a:ea typeface="Meiryo UI" panose="020B0604030504040204" pitchFamily="50" charset="-128"/>
                          <a:cs typeface="+mn-cs"/>
                        </a:rPr>
                        <a:t>175</a:t>
                      </a:r>
                      <a:r>
                        <a:rPr kumimoji="1" lang="ja-JP" altLang="en-US" sz="1200" b="0" i="0" u="none" strike="noStrike" kern="1200" baseline="0" dirty="0" smtClean="0">
                          <a:solidFill>
                            <a:schemeClr val="tx1"/>
                          </a:solidFill>
                          <a:latin typeface="Meiryo UI" panose="020B0604030504040204" pitchFamily="50" charset="-128"/>
                          <a:ea typeface="Meiryo UI" panose="020B0604030504040204" pitchFamily="50" charset="-128"/>
                          <a:cs typeface="+mn-cs"/>
                        </a:rPr>
                        <a:t>教室）</a:t>
                      </a:r>
                      <a:endParaRPr kumimoji="1" lang="en-US" altLang="ja-JP" sz="1200" b="0" i="0" u="none" strike="noStrike" kern="1200" baseline="0" dirty="0" smtClean="0">
                        <a:solidFill>
                          <a:schemeClr val="tx1"/>
                        </a:solidFill>
                        <a:latin typeface="Meiryo UI" panose="020B0604030504040204" pitchFamily="50" charset="-128"/>
                        <a:ea typeface="Meiryo UI" panose="020B0604030504040204" pitchFamily="50" charset="-128"/>
                        <a:cs typeface="+mn-cs"/>
                      </a:endParaRPr>
                    </a:p>
                  </a:txBody>
                  <a:tcPr>
                    <a:lnL w="12700" cap="flat" cmpd="sng" algn="ctr">
                      <a:solidFill>
                        <a:schemeClr val="tx1"/>
                      </a:solidFill>
                      <a:prstDash val="lg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1" lang="ja-JP" altLang="en-US" sz="1200" b="0" i="0" u="none" strike="noStrike" kern="1200" baseline="0" dirty="0" smtClean="0">
                          <a:solidFill>
                            <a:schemeClr val="tx1"/>
                          </a:solidFill>
                          <a:latin typeface="Meiryo UI" panose="020B0604030504040204" pitchFamily="50" charset="-128"/>
                          <a:ea typeface="Meiryo UI" panose="020B0604030504040204" pitchFamily="50" charset="-128"/>
                          <a:cs typeface="+mn-cs"/>
                        </a:rPr>
                        <a:t>０歳が就学する６年後までの児童数推計と、</a:t>
                      </a:r>
                      <a:r>
                        <a:rPr kumimoji="1" lang="en-US" altLang="ja-JP" sz="1200" b="0" i="0" u="none" strike="noStrike" kern="1200" baseline="0" dirty="0" smtClean="0">
                          <a:solidFill>
                            <a:schemeClr val="tx1"/>
                          </a:solidFill>
                          <a:latin typeface="Meiryo UI" panose="020B0604030504040204" pitchFamily="50" charset="-128"/>
                          <a:ea typeface="Meiryo UI" panose="020B0604030504040204" pitchFamily="50" charset="-128"/>
                          <a:cs typeface="+mn-cs"/>
                        </a:rPr>
                        <a:t>2040</a:t>
                      </a:r>
                      <a:r>
                        <a:rPr kumimoji="1" lang="ja-JP" altLang="en-US" sz="1200" b="0" i="0" u="none" strike="noStrike" kern="1200" baseline="0" dirty="0" smtClean="0">
                          <a:solidFill>
                            <a:schemeClr val="tx1"/>
                          </a:solidFill>
                          <a:latin typeface="Meiryo UI" panose="020B0604030504040204" pitchFamily="50" charset="-128"/>
                          <a:ea typeface="Meiryo UI" panose="020B0604030504040204" pitchFamily="50" charset="-128"/>
                          <a:cs typeface="+mn-cs"/>
                        </a:rPr>
                        <a:t>年までの中長期的な児童数推計を一定の目安としつつ、増築等の必要な対応を行い、教室が不足しないよう取り組んでいる。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cxnSp>
        <p:nvCxnSpPr>
          <p:cNvPr id="11" name="直線コネクタ 10"/>
          <p:cNvCxnSpPr/>
          <p:nvPr/>
        </p:nvCxnSpPr>
        <p:spPr>
          <a:xfrm>
            <a:off x="251520" y="520214"/>
            <a:ext cx="871296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テキスト ボックス 8"/>
          <p:cNvSpPr txBox="1"/>
          <p:nvPr/>
        </p:nvSpPr>
        <p:spPr>
          <a:xfrm>
            <a:off x="251520" y="232182"/>
            <a:ext cx="7704856"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③　</a:t>
            </a:r>
            <a:r>
              <a:rPr kumimoji="1" lang="ja-JP" altLang="en-US" sz="1600" b="1"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主な改革</a:t>
            </a:r>
            <a:r>
              <a:rPr kumimoji="1" lang="ja-JP" altLang="en-US" sz="16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の概要</a:t>
            </a:r>
            <a:r>
              <a:rPr kumimoji="1" lang="ja-JP" altLang="en-US" sz="1600" b="1"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a:t>
            </a:r>
            <a:r>
              <a:rPr kumimoji="1" lang="ja-JP" altLang="en-US" sz="16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８</a:t>
            </a:r>
            <a:r>
              <a:rPr kumimoji="1" lang="ja-JP" altLang="en-US" sz="1600" b="1"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a:t>
            </a:r>
            <a:r>
              <a:rPr kumimoji="1" lang="ja-JP" altLang="en-US" sz="16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９</a:t>
            </a:r>
            <a:r>
              <a:rPr kumimoji="1" lang="ja-JP" altLang="en-US" sz="1600" b="1"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a:t>
            </a:r>
            <a:endParaRPr kumimoji="1" lang="ja-JP" altLang="en-US" sz="16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4" name="テキスト ボックス 36"/>
          <p:cNvSpPr txBox="1"/>
          <p:nvPr/>
        </p:nvSpPr>
        <p:spPr>
          <a:xfrm>
            <a:off x="0" y="24586"/>
            <a:ext cx="3491880" cy="261610"/>
          </a:xfrm>
          <a:prstGeom prst="rect">
            <a:avLst/>
          </a:prstGeom>
          <a:noFill/>
        </p:spPr>
        <p:txBody>
          <a:bodyPr wrap="square" rtlCol="0" anchor="ctr">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lvl="0">
              <a:defRPr/>
            </a:pPr>
            <a:r>
              <a:rPr kumimoji="1" lang="en-US" altLang="ja-JP" sz="11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Ⅰ</a:t>
            </a:r>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　</a:t>
            </a:r>
            <a:r>
              <a:rPr lang="ja-JP" altLang="en-US" sz="1100" dirty="0">
                <a:solidFill>
                  <a:prstClr val="black"/>
                </a:solidFill>
                <a:latin typeface="ＭＳ Ｐゴシック" panose="020B0600070205080204" pitchFamily="50" charset="-128"/>
                <a:ea typeface="ＭＳ Ｐゴシック" panose="020B0600070205080204" pitchFamily="50" charset="-128"/>
                <a:cs typeface="Arial" panose="020B0604020202020204" pitchFamily="34" charset="0"/>
              </a:rPr>
              <a:t>政策の刷新</a:t>
            </a:r>
            <a:r>
              <a:rPr lang="ja-JP" altLang="en-US" sz="1100" dirty="0" smtClean="0">
                <a:solidFill>
                  <a:prstClr val="black"/>
                </a:solidFill>
                <a:latin typeface="ＭＳ Ｐゴシック" panose="020B0600070205080204" pitchFamily="50" charset="-128"/>
                <a:ea typeface="ＭＳ Ｐゴシック" panose="020B0600070205080204" pitchFamily="50" charset="-128"/>
                <a:cs typeface="Arial" panose="020B0604020202020204" pitchFamily="34" charset="0"/>
              </a:rPr>
              <a:t>・教育改革</a:t>
            </a:r>
            <a:endParaRPr lang="ja-JP" altLang="en-US" sz="1100" dirty="0">
              <a:solidFill>
                <a:prstClr val="black"/>
              </a:solidFill>
              <a:latin typeface="ＭＳ Ｐゴシック" panose="020B0600070205080204" pitchFamily="50" charset="-128"/>
              <a:ea typeface="ＭＳ Ｐゴシック" panose="020B0600070205080204" pitchFamily="50" charset="-128"/>
              <a:cs typeface="Arial" panose="020B0604020202020204" pitchFamily="34" charset="0"/>
            </a:endParaRPr>
          </a:p>
        </p:txBody>
      </p:sp>
      <p:sp>
        <p:nvSpPr>
          <p:cNvPr id="2" name="スライド番号プレースホルダー 1"/>
          <p:cNvSpPr>
            <a:spLocks noGrp="1"/>
          </p:cNvSpPr>
          <p:nvPr>
            <p:ph type="sldNum" sz="quarter" idx="12"/>
          </p:nvPr>
        </p:nvSpPr>
        <p:spPr/>
        <p:txBody>
          <a:bodyPr/>
          <a:lstStyle/>
          <a:p>
            <a:fld id="{CCEC3038-1CF1-4B63-9920-55248DCFBA97}" type="slidenum">
              <a:rPr kumimoji="1" lang="ja-JP" altLang="en-US" smtClean="0"/>
              <a:pPr/>
              <a:t>25</a:t>
            </a:fld>
            <a:endParaRPr kumimoji="1" lang="ja-JP" altLang="en-US"/>
          </a:p>
        </p:txBody>
      </p:sp>
    </p:spTree>
    <p:extLst>
      <p:ext uri="{BB962C8B-B14F-4D97-AF65-F5344CB8AC3E}">
        <p14:creationId xmlns:p14="http://schemas.microsoft.com/office/powerpoint/2010/main" val="308241052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1" name="直線コネクタ 10"/>
          <p:cNvCxnSpPr/>
          <p:nvPr/>
        </p:nvCxnSpPr>
        <p:spPr>
          <a:xfrm>
            <a:off x="251520" y="520214"/>
            <a:ext cx="871296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テキスト ボックス 8"/>
          <p:cNvSpPr txBox="1"/>
          <p:nvPr/>
        </p:nvSpPr>
        <p:spPr>
          <a:xfrm>
            <a:off x="251520" y="232182"/>
            <a:ext cx="7704856"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③　主な改革の概要（９／９）</a:t>
            </a:r>
          </a:p>
        </p:txBody>
      </p:sp>
      <p:graphicFrame>
        <p:nvGraphicFramePr>
          <p:cNvPr id="5" name="表 4"/>
          <p:cNvGraphicFramePr>
            <a:graphicFrameLocks noGrp="1"/>
          </p:cNvGraphicFramePr>
          <p:nvPr/>
        </p:nvGraphicFramePr>
        <p:xfrm>
          <a:off x="179511" y="749366"/>
          <a:ext cx="8784977" cy="2729663"/>
        </p:xfrm>
        <a:graphic>
          <a:graphicData uri="http://schemas.openxmlformats.org/drawingml/2006/table">
            <a:tbl>
              <a:tblPr firstRow="1" bandRow="1">
                <a:tableStyleId>{69012ECD-51FC-41F1-AA8D-1B2483CD663E}</a:tableStyleId>
              </a:tblPr>
              <a:tblGrid>
                <a:gridCol w="1008112">
                  <a:extLst>
                    <a:ext uri="{9D8B030D-6E8A-4147-A177-3AD203B41FA5}">
                      <a16:colId xmlns:a16="http://schemas.microsoft.com/office/drawing/2014/main" val="20000"/>
                    </a:ext>
                  </a:extLst>
                </a:gridCol>
                <a:gridCol w="1224136">
                  <a:extLst>
                    <a:ext uri="{9D8B030D-6E8A-4147-A177-3AD203B41FA5}">
                      <a16:colId xmlns:a16="http://schemas.microsoft.com/office/drawing/2014/main" val="20001"/>
                    </a:ext>
                  </a:extLst>
                </a:gridCol>
                <a:gridCol w="2184243">
                  <a:extLst>
                    <a:ext uri="{9D8B030D-6E8A-4147-A177-3AD203B41FA5}">
                      <a16:colId xmlns:a16="http://schemas.microsoft.com/office/drawing/2014/main" val="20002"/>
                    </a:ext>
                  </a:extLst>
                </a:gridCol>
                <a:gridCol w="2184243">
                  <a:extLst>
                    <a:ext uri="{9D8B030D-6E8A-4147-A177-3AD203B41FA5}">
                      <a16:colId xmlns:a16="http://schemas.microsoft.com/office/drawing/2014/main" val="20003"/>
                    </a:ext>
                  </a:extLst>
                </a:gridCol>
                <a:gridCol w="2184243">
                  <a:extLst>
                    <a:ext uri="{9D8B030D-6E8A-4147-A177-3AD203B41FA5}">
                      <a16:colId xmlns:a16="http://schemas.microsoft.com/office/drawing/2014/main" val="20004"/>
                    </a:ext>
                  </a:extLst>
                </a:gridCol>
              </a:tblGrid>
              <a:tr h="501274">
                <a:tc>
                  <a:txBody>
                    <a:bodyPr/>
                    <a:lstStyle/>
                    <a:p>
                      <a:endParaRPr kumimoji="1" lang="ja-JP" altLang="en-US" sz="14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dirty="0">
                          <a:latin typeface="Meiryo UI" panose="020B0604030504040204" pitchFamily="50" charset="-128"/>
                          <a:ea typeface="Meiryo UI" panose="020B0604030504040204" pitchFamily="50" charset="-128"/>
                        </a:rPr>
                        <a:t>改革以前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dirty="0">
                          <a:latin typeface="Meiryo UI" panose="020B0604030504040204" pitchFamily="50" charset="-128"/>
                          <a:ea typeface="Meiryo UI" panose="020B0604030504040204" pitchFamily="50" charset="-128"/>
                        </a:rPr>
                        <a:t>２０１８．３</a:t>
                      </a:r>
                      <a:endParaRPr kumimoji="1"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（前回棚卸し時点）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lg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dirty="0">
                          <a:latin typeface="Meiryo UI" panose="020B0604030504040204" pitchFamily="50" charset="-128"/>
                          <a:ea typeface="Meiryo UI" panose="020B0604030504040204" pitchFamily="50" charset="-128"/>
                        </a:rPr>
                        <a:t>２０２２．１１</a:t>
                      </a:r>
                      <a:endParaRPr kumimoji="1"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（今回棚卸し時点）</a:t>
                      </a:r>
                    </a:p>
                  </a:txBody>
                  <a:tcPr anchor="ctr">
                    <a:lnL w="12700" cap="flat" cmpd="sng" algn="ctr">
                      <a:solidFill>
                        <a:schemeClr val="tx1"/>
                      </a:solidFill>
                      <a:prstDash val="lg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dirty="0">
                          <a:latin typeface="Meiryo UI" panose="020B0604030504040204" pitchFamily="50" charset="-128"/>
                          <a:ea typeface="Meiryo UI" panose="020B0604030504040204" pitchFamily="50" charset="-128"/>
                        </a:rPr>
                        <a:t>取組みの達成状況と</a:t>
                      </a:r>
                      <a:endParaRPr kumimoji="1"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今後の課題</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2211503">
                <a:tc>
                  <a:txBody>
                    <a:bodyPr/>
                    <a:lstStyle/>
                    <a:p>
                      <a:pPr algn="l"/>
                      <a:r>
                        <a:rPr kumimoji="1" lang="en-US" altLang="ja-JP" sz="1200" dirty="0">
                          <a:solidFill>
                            <a:schemeClr val="tx1"/>
                          </a:solidFill>
                          <a:latin typeface="Meiryo UI" panose="020B0604030504040204" pitchFamily="50" charset="-128"/>
                          <a:ea typeface="Meiryo UI" panose="020B0604030504040204" pitchFamily="50" charset="-128"/>
                        </a:rPr>
                        <a:t>Ⅲ.</a:t>
                      </a:r>
                    </a:p>
                    <a:p>
                      <a:pPr algn="l"/>
                      <a:r>
                        <a:rPr kumimoji="1" lang="ja-JP" altLang="en-US" sz="1200" dirty="0">
                          <a:solidFill>
                            <a:schemeClr val="tx1"/>
                          </a:solidFill>
                          <a:latin typeface="Meiryo UI" panose="020B0604030504040204" pitchFamily="50" charset="-128"/>
                          <a:ea typeface="Meiryo UI" panose="020B0604030504040204" pitchFamily="50" charset="-128"/>
                        </a:rPr>
                        <a:t>教育実践のイノベーション</a:t>
                      </a:r>
                    </a:p>
                    <a:p>
                      <a:pPr algn="l"/>
                      <a:endParaRPr kumimoji="1" lang="ja-JP" altLang="en-US" sz="12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solidFill>
                            <a:schemeClr val="tx1"/>
                          </a:solidFill>
                          <a:latin typeface="Meiryo UI" panose="020B0604030504040204" pitchFamily="50" charset="-128"/>
                          <a:ea typeface="Meiryo UI" panose="020B0604030504040204" pitchFamily="50" charset="-128"/>
                        </a:rPr>
                        <a:t>（教育活動）</a:t>
                      </a:r>
                      <a:endParaRPr kumimoji="1" lang="en-US" altLang="ja-JP" sz="1200" u="none" dirty="0">
                        <a:solidFill>
                          <a:schemeClr val="tx1"/>
                        </a:solidFill>
                        <a:latin typeface="Meiryo UI" panose="020B0604030504040204" pitchFamily="50" charset="-128"/>
                        <a:ea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solidFill>
                            <a:schemeClr val="tx1"/>
                          </a:solidFill>
                          <a:latin typeface="Meiryo UI" panose="020B0604030504040204" pitchFamily="50" charset="-128"/>
                          <a:ea typeface="Meiryo UI" panose="020B0604030504040204" pitchFamily="50" charset="-128"/>
                        </a:rPr>
                        <a:t>全市一律の施策</a:t>
                      </a:r>
                    </a:p>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200" u="none" dirty="0">
                          <a:solidFill>
                            <a:schemeClr val="tx1"/>
                          </a:solidFill>
                          <a:latin typeface="Meiryo UI" panose="020B0604030504040204" pitchFamily="50" charset="-128"/>
                          <a:ea typeface="Meiryo UI" panose="020B0604030504040204" pitchFamily="50" charset="-128"/>
                        </a:rPr>
                        <a:t>【</a:t>
                      </a:r>
                      <a:r>
                        <a:rPr kumimoji="1" lang="ja-JP" altLang="en-US" sz="1200" u="none" dirty="0">
                          <a:solidFill>
                            <a:schemeClr val="tx1"/>
                          </a:solidFill>
                          <a:latin typeface="Meiryo UI" panose="020B0604030504040204" pitchFamily="50" charset="-128"/>
                          <a:ea typeface="Meiryo UI" panose="020B0604030504040204" pitchFamily="50" charset="-128"/>
                        </a:rPr>
                        <a:t>新・大阪市総合教育センター（仮称）の設置</a:t>
                      </a:r>
                      <a:r>
                        <a:rPr kumimoji="1" lang="en-US" altLang="ja-JP" sz="1200" u="none" dirty="0">
                          <a:solidFill>
                            <a:schemeClr val="tx1"/>
                          </a:solidFill>
                          <a:latin typeface="Meiryo UI" panose="020B0604030504040204" pitchFamily="50" charset="-128"/>
                          <a:ea typeface="Meiryo UI" panose="020B0604030504040204" pitchFamily="50" charset="-128"/>
                        </a:rPr>
                        <a:t>】</a:t>
                      </a:r>
                    </a:p>
                    <a:p>
                      <a:pPr marL="0" algn="l" rtl="0" eaLnBrk="1" fontAlgn="t" latinLnBrk="0" hangingPunct="1">
                        <a:spcBef>
                          <a:spcPts val="0"/>
                        </a:spcBef>
                        <a:spcAft>
                          <a:spcPts val="0"/>
                        </a:spcAft>
                      </a:pPr>
                      <a:endParaRPr kumimoji="1" lang="en-US" altLang="ja-JP" sz="1200" u="none" dirty="0">
                        <a:solidFill>
                          <a:schemeClr val="tx1"/>
                        </a:solidFill>
                        <a:latin typeface="Meiryo UI" panose="020B0604030504040204" pitchFamily="50" charset="-128"/>
                        <a:ea typeface="Meiryo UI" panose="020B0604030504040204" pitchFamily="50" charset="-128"/>
                      </a:endParaRPr>
                    </a:p>
                    <a:p>
                      <a:pPr marL="0" algn="l" rtl="0" eaLnBrk="1" fontAlgn="t" latinLnBrk="0" hangingPunct="1">
                        <a:spcBef>
                          <a:spcPts val="0"/>
                        </a:spcBef>
                        <a:spcAft>
                          <a:spcPts val="0"/>
                        </a:spcAft>
                      </a:pPr>
                      <a:endParaRPr kumimoji="1" lang="en-US" altLang="ja-JP" sz="1200" u="none" dirty="0">
                        <a:solidFill>
                          <a:schemeClr val="tx1"/>
                        </a:solidFill>
                        <a:latin typeface="Meiryo UI" panose="020B0604030504040204" pitchFamily="50" charset="-128"/>
                        <a:ea typeface="Meiryo UI" panose="020B0604030504040204" pitchFamily="50" charset="-128"/>
                      </a:endParaRPr>
                    </a:p>
                    <a:p>
                      <a:pPr marL="0" algn="l" rtl="0" eaLnBrk="1" fontAlgn="t" latinLnBrk="0" hangingPunct="1">
                        <a:spcBef>
                          <a:spcPts val="0"/>
                        </a:spcBef>
                        <a:spcAft>
                          <a:spcPts val="0"/>
                        </a:spcAft>
                      </a:pPr>
                      <a:endParaRPr kumimoji="1" lang="en-US" altLang="ja-JP" sz="1200" u="none" dirty="0">
                        <a:solidFill>
                          <a:schemeClr val="tx1"/>
                        </a:solidFill>
                        <a:latin typeface="Meiryo UI" panose="020B0604030504040204" pitchFamily="50" charset="-128"/>
                        <a:ea typeface="Meiryo UI" panose="020B0604030504040204" pitchFamily="50" charset="-128"/>
                      </a:endParaRPr>
                    </a:p>
                    <a:p>
                      <a:pPr marL="0" algn="l" rtl="0" eaLnBrk="1" fontAlgn="t" latinLnBrk="0" hangingPunct="1">
                        <a:spcBef>
                          <a:spcPts val="0"/>
                        </a:spcBef>
                        <a:spcAft>
                          <a:spcPts val="0"/>
                        </a:spcAft>
                      </a:pPr>
                      <a:r>
                        <a:rPr kumimoji="1" lang="ja-JP" altLang="en-US" sz="1200" u="none" dirty="0">
                          <a:solidFill>
                            <a:schemeClr val="tx1"/>
                          </a:solidFill>
                          <a:latin typeface="Meiryo UI" panose="020B0604030504040204" pitchFamily="50" charset="-128"/>
                          <a:ea typeface="Meiryo UI" panose="020B0604030504040204" pitchFamily="50" charset="-128"/>
                        </a:rPr>
                        <a:t>　　　　　　　　　</a:t>
                      </a:r>
                      <a:r>
                        <a:rPr kumimoji="1" lang="ja-JP" altLang="en-US" sz="1200" u="none" dirty="0" err="1">
                          <a:solidFill>
                            <a:schemeClr val="tx1"/>
                          </a:solidFill>
                          <a:latin typeface="Meiryo UI" panose="020B0604030504040204" pitchFamily="50" charset="-128"/>
                          <a:ea typeface="Meiryo UI" panose="020B0604030504040204" pitchFamily="50" charset="-128"/>
                        </a:rPr>
                        <a:t>ー</a:t>
                      </a:r>
                      <a:endParaRPr kumimoji="1" lang="en-US" altLang="ja-JP" sz="1200" u="none"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lg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u="none" kern="1200" dirty="0">
                          <a:solidFill>
                            <a:schemeClr val="tx1"/>
                          </a:solidFill>
                          <a:latin typeface="Meiryo UI" panose="020B0604030504040204" pitchFamily="50" charset="-128"/>
                          <a:ea typeface="Meiryo UI" panose="020B0604030504040204" pitchFamily="50" charset="-128"/>
                          <a:cs typeface="+mn-cs"/>
                        </a:rPr>
                        <a:t>大阪教育大学の敷地内に、総合的なシンクタンク機能を強化した産官学連携による「新・大阪市総合教育センター（仮称）」を設置予定である</a:t>
                      </a:r>
                      <a:endParaRPr kumimoji="1" lang="en-US" altLang="ja-JP" sz="1200" u="none" kern="1200" dirty="0">
                        <a:solidFill>
                          <a:schemeClr val="tx1"/>
                        </a:solidFill>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u="none" kern="1200" dirty="0">
                        <a:solidFill>
                          <a:schemeClr val="tx1"/>
                        </a:solidFill>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u="sng" kern="1200" dirty="0">
                          <a:solidFill>
                            <a:schemeClr val="tx1"/>
                          </a:solidFill>
                          <a:latin typeface="Meiryo UI" panose="020B0604030504040204" pitchFamily="50" charset="-128"/>
                          <a:ea typeface="Meiryo UI" panose="020B0604030504040204" pitchFamily="50" charset="-128"/>
                          <a:cs typeface="+mn-cs"/>
                        </a:rPr>
                        <a:t>2021</a:t>
                      </a:r>
                      <a:r>
                        <a:rPr kumimoji="1" lang="ja-JP" altLang="en-US" sz="1200" u="sng" kern="1200" dirty="0">
                          <a:solidFill>
                            <a:schemeClr val="tx1"/>
                          </a:solidFill>
                          <a:latin typeface="Meiryo UI" panose="020B0604030504040204" pitchFamily="50" charset="-128"/>
                          <a:ea typeface="Meiryo UI" panose="020B0604030504040204" pitchFamily="50" charset="-128"/>
                          <a:cs typeface="+mn-cs"/>
                        </a:rPr>
                        <a:t>年度</a:t>
                      </a:r>
                      <a:endParaRPr kumimoji="1" lang="en-US" altLang="ja-JP" sz="1200" u="sng" kern="1200" dirty="0">
                        <a:solidFill>
                          <a:schemeClr val="tx1"/>
                        </a:solidFill>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u="none" kern="1200" dirty="0">
                          <a:solidFill>
                            <a:schemeClr val="tx1"/>
                          </a:solidFill>
                          <a:latin typeface="Meiryo UI" panose="020B0604030504040204" pitchFamily="50" charset="-128"/>
                          <a:ea typeface="Meiryo UI" panose="020B0604030504040204" pitchFamily="50" charset="-128"/>
                          <a:cs typeface="+mn-cs"/>
                        </a:rPr>
                        <a:t>・基本設計・実施設計など</a:t>
                      </a:r>
                      <a:endParaRPr kumimoji="1" lang="en-US" altLang="ja-JP" sz="1200" u="none" kern="1200" dirty="0">
                        <a:solidFill>
                          <a:schemeClr val="tx1"/>
                        </a:solidFill>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u="sng" kern="1200" dirty="0">
                        <a:solidFill>
                          <a:schemeClr val="tx1"/>
                        </a:solidFill>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u="sng" kern="1200" dirty="0">
                          <a:solidFill>
                            <a:schemeClr val="tx1"/>
                          </a:solidFill>
                          <a:latin typeface="Meiryo UI" panose="020B0604030504040204" pitchFamily="50" charset="-128"/>
                          <a:ea typeface="Meiryo UI" panose="020B0604030504040204" pitchFamily="50" charset="-128"/>
                          <a:cs typeface="+mn-cs"/>
                        </a:rPr>
                        <a:t>2022</a:t>
                      </a:r>
                      <a:r>
                        <a:rPr kumimoji="1" lang="ja-JP" altLang="en-US" sz="1200" u="sng" kern="1200" dirty="0">
                          <a:solidFill>
                            <a:schemeClr val="tx1"/>
                          </a:solidFill>
                          <a:latin typeface="Meiryo UI" panose="020B0604030504040204" pitchFamily="50" charset="-128"/>
                          <a:ea typeface="Meiryo UI" panose="020B0604030504040204" pitchFamily="50" charset="-128"/>
                          <a:cs typeface="+mn-cs"/>
                        </a:rPr>
                        <a:t>年度</a:t>
                      </a:r>
                      <a:endParaRPr kumimoji="1" lang="en-US" altLang="ja-JP" sz="1200" u="sng" kern="1200" dirty="0">
                        <a:solidFill>
                          <a:schemeClr val="tx1"/>
                        </a:solidFill>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u="none" kern="1200" dirty="0">
                          <a:solidFill>
                            <a:schemeClr val="tx1"/>
                          </a:solidFill>
                          <a:latin typeface="Meiryo UI" panose="020B0604030504040204" pitchFamily="50" charset="-128"/>
                          <a:ea typeface="Meiryo UI" panose="020B0604030504040204" pitchFamily="50" charset="-128"/>
                          <a:cs typeface="+mn-cs"/>
                        </a:rPr>
                        <a:t>・実施設計・建設工事など</a:t>
                      </a:r>
                      <a:endParaRPr kumimoji="1" lang="en-US" altLang="ja-JP" sz="1200" u="none" kern="1200" dirty="0">
                        <a:solidFill>
                          <a:schemeClr val="tx1"/>
                        </a:solidFill>
                        <a:latin typeface="Meiryo UI" panose="020B0604030504040204" pitchFamily="50" charset="-128"/>
                        <a:ea typeface="Meiryo UI" panose="020B0604030504040204" pitchFamily="50" charset="-128"/>
                        <a:cs typeface="+mn-cs"/>
                      </a:endParaRPr>
                    </a:p>
                  </a:txBody>
                  <a:tcPr>
                    <a:lnL w="12700" cap="flat" cmpd="sng" algn="ctr">
                      <a:solidFill>
                        <a:schemeClr val="tx1"/>
                      </a:solidFill>
                      <a:prstDash val="lg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rtl="0" eaLnBrk="1" fontAlgn="t" latinLnBrk="0" hangingPunct="1">
                        <a:spcBef>
                          <a:spcPts val="0"/>
                        </a:spcBef>
                        <a:spcAft>
                          <a:spcPts val="0"/>
                        </a:spcAft>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2024</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年度に開設予定である。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
        <p:nvSpPr>
          <p:cNvPr id="8" name="テキスト ボックス 7"/>
          <p:cNvSpPr txBox="1"/>
          <p:nvPr/>
        </p:nvSpPr>
        <p:spPr>
          <a:xfrm>
            <a:off x="7065288" y="77819"/>
            <a:ext cx="646331" cy="369332"/>
          </a:xfrm>
          <a:prstGeom prst="rect">
            <a:avLst/>
          </a:prstGeom>
          <a:solidFill>
            <a:schemeClr val="bg2">
              <a:lumMod val="50000"/>
            </a:schemeClr>
          </a:solidFill>
          <a:ln>
            <a:solidFill>
              <a:schemeClr val="bg2">
                <a:lumMod val="25000"/>
              </a:schemeClr>
            </a:solidFill>
          </a:ln>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追加</a:t>
            </a:r>
          </a:p>
        </p:txBody>
      </p:sp>
      <p:sp>
        <p:nvSpPr>
          <p:cNvPr id="13" name="テキスト ボックス 36"/>
          <p:cNvSpPr txBox="1"/>
          <p:nvPr/>
        </p:nvSpPr>
        <p:spPr>
          <a:xfrm>
            <a:off x="-35880" y="34957"/>
            <a:ext cx="3491880" cy="261610"/>
          </a:xfrm>
          <a:prstGeom prst="rect">
            <a:avLst/>
          </a:prstGeom>
          <a:noFill/>
        </p:spPr>
        <p:txBody>
          <a:bodyPr wrap="square" rtlCol="0" anchor="ctr">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Ⅰ</a:t>
            </a:r>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　政策の刷新・教育改革</a:t>
            </a:r>
          </a:p>
        </p:txBody>
      </p:sp>
      <p:sp>
        <p:nvSpPr>
          <p:cNvPr id="3" name="スライド番号プレースホルダー 2"/>
          <p:cNvSpPr>
            <a:spLocks noGrp="1"/>
          </p:cNvSpPr>
          <p:nvPr>
            <p:ph type="sldNum" sz="quarter" idx="12"/>
          </p:nvPr>
        </p:nvSpPr>
        <p:spPr/>
        <p:txBody>
          <a:bodyPr/>
          <a:lstStyle/>
          <a:p>
            <a:fld id="{CCEC3038-1CF1-4B63-9920-55248DCFBA97}" type="slidenum">
              <a:rPr kumimoji="1" lang="ja-JP" altLang="en-US" smtClean="0"/>
              <a:pPr/>
              <a:t>26</a:t>
            </a:fld>
            <a:endParaRPr kumimoji="1" lang="ja-JP" altLang="en-US"/>
          </a:p>
        </p:txBody>
      </p:sp>
    </p:spTree>
    <p:extLst>
      <p:ext uri="{BB962C8B-B14F-4D97-AF65-F5344CB8AC3E}">
        <p14:creationId xmlns:p14="http://schemas.microsoft.com/office/powerpoint/2010/main" val="76736172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角丸四角形 40"/>
          <p:cNvSpPr/>
          <p:nvPr/>
        </p:nvSpPr>
        <p:spPr>
          <a:xfrm>
            <a:off x="1869717" y="1196752"/>
            <a:ext cx="2630275" cy="2303958"/>
          </a:xfrm>
          <a:prstGeom prst="roundRect">
            <a:avLst>
              <a:gd name="adj" fmla="val 0"/>
            </a:avLst>
          </a:prstGeom>
          <a:solidFill>
            <a:srgbClr val="66FFFF">
              <a:alpha val="50000"/>
            </a:srgbClr>
          </a:solidFill>
          <a:ln w="38100">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46" name="角丸四角形 45"/>
          <p:cNvSpPr/>
          <p:nvPr/>
        </p:nvSpPr>
        <p:spPr>
          <a:xfrm>
            <a:off x="1834604" y="4138957"/>
            <a:ext cx="2630275" cy="2302478"/>
          </a:xfrm>
          <a:prstGeom prst="roundRect">
            <a:avLst>
              <a:gd name="adj" fmla="val 0"/>
            </a:avLst>
          </a:prstGeom>
          <a:solidFill>
            <a:srgbClr val="66FFFF">
              <a:alpha val="50000"/>
            </a:srgbClr>
          </a:solidFill>
          <a:ln w="38100">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47" name="角丸四角形 46"/>
          <p:cNvSpPr/>
          <p:nvPr/>
        </p:nvSpPr>
        <p:spPr>
          <a:xfrm>
            <a:off x="6242217" y="1196752"/>
            <a:ext cx="2630275" cy="2304000"/>
          </a:xfrm>
          <a:prstGeom prst="roundRect">
            <a:avLst>
              <a:gd name="adj" fmla="val 0"/>
            </a:avLst>
          </a:prstGeom>
          <a:solidFill>
            <a:srgbClr val="66FFFF">
              <a:alpha val="50000"/>
            </a:srgbClr>
          </a:solidFill>
          <a:ln w="38100">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48" name="角丸四角形 47"/>
          <p:cNvSpPr/>
          <p:nvPr/>
        </p:nvSpPr>
        <p:spPr>
          <a:xfrm>
            <a:off x="6262205" y="4192622"/>
            <a:ext cx="2630275" cy="2243981"/>
          </a:xfrm>
          <a:prstGeom prst="roundRect">
            <a:avLst>
              <a:gd name="adj" fmla="val 0"/>
            </a:avLst>
          </a:prstGeom>
          <a:solidFill>
            <a:srgbClr val="66FFFF">
              <a:alpha val="50000"/>
            </a:srgbClr>
          </a:solidFill>
          <a:ln w="38100">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pic>
        <p:nvPicPr>
          <p:cNvPr id="2" name="図 1"/>
          <p:cNvPicPr>
            <a:picLocks noChangeAspect="1"/>
          </p:cNvPicPr>
          <p:nvPr/>
        </p:nvPicPr>
        <p:blipFill>
          <a:blip r:embed="rId2">
            <a:clrChange>
              <a:clrFrom>
                <a:srgbClr val="FFFFFF"/>
              </a:clrFrom>
              <a:clrTo>
                <a:srgbClr val="FFFFFF">
                  <a:alpha val="0"/>
                </a:srgbClr>
              </a:clrTo>
            </a:clrChange>
          </a:blip>
          <a:stretch>
            <a:fillRect/>
          </a:stretch>
        </p:blipFill>
        <p:spPr>
          <a:xfrm>
            <a:off x="170545" y="1037894"/>
            <a:ext cx="4396831" cy="2854832"/>
          </a:xfrm>
          <a:prstGeom prst="rect">
            <a:avLst/>
          </a:prstGeom>
        </p:spPr>
      </p:pic>
      <p:pic>
        <p:nvPicPr>
          <p:cNvPr id="3" name="図 2"/>
          <p:cNvPicPr>
            <a:picLocks noChangeAspect="1"/>
          </p:cNvPicPr>
          <p:nvPr/>
        </p:nvPicPr>
        <p:blipFill>
          <a:blip r:embed="rId3">
            <a:clrChange>
              <a:clrFrom>
                <a:srgbClr val="FFFFFF"/>
              </a:clrFrom>
              <a:clrTo>
                <a:srgbClr val="FFFFFF">
                  <a:alpha val="0"/>
                </a:srgbClr>
              </a:clrTo>
            </a:clrChange>
          </a:blip>
          <a:stretch>
            <a:fillRect/>
          </a:stretch>
        </p:blipFill>
        <p:spPr>
          <a:xfrm>
            <a:off x="4533754" y="1009520"/>
            <a:ext cx="4394984" cy="2816889"/>
          </a:xfrm>
          <a:prstGeom prst="rect">
            <a:avLst/>
          </a:prstGeom>
        </p:spPr>
      </p:pic>
      <p:pic>
        <p:nvPicPr>
          <p:cNvPr id="4" name="図 3"/>
          <p:cNvPicPr>
            <a:picLocks noChangeAspect="1"/>
          </p:cNvPicPr>
          <p:nvPr/>
        </p:nvPicPr>
        <p:blipFill>
          <a:blip r:embed="rId4">
            <a:clrChange>
              <a:clrFrom>
                <a:srgbClr val="FFFFFF"/>
              </a:clrFrom>
              <a:clrTo>
                <a:srgbClr val="FFFFFF">
                  <a:alpha val="0"/>
                </a:srgbClr>
              </a:clrTo>
            </a:clrChange>
          </a:blip>
          <a:stretch>
            <a:fillRect/>
          </a:stretch>
        </p:blipFill>
        <p:spPr>
          <a:xfrm>
            <a:off x="175942" y="3976598"/>
            <a:ext cx="4334394" cy="2857691"/>
          </a:xfrm>
          <a:prstGeom prst="rect">
            <a:avLst/>
          </a:prstGeom>
        </p:spPr>
      </p:pic>
      <p:pic>
        <p:nvPicPr>
          <p:cNvPr id="5" name="図 4"/>
          <p:cNvPicPr>
            <a:picLocks noChangeAspect="1"/>
          </p:cNvPicPr>
          <p:nvPr/>
        </p:nvPicPr>
        <p:blipFill>
          <a:blip r:embed="rId5">
            <a:clrChange>
              <a:clrFrom>
                <a:srgbClr val="FFFFFF"/>
              </a:clrFrom>
              <a:clrTo>
                <a:srgbClr val="FFFFFF">
                  <a:alpha val="0"/>
                </a:srgbClr>
              </a:clrTo>
            </a:clrChange>
          </a:blip>
          <a:stretch>
            <a:fillRect/>
          </a:stretch>
        </p:blipFill>
        <p:spPr>
          <a:xfrm>
            <a:off x="4567376" y="3992344"/>
            <a:ext cx="4377194" cy="2768428"/>
          </a:xfrm>
          <a:prstGeom prst="rect">
            <a:avLst/>
          </a:prstGeom>
        </p:spPr>
      </p:pic>
      <p:sp>
        <p:nvSpPr>
          <p:cNvPr id="29" name="タイトル 1"/>
          <p:cNvSpPr txBox="1">
            <a:spLocks/>
          </p:cNvSpPr>
          <p:nvPr/>
        </p:nvSpPr>
        <p:spPr>
          <a:xfrm>
            <a:off x="0" y="493887"/>
            <a:ext cx="8856984" cy="465282"/>
          </a:xfrm>
          <a:prstGeom prst="rect">
            <a:avLst/>
          </a:prstGeom>
        </p:spPr>
        <p:txBody>
          <a:bodyPr vert="horz" lIns="84406" tIns="42203" rIns="84406" bIns="42203"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1" lang="en-US" altLang="ja-JP" sz="1292" b="0" i="0" u="sng"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j-cs"/>
              </a:rPr>
              <a:t>【</a:t>
            </a:r>
            <a:r>
              <a:rPr kumimoji="1" lang="ja-JP" altLang="en-US" sz="1292" b="0" i="0" u="sng"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j-cs"/>
              </a:rPr>
              <a:t>大阪市</a:t>
            </a:r>
            <a:r>
              <a:rPr kumimoji="1" lang="en-US" altLang="ja-JP" sz="1292" b="0" i="0" u="sng"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j-cs"/>
              </a:rPr>
              <a:t>】 </a:t>
            </a:r>
            <a:r>
              <a:rPr kumimoji="1" lang="ja-JP" altLang="en-US" sz="1292" b="0" i="0" u="sng"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j-cs"/>
              </a:rPr>
              <a:t>全国学力・学習状況調査　平均正答率対全国比　</a:t>
            </a:r>
            <a:endParaRPr kumimoji="1" lang="ja-JP" altLang="en-US" sz="1292" b="0" i="0" u="sng"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j-cs"/>
            </a:endParaRPr>
          </a:p>
        </p:txBody>
      </p:sp>
      <p:sp>
        <p:nvSpPr>
          <p:cNvPr id="31" name="テキスト ボックス 30"/>
          <p:cNvSpPr txBox="1"/>
          <p:nvPr/>
        </p:nvSpPr>
        <p:spPr>
          <a:xfrm>
            <a:off x="6215857" y="714569"/>
            <a:ext cx="2808312" cy="25391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正答率</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対全国比　他都市との比較（抜粋）</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endPar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40" name="コンテンツ プレースホルダー 2"/>
          <p:cNvSpPr txBox="1">
            <a:spLocks/>
          </p:cNvSpPr>
          <p:nvPr/>
        </p:nvSpPr>
        <p:spPr>
          <a:xfrm>
            <a:off x="170545" y="860255"/>
            <a:ext cx="3826768" cy="250481"/>
          </a:xfrm>
          <a:prstGeom prst="rect">
            <a:avLst/>
          </a:prstGeom>
          <a:ln>
            <a:noFill/>
          </a:ln>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小学生</a:t>
            </a:r>
            <a:endParaRPr kumimoji="1" lang="en-US" altLang="ja-JP"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6" name="テキスト ボックス 25"/>
          <p:cNvSpPr txBox="1"/>
          <p:nvPr/>
        </p:nvSpPr>
        <p:spPr>
          <a:xfrm>
            <a:off x="251520" y="232182"/>
            <a:ext cx="7704856"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④</a:t>
            </a:r>
            <a:r>
              <a:rPr kumimoji="1" lang="ja-JP" altLang="en-US" sz="16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ja-JP" altLang="en-US" sz="1600" b="1"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参考</a:t>
            </a:r>
            <a:endParaRPr kumimoji="1" lang="ja-JP" altLang="en-US" sz="16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cxnSp>
        <p:nvCxnSpPr>
          <p:cNvPr id="44" name="直線コネクタ 43"/>
          <p:cNvCxnSpPr/>
          <p:nvPr/>
        </p:nvCxnSpPr>
        <p:spPr>
          <a:xfrm>
            <a:off x="251520" y="520214"/>
            <a:ext cx="871296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コンテンツ プレースホルダー 2"/>
          <p:cNvSpPr txBox="1">
            <a:spLocks/>
          </p:cNvSpPr>
          <p:nvPr/>
        </p:nvSpPr>
        <p:spPr>
          <a:xfrm>
            <a:off x="190786" y="3788332"/>
            <a:ext cx="3826768" cy="250481"/>
          </a:xfrm>
          <a:prstGeom prst="rect">
            <a:avLst/>
          </a:prstGeom>
          <a:ln>
            <a:noFill/>
          </a:ln>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中</a:t>
            </a:r>
            <a:r>
              <a:rPr kumimoji="1" lang="ja-JP" altLang="en-US" sz="12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学生</a:t>
            </a:r>
            <a:endParaRPr kumimoji="1" lang="en-US" altLang="ja-JP"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0" name="テキスト ボックス 36"/>
          <p:cNvSpPr txBox="1"/>
          <p:nvPr/>
        </p:nvSpPr>
        <p:spPr>
          <a:xfrm>
            <a:off x="88664" y="46620"/>
            <a:ext cx="3491880" cy="261610"/>
          </a:xfrm>
          <a:prstGeom prst="rect">
            <a:avLst/>
          </a:prstGeom>
          <a:noFill/>
        </p:spPr>
        <p:txBody>
          <a:bodyPr wrap="square" rtlCol="0" anchor="ctr">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lvl="0">
              <a:defRPr/>
            </a:pPr>
            <a:r>
              <a:rPr kumimoji="1" lang="en-US" altLang="ja-JP" sz="11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Ⅰ</a:t>
            </a:r>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　</a:t>
            </a:r>
            <a:r>
              <a:rPr lang="ja-JP" altLang="en-US" sz="1100" dirty="0">
                <a:solidFill>
                  <a:prstClr val="black"/>
                </a:solidFill>
                <a:latin typeface="ＭＳ Ｐゴシック" panose="020B0600070205080204" pitchFamily="50" charset="-128"/>
                <a:ea typeface="ＭＳ Ｐゴシック" panose="020B0600070205080204" pitchFamily="50" charset="-128"/>
                <a:cs typeface="Arial" panose="020B0604020202020204" pitchFamily="34" charset="0"/>
              </a:rPr>
              <a:t>政策の刷新</a:t>
            </a:r>
            <a:r>
              <a:rPr lang="ja-JP" altLang="en-US" sz="1100" dirty="0" smtClean="0">
                <a:solidFill>
                  <a:prstClr val="black"/>
                </a:solidFill>
                <a:latin typeface="ＭＳ Ｐゴシック" panose="020B0600070205080204" pitchFamily="50" charset="-128"/>
                <a:ea typeface="ＭＳ Ｐゴシック" panose="020B0600070205080204" pitchFamily="50" charset="-128"/>
                <a:cs typeface="Arial" panose="020B0604020202020204" pitchFamily="34" charset="0"/>
              </a:rPr>
              <a:t>・教育改革</a:t>
            </a:r>
            <a:endParaRPr lang="ja-JP" altLang="en-US" sz="1100" dirty="0">
              <a:solidFill>
                <a:prstClr val="black"/>
              </a:solidFill>
              <a:latin typeface="ＭＳ Ｐゴシック" panose="020B0600070205080204" pitchFamily="50" charset="-128"/>
              <a:ea typeface="ＭＳ Ｐゴシック" panose="020B0600070205080204" pitchFamily="50" charset="-128"/>
              <a:cs typeface="Arial" panose="020B0604020202020204" pitchFamily="34" charset="0"/>
            </a:endParaRPr>
          </a:p>
        </p:txBody>
      </p:sp>
      <p:sp>
        <p:nvSpPr>
          <p:cNvPr id="6" name="スライド番号プレースホルダー 5"/>
          <p:cNvSpPr>
            <a:spLocks noGrp="1"/>
          </p:cNvSpPr>
          <p:nvPr>
            <p:ph type="sldNum" sz="quarter" idx="12"/>
          </p:nvPr>
        </p:nvSpPr>
        <p:spPr/>
        <p:txBody>
          <a:bodyPr/>
          <a:lstStyle/>
          <a:p>
            <a:fld id="{CCEC3038-1CF1-4B63-9920-55248DCFBA97}" type="slidenum">
              <a:rPr kumimoji="1" lang="ja-JP" altLang="en-US" smtClean="0"/>
              <a:pPr/>
              <a:t>27</a:t>
            </a:fld>
            <a:endParaRPr kumimoji="1" lang="ja-JP" altLang="en-US" dirty="0"/>
          </a:p>
        </p:txBody>
      </p:sp>
    </p:spTree>
    <p:extLst>
      <p:ext uri="{BB962C8B-B14F-4D97-AF65-F5344CB8AC3E}">
        <p14:creationId xmlns:p14="http://schemas.microsoft.com/office/powerpoint/2010/main" val="268254875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角丸四角形 6"/>
          <p:cNvSpPr/>
          <p:nvPr/>
        </p:nvSpPr>
        <p:spPr>
          <a:xfrm>
            <a:off x="6560400" y="1334300"/>
            <a:ext cx="2332080" cy="3822892"/>
          </a:xfrm>
          <a:prstGeom prst="roundRect">
            <a:avLst>
              <a:gd name="adj" fmla="val 3640"/>
            </a:avLst>
          </a:prstGeom>
          <a:solidFill>
            <a:srgbClr val="05E0DB">
              <a:lumMod val="60000"/>
              <a:lumOff val="40000"/>
              <a:alpha val="50000"/>
            </a:srgbClr>
          </a:solidFill>
          <a:ln w="38100" cap="flat" cmpd="sng" algn="ctr">
            <a:noFill/>
            <a:prstDash val="dash"/>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5" name="角丸四角形 4"/>
          <p:cNvSpPr/>
          <p:nvPr/>
        </p:nvSpPr>
        <p:spPr>
          <a:xfrm>
            <a:off x="4355976" y="4725144"/>
            <a:ext cx="2204424" cy="864096"/>
          </a:xfrm>
          <a:prstGeom prst="roundRect">
            <a:avLst>
              <a:gd name="adj" fmla="val 3640"/>
            </a:avLst>
          </a:prstGeom>
          <a:solidFill>
            <a:srgbClr val="05E0DB">
              <a:lumMod val="60000"/>
              <a:lumOff val="40000"/>
              <a:alpha val="50000"/>
            </a:srgbClr>
          </a:solidFill>
          <a:ln w="38100" cap="flat" cmpd="sng" algn="ctr">
            <a:noFill/>
            <a:prstDash val="dash"/>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8" name="テキスト ボックス 7"/>
          <p:cNvSpPr txBox="1"/>
          <p:nvPr/>
        </p:nvSpPr>
        <p:spPr>
          <a:xfrm>
            <a:off x="0" y="-27384"/>
            <a:ext cx="7200000" cy="461665"/>
          </a:xfrm>
          <a:prstGeom prst="rect">
            <a:avLst/>
          </a:prstGeom>
          <a:solidFill>
            <a:srgbClr val="0070C0"/>
          </a:solidFill>
        </p:spPr>
        <p:txBody>
          <a:bodyPr wrap="square" rtlCol="0">
            <a:spAutoFit/>
          </a:bodyPr>
          <a:lstStyle/>
          <a:p>
            <a:r>
              <a:rPr lang="ja-JP" altLang="en-US" sz="2400" b="1" u="sng" dirty="0">
                <a:solidFill>
                  <a:schemeClr val="bg1"/>
                </a:solidFill>
                <a:latin typeface="BIZ UDゴシック" panose="020B0400000000000000" pitchFamily="49" charset="-128"/>
                <a:ea typeface="BIZ UDゴシック" panose="020B0400000000000000" pitchFamily="49" charset="-128"/>
              </a:rPr>
              <a:t> </a:t>
            </a:r>
            <a:r>
              <a:rPr lang="en-US" altLang="ja-JP" sz="2400" b="1" u="sng" dirty="0">
                <a:solidFill>
                  <a:schemeClr val="bg1"/>
                </a:solidFill>
                <a:latin typeface="BIZ UDゴシック" panose="020B0400000000000000" pitchFamily="49" charset="-128"/>
                <a:ea typeface="BIZ UDゴシック" panose="020B0400000000000000" pitchFamily="49" charset="-128"/>
              </a:rPr>
              <a:t>Ⅰ</a:t>
            </a:r>
            <a:r>
              <a:rPr lang="ja-JP" altLang="en-US" sz="2400" b="1" u="sng" dirty="0">
                <a:solidFill>
                  <a:schemeClr val="bg1"/>
                </a:solidFill>
                <a:latin typeface="BIZ UDゴシック" panose="020B0400000000000000" pitchFamily="49" charset="-128"/>
                <a:ea typeface="BIZ UDゴシック" panose="020B0400000000000000" pitchFamily="49" charset="-128"/>
              </a:rPr>
              <a:t>（３）西成特区構想</a:t>
            </a:r>
            <a:endParaRPr lang="en-US" altLang="ja-JP" sz="2400" b="1" u="sng" dirty="0">
              <a:solidFill>
                <a:schemeClr val="bg1"/>
              </a:solidFill>
              <a:latin typeface="BIZ UDゴシック" panose="020B0400000000000000" pitchFamily="49" charset="-128"/>
              <a:ea typeface="BIZ UDゴシック" panose="020B0400000000000000" pitchFamily="49" charset="-128"/>
            </a:endParaRPr>
          </a:p>
        </p:txBody>
      </p:sp>
      <p:graphicFrame>
        <p:nvGraphicFramePr>
          <p:cNvPr id="6" name="表 5"/>
          <p:cNvGraphicFramePr>
            <a:graphicFrameLocks noGrp="1"/>
          </p:cNvGraphicFramePr>
          <p:nvPr>
            <p:extLst>
              <p:ext uri="{D42A27DB-BD31-4B8C-83A1-F6EECF244321}">
                <p14:modId xmlns:p14="http://schemas.microsoft.com/office/powerpoint/2010/main" val="3575173264"/>
              </p:ext>
            </p:extLst>
          </p:nvPr>
        </p:nvGraphicFramePr>
        <p:xfrm>
          <a:off x="179512" y="576062"/>
          <a:ext cx="8712968" cy="5987382"/>
        </p:xfrm>
        <a:graphic>
          <a:graphicData uri="http://schemas.openxmlformats.org/drawingml/2006/table">
            <a:tbl>
              <a:tblPr firstRow="1" bandRow="1">
                <a:tableStyleId>{5940675A-B579-460E-94D1-54222C63F5DA}</a:tableStyleId>
              </a:tblPr>
              <a:tblGrid>
                <a:gridCol w="2016224">
                  <a:extLst>
                    <a:ext uri="{9D8B030D-6E8A-4147-A177-3AD203B41FA5}">
                      <a16:colId xmlns:a16="http://schemas.microsoft.com/office/drawing/2014/main" val="20000"/>
                    </a:ext>
                  </a:extLst>
                </a:gridCol>
                <a:gridCol w="2160240">
                  <a:extLst>
                    <a:ext uri="{9D8B030D-6E8A-4147-A177-3AD203B41FA5}">
                      <a16:colId xmlns:a16="http://schemas.microsoft.com/office/drawing/2014/main" val="20001"/>
                    </a:ext>
                  </a:extLst>
                </a:gridCol>
                <a:gridCol w="2160240">
                  <a:extLst>
                    <a:ext uri="{9D8B030D-6E8A-4147-A177-3AD203B41FA5}">
                      <a16:colId xmlns:a16="http://schemas.microsoft.com/office/drawing/2014/main" val="20002"/>
                    </a:ext>
                  </a:extLst>
                </a:gridCol>
                <a:gridCol w="2376264">
                  <a:extLst>
                    <a:ext uri="{9D8B030D-6E8A-4147-A177-3AD203B41FA5}">
                      <a16:colId xmlns:a16="http://schemas.microsoft.com/office/drawing/2014/main" val="20003"/>
                    </a:ext>
                  </a:extLst>
                </a:gridCol>
              </a:tblGrid>
              <a:tr h="354141">
                <a:tc>
                  <a:txBody>
                    <a:bodyPr/>
                    <a:lstStyle/>
                    <a:p>
                      <a:pPr algn="ctr"/>
                      <a:r>
                        <a:rPr kumimoji="1" lang="ja-JP" altLang="en-US" dirty="0"/>
                        <a:t>＜</a:t>
                      </a:r>
                      <a:r>
                        <a:rPr kumimoji="1" lang="en-US" altLang="ja-JP" dirty="0"/>
                        <a:t>Why</a:t>
                      </a:r>
                      <a:r>
                        <a:rPr kumimoji="1" lang="ja-JP" altLang="en-US" dirty="0"/>
                        <a:t>＞</a:t>
                      </a:r>
                    </a:p>
                  </a:txBody>
                  <a:tcPr>
                    <a:lnL w="19050" cap="flat" cmpd="sng" algn="ctr">
                      <a:solidFill>
                        <a:srgbClr val="002060"/>
                      </a:solidFill>
                      <a:prstDash val="solid"/>
                      <a:round/>
                      <a:headEnd type="none" w="med" len="med"/>
                      <a:tailEnd type="none" w="med" len="med"/>
                    </a:lnL>
                    <a:lnR w="12700" cap="flat" cmpd="sng" algn="ctr">
                      <a:solidFill>
                        <a:srgbClr val="002060"/>
                      </a:solidFill>
                      <a:prstDash val="sysDash"/>
                      <a:round/>
                      <a:headEnd type="none" w="med" len="med"/>
                      <a:tailEnd type="none" w="med" len="med"/>
                    </a:lnR>
                    <a:lnT w="19050" cap="flat" cmpd="sng" algn="ctr">
                      <a:solidFill>
                        <a:srgbClr val="002060"/>
                      </a:solidFill>
                      <a:prstDash val="solid"/>
                      <a:round/>
                      <a:headEnd type="none" w="med" len="med"/>
                      <a:tailEnd type="none" w="med" len="med"/>
                    </a:lnT>
                    <a:lnB w="19050" cap="flat" cmpd="sng" algn="ctr">
                      <a:solidFill>
                        <a:srgbClr val="002060"/>
                      </a:solidFill>
                      <a:prstDash val="solid"/>
                      <a:round/>
                      <a:headEnd type="none" w="med" len="med"/>
                      <a:tailEnd type="none" w="med" len="med"/>
                    </a:lnB>
                  </a:tcPr>
                </a:tc>
                <a:tc>
                  <a:txBody>
                    <a:bodyPr/>
                    <a:lstStyle/>
                    <a:p>
                      <a:pPr algn="ctr"/>
                      <a:r>
                        <a:rPr kumimoji="1" lang="ja-JP" altLang="en-US" dirty="0"/>
                        <a:t>＜</a:t>
                      </a:r>
                      <a:r>
                        <a:rPr kumimoji="1" lang="en-US" altLang="ja-JP" dirty="0"/>
                        <a:t>Vision</a:t>
                      </a:r>
                      <a:r>
                        <a:rPr kumimoji="1" lang="ja-JP" altLang="en-US" dirty="0"/>
                        <a:t>＞</a:t>
                      </a:r>
                    </a:p>
                  </a:txBody>
                  <a:tcPr>
                    <a:lnL w="12700" cap="flat" cmpd="sng" algn="ctr">
                      <a:solidFill>
                        <a:srgbClr val="002060"/>
                      </a:solidFill>
                      <a:prstDash val="sysDash"/>
                      <a:round/>
                      <a:headEnd type="none" w="med" len="med"/>
                      <a:tailEnd type="none" w="med" len="med"/>
                    </a:lnL>
                    <a:lnR w="12700" cap="flat" cmpd="sng" algn="ctr">
                      <a:solidFill>
                        <a:srgbClr val="002060"/>
                      </a:solidFill>
                      <a:prstDash val="sysDash"/>
                      <a:round/>
                      <a:headEnd type="none" w="med" len="med"/>
                      <a:tailEnd type="none" w="med" len="med"/>
                    </a:lnR>
                    <a:lnT w="19050" cap="flat" cmpd="sng" algn="ctr">
                      <a:solidFill>
                        <a:srgbClr val="002060"/>
                      </a:solidFill>
                      <a:prstDash val="solid"/>
                      <a:round/>
                      <a:headEnd type="none" w="med" len="med"/>
                      <a:tailEnd type="none" w="med" len="med"/>
                    </a:lnT>
                    <a:lnB w="19050" cap="flat" cmpd="sng" algn="ctr">
                      <a:solidFill>
                        <a:srgbClr val="002060"/>
                      </a:solidFill>
                      <a:prstDash val="solid"/>
                      <a:round/>
                      <a:headEnd type="none" w="med" len="med"/>
                      <a:tailEnd type="none" w="med" len="med"/>
                    </a:lnB>
                  </a:tcPr>
                </a:tc>
                <a:tc>
                  <a:txBody>
                    <a:bodyPr/>
                    <a:lstStyle/>
                    <a:p>
                      <a:pPr algn="ctr"/>
                      <a:r>
                        <a:rPr kumimoji="1" lang="ja-JP" altLang="en-US" dirty="0"/>
                        <a:t>＜</a:t>
                      </a:r>
                      <a:r>
                        <a:rPr kumimoji="1" lang="en-US" altLang="ja-JP" dirty="0"/>
                        <a:t>What</a:t>
                      </a:r>
                      <a:r>
                        <a:rPr kumimoji="1" lang="ja-JP" altLang="en-US" dirty="0"/>
                        <a:t>＞</a:t>
                      </a:r>
                    </a:p>
                  </a:txBody>
                  <a:tcPr>
                    <a:lnL w="12700" cap="flat" cmpd="sng" algn="ctr">
                      <a:solidFill>
                        <a:srgbClr val="002060"/>
                      </a:solidFill>
                      <a:prstDash val="sysDash"/>
                      <a:round/>
                      <a:headEnd type="none" w="med" len="med"/>
                      <a:tailEnd type="none" w="med" len="med"/>
                    </a:lnL>
                    <a:lnR w="12700" cap="flat" cmpd="sng" algn="ctr">
                      <a:solidFill>
                        <a:srgbClr val="002060"/>
                      </a:solidFill>
                      <a:prstDash val="sysDash"/>
                      <a:round/>
                      <a:headEnd type="none" w="med" len="med"/>
                      <a:tailEnd type="none" w="med" len="med"/>
                    </a:lnR>
                    <a:lnT w="19050" cap="flat" cmpd="sng" algn="ctr">
                      <a:solidFill>
                        <a:srgbClr val="002060"/>
                      </a:solidFill>
                      <a:prstDash val="solid"/>
                      <a:round/>
                      <a:headEnd type="none" w="med" len="med"/>
                      <a:tailEnd type="none" w="med" len="med"/>
                    </a:lnT>
                    <a:lnB w="19050" cap="flat" cmpd="sng" algn="ctr">
                      <a:solidFill>
                        <a:srgbClr val="002060"/>
                      </a:solidFill>
                      <a:prstDash val="solid"/>
                      <a:round/>
                      <a:headEnd type="none" w="med" len="med"/>
                      <a:tailEnd type="none" w="med" len="med"/>
                    </a:lnB>
                  </a:tcPr>
                </a:tc>
                <a:tc>
                  <a:txBody>
                    <a:bodyPr/>
                    <a:lstStyle/>
                    <a:p>
                      <a:pPr algn="ctr"/>
                      <a:r>
                        <a:rPr kumimoji="1" lang="ja-JP" altLang="en-US" dirty="0"/>
                        <a:t>＜</a:t>
                      </a:r>
                      <a:r>
                        <a:rPr kumimoji="1" lang="en-US" altLang="ja-JP" dirty="0"/>
                        <a:t>Outcome</a:t>
                      </a:r>
                      <a:r>
                        <a:rPr kumimoji="1" lang="ja-JP" altLang="en-US" dirty="0"/>
                        <a:t>＞</a:t>
                      </a:r>
                    </a:p>
                  </a:txBody>
                  <a:tcPr>
                    <a:lnL w="12700" cap="flat" cmpd="sng" algn="ctr">
                      <a:solidFill>
                        <a:srgbClr val="002060"/>
                      </a:solidFill>
                      <a:prstDash val="sysDash"/>
                      <a:round/>
                      <a:headEnd type="none" w="med" len="med"/>
                      <a:tailEnd type="none" w="med" len="med"/>
                    </a:lnL>
                    <a:lnR w="19050" cap="flat" cmpd="sng" algn="ctr">
                      <a:solidFill>
                        <a:srgbClr val="002060"/>
                      </a:solidFill>
                      <a:prstDash val="solid"/>
                      <a:round/>
                      <a:headEnd type="none" w="med" len="med"/>
                      <a:tailEnd type="none" w="med" len="med"/>
                    </a:lnR>
                    <a:lnT w="19050" cap="flat" cmpd="sng" algn="ctr">
                      <a:solidFill>
                        <a:srgbClr val="002060"/>
                      </a:solidFill>
                      <a:prstDash val="solid"/>
                      <a:round/>
                      <a:headEnd type="none" w="med" len="med"/>
                      <a:tailEnd type="none" w="med" len="med"/>
                    </a:lnT>
                    <a:lnB w="1905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10000"/>
                  </a:ext>
                </a:extLst>
              </a:tr>
              <a:tr h="5621622">
                <a:tc>
                  <a:txBody>
                    <a:bodyPr/>
                    <a:lstStyle/>
                    <a:p>
                      <a:r>
                        <a:rPr lang="ja-JP" altLang="en-US" sz="1400" dirty="0" smtClean="0"/>
                        <a:t>・西成区は、全国的に見てもあい</a:t>
                      </a:r>
                      <a:r>
                        <a:rPr lang="ja-JP" altLang="en-US" sz="1400" dirty="0" err="1" smtClean="0"/>
                        <a:t>りん</a:t>
                      </a:r>
                      <a:r>
                        <a:rPr lang="ja-JP" altLang="en-US" sz="1400" dirty="0" smtClean="0"/>
                        <a:t>地域をはじめ生活保護率が非常に高く、また他の区と比べ特に高齢化が進み、子育て層である若い世代が少ないなどの多様な課題が存在</a:t>
                      </a:r>
                      <a:endParaRPr lang="en-US" altLang="ja-JP" sz="1400" dirty="0" smtClean="0"/>
                    </a:p>
                    <a:p>
                      <a:r>
                        <a:rPr lang="en-US" altLang="ja-JP" sz="1100" dirty="0" smtClean="0"/>
                        <a:t>※</a:t>
                      </a:r>
                      <a:r>
                        <a:rPr lang="ja-JP" altLang="en-US" sz="1100" dirty="0" smtClean="0"/>
                        <a:t>生活保護の状況と高齢化（①）</a:t>
                      </a:r>
                      <a:endParaRPr lang="en-US" altLang="ja-JP" sz="1400" dirty="0" smtClean="0"/>
                    </a:p>
                    <a:p>
                      <a:endParaRPr lang="en-US" altLang="ja-JP" sz="1400" dirty="0" smtClean="0"/>
                    </a:p>
                    <a:p>
                      <a:r>
                        <a:rPr lang="ja-JP" altLang="en-US" sz="1400" dirty="0" smtClean="0"/>
                        <a:t>・このような課題の多くは、他区に先駆けて西成区で顕在化しているもの</a:t>
                      </a:r>
                      <a:endParaRPr lang="en-US" altLang="ja-JP" sz="1400" dirty="0" smtClean="0"/>
                    </a:p>
                    <a:p>
                      <a:endParaRPr lang="en-US" altLang="ja-JP" sz="1400" dirty="0" smtClean="0"/>
                    </a:p>
                    <a:p>
                      <a:r>
                        <a:rPr lang="ja-JP" altLang="en-US" sz="1400" dirty="0" smtClean="0"/>
                        <a:t>・そのため、これらの課題を解決し西成区を活性化することができれば、市全体に展開していけるモデルにもなり得る取組みとなる</a:t>
                      </a:r>
                      <a:endParaRPr lang="en-US" altLang="ja-JP" sz="1400" dirty="0" smtClean="0"/>
                    </a:p>
                    <a:p>
                      <a:pPr marL="72000" indent="-457200"/>
                      <a:endParaRPr lang="en-US" altLang="ja-JP" sz="1400" dirty="0">
                        <a:latin typeface="+mn-lt"/>
                      </a:endParaRPr>
                    </a:p>
                    <a:p>
                      <a:pPr marL="72000" indent="-457200"/>
                      <a:endParaRPr kumimoji="1" lang="ja-JP" altLang="en-US" sz="1400" dirty="0">
                        <a:latin typeface="+mn-lt"/>
                      </a:endParaRPr>
                    </a:p>
                  </a:txBody>
                  <a:tcPr>
                    <a:lnL w="19050" cap="flat" cmpd="sng" algn="ctr">
                      <a:solidFill>
                        <a:srgbClr val="002060"/>
                      </a:solidFill>
                      <a:prstDash val="solid"/>
                      <a:round/>
                      <a:headEnd type="none" w="med" len="med"/>
                      <a:tailEnd type="none" w="med" len="med"/>
                    </a:lnL>
                    <a:lnR w="12700" cap="flat" cmpd="sng" algn="ctr">
                      <a:solidFill>
                        <a:srgbClr val="002060"/>
                      </a:solidFill>
                      <a:prstDash val="sysDash"/>
                      <a:round/>
                      <a:headEnd type="none" w="med" len="med"/>
                      <a:tailEnd type="none" w="med" len="med"/>
                    </a:lnR>
                    <a:lnT w="19050" cap="flat" cmpd="sng" algn="ctr">
                      <a:solidFill>
                        <a:srgbClr val="002060"/>
                      </a:solidFill>
                      <a:prstDash val="solid"/>
                      <a:round/>
                      <a:headEnd type="none" w="med" len="med"/>
                      <a:tailEnd type="none" w="med" len="med"/>
                    </a:lnT>
                    <a:lnB w="19050" cap="flat" cmpd="sng" algn="ctr">
                      <a:solidFill>
                        <a:srgbClr val="002060"/>
                      </a:solidFill>
                      <a:prstDash val="solid"/>
                      <a:round/>
                      <a:headEnd type="none" w="med" len="med"/>
                      <a:tailEnd type="none" w="med" len="med"/>
                    </a:lnB>
                  </a:tcPr>
                </a:tc>
                <a:tc>
                  <a:txBody>
                    <a:bodyPr/>
                    <a:lstStyle/>
                    <a:p>
                      <a:r>
                        <a:rPr lang="ja-JP" altLang="en-US" sz="1400" dirty="0" smtClean="0"/>
                        <a:t>・西成区に存在する多様な課題を解決し、まちの活性化をはかる</a:t>
                      </a:r>
                      <a:endParaRPr lang="en-US" altLang="ja-JP" sz="1400" dirty="0" smtClean="0"/>
                    </a:p>
                    <a:p>
                      <a:endParaRPr lang="en-US" altLang="ja-JP" sz="1400" dirty="0" smtClean="0"/>
                    </a:p>
                    <a:p>
                      <a:r>
                        <a:rPr lang="ja-JP" altLang="en-US" sz="1400" dirty="0" smtClean="0"/>
                        <a:t>・</a:t>
                      </a:r>
                      <a:r>
                        <a:rPr lang="ja-JP" altLang="en-US" sz="1400" dirty="0" smtClean="0">
                          <a:solidFill>
                            <a:schemeClr val="tx1"/>
                          </a:solidFill>
                        </a:rPr>
                        <a:t>まず、あい</a:t>
                      </a:r>
                      <a:r>
                        <a:rPr lang="ja-JP" altLang="en-US" sz="1400" dirty="0" err="1" smtClean="0">
                          <a:solidFill>
                            <a:schemeClr val="tx1"/>
                          </a:solidFill>
                        </a:rPr>
                        <a:t>りん</a:t>
                      </a:r>
                      <a:r>
                        <a:rPr lang="ja-JP" altLang="en-US" sz="1400" dirty="0" smtClean="0">
                          <a:solidFill>
                            <a:schemeClr val="tx1"/>
                          </a:solidFill>
                        </a:rPr>
                        <a:t>地域における</a:t>
                      </a:r>
                      <a:r>
                        <a:rPr lang="ja-JP" altLang="en-US" sz="1400" dirty="0" smtClean="0"/>
                        <a:t>環境整備や結核対策などの課題への対応を短期集中的対策と位置付け、集中的に取組み、課題解決をはかる</a:t>
                      </a:r>
                      <a:endParaRPr lang="en-US" altLang="ja-JP" sz="1400" dirty="0" smtClean="0"/>
                    </a:p>
                    <a:p>
                      <a:endParaRPr lang="en-US" altLang="ja-JP" sz="1400" dirty="0" smtClean="0"/>
                    </a:p>
                    <a:p>
                      <a:r>
                        <a:rPr lang="ja-JP" altLang="en-US" sz="1400" dirty="0" smtClean="0"/>
                        <a:t>・あわせて、子育て世帯の呼び込みや教育産業振興、観光振興など、中長期的対策にも取組み、将来に向けた持続可能なまちの活性化をはかる</a:t>
                      </a:r>
                      <a:endParaRPr lang="en-US" altLang="ja-JP" sz="1400" dirty="0" smtClean="0"/>
                    </a:p>
                    <a:p>
                      <a:pPr marL="72000" indent="-457200"/>
                      <a:endParaRPr kumimoji="1" lang="ja-JP" altLang="en-US" sz="1400" dirty="0">
                        <a:latin typeface="+mn-lt"/>
                      </a:endParaRPr>
                    </a:p>
                  </a:txBody>
                  <a:tcPr>
                    <a:lnL w="12700" cap="flat" cmpd="sng" algn="ctr">
                      <a:solidFill>
                        <a:srgbClr val="002060"/>
                      </a:solidFill>
                      <a:prstDash val="sysDash"/>
                      <a:round/>
                      <a:headEnd type="none" w="med" len="med"/>
                      <a:tailEnd type="none" w="med" len="med"/>
                    </a:lnL>
                    <a:lnR w="12700" cap="flat" cmpd="sng" algn="ctr">
                      <a:solidFill>
                        <a:srgbClr val="002060"/>
                      </a:solidFill>
                      <a:prstDash val="sysDash"/>
                      <a:round/>
                      <a:headEnd type="none" w="med" len="med"/>
                      <a:tailEnd type="none" w="med" len="med"/>
                    </a:lnR>
                    <a:lnT w="19050" cap="flat" cmpd="sng" algn="ctr">
                      <a:solidFill>
                        <a:srgbClr val="002060"/>
                      </a:solidFill>
                      <a:prstDash val="solid"/>
                      <a:round/>
                      <a:headEnd type="none" w="med" len="med"/>
                      <a:tailEnd type="none" w="med" len="med"/>
                    </a:lnT>
                    <a:lnB w="19050" cap="flat" cmpd="sng" algn="ctr">
                      <a:solidFill>
                        <a:srgbClr val="002060"/>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smtClean="0">
                          <a:solidFill>
                            <a:schemeClr val="tx1"/>
                          </a:solidFill>
                        </a:rPr>
                        <a:t>・取組体制や地域との関係、取組期間をあらため、施策・事業を展開</a:t>
                      </a:r>
                      <a:r>
                        <a:rPr kumimoji="1" lang="ja-JP" altLang="en-US" sz="1400" u="none" dirty="0" smtClean="0">
                          <a:solidFill>
                            <a:schemeClr val="tx1"/>
                          </a:solidFill>
                        </a:rPr>
                        <a:t>（③）</a:t>
                      </a:r>
                      <a:endParaRPr kumimoji="1" lang="en-US" altLang="ja-JP" sz="1400" u="none" dirty="0" smtClean="0">
                        <a:solidFill>
                          <a:schemeClr val="tx1"/>
                        </a:solidFill>
                      </a:endParaRPr>
                    </a:p>
                    <a:p>
                      <a:pPr>
                        <a:lnSpc>
                          <a:spcPts val="1200"/>
                        </a:lnSpc>
                      </a:pPr>
                      <a:endParaRPr lang="en-US" altLang="ja-JP" sz="1400" u="none"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400" u="none" dirty="0" smtClean="0">
                          <a:solidFill>
                            <a:schemeClr val="tx1"/>
                          </a:solidFill>
                        </a:rPr>
                        <a:t>【</a:t>
                      </a:r>
                      <a:r>
                        <a:rPr kumimoji="1" lang="ja-JP" altLang="en-US" sz="1400" u="none" dirty="0" smtClean="0">
                          <a:solidFill>
                            <a:schemeClr val="tx1"/>
                          </a:solidFill>
                        </a:rPr>
                        <a:t>主な取組み②・④</a:t>
                      </a:r>
                      <a:r>
                        <a:rPr kumimoji="1" lang="en-US" altLang="ja-JP" sz="1400" u="none" dirty="0" smtClean="0">
                          <a:solidFill>
                            <a:schemeClr val="tx1"/>
                          </a:solidFill>
                        </a:rPr>
                        <a:t>】</a:t>
                      </a:r>
                      <a:endParaRPr lang="en-US" altLang="ja-JP" sz="1400" u="none" dirty="0" smtClean="0">
                        <a:solidFill>
                          <a:schemeClr val="tx1"/>
                        </a:solidFill>
                      </a:endParaRPr>
                    </a:p>
                    <a:p>
                      <a:pPr>
                        <a:buFontTx/>
                        <a:buChar char="-"/>
                      </a:pPr>
                      <a:r>
                        <a:rPr lang="ja-JP" altLang="en-US" sz="1300" dirty="0" smtClean="0">
                          <a:solidFill>
                            <a:schemeClr val="tx1"/>
                          </a:solidFill>
                        </a:rPr>
                        <a:t> あい</a:t>
                      </a:r>
                      <a:r>
                        <a:rPr lang="ja-JP" altLang="en-US" sz="1300" dirty="0" err="1" smtClean="0">
                          <a:solidFill>
                            <a:schemeClr val="tx1"/>
                          </a:solidFill>
                        </a:rPr>
                        <a:t>りん</a:t>
                      </a:r>
                      <a:r>
                        <a:rPr lang="ja-JP" altLang="en-US" sz="1300" dirty="0" smtClean="0">
                          <a:solidFill>
                            <a:schemeClr val="tx1"/>
                          </a:solidFill>
                        </a:rPr>
                        <a:t>地域を中心とした</a:t>
                      </a:r>
                      <a:endParaRPr lang="en-US" altLang="ja-JP" sz="1300" dirty="0" smtClean="0">
                        <a:solidFill>
                          <a:schemeClr val="tx1"/>
                        </a:solidFill>
                      </a:endParaRPr>
                    </a:p>
                    <a:p>
                      <a:pPr>
                        <a:buFontTx/>
                        <a:buNone/>
                      </a:pPr>
                      <a:r>
                        <a:rPr lang="ja-JP" altLang="en-US" sz="1300" baseline="0" dirty="0" smtClean="0">
                          <a:solidFill>
                            <a:schemeClr val="tx1"/>
                          </a:solidFill>
                        </a:rPr>
                        <a:t>  </a:t>
                      </a:r>
                      <a:r>
                        <a:rPr lang="ja-JP" altLang="en-US" sz="1300" dirty="0" smtClean="0">
                          <a:solidFill>
                            <a:schemeClr val="tx1"/>
                          </a:solidFill>
                        </a:rPr>
                        <a:t>結核対策</a:t>
                      </a:r>
                      <a:endParaRPr lang="en-US" altLang="ja-JP" sz="1300" dirty="0" smtClean="0">
                        <a:solidFill>
                          <a:schemeClr val="tx1"/>
                        </a:solidFill>
                      </a:endParaRPr>
                    </a:p>
                    <a:p>
                      <a:pPr>
                        <a:buFontTx/>
                        <a:buChar char="-"/>
                      </a:pPr>
                      <a:r>
                        <a:rPr lang="en-US" altLang="ja-JP" sz="1300" baseline="0" dirty="0" smtClean="0">
                          <a:solidFill>
                            <a:schemeClr val="tx1"/>
                          </a:solidFill>
                        </a:rPr>
                        <a:t> </a:t>
                      </a:r>
                      <a:r>
                        <a:rPr lang="ja-JP" altLang="en-US" sz="1300" dirty="0" smtClean="0">
                          <a:solidFill>
                            <a:schemeClr val="tx1"/>
                          </a:solidFill>
                        </a:rPr>
                        <a:t>あい</a:t>
                      </a:r>
                      <a:r>
                        <a:rPr lang="ja-JP" altLang="en-US" sz="1300" dirty="0" err="1" smtClean="0">
                          <a:solidFill>
                            <a:schemeClr val="tx1"/>
                          </a:solidFill>
                        </a:rPr>
                        <a:t>りん</a:t>
                      </a:r>
                      <a:r>
                        <a:rPr lang="ja-JP" altLang="en-US" sz="1300" dirty="0" smtClean="0">
                          <a:solidFill>
                            <a:schemeClr val="tx1"/>
                          </a:solidFill>
                        </a:rPr>
                        <a:t>地域の日雇労働</a:t>
                      </a:r>
                      <a:endParaRPr lang="en-US" altLang="ja-JP" sz="1300" dirty="0" smtClean="0">
                        <a:solidFill>
                          <a:schemeClr val="tx1"/>
                        </a:solidFill>
                      </a:endParaRPr>
                    </a:p>
                    <a:p>
                      <a:pPr>
                        <a:buFontTx/>
                        <a:buNone/>
                      </a:pPr>
                      <a:r>
                        <a:rPr lang="ja-JP" altLang="en-US" sz="1300" baseline="0" dirty="0" smtClean="0">
                          <a:solidFill>
                            <a:schemeClr val="tx1"/>
                          </a:solidFill>
                        </a:rPr>
                        <a:t>  </a:t>
                      </a:r>
                      <a:r>
                        <a:rPr lang="ja-JP" altLang="en-US" sz="1300" dirty="0" smtClean="0">
                          <a:solidFill>
                            <a:schemeClr val="tx1"/>
                          </a:solidFill>
                        </a:rPr>
                        <a:t>者等の自立支援</a:t>
                      </a:r>
                      <a:endParaRPr lang="en-US" altLang="ja-JP" sz="1300"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300" u="none" dirty="0" smtClean="0">
                          <a:solidFill>
                            <a:schemeClr val="tx1"/>
                          </a:solidFill>
                        </a:rPr>
                        <a:t>-</a:t>
                      </a:r>
                      <a:r>
                        <a:rPr lang="ja-JP" altLang="en-US" sz="1300" u="none" dirty="0" smtClean="0">
                          <a:solidFill>
                            <a:schemeClr val="tx1"/>
                          </a:solidFill>
                        </a:rPr>
                        <a:t>基礎学力向上支援事業</a:t>
                      </a:r>
                      <a:endParaRPr lang="en-US" altLang="ja-JP" sz="1300" u="none"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300" u="none" dirty="0" smtClean="0">
                          <a:solidFill>
                            <a:schemeClr val="tx1"/>
                          </a:solidFill>
                        </a:rPr>
                        <a:t>　（西成ジャガピースクール）</a:t>
                      </a:r>
                      <a:endParaRPr lang="en-US" altLang="ja-JP" sz="1300" u="none" dirty="0" smtClean="0">
                        <a:solidFill>
                          <a:schemeClr val="tx1"/>
                        </a:solidFill>
                      </a:endParaRPr>
                    </a:p>
                    <a:p>
                      <a:pPr>
                        <a:buFontTx/>
                        <a:buChar char="-"/>
                      </a:pPr>
                      <a:r>
                        <a:rPr lang="ja-JP" altLang="en-US" sz="1300" dirty="0" smtClean="0">
                          <a:solidFill>
                            <a:schemeClr val="tx1"/>
                          </a:solidFill>
                        </a:rPr>
                        <a:t> 基礎学力アップ事業</a:t>
                      </a:r>
                      <a:endParaRPr lang="en-US" altLang="ja-JP" sz="130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300" dirty="0" smtClean="0">
                          <a:solidFill>
                            <a:schemeClr val="tx1"/>
                          </a:solidFill>
                        </a:rPr>
                        <a:t>　（西成まなび塾）</a:t>
                      </a:r>
                      <a:endParaRPr lang="en-US" altLang="ja-JP" sz="130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300" u="none" dirty="0" smtClean="0">
                          <a:solidFill>
                            <a:schemeClr val="tx1"/>
                          </a:solidFill>
                        </a:rPr>
                        <a:t>-</a:t>
                      </a:r>
                      <a:r>
                        <a:rPr lang="ja-JP" altLang="en-US" sz="1300" u="none" dirty="0" smtClean="0">
                          <a:solidFill>
                            <a:schemeClr val="tx1"/>
                          </a:solidFill>
                        </a:rPr>
                        <a:t> プレーパーク事業</a:t>
                      </a:r>
                      <a:endParaRPr lang="en-US" altLang="ja-JP" sz="1300" strike="sngStrike" dirty="0" smtClean="0">
                        <a:solidFill>
                          <a:schemeClr val="tx1"/>
                        </a:solidFill>
                      </a:endParaRPr>
                    </a:p>
                    <a:p>
                      <a:pPr>
                        <a:buFontTx/>
                        <a:buNone/>
                      </a:pPr>
                      <a:r>
                        <a:rPr lang="en-US" altLang="ja-JP" sz="1300" dirty="0" smtClean="0">
                          <a:solidFill>
                            <a:schemeClr val="tx1"/>
                          </a:solidFill>
                        </a:rPr>
                        <a:t>- </a:t>
                      </a:r>
                      <a:r>
                        <a:rPr lang="ja-JP" altLang="en-US" sz="1300" dirty="0" smtClean="0">
                          <a:solidFill>
                            <a:schemeClr val="tx1"/>
                          </a:solidFill>
                        </a:rPr>
                        <a:t>あい</a:t>
                      </a:r>
                      <a:r>
                        <a:rPr lang="ja-JP" altLang="en-US" sz="1300" dirty="0" err="1" smtClean="0">
                          <a:solidFill>
                            <a:schemeClr val="tx1"/>
                          </a:solidFill>
                        </a:rPr>
                        <a:t>りん</a:t>
                      </a:r>
                      <a:r>
                        <a:rPr lang="ja-JP" altLang="en-US" sz="1300" dirty="0" smtClean="0">
                          <a:solidFill>
                            <a:schemeClr val="tx1"/>
                          </a:solidFill>
                        </a:rPr>
                        <a:t>地域環境整備</a:t>
                      </a:r>
                      <a:endParaRPr lang="en-US" altLang="ja-JP" sz="1300" dirty="0" smtClean="0">
                        <a:solidFill>
                          <a:schemeClr val="tx1"/>
                        </a:solidFill>
                      </a:endParaRPr>
                    </a:p>
                    <a:p>
                      <a:pPr>
                        <a:buFontTx/>
                        <a:buNone/>
                      </a:pPr>
                      <a:r>
                        <a:rPr lang="ja-JP" altLang="en-US" sz="1300" dirty="0" smtClean="0">
                          <a:solidFill>
                            <a:schemeClr val="tx1"/>
                          </a:solidFill>
                        </a:rPr>
                        <a:t>　事業</a:t>
                      </a:r>
                      <a:endParaRPr lang="en-US" altLang="ja-JP" sz="1300" dirty="0" smtClean="0">
                        <a:solidFill>
                          <a:schemeClr val="tx1"/>
                        </a:solidFill>
                      </a:endParaRPr>
                    </a:p>
                    <a:p>
                      <a:pPr>
                        <a:buFontTx/>
                        <a:buChar char="-"/>
                      </a:pPr>
                      <a:r>
                        <a:rPr kumimoji="1" lang="ja-JP" altLang="en-US" sz="1300" baseline="0" dirty="0" smtClean="0">
                          <a:solidFill>
                            <a:schemeClr val="tx1"/>
                          </a:solidFill>
                        </a:rPr>
                        <a:t>府・府警・市連携による</a:t>
                      </a:r>
                      <a:r>
                        <a:rPr kumimoji="1" lang="en-US" altLang="ja-JP" sz="1300" baseline="0" dirty="0" smtClean="0">
                          <a:solidFill>
                            <a:schemeClr val="tx1"/>
                          </a:solidFill>
                        </a:rPr>
                        <a:t/>
                      </a:r>
                      <a:br>
                        <a:rPr kumimoji="1" lang="en-US" altLang="ja-JP" sz="1300" baseline="0" dirty="0" smtClean="0">
                          <a:solidFill>
                            <a:schemeClr val="tx1"/>
                          </a:solidFill>
                        </a:rPr>
                      </a:br>
                      <a:r>
                        <a:rPr kumimoji="1" lang="ja-JP" altLang="en-US" sz="1300" baseline="0" dirty="0" smtClean="0">
                          <a:solidFill>
                            <a:schemeClr val="tx1"/>
                          </a:solidFill>
                        </a:rPr>
                        <a:t> </a:t>
                      </a:r>
                      <a:r>
                        <a:rPr lang="ja-JP" altLang="en-US" sz="1300" dirty="0" smtClean="0">
                          <a:solidFill>
                            <a:schemeClr val="tx1"/>
                          </a:solidFill>
                        </a:rPr>
                        <a:t>あい</a:t>
                      </a:r>
                      <a:r>
                        <a:rPr lang="ja-JP" altLang="en-US" sz="1300" dirty="0" err="1" smtClean="0">
                          <a:solidFill>
                            <a:schemeClr val="tx1"/>
                          </a:solidFill>
                        </a:rPr>
                        <a:t>りん</a:t>
                      </a:r>
                      <a:r>
                        <a:rPr lang="ja-JP" altLang="en-US" sz="1300" dirty="0" smtClean="0">
                          <a:solidFill>
                            <a:schemeClr val="tx1"/>
                          </a:solidFill>
                        </a:rPr>
                        <a:t>地域を中心とする</a:t>
                      </a:r>
                      <a:r>
                        <a:rPr lang="en-US" altLang="ja-JP" sz="1300" dirty="0" smtClean="0">
                          <a:solidFill>
                            <a:schemeClr val="tx1"/>
                          </a:solidFill>
                        </a:rPr>
                        <a:t/>
                      </a:r>
                      <a:br>
                        <a:rPr lang="en-US" altLang="ja-JP" sz="1300" dirty="0" smtClean="0">
                          <a:solidFill>
                            <a:schemeClr val="tx1"/>
                          </a:solidFill>
                        </a:rPr>
                      </a:br>
                      <a:r>
                        <a:rPr lang="ja-JP" altLang="en-US" sz="1300" dirty="0" smtClean="0">
                          <a:solidFill>
                            <a:schemeClr val="tx1"/>
                          </a:solidFill>
                        </a:rPr>
                        <a:t> 環境整備の取組み</a:t>
                      </a:r>
                      <a:endParaRPr lang="en-US" altLang="ja-JP" sz="1300" dirty="0" smtClean="0">
                        <a:solidFill>
                          <a:schemeClr val="tx1"/>
                        </a:solidFill>
                      </a:endParaRPr>
                    </a:p>
                    <a:p>
                      <a:pPr>
                        <a:buFontTx/>
                        <a:buChar char="-"/>
                      </a:pPr>
                      <a:r>
                        <a:rPr kumimoji="1" lang="ja-JP" altLang="en-US" sz="1300" dirty="0" smtClean="0">
                          <a:solidFill>
                            <a:schemeClr val="tx1"/>
                          </a:solidFill>
                        </a:rPr>
                        <a:t>新今宮周辺のにぎわい</a:t>
                      </a:r>
                      <a:r>
                        <a:rPr kumimoji="1" lang="en-US" altLang="ja-JP" sz="1300" dirty="0" smtClean="0">
                          <a:solidFill>
                            <a:schemeClr val="tx1"/>
                          </a:solidFill>
                        </a:rPr>
                        <a:t/>
                      </a:r>
                      <a:br>
                        <a:rPr kumimoji="1" lang="en-US" altLang="ja-JP" sz="1300" dirty="0" smtClean="0">
                          <a:solidFill>
                            <a:schemeClr val="tx1"/>
                          </a:solidFill>
                        </a:rPr>
                      </a:br>
                      <a:r>
                        <a:rPr kumimoji="1" lang="ja-JP" altLang="en-US" sz="1300" dirty="0" smtClean="0">
                          <a:solidFill>
                            <a:schemeClr val="tx1"/>
                          </a:solidFill>
                        </a:rPr>
                        <a:t> 創出</a:t>
                      </a:r>
                      <a:endParaRPr kumimoji="1" lang="en-US" altLang="ja-JP" sz="1300" dirty="0" smtClean="0">
                        <a:solidFill>
                          <a:schemeClr val="tx1"/>
                        </a:solidFill>
                      </a:endParaRPr>
                    </a:p>
                    <a:p>
                      <a:pPr>
                        <a:buFontTx/>
                        <a:buChar char="-"/>
                      </a:pPr>
                      <a:r>
                        <a:rPr kumimoji="1" lang="ja-JP" altLang="en-US" sz="1300" dirty="0" smtClean="0">
                          <a:solidFill>
                            <a:schemeClr val="tx1"/>
                          </a:solidFill>
                        </a:rPr>
                        <a:t>旧あい</a:t>
                      </a:r>
                      <a:r>
                        <a:rPr kumimoji="1" lang="ja-JP" altLang="en-US" sz="1300" dirty="0" err="1" smtClean="0">
                          <a:solidFill>
                            <a:schemeClr val="tx1"/>
                          </a:solidFill>
                        </a:rPr>
                        <a:t>りん</a:t>
                      </a:r>
                      <a:r>
                        <a:rPr kumimoji="1" lang="ja-JP" altLang="en-US" sz="1300" dirty="0" smtClean="0">
                          <a:solidFill>
                            <a:schemeClr val="tx1"/>
                          </a:solidFill>
                        </a:rPr>
                        <a:t>総合センター</a:t>
                      </a:r>
                      <a:r>
                        <a:rPr kumimoji="1" lang="en-US" altLang="ja-JP" sz="1300" dirty="0" smtClean="0">
                          <a:solidFill>
                            <a:schemeClr val="tx1"/>
                          </a:solidFill>
                        </a:rPr>
                        <a:t/>
                      </a:r>
                      <a:br>
                        <a:rPr kumimoji="1" lang="en-US" altLang="ja-JP" sz="1300" dirty="0" smtClean="0">
                          <a:solidFill>
                            <a:schemeClr val="tx1"/>
                          </a:solidFill>
                        </a:rPr>
                      </a:br>
                      <a:r>
                        <a:rPr kumimoji="1" lang="ja-JP" altLang="en-US" sz="1300" dirty="0" smtClean="0">
                          <a:solidFill>
                            <a:schemeClr val="tx1"/>
                          </a:solidFill>
                        </a:rPr>
                        <a:t> 跡地等の利活用の検討</a:t>
                      </a:r>
                      <a:endParaRPr kumimoji="1" lang="en-US" altLang="ja-JP" sz="1400" dirty="0">
                        <a:solidFill>
                          <a:schemeClr val="tx1"/>
                        </a:solidFill>
                      </a:endParaRPr>
                    </a:p>
                  </a:txBody>
                  <a:tcPr>
                    <a:lnL w="12700" cap="flat" cmpd="sng" algn="ctr">
                      <a:solidFill>
                        <a:srgbClr val="002060"/>
                      </a:solidFill>
                      <a:prstDash val="sysDash"/>
                      <a:round/>
                      <a:headEnd type="none" w="med" len="med"/>
                      <a:tailEnd type="none" w="med" len="med"/>
                    </a:lnL>
                    <a:lnR w="12700" cap="flat" cmpd="sng" algn="ctr">
                      <a:solidFill>
                        <a:srgbClr val="002060"/>
                      </a:solidFill>
                      <a:prstDash val="sysDash"/>
                      <a:round/>
                      <a:headEnd type="none" w="med" len="med"/>
                      <a:tailEnd type="none" w="med" len="med"/>
                    </a:lnR>
                    <a:lnT w="19050" cap="flat" cmpd="sng" algn="ctr">
                      <a:solidFill>
                        <a:srgbClr val="002060"/>
                      </a:solidFill>
                      <a:prstDash val="solid"/>
                      <a:round/>
                      <a:headEnd type="none" w="med" len="med"/>
                      <a:tailEnd type="none" w="med" len="med"/>
                    </a:lnT>
                    <a:lnB w="19050" cap="flat" cmpd="sng" algn="ctr">
                      <a:solidFill>
                        <a:srgbClr val="002060"/>
                      </a:solidFill>
                      <a:prstDash val="solid"/>
                      <a:round/>
                      <a:headEnd type="none" w="med" len="med"/>
                      <a:tailEnd type="none" w="med" len="med"/>
                    </a:lnB>
                  </a:tcPr>
                </a:tc>
                <a:tc>
                  <a:txBody>
                    <a:bodyPr/>
                    <a:lstStyle/>
                    <a:p>
                      <a:r>
                        <a:rPr kumimoji="1" lang="ja-JP" altLang="en-US" sz="1100" kern="1200" dirty="0" smtClean="0">
                          <a:solidFill>
                            <a:schemeClr val="tx1"/>
                          </a:solidFill>
                          <a:latin typeface="+mj-ea"/>
                          <a:ea typeface="+mn-ea"/>
                          <a:cs typeface="+mn-cs"/>
                        </a:rPr>
                        <a:t>・あい</a:t>
                      </a:r>
                      <a:r>
                        <a:rPr kumimoji="1" lang="ja-JP" altLang="en-US" sz="1100" kern="1200" dirty="0" err="1" smtClean="0">
                          <a:solidFill>
                            <a:schemeClr val="tx1"/>
                          </a:solidFill>
                          <a:latin typeface="+mj-ea"/>
                          <a:ea typeface="+mn-ea"/>
                          <a:cs typeface="+mn-cs"/>
                        </a:rPr>
                        <a:t>りん</a:t>
                      </a:r>
                      <a:r>
                        <a:rPr kumimoji="1" lang="ja-JP" altLang="en-US" sz="1100" kern="1200" dirty="0" smtClean="0">
                          <a:solidFill>
                            <a:schemeClr val="tx1"/>
                          </a:solidFill>
                          <a:latin typeface="+mj-ea"/>
                          <a:ea typeface="+mn-ea"/>
                          <a:cs typeface="+mn-cs"/>
                        </a:rPr>
                        <a:t>地域における不法投棄ごみ</a:t>
                      </a:r>
                      <a:r>
                        <a:rPr kumimoji="1" lang="ja-JP" altLang="en-US" sz="1100" u="none" kern="1200" dirty="0" smtClean="0">
                          <a:solidFill>
                            <a:schemeClr val="tx1"/>
                          </a:solidFill>
                          <a:latin typeface="+mj-ea"/>
                          <a:ea typeface="+mn-ea"/>
                          <a:cs typeface="+mn-cs"/>
                        </a:rPr>
                        <a:t>や迷惑駐輪の削減など</a:t>
                      </a:r>
                      <a:endParaRPr kumimoji="1" lang="en-US" altLang="ja-JP" sz="1100" u="none" kern="1200" dirty="0" smtClean="0">
                        <a:solidFill>
                          <a:schemeClr val="tx1"/>
                        </a:solidFill>
                        <a:latin typeface="+mj-ea"/>
                        <a:ea typeface="+mn-ea"/>
                        <a:cs typeface="+mn-cs"/>
                      </a:endParaRPr>
                    </a:p>
                    <a:p>
                      <a:r>
                        <a:rPr kumimoji="1" lang="ja-JP" altLang="en-US" sz="1100" u="none" kern="1200" dirty="0" smtClean="0">
                          <a:solidFill>
                            <a:schemeClr val="tx1"/>
                          </a:solidFill>
                          <a:latin typeface="+mj-ea"/>
                          <a:ea typeface="+mn-ea"/>
                          <a:cs typeface="+mn-cs"/>
                        </a:rPr>
                        <a:t>＜不法投棄ごみの減＞</a:t>
                      </a:r>
                      <a:endParaRPr kumimoji="1" lang="en-US" altLang="ja-JP" sz="1100" u="none" kern="1200" dirty="0" smtClean="0">
                        <a:solidFill>
                          <a:schemeClr val="tx1"/>
                        </a:solidFill>
                        <a:latin typeface="+mj-ea"/>
                        <a:ea typeface="+mn-ea"/>
                        <a:cs typeface="+mn-cs"/>
                      </a:endParaRPr>
                    </a:p>
                    <a:p>
                      <a:r>
                        <a:rPr kumimoji="1" lang="en-US" altLang="ja-JP" sz="1100" u="none" kern="1200" dirty="0" smtClean="0">
                          <a:solidFill>
                            <a:schemeClr val="tx1"/>
                          </a:solidFill>
                          <a:latin typeface="+mj-ea"/>
                          <a:ea typeface="+mn-ea"/>
                          <a:cs typeface="+mn-cs"/>
                        </a:rPr>
                        <a:t>2013</a:t>
                      </a:r>
                      <a:r>
                        <a:rPr kumimoji="1" lang="ja-JP" altLang="en-US" sz="1100" u="none" kern="1200" dirty="0" smtClean="0">
                          <a:solidFill>
                            <a:schemeClr val="tx1"/>
                          </a:solidFill>
                          <a:latin typeface="+mj-ea"/>
                          <a:ea typeface="+mn-ea"/>
                          <a:cs typeface="+mn-cs"/>
                        </a:rPr>
                        <a:t>年度 </a:t>
                      </a:r>
                      <a:r>
                        <a:rPr kumimoji="1" lang="en-US" altLang="ja-JP" sz="1100" u="none" kern="1200" dirty="0" smtClean="0">
                          <a:solidFill>
                            <a:schemeClr val="tx1"/>
                          </a:solidFill>
                          <a:latin typeface="+mj-ea"/>
                          <a:ea typeface="+mn-ea"/>
                          <a:cs typeface="+mn-cs"/>
                        </a:rPr>
                        <a:t>1,631t</a:t>
                      </a:r>
                      <a:r>
                        <a:rPr kumimoji="1" lang="ja-JP" altLang="en-US" sz="1100" u="none" kern="1200" dirty="0" smtClean="0">
                          <a:solidFill>
                            <a:schemeClr val="tx1"/>
                          </a:solidFill>
                          <a:latin typeface="+mj-ea"/>
                          <a:ea typeface="+mn-ea"/>
                          <a:cs typeface="+mn-cs"/>
                        </a:rPr>
                        <a:t>→</a:t>
                      </a:r>
                      <a:r>
                        <a:rPr kumimoji="1" lang="en-US" altLang="ja-JP" sz="1100" u="none" kern="1200" dirty="0" smtClean="0">
                          <a:solidFill>
                            <a:schemeClr val="tx1"/>
                          </a:solidFill>
                          <a:latin typeface="+mj-ea"/>
                          <a:ea typeface="+mn-ea"/>
                          <a:cs typeface="+mn-cs"/>
                        </a:rPr>
                        <a:t>2020</a:t>
                      </a:r>
                      <a:r>
                        <a:rPr kumimoji="1" lang="ja-JP" altLang="en-US" sz="1100" u="none" kern="1200" dirty="0" smtClean="0">
                          <a:solidFill>
                            <a:schemeClr val="tx1"/>
                          </a:solidFill>
                          <a:latin typeface="+mj-ea"/>
                          <a:ea typeface="+mn-ea"/>
                          <a:cs typeface="+mn-cs"/>
                        </a:rPr>
                        <a:t>年度 </a:t>
                      </a:r>
                      <a:r>
                        <a:rPr kumimoji="1" lang="en-US" altLang="ja-JP" sz="1100" u="none" kern="1200" dirty="0" smtClean="0">
                          <a:solidFill>
                            <a:schemeClr val="tx1"/>
                          </a:solidFill>
                          <a:latin typeface="+mj-ea"/>
                          <a:ea typeface="+mn-ea"/>
                          <a:cs typeface="+mn-cs"/>
                        </a:rPr>
                        <a:t>750t</a:t>
                      </a:r>
                    </a:p>
                    <a:p>
                      <a:pPr algn="r"/>
                      <a:r>
                        <a:rPr kumimoji="1" lang="ja-JP" altLang="en-US" sz="1100" u="none" kern="1200" dirty="0" smtClean="0">
                          <a:solidFill>
                            <a:schemeClr val="tx1"/>
                          </a:solidFill>
                          <a:latin typeface="+mj-ea"/>
                          <a:ea typeface="+mn-ea"/>
                          <a:cs typeface="+mn-cs"/>
                        </a:rPr>
                        <a:t>（約</a:t>
                      </a:r>
                      <a:r>
                        <a:rPr kumimoji="1" lang="en-US" altLang="ja-JP" sz="1100" u="none" kern="1200" dirty="0" smtClean="0">
                          <a:solidFill>
                            <a:schemeClr val="tx1"/>
                          </a:solidFill>
                          <a:latin typeface="+mj-ea"/>
                          <a:ea typeface="+mn-ea"/>
                          <a:cs typeface="+mn-cs"/>
                        </a:rPr>
                        <a:t>54%</a:t>
                      </a:r>
                      <a:r>
                        <a:rPr kumimoji="1" lang="ja-JP" altLang="en-US" sz="1100" u="none" kern="1200" dirty="0" smtClean="0">
                          <a:solidFill>
                            <a:schemeClr val="tx1"/>
                          </a:solidFill>
                          <a:latin typeface="+mj-ea"/>
                          <a:ea typeface="+mn-ea"/>
                          <a:cs typeface="+mn-cs"/>
                        </a:rPr>
                        <a:t>減）</a:t>
                      </a:r>
                      <a:endParaRPr kumimoji="1" lang="en-US" altLang="ja-JP" sz="1100" u="none" kern="1200" dirty="0" smtClean="0">
                        <a:solidFill>
                          <a:schemeClr val="tx1"/>
                        </a:solidFill>
                        <a:latin typeface="+mj-ea"/>
                        <a:ea typeface="+mn-ea"/>
                        <a:cs typeface="+mn-cs"/>
                      </a:endParaRPr>
                    </a:p>
                    <a:p>
                      <a:r>
                        <a:rPr kumimoji="1" lang="ja-JP" altLang="en-US" sz="1100" u="none" kern="1200" dirty="0" smtClean="0">
                          <a:solidFill>
                            <a:schemeClr val="tx1"/>
                          </a:solidFill>
                          <a:latin typeface="+mj-ea"/>
                          <a:ea typeface="+mn-ea"/>
                          <a:cs typeface="+mn-cs"/>
                        </a:rPr>
                        <a:t>＜迷惑駐輪の減＞</a:t>
                      </a:r>
                      <a:endParaRPr kumimoji="1" lang="en-US" altLang="ja-JP" sz="1100" u="none" kern="1200" dirty="0" smtClean="0">
                        <a:solidFill>
                          <a:schemeClr val="tx1"/>
                        </a:solidFill>
                        <a:latin typeface="+mj-ea"/>
                        <a:ea typeface="+mn-ea"/>
                        <a:cs typeface="+mn-cs"/>
                      </a:endParaRPr>
                    </a:p>
                    <a:p>
                      <a:r>
                        <a:rPr kumimoji="1" lang="en-US" altLang="ja-JP" sz="1100" u="none" kern="1200" dirty="0" smtClean="0">
                          <a:solidFill>
                            <a:schemeClr val="tx1"/>
                          </a:solidFill>
                          <a:latin typeface="+mj-ea"/>
                          <a:ea typeface="+mn-ea"/>
                          <a:cs typeface="+mn-cs"/>
                        </a:rPr>
                        <a:t>2013</a:t>
                      </a:r>
                      <a:r>
                        <a:rPr kumimoji="1" lang="ja-JP" altLang="en-US" sz="1100" u="none" kern="1200" dirty="0" smtClean="0">
                          <a:solidFill>
                            <a:schemeClr val="tx1"/>
                          </a:solidFill>
                          <a:latin typeface="+mj-ea"/>
                          <a:ea typeface="+mn-ea"/>
                          <a:cs typeface="+mn-cs"/>
                        </a:rPr>
                        <a:t>年度</a:t>
                      </a:r>
                      <a:r>
                        <a:rPr kumimoji="1" lang="en-US" altLang="ja-JP" sz="1100" u="none" kern="1200" dirty="0" smtClean="0">
                          <a:solidFill>
                            <a:schemeClr val="tx1"/>
                          </a:solidFill>
                          <a:latin typeface="+mj-ea"/>
                          <a:ea typeface="+mn-ea"/>
                          <a:cs typeface="+mn-cs"/>
                        </a:rPr>
                        <a:t>4,500</a:t>
                      </a:r>
                      <a:r>
                        <a:rPr kumimoji="1" lang="ja-JP" altLang="en-US" sz="1100" u="none" kern="1200" dirty="0" smtClean="0">
                          <a:solidFill>
                            <a:schemeClr val="tx1"/>
                          </a:solidFill>
                          <a:latin typeface="+mj-ea"/>
                          <a:ea typeface="+mn-ea"/>
                          <a:cs typeface="+mn-cs"/>
                        </a:rPr>
                        <a:t>台→</a:t>
                      </a:r>
                      <a:r>
                        <a:rPr kumimoji="1" lang="en-US" altLang="ja-JP" sz="1100" u="none" kern="1200" dirty="0" smtClean="0">
                          <a:solidFill>
                            <a:schemeClr val="tx1"/>
                          </a:solidFill>
                          <a:latin typeface="+mj-ea"/>
                          <a:ea typeface="+mn-ea"/>
                          <a:cs typeface="+mn-cs"/>
                        </a:rPr>
                        <a:t>2020</a:t>
                      </a:r>
                      <a:r>
                        <a:rPr kumimoji="1" lang="ja-JP" altLang="en-US" sz="1100" u="none" kern="1200" dirty="0" smtClean="0">
                          <a:solidFill>
                            <a:schemeClr val="tx1"/>
                          </a:solidFill>
                          <a:latin typeface="+mj-ea"/>
                          <a:ea typeface="+mn-ea"/>
                          <a:cs typeface="+mn-cs"/>
                        </a:rPr>
                        <a:t>年度</a:t>
                      </a:r>
                      <a:r>
                        <a:rPr kumimoji="1" lang="en-US" altLang="ja-JP" sz="1100" u="none" kern="1200" dirty="0" smtClean="0">
                          <a:solidFill>
                            <a:schemeClr val="tx1"/>
                          </a:solidFill>
                          <a:latin typeface="+mj-ea"/>
                          <a:ea typeface="+mn-ea"/>
                          <a:cs typeface="+mn-cs"/>
                        </a:rPr>
                        <a:t>2,357</a:t>
                      </a:r>
                      <a:r>
                        <a:rPr kumimoji="1" lang="ja-JP" altLang="en-US" sz="1100" u="none" kern="1200" dirty="0" smtClean="0">
                          <a:solidFill>
                            <a:schemeClr val="tx1"/>
                          </a:solidFill>
                          <a:latin typeface="+mj-ea"/>
                          <a:ea typeface="+mn-ea"/>
                          <a:cs typeface="+mn-cs"/>
                        </a:rPr>
                        <a:t>台</a:t>
                      </a:r>
                      <a:endParaRPr kumimoji="1" lang="en-US" altLang="ja-JP" sz="1100" u="none" kern="1200" dirty="0" smtClean="0">
                        <a:solidFill>
                          <a:schemeClr val="tx1"/>
                        </a:solidFill>
                        <a:latin typeface="+mj-ea"/>
                        <a:ea typeface="+mn-ea"/>
                        <a:cs typeface="+mn-cs"/>
                      </a:endParaRPr>
                    </a:p>
                    <a:p>
                      <a:pPr algn="r"/>
                      <a:r>
                        <a:rPr kumimoji="1" lang="ja-JP" altLang="en-US" sz="1100" u="none" kern="1200" dirty="0" smtClean="0">
                          <a:solidFill>
                            <a:schemeClr val="tx1"/>
                          </a:solidFill>
                          <a:latin typeface="+mj-ea"/>
                          <a:ea typeface="+mn-ea"/>
                          <a:cs typeface="+mn-cs"/>
                        </a:rPr>
                        <a:t>（約</a:t>
                      </a:r>
                      <a:r>
                        <a:rPr kumimoji="1" lang="en-US" altLang="ja-JP" sz="1100" u="none" kern="1200" dirty="0" smtClean="0">
                          <a:solidFill>
                            <a:schemeClr val="tx1"/>
                          </a:solidFill>
                          <a:latin typeface="+mj-ea"/>
                          <a:ea typeface="+mn-ea"/>
                          <a:cs typeface="+mn-cs"/>
                        </a:rPr>
                        <a:t>48%</a:t>
                      </a:r>
                      <a:r>
                        <a:rPr kumimoji="1" lang="ja-JP" altLang="en-US" sz="1100" u="none" kern="1200" dirty="0" smtClean="0">
                          <a:solidFill>
                            <a:schemeClr val="tx1"/>
                          </a:solidFill>
                          <a:latin typeface="+mj-ea"/>
                          <a:ea typeface="+mn-ea"/>
                          <a:cs typeface="+mn-cs"/>
                        </a:rPr>
                        <a:t>減）</a:t>
                      </a:r>
                      <a:endParaRPr kumimoji="1" lang="en-US" altLang="ja-JP" sz="1100" u="none" kern="1200" dirty="0" smtClean="0">
                        <a:solidFill>
                          <a:schemeClr val="tx1"/>
                        </a:solidFill>
                        <a:latin typeface="+mj-ea"/>
                        <a:ea typeface="+mn-ea"/>
                        <a:cs typeface="+mn-cs"/>
                      </a:endParaRPr>
                    </a:p>
                    <a:p>
                      <a:pPr>
                        <a:buFontTx/>
                        <a:buNone/>
                      </a:pPr>
                      <a:r>
                        <a:rPr kumimoji="1" lang="ja-JP" altLang="en-US" sz="1100" kern="1200" dirty="0" smtClean="0">
                          <a:solidFill>
                            <a:schemeClr val="tx1"/>
                          </a:solidFill>
                          <a:latin typeface="+mj-ea"/>
                          <a:ea typeface="+mn-ea"/>
                          <a:cs typeface="+mn-cs"/>
                        </a:rPr>
                        <a:t>＜結核罹患率（人口</a:t>
                      </a:r>
                      <a:r>
                        <a:rPr kumimoji="1" lang="en-US" altLang="ja-JP" sz="1100" kern="1200" dirty="0" smtClean="0">
                          <a:solidFill>
                            <a:schemeClr val="tx1"/>
                          </a:solidFill>
                          <a:latin typeface="+mj-ea"/>
                          <a:ea typeface="+mn-ea"/>
                          <a:cs typeface="+mn-cs"/>
                        </a:rPr>
                        <a:t>10</a:t>
                      </a:r>
                      <a:r>
                        <a:rPr kumimoji="1" lang="ja-JP" altLang="en-US" sz="1100" kern="1200" dirty="0" smtClean="0">
                          <a:solidFill>
                            <a:schemeClr val="tx1"/>
                          </a:solidFill>
                          <a:latin typeface="+mj-ea"/>
                          <a:ea typeface="+mn-ea"/>
                          <a:cs typeface="+mn-cs"/>
                        </a:rPr>
                        <a:t>万人対）＞</a:t>
                      </a:r>
                      <a:endParaRPr kumimoji="1" lang="en-US" altLang="ja-JP" sz="1100" kern="1200" dirty="0" smtClean="0">
                        <a:solidFill>
                          <a:schemeClr val="tx1"/>
                        </a:solidFill>
                        <a:latin typeface="+mj-ea"/>
                        <a:ea typeface="+mn-ea"/>
                        <a:cs typeface="+mn-cs"/>
                      </a:endParaRPr>
                    </a:p>
                    <a:p>
                      <a:pPr>
                        <a:buFontTx/>
                        <a:buNone/>
                      </a:pPr>
                      <a:r>
                        <a:rPr kumimoji="1" lang="ja-JP" altLang="en-US" sz="1100" kern="1200" dirty="0" smtClean="0">
                          <a:solidFill>
                            <a:schemeClr val="tx1"/>
                          </a:solidFill>
                          <a:latin typeface="+mj-ea"/>
                          <a:ea typeface="+mn-ea"/>
                          <a:cs typeface="+mn-cs"/>
                        </a:rPr>
                        <a:t>西成区全体</a:t>
                      </a:r>
                      <a:endParaRPr kumimoji="1" lang="en-US" altLang="ja-JP" sz="1100" kern="1200" dirty="0" smtClean="0">
                        <a:solidFill>
                          <a:schemeClr val="tx1"/>
                        </a:solidFill>
                        <a:latin typeface="+mj-ea"/>
                        <a:ea typeface="+mn-ea"/>
                        <a:cs typeface="+mn-cs"/>
                      </a:endParaRPr>
                    </a:p>
                    <a:p>
                      <a:pPr>
                        <a:buFontTx/>
                        <a:buNone/>
                      </a:pPr>
                      <a:r>
                        <a:rPr kumimoji="1" lang="en-US" altLang="ja-JP" sz="1100" kern="1200" dirty="0" smtClean="0">
                          <a:solidFill>
                            <a:schemeClr val="tx1"/>
                          </a:solidFill>
                          <a:latin typeface="+mj-ea"/>
                          <a:ea typeface="+mn-ea"/>
                          <a:cs typeface="+mn-cs"/>
                        </a:rPr>
                        <a:t>2013</a:t>
                      </a:r>
                      <a:r>
                        <a:rPr kumimoji="1" lang="ja-JP" altLang="en-US" sz="1100" kern="1200" dirty="0" smtClean="0">
                          <a:solidFill>
                            <a:schemeClr val="tx1"/>
                          </a:solidFill>
                          <a:latin typeface="+mj-ea"/>
                          <a:ea typeface="+mn-ea"/>
                          <a:cs typeface="+mn-cs"/>
                        </a:rPr>
                        <a:t>年度 </a:t>
                      </a:r>
                      <a:r>
                        <a:rPr kumimoji="1" lang="en-US" altLang="ja-JP" sz="1100" kern="1200" dirty="0" smtClean="0">
                          <a:solidFill>
                            <a:schemeClr val="tx1"/>
                          </a:solidFill>
                          <a:latin typeface="+mj-ea"/>
                          <a:ea typeface="+mn-ea"/>
                          <a:cs typeface="+mn-cs"/>
                        </a:rPr>
                        <a:t>182.3</a:t>
                      </a:r>
                      <a:r>
                        <a:rPr kumimoji="1" lang="ja-JP" altLang="en-US" sz="1100" kern="1200" dirty="0" smtClean="0">
                          <a:solidFill>
                            <a:schemeClr val="tx1"/>
                          </a:solidFill>
                          <a:latin typeface="+mj-ea"/>
                          <a:ea typeface="+mn-ea"/>
                          <a:cs typeface="+mn-cs"/>
                        </a:rPr>
                        <a:t>→</a:t>
                      </a:r>
                      <a:r>
                        <a:rPr kumimoji="1" lang="en-US" altLang="ja-JP" sz="1100" kern="1200" dirty="0" smtClean="0">
                          <a:solidFill>
                            <a:schemeClr val="tx1"/>
                          </a:solidFill>
                          <a:latin typeface="+mj-ea"/>
                          <a:ea typeface="+mn-ea"/>
                          <a:cs typeface="+mn-cs"/>
                        </a:rPr>
                        <a:t>2021</a:t>
                      </a:r>
                      <a:r>
                        <a:rPr kumimoji="1" lang="ja-JP" altLang="en-US" sz="1100" kern="1200" dirty="0" smtClean="0">
                          <a:solidFill>
                            <a:schemeClr val="tx1"/>
                          </a:solidFill>
                          <a:latin typeface="+mj-ea"/>
                          <a:ea typeface="+mn-ea"/>
                          <a:cs typeface="+mn-cs"/>
                        </a:rPr>
                        <a:t>年度 </a:t>
                      </a:r>
                      <a:r>
                        <a:rPr kumimoji="1" lang="en-US" altLang="ja-JP" sz="1100" kern="1200" dirty="0" smtClean="0">
                          <a:solidFill>
                            <a:schemeClr val="tx1"/>
                          </a:solidFill>
                          <a:latin typeface="+mj-ea"/>
                          <a:ea typeface="+mn-ea"/>
                          <a:cs typeface="+mn-cs"/>
                        </a:rPr>
                        <a:t>79.7</a:t>
                      </a:r>
                    </a:p>
                    <a:p>
                      <a:pPr>
                        <a:buFontTx/>
                        <a:buNone/>
                      </a:pPr>
                      <a:r>
                        <a:rPr kumimoji="1" lang="ja-JP" altLang="en-US" sz="1100" kern="1200" dirty="0" smtClean="0">
                          <a:solidFill>
                            <a:schemeClr val="tx1"/>
                          </a:solidFill>
                          <a:latin typeface="+mj-ea"/>
                          <a:ea typeface="+mn-ea"/>
                          <a:cs typeface="+mn-cs"/>
                        </a:rPr>
                        <a:t>あい</a:t>
                      </a:r>
                      <a:r>
                        <a:rPr kumimoji="1" lang="ja-JP" altLang="en-US" sz="1100" kern="1200" dirty="0" err="1" smtClean="0">
                          <a:solidFill>
                            <a:schemeClr val="tx1"/>
                          </a:solidFill>
                          <a:latin typeface="+mj-ea"/>
                          <a:ea typeface="+mn-ea"/>
                          <a:cs typeface="+mn-cs"/>
                        </a:rPr>
                        <a:t>りん</a:t>
                      </a:r>
                      <a:r>
                        <a:rPr kumimoji="1" lang="ja-JP" altLang="en-US" sz="1100" kern="1200" dirty="0" smtClean="0">
                          <a:solidFill>
                            <a:schemeClr val="tx1"/>
                          </a:solidFill>
                          <a:latin typeface="+mj-ea"/>
                          <a:ea typeface="+mn-ea"/>
                          <a:cs typeface="+mn-cs"/>
                        </a:rPr>
                        <a:t>地域</a:t>
                      </a:r>
                      <a:endParaRPr kumimoji="1" lang="en-US" altLang="ja-JP" sz="1100" kern="1200" dirty="0" smtClean="0">
                        <a:solidFill>
                          <a:schemeClr val="tx1"/>
                        </a:solidFill>
                        <a:latin typeface="+mj-ea"/>
                        <a:ea typeface="+mn-ea"/>
                        <a:cs typeface="+mn-cs"/>
                      </a:endParaRPr>
                    </a:p>
                    <a:p>
                      <a:pPr>
                        <a:buFontTx/>
                        <a:buNone/>
                      </a:pPr>
                      <a:r>
                        <a:rPr kumimoji="1" lang="en-US" altLang="ja-JP" sz="1100" kern="1200" dirty="0" smtClean="0">
                          <a:solidFill>
                            <a:schemeClr val="tx1"/>
                          </a:solidFill>
                          <a:latin typeface="+mj-ea"/>
                          <a:ea typeface="+mn-ea"/>
                          <a:cs typeface="+mn-cs"/>
                        </a:rPr>
                        <a:t>2013</a:t>
                      </a:r>
                      <a:r>
                        <a:rPr kumimoji="1" lang="ja-JP" altLang="en-US" sz="1100" kern="1200" dirty="0" smtClean="0">
                          <a:solidFill>
                            <a:schemeClr val="tx1"/>
                          </a:solidFill>
                          <a:latin typeface="+mj-ea"/>
                          <a:ea typeface="+mn-ea"/>
                          <a:cs typeface="+mn-cs"/>
                        </a:rPr>
                        <a:t>年度 </a:t>
                      </a:r>
                      <a:r>
                        <a:rPr kumimoji="1" lang="en-US" altLang="ja-JP" sz="1100" kern="1200" dirty="0" smtClean="0">
                          <a:solidFill>
                            <a:schemeClr val="tx1"/>
                          </a:solidFill>
                          <a:latin typeface="+mj-ea"/>
                          <a:ea typeface="+mn-ea"/>
                          <a:cs typeface="+mn-cs"/>
                        </a:rPr>
                        <a:t>438</a:t>
                      </a:r>
                      <a:r>
                        <a:rPr kumimoji="1" lang="ja-JP" altLang="en-US" sz="1100" kern="1200" dirty="0" smtClean="0">
                          <a:solidFill>
                            <a:schemeClr val="tx1"/>
                          </a:solidFill>
                          <a:latin typeface="+mj-ea"/>
                          <a:ea typeface="+mn-ea"/>
                          <a:cs typeface="+mn-cs"/>
                        </a:rPr>
                        <a:t>→</a:t>
                      </a:r>
                      <a:r>
                        <a:rPr kumimoji="1" lang="en-US" altLang="ja-JP" sz="1100" kern="1200" dirty="0" smtClean="0">
                          <a:solidFill>
                            <a:schemeClr val="tx1"/>
                          </a:solidFill>
                          <a:latin typeface="+mj-ea"/>
                          <a:ea typeface="+mn-ea"/>
                          <a:cs typeface="+mn-cs"/>
                        </a:rPr>
                        <a:t>2021</a:t>
                      </a:r>
                      <a:r>
                        <a:rPr kumimoji="1" lang="ja-JP" altLang="en-US" sz="1100" kern="1200" dirty="0" smtClean="0">
                          <a:solidFill>
                            <a:schemeClr val="tx1"/>
                          </a:solidFill>
                          <a:latin typeface="+mj-ea"/>
                          <a:ea typeface="+mn-ea"/>
                          <a:cs typeface="+mn-cs"/>
                        </a:rPr>
                        <a:t>年度 </a:t>
                      </a:r>
                      <a:r>
                        <a:rPr kumimoji="1" lang="en-US" altLang="ja-JP" sz="1100" kern="1200" dirty="0" smtClean="0">
                          <a:solidFill>
                            <a:schemeClr val="tx1"/>
                          </a:solidFill>
                          <a:latin typeface="+mj-ea"/>
                          <a:ea typeface="+mn-ea"/>
                          <a:cs typeface="+mn-cs"/>
                        </a:rPr>
                        <a:t>188.1</a:t>
                      </a:r>
                    </a:p>
                    <a:p>
                      <a:pPr>
                        <a:buFontTx/>
                        <a:buNone/>
                      </a:pPr>
                      <a:endParaRPr kumimoji="1" lang="en-US" altLang="ja-JP" sz="1100" kern="1200" dirty="0" smtClean="0">
                        <a:solidFill>
                          <a:schemeClr val="tx1"/>
                        </a:solidFill>
                        <a:latin typeface="+mj-ea"/>
                        <a:ea typeface="+mn-ea"/>
                        <a:cs typeface="+mn-cs"/>
                      </a:endParaRPr>
                    </a:p>
                    <a:p>
                      <a:pPr>
                        <a:buFontTx/>
                        <a:buNone/>
                      </a:pPr>
                      <a:r>
                        <a:rPr kumimoji="1" lang="ja-JP" altLang="en-US" sz="1100" kern="1200" dirty="0" smtClean="0">
                          <a:solidFill>
                            <a:schemeClr val="tx1"/>
                          </a:solidFill>
                          <a:latin typeface="+mj-ea"/>
                          <a:ea typeface="+mn-ea"/>
                          <a:cs typeface="+mn-cs"/>
                        </a:rPr>
                        <a:t>・基礎学力向上の取組み</a:t>
                      </a:r>
                      <a:endParaRPr kumimoji="1" lang="en-US" altLang="ja-JP" sz="1100" kern="1200" dirty="0" smtClean="0">
                        <a:solidFill>
                          <a:schemeClr val="tx1"/>
                        </a:solidFill>
                        <a:latin typeface="+mj-ea"/>
                        <a:ea typeface="+mn-ea"/>
                        <a:cs typeface="+mn-cs"/>
                      </a:endParaRPr>
                    </a:p>
                    <a:p>
                      <a:pPr>
                        <a:buFontTx/>
                        <a:buNone/>
                      </a:pPr>
                      <a:r>
                        <a:rPr kumimoji="1" lang="ja-JP" altLang="en-US" sz="1100" kern="1200" dirty="0" smtClean="0">
                          <a:solidFill>
                            <a:schemeClr val="tx1"/>
                          </a:solidFill>
                          <a:latin typeface="+mj-ea"/>
                          <a:ea typeface="+mn-ea"/>
                          <a:cs typeface="+mn-cs"/>
                        </a:rPr>
                        <a:t>＜西成ジャガピースクール＞</a:t>
                      </a:r>
                      <a:endParaRPr kumimoji="1" lang="en-US" altLang="ja-JP" sz="1100" kern="1200" dirty="0" smtClean="0">
                        <a:solidFill>
                          <a:schemeClr val="tx1"/>
                        </a:solidFill>
                        <a:latin typeface="+mj-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smtClean="0">
                          <a:solidFill>
                            <a:schemeClr val="tx1"/>
                          </a:solidFill>
                          <a:latin typeface="+mj-ea"/>
                          <a:ea typeface="+mn-ea"/>
                          <a:cs typeface="+mn-cs"/>
                        </a:rPr>
                        <a:t>授業を実施した全学年、全科目で平均点向上（</a:t>
                      </a:r>
                      <a:r>
                        <a:rPr kumimoji="1" lang="en-US" altLang="ja-JP" sz="1100" kern="1200" dirty="0" smtClean="0">
                          <a:solidFill>
                            <a:schemeClr val="tx1"/>
                          </a:solidFill>
                          <a:latin typeface="+mj-ea"/>
                          <a:ea typeface="+mn-ea"/>
                          <a:cs typeface="+mn-cs"/>
                        </a:rPr>
                        <a:t>2021</a:t>
                      </a:r>
                      <a:r>
                        <a:rPr kumimoji="1" lang="ja-JP" altLang="en-US" sz="1100" kern="1200" dirty="0" smtClean="0">
                          <a:solidFill>
                            <a:schemeClr val="tx1"/>
                          </a:solidFill>
                          <a:latin typeface="+mj-ea"/>
                          <a:ea typeface="+mn-ea"/>
                          <a:cs typeface="+mn-cs"/>
                        </a:rPr>
                        <a:t>年度実績）</a:t>
                      </a:r>
                      <a:endParaRPr kumimoji="1" lang="en-US" altLang="ja-JP" sz="1100" kern="1200" dirty="0" smtClean="0">
                        <a:solidFill>
                          <a:schemeClr val="tx1"/>
                        </a:solidFill>
                        <a:latin typeface="+mj-ea"/>
                        <a:ea typeface="+mn-ea"/>
                        <a:cs typeface="+mn-cs"/>
                      </a:endParaRPr>
                    </a:p>
                    <a:p>
                      <a:pPr>
                        <a:buFontTx/>
                        <a:buNone/>
                      </a:pPr>
                      <a:r>
                        <a:rPr kumimoji="1" lang="ja-JP" altLang="en-US" sz="1100" kern="1200" dirty="0" smtClean="0">
                          <a:solidFill>
                            <a:schemeClr val="tx1"/>
                          </a:solidFill>
                          <a:latin typeface="+mj-ea"/>
                          <a:ea typeface="+mn-ea"/>
                          <a:cs typeface="+mn-cs"/>
                        </a:rPr>
                        <a:t>＜西成まなび塾＞</a:t>
                      </a:r>
                      <a:endParaRPr kumimoji="1" lang="en-US" altLang="ja-JP" sz="1100" kern="1200" dirty="0" smtClean="0">
                        <a:solidFill>
                          <a:schemeClr val="tx1"/>
                        </a:solidFill>
                        <a:latin typeface="+mj-ea"/>
                        <a:ea typeface="+mn-ea"/>
                        <a:cs typeface="+mn-cs"/>
                      </a:endParaRPr>
                    </a:p>
                    <a:p>
                      <a:pPr>
                        <a:buFontTx/>
                        <a:buNone/>
                      </a:pPr>
                      <a:r>
                        <a:rPr kumimoji="1" lang="ja-JP" altLang="en-US" sz="1100" kern="1200" dirty="0" smtClean="0">
                          <a:solidFill>
                            <a:schemeClr val="tx1"/>
                          </a:solidFill>
                          <a:latin typeface="+mj-ea"/>
                          <a:ea typeface="+mn-ea"/>
                          <a:cs typeface="+mn-cs"/>
                        </a:rPr>
                        <a:t>「勉強時間が増えた」と答えた受講生の割合</a:t>
                      </a:r>
                      <a:r>
                        <a:rPr kumimoji="1" lang="en-US" altLang="ja-JP" sz="1100" kern="1200" dirty="0" smtClean="0">
                          <a:solidFill>
                            <a:schemeClr val="tx1"/>
                          </a:solidFill>
                          <a:latin typeface="+mj-ea"/>
                          <a:ea typeface="+mn-ea"/>
                          <a:cs typeface="+mn-cs"/>
                        </a:rPr>
                        <a:t>75%</a:t>
                      </a:r>
                      <a:r>
                        <a:rPr kumimoji="1" lang="ja-JP" altLang="en-US" sz="1100" kern="1200" dirty="0" smtClean="0">
                          <a:solidFill>
                            <a:schemeClr val="tx1"/>
                          </a:solidFill>
                          <a:latin typeface="+mj-ea"/>
                          <a:ea typeface="+mn-ea"/>
                          <a:cs typeface="+mn-cs"/>
                        </a:rPr>
                        <a:t>以上（</a:t>
                      </a:r>
                      <a:r>
                        <a:rPr kumimoji="1" lang="en-US" altLang="ja-JP" sz="1100" kern="1200" dirty="0" smtClean="0">
                          <a:solidFill>
                            <a:schemeClr val="tx1"/>
                          </a:solidFill>
                          <a:latin typeface="+mj-ea"/>
                          <a:ea typeface="+mn-ea"/>
                          <a:cs typeface="+mn-cs"/>
                        </a:rPr>
                        <a:t>2021</a:t>
                      </a:r>
                      <a:r>
                        <a:rPr kumimoji="1" lang="ja-JP" altLang="en-US" sz="1100" kern="1200" dirty="0" smtClean="0">
                          <a:solidFill>
                            <a:schemeClr val="tx1"/>
                          </a:solidFill>
                          <a:latin typeface="+mj-ea"/>
                          <a:ea typeface="+mn-ea"/>
                          <a:cs typeface="+mn-cs"/>
                        </a:rPr>
                        <a:t>年度実績）</a:t>
                      </a:r>
                      <a:endParaRPr kumimoji="1" lang="en-US" altLang="ja-JP" sz="1100" kern="1200" dirty="0" smtClean="0">
                        <a:solidFill>
                          <a:schemeClr val="tx1"/>
                        </a:solidFill>
                        <a:latin typeface="+mj-ea"/>
                        <a:ea typeface="+mn-ea"/>
                        <a:cs typeface="+mn-cs"/>
                      </a:endParaRPr>
                    </a:p>
                    <a:p>
                      <a:pPr>
                        <a:buFontTx/>
                        <a:buNone/>
                      </a:pPr>
                      <a:endParaRPr kumimoji="1" lang="en-US" altLang="ja-JP" sz="1100" kern="1200" dirty="0" smtClean="0">
                        <a:solidFill>
                          <a:schemeClr val="tx1"/>
                        </a:solidFill>
                        <a:latin typeface="+mj-ea"/>
                        <a:ea typeface="+mn-ea"/>
                        <a:cs typeface="+mn-cs"/>
                      </a:endParaRPr>
                    </a:p>
                    <a:p>
                      <a:r>
                        <a:rPr kumimoji="1" lang="ja-JP" altLang="en-US" sz="1100" kern="1200" dirty="0" smtClean="0">
                          <a:solidFill>
                            <a:schemeClr val="tx1"/>
                          </a:solidFill>
                          <a:latin typeface="+mj-ea"/>
                          <a:ea typeface="+mn-ea"/>
                          <a:cs typeface="+mn-cs"/>
                        </a:rPr>
                        <a:t>・あい</a:t>
                      </a:r>
                      <a:r>
                        <a:rPr kumimoji="1" lang="ja-JP" altLang="en-US" sz="1100" kern="1200" dirty="0" err="1" smtClean="0">
                          <a:solidFill>
                            <a:schemeClr val="tx1"/>
                          </a:solidFill>
                          <a:latin typeface="+mj-ea"/>
                          <a:ea typeface="+mn-ea"/>
                          <a:cs typeface="+mn-cs"/>
                        </a:rPr>
                        <a:t>りん</a:t>
                      </a:r>
                      <a:r>
                        <a:rPr kumimoji="1" lang="ja-JP" altLang="en-US" sz="1100" kern="1200" dirty="0" smtClean="0">
                          <a:solidFill>
                            <a:schemeClr val="tx1"/>
                          </a:solidFill>
                          <a:latin typeface="+mj-ea"/>
                          <a:ea typeface="+mn-ea"/>
                          <a:cs typeface="+mn-cs"/>
                        </a:rPr>
                        <a:t>総合センター構成施設の移転・仮移転が完了</a:t>
                      </a:r>
                      <a:endParaRPr kumimoji="1" lang="en-US" altLang="ja-JP" sz="1600" dirty="0">
                        <a:solidFill>
                          <a:schemeClr val="tx1"/>
                        </a:solidFill>
                      </a:endParaRPr>
                    </a:p>
                  </a:txBody>
                  <a:tcPr>
                    <a:lnL w="12700" cap="flat" cmpd="sng" algn="ctr">
                      <a:solidFill>
                        <a:srgbClr val="002060"/>
                      </a:solidFill>
                      <a:prstDash val="sysDash"/>
                      <a:round/>
                      <a:headEnd type="none" w="med" len="med"/>
                      <a:tailEnd type="none" w="med" len="med"/>
                    </a:lnL>
                    <a:lnR w="19050" cap="flat" cmpd="sng" algn="ctr">
                      <a:solidFill>
                        <a:srgbClr val="002060"/>
                      </a:solidFill>
                      <a:prstDash val="solid"/>
                      <a:round/>
                      <a:headEnd type="none" w="med" len="med"/>
                      <a:tailEnd type="none" w="med" len="med"/>
                    </a:lnR>
                    <a:lnT w="19050" cap="flat" cmpd="sng" algn="ctr">
                      <a:solidFill>
                        <a:srgbClr val="002060"/>
                      </a:solidFill>
                      <a:prstDash val="solid"/>
                      <a:round/>
                      <a:headEnd type="none" w="med" len="med"/>
                      <a:tailEnd type="none" w="med" len="med"/>
                    </a:lnT>
                    <a:lnB w="1905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2" name="スライド番号プレースホルダー 1"/>
          <p:cNvSpPr>
            <a:spLocks noGrp="1"/>
          </p:cNvSpPr>
          <p:nvPr>
            <p:ph type="sldNum" sz="quarter" idx="12"/>
          </p:nvPr>
        </p:nvSpPr>
        <p:spPr/>
        <p:txBody>
          <a:bodyPr/>
          <a:lstStyle/>
          <a:p>
            <a:fld id="{63BC356D-1576-478B-8647-1361C6E9DFF7}" type="slidenum">
              <a:rPr lang="ja-JP" altLang="en-US" smtClean="0"/>
              <a:pPr/>
              <a:t>28</a:t>
            </a:fld>
            <a:endParaRPr lang="ja-JP" altLang="en-US"/>
          </a:p>
        </p:txBody>
      </p:sp>
    </p:spTree>
    <p:extLst>
      <p:ext uri="{BB962C8B-B14F-4D97-AF65-F5344CB8AC3E}">
        <p14:creationId xmlns:p14="http://schemas.microsoft.com/office/powerpoint/2010/main" val="19972311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p:cNvSpPr/>
          <p:nvPr/>
        </p:nvSpPr>
        <p:spPr>
          <a:xfrm>
            <a:off x="3635896" y="44624"/>
            <a:ext cx="2016224" cy="400110"/>
          </a:xfrm>
          <a:prstGeom prst="rect">
            <a:avLst/>
          </a:prstGeom>
        </p:spPr>
        <p:txBody>
          <a:bodyPr wrap="square">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目次</a:t>
            </a:r>
            <a:endParaRPr kumimoji="1" lang="ja-JP" altLang="en-US" sz="2000" b="0" i="0" u="none" strike="noStrike" kern="1200" cap="none" spc="0" normalizeH="0" baseline="0" noProof="0" dirty="0">
              <a:ln>
                <a:noFill/>
              </a:ln>
              <a:solidFill>
                <a:srgbClr val="FF0000"/>
              </a:solidFill>
              <a:effectLst/>
              <a:uLnTx/>
              <a:uFillTx/>
              <a:latin typeface="BIZ UDゴシック" panose="020B0400000000000000" pitchFamily="49" charset="-128"/>
              <a:ea typeface="BIZ UDゴシック" panose="020B0400000000000000" pitchFamily="49" charset="-128"/>
              <a:cs typeface="+mn-cs"/>
            </a:endParaRPr>
          </a:p>
        </p:txBody>
      </p:sp>
      <p:sp>
        <p:nvSpPr>
          <p:cNvPr id="8" name="正方形/長方形 7"/>
          <p:cNvSpPr/>
          <p:nvPr/>
        </p:nvSpPr>
        <p:spPr>
          <a:xfrm>
            <a:off x="120437" y="592828"/>
            <a:ext cx="4392488" cy="597061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Ⅰ</a:t>
            </a:r>
            <a:r>
              <a:rPr kumimoji="1" lang="ja-JP" altLang="en-US" sz="14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政策の刷新</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a:t>
            </a:r>
            <a:r>
              <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１</a:t>
            </a:r>
            <a:r>
              <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現役世代への重点投資（子育て</a:t>
            </a:r>
            <a:r>
              <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教育）</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a:t>
            </a:r>
            <a:r>
              <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２</a:t>
            </a:r>
            <a:r>
              <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教育改革</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a:t>
            </a:r>
            <a:r>
              <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３</a:t>
            </a:r>
            <a:r>
              <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西成特区構想</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a:t>
            </a:r>
            <a:r>
              <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４</a:t>
            </a:r>
            <a:r>
              <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福祉施策の再構築</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a:t>
            </a:r>
            <a:r>
              <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５</a:t>
            </a:r>
            <a:r>
              <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インフラ整備</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Ⅱ</a:t>
            </a:r>
            <a:r>
              <a:rPr kumimoji="1" lang="ja-JP" altLang="en-US" sz="14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公民連携</a:t>
            </a:r>
            <a:r>
              <a:rPr kumimoji="1" lang="en-US" altLang="ja-JP" sz="14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r>
              <a:rPr kumimoji="1" lang="ja-JP" altLang="en-US" sz="14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経営形態の見直し</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r>
              <a:rPr kumimoji="1" lang="ja-JP" altLang="en-US" sz="14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民営化の取組</a:t>
            </a:r>
            <a:r>
              <a:rPr kumimoji="1" lang="en-US" altLang="ja-JP" sz="14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a:t>
            </a:r>
            <a:r>
              <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１</a:t>
            </a:r>
            <a:r>
              <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地下鉄</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a:t>
            </a:r>
            <a:r>
              <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２</a:t>
            </a:r>
            <a:r>
              <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バス</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a:t>
            </a:r>
            <a:r>
              <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３</a:t>
            </a:r>
            <a:r>
              <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a:t>
            </a:r>
            <a:r>
              <a:rPr kumimoji="1" lang="ja-JP" altLang="en-US"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水道</a:t>
            </a:r>
            <a:endParaRPr kumimoji="1" lang="en-US" altLang="ja-JP"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 （４） 工業用水道</a:t>
            </a:r>
            <a:endPar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a:t>
            </a:r>
            <a:r>
              <a:rPr kumimoji="1" lang="en-US" altLang="ja-JP"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５</a:t>
            </a:r>
            <a:r>
              <a:rPr kumimoji="1" lang="en-US" altLang="ja-JP"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下水道</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a:t>
            </a:r>
            <a:r>
              <a:rPr kumimoji="1" lang="en-US" altLang="ja-JP"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６</a:t>
            </a:r>
            <a:r>
              <a:rPr kumimoji="1" lang="en-US" altLang="ja-JP"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幼稚園・保育所</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a:t>
            </a:r>
            <a:r>
              <a:rPr kumimoji="1" lang="en-US" altLang="ja-JP"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７</a:t>
            </a:r>
            <a:r>
              <a:rPr kumimoji="1" lang="en-US" altLang="ja-JP"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ごみ（一般廃棄物）</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r>
              <a:rPr kumimoji="1" lang="ja-JP" altLang="en-US" sz="14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独立行政法人化</a:t>
            </a:r>
            <a:r>
              <a:rPr kumimoji="1" lang="en-US" altLang="ja-JP" sz="14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a:t>
            </a:r>
            <a:r>
              <a:rPr kumimoji="1" lang="en-US" altLang="ja-JP"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r>
              <a:rPr kumimoji="1" lang="ja-JP" altLang="en-US"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８</a:t>
            </a:r>
            <a:r>
              <a:rPr kumimoji="1" lang="en-US" altLang="ja-JP"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病院</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a:t>
            </a:r>
            <a:r>
              <a:rPr kumimoji="1" lang="en-US" altLang="ja-JP"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r>
              <a:rPr kumimoji="1" lang="ja-JP" altLang="en-US"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９</a:t>
            </a:r>
            <a:r>
              <a:rPr kumimoji="1" lang="en-US" altLang="ja-JP"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博物館</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a:t>
            </a:r>
            <a:r>
              <a:rPr kumimoji="1" lang="en-US" altLang="ja-JP"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(10)</a:t>
            </a: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動物園</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r>
              <a:rPr kumimoji="1" lang="ja-JP" altLang="en-US" sz="14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公民連携の推進</a:t>
            </a:r>
            <a:r>
              <a:rPr kumimoji="1" lang="en-US" altLang="ja-JP" sz="14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a:t>
            </a:r>
            <a:r>
              <a:rPr kumimoji="1" lang="en-US" altLang="ja-JP"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(11)  </a:t>
            </a: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ＰＦＩ・指定管理者制度の活用</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a:t>
            </a:r>
            <a:r>
              <a:rPr kumimoji="1" lang="en-US" altLang="ja-JP"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(12)  </a:t>
            </a: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サウンディング型市場調査の実施</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a:t>
            </a:r>
            <a:r>
              <a:rPr kumimoji="1" lang="en-US" altLang="ja-JP"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(13)  </a:t>
            </a: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企業等との連携</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a:t>
            </a:r>
            <a:r>
              <a:rPr kumimoji="1" lang="en-US" altLang="ja-JP"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(14)</a:t>
            </a: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天王寺公園ｴﾝﾄﾗﾝｽｴﾘｱ（愛称：てんしば）</a:t>
            </a:r>
            <a:endPar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・大阪城公園</a:t>
            </a:r>
            <a:r>
              <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PMO</a:t>
            </a: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・難波宮跡公園</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a:t>
            </a:r>
            <a:r>
              <a:rPr kumimoji="1" lang="ja-JP" altLang="en-US"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r>
              <a:rPr kumimoji="1" lang="en-US" altLang="ja-JP"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15)</a:t>
            </a: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a:t>
            </a:r>
            <a:r>
              <a:rPr kumimoji="1" lang="zh-TW"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水道基幹管路</a:t>
            </a:r>
            <a:r>
              <a:rPr kumimoji="1" lang="en-US" altLang="ja-JP"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PFI</a:t>
            </a:r>
            <a:endPar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p:txBody>
      </p:sp>
      <p:sp>
        <p:nvSpPr>
          <p:cNvPr id="9" name="正方形/長方形 8"/>
          <p:cNvSpPr/>
          <p:nvPr/>
        </p:nvSpPr>
        <p:spPr>
          <a:xfrm>
            <a:off x="5061356" y="592828"/>
            <a:ext cx="3703520" cy="597061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Ⅲ</a:t>
            </a:r>
            <a:r>
              <a:rPr kumimoji="1" lang="ja-JP" altLang="en-US" sz="14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行財政改革</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r>
              <a:rPr kumimoji="1" lang="ja-JP" altLang="en-US" sz="14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財政</a:t>
            </a:r>
            <a:r>
              <a:rPr kumimoji="1" lang="en-US" altLang="ja-JP" sz="14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a:t>
            </a:r>
            <a:r>
              <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１</a:t>
            </a:r>
            <a:r>
              <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財政再建</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a:t>
            </a:r>
            <a:r>
              <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２</a:t>
            </a:r>
            <a:r>
              <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財務マネジメント</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r>
              <a:rPr kumimoji="1" lang="ja-JP" altLang="en-US" sz="14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人事</a:t>
            </a:r>
            <a:r>
              <a:rPr kumimoji="1" lang="en-US" altLang="ja-JP" sz="14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a:t>
            </a: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３</a:t>
            </a:r>
            <a:r>
              <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人事・給与制度</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a:t>
            </a:r>
            <a:r>
              <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４</a:t>
            </a:r>
            <a:r>
              <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公募制度</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r>
              <a:rPr kumimoji="1" lang="ja-JP" altLang="en-US" sz="14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業務執行の刷新</a:t>
            </a:r>
            <a:r>
              <a:rPr kumimoji="1" lang="en-US" altLang="ja-JP" sz="14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（５</a:t>
            </a:r>
            <a:r>
              <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a:t>
            </a:r>
            <a:r>
              <a:rPr kumimoji="1" lang="ja-JP" altLang="en-US"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市町村</a:t>
            </a: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との連携強化</a:t>
            </a:r>
            <a:r>
              <a:rPr kumimoji="1" lang="ja-JP" altLang="en-US"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endParaRPr kumimoji="1" lang="en-US" altLang="ja-JP"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　　　　市町村支援等</a:t>
            </a:r>
            <a:endParaRPr kumimoji="1" lang="en-US" altLang="ja-JP"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a:t>
            </a:r>
            <a:r>
              <a:rPr kumimoji="1" lang="en-US" altLang="ja-JP"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６</a:t>
            </a:r>
            <a:r>
              <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サービス改善（動物園など）</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a:t>
            </a: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７</a:t>
            </a:r>
            <a:r>
              <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区役所への権限移譲</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a:t>
            </a: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８</a:t>
            </a:r>
            <a:r>
              <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補助金等の見直し</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a:t>
            </a:r>
            <a:r>
              <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９</a:t>
            </a:r>
            <a:r>
              <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市民利用施設の見直し</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a:t>
            </a:r>
            <a:r>
              <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(10)</a:t>
            </a: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ＩＣＴの徹底活用</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a:t>
            </a:r>
            <a:r>
              <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(11)</a:t>
            </a: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働き方改革</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Ⅳ</a:t>
            </a:r>
            <a:r>
              <a:rPr kumimoji="1" lang="ja-JP" altLang="en-US" sz="14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新型コロナウイルス感染症対策</a:t>
            </a:r>
            <a:endParaRPr kumimoji="1" lang="en-US" altLang="ja-JP" sz="14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Ⅴ</a:t>
            </a:r>
            <a:r>
              <a:rPr kumimoji="1" lang="ja-JP" altLang="en-US" sz="14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その他</a:t>
            </a:r>
            <a:endParaRPr kumimoji="1" lang="en-US" altLang="ja-JP" sz="14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付属資料</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資料１　施策・事業のゼロベースの</a:t>
            </a:r>
            <a:endPar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見直し</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資料２　市税の減免措置の見直し</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資料３　使用料の減免措置の見直し</a:t>
            </a:r>
            <a:endPar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資料４　外郭団体との競争性のない</a:t>
            </a:r>
            <a:endPar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随意契約の見直し</a:t>
            </a:r>
          </a:p>
        </p:txBody>
      </p:sp>
      <p:sp>
        <p:nvSpPr>
          <p:cNvPr id="10" name="正方形/長方形 9"/>
          <p:cNvSpPr/>
          <p:nvPr/>
        </p:nvSpPr>
        <p:spPr>
          <a:xfrm>
            <a:off x="8116030" y="592828"/>
            <a:ext cx="927717" cy="61485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177</a:t>
            </a:r>
            <a:r>
              <a:rPr kumimoji="1" lang="ja-JP" altLang="en-US"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頁</a:t>
            </a:r>
            <a:endPar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187</a:t>
            </a:r>
            <a:r>
              <a:rPr kumimoji="1" lang="ja-JP" altLang="en-US"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頁</a:t>
            </a:r>
            <a:endPar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194</a:t>
            </a:r>
            <a:r>
              <a:rPr kumimoji="1" lang="ja-JP" altLang="en-US"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頁</a:t>
            </a:r>
            <a:endPar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205</a:t>
            </a:r>
            <a:r>
              <a:rPr kumimoji="1" lang="ja-JP" altLang="en-US"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頁</a:t>
            </a:r>
            <a:endPar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zh-TW"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213</a:t>
            </a:r>
            <a:r>
              <a:rPr kumimoji="1" lang="zh-TW" altLang="en-US"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頁</a:t>
            </a:r>
            <a:endParaRPr kumimoji="1" lang="zh-TW"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zh-TW"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219</a:t>
            </a:r>
            <a:r>
              <a:rPr kumimoji="1" lang="zh-TW" altLang="en-US"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頁</a:t>
            </a:r>
            <a:endParaRPr kumimoji="1" lang="zh-TW"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zh-TW"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224</a:t>
            </a:r>
            <a:r>
              <a:rPr kumimoji="1" lang="zh-TW" altLang="en-US"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頁</a:t>
            </a:r>
            <a:endParaRPr kumimoji="1" lang="zh-TW"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zh-TW"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228</a:t>
            </a:r>
            <a:r>
              <a:rPr kumimoji="1" lang="zh-TW" altLang="en-US"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頁</a:t>
            </a: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zh-TW"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236</a:t>
            </a:r>
            <a:r>
              <a:rPr kumimoji="1" lang="zh-TW" altLang="en-US"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頁</a:t>
            </a: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zh-TW"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240</a:t>
            </a:r>
            <a:r>
              <a:rPr kumimoji="1" lang="zh-TW" altLang="en-US"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頁</a:t>
            </a:r>
            <a:endParaRPr kumimoji="1" lang="zh-TW"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zh-TW"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255</a:t>
            </a:r>
            <a:r>
              <a:rPr kumimoji="1" lang="zh-TW" altLang="en-US"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頁</a:t>
            </a:r>
            <a:endParaRPr kumimoji="1" lang="zh-TW"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zh-TW"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zh-TW"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257</a:t>
            </a:r>
            <a:r>
              <a:rPr kumimoji="1" lang="zh-TW" altLang="en-US"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頁</a:t>
            </a:r>
            <a:endParaRPr kumimoji="1" lang="en-US" altLang="zh-TW"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zh-TW"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338</a:t>
            </a:r>
            <a:r>
              <a:rPr kumimoji="1" lang="ja-JP" altLang="en-US"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頁</a:t>
            </a:r>
            <a:endParaRPr kumimoji="1" lang="en-US" altLang="zh-TW"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zh-TW"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376</a:t>
            </a:r>
            <a:r>
              <a:rPr kumimoji="1" lang="ja-JP" altLang="en-US"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頁</a:t>
            </a:r>
            <a:endPar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381</a:t>
            </a:r>
            <a:r>
              <a:rPr kumimoji="1" lang="ja-JP" altLang="en-US"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頁</a:t>
            </a:r>
            <a:endPar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385</a:t>
            </a:r>
            <a:r>
              <a:rPr kumimoji="1" lang="ja-JP" altLang="en-US"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頁</a:t>
            </a:r>
            <a:endParaRPr kumimoji="1" lang="en-US" altLang="zh-TW"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zh-TW"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392</a:t>
            </a:r>
            <a:r>
              <a:rPr kumimoji="1" lang="ja-JP" altLang="en-US"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頁</a:t>
            </a:r>
            <a:endParaRPr kumimoji="1" lang="en-US" altLang="zh-TW"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zh-TW"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zh-TW"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p:txBody>
      </p:sp>
      <p:sp>
        <p:nvSpPr>
          <p:cNvPr id="12" name="正方形/長方形 11"/>
          <p:cNvSpPr/>
          <p:nvPr/>
        </p:nvSpPr>
        <p:spPr>
          <a:xfrm>
            <a:off x="3971253" y="776751"/>
            <a:ext cx="993606" cy="56517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4</a:t>
            </a:r>
            <a:r>
              <a:rPr kumimoji="1" lang="ja-JP" altLang="en-US"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頁</a:t>
            </a:r>
            <a:endPar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15</a:t>
            </a:r>
            <a:r>
              <a:rPr kumimoji="1" lang="ja-JP" altLang="en-US"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頁</a:t>
            </a:r>
            <a:endPar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28</a:t>
            </a:r>
            <a:r>
              <a:rPr kumimoji="1" lang="ja-JP" altLang="en-US"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頁</a:t>
            </a:r>
            <a:endPar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42</a:t>
            </a:r>
            <a:r>
              <a:rPr kumimoji="1" lang="ja-JP" altLang="en-US"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頁</a:t>
            </a:r>
            <a:endPar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44</a:t>
            </a:r>
            <a:r>
              <a:rPr kumimoji="1" lang="ja-JP" altLang="en-US"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頁</a:t>
            </a:r>
            <a:endPar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zh-TW"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zh-TW"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zh-TW"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zh-TW"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50</a:t>
            </a:r>
            <a:r>
              <a:rPr kumimoji="1" lang="zh-TW" altLang="en-US"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頁</a:t>
            </a:r>
            <a:endParaRPr kumimoji="1" lang="zh-TW"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zh-TW"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74</a:t>
            </a:r>
            <a:r>
              <a:rPr kumimoji="1" lang="zh-TW" altLang="en-US"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頁</a:t>
            </a:r>
            <a:endParaRPr kumimoji="1" lang="zh-TW"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zh-TW"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88</a:t>
            </a:r>
            <a:r>
              <a:rPr kumimoji="1" lang="zh-TW" altLang="en-US"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頁</a:t>
            </a:r>
            <a:endParaRPr kumimoji="1" lang="zh-TW"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zh-TW"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104</a:t>
            </a:r>
            <a:r>
              <a:rPr kumimoji="1" lang="zh-TW" altLang="en-US"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頁</a:t>
            </a:r>
            <a:endParaRPr kumimoji="1" lang="zh-TW"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zh-TW"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113</a:t>
            </a:r>
            <a:r>
              <a:rPr kumimoji="1" lang="zh-TW" altLang="en-US"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頁</a:t>
            </a:r>
            <a:endParaRPr kumimoji="1" lang="zh-TW"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zh-TW"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121</a:t>
            </a:r>
            <a:r>
              <a:rPr kumimoji="1" lang="zh-TW" altLang="en-US"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頁</a:t>
            </a:r>
            <a:endParaRPr kumimoji="1" lang="zh-TW"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zh-TW"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124</a:t>
            </a:r>
            <a:r>
              <a:rPr kumimoji="1" lang="ja-JP" altLang="en-US"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頁</a:t>
            </a:r>
            <a:endParaRPr kumimoji="1" lang="en-US" altLang="zh-TW"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zh-TW"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zh-TW"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134</a:t>
            </a:r>
            <a:r>
              <a:rPr kumimoji="1" lang="zh-TW" altLang="en-US"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頁</a:t>
            </a:r>
            <a:endParaRPr kumimoji="1" lang="zh-TW"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zh-TW"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137</a:t>
            </a:r>
            <a:r>
              <a:rPr kumimoji="1" lang="zh-TW" altLang="en-US"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頁</a:t>
            </a:r>
            <a:endParaRPr kumimoji="1" lang="zh-TW"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zh-TW"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146</a:t>
            </a:r>
            <a:r>
              <a:rPr kumimoji="1" lang="zh-TW" altLang="en-US"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頁</a:t>
            </a:r>
            <a:endParaRPr kumimoji="1" lang="zh-TW"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zh-TW"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zh-TW"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153</a:t>
            </a:r>
            <a:r>
              <a:rPr kumimoji="1" lang="zh-TW" altLang="en-US"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頁</a:t>
            </a:r>
            <a:endParaRPr kumimoji="1" lang="zh-TW"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zh-TW"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154</a:t>
            </a:r>
            <a:r>
              <a:rPr kumimoji="1" lang="zh-TW" altLang="en-US"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頁</a:t>
            </a:r>
            <a:endParaRPr kumimoji="1" lang="zh-TW"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zh-TW"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155</a:t>
            </a:r>
            <a:r>
              <a:rPr kumimoji="1" lang="zh-TW" altLang="en-US"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頁</a:t>
            </a:r>
            <a:endParaRPr kumimoji="1" lang="en-US" altLang="zh-TW"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zh-TW"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zh-TW"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163</a:t>
            </a:r>
            <a:r>
              <a:rPr kumimoji="1" lang="zh-TW" altLang="en-US"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頁</a:t>
            </a:r>
            <a:endParaRPr kumimoji="1" lang="zh-TW"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zh-TW"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170</a:t>
            </a:r>
            <a:r>
              <a:rPr kumimoji="1" lang="zh-TW" altLang="en-US" sz="1400" b="0" i="0" u="none" strike="noStrike" kern="1200" cap="none" spc="0" normalizeH="0" baseline="0" noProof="0" dirty="0" smtClean="0">
                <a:ln>
                  <a:noFill/>
                </a:ln>
                <a:solidFill>
                  <a:prstClr val="black"/>
                </a:solidFill>
                <a:effectLst/>
                <a:uLnTx/>
                <a:uFillTx/>
                <a:latin typeface="BIZ UDゴシック" panose="020B0400000000000000" pitchFamily="49" charset="-128"/>
                <a:ea typeface="BIZ UDゴシック" panose="020B0400000000000000" pitchFamily="49" charset="-128"/>
                <a:cs typeface="+mn-cs"/>
              </a:rPr>
              <a:t>頁</a:t>
            </a:r>
            <a:endParaRPr kumimoji="1" lang="en-US" altLang="zh-TW"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dirty="0">
              <a:ln>
                <a:noFill/>
              </a:ln>
              <a:solidFill>
                <a:srgbClr val="FF0000"/>
              </a:solidFill>
              <a:effectLst/>
              <a:uLnTx/>
              <a:uFillTx/>
              <a:latin typeface="BIZ UDゴシック" panose="020B0400000000000000" pitchFamily="49" charset="-128"/>
              <a:ea typeface="BIZ UDゴシック" panose="020B0400000000000000" pitchFamily="49" charset="-128"/>
              <a:cs typeface="+mn-cs"/>
            </a:endParaRPr>
          </a:p>
        </p:txBody>
      </p:sp>
      <p:sp>
        <p:nvSpPr>
          <p:cNvPr id="3" name="スライド番号プレースホルダー 2"/>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BC356D-1576-478B-8647-1361C6E9DFF7}" type="slidenum">
              <a:rPr kumimoji="1" lang="ja-JP" altLang="en-US" sz="1100" b="0" i="0" u="none" strike="noStrike" kern="1200" cap="none" spc="0" normalizeH="0" baseline="0" noProof="0" smtClean="0">
                <a:ln>
                  <a:noFill/>
                </a:ln>
                <a:solidFill>
                  <a:prstClr val="black">
                    <a:tint val="75000"/>
                  </a:prstClr>
                </a:solidFill>
                <a:effectLst/>
                <a:uLnTx/>
                <a:uFillTx/>
                <a:latin typeface="BIZ UDゴシック" panose="020B0400000000000000" pitchFamily="49" charset="-128"/>
                <a:ea typeface="BIZ UDゴシック" panose="020B0400000000000000" pitchFamily="49"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1" lang="ja-JP" altLang="en-US" sz="1100" b="0" i="0" u="none" strike="noStrike" kern="1200" cap="none" spc="0" normalizeH="0" baseline="0" noProof="0" dirty="0">
              <a:ln>
                <a:noFill/>
              </a:ln>
              <a:solidFill>
                <a:prstClr val="black">
                  <a:tint val="75000"/>
                </a:prstClr>
              </a:solidFill>
              <a:effectLst/>
              <a:uLnTx/>
              <a:uFillTx/>
              <a:latin typeface="BIZ UDゴシック" panose="020B0400000000000000" pitchFamily="49" charset="-128"/>
              <a:ea typeface="BIZ UDゴシック" panose="020B0400000000000000" pitchFamily="49" charset="-128"/>
              <a:cs typeface="+mn-cs"/>
            </a:endParaRPr>
          </a:p>
        </p:txBody>
      </p:sp>
    </p:spTree>
    <p:extLst>
      <p:ext uri="{BB962C8B-B14F-4D97-AF65-F5344CB8AC3E}">
        <p14:creationId xmlns:p14="http://schemas.microsoft.com/office/powerpoint/2010/main" val="37211858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正方形/長方形 10"/>
          <p:cNvSpPr/>
          <p:nvPr/>
        </p:nvSpPr>
        <p:spPr>
          <a:xfrm>
            <a:off x="4773831" y="886272"/>
            <a:ext cx="4353721" cy="5862028"/>
          </a:xfrm>
          <a:prstGeom prst="rect">
            <a:avLst/>
          </a:prstGeom>
          <a:solidFill>
            <a:srgbClr val="66FFF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graphicFrame>
        <p:nvGraphicFramePr>
          <p:cNvPr id="9" name="表 8"/>
          <p:cNvGraphicFramePr>
            <a:graphicFrameLocks noGrp="1"/>
          </p:cNvGraphicFramePr>
          <p:nvPr/>
        </p:nvGraphicFramePr>
        <p:xfrm>
          <a:off x="179512" y="980743"/>
          <a:ext cx="4171608" cy="5615158"/>
        </p:xfrm>
        <a:graphic>
          <a:graphicData uri="http://schemas.openxmlformats.org/drawingml/2006/table">
            <a:tbl>
              <a:tblPr/>
              <a:tblGrid>
                <a:gridCol w="868439">
                  <a:extLst>
                    <a:ext uri="{9D8B030D-6E8A-4147-A177-3AD203B41FA5}">
                      <a16:colId xmlns:a16="http://schemas.microsoft.com/office/drawing/2014/main" val="20000"/>
                    </a:ext>
                  </a:extLst>
                </a:gridCol>
                <a:gridCol w="868439">
                  <a:extLst>
                    <a:ext uri="{9D8B030D-6E8A-4147-A177-3AD203B41FA5}">
                      <a16:colId xmlns:a16="http://schemas.microsoft.com/office/drawing/2014/main" val="20001"/>
                    </a:ext>
                  </a:extLst>
                </a:gridCol>
                <a:gridCol w="868439">
                  <a:extLst>
                    <a:ext uri="{9D8B030D-6E8A-4147-A177-3AD203B41FA5}">
                      <a16:colId xmlns:a16="http://schemas.microsoft.com/office/drawing/2014/main" val="20002"/>
                    </a:ext>
                  </a:extLst>
                </a:gridCol>
                <a:gridCol w="868439">
                  <a:extLst>
                    <a:ext uri="{9D8B030D-6E8A-4147-A177-3AD203B41FA5}">
                      <a16:colId xmlns:a16="http://schemas.microsoft.com/office/drawing/2014/main" val="20003"/>
                    </a:ext>
                  </a:extLst>
                </a:gridCol>
                <a:gridCol w="697852">
                  <a:extLst>
                    <a:ext uri="{9D8B030D-6E8A-4147-A177-3AD203B41FA5}">
                      <a16:colId xmlns:a16="http://schemas.microsoft.com/office/drawing/2014/main" val="20004"/>
                    </a:ext>
                  </a:extLst>
                </a:gridCol>
              </a:tblGrid>
              <a:tr h="177288">
                <a:tc gridSpan="3">
                  <a:txBody>
                    <a:bodyPr/>
                    <a:lstStyle/>
                    <a:p>
                      <a:pPr algn="l" fontAlgn="ctr"/>
                      <a:r>
                        <a:rPr lang="ja-JP" altLang="en-US" sz="1200" b="1" i="0" u="none" strike="noStrike" dirty="0">
                          <a:solidFill>
                            <a:srgbClr val="000000"/>
                          </a:solidFill>
                          <a:latin typeface="+mj-ea"/>
                          <a:ea typeface="+mj-ea"/>
                        </a:rPr>
                        <a:t>◎生活保護の状況（</a:t>
                      </a:r>
                      <a:r>
                        <a:rPr lang="en-US" altLang="ja-JP" sz="1200" b="1" i="0" u="none" strike="noStrike" dirty="0">
                          <a:solidFill>
                            <a:srgbClr val="000000"/>
                          </a:solidFill>
                          <a:latin typeface="+mj-ea"/>
                          <a:ea typeface="+mj-ea"/>
                        </a:rPr>
                        <a:t>2014</a:t>
                      </a:r>
                      <a:r>
                        <a:rPr lang="ja-JP" altLang="en-US" sz="1200" b="1" i="0" u="none" strike="noStrike" dirty="0">
                          <a:solidFill>
                            <a:srgbClr val="000000"/>
                          </a:solidFill>
                          <a:latin typeface="+mj-ea"/>
                          <a:ea typeface="+mj-ea"/>
                        </a:rPr>
                        <a:t>年</a:t>
                      </a:r>
                      <a:r>
                        <a:rPr lang="en-US" altLang="ja-JP" sz="1200" b="1" i="0" u="none" strike="noStrike" dirty="0">
                          <a:solidFill>
                            <a:srgbClr val="000000"/>
                          </a:solidFill>
                          <a:latin typeface="+mj-ea"/>
                          <a:ea typeface="+mj-ea"/>
                        </a:rPr>
                        <a:t>3</a:t>
                      </a:r>
                      <a:r>
                        <a:rPr lang="ja-JP" altLang="en-US" sz="1200" b="1" i="0" u="none" strike="noStrike" dirty="0">
                          <a:solidFill>
                            <a:srgbClr val="000000"/>
                          </a:solidFill>
                          <a:latin typeface="+mj-ea"/>
                          <a:ea typeface="+mj-ea"/>
                        </a:rPr>
                        <a:t>月）</a:t>
                      </a:r>
                    </a:p>
                  </a:txBody>
                  <a:tcPr marL="5507" marR="5507" marT="5507" marB="0" anchor="ctr">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a:txBody>
                    <a:bodyPr/>
                    <a:lstStyle/>
                    <a:p>
                      <a:pPr algn="l" fontAlgn="ctr"/>
                      <a:endParaRPr lang="ja-JP" altLang="en-US" sz="1000" b="0" i="0" u="none" strike="noStrike" dirty="0">
                        <a:solidFill>
                          <a:srgbClr val="000000"/>
                        </a:solidFill>
                        <a:latin typeface="+mj-ea"/>
                        <a:ea typeface="+mj-ea"/>
                      </a:endParaRPr>
                    </a:p>
                  </a:txBody>
                  <a:tcPr marL="5507" marR="5507" marT="5507"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dirty="0">
                        <a:solidFill>
                          <a:srgbClr val="000000"/>
                        </a:solidFill>
                        <a:latin typeface="+mj-ea"/>
                        <a:ea typeface="+mj-ea"/>
                      </a:endParaRPr>
                    </a:p>
                  </a:txBody>
                  <a:tcPr marL="5507" marR="5507" marT="5507" marB="0" anchor="ctr">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54576">
                <a:tc>
                  <a:txBody>
                    <a:bodyPr/>
                    <a:lstStyle/>
                    <a:p>
                      <a:pPr algn="ctr" fontAlgn="ctr"/>
                      <a:r>
                        <a:rPr lang="ja-JP" altLang="en-US" sz="1000" b="0" i="0" u="none" strike="noStrike">
                          <a:solidFill>
                            <a:srgbClr val="222222"/>
                          </a:solidFill>
                          <a:latin typeface="+mj-ea"/>
                          <a:ea typeface="+mj-ea"/>
                        </a:rPr>
                        <a:t>　</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1000" b="0" i="0" u="none" strike="noStrike">
                          <a:solidFill>
                            <a:srgbClr val="222222"/>
                          </a:solidFill>
                          <a:latin typeface="+mj-ea"/>
                          <a:ea typeface="+mj-ea"/>
                        </a:rPr>
                        <a:t>世帯数</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1000" b="0" i="0" u="none" strike="noStrike">
                          <a:solidFill>
                            <a:srgbClr val="222222"/>
                          </a:solidFill>
                          <a:latin typeface="+mj-ea"/>
                          <a:ea typeface="+mj-ea"/>
                        </a:rPr>
                        <a:t>人員</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1000" b="0" i="0" u="none" strike="noStrike">
                          <a:solidFill>
                            <a:srgbClr val="222222"/>
                          </a:solidFill>
                          <a:latin typeface="+mj-ea"/>
                          <a:ea typeface="+mj-ea"/>
                        </a:rPr>
                        <a:t>保護率（</a:t>
                      </a:r>
                      <a:r>
                        <a:rPr lang="en-US" altLang="ja-JP" sz="1000" b="0" i="0" u="none" strike="noStrike">
                          <a:solidFill>
                            <a:srgbClr val="222222"/>
                          </a:solidFill>
                          <a:latin typeface="+mj-ea"/>
                          <a:ea typeface="+mj-ea"/>
                        </a:rPr>
                        <a:t>‰</a:t>
                      </a:r>
                      <a:r>
                        <a:rPr lang="ja-JP" altLang="en-US" sz="1000" b="0" i="0" u="none" strike="noStrike">
                          <a:solidFill>
                            <a:srgbClr val="222222"/>
                          </a:solidFill>
                          <a:latin typeface="+mj-ea"/>
                          <a:ea typeface="+mj-ea"/>
                        </a:rPr>
                        <a:t>）</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1000" b="0" i="0" u="none" strike="noStrike" dirty="0">
                          <a:solidFill>
                            <a:srgbClr val="222222"/>
                          </a:solidFill>
                          <a:latin typeface="+mj-ea"/>
                          <a:ea typeface="+mj-ea"/>
                        </a:rPr>
                        <a:t>順位</a:t>
                      </a:r>
                    </a:p>
                  </a:txBody>
                  <a:tcPr marL="5507" marR="5507" marT="550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77288">
                <a:tc>
                  <a:txBody>
                    <a:bodyPr/>
                    <a:lstStyle/>
                    <a:p>
                      <a:pPr algn="ctr" fontAlgn="ctr"/>
                      <a:r>
                        <a:rPr lang="ja-JP" altLang="en-US" sz="1000" b="0" i="0" u="none" strike="noStrike" dirty="0">
                          <a:solidFill>
                            <a:srgbClr val="222222"/>
                          </a:solidFill>
                          <a:latin typeface="+mj-ea"/>
                          <a:ea typeface="+mj-ea"/>
                        </a:rPr>
                        <a:t>北区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2,208</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2,633</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22.3</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21</a:t>
                      </a:r>
                    </a:p>
                  </a:txBody>
                  <a:tcPr marL="5507" marR="5507" marT="550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77288">
                <a:tc>
                  <a:txBody>
                    <a:bodyPr/>
                    <a:lstStyle/>
                    <a:p>
                      <a:pPr algn="ctr" fontAlgn="ctr"/>
                      <a:r>
                        <a:rPr lang="ja-JP" altLang="en-US" sz="1000" b="0" i="0" u="none" strike="noStrike">
                          <a:solidFill>
                            <a:srgbClr val="222222"/>
                          </a:solidFill>
                          <a:latin typeface="+mj-ea"/>
                          <a:ea typeface="+mj-ea"/>
                        </a:rPr>
                        <a:t>都島区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2,744</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222222"/>
                          </a:solidFill>
                          <a:latin typeface="+mj-ea"/>
                          <a:ea typeface="+mj-ea"/>
                        </a:rPr>
                        <a:t>3,431</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33</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17</a:t>
                      </a:r>
                    </a:p>
                  </a:txBody>
                  <a:tcPr marL="5507" marR="5507" marT="550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77288">
                <a:tc>
                  <a:txBody>
                    <a:bodyPr/>
                    <a:lstStyle/>
                    <a:p>
                      <a:pPr algn="ctr" fontAlgn="ctr"/>
                      <a:r>
                        <a:rPr lang="ja-JP" altLang="en-US" sz="1000" b="0" i="0" u="none" strike="noStrike">
                          <a:solidFill>
                            <a:srgbClr val="222222"/>
                          </a:solidFill>
                          <a:latin typeface="+mj-ea"/>
                          <a:ea typeface="+mj-ea"/>
                        </a:rPr>
                        <a:t>福島区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792</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990</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13.8</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24</a:t>
                      </a:r>
                    </a:p>
                  </a:txBody>
                  <a:tcPr marL="5507" marR="5507" marT="550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77288">
                <a:tc>
                  <a:txBody>
                    <a:bodyPr/>
                    <a:lstStyle/>
                    <a:p>
                      <a:pPr algn="ctr" fontAlgn="ctr"/>
                      <a:r>
                        <a:rPr lang="ja-JP" altLang="en-US" sz="1000" b="0" i="0" u="none" strike="noStrike">
                          <a:solidFill>
                            <a:srgbClr val="222222"/>
                          </a:solidFill>
                          <a:latin typeface="+mj-ea"/>
                          <a:ea typeface="+mj-ea"/>
                        </a:rPr>
                        <a:t>此花区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2,129</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2,954</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44.5</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13</a:t>
                      </a:r>
                    </a:p>
                  </a:txBody>
                  <a:tcPr marL="5507" marR="5507" marT="550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77288">
                <a:tc>
                  <a:txBody>
                    <a:bodyPr/>
                    <a:lstStyle/>
                    <a:p>
                      <a:pPr algn="ctr" fontAlgn="ctr"/>
                      <a:r>
                        <a:rPr lang="ja-JP" altLang="en-US" sz="1000" b="0" i="0" u="none" strike="noStrike">
                          <a:solidFill>
                            <a:srgbClr val="222222"/>
                          </a:solidFill>
                          <a:latin typeface="+mj-ea"/>
                          <a:ea typeface="+mj-ea"/>
                        </a:rPr>
                        <a:t>中央区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1,914</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2,261</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26.1</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20</a:t>
                      </a:r>
                    </a:p>
                  </a:txBody>
                  <a:tcPr marL="5507" marR="5507" marT="550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177288">
                <a:tc>
                  <a:txBody>
                    <a:bodyPr/>
                    <a:lstStyle/>
                    <a:p>
                      <a:pPr algn="ctr" fontAlgn="ctr"/>
                      <a:r>
                        <a:rPr lang="ja-JP" altLang="en-US" sz="1000" b="0" i="0" u="none" strike="noStrike">
                          <a:solidFill>
                            <a:srgbClr val="222222"/>
                          </a:solidFill>
                          <a:latin typeface="+mj-ea"/>
                          <a:ea typeface="+mj-ea"/>
                        </a:rPr>
                        <a:t>西区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1,333</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1,590</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17.9</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23</a:t>
                      </a:r>
                    </a:p>
                  </a:txBody>
                  <a:tcPr marL="5507" marR="5507" marT="550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177288">
                <a:tc>
                  <a:txBody>
                    <a:bodyPr/>
                    <a:lstStyle/>
                    <a:p>
                      <a:pPr algn="ctr" fontAlgn="ctr"/>
                      <a:r>
                        <a:rPr lang="ja-JP" altLang="en-US" sz="1000" b="0" i="0" u="none" strike="noStrike">
                          <a:solidFill>
                            <a:srgbClr val="222222"/>
                          </a:solidFill>
                          <a:latin typeface="+mj-ea"/>
                          <a:ea typeface="+mj-ea"/>
                        </a:rPr>
                        <a:t>港区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3,281</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4,290</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52.3</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11</a:t>
                      </a:r>
                    </a:p>
                  </a:txBody>
                  <a:tcPr marL="5507" marR="5507" marT="550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177288">
                <a:tc>
                  <a:txBody>
                    <a:bodyPr/>
                    <a:lstStyle/>
                    <a:p>
                      <a:pPr algn="ctr" fontAlgn="ctr"/>
                      <a:r>
                        <a:rPr lang="ja-JP" altLang="en-US" sz="1000" b="0" i="0" u="none" strike="noStrike">
                          <a:solidFill>
                            <a:srgbClr val="222222"/>
                          </a:solidFill>
                          <a:latin typeface="+mj-ea"/>
                          <a:ea typeface="+mj-ea"/>
                        </a:rPr>
                        <a:t>大正区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2,827</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3,908</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58.4</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8</a:t>
                      </a:r>
                    </a:p>
                  </a:txBody>
                  <a:tcPr marL="5507" marR="5507" marT="550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177288">
                <a:tc>
                  <a:txBody>
                    <a:bodyPr/>
                    <a:lstStyle/>
                    <a:p>
                      <a:pPr algn="ctr" fontAlgn="ctr"/>
                      <a:r>
                        <a:rPr lang="ja-JP" altLang="en-US" sz="1000" b="0" i="0" u="none" strike="noStrike">
                          <a:solidFill>
                            <a:srgbClr val="222222"/>
                          </a:solidFill>
                          <a:latin typeface="+mj-ea"/>
                          <a:ea typeface="+mj-ea"/>
                        </a:rPr>
                        <a:t>天王寺区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1,287</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1,599</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21.7</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222222"/>
                          </a:solidFill>
                          <a:latin typeface="+mj-ea"/>
                          <a:ea typeface="+mj-ea"/>
                        </a:rPr>
                        <a:t>22</a:t>
                      </a:r>
                    </a:p>
                  </a:txBody>
                  <a:tcPr marL="5507" marR="5507" marT="550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177288">
                <a:tc>
                  <a:txBody>
                    <a:bodyPr/>
                    <a:lstStyle/>
                    <a:p>
                      <a:pPr algn="ctr" fontAlgn="ctr"/>
                      <a:r>
                        <a:rPr lang="ja-JP" altLang="en-US" sz="1000" b="0" i="0" u="none" strike="noStrike">
                          <a:solidFill>
                            <a:srgbClr val="222222"/>
                          </a:solidFill>
                          <a:latin typeface="+mj-ea"/>
                          <a:ea typeface="+mj-ea"/>
                        </a:rPr>
                        <a:t>浪速区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5,185</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6,206</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93.4</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2</a:t>
                      </a:r>
                    </a:p>
                  </a:txBody>
                  <a:tcPr marL="5507" marR="5507" marT="550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177288">
                <a:tc>
                  <a:txBody>
                    <a:bodyPr/>
                    <a:lstStyle/>
                    <a:p>
                      <a:pPr algn="ctr" fontAlgn="ctr"/>
                      <a:r>
                        <a:rPr lang="ja-JP" altLang="en-US" sz="1000" b="0" i="0" u="none" strike="noStrike">
                          <a:solidFill>
                            <a:srgbClr val="222222"/>
                          </a:solidFill>
                          <a:latin typeface="+mj-ea"/>
                          <a:ea typeface="+mj-ea"/>
                        </a:rPr>
                        <a:t>西淀川区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2,896</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3,848</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39.9</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14</a:t>
                      </a:r>
                    </a:p>
                  </a:txBody>
                  <a:tcPr marL="5507" marR="5507" marT="550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177288">
                <a:tc>
                  <a:txBody>
                    <a:bodyPr/>
                    <a:lstStyle/>
                    <a:p>
                      <a:pPr algn="ctr" fontAlgn="ctr"/>
                      <a:r>
                        <a:rPr lang="ja-JP" altLang="en-US" sz="1000" b="0" i="0" u="none" strike="noStrike">
                          <a:solidFill>
                            <a:srgbClr val="222222"/>
                          </a:solidFill>
                          <a:latin typeface="+mj-ea"/>
                          <a:ea typeface="+mj-ea"/>
                        </a:rPr>
                        <a:t>淀川区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5,183</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6,695</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38.5</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15</a:t>
                      </a:r>
                    </a:p>
                  </a:txBody>
                  <a:tcPr marL="5507" marR="5507" marT="550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r h="177288">
                <a:tc>
                  <a:txBody>
                    <a:bodyPr/>
                    <a:lstStyle/>
                    <a:p>
                      <a:pPr algn="ctr" fontAlgn="ctr"/>
                      <a:r>
                        <a:rPr lang="ja-JP" altLang="en-US" sz="1000" b="0" i="0" u="none" strike="noStrike">
                          <a:solidFill>
                            <a:srgbClr val="222222"/>
                          </a:solidFill>
                          <a:latin typeface="+mj-ea"/>
                          <a:ea typeface="+mj-ea"/>
                        </a:rPr>
                        <a:t>東淀川区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7,901</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10,951</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62.3</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7</a:t>
                      </a:r>
                    </a:p>
                  </a:txBody>
                  <a:tcPr marL="5507" marR="5507" marT="550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4"/>
                  </a:ext>
                </a:extLst>
              </a:tr>
              <a:tr h="177288">
                <a:tc>
                  <a:txBody>
                    <a:bodyPr/>
                    <a:lstStyle/>
                    <a:p>
                      <a:pPr algn="ctr" fontAlgn="ctr"/>
                      <a:r>
                        <a:rPr lang="ja-JP" altLang="en-US" sz="1000" b="0" i="0" u="none" strike="noStrike">
                          <a:solidFill>
                            <a:srgbClr val="222222"/>
                          </a:solidFill>
                          <a:latin typeface="+mj-ea"/>
                          <a:ea typeface="+mj-ea"/>
                        </a:rPr>
                        <a:t>東成区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2,977</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3,803</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47.4</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12</a:t>
                      </a:r>
                    </a:p>
                  </a:txBody>
                  <a:tcPr marL="5507" marR="5507" marT="550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5"/>
                  </a:ext>
                </a:extLst>
              </a:tr>
              <a:tr h="177288">
                <a:tc>
                  <a:txBody>
                    <a:bodyPr/>
                    <a:lstStyle/>
                    <a:p>
                      <a:pPr algn="ctr" fontAlgn="ctr"/>
                      <a:r>
                        <a:rPr lang="ja-JP" altLang="en-US" sz="1000" b="0" i="0" u="none" strike="noStrike">
                          <a:solidFill>
                            <a:srgbClr val="222222"/>
                          </a:solidFill>
                          <a:latin typeface="+mj-ea"/>
                          <a:ea typeface="+mj-ea"/>
                        </a:rPr>
                        <a:t>生野区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7,434</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9,510</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73.1</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3</a:t>
                      </a:r>
                    </a:p>
                  </a:txBody>
                  <a:tcPr marL="5507" marR="5507" marT="550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6"/>
                  </a:ext>
                </a:extLst>
              </a:tr>
              <a:tr h="177288">
                <a:tc>
                  <a:txBody>
                    <a:bodyPr/>
                    <a:lstStyle/>
                    <a:p>
                      <a:pPr algn="ctr" fontAlgn="ctr"/>
                      <a:r>
                        <a:rPr lang="ja-JP" altLang="en-US" sz="1000" b="0" i="0" u="none" strike="noStrike">
                          <a:solidFill>
                            <a:srgbClr val="222222"/>
                          </a:solidFill>
                          <a:latin typeface="+mj-ea"/>
                          <a:ea typeface="+mj-ea"/>
                        </a:rPr>
                        <a:t>旭区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3,657</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4,817</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53</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10</a:t>
                      </a:r>
                    </a:p>
                  </a:txBody>
                  <a:tcPr marL="5507" marR="5507" marT="550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7"/>
                  </a:ext>
                </a:extLst>
              </a:tr>
              <a:tr h="177288">
                <a:tc>
                  <a:txBody>
                    <a:bodyPr/>
                    <a:lstStyle/>
                    <a:p>
                      <a:pPr algn="ctr" fontAlgn="ctr"/>
                      <a:r>
                        <a:rPr lang="ja-JP" altLang="en-US" sz="1000" b="0" i="0" u="none" strike="noStrike">
                          <a:solidFill>
                            <a:srgbClr val="222222"/>
                          </a:solidFill>
                          <a:latin typeface="+mj-ea"/>
                          <a:ea typeface="+mj-ea"/>
                        </a:rPr>
                        <a:t>城東区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4,252</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5,700</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34.6</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16</a:t>
                      </a:r>
                    </a:p>
                  </a:txBody>
                  <a:tcPr marL="5507" marR="5507" marT="550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8"/>
                  </a:ext>
                </a:extLst>
              </a:tr>
              <a:tr h="177288">
                <a:tc>
                  <a:txBody>
                    <a:bodyPr/>
                    <a:lstStyle/>
                    <a:p>
                      <a:pPr algn="ctr" fontAlgn="ctr"/>
                      <a:r>
                        <a:rPr lang="ja-JP" altLang="en-US" sz="1000" b="0" i="0" u="none" strike="noStrike">
                          <a:solidFill>
                            <a:srgbClr val="222222"/>
                          </a:solidFill>
                          <a:latin typeface="+mj-ea"/>
                          <a:ea typeface="+mj-ea"/>
                        </a:rPr>
                        <a:t>鶴見区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2,079</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3,133</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28</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19</a:t>
                      </a:r>
                    </a:p>
                  </a:txBody>
                  <a:tcPr marL="5507" marR="5507" marT="550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9"/>
                  </a:ext>
                </a:extLst>
              </a:tr>
              <a:tr h="177288">
                <a:tc>
                  <a:txBody>
                    <a:bodyPr/>
                    <a:lstStyle/>
                    <a:p>
                      <a:pPr algn="ctr" fontAlgn="ctr"/>
                      <a:r>
                        <a:rPr lang="ja-JP" altLang="en-US" sz="1000" b="0" i="0" u="none" strike="noStrike">
                          <a:solidFill>
                            <a:srgbClr val="222222"/>
                          </a:solidFill>
                          <a:latin typeface="+mj-ea"/>
                          <a:ea typeface="+mj-ea"/>
                        </a:rPr>
                        <a:t>阿倍野区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2,628</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3,294</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30.4</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18</a:t>
                      </a:r>
                    </a:p>
                  </a:txBody>
                  <a:tcPr marL="5507" marR="5507" marT="550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0"/>
                  </a:ext>
                </a:extLst>
              </a:tr>
              <a:tr h="177288">
                <a:tc>
                  <a:txBody>
                    <a:bodyPr/>
                    <a:lstStyle/>
                    <a:p>
                      <a:pPr algn="ctr" fontAlgn="ctr"/>
                      <a:r>
                        <a:rPr lang="ja-JP" altLang="en-US" sz="1000" b="0" i="0" u="none" strike="noStrike">
                          <a:solidFill>
                            <a:srgbClr val="222222"/>
                          </a:solidFill>
                          <a:latin typeface="+mj-ea"/>
                          <a:ea typeface="+mj-ea"/>
                        </a:rPr>
                        <a:t>住之江区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4,816</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6,921</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55.8</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9</a:t>
                      </a:r>
                    </a:p>
                  </a:txBody>
                  <a:tcPr marL="5507" marR="5507" marT="550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1"/>
                  </a:ext>
                </a:extLst>
              </a:tr>
              <a:tr h="177288">
                <a:tc>
                  <a:txBody>
                    <a:bodyPr/>
                    <a:lstStyle/>
                    <a:p>
                      <a:pPr algn="ctr" fontAlgn="ctr"/>
                      <a:r>
                        <a:rPr lang="ja-JP" altLang="en-US" sz="1000" b="0" i="0" u="none" strike="noStrike">
                          <a:solidFill>
                            <a:srgbClr val="222222"/>
                          </a:solidFill>
                          <a:latin typeface="+mj-ea"/>
                          <a:ea typeface="+mj-ea"/>
                        </a:rPr>
                        <a:t>住吉区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7,323</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9,950</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64.4</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6</a:t>
                      </a:r>
                    </a:p>
                  </a:txBody>
                  <a:tcPr marL="5507" marR="5507" marT="550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2"/>
                  </a:ext>
                </a:extLst>
              </a:tr>
              <a:tr h="177288">
                <a:tc>
                  <a:txBody>
                    <a:bodyPr/>
                    <a:lstStyle/>
                    <a:p>
                      <a:pPr algn="ctr" fontAlgn="ctr"/>
                      <a:r>
                        <a:rPr lang="ja-JP" altLang="en-US" sz="1000" b="0" i="0" u="none" strike="noStrike">
                          <a:solidFill>
                            <a:srgbClr val="222222"/>
                          </a:solidFill>
                          <a:latin typeface="+mj-ea"/>
                          <a:ea typeface="+mj-ea"/>
                        </a:rPr>
                        <a:t>東住吉区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222222"/>
                          </a:solidFill>
                          <a:latin typeface="+mj-ea"/>
                          <a:ea typeface="+mj-ea"/>
                        </a:rPr>
                        <a:t>6,536</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8,410</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65.2</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5</a:t>
                      </a:r>
                    </a:p>
                  </a:txBody>
                  <a:tcPr marL="5507" marR="5507" marT="550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3"/>
                  </a:ext>
                </a:extLst>
              </a:tr>
              <a:tr h="177288">
                <a:tc>
                  <a:txBody>
                    <a:bodyPr/>
                    <a:lstStyle/>
                    <a:p>
                      <a:pPr algn="ctr" fontAlgn="ctr"/>
                      <a:r>
                        <a:rPr lang="ja-JP" altLang="en-US" sz="1000" b="0" i="0" u="none" strike="noStrike">
                          <a:solidFill>
                            <a:srgbClr val="222222"/>
                          </a:solidFill>
                          <a:latin typeface="+mj-ea"/>
                          <a:ea typeface="+mj-ea"/>
                        </a:rPr>
                        <a:t>平野区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9,489</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13,965</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70.8</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4</a:t>
                      </a:r>
                    </a:p>
                  </a:txBody>
                  <a:tcPr marL="5507" marR="5507" marT="550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4"/>
                  </a:ext>
                </a:extLst>
              </a:tr>
              <a:tr h="177288">
                <a:tc>
                  <a:txBody>
                    <a:bodyPr/>
                    <a:lstStyle/>
                    <a:p>
                      <a:pPr algn="ctr" fontAlgn="ctr"/>
                      <a:r>
                        <a:rPr lang="ja-JP" altLang="en-US" sz="1000" b="1" i="0" u="none" strike="noStrike" dirty="0">
                          <a:solidFill>
                            <a:srgbClr val="222222"/>
                          </a:solidFill>
                          <a:latin typeface="+mj-ea"/>
                          <a:ea typeface="+mj-ea"/>
                        </a:rPr>
                        <a:t>西成区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altLang="ja-JP" sz="1000" b="1" i="0" u="none" strike="noStrike" dirty="0">
                          <a:solidFill>
                            <a:srgbClr val="222222"/>
                          </a:solidFill>
                          <a:latin typeface="+mj-ea"/>
                          <a:ea typeface="+mj-ea"/>
                        </a:rPr>
                        <a:t>24,829</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altLang="ja-JP" sz="1000" b="1" i="0" u="none" strike="noStrike" dirty="0">
                          <a:solidFill>
                            <a:srgbClr val="222222"/>
                          </a:solidFill>
                          <a:latin typeface="+mj-ea"/>
                          <a:ea typeface="+mj-ea"/>
                        </a:rPr>
                        <a:t>27,524</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altLang="ja-JP" sz="1000" b="1" i="0" u="none" strike="noStrike" dirty="0">
                          <a:solidFill>
                            <a:srgbClr val="222222"/>
                          </a:solidFill>
                          <a:latin typeface="+mj-ea"/>
                          <a:ea typeface="+mj-ea"/>
                        </a:rPr>
                        <a:t>231.4</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altLang="ja-JP" sz="1000" b="1" i="0" u="none" strike="noStrike" dirty="0">
                          <a:solidFill>
                            <a:srgbClr val="222222"/>
                          </a:solidFill>
                          <a:latin typeface="+mj-ea"/>
                          <a:ea typeface="+mj-ea"/>
                        </a:rPr>
                        <a:t>1</a:t>
                      </a:r>
                    </a:p>
                  </a:txBody>
                  <a:tcPr marL="5507" marR="5507" marT="550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0025"/>
                  </a:ext>
                </a:extLst>
              </a:tr>
              <a:tr h="177288">
                <a:tc>
                  <a:txBody>
                    <a:bodyPr/>
                    <a:lstStyle/>
                    <a:p>
                      <a:pPr algn="ctr" fontAlgn="ctr"/>
                      <a:r>
                        <a:rPr lang="ja-JP" altLang="en-US" sz="1000" b="0" i="0" u="none" strike="noStrike">
                          <a:solidFill>
                            <a:srgbClr val="222222"/>
                          </a:solidFill>
                          <a:latin typeface="+mj-ea"/>
                          <a:ea typeface="+mj-ea"/>
                        </a:rPr>
                        <a:t>市</a:t>
                      </a:r>
                      <a:r>
                        <a:rPr lang="en-US" altLang="ja-JP" sz="1000" b="0" i="0" u="none" strike="noStrike">
                          <a:solidFill>
                            <a:srgbClr val="222222"/>
                          </a:solidFill>
                          <a:latin typeface="+mj-ea"/>
                          <a:ea typeface="+mj-ea"/>
                        </a:rPr>
                        <a:t>※</a:t>
                      </a:r>
                      <a:r>
                        <a:rPr lang="ja-JP" altLang="en-US" sz="1000" b="0" i="0" u="none" strike="noStrike">
                          <a:solidFill>
                            <a:srgbClr val="222222"/>
                          </a:solidFill>
                          <a:latin typeface="+mj-ea"/>
                          <a:ea typeface="+mj-ea"/>
                        </a:rPr>
                        <a:t>１</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117,909</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222222"/>
                          </a:solidFill>
                          <a:latin typeface="+mj-ea"/>
                          <a:ea typeface="+mj-ea"/>
                        </a:rPr>
                        <a:t>150,592</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222222"/>
                          </a:solidFill>
                          <a:latin typeface="+mj-ea"/>
                          <a:ea typeface="+mj-ea"/>
                        </a:rPr>
                        <a:t>56.2</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ctr"/>
                      <a:r>
                        <a:rPr lang="ja-JP" altLang="en-US" sz="1000" b="0" i="0" u="none" strike="noStrike" dirty="0">
                          <a:solidFill>
                            <a:srgbClr val="222222"/>
                          </a:solidFill>
                          <a:latin typeface="+mj-ea"/>
                          <a:ea typeface="+mj-ea"/>
                        </a:rPr>
                        <a:t>　</a:t>
                      </a:r>
                    </a:p>
                  </a:txBody>
                  <a:tcPr marL="5507" marR="5507" marT="550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extLst>
                  <a:ext uri="{0D108BD9-81ED-4DB2-BD59-A6C34878D82A}">
                    <a16:rowId xmlns:a16="http://schemas.microsoft.com/office/drawing/2014/main" val="10026"/>
                  </a:ext>
                </a:extLst>
              </a:tr>
              <a:tr h="177288">
                <a:tc>
                  <a:txBody>
                    <a:bodyPr/>
                    <a:lstStyle/>
                    <a:p>
                      <a:pPr algn="ctr" fontAlgn="ctr"/>
                      <a:r>
                        <a:rPr lang="ja-JP" altLang="en-US" sz="1000" b="0" i="0" u="none" strike="noStrike" dirty="0">
                          <a:solidFill>
                            <a:srgbClr val="222222"/>
                          </a:solidFill>
                          <a:latin typeface="+mj-ea"/>
                          <a:ea typeface="+mj-ea"/>
                        </a:rPr>
                        <a:t>全国</a:t>
                      </a:r>
                      <a:r>
                        <a:rPr lang="en-US" altLang="ja-JP" sz="1000" b="0" i="0" u="none" strike="noStrike" dirty="0">
                          <a:solidFill>
                            <a:srgbClr val="222222"/>
                          </a:solidFill>
                          <a:latin typeface="+mj-ea"/>
                          <a:ea typeface="+mj-ea"/>
                        </a:rPr>
                        <a:t>※</a:t>
                      </a:r>
                      <a:r>
                        <a:rPr lang="ja-JP" altLang="en-US" sz="1000" b="0" i="0" u="none" strike="noStrike" dirty="0">
                          <a:solidFill>
                            <a:srgbClr val="222222"/>
                          </a:solidFill>
                          <a:latin typeface="+mj-ea"/>
                          <a:ea typeface="+mj-ea"/>
                        </a:rPr>
                        <a:t>２</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1,602,163</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2,171,139</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222222"/>
                          </a:solidFill>
                          <a:latin typeface="+mj-ea"/>
                          <a:ea typeface="+mj-ea"/>
                        </a:rPr>
                        <a:t>17.1</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a:solidFill>
                            <a:srgbClr val="222222"/>
                          </a:solidFill>
                          <a:latin typeface="+mj-ea"/>
                          <a:ea typeface="+mj-ea"/>
                        </a:rPr>
                        <a:t>　</a:t>
                      </a:r>
                    </a:p>
                  </a:txBody>
                  <a:tcPr marL="5507" marR="5507" marT="550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7"/>
                  </a:ext>
                </a:extLst>
              </a:tr>
              <a:tr h="177288">
                <a:tc gridSpan="5">
                  <a:txBody>
                    <a:bodyPr/>
                    <a:lstStyle/>
                    <a:p>
                      <a:pPr algn="l" fontAlgn="ctr"/>
                      <a:r>
                        <a:rPr lang="en-US" altLang="ja-JP" sz="1000" b="0" i="0" u="none" strike="noStrike" dirty="0">
                          <a:solidFill>
                            <a:srgbClr val="222222"/>
                          </a:solidFill>
                          <a:latin typeface="+mj-ea"/>
                          <a:ea typeface="+mj-ea"/>
                        </a:rPr>
                        <a:t>※</a:t>
                      </a:r>
                      <a:r>
                        <a:rPr lang="ja-JP" altLang="en-US" sz="1000" b="0" i="0" u="none" strike="noStrike" dirty="0">
                          <a:solidFill>
                            <a:srgbClr val="222222"/>
                          </a:solidFill>
                          <a:latin typeface="+mj-ea"/>
                          <a:ea typeface="+mj-ea"/>
                        </a:rPr>
                        <a:t>１　大阪市の数値は更生相談所を含むため各区の合計と一致しない。</a:t>
                      </a:r>
                      <a:endParaRPr lang="en-US" altLang="ja-JP" sz="1000" b="0" i="0" u="none" strike="noStrike" dirty="0">
                        <a:solidFill>
                          <a:srgbClr val="222222"/>
                        </a:solidFill>
                        <a:latin typeface="+mj-ea"/>
                        <a:ea typeface="+mj-ea"/>
                      </a:endParaRPr>
                    </a:p>
                    <a:p>
                      <a:pPr algn="l" fontAlgn="ctr"/>
                      <a:r>
                        <a:rPr lang="en-US" altLang="ja-JP" sz="1000" b="0" i="0" u="none" strike="noStrike" dirty="0">
                          <a:solidFill>
                            <a:srgbClr val="222222"/>
                          </a:solidFill>
                          <a:latin typeface="+mj-ea"/>
                          <a:ea typeface="+mj-ea"/>
                        </a:rPr>
                        <a:t>※</a:t>
                      </a:r>
                      <a:r>
                        <a:rPr lang="ja-JP" altLang="en-US" sz="1000" b="0" i="0" u="none" strike="noStrike" dirty="0">
                          <a:solidFill>
                            <a:srgbClr val="222222"/>
                          </a:solidFill>
                          <a:latin typeface="+mj-ea"/>
                          <a:ea typeface="+mj-ea"/>
                        </a:rPr>
                        <a:t>２　速報値</a:t>
                      </a:r>
                      <a:endParaRPr lang="en-US" altLang="ja-JP" sz="1000" b="0" i="0" u="none" strike="noStrike" dirty="0">
                        <a:solidFill>
                          <a:srgbClr val="222222"/>
                        </a:solidFill>
                        <a:latin typeface="+mj-ea"/>
                        <a:ea typeface="+mj-ea"/>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000" b="0" i="0" u="none" strike="noStrike" kern="1200" dirty="0">
                          <a:solidFill>
                            <a:srgbClr val="222222"/>
                          </a:solidFill>
                          <a:latin typeface="+mj-ea"/>
                          <a:ea typeface="+mn-ea"/>
                          <a:cs typeface="+mn-cs"/>
                        </a:rPr>
                        <a:t>出典：大阪市</a:t>
                      </a:r>
                      <a:r>
                        <a:rPr kumimoji="1" lang="en-US" altLang="ja-JP" sz="1000" b="0" i="0" u="none" strike="noStrike" kern="1200" dirty="0">
                          <a:solidFill>
                            <a:srgbClr val="222222"/>
                          </a:solidFill>
                          <a:latin typeface="+mj-ea"/>
                          <a:ea typeface="+mn-ea"/>
                          <a:cs typeface="+mn-cs"/>
                        </a:rPr>
                        <a:t>HP</a:t>
                      </a:r>
                      <a:r>
                        <a:rPr kumimoji="1" lang="ja-JP" altLang="en-US" sz="1000" b="0" i="0" u="none" strike="noStrike" kern="1200" dirty="0">
                          <a:solidFill>
                            <a:srgbClr val="222222"/>
                          </a:solidFill>
                          <a:latin typeface="+mj-ea"/>
                          <a:ea typeface="+mn-ea"/>
                          <a:cs typeface="+mn-cs"/>
                        </a:rPr>
                        <a:t>（平成</a:t>
                      </a:r>
                      <a:r>
                        <a:rPr kumimoji="1" lang="en-US" altLang="ja-JP" sz="1000" b="0" i="0" u="none" strike="noStrike" kern="1200" dirty="0">
                          <a:solidFill>
                            <a:srgbClr val="222222"/>
                          </a:solidFill>
                          <a:latin typeface="+mj-ea"/>
                          <a:ea typeface="+mn-ea"/>
                          <a:cs typeface="+mn-cs"/>
                        </a:rPr>
                        <a:t>26</a:t>
                      </a:r>
                      <a:r>
                        <a:rPr kumimoji="1" lang="ja-JP" altLang="en-US" sz="1000" b="0" i="0" u="none" strike="noStrike" kern="1200" dirty="0">
                          <a:solidFill>
                            <a:srgbClr val="222222"/>
                          </a:solidFill>
                          <a:latin typeface="+mj-ea"/>
                          <a:ea typeface="+mn-ea"/>
                          <a:cs typeface="+mn-cs"/>
                        </a:rPr>
                        <a:t>年度版「区政概要」）</a:t>
                      </a:r>
                    </a:p>
                  </a:txBody>
                  <a:tcPr marL="5507" marR="5507" marT="5507" marB="0" anchor="ctr">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28"/>
                  </a:ext>
                </a:extLst>
              </a:tr>
            </a:tbl>
          </a:graphicData>
        </a:graphic>
      </p:graphicFrame>
      <p:sp>
        <p:nvSpPr>
          <p:cNvPr id="5" name="テキスト ボックス 4"/>
          <p:cNvSpPr txBox="1"/>
          <p:nvPr/>
        </p:nvSpPr>
        <p:spPr>
          <a:xfrm>
            <a:off x="251520" y="404664"/>
            <a:ext cx="7704856"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①－１　生活保護の状況と高齢化（生活保護）</a:t>
            </a:r>
          </a:p>
        </p:txBody>
      </p:sp>
      <p:cxnSp>
        <p:nvCxnSpPr>
          <p:cNvPr id="6" name="直線コネクタ 5"/>
          <p:cNvCxnSpPr/>
          <p:nvPr/>
        </p:nvCxnSpPr>
        <p:spPr>
          <a:xfrm>
            <a:off x="179512" y="815226"/>
            <a:ext cx="871296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8" name="表 7"/>
          <p:cNvGraphicFramePr>
            <a:graphicFrameLocks noGrp="1"/>
          </p:cNvGraphicFramePr>
          <p:nvPr/>
        </p:nvGraphicFramePr>
        <p:xfrm>
          <a:off x="4864888" y="980742"/>
          <a:ext cx="4171608" cy="5767558"/>
        </p:xfrm>
        <a:graphic>
          <a:graphicData uri="http://schemas.openxmlformats.org/drawingml/2006/table">
            <a:tbl>
              <a:tblPr/>
              <a:tblGrid>
                <a:gridCol w="868439">
                  <a:extLst>
                    <a:ext uri="{9D8B030D-6E8A-4147-A177-3AD203B41FA5}">
                      <a16:colId xmlns:a16="http://schemas.microsoft.com/office/drawing/2014/main" val="20000"/>
                    </a:ext>
                  </a:extLst>
                </a:gridCol>
                <a:gridCol w="868439">
                  <a:extLst>
                    <a:ext uri="{9D8B030D-6E8A-4147-A177-3AD203B41FA5}">
                      <a16:colId xmlns:a16="http://schemas.microsoft.com/office/drawing/2014/main" val="20001"/>
                    </a:ext>
                  </a:extLst>
                </a:gridCol>
                <a:gridCol w="868439">
                  <a:extLst>
                    <a:ext uri="{9D8B030D-6E8A-4147-A177-3AD203B41FA5}">
                      <a16:colId xmlns:a16="http://schemas.microsoft.com/office/drawing/2014/main" val="20002"/>
                    </a:ext>
                  </a:extLst>
                </a:gridCol>
                <a:gridCol w="868439">
                  <a:extLst>
                    <a:ext uri="{9D8B030D-6E8A-4147-A177-3AD203B41FA5}">
                      <a16:colId xmlns:a16="http://schemas.microsoft.com/office/drawing/2014/main" val="20003"/>
                    </a:ext>
                  </a:extLst>
                </a:gridCol>
                <a:gridCol w="697852">
                  <a:extLst>
                    <a:ext uri="{9D8B030D-6E8A-4147-A177-3AD203B41FA5}">
                      <a16:colId xmlns:a16="http://schemas.microsoft.com/office/drawing/2014/main" val="20004"/>
                    </a:ext>
                  </a:extLst>
                </a:gridCol>
              </a:tblGrid>
              <a:tr h="177288">
                <a:tc gridSpan="3">
                  <a:txBody>
                    <a:bodyPr/>
                    <a:lstStyle/>
                    <a:p>
                      <a:pPr algn="l" fontAlgn="ctr"/>
                      <a:r>
                        <a:rPr lang="ja-JP" altLang="en-US" sz="1200" b="1" i="0" u="none" strike="noStrike" dirty="0">
                          <a:solidFill>
                            <a:schemeClr val="tx1"/>
                          </a:solidFill>
                          <a:latin typeface="+mj-ea"/>
                          <a:ea typeface="+mj-ea"/>
                        </a:rPr>
                        <a:t>◎生活保護の状況（</a:t>
                      </a:r>
                      <a:r>
                        <a:rPr lang="en-US" altLang="ja-JP" sz="1200" b="1" i="0" u="none" strike="noStrike" dirty="0">
                          <a:solidFill>
                            <a:schemeClr val="tx1"/>
                          </a:solidFill>
                          <a:latin typeface="+mj-ea"/>
                          <a:ea typeface="+mj-ea"/>
                        </a:rPr>
                        <a:t>2022</a:t>
                      </a:r>
                      <a:r>
                        <a:rPr lang="ja-JP" altLang="en-US" sz="1200" b="1" i="0" u="none" strike="noStrike" dirty="0">
                          <a:solidFill>
                            <a:schemeClr val="tx1"/>
                          </a:solidFill>
                          <a:latin typeface="+mj-ea"/>
                          <a:ea typeface="+mj-ea"/>
                        </a:rPr>
                        <a:t>年</a:t>
                      </a:r>
                      <a:r>
                        <a:rPr lang="en-US" altLang="ja-JP" sz="1200" b="1" i="0" u="none" strike="noStrike" dirty="0">
                          <a:solidFill>
                            <a:schemeClr val="tx1"/>
                          </a:solidFill>
                          <a:latin typeface="+mj-ea"/>
                          <a:ea typeface="+mj-ea"/>
                        </a:rPr>
                        <a:t>3</a:t>
                      </a:r>
                      <a:r>
                        <a:rPr lang="ja-JP" altLang="en-US" sz="1200" b="1" i="0" u="none" strike="noStrike" dirty="0">
                          <a:solidFill>
                            <a:schemeClr val="tx1"/>
                          </a:solidFill>
                          <a:latin typeface="+mj-ea"/>
                          <a:ea typeface="+mj-ea"/>
                        </a:rPr>
                        <a:t>月）</a:t>
                      </a:r>
                    </a:p>
                  </a:txBody>
                  <a:tcPr marL="5507" marR="5507" marT="5507" marB="0" anchor="ctr">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a:txBody>
                    <a:bodyPr/>
                    <a:lstStyle/>
                    <a:p>
                      <a:pPr algn="l" fontAlgn="ctr"/>
                      <a:endParaRPr lang="ja-JP" altLang="en-US" sz="1000" b="0" i="0" u="none" strike="noStrike" dirty="0">
                        <a:solidFill>
                          <a:srgbClr val="000000"/>
                        </a:solidFill>
                        <a:latin typeface="+mj-ea"/>
                        <a:ea typeface="+mj-ea"/>
                      </a:endParaRPr>
                    </a:p>
                  </a:txBody>
                  <a:tcPr marL="5507" marR="5507" marT="5507"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dirty="0">
                        <a:solidFill>
                          <a:srgbClr val="000000"/>
                        </a:solidFill>
                        <a:latin typeface="+mj-ea"/>
                        <a:ea typeface="+mj-ea"/>
                      </a:endParaRPr>
                    </a:p>
                  </a:txBody>
                  <a:tcPr marL="5507" marR="5507" marT="5507" marB="0" anchor="ctr">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54576">
                <a:tc>
                  <a:txBody>
                    <a:bodyPr/>
                    <a:lstStyle/>
                    <a:p>
                      <a:pPr algn="ctr" fontAlgn="ctr"/>
                      <a:r>
                        <a:rPr lang="ja-JP" altLang="en-US" sz="1000" b="0" i="0" u="none" strike="noStrike">
                          <a:solidFill>
                            <a:srgbClr val="222222"/>
                          </a:solidFill>
                          <a:latin typeface="+mj-ea"/>
                          <a:ea typeface="+mj-ea"/>
                        </a:rPr>
                        <a:t>　</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1000" b="0" i="0" u="none" strike="noStrike">
                          <a:solidFill>
                            <a:srgbClr val="222222"/>
                          </a:solidFill>
                          <a:latin typeface="+mj-ea"/>
                          <a:ea typeface="+mj-ea"/>
                        </a:rPr>
                        <a:t>世帯数</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1000" b="0" i="0" u="none" strike="noStrike">
                          <a:solidFill>
                            <a:srgbClr val="222222"/>
                          </a:solidFill>
                          <a:latin typeface="+mj-ea"/>
                          <a:ea typeface="+mj-ea"/>
                        </a:rPr>
                        <a:t>人員</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1000" b="0" i="0" u="none" strike="noStrike">
                          <a:solidFill>
                            <a:srgbClr val="222222"/>
                          </a:solidFill>
                          <a:latin typeface="+mj-ea"/>
                          <a:ea typeface="+mj-ea"/>
                        </a:rPr>
                        <a:t>保護率（</a:t>
                      </a:r>
                      <a:r>
                        <a:rPr lang="en-US" altLang="ja-JP" sz="1000" b="0" i="0" u="none" strike="noStrike">
                          <a:solidFill>
                            <a:srgbClr val="222222"/>
                          </a:solidFill>
                          <a:latin typeface="+mj-ea"/>
                          <a:ea typeface="+mj-ea"/>
                        </a:rPr>
                        <a:t>‰</a:t>
                      </a:r>
                      <a:r>
                        <a:rPr lang="ja-JP" altLang="en-US" sz="1000" b="0" i="0" u="none" strike="noStrike">
                          <a:solidFill>
                            <a:srgbClr val="222222"/>
                          </a:solidFill>
                          <a:latin typeface="+mj-ea"/>
                          <a:ea typeface="+mj-ea"/>
                        </a:rPr>
                        <a:t>）</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1000" b="0" i="0" u="none" strike="noStrike">
                          <a:solidFill>
                            <a:srgbClr val="222222"/>
                          </a:solidFill>
                          <a:latin typeface="+mj-ea"/>
                          <a:ea typeface="+mj-ea"/>
                        </a:rPr>
                        <a:t>順位</a:t>
                      </a:r>
                    </a:p>
                  </a:txBody>
                  <a:tcPr marL="5507" marR="5507" marT="550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77288">
                <a:tc>
                  <a:txBody>
                    <a:bodyPr/>
                    <a:lstStyle/>
                    <a:p>
                      <a:pPr algn="ctr" fontAlgn="ctr"/>
                      <a:r>
                        <a:rPr lang="ja-JP" altLang="en-US" sz="1000" b="0" i="0" u="none" strike="noStrike" dirty="0">
                          <a:solidFill>
                            <a:srgbClr val="222222"/>
                          </a:solidFill>
                          <a:latin typeface="+mn-ea"/>
                          <a:ea typeface="+mn-ea"/>
                        </a:rPr>
                        <a:t>北区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a:solidFill>
                            <a:srgbClr val="000000"/>
                          </a:solidFill>
                          <a:effectLst/>
                          <a:latin typeface="+mn-ea"/>
                          <a:ea typeface="+mn-ea"/>
                        </a:rPr>
                        <a:t> </a:t>
                      </a:r>
                      <a:r>
                        <a:rPr lang="en-US" altLang="ja-JP" sz="1000" b="0" i="0" u="none" strike="noStrike">
                          <a:solidFill>
                            <a:srgbClr val="000000"/>
                          </a:solidFill>
                          <a:effectLst/>
                          <a:latin typeface="+mn-ea"/>
                          <a:ea typeface="+mn-ea"/>
                        </a:rPr>
                        <a:t>1,910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a:solidFill>
                            <a:srgbClr val="000000"/>
                          </a:solidFill>
                          <a:effectLst/>
                          <a:latin typeface="+mn-ea"/>
                          <a:ea typeface="+mn-ea"/>
                        </a:rPr>
                        <a:t> </a:t>
                      </a:r>
                      <a:r>
                        <a:rPr lang="en-US" altLang="ja-JP" sz="1000" b="0" i="0" u="none" strike="noStrike">
                          <a:solidFill>
                            <a:srgbClr val="000000"/>
                          </a:solidFill>
                          <a:effectLst/>
                          <a:latin typeface="+mn-ea"/>
                          <a:ea typeface="+mn-ea"/>
                        </a:rPr>
                        <a:t>2,156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dirty="0">
                          <a:solidFill>
                            <a:srgbClr val="000000"/>
                          </a:solidFill>
                          <a:effectLst/>
                          <a:latin typeface="+mn-ea"/>
                          <a:ea typeface="+mn-ea"/>
                        </a:rPr>
                        <a:t> </a:t>
                      </a:r>
                      <a:r>
                        <a:rPr lang="en-US" altLang="ja-JP" sz="1000" b="0" i="0" u="none" strike="noStrike" dirty="0">
                          <a:solidFill>
                            <a:srgbClr val="000000"/>
                          </a:solidFill>
                          <a:effectLst/>
                          <a:latin typeface="+mn-ea"/>
                          <a:ea typeface="+mn-ea"/>
                        </a:rPr>
                        <a:t>15.2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n-ea"/>
                          <a:ea typeface="+mn-ea"/>
                        </a:rPr>
                        <a:t>22</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77288">
                <a:tc>
                  <a:txBody>
                    <a:bodyPr/>
                    <a:lstStyle/>
                    <a:p>
                      <a:pPr algn="ctr" fontAlgn="ctr"/>
                      <a:r>
                        <a:rPr lang="ja-JP" altLang="en-US" sz="1000" b="0" i="0" u="none" strike="noStrike" dirty="0">
                          <a:solidFill>
                            <a:srgbClr val="222222"/>
                          </a:solidFill>
                          <a:latin typeface="+mn-ea"/>
                          <a:ea typeface="+mn-ea"/>
                        </a:rPr>
                        <a:t>都島区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dirty="0">
                          <a:solidFill>
                            <a:srgbClr val="000000"/>
                          </a:solidFill>
                          <a:effectLst/>
                          <a:latin typeface="+mn-ea"/>
                          <a:ea typeface="+mn-ea"/>
                        </a:rPr>
                        <a:t> </a:t>
                      </a:r>
                      <a:r>
                        <a:rPr lang="en-US" altLang="ja-JP" sz="1000" b="0" i="0" u="none" strike="noStrike" dirty="0">
                          <a:solidFill>
                            <a:srgbClr val="000000"/>
                          </a:solidFill>
                          <a:effectLst/>
                          <a:latin typeface="+mn-ea"/>
                          <a:ea typeface="+mn-ea"/>
                        </a:rPr>
                        <a:t>2,678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a:solidFill>
                            <a:srgbClr val="000000"/>
                          </a:solidFill>
                          <a:effectLst/>
                          <a:latin typeface="+mn-ea"/>
                          <a:ea typeface="+mn-ea"/>
                        </a:rPr>
                        <a:t> </a:t>
                      </a:r>
                      <a:r>
                        <a:rPr lang="en-US" altLang="ja-JP" sz="1000" b="0" i="0" u="none" strike="noStrike">
                          <a:solidFill>
                            <a:srgbClr val="000000"/>
                          </a:solidFill>
                          <a:effectLst/>
                          <a:latin typeface="+mn-ea"/>
                          <a:ea typeface="+mn-ea"/>
                        </a:rPr>
                        <a:t>3,143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dirty="0">
                          <a:solidFill>
                            <a:srgbClr val="000000"/>
                          </a:solidFill>
                          <a:effectLst/>
                          <a:latin typeface="+mn-ea"/>
                          <a:ea typeface="+mn-ea"/>
                        </a:rPr>
                        <a:t> </a:t>
                      </a:r>
                      <a:r>
                        <a:rPr lang="en-US" altLang="ja-JP" sz="1000" b="0" i="0" u="none" strike="noStrike" dirty="0">
                          <a:solidFill>
                            <a:srgbClr val="000000"/>
                          </a:solidFill>
                          <a:effectLst/>
                          <a:latin typeface="+mn-ea"/>
                          <a:ea typeface="+mn-ea"/>
                        </a:rPr>
                        <a:t>29.3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n-ea"/>
                          <a:ea typeface="+mn-ea"/>
                        </a:rPr>
                        <a:t>16</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77288">
                <a:tc>
                  <a:txBody>
                    <a:bodyPr/>
                    <a:lstStyle/>
                    <a:p>
                      <a:pPr algn="ctr" fontAlgn="ctr"/>
                      <a:r>
                        <a:rPr lang="ja-JP" altLang="en-US" sz="1000" b="0" i="0" u="none" strike="noStrike">
                          <a:solidFill>
                            <a:srgbClr val="222222"/>
                          </a:solidFill>
                          <a:latin typeface="+mn-ea"/>
                          <a:ea typeface="+mn-ea"/>
                        </a:rPr>
                        <a:t>福島区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dirty="0">
                          <a:solidFill>
                            <a:srgbClr val="000000"/>
                          </a:solidFill>
                          <a:effectLst/>
                          <a:latin typeface="+mn-ea"/>
                          <a:ea typeface="+mn-ea"/>
                        </a:rPr>
                        <a:t> </a:t>
                      </a:r>
                      <a:r>
                        <a:rPr lang="en-US" altLang="ja-JP" sz="1000" b="0" i="0" u="none" strike="noStrike" dirty="0">
                          <a:solidFill>
                            <a:srgbClr val="000000"/>
                          </a:solidFill>
                          <a:effectLst/>
                          <a:latin typeface="+mn-ea"/>
                          <a:ea typeface="+mn-ea"/>
                        </a:rPr>
                        <a:t>645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a:solidFill>
                            <a:srgbClr val="000000"/>
                          </a:solidFill>
                          <a:effectLst/>
                          <a:latin typeface="+mn-ea"/>
                          <a:ea typeface="+mn-ea"/>
                        </a:rPr>
                        <a:t> </a:t>
                      </a:r>
                      <a:r>
                        <a:rPr lang="en-US" altLang="ja-JP" sz="1000" b="0" i="0" u="none" strike="noStrike">
                          <a:solidFill>
                            <a:srgbClr val="000000"/>
                          </a:solidFill>
                          <a:effectLst/>
                          <a:latin typeface="+mn-ea"/>
                          <a:ea typeface="+mn-ea"/>
                        </a:rPr>
                        <a:t>734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dirty="0">
                          <a:solidFill>
                            <a:srgbClr val="000000"/>
                          </a:solidFill>
                          <a:effectLst/>
                          <a:latin typeface="+mn-ea"/>
                          <a:ea typeface="+mn-ea"/>
                        </a:rPr>
                        <a:t> </a:t>
                      </a:r>
                      <a:r>
                        <a:rPr lang="en-US" altLang="ja-JP" sz="1000" b="0" i="0" u="none" strike="noStrike" dirty="0">
                          <a:solidFill>
                            <a:srgbClr val="000000"/>
                          </a:solidFill>
                          <a:effectLst/>
                          <a:latin typeface="+mn-ea"/>
                          <a:ea typeface="+mn-ea"/>
                        </a:rPr>
                        <a:t>9.2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n-ea"/>
                          <a:ea typeface="+mn-ea"/>
                        </a:rPr>
                        <a:t>24</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77288">
                <a:tc>
                  <a:txBody>
                    <a:bodyPr/>
                    <a:lstStyle/>
                    <a:p>
                      <a:pPr algn="ctr" fontAlgn="ctr"/>
                      <a:r>
                        <a:rPr lang="ja-JP" altLang="en-US" sz="1000" b="0" i="0" u="none" strike="noStrike">
                          <a:solidFill>
                            <a:srgbClr val="222222"/>
                          </a:solidFill>
                          <a:latin typeface="+mn-ea"/>
                          <a:ea typeface="+mn-ea"/>
                        </a:rPr>
                        <a:t>此花区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dirty="0">
                          <a:solidFill>
                            <a:srgbClr val="000000"/>
                          </a:solidFill>
                          <a:effectLst/>
                          <a:latin typeface="+mn-ea"/>
                          <a:ea typeface="+mn-ea"/>
                        </a:rPr>
                        <a:t> </a:t>
                      </a:r>
                      <a:r>
                        <a:rPr lang="en-US" altLang="ja-JP" sz="1000" b="0" i="0" u="none" strike="noStrike" dirty="0">
                          <a:solidFill>
                            <a:srgbClr val="000000"/>
                          </a:solidFill>
                          <a:effectLst/>
                          <a:latin typeface="+mn-ea"/>
                          <a:ea typeface="+mn-ea"/>
                        </a:rPr>
                        <a:t>2,008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a:solidFill>
                            <a:srgbClr val="000000"/>
                          </a:solidFill>
                          <a:effectLst/>
                          <a:latin typeface="+mn-ea"/>
                          <a:ea typeface="+mn-ea"/>
                        </a:rPr>
                        <a:t> </a:t>
                      </a:r>
                      <a:r>
                        <a:rPr lang="en-US" altLang="ja-JP" sz="1000" b="0" i="0" u="none" strike="noStrike">
                          <a:solidFill>
                            <a:srgbClr val="000000"/>
                          </a:solidFill>
                          <a:effectLst/>
                          <a:latin typeface="+mn-ea"/>
                          <a:ea typeface="+mn-ea"/>
                        </a:rPr>
                        <a:t>2,595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dirty="0">
                          <a:solidFill>
                            <a:srgbClr val="000000"/>
                          </a:solidFill>
                          <a:effectLst/>
                          <a:latin typeface="+mn-ea"/>
                          <a:ea typeface="+mn-ea"/>
                        </a:rPr>
                        <a:t> </a:t>
                      </a:r>
                      <a:r>
                        <a:rPr lang="en-US" altLang="ja-JP" sz="1000" b="0" i="0" u="none" strike="noStrike" dirty="0">
                          <a:solidFill>
                            <a:srgbClr val="000000"/>
                          </a:solidFill>
                          <a:effectLst/>
                          <a:latin typeface="+mn-ea"/>
                          <a:ea typeface="+mn-ea"/>
                        </a:rPr>
                        <a:t>40.2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n-ea"/>
                          <a:ea typeface="+mn-ea"/>
                        </a:rPr>
                        <a:t>13</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77288">
                <a:tc>
                  <a:txBody>
                    <a:bodyPr/>
                    <a:lstStyle/>
                    <a:p>
                      <a:pPr algn="ctr" fontAlgn="ctr"/>
                      <a:r>
                        <a:rPr lang="ja-JP" altLang="en-US" sz="1000" b="0" i="0" u="none" strike="noStrike" dirty="0">
                          <a:solidFill>
                            <a:srgbClr val="222222"/>
                          </a:solidFill>
                          <a:latin typeface="+mn-ea"/>
                          <a:ea typeface="+mn-ea"/>
                        </a:rPr>
                        <a:t>中央区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a:solidFill>
                            <a:srgbClr val="000000"/>
                          </a:solidFill>
                          <a:effectLst/>
                          <a:latin typeface="+mn-ea"/>
                          <a:ea typeface="+mn-ea"/>
                        </a:rPr>
                        <a:t> </a:t>
                      </a:r>
                      <a:r>
                        <a:rPr lang="en-US" altLang="ja-JP" sz="1000" b="0" i="0" u="none" strike="noStrike">
                          <a:solidFill>
                            <a:srgbClr val="000000"/>
                          </a:solidFill>
                          <a:effectLst/>
                          <a:latin typeface="+mn-ea"/>
                          <a:ea typeface="+mn-ea"/>
                        </a:rPr>
                        <a:t>1,513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dirty="0">
                          <a:solidFill>
                            <a:srgbClr val="000000"/>
                          </a:solidFill>
                          <a:effectLst/>
                          <a:latin typeface="+mn-ea"/>
                          <a:ea typeface="+mn-ea"/>
                        </a:rPr>
                        <a:t> </a:t>
                      </a:r>
                      <a:r>
                        <a:rPr lang="en-US" altLang="ja-JP" sz="1000" b="0" i="0" u="none" strike="noStrike" dirty="0">
                          <a:solidFill>
                            <a:srgbClr val="000000"/>
                          </a:solidFill>
                          <a:effectLst/>
                          <a:latin typeface="+mn-ea"/>
                          <a:ea typeface="+mn-ea"/>
                        </a:rPr>
                        <a:t>1,686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a:solidFill>
                            <a:srgbClr val="000000"/>
                          </a:solidFill>
                          <a:effectLst/>
                          <a:latin typeface="+mn-ea"/>
                          <a:ea typeface="+mn-ea"/>
                        </a:rPr>
                        <a:t> </a:t>
                      </a:r>
                      <a:r>
                        <a:rPr lang="en-US" altLang="ja-JP" sz="1000" b="0" i="0" u="none" strike="noStrike">
                          <a:solidFill>
                            <a:srgbClr val="000000"/>
                          </a:solidFill>
                          <a:effectLst/>
                          <a:latin typeface="+mn-ea"/>
                          <a:ea typeface="+mn-ea"/>
                        </a:rPr>
                        <a:t>15.7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n-ea"/>
                          <a:ea typeface="+mn-ea"/>
                        </a:rPr>
                        <a:t>20</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177288">
                <a:tc>
                  <a:txBody>
                    <a:bodyPr/>
                    <a:lstStyle/>
                    <a:p>
                      <a:pPr algn="ctr" fontAlgn="ctr"/>
                      <a:r>
                        <a:rPr lang="ja-JP" altLang="en-US" sz="1000" b="0" i="0" u="none" strike="noStrike">
                          <a:solidFill>
                            <a:srgbClr val="222222"/>
                          </a:solidFill>
                          <a:latin typeface="+mn-ea"/>
                          <a:ea typeface="+mn-ea"/>
                        </a:rPr>
                        <a:t>西区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a:solidFill>
                            <a:srgbClr val="000000"/>
                          </a:solidFill>
                          <a:effectLst/>
                          <a:latin typeface="+mn-ea"/>
                          <a:ea typeface="+mn-ea"/>
                        </a:rPr>
                        <a:t> </a:t>
                      </a:r>
                      <a:r>
                        <a:rPr lang="en-US" altLang="ja-JP" sz="1000" b="0" i="0" u="none" strike="noStrike">
                          <a:solidFill>
                            <a:srgbClr val="000000"/>
                          </a:solidFill>
                          <a:effectLst/>
                          <a:latin typeface="+mn-ea"/>
                          <a:ea typeface="+mn-ea"/>
                        </a:rPr>
                        <a:t>1,197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a:solidFill>
                            <a:srgbClr val="000000"/>
                          </a:solidFill>
                          <a:effectLst/>
                          <a:latin typeface="+mn-ea"/>
                          <a:ea typeface="+mn-ea"/>
                        </a:rPr>
                        <a:t> </a:t>
                      </a:r>
                      <a:r>
                        <a:rPr lang="en-US" altLang="ja-JP" sz="1000" b="0" i="0" u="none" strike="noStrike">
                          <a:solidFill>
                            <a:srgbClr val="000000"/>
                          </a:solidFill>
                          <a:effectLst/>
                          <a:latin typeface="+mn-ea"/>
                          <a:ea typeface="+mn-ea"/>
                        </a:rPr>
                        <a:t>1,371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a:solidFill>
                            <a:srgbClr val="000000"/>
                          </a:solidFill>
                          <a:effectLst/>
                          <a:latin typeface="+mn-ea"/>
                          <a:ea typeface="+mn-ea"/>
                        </a:rPr>
                        <a:t> </a:t>
                      </a:r>
                      <a:r>
                        <a:rPr lang="en-US" altLang="ja-JP" sz="1000" b="0" i="0" u="none" strike="noStrike">
                          <a:solidFill>
                            <a:srgbClr val="000000"/>
                          </a:solidFill>
                          <a:effectLst/>
                          <a:latin typeface="+mn-ea"/>
                          <a:ea typeface="+mn-ea"/>
                        </a:rPr>
                        <a:t>12.8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n-ea"/>
                          <a:ea typeface="+mn-ea"/>
                        </a:rPr>
                        <a:t>23</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177288">
                <a:tc>
                  <a:txBody>
                    <a:bodyPr/>
                    <a:lstStyle/>
                    <a:p>
                      <a:pPr algn="ctr" fontAlgn="ctr"/>
                      <a:r>
                        <a:rPr lang="ja-JP" altLang="en-US" sz="1000" b="0" i="0" u="none" strike="noStrike" dirty="0">
                          <a:solidFill>
                            <a:srgbClr val="222222"/>
                          </a:solidFill>
                          <a:latin typeface="+mn-ea"/>
                          <a:ea typeface="+mn-ea"/>
                        </a:rPr>
                        <a:t>港区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a:solidFill>
                            <a:srgbClr val="000000"/>
                          </a:solidFill>
                          <a:effectLst/>
                          <a:latin typeface="+mn-ea"/>
                          <a:ea typeface="+mn-ea"/>
                        </a:rPr>
                        <a:t> </a:t>
                      </a:r>
                      <a:r>
                        <a:rPr lang="en-US" altLang="ja-JP" sz="1000" b="0" i="0" u="none" strike="noStrike">
                          <a:solidFill>
                            <a:srgbClr val="000000"/>
                          </a:solidFill>
                          <a:effectLst/>
                          <a:latin typeface="+mn-ea"/>
                          <a:ea typeface="+mn-ea"/>
                        </a:rPr>
                        <a:t>2,896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dirty="0">
                          <a:solidFill>
                            <a:srgbClr val="000000"/>
                          </a:solidFill>
                          <a:effectLst/>
                          <a:latin typeface="+mn-ea"/>
                          <a:ea typeface="+mn-ea"/>
                        </a:rPr>
                        <a:t> </a:t>
                      </a:r>
                      <a:r>
                        <a:rPr lang="en-US" altLang="ja-JP" sz="1000" b="0" i="0" u="none" strike="noStrike" dirty="0">
                          <a:solidFill>
                            <a:srgbClr val="000000"/>
                          </a:solidFill>
                          <a:effectLst/>
                          <a:latin typeface="+mn-ea"/>
                          <a:ea typeface="+mn-ea"/>
                        </a:rPr>
                        <a:t>3,509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a:solidFill>
                            <a:srgbClr val="000000"/>
                          </a:solidFill>
                          <a:effectLst/>
                          <a:latin typeface="+mn-ea"/>
                          <a:ea typeface="+mn-ea"/>
                        </a:rPr>
                        <a:t> </a:t>
                      </a:r>
                      <a:r>
                        <a:rPr lang="en-US" altLang="ja-JP" sz="1000" b="0" i="0" u="none" strike="noStrike">
                          <a:solidFill>
                            <a:srgbClr val="000000"/>
                          </a:solidFill>
                          <a:effectLst/>
                          <a:latin typeface="+mn-ea"/>
                          <a:ea typeface="+mn-ea"/>
                        </a:rPr>
                        <a:t>44.2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n-ea"/>
                          <a:ea typeface="+mn-ea"/>
                        </a:rPr>
                        <a:t>11</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177288">
                <a:tc>
                  <a:txBody>
                    <a:bodyPr/>
                    <a:lstStyle/>
                    <a:p>
                      <a:pPr algn="ctr" fontAlgn="ctr"/>
                      <a:r>
                        <a:rPr lang="ja-JP" altLang="en-US" sz="1000" b="0" i="0" u="none" strike="noStrike">
                          <a:solidFill>
                            <a:srgbClr val="222222"/>
                          </a:solidFill>
                          <a:latin typeface="+mn-ea"/>
                          <a:ea typeface="+mn-ea"/>
                        </a:rPr>
                        <a:t>大正区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a:solidFill>
                            <a:srgbClr val="000000"/>
                          </a:solidFill>
                          <a:effectLst/>
                          <a:latin typeface="+mn-ea"/>
                          <a:ea typeface="+mn-ea"/>
                        </a:rPr>
                        <a:t> </a:t>
                      </a:r>
                      <a:r>
                        <a:rPr lang="en-US" altLang="ja-JP" sz="1000" b="0" i="0" u="none" strike="noStrike">
                          <a:solidFill>
                            <a:srgbClr val="000000"/>
                          </a:solidFill>
                          <a:effectLst/>
                          <a:latin typeface="+mn-ea"/>
                          <a:ea typeface="+mn-ea"/>
                        </a:rPr>
                        <a:t>2,665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dirty="0">
                          <a:solidFill>
                            <a:srgbClr val="000000"/>
                          </a:solidFill>
                          <a:effectLst/>
                          <a:latin typeface="+mn-ea"/>
                          <a:ea typeface="+mn-ea"/>
                        </a:rPr>
                        <a:t> </a:t>
                      </a:r>
                      <a:r>
                        <a:rPr lang="en-US" altLang="ja-JP" sz="1000" b="0" i="0" u="none" strike="noStrike" dirty="0">
                          <a:solidFill>
                            <a:srgbClr val="000000"/>
                          </a:solidFill>
                          <a:effectLst/>
                          <a:latin typeface="+mn-ea"/>
                          <a:ea typeface="+mn-ea"/>
                        </a:rPr>
                        <a:t>3,266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a:solidFill>
                            <a:srgbClr val="000000"/>
                          </a:solidFill>
                          <a:effectLst/>
                          <a:latin typeface="+mn-ea"/>
                          <a:ea typeface="+mn-ea"/>
                        </a:rPr>
                        <a:t> </a:t>
                      </a:r>
                      <a:r>
                        <a:rPr lang="en-US" altLang="ja-JP" sz="1000" b="0" i="0" u="none" strike="noStrike">
                          <a:solidFill>
                            <a:srgbClr val="000000"/>
                          </a:solidFill>
                          <a:effectLst/>
                          <a:latin typeface="+mn-ea"/>
                          <a:ea typeface="+mn-ea"/>
                        </a:rPr>
                        <a:t>53.7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n-ea"/>
                          <a:ea typeface="+mn-ea"/>
                        </a:rPr>
                        <a:t>9</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177288">
                <a:tc>
                  <a:txBody>
                    <a:bodyPr/>
                    <a:lstStyle/>
                    <a:p>
                      <a:pPr algn="ctr" fontAlgn="ctr"/>
                      <a:r>
                        <a:rPr lang="ja-JP" altLang="en-US" sz="1000" b="0" i="0" u="none" strike="noStrike">
                          <a:solidFill>
                            <a:srgbClr val="222222"/>
                          </a:solidFill>
                          <a:latin typeface="+mn-ea"/>
                          <a:ea typeface="+mn-ea"/>
                        </a:rPr>
                        <a:t>天王寺区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a:solidFill>
                            <a:srgbClr val="000000"/>
                          </a:solidFill>
                          <a:effectLst/>
                          <a:latin typeface="+mn-ea"/>
                          <a:ea typeface="+mn-ea"/>
                        </a:rPr>
                        <a:t> </a:t>
                      </a:r>
                      <a:r>
                        <a:rPr lang="en-US" altLang="ja-JP" sz="1000" b="0" i="0" u="none" strike="noStrike">
                          <a:solidFill>
                            <a:srgbClr val="000000"/>
                          </a:solidFill>
                          <a:effectLst/>
                          <a:latin typeface="+mn-ea"/>
                          <a:ea typeface="+mn-ea"/>
                        </a:rPr>
                        <a:t>1,123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a:solidFill>
                            <a:srgbClr val="000000"/>
                          </a:solidFill>
                          <a:effectLst/>
                          <a:latin typeface="+mn-ea"/>
                          <a:ea typeface="+mn-ea"/>
                        </a:rPr>
                        <a:t> </a:t>
                      </a:r>
                      <a:r>
                        <a:rPr lang="en-US" altLang="ja-JP" sz="1000" b="0" i="0" u="none" strike="noStrike">
                          <a:solidFill>
                            <a:srgbClr val="000000"/>
                          </a:solidFill>
                          <a:effectLst/>
                          <a:latin typeface="+mn-ea"/>
                          <a:ea typeface="+mn-ea"/>
                        </a:rPr>
                        <a:t>1,305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a:solidFill>
                            <a:srgbClr val="000000"/>
                          </a:solidFill>
                          <a:effectLst/>
                          <a:latin typeface="+mn-ea"/>
                          <a:ea typeface="+mn-ea"/>
                        </a:rPr>
                        <a:t> </a:t>
                      </a:r>
                      <a:r>
                        <a:rPr lang="en-US" altLang="ja-JP" sz="1000" b="0" i="0" u="none" strike="noStrike">
                          <a:solidFill>
                            <a:srgbClr val="000000"/>
                          </a:solidFill>
                          <a:effectLst/>
                          <a:latin typeface="+mn-ea"/>
                          <a:ea typeface="+mn-ea"/>
                        </a:rPr>
                        <a:t>15.6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n-ea"/>
                          <a:ea typeface="+mn-ea"/>
                        </a:rPr>
                        <a:t>21</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177288">
                <a:tc>
                  <a:txBody>
                    <a:bodyPr/>
                    <a:lstStyle/>
                    <a:p>
                      <a:pPr algn="ctr" fontAlgn="ctr"/>
                      <a:r>
                        <a:rPr lang="ja-JP" altLang="en-US" sz="1000" b="0" i="0" u="none" strike="noStrike">
                          <a:solidFill>
                            <a:srgbClr val="222222"/>
                          </a:solidFill>
                          <a:latin typeface="+mn-ea"/>
                          <a:ea typeface="+mn-ea"/>
                        </a:rPr>
                        <a:t>浪速区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a:solidFill>
                            <a:srgbClr val="000000"/>
                          </a:solidFill>
                          <a:effectLst/>
                          <a:latin typeface="+mn-ea"/>
                          <a:ea typeface="+mn-ea"/>
                        </a:rPr>
                        <a:t> </a:t>
                      </a:r>
                      <a:r>
                        <a:rPr lang="en-US" altLang="ja-JP" sz="1000" b="0" i="0" u="none" strike="noStrike">
                          <a:solidFill>
                            <a:srgbClr val="000000"/>
                          </a:solidFill>
                          <a:effectLst/>
                          <a:latin typeface="+mn-ea"/>
                          <a:ea typeface="+mn-ea"/>
                        </a:rPr>
                        <a:t>4,356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dirty="0">
                          <a:solidFill>
                            <a:srgbClr val="000000"/>
                          </a:solidFill>
                          <a:effectLst/>
                          <a:latin typeface="+mn-ea"/>
                          <a:ea typeface="+mn-ea"/>
                        </a:rPr>
                        <a:t> </a:t>
                      </a:r>
                      <a:r>
                        <a:rPr lang="en-US" altLang="ja-JP" sz="1000" b="0" i="0" u="none" strike="noStrike" dirty="0">
                          <a:solidFill>
                            <a:srgbClr val="000000"/>
                          </a:solidFill>
                          <a:effectLst/>
                          <a:latin typeface="+mn-ea"/>
                          <a:ea typeface="+mn-ea"/>
                        </a:rPr>
                        <a:t>4,992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a:solidFill>
                            <a:srgbClr val="000000"/>
                          </a:solidFill>
                          <a:effectLst/>
                          <a:latin typeface="+mn-ea"/>
                          <a:ea typeface="+mn-ea"/>
                        </a:rPr>
                        <a:t> </a:t>
                      </a:r>
                      <a:r>
                        <a:rPr lang="en-US" altLang="ja-JP" sz="1000" b="0" i="0" u="none" strike="noStrike">
                          <a:solidFill>
                            <a:srgbClr val="000000"/>
                          </a:solidFill>
                          <a:effectLst/>
                          <a:latin typeface="+mn-ea"/>
                          <a:ea typeface="+mn-ea"/>
                        </a:rPr>
                        <a:t>64.9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n-ea"/>
                          <a:ea typeface="+mn-ea"/>
                        </a:rPr>
                        <a:t>4</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177288">
                <a:tc>
                  <a:txBody>
                    <a:bodyPr/>
                    <a:lstStyle/>
                    <a:p>
                      <a:pPr algn="ctr" fontAlgn="ctr"/>
                      <a:r>
                        <a:rPr lang="ja-JP" altLang="en-US" sz="1000" b="0" i="0" u="none" strike="noStrike">
                          <a:solidFill>
                            <a:srgbClr val="222222"/>
                          </a:solidFill>
                          <a:latin typeface="+mn-ea"/>
                          <a:ea typeface="+mn-ea"/>
                        </a:rPr>
                        <a:t>西淀川区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a:solidFill>
                            <a:srgbClr val="000000"/>
                          </a:solidFill>
                          <a:effectLst/>
                          <a:latin typeface="+mn-ea"/>
                          <a:ea typeface="+mn-ea"/>
                        </a:rPr>
                        <a:t> </a:t>
                      </a:r>
                      <a:r>
                        <a:rPr lang="en-US" altLang="ja-JP" sz="1000" b="0" i="0" u="none" strike="noStrike">
                          <a:solidFill>
                            <a:srgbClr val="000000"/>
                          </a:solidFill>
                          <a:effectLst/>
                          <a:latin typeface="+mn-ea"/>
                          <a:ea typeface="+mn-ea"/>
                        </a:rPr>
                        <a:t>2,640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a:solidFill>
                            <a:srgbClr val="000000"/>
                          </a:solidFill>
                          <a:effectLst/>
                          <a:latin typeface="+mn-ea"/>
                          <a:ea typeface="+mn-ea"/>
                        </a:rPr>
                        <a:t> </a:t>
                      </a:r>
                      <a:r>
                        <a:rPr lang="en-US" altLang="ja-JP" sz="1000" b="0" i="0" u="none" strike="noStrike">
                          <a:solidFill>
                            <a:srgbClr val="000000"/>
                          </a:solidFill>
                          <a:effectLst/>
                          <a:latin typeface="+mn-ea"/>
                          <a:ea typeface="+mn-ea"/>
                        </a:rPr>
                        <a:t>3,152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a:solidFill>
                            <a:srgbClr val="000000"/>
                          </a:solidFill>
                          <a:effectLst/>
                          <a:latin typeface="+mn-ea"/>
                          <a:ea typeface="+mn-ea"/>
                        </a:rPr>
                        <a:t> </a:t>
                      </a:r>
                      <a:r>
                        <a:rPr lang="en-US" altLang="ja-JP" sz="1000" b="0" i="0" u="none" strike="noStrike">
                          <a:solidFill>
                            <a:srgbClr val="000000"/>
                          </a:solidFill>
                          <a:effectLst/>
                          <a:latin typeface="+mn-ea"/>
                          <a:ea typeface="+mn-ea"/>
                        </a:rPr>
                        <a:t>33.1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n-ea"/>
                          <a:ea typeface="+mn-ea"/>
                        </a:rPr>
                        <a:t>15</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177288">
                <a:tc>
                  <a:txBody>
                    <a:bodyPr/>
                    <a:lstStyle/>
                    <a:p>
                      <a:pPr algn="ctr" fontAlgn="ctr"/>
                      <a:r>
                        <a:rPr lang="ja-JP" altLang="en-US" sz="1000" b="0" i="0" u="none" strike="noStrike">
                          <a:solidFill>
                            <a:srgbClr val="222222"/>
                          </a:solidFill>
                          <a:latin typeface="+mn-ea"/>
                          <a:ea typeface="+mn-ea"/>
                        </a:rPr>
                        <a:t>淀川区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a:solidFill>
                            <a:srgbClr val="000000"/>
                          </a:solidFill>
                          <a:effectLst/>
                          <a:latin typeface="+mn-ea"/>
                          <a:ea typeface="+mn-ea"/>
                        </a:rPr>
                        <a:t> </a:t>
                      </a:r>
                      <a:r>
                        <a:rPr lang="en-US" altLang="ja-JP" sz="1000" b="0" i="0" u="none" strike="noStrike">
                          <a:solidFill>
                            <a:srgbClr val="000000"/>
                          </a:solidFill>
                          <a:effectLst/>
                          <a:latin typeface="+mn-ea"/>
                          <a:ea typeface="+mn-ea"/>
                        </a:rPr>
                        <a:t>5,056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dirty="0">
                          <a:solidFill>
                            <a:srgbClr val="000000"/>
                          </a:solidFill>
                          <a:effectLst/>
                          <a:latin typeface="+mn-ea"/>
                          <a:ea typeface="+mn-ea"/>
                        </a:rPr>
                        <a:t> </a:t>
                      </a:r>
                      <a:r>
                        <a:rPr lang="en-US" altLang="ja-JP" sz="1000" b="0" i="0" u="none" strike="noStrike" dirty="0">
                          <a:solidFill>
                            <a:srgbClr val="000000"/>
                          </a:solidFill>
                          <a:effectLst/>
                          <a:latin typeface="+mn-ea"/>
                          <a:ea typeface="+mn-ea"/>
                        </a:rPr>
                        <a:t>6,130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a:solidFill>
                            <a:srgbClr val="000000"/>
                          </a:solidFill>
                          <a:effectLst/>
                          <a:latin typeface="+mn-ea"/>
                          <a:ea typeface="+mn-ea"/>
                        </a:rPr>
                        <a:t> </a:t>
                      </a:r>
                      <a:r>
                        <a:rPr lang="en-US" altLang="ja-JP" sz="1000" b="0" i="0" u="none" strike="noStrike">
                          <a:solidFill>
                            <a:srgbClr val="000000"/>
                          </a:solidFill>
                          <a:effectLst/>
                          <a:latin typeface="+mn-ea"/>
                          <a:ea typeface="+mn-ea"/>
                        </a:rPr>
                        <a:t>33.5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n-ea"/>
                          <a:ea typeface="+mn-ea"/>
                        </a:rPr>
                        <a:t>14</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r h="177288">
                <a:tc>
                  <a:txBody>
                    <a:bodyPr/>
                    <a:lstStyle/>
                    <a:p>
                      <a:pPr algn="ctr" fontAlgn="ctr"/>
                      <a:r>
                        <a:rPr lang="ja-JP" altLang="en-US" sz="1000" b="0" i="0" u="none" strike="noStrike">
                          <a:solidFill>
                            <a:srgbClr val="222222"/>
                          </a:solidFill>
                          <a:latin typeface="+mn-ea"/>
                          <a:ea typeface="+mn-ea"/>
                        </a:rPr>
                        <a:t>東淀川区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a:solidFill>
                            <a:srgbClr val="000000"/>
                          </a:solidFill>
                          <a:effectLst/>
                          <a:latin typeface="+mn-ea"/>
                          <a:ea typeface="+mn-ea"/>
                        </a:rPr>
                        <a:t> </a:t>
                      </a:r>
                      <a:r>
                        <a:rPr lang="en-US" altLang="ja-JP" sz="1000" b="0" i="0" u="none" strike="noStrike">
                          <a:solidFill>
                            <a:srgbClr val="000000"/>
                          </a:solidFill>
                          <a:effectLst/>
                          <a:latin typeface="+mn-ea"/>
                          <a:ea typeface="+mn-ea"/>
                        </a:rPr>
                        <a:t>8,515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a:solidFill>
                            <a:srgbClr val="000000"/>
                          </a:solidFill>
                          <a:effectLst/>
                          <a:latin typeface="+mn-ea"/>
                          <a:ea typeface="+mn-ea"/>
                        </a:rPr>
                        <a:t> </a:t>
                      </a:r>
                      <a:r>
                        <a:rPr lang="en-US" altLang="ja-JP" sz="1000" b="0" i="0" u="none" strike="noStrike">
                          <a:solidFill>
                            <a:srgbClr val="000000"/>
                          </a:solidFill>
                          <a:effectLst/>
                          <a:latin typeface="+mn-ea"/>
                          <a:ea typeface="+mn-ea"/>
                        </a:rPr>
                        <a:t>10,647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dirty="0">
                          <a:solidFill>
                            <a:srgbClr val="000000"/>
                          </a:solidFill>
                          <a:effectLst/>
                          <a:latin typeface="+mn-ea"/>
                          <a:ea typeface="+mn-ea"/>
                        </a:rPr>
                        <a:t> </a:t>
                      </a:r>
                      <a:r>
                        <a:rPr lang="en-US" altLang="ja-JP" sz="1000" b="0" i="0" u="none" strike="noStrike" dirty="0">
                          <a:solidFill>
                            <a:srgbClr val="000000"/>
                          </a:solidFill>
                          <a:effectLst/>
                          <a:latin typeface="+mn-ea"/>
                          <a:ea typeface="+mn-ea"/>
                        </a:rPr>
                        <a:t>60.8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n-ea"/>
                          <a:ea typeface="+mn-ea"/>
                        </a:rPr>
                        <a:t>7</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4"/>
                  </a:ext>
                </a:extLst>
              </a:tr>
              <a:tr h="177288">
                <a:tc>
                  <a:txBody>
                    <a:bodyPr/>
                    <a:lstStyle/>
                    <a:p>
                      <a:pPr algn="ctr" fontAlgn="ctr"/>
                      <a:r>
                        <a:rPr lang="ja-JP" altLang="en-US" sz="1000" b="0" i="0" u="none" strike="noStrike">
                          <a:solidFill>
                            <a:srgbClr val="222222"/>
                          </a:solidFill>
                          <a:latin typeface="+mn-ea"/>
                          <a:ea typeface="+mn-ea"/>
                        </a:rPr>
                        <a:t>東成区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a:solidFill>
                            <a:srgbClr val="000000"/>
                          </a:solidFill>
                          <a:effectLst/>
                          <a:latin typeface="+mn-ea"/>
                          <a:ea typeface="+mn-ea"/>
                        </a:rPr>
                        <a:t> </a:t>
                      </a:r>
                      <a:r>
                        <a:rPr lang="en-US" altLang="ja-JP" sz="1000" b="0" i="0" u="none" strike="noStrike">
                          <a:solidFill>
                            <a:srgbClr val="000000"/>
                          </a:solidFill>
                          <a:effectLst/>
                          <a:latin typeface="+mn-ea"/>
                          <a:ea typeface="+mn-ea"/>
                        </a:rPr>
                        <a:t>2,930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a:solidFill>
                            <a:srgbClr val="000000"/>
                          </a:solidFill>
                          <a:effectLst/>
                          <a:latin typeface="+mn-ea"/>
                          <a:ea typeface="+mn-ea"/>
                        </a:rPr>
                        <a:t> </a:t>
                      </a:r>
                      <a:r>
                        <a:rPr lang="en-US" altLang="ja-JP" sz="1000" b="0" i="0" u="none" strike="noStrike">
                          <a:solidFill>
                            <a:srgbClr val="000000"/>
                          </a:solidFill>
                          <a:effectLst/>
                          <a:latin typeface="+mn-ea"/>
                          <a:ea typeface="+mn-ea"/>
                        </a:rPr>
                        <a:t>3,469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dirty="0">
                          <a:solidFill>
                            <a:srgbClr val="000000"/>
                          </a:solidFill>
                          <a:effectLst/>
                          <a:latin typeface="+mn-ea"/>
                          <a:ea typeface="+mn-ea"/>
                        </a:rPr>
                        <a:t> </a:t>
                      </a:r>
                      <a:r>
                        <a:rPr lang="en-US" altLang="ja-JP" sz="1000" b="0" i="0" u="none" strike="noStrike" dirty="0">
                          <a:solidFill>
                            <a:srgbClr val="000000"/>
                          </a:solidFill>
                          <a:effectLst/>
                          <a:latin typeface="+mn-ea"/>
                          <a:ea typeface="+mn-ea"/>
                        </a:rPr>
                        <a:t>40.9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n-ea"/>
                          <a:ea typeface="+mn-ea"/>
                        </a:rPr>
                        <a:t>12</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5"/>
                  </a:ext>
                </a:extLst>
              </a:tr>
              <a:tr h="177288">
                <a:tc>
                  <a:txBody>
                    <a:bodyPr/>
                    <a:lstStyle/>
                    <a:p>
                      <a:pPr algn="ctr" fontAlgn="ctr"/>
                      <a:r>
                        <a:rPr lang="ja-JP" altLang="en-US" sz="1000" b="0" i="0" u="none" strike="noStrike">
                          <a:solidFill>
                            <a:srgbClr val="222222"/>
                          </a:solidFill>
                          <a:latin typeface="+mn-ea"/>
                          <a:ea typeface="+mn-ea"/>
                        </a:rPr>
                        <a:t>生野区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a:solidFill>
                            <a:srgbClr val="000000"/>
                          </a:solidFill>
                          <a:effectLst/>
                          <a:latin typeface="+mn-ea"/>
                          <a:ea typeface="+mn-ea"/>
                        </a:rPr>
                        <a:t> </a:t>
                      </a:r>
                      <a:r>
                        <a:rPr lang="en-US" altLang="ja-JP" sz="1000" b="0" i="0" u="none" strike="noStrike">
                          <a:solidFill>
                            <a:srgbClr val="000000"/>
                          </a:solidFill>
                          <a:effectLst/>
                          <a:latin typeface="+mn-ea"/>
                          <a:ea typeface="+mn-ea"/>
                        </a:rPr>
                        <a:t>7,612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a:solidFill>
                            <a:srgbClr val="000000"/>
                          </a:solidFill>
                          <a:effectLst/>
                          <a:latin typeface="+mn-ea"/>
                          <a:ea typeface="+mn-ea"/>
                        </a:rPr>
                        <a:t> </a:t>
                      </a:r>
                      <a:r>
                        <a:rPr lang="en-US" altLang="ja-JP" sz="1000" b="0" i="0" u="none" strike="noStrike">
                          <a:solidFill>
                            <a:srgbClr val="000000"/>
                          </a:solidFill>
                          <a:effectLst/>
                          <a:latin typeface="+mn-ea"/>
                          <a:ea typeface="+mn-ea"/>
                        </a:rPr>
                        <a:t>8,860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dirty="0">
                          <a:solidFill>
                            <a:srgbClr val="000000"/>
                          </a:solidFill>
                          <a:effectLst/>
                          <a:latin typeface="+mn-ea"/>
                          <a:ea typeface="+mn-ea"/>
                        </a:rPr>
                        <a:t> </a:t>
                      </a:r>
                      <a:r>
                        <a:rPr lang="en-US" altLang="ja-JP" sz="1000" b="0" i="0" u="none" strike="noStrike" dirty="0">
                          <a:solidFill>
                            <a:srgbClr val="000000"/>
                          </a:solidFill>
                          <a:effectLst/>
                          <a:latin typeface="+mn-ea"/>
                          <a:ea typeface="+mn-ea"/>
                        </a:rPr>
                        <a:t>70.3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n-ea"/>
                          <a:ea typeface="+mn-ea"/>
                        </a:rPr>
                        <a:t>2</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6"/>
                  </a:ext>
                </a:extLst>
              </a:tr>
              <a:tr h="177288">
                <a:tc>
                  <a:txBody>
                    <a:bodyPr/>
                    <a:lstStyle/>
                    <a:p>
                      <a:pPr algn="ctr" fontAlgn="ctr"/>
                      <a:r>
                        <a:rPr lang="ja-JP" altLang="en-US" sz="1000" b="0" i="0" u="none" strike="noStrike">
                          <a:solidFill>
                            <a:srgbClr val="222222"/>
                          </a:solidFill>
                          <a:latin typeface="+mn-ea"/>
                          <a:ea typeface="+mn-ea"/>
                        </a:rPr>
                        <a:t>旭区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a:solidFill>
                            <a:srgbClr val="000000"/>
                          </a:solidFill>
                          <a:effectLst/>
                          <a:latin typeface="+mn-ea"/>
                          <a:ea typeface="+mn-ea"/>
                        </a:rPr>
                        <a:t> </a:t>
                      </a:r>
                      <a:r>
                        <a:rPr lang="en-US" altLang="ja-JP" sz="1000" b="0" i="0" u="none" strike="noStrike">
                          <a:solidFill>
                            <a:srgbClr val="000000"/>
                          </a:solidFill>
                          <a:effectLst/>
                          <a:latin typeface="+mn-ea"/>
                          <a:ea typeface="+mn-ea"/>
                        </a:rPr>
                        <a:t>3,638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a:solidFill>
                            <a:srgbClr val="000000"/>
                          </a:solidFill>
                          <a:effectLst/>
                          <a:latin typeface="+mn-ea"/>
                          <a:ea typeface="+mn-ea"/>
                        </a:rPr>
                        <a:t> </a:t>
                      </a:r>
                      <a:r>
                        <a:rPr lang="en-US" altLang="ja-JP" sz="1000" b="0" i="0" u="none" strike="noStrike">
                          <a:solidFill>
                            <a:srgbClr val="000000"/>
                          </a:solidFill>
                          <a:effectLst/>
                          <a:latin typeface="+mn-ea"/>
                          <a:ea typeface="+mn-ea"/>
                        </a:rPr>
                        <a:t>4,403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a:solidFill>
                            <a:srgbClr val="000000"/>
                          </a:solidFill>
                          <a:effectLst/>
                          <a:latin typeface="+mn-ea"/>
                          <a:ea typeface="+mn-ea"/>
                        </a:rPr>
                        <a:t> </a:t>
                      </a:r>
                      <a:r>
                        <a:rPr lang="en-US" altLang="ja-JP" sz="1000" b="0" i="0" u="none" strike="noStrike">
                          <a:solidFill>
                            <a:srgbClr val="000000"/>
                          </a:solidFill>
                          <a:effectLst/>
                          <a:latin typeface="+mn-ea"/>
                          <a:ea typeface="+mn-ea"/>
                        </a:rPr>
                        <a:t>49.4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n-ea"/>
                          <a:ea typeface="+mn-ea"/>
                        </a:rPr>
                        <a:t>10</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7"/>
                  </a:ext>
                </a:extLst>
              </a:tr>
              <a:tr h="177288">
                <a:tc>
                  <a:txBody>
                    <a:bodyPr/>
                    <a:lstStyle/>
                    <a:p>
                      <a:pPr algn="ctr" fontAlgn="ctr"/>
                      <a:r>
                        <a:rPr lang="ja-JP" altLang="en-US" sz="1000" b="0" i="0" u="none" strike="noStrike">
                          <a:solidFill>
                            <a:srgbClr val="222222"/>
                          </a:solidFill>
                          <a:latin typeface="+mn-ea"/>
                          <a:ea typeface="+mn-ea"/>
                        </a:rPr>
                        <a:t>城東区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dirty="0">
                          <a:solidFill>
                            <a:srgbClr val="000000"/>
                          </a:solidFill>
                          <a:effectLst/>
                          <a:latin typeface="+mn-ea"/>
                          <a:ea typeface="+mn-ea"/>
                        </a:rPr>
                        <a:t> </a:t>
                      </a:r>
                      <a:r>
                        <a:rPr lang="en-US" altLang="ja-JP" sz="1000" b="0" i="0" u="none" strike="noStrike" dirty="0">
                          <a:solidFill>
                            <a:srgbClr val="000000"/>
                          </a:solidFill>
                          <a:effectLst/>
                          <a:latin typeface="+mn-ea"/>
                          <a:ea typeface="+mn-ea"/>
                        </a:rPr>
                        <a:t>4,106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a:solidFill>
                            <a:srgbClr val="000000"/>
                          </a:solidFill>
                          <a:effectLst/>
                          <a:latin typeface="+mn-ea"/>
                          <a:ea typeface="+mn-ea"/>
                        </a:rPr>
                        <a:t> </a:t>
                      </a:r>
                      <a:r>
                        <a:rPr lang="en-US" altLang="ja-JP" sz="1000" b="0" i="0" u="none" strike="noStrike">
                          <a:solidFill>
                            <a:srgbClr val="000000"/>
                          </a:solidFill>
                          <a:effectLst/>
                          <a:latin typeface="+mn-ea"/>
                          <a:ea typeface="+mn-ea"/>
                        </a:rPr>
                        <a:t>4,895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dirty="0">
                          <a:solidFill>
                            <a:srgbClr val="000000"/>
                          </a:solidFill>
                          <a:effectLst/>
                          <a:latin typeface="+mn-ea"/>
                          <a:ea typeface="+mn-ea"/>
                        </a:rPr>
                        <a:t> </a:t>
                      </a:r>
                      <a:r>
                        <a:rPr lang="en-US" altLang="ja-JP" sz="1000" b="0" i="0" u="none" strike="noStrike" dirty="0">
                          <a:solidFill>
                            <a:srgbClr val="000000"/>
                          </a:solidFill>
                          <a:effectLst/>
                          <a:latin typeface="+mn-ea"/>
                          <a:ea typeface="+mn-ea"/>
                        </a:rPr>
                        <a:t>29.1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n-ea"/>
                          <a:ea typeface="+mn-ea"/>
                        </a:rPr>
                        <a:t>17</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8"/>
                  </a:ext>
                </a:extLst>
              </a:tr>
              <a:tr h="177288">
                <a:tc>
                  <a:txBody>
                    <a:bodyPr/>
                    <a:lstStyle/>
                    <a:p>
                      <a:pPr algn="ctr" fontAlgn="ctr"/>
                      <a:r>
                        <a:rPr lang="ja-JP" altLang="en-US" sz="1000" b="0" i="0" u="none" strike="noStrike">
                          <a:solidFill>
                            <a:srgbClr val="222222"/>
                          </a:solidFill>
                          <a:latin typeface="+mn-ea"/>
                          <a:ea typeface="+mn-ea"/>
                        </a:rPr>
                        <a:t>鶴見区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a:solidFill>
                            <a:srgbClr val="000000"/>
                          </a:solidFill>
                          <a:effectLst/>
                          <a:latin typeface="+mn-ea"/>
                          <a:ea typeface="+mn-ea"/>
                        </a:rPr>
                        <a:t> </a:t>
                      </a:r>
                      <a:r>
                        <a:rPr lang="en-US" altLang="ja-JP" sz="1000" b="0" i="0" u="none" strike="noStrike">
                          <a:solidFill>
                            <a:srgbClr val="000000"/>
                          </a:solidFill>
                          <a:effectLst/>
                          <a:latin typeface="+mn-ea"/>
                          <a:ea typeface="+mn-ea"/>
                        </a:rPr>
                        <a:t>2,065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a:solidFill>
                            <a:srgbClr val="000000"/>
                          </a:solidFill>
                          <a:effectLst/>
                          <a:latin typeface="+mn-ea"/>
                          <a:ea typeface="+mn-ea"/>
                        </a:rPr>
                        <a:t> </a:t>
                      </a:r>
                      <a:r>
                        <a:rPr lang="en-US" altLang="ja-JP" sz="1000" b="0" i="0" u="none" strike="noStrike">
                          <a:solidFill>
                            <a:srgbClr val="000000"/>
                          </a:solidFill>
                          <a:effectLst/>
                          <a:latin typeface="+mn-ea"/>
                          <a:ea typeface="+mn-ea"/>
                        </a:rPr>
                        <a:t>2,714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dirty="0">
                          <a:solidFill>
                            <a:srgbClr val="000000"/>
                          </a:solidFill>
                          <a:effectLst/>
                          <a:latin typeface="+mn-ea"/>
                          <a:ea typeface="+mn-ea"/>
                        </a:rPr>
                        <a:t> </a:t>
                      </a:r>
                      <a:r>
                        <a:rPr lang="en-US" altLang="ja-JP" sz="1000" b="0" i="0" u="none" strike="noStrike" dirty="0">
                          <a:solidFill>
                            <a:srgbClr val="000000"/>
                          </a:solidFill>
                          <a:effectLst/>
                          <a:latin typeface="+mn-ea"/>
                          <a:ea typeface="+mn-ea"/>
                        </a:rPr>
                        <a:t>24.2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n-ea"/>
                          <a:ea typeface="+mn-ea"/>
                        </a:rPr>
                        <a:t>18</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9"/>
                  </a:ext>
                </a:extLst>
              </a:tr>
              <a:tr h="177288">
                <a:tc>
                  <a:txBody>
                    <a:bodyPr/>
                    <a:lstStyle/>
                    <a:p>
                      <a:pPr algn="ctr" fontAlgn="ctr"/>
                      <a:r>
                        <a:rPr lang="ja-JP" altLang="en-US" sz="1000" b="0" i="0" u="none" strike="noStrike">
                          <a:solidFill>
                            <a:srgbClr val="222222"/>
                          </a:solidFill>
                          <a:latin typeface="+mn-ea"/>
                          <a:ea typeface="+mn-ea"/>
                        </a:rPr>
                        <a:t>阿倍野区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a:solidFill>
                            <a:srgbClr val="000000"/>
                          </a:solidFill>
                          <a:effectLst/>
                          <a:latin typeface="+mn-ea"/>
                          <a:ea typeface="+mn-ea"/>
                        </a:rPr>
                        <a:t> </a:t>
                      </a:r>
                      <a:r>
                        <a:rPr lang="en-US" altLang="ja-JP" sz="1000" b="0" i="0" u="none" strike="noStrike">
                          <a:solidFill>
                            <a:srgbClr val="000000"/>
                          </a:solidFill>
                          <a:effectLst/>
                          <a:latin typeface="+mn-ea"/>
                          <a:ea typeface="+mn-ea"/>
                        </a:rPr>
                        <a:t>2,216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a:solidFill>
                            <a:srgbClr val="000000"/>
                          </a:solidFill>
                          <a:effectLst/>
                          <a:latin typeface="+mn-ea"/>
                          <a:ea typeface="+mn-ea"/>
                        </a:rPr>
                        <a:t> </a:t>
                      </a:r>
                      <a:r>
                        <a:rPr lang="en-US" altLang="ja-JP" sz="1000" b="0" i="0" u="none" strike="noStrike">
                          <a:solidFill>
                            <a:srgbClr val="000000"/>
                          </a:solidFill>
                          <a:effectLst/>
                          <a:latin typeface="+mn-ea"/>
                          <a:ea typeface="+mn-ea"/>
                        </a:rPr>
                        <a:t>2,598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dirty="0">
                          <a:solidFill>
                            <a:srgbClr val="000000"/>
                          </a:solidFill>
                          <a:effectLst/>
                          <a:latin typeface="+mn-ea"/>
                          <a:ea typeface="+mn-ea"/>
                        </a:rPr>
                        <a:t> </a:t>
                      </a:r>
                      <a:r>
                        <a:rPr lang="en-US" altLang="ja-JP" sz="1000" b="0" i="0" u="none" strike="noStrike" dirty="0">
                          <a:solidFill>
                            <a:srgbClr val="000000"/>
                          </a:solidFill>
                          <a:effectLst/>
                          <a:latin typeface="+mn-ea"/>
                          <a:ea typeface="+mn-ea"/>
                        </a:rPr>
                        <a:t>23.4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n-ea"/>
                          <a:ea typeface="+mn-ea"/>
                        </a:rPr>
                        <a:t>19</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0"/>
                  </a:ext>
                </a:extLst>
              </a:tr>
              <a:tr h="177288">
                <a:tc>
                  <a:txBody>
                    <a:bodyPr/>
                    <a:lstStyle/>
                    <a:p>
                      <a:pPr algn="ctr" fontAlgn="ctr"/>
                      <a:r>
                        <a:rPr lang="ja-JP" altLang="en-US" sz="1000" b="0" i="0" u="none" strike="noStrike">
                          <a:solidFill>
                            <a:srgbClr val="222222"/>
                          </a:solidFill>
                          <a:latin typeface="+mn-ea"/>
                          <a:ea typeface="+mn-ea"/>
                        </a:rPr>
                        <a:t>住之江区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a:solidFill>
                            <a:srgbClr val="000000"/>
                          </a:solidFill>
                          <a:effectLst/>
                          <a:latin typeface="+mn-ea"/>
                          <a:ea typeface="+mn-ea"/>
                        </a:rPr>
                        <a:t> </a:t>
                      </a:r>
                      <a:r>
                        <a:rPr lang="en-US" altLang="ja-JP" sz="1000" b="0" i="0" u="none" strike="noStrike">
                          <a:solidFill>
                            <a:srgbClr val="000000"/>
                          </a:solidFill>
                          <a:effectLst/>
                          <a:latin typeface="+mn-ea"/>
                          <a:ea typeface="+mn-ea"/>
                        </a:rPr>
                        <a:t>4,992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a:solidFill>
                            <a:srgbClr val="000000"/>
                          </a:solidFill>
                          <a:effectLst/>
                          <a:latin typeface="+mn-ea"/>
                          <a:ea typeface="+mn-ea"/>
                        </a:rPr>
                        <a:t> </a:t>
                      </a:r>
                      <a:r>
                        <a:rPr lang="en-US" altLang="ja-JP" sz="1000" b="0" i="0" u="none" strike="noStrike">
                          <a:solidFill>
                            <a:srgbClr val="000000"/>
                          </a:solidFill>
                          <a:effectLst/>
                          <a:latin typeface="+mn-ea"/>
                          <a:ea typeface="+mn-ea"/>
                        </a:rPr>
                        <a:t>6,355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dirty="0">
                          <a:solidFill>
                            <a:srgbClr val="000000"/>
                          </a:solidFill>
                          <a:effectLst/>
                          <a:latin typeface="+mn-ea"/>
                          <a:ea typeface="+mn-ea"/>
                        </a:rPr>
                        <a:t> </a:t>
                      </a:r>
                      <a:r>
                        <a:rPr lang="en-US" altLang="ja-JP" sz="1000" b="0" i="0" u="none" strike="noStrike" dirty="0">
                          <a:solidFill>
                            <a:srgbClr val="000000"/>
                          </a:solidFill>
                          <a:effectLst/>
                          <a:latin typeface="+mn-ea"/>
                          <a:ea typeface="+mn-ea"/>
                        </a:rPr>
                        <a:t>53.8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n-ea"/>
                          <a:ea typeface="+mn-ea"/>
                        </a:rPr>
                        <a:t>8</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1"/>
                  </a:ext>
                </a:extLst>
              </a:tr>
              <a:tr h="177288">
                <a:tc>
                  <a:txBody>
                    <a:bodyPr/>
                    <a:lstStyle/>
                    <a:p>
                      <a:pPr algn="ctr" fontAlgn="ctr"/>
                      <a:r>
                        <a:rPr lang="ja-JP" altLang="en-US" sz="1000" b="0" i="0" u="none" strike="noStrike">
                          <a:solidFill>
                            <a:srgbClr val="222222"/>
                          </a:solidFill>
                          <a:latin typeface="+mn-ea"/>
                          <a:ea typeface="+mn-ea"/>
                        </a:rPr>
                        <a:t>住吉区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a:solidFill>
                            <a:srgbClr val="000000"/>
                          </a:solidFill>
                          <a:effectLst/>
                          <a:latin typeface="+mn-ea"/>
                          <a:ea typeface="+mn-ea"/>
                        </a:rPr>
                        <a:t> </a:t>
                      </a:r>
                      <a:r>
                        <a:rPr lang="en-US" altLang="ja-JP" sz="1000" b="0" i="0" u="none" strike="noStrike">
                          <a:solidFill>
                            <a:srgbClr val="000000"/>
                          </a:solidFill>
                          <a:effectLst/>
                          <a:latin typeface="+mn-ea"/>
                          <a:ea typeface="+mn-ea"/>
                        </a:rPr>
                        <a:t>7,476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a:solidFill>
                            <a:srgbClr val="000000"/>
                          </a:solidFill>
                          <a:effectLst/>
                          <a:latin typeface="+mn-ea"/>
                          <a:ea typeface="+mn-ea"/>
                        </a:rPr>
                        <a:t> </a:t>
                      </a:r>
                      <a:r>
                        <a:rPr lang="en-US" altLang="ja-JP" sz="1000" b="0" i="0" u="none" strike="noStrike">
                          <a:solidFill>
                            <a:srgbClr val="000000"/>
                          </a:solidFill>
                          <a:effectLst/>
                          <a:latin typeface="+mn-ea"/>
                          <a:ea typeface="+mn-ea"/>
                        </a:rPr>
                        <a:t>9,294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dirty="0">
                          <a:solidFill>
                            <a:srgbClr val="000000"/>
                          </a:solidFill>
                          <a:effectLst/>
                          <a:latin typeface="+mn-ea"/>
                          <a:ea typeface="+mn-ea"/>
                        </a:rPr>
                        <a:t> </a:t>
                      </a:r>
                      <a:r>
                        <a:rPr lang="en-US" altLang="ja-JP" sz="1000" b="0" i="0" u="none" strike="noStrike" dirty="0">
                          <a:solidFill>
                            <a:srgbClr val="000000"/>
                          </a:solidFill>
                          <a:effectLst/>
                          <a:latin typeface="+mn-ea"/>
                          <a:ea typeface="+mn-ea"/>
                        </a:rPr>
                        <a:t>61.2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n-ea"/>
                          <a:ea typeface="+mn-ea"/>
                        </a:rPr>
                        <a:t>6</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2"/>
                  </a:ext>
                </a:extLst>
              </a:tr>
              <a:tr h="177288">
                <a:tc>
                  <a:txBody>
                    <a:bodyPr/>
                    <a:lstStyle/>
                    <a:p>
                      <a:pPr algn="ctr" fontAlgn="ctr"/>
                      <a:r>
                        <a:rPr lang="ja-JP" altLang="en-US" sz="1000" b="0" i="0" u="none" strike="noStrike">
                          <a:solidFill>
                            <a:srgbClr val="222222"/>
                          </a:solidFill>
                          <a:latin typeface="+mn-ea"/>
                          <a:ea typeface="+mn-ea"/>
                        </a:rPr>
                        <a:t>東住吉区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a:solidFill>
                            <a:srgbClr val="000000"/>
                          </a:solidFill>
                          <a:effectLst/>
                          <a:latin typeface="+mn-ea"/>
                          <a:ea typeface="+mn-ea"/>
                        </a:rPr>
                        <a:t> </a:t>
                      </a:r>
                      <a:r>
                        <a:rPr lang="en-US" altLang="ja-JP" sz="1000" b="0" i="0" u="none" strike="noStrike">
                          <a:solidFill>
                            <a:srgbClr val="000000"/>
                          </a:solidFill>
                          <a:effectLst/>
                          <a:latin typeface="+mn-ea"/>
                          <a:ea typeface="+mn-ea"/>
                        </a:rPr>
                        <a:t>6,798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a:solidFill>
                            <a:srgbClr val="000000"/>
                          </a:solidFill>
                          <a:effectLst/>
                          <a:latin typeface="+mn-ea"/>
                          <a:ea typeface="+mn-ea"/>
                        </a:rPr>
                        <a:t> </a:t>
                      </a:r>
                      <a:r>
                        <a:rPr lang="en-US" altLang="ja-JP" sz="1000" b="0" i="0" u="none" strike="noStrike">
                          <a:solidFill>
                            <a:srgbClr val="000000"/>
                          </a:solidFill>
                          <a:effectLst/>
                          <a:latin typeface="+mn-ea"/>
                          <a:ea typeface="+mn-ea"/>
                        </a:rPr>
                        <a:t>8,092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dirty="0">
                          <a:solidFill>
                            <a:srgbClr val="000000"/>
                          </a:solidFill>
                          <a:effectLst/>
                          <a:latin typeface="+mn-ea"/>
                          <a:ea typeface="+mn-ea"/>
                        </a:rPr>
                        <a:t> </a:t>
                      </a:r>
                      <a:r>
                        <a:rPr lang="en-US" altLang="ja-JP" sz="1000" b="0" i="0" u="none" strike="noStrike" dirty="0">
                          <a:solidFill>
                            <a:srgbClr val="000000"/>
                          </a:solidFill>
                          <a:effectLst/>
                          <a:latin typeface="+mn-ea"/>
                          <a:ea typeface="+mn-ea"/>
                        </a:rPr>
                        <a:t>63.8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n-ea"/>
                          <a:ea typeface="+mn-ea"/>
                        </a:rPr>
                        <a:t>5</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3"/>
                  </a:ext>
                </a:extLst>
              </a:tr>
              <a:tr h="177288">
                <a:tc>
                  <a:txBody>
                    <a:bodyPr/>
                    <a:lstStyle/>
                    <a:p>
                      <a:pPr algn="ctr" fontAlgn="ctr"/>
                      <a:r>
                        <a:rPr lang="ja-JP" altLang="en-US" sz="1000" b="0" i="0" u="none" strike="noStrike">
                          <a:solidFill>
                            <a:srgbClr val="222222"/>
                          </a:solidFill>
                          <a:latin typeface="+mn-ea"/>
                          <a:ea typeface="+mn-ea"/>
                        </a:rPr>
                        <a:t>平野区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a:solidFill>
                            <a:srgbClr val="000000"/>
                          </a:solidFill>
                          <a:effectLst/>
                          <a:latin typeface="+mn-ea"/>
                          <a:ea typeface="+mn-ea"/>
                        </a:rPr>
                        <a:t> </a:t>
                      </a:r>
                      <a:r>
                        <a:rPr lang="en-US" altLang="ja-JP" sz="1000" b="0" i="0" u="none" strike="noStrike">
                          <a:solidFill>
                            <a:srgbClr val="000000"/>
                          </a:solidFill>
                          <a:effectLst/>
                          <a:latin typeface="+mn-ea"/>
                          <a:ea typeface="+mn-ea"/>
                        </a:rPr>
                        <a:t>10,150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a:solidFill>
                            <a:srgbClr val="000000"/>
                          </a:solidFill>
                          <a:effectLst/>
                          <a:latin typeface="+mn-ea"/>
                          <a:ea typeface="+mn-ea"/>
                        </a:rPr>
                        <a:t> </a:t>
                      </a:r>
                      <a:r>
                        <a:rPr lang="en-US" altLang="ja-JP" sz="1000" b="0" i="0" u="none" strike="noStrike">
                          <a:solidFill>
                            <a:srgbClr val="000000"/>
                          </a:solidFill>
                          <a:effectLst/>
                          <a:latin typeface="+mn-ea"/>
                          <a:ea typeface="+mn-ea"/>
                        </a:rPr>
                        <a:t>12,999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dirty="0">
                          <a:solidFill>
                            <a:srgbClr val="000000"/>
                          </a:solidFill>
                          <a:effectLst/>
                          <a:latin typeface="+mn-ea"/>
                          <a:ea typeface="+mn-ea"/>
                        </a:rPr>
                        <a:t> </a:t>
                      </a:r>
                      <a:r>
                        <a:rPr lang="en-US" altLang="ja-JP" sz="1000" b="0" i="0" u="none" strike="noStrike" dirty="0">
                          <a:solidFill>
                            <a:srgbClr val="000000"/>
                          </a:solidFill>
                          <a:effectLst/>
                          <a:latin typeface="+mn-ea"/>
                          <a:ea typeface="+mn-ea"/>
                        </a:rPr>
                        <a:t>68.8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n-ea"/>
                          <a:ea typeface="+mn-ea"/>
                        </a:rPr>
                        <a:t>3</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4"/>
                  </a:ext>
                </a:extLst>
              </a:tr>
              <a:tr h="177288">
                <a:tc>
                  <a:txBody>
                    <a:bodyPr/>
                    <a:lstStyle/>
                    <a:p>
                      <a:pPr algn="ctr" fontAlgn="ctr"/>
                      <a:r>
                        <a:rPr lang="ja-JP" altLang="en-US" sz="1000" b="1" i="0" u="none" strike="noStrike" dirty="0">
                          <a:solidFill>
                            <a:srgbClr val="222222"/>
                          </a:solidFill>
                          <a:latin typeface="+mn-ea"/>
                          <a:ea typeface="+mn-ea"/>
                        </a:rPr>
                        <a:t>西成区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r" fontAlgn="ctr"/>
                      <a:r>
                        <a:rPr lang="ja-JP" altLang="en-US" sz="1000" b="0" i="0" u="none" strike="noStrike">
                          <a:solidFill>
                            <a:srgbClr val="000000"/>
                          </a:solidFill>
                          <a:effectLst/>
                          <a:latin typeface="+mn-ea"/>
                          <a:ea typeface="+mn-ea"/>
                        </a:rPr>
                        <a:t> </a:t>
                      </a:r>
                      <a:r>
                        <a:rPr lang="en-US" altLang="ja-JP" sz="1000" b="0" i="0" u="none" strike="noStrike">
                          <a:solidFill>
                            <a:srgbClr val="000000"/>
                          </a:solidFill>
                          <a:effectLst/>
                          <a:latin typeface="+mn-ea"/>
                          <a:ea typeface="+mn-ea"/>
                        </a:rPr>
                        <a:t>22,011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r" fontAlgn="ctr"/>
                      <a:r>
                        <a:rPr lang="ja-JP" altLang="en-US" sz="1000" b="0" i="0" u="none" strike="noStrike" dirty="0">
                          <a:solidFill>
                            <a:srgbClr val="000000"/>
                          </a:solidFill>
                          <a:effectLst/>
                          <a:latin typeface="+mn-ea"/>
                          <a:ea typeface="+mn-ea"/>
                        </a:rPr>
                        <a:t> </a:t>
                      </a:r>
                      <a:r>
                        <a:rPr lang="en-US" altLang="ja-JP" sz="1000" b="0" i="0" u="none" strike="noStrike" dirty="0">
                          <a:solidFill>
                            <a:srgbClr val="000000"/>
                          </a:solidFill>
                          <a:effectLst/>
                          <a:latin typeface="+mn-ea"/>
                          <a:ea typeface="+mn-ea"/>
                        </a:rPr>
                        <a:t>23,617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r" fontAlgn="ctr"/>
                      <a:r>
                        <a:rPr lang="ja-JP" altLang="en-US" sz="1000" b="0" i="0" u="none" strike="noStrike" dirty="0">
                          <a:solidFill>
                            <a:srgbClr val="000000"/>
                          </a:solidFill>
                          <a:effectLst/>
                          <a:latin typeface="+mn-ea"/>
                          <a:ea typeface="+mn-ea"/>
                        </a:rPr>
                        <a:t> </a:t>
                      </a:r>
                      <a:r>
                        <a:rPr lang="en-US" altLang="ja-JP" sz="1000" b="0" i="0" u="none" strike="noStrike" dirty="0">
                          <a:solidFill>
                            <a:srgbClr val="000000"/>
                          </a:solidFill>
                          <a:effectLst/>
                          <a:latin typeface="+mn-ea"/>
                          <a:ea typeface="+mn-ea"/>
                        </a:rPr>
                        <a:t>224.7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altLang="ja-JP" sz="1100" b="0" i="0" u="none" strike="noStrike" dirty="0">
                          <a:solidFill>
                            <a:srgbClr val="000000"/>
                          </a:solidFill>
                          <a:effectLst/>
                          <a:latin typeface="+mn-ea"/>
                          <a:ea typeface="+mn-ea"/>
                        </a:rPr>
                        <a:t>1</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0025"/>
                  </a:ext>
                </a:extLst>
              </a:tr>
              <a:tr h="177288">
                <a:tc>
                  <a:txBody>
                    <a:bodyPr/>
                    <a:lstStyle/>
                    <a:p>
                      <a:pPr algn="ctr" fontAlgn="ctr"/>
                      <a:r>
                        <a:rPr lang="ja-JP" altLang="en-US" sz="1000" b="0" i="0" u="none" strike="noStrike">
                          <a:solidFill>
                            <a:srgbClr val="222222"/>
                          </a:solidFill>
                          <a:latin typeface="+mj-ea"/>
                          <a:ea typeface="+mj-ea"/>
                        </a:rPr>
                        <a:t>市</a:t>
                      </a:r>
                      <a:r>
                        <a:rPr lang="en-US" altLang="ja-JP" sz="1000" b="0" i="0" u="none" strike="noStrike">
                          <a:solidFill>
                            <a:srgbClr val="222222"/>
                          </a:solidFill>
                          <a:latin typeface="+mj-ea"/>
                          <a:ea typeface="+mj-ea"/>
                        </a:rPr>
                        <a:t>※</a:t>
                      </a:r>
                      <a:r>
                        <a:rPr lang="ja-JP" altLang="en-US" sz="1000" b="0" i="0" u="none" strike="noStrike">
                          <a:solidFill>
                            <a:srgbClr val="222222"/>
                          </a:solidFill>
                          <a:latin typeface="+mj-ea"/>
                          <a:ea typeface="+mj-ea"/>
                        </a:rPr>
                        <a:t>１</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ctr"/>
                      <a:r>
                        <a:rPr lang="ja-JP" altLang="en-US" sz="1000" b="0" i="0" u="none" strike="noStrike">
                          <a:solidFill>
                            <a:srgbClr val="000000"/>
                          </a:solidFill>
                          <a:effectLst/>
                          <a:latin typeface="ＭＳ Ｐゴシック" panose="020B0600070205080204" pitchFamily="50" charset="-128"/>
                          <a:ea typeface="ＭＳ Ｐゴシック" panose="020B0600070205080204" pitchFamily="50" charset="-128"/>
                        </a:rPr>
                        <a:t> </a:t>
                      </a:r>
                      <a:r>
                        <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rPr>
                        <a:t>111,630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ctr"/>
                      <a:r>
                        <a:rPr lang="ja-JP" altLang="en-US" sz="10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132,417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ctr"/>
                      <a:r>
                        <a:rPr lang="ja-JP" altLang="en-US" sz="10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48.8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ctr"/>
                      <a:r>
                        <a:rPr lang="ja-JP" altLang="en-US" sz="1000" b="0" i="0" u="none" strike="noStrike" dirty="0">
                          <a:solidFill>
                            <a:srgbClr val="222222"/>
                          </a:solidFill>
                          <a:latin typeface="+mj-ea"/>
                          <a:ea typeface="+mj-ea"/>
                        </a:rPr>
                        <a:t>　</a:t>
                      </a:r>
                    </a:p>
                  </a:txBody>
                  <a:tcPr marL="5507" marR="5507" marT="550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extLst>
                  <a:ext uri="{0D108BD9-81ED-4DB2-BD59-A6C34878D82A}">
                    <a16:rowId xmlns:a16="http://schemas.microsoft.com/office/drawing/2014/main" val="10026"/>
                  </a:ext>
                </a:extLst>
              </a:tr>
              <a:tr h="177288">
                <a:tc>
                  <a:txBody>
                    <a:bodyPr/>
                    <a:lstStyle/>
                    <a:p>
                      <a:pPr algn="ctr" fontAlgn="ctr"/>
                      <a:r>
                        <a:rPr lang="ja-JP" altLang="en-US" sz="1000" b="0" i="0" u="none" strike="noStrike" dirty="0">
                          <a:solidFill>
                            <a:srgbClr val="222222"/>
                          </a:solidFill>
                          <a:latin typeface="+mj-ea"/>
                          <a:ea typeface="+mj-ea"/>
                        </a:rPr>
                        <a:t>全国</a:t>
                      </a:r>
                      <a:r>
                        <a:rPr lang="en-US" altLang="ja-JP" sz="1000" b="0" i="0" u="none" strike="noStrike" dirty="0">
                          <a:solidFill>
                            <a:srgbClr val="222222"/>
                          </a:solidFill>
                          <a:latin typeface="+mj-ea"/>
                          <a:ea typeface="+mj-ea"/>
                        </a:rPr>
                        <a:t>※</a:t>
                      </a:r>
                      <a:r>
                        <a:rPr lang="ja-JP" altLang="en-US" sz="1000" b="0" i="0" u="none" strike="noStrike" dirty="0">
                          <a:solidFill>
                            <a:srgbClr val="222222"/>
                          </a:solidFill>
                          <a:latin typeface="+mj-ea"/>
                          <a:ea typeface="+mj-ea"/>
                        </a:rPr>
                        <a:t>２</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effectLst/>
                          <a:latin typeface="ＭＳ ゴシック" panose="020B0609070205080204" pitchFamily="49" charset="-128"/>
                          <a:ea typeface="ＭＳ ゴシック" panose="020B0609070205080204" pitchFamily="49" charset="-128"/>
                        </a:rPr>
                        <a:t>1,642,821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effectLst/>
                          <a:latin typeface="ＭＳ ゴシック" panose="020B0609070205080204" pitchFamily="49" charset="-128"/>
                          <a:ea typeface="ＭＳ ゴシック" panose="020B0609070205080204" pitchFamily="49" charset="-128"/>
                        </a:rPr>
                        <a:t>2,036,045</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16.3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a:solidFill>
                            <a:srgbClr val="222222"/>
                          </a:solidFill>
                          <a:latin typeface="+mj-ea"/>
                          <a:ea typeface="+mj-ea"/>
                        </a:rPr>
                        <a:t>　</a:t>
                      </a:r>
                    </a:p>
                  </a:txBody>
                  <a:tcPr marL="5507" marR="5507" marT="550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7"/>
                  </a:ext>
                </a:extLst>
              </a:tr>
              <a:tr h="177288">
                <a:tc gridSpan="5">
                  <a:txBody>
                    <a:bodyPr/>
                    <a:lstStyle/>
                    <a:p>
                      <a:pPr algn="l" fontAlgn="ctr"/>
                      <a:r>
                        <a:rPr lang="en-US" altLang="ja-JP" sz="1000" b="0" i="0" u="none" strike="noStrike" dirty="0">
                          <a:solidFill>
                            <a:srgbClr val="222222"/>
                          </a:solidFill>
                          <a:latin typeface="+mj-ea"/>
                          <a:ea typeface="+mj-ea"/>
                        </a:rPr>
                        <a:t>※</a:t>
                      </a:r>
                      <a:r>
                        <a:rPr lang="ja-JP" altLang="en-US" sz="1000" b="0" i="0" u="none" strike="noStrike" dirty="0">
                          <a:solidFill>
                            <a:srgbClr val="222222"/>
                          </a:solidFill>
                          <a:latin typeface="+mj-ea"/>
                          <a:ea typeface="+mj-ea"/>
                        </a:rPr>
                        <a:t>１　大阪市の数値は</a:t>
                      </a:r>
                      <a:r>
                        <a:rPr lang="ja-JP" altLang="en-US" sz="1000" dirty="0"/>
                        <a:t>緊急入院保護業務センター</a:t>
                      </a:r>
                      <a:r>
                        <a:rPr lang="ja-JP" altLang="en-US" sz="1000" b="0" i="0" u="none" strike="noStrike" dirty="0">
                          <a:solidFill>
                            <a:srgbClr val="222222"/>
                          </a:solidFill>
                          <a:latin typeface="+mj-ea"/>
                          <a:ea typeface="+mj-ea"/>
                        </a:rPr>
                        <a:t>を含むため各区の合計と一致しない。</a:t>
                      </a:r>
                      <a:endParaRPr lang="en-US" altLang="ja-JP" sz="1000" b="0" i="0" u="none" strike="noStrike" dirty="0">
                        <a:solidFill>
                          <a:srgbClr val="222222"/>
                        </a:solidFill>
                        <a:latin typeface="+mj-ea"/>
                        <a:ea typeface="+mj-ea"/>
                      </a:endParaRPr>
                    </a:p>
                    <a:p>
                      <a:pPr algn="l" fontAlgn="ctr"/>
                      <a:r>
                        <a:rPr lang="en-US" altLang="ja-JP" sz="1000" b="0" i="0" u="none" strike="noStrike" dirty="0">
                          <a:solidFill>
                            <a:srgbClr val="222222"/>
                          </a:solidFill>
                          <a:latin typeface="+mj-ea"/>
                          <a:ea typeface="+mj-ea"/>
                        </a:rPr>
                        <a:t>※</a:t>
                      </a:r>
                      <a:r>
                        <a:rPr lang="ja-JP" altLang="en-US" sz="1000" b="0" i="0" u="none" strike="noStrike" dirty="0">
                          <a:solidFill>
                            <a:srgbClr val="222222"/>
                          </a:solidFill>
                          <a:latin typeface="+mj-ea"/>
                          <a:ea typeface="+mj-ea"/>
                        </a:rPr>
                        <a:t>２　速報値</a:t>
                      </a:r>
                      <a:endParaRPr lang="en-US" altLang="ja-JP" sz="1000" b="0" i="0" u="none" strike="noStrike" dirty="0">
                        <a:solidFill>
                          <a:srgbClr val="222222"/>
                        </a:solidFill>
                        <a:latin typeface="+mj-ea"/>
                        <a:ea typeface="+mj-ea"/>
                      </a:endParaRPr>
                    </a:p>
                    <a:p>
                      <a:pPr algn="l" fontAlgn="ctr"/>
                      <a:r>
                        <a:rPr lang="ja-JP" altLang="en-US" sz="1000" b="0" i="0" u="none" strike="noStrike" dirty="0">
                          <a:solidFill>
                            <a:srgbClr val="222222"/>
                          </a:solidFill>
                          <a:latin typeface="+mj-ea"/>
                          <a:ea typeface="+mj-ea"/>
                        </a:rPr>
                        <a:t>出典：大阪市</a:t>
                      </a:r>
                      <a:r>
                        <a:rPr lang="en-US" altLang="ja-JP" sz="1000" b="0" i="0" u="none" strike="noStrike" dirty="0">
                          <a:solidFill>
                            <a:srgbClr val="222222"/>
                          </a:solidFill>
                          <a:latin typeface="+mj-ea"/>
                          <a:ea typeface="+mj-ea"/>
                        </a:rPr>
                        <a:t>HP</a:t>
                      </a:r>
                      <a:r>
                        <a:rPr lang="ja-JP" altLang="en-US" sz="1000" b="0" i="0" u="none" strike="noStrike" dirty="0">
                          <a:solidFill>
                            <a:srgbClr val="222222"/>
                          </a:solidFill>
                          <a:latin typeface="+mj-ea"/>
                          <a:ea typeface="+mj-ea"/>
                        </a:rPr>
                        <a:t>（令和４年度版「区政概要」）</a:t>
                      </a:r>
                    </a:p>
                  </a:txBody>
                  <a:tcPr marL="5507" marR="5507" marT="5507" marB="0" anchor="ctr">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28"/>
                  </a:ext>
                </a:extLst>
              </a:tr>
            </a:tbl>
          </a:graphicData>
        </a:graphic>
      </p:graphicFrame>
      <p:sp>
        <p:nvSpPr>
          <p:cNvPr id="2" name="ホームベース 1"/>
          <p:cNvSpPr/>
          <p:nvPr/>
        </p:nvSpPr>
        <p:spPr>
          <a:xfrm>
            <a:off x="4466222" y="2204864"/>
            <a:ext cx="358781" cy="2520280"/>
          </a:xfrm>
          <a:prstGeom prst="homePlate">
            <a:avLst>
              <a:gd name="adj" fmla="val 10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0" name="テキスト ボックス 36"/>
          <p:cNvSpPr txBox="1"/>
          <p:nvPr/>
        </p:nvSpPr>
        <p:spPr>
          <a:xfrm>
            <a:off x="0" y="107050"/>
            <a:ext cx="3308275" cy="261610"/>
          </a:xfrm>
          <a:prstGeom prst="rect">
            <a:avLst/>
          </a:prstGeom>
          <a:noFill/>
        </p:spPr>
        <p:txBody>
          <a:bodyPr wrap="square" rtlCol="0" anchor="ctr">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lvl="0">
              <a:defRPr/>
            </a:pPr>
            <a:r>
              <a:rPr kumimoji="1" lang="en-US" altLang="ja-JP"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Ⅰ</a:t>
            </a:r>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　</a:t>
            </a:r>
            <a:r>
              <a:rPr lang="ja-JP" altLang="en-US" sz="1100" dirty="0">
                <a:solidFill>
                  <a:prstClr val="black"/>
                </a:solidFill>
                <a:latin typeface="ＭＳ Ｐゴシック" panose="020B0600070205080204" pitchFamily="50" charset="-128"/>
                <a:ea typeface="ＭＳ Ｐゴシック" panose="020B0600070205080204" pitchFamily="50" charset="-128"/>
                <a:cs typeface="Arial" panose="020B0604020202020204" pitchFamily="34" charset="0"/>
              </a:rPr>
              <a:t>政策の刷新・西成特区構想</a:t>
            </a:r>
          </a:p>
        </p:txBody>
      </p:sp>
      <p:sp>
        <p:nvSpPr>
          <p:cNvPr id="4" name="スライド番号プレースホルダー 3"/>
          <p:cNvSpPr>
            <a:spLocks noGrp="1"/>
          </p:cNvSpPr>
          <p:nvPr>
            <p:ph type="sldNum" sz="quarter" idx="12"/>
          </p:nvPr>
        </p:nvSpPr>
        <p:spPr/>
        <p:txBody>
          <a:bodyPr/>
          <a:lstStyle/>
          <a:p>
            <a:fld id="{CCEC3038-1CF1-4B63-9920-55248DCFBA97}" type="slidenum">
              <a:rPr kumimoji="1" lang="ja-JP" altLang="en-US" smtClean="0"/>
              <a:pPr/>
              <a:t>29</a:t>
            </a:fld>
            <a:endParaRPr kumimoji="1" lang="ja-JP" altLang="en-US"/>
          </a:p>
        </p:txBody>
      </p:sp>
    </p:spTree>
    <p:extLst>
      <p:ext uri="{BB962C8B-B14F-4D97-AF65-F5344CB8AC3E}">
        <p14:creationId xmlns:p14="http://schemas.microsoft.com/office/powerpoint/2010/main" val="2890379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正方形/長方形 10"/>
          <p:cNvSpPr/>
          <p:nvPr/>
        </p:nvSpPr>
        <p:spPr>
          <a:xfrm>
            <a:off x="4790279" y="886272"/>
            <a:ext cx="4246145" cy="5669733"/>
          </a:xfrm>
          <a:prstGeom prst="rect">
            <a:avLst/>
          </a:prstGeom>
          <a:solidFill>
            <a:srgbClr val="66FFF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graphicFrame>
        <p:nvGraphicFramePr>
          <p:cNvPr id="9" name="表 8"/>
          <p:cNvGraphicFramePr>
            <a:graphicFrameLocks noGrp="1"/>
          </p:cNvGraphicFramePr>
          <p:nvPr/>
        </p:nvGraphicFramePr>
        <p:xfrm>
          <a:off x="4932040" y="1052737"/>
          <a:ext cx="3994811" cy="5681192"/>
        </p:xfrm>
        <a:graphic>
          <a:graphicData uri="http://schemas.openxmlformats.org/drawingml/2006/table">
            <a:tbl>
              <a:tblPr/>
              <a:tblGrid>
                <a:gridCol w="868439">
                  <a:extLst>
                    <a:ext uri="{9D8B030D-6E8A-4147-A177-3AD203B41FA5}">
                      <a16:colId xmlns:a16="http://schemas.microsoft.com/office/drawing/2014/main" val="20000"/>
                    </a:ext>
                  </a:extLst>
                </a:gridCol>
                <a:gridCol w="865334">
                  <a:extLst>
                    <a:ext uri="{9D8B030D-6E8A-4147-A177-3AD203B41FA5}">
                      <a16:colId xmlns:a16="http://schemas.microsoft.com/office/drawing/2014/main" val="20001"/>
                    </a:ext>
                  </a:extLst>
                </a:gridCol>
                <a:gridCol w="697852">
                  <a:extLst>
                    <a:ext uri="{9D8B030D-6E8A-4147-A177-3AD203B41FA5}">
                      <a16:colId xmlns:a16="http://schemas.microsoft.com/office/drawing/2014/main" val="20002"/>
                    </a:ext>
                  </a:extLst>
                </a:gridCol>
                <a:gridCol w="865334">
                  <a:extLst>
                    <a:ext uri="{9D8B030D-6E8A-4147-A177-3AD203B41FA5}">
                      <a16:colId xmlns:a16="http://schemas.microsoft.com/office/drawing/2014/main" val="20003"/>
                    </a:ext>
                  </a:extLst>
                </a:gridCol>
                <a:gridCol w="697852">
                  <a:extLst>
                    <a:ext uri="{9D8B030D-6E8A-4147-A177-3AD203B41FA5}">
                      <a16:colId xmlns:a16="http://schemas.microsoft.com/office/drawing/2014/main" val="20004"/>
                    </a:ext>
                  </a:extLst>
                </a:gridCol>
              </a:tblGrid>
              <a:tr h="177288">
                <a:tc gridSpan="5">
                  <a:txBody>
                    <a:bodyPr/>
                    <a:lstStyle/>
                    <a:p>
                      <a:pPr algn="l" fontAlgn="ctr"/>
                      <a:r>
                        <a:rPr lang="zh-TW" altLang="en-US" sz="1200" b="1" i="0" u="none" strike="noStrike" dirty="0">
                          <a:solidFill>
                            <a:schemeClr val="tx1"/>
                          </a:solidFill>
                          <a:latin typeface="ＭＳ Ｐゴシック" pitchFamily="50" charset="-128"/>
                          <a:ea typeface="ＭＳ Ｐゴシック" pitchFamily="50" charset="-128"/>
                        </a:rPr>
                        <a:t>◎年齢別人口割合（</a:t>
                      </a:r>
                      <a:r>
                        <a:rPr lang="en-US" altLang="zh-TW" sz="1200" b="1" i="0" u="none" strike="noStrike" dirty="0">
                          <a:solidFill>
                            <a:schemeClr val="tx1"/>
                          </a:solidFill>
                          <a:latin typeface="ＭＳ Ｐゴシック" pitchFamily="50" charset="-128"/>
                          <a:ea typeface="ＭＳ Ｐゴシック" pitchFamily="50" charset="-128"/>
                        </a:rPr>
                        <a:t>2</a:t>
                      </a:r>
                      <a:r>
                        <a:rPr lang="en-US" altLang="ja-JP" sz="1200" b="1" i="0" u="none" strike="noStrike" dirty="0">
                          <a:solidFill>
                            <a:schemeClr val="tx1"/>
                          </a:solidFill>
                          <a:latin typeface="ＭＳ Ｐゴシック" pitchFamily="50" charset="-128"/>
                          <a:ea typeface="ＭＳ Ｐゴシック" pitchFamily="50" charset="-128"/>
                        </a:rPr>
                        <a:t>022</a:t>
                      </a:r>
                      <a:r>
                        <a:rPr lang="zh-TW" altLang="en-US" sz="1200" b="1" i="0" u="none" strike="noStrike" dirty="0">
                          <a:solidFill>
                            <a:schemeClr val="tx1"/>
                          </a:solidFill>
                          <a:latin typeface="ＭＳ Ｐゴシック" pitchFamily="50" charset="-128"/>
                          <a:ea typeface="ＭＳ Ｐゴシック" pitchFamily="50" charset="-128"/>
                        </a:rPr>
                        <a:t>年</a:t>
                      </a:r>
                      <a:r>
                        <a:rPr lang="en-US" altLang="ja-JP" sz="1200" b="1" i="0" u="none" strike="noStrike" dirty="0">
                          <a:solidFill>
                            <a:schemeClr val="tx1"/>
                          </a:solidFill>
                          <a:latin typeface="ＭＳ Ｐゴシック" pitchFamily="50" charset="-128"/>
                          <a:ea typeface="ＭＳ Ｐゴシック" pitchFamily="50" charset="-128"/>
                        </a:rPr>
                        <a:t>10</a:t>
                      </a:r>
                      <a:r>
                        <a:rPr lang="zh-TW" altLang="en-US" sz="1200" b="1" i="0" u="none" strike="noStrike" dirty="0">
                          <a:solidFill>
                            <a:schemeClr val="tx1"/>
                          </a:solidFill>
                          <a:latin typeface="ＭＳ Ｐゴシック" pitchFamily="50" charset="-128"/>
                          <a:ea typeface="ＭＳ Ｐゴシック" pitchFamily="50" charset="-128"/>
                        </a:rPr>
                        <a:t>月１日現在推計人口）</a:t>
                      </a:r>
                    </a:p>
                  </a:txBody>
                  <a:tcPr marL="5507" marR="5507" marT="5507" marB="0" anchor="ctr">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177288">
                <a:tc rowSpan="2">
                  <a:txBody>
                    <a:bodyPr/>
                    <a:lstStyle/>
                    <a:p>
                      <a:pPr algn="ctr" fontAlgn="ctr"/>
                      <a:r>
                        <a:rPr lang="ja-JP" altLang="en-US" sz="1000" b="0" i="0" u="none" strike="noStrike">
                          <a:solidFill>
                            <a:srgbClr val="222222"/>
                          </a:solidFill>
                          <a:latin typeface="+mj-ea"/>
                          <a:ea typeface="+mj-ea"/>
                        </a:rPr>
                        <a:t>　</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fontAlgn="ctr"/>
                      <a:r>
                        <a:rPr lang="en-US" altLang="ja-JP" sz="1000" b="0" i="0" u="none" strike="noStrike">
                          <a:solidFill>
                            <a:srgbClr val="000000"/>
                          </a:solidFill>
                          <a:latin typeface="+mj-ea"/>
                          <a:ea typeface="+mj-ea"/>
                        </a:rPr>
                        <a:t>15</a:t>
                      </a:r>
                      <a:r>
                        <a:rPr lang="ja-JP" altLang="en-US" sz="1000" b="0" i="0" u="none" strike="noStrike">
                          <a:solidFill>
                            <a:srgbClr val="000000"/>
                          </a:solidFill>
                          <a:latin typeface="+mj-ea"/>
                          <a:ea typeface="+mj-ea"/>
                        </a:rPr>
                        <a:t>～</a:t>
                      </a:r>
                      <a:r>
                        <a:rPr lang="en-US" altLang="ja-JP" sz="1000" b="0" i="0" u="none" strike="noStrike">
                          <a:solidFill>
                            <a:srgbClr val="000000"/>
                          </a:solidFill>
                          <a:latin typeface="+mj-ea"/>
                          <a:ea typeface="+mj-ea"/>
                        </a:rPr>
                        <a:t>64</a:t>
                      </a:r>
                      <a:r>
                        <a:rPr lang="ja-JP" altLang="en-US" sz="1000" b="0" i="0" u="none" strike="noStrike">
                          <a:solidFill>
                            <a:srgbClr val="000000"/>
                          </a:solidFill>
                          <a:latin typeface="+mj-ea"/>
                          <a:ea typeface="+mj-ea"/>
                        </a:rPr>
                        <a:t>歳</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ctr" fontAlgn="ctr"/>
                      <a:r>
                        <a:rPr lang="en-US" altLang="ja-JP" sz="1000" b="0" i="0" u="none" strike="noStrike" dirty="0">
                          <a:solidFill>
                            <a:srgbClr val="000000"/>
                          </a:solidFill>
                          <a:latin typeface="+mj-ea"/>
                          <a:ea typeface="+mj-ea"/>
                        </a:rPr>
                        <a:t>65</a:t>
                      </a:r>
                      <a:r>
                        <a:rPr lang="ja-JP" altLang="en-US" sz="1000" b="0" i="0" u="none" strike="noStrike" dirty="0">
                          <a:solidFill>
                            <a:srgbClr val="000000"/>
                          </a:solidFill>
                          <a:latin typeface="+mj-ea"/>
                          <a:ea typeface="+mj-ea"/>
                        </a:rPr>
                        <a:t>歳～</a:t>
                      </a:r>
                    </a:p>
                  </a:txBody>
                  <a:tcPr marL="5507" marR="5507" marT="550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10001"/>
                  </a:ext>
                </a:extLst>
              </a:tr>
              <a:tr h="177288">
                <a:tc vMerge="1">
                  <a:txBody>
                    <a:bodyPr/>
                    <a:lstStyle/>
                    <a:p>
                      <a:endParaRPr kumimoji="1" lang="ja-JP" altLang="en-US"/>
                    </a:p>
                  </a:txBody>
                  <a:tcPr/>
                </a:tc>
                <a:tc>
                  <a:txBody>
                    <a:bodyPr/>
                    <a:lstStyle/>
                    <a:p>
                      <a:pPr algn="ctr" fontAlgn="ctr"/>
                      <a:r>
                        <a:rPr lang="ja-JP" altLang="en-US" sz="1000" b="0" i="0" u="none" strike="noStrike" dirty="0">
                          <a:solidFill>
                            <a:srgbClr val="000000"/>
                          </a:solidFill>
                          <a:latin typeface="+mj-ea"/>
                          <a:ea typeface="+mj-ea"/>
                        </a:rPr>
                        <a:t>割合（</a:t>
                      </a:r>
                      <a:r>
                        <a:rPr kumimoji="1" lang="ja-JP" altLang="en-US" sz="1000" b="0" i="0" u="none" strike="noStrike" kern="1200" dirty="0">
                          <a:solidFill>
                            <a:srgbClr val="000000"/>
                          </a:solidFill>
                          <a:latin typeface="+mj-ea"/>
                          <a:ea typeface="+mn-ea"/>
                          <a:cs typeface="+mn-cs"/>
                        </a:rPr>
                        <a:t>％</a:t>
                      </a:r>
                      <a:r>
                        <a:rPr lang="ja-JP" altLang="en-US" sz="1000" b="0" i="0" u="none" strike="noStrike" dirty="0">
                          <a:solidFill>
                            <a:srgbClr val="000000"/>
                          </a:solidFill>
                          <a:latin typeface="+mj-ea"/>
                          <a:ea typeface="+mj-ea"/>
                        </a:rPr>
                        <a:t>）</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1000" b="0" i="0" u="none" strike="noStrike" dirty="0">
                          <a:solidFill>
                            <a:srgbClr val="000000"/>
                          </a:solidFill>
                          <a:latin typeface="+mj-ea"/>
                          <a:ea typeface="+mj-ea"/>
                        </a:rPr>
                        <a:t>順位</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1000" b="0" i="0" u="none" strike="noStrike" dirty="0">
                          <a:solidFill>
                            <a:srgbClr val="000000"/>
                          </a:solidFill>
                          <a:latin typeface="+mj-ea"/>
                          <a:ea typeface="+mj-ea"/>
                        </a:rPr>
                        <a:t>割合（％）</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1000" b="0" i="0" u="none" strike="noStrike" dirty="0">
                          <a:solidFill>
                            <a:srgbClr val="000000"/>
                          </a:solidFill>
                          <a:latin typeface="+mj-ea"/>
                          <a:ea typeface="+mj-ea"/>
                        </a:rPr>
                        <a:t>順位</a:t>
                      </a:r>
                    </a:p>
                  </a:txBody>
                  <a:tcPr marL="5507" marR="5507" marT="550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77288">
                <a:tc>
                  <a:txBody>
                    <a:bodyPr/>
                    <a:lstStyle/>
                    <a:p>
                      <a:pPr algn="ctr" fontAlgn="ctr"/>
                      <a:r>
                        <a:rPr lang="ja-JP" altLang="en-US" sz="1000" b="0" i="0" u="none" strike="noStrike">
                          <a:solidFill>
                            <a:srgbClr val="222222"/>
                          </a:solidFill>
                          <a:latin typeface="+mj-ea"/>
                          <a:ea typeface="+mj-ea"/>
                        </a:rPr>
                        <a:t>北区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72.6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4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rPr>
                        <a:t>18.0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rPr>
                        <a:t>4</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77288">
                <a:tc>
                  <a:txBody>
                    <a:bodyPr/>
                    <a:lstStyle/>
                    <a:p>
                      <a:pPr algn="ctr" fontAlgn="ctr"/>
                      <a:r>
                        <a:rPr lang="ja-JP" altLang="en-US" sz="1000" b="0" i="0" u="none" strike="noStrike">
                          <a:solidFill>
                            <a:srgbClr val="222222"/>
                          </a:solidFill>
                          <a:latin typeface="+mj-ea"/>
                          <a:ea typeface="+mj-ea"/>
                        </a:rPr>
                        <a:t>都島区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64.6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10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rPr>
                        <a:t>24.8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rPr>
                        <a:t>9</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77288">
                <a:tc>
                  <a:txBody>
                    <a:bodyPr/>
                    <a:lstStyle/>
                    <a:p>
                      <a:pPr algn="ctr" fontAlgn="ctr"/>
                      <a:r>
                        <a:rPr lang="ja-JP" altLang="en-US" sz="1000" b="0" i="0" u="none" strike="noStrike">
                          <a:solidFill>
                            <a:srgbClr val="222222"/>
                          </a:solidFill>
                          <a:latin typeface="+mj-ea"/>
                          <a:ea typeface="+mj-ea"/>
                        </a:rPr>
                        <a:t>福島区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69.2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5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rPr>
                        <a:t>18.8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rPr>
                        <a:t>5</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49308">
                <a:tc>
                  <a:txBody>
                    <a:bodyPr/>
                    <a:lstStyle/>
                    <a:p>
                      <a:pPr algn="ctr" fontAlgn="ctr"/>
                      <a:r>
                        <a:rPr lang="ja-JP" altLang="en-US" sz="1000" b="0" i="0" u="none" strike="noStrike">
                          <a:solidFill>
                            <a:srgbClr val="222222"/>
                          </a:solidFill>
                          <a:latin typeface="+mj-ea"/>
                          <a:ea typeface="+mj-ea"/>
                        </a:rPr>
                        <a:t>此花区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rPr>
                        <a:t>61.0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16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rPr>
                        <a:t>28.0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rPr>
                        <a:t>16</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177288">
                <a:tc>
                  <a:txBody>
                    <a:bodyPr/>
                    <a:lstStyle/>
                    <a:p>
                      <a:pPr algn="ctr" fontAlgn="ctr"/>
                      <a:r>
                        <a:rPr lang="ja-JP" altLang="en-US" sz="1000" b="0" i="0" u="none" strike="noStrike">
                          <a:solidFill>
                            <a:srgbClr val="222222"/>
                          </a:solidFill>
                          <a:latin typeface="+mj-ea"/>
                          <a:ea typeface="+mj-ea"/>
                        </a:rPr>
                        <a:t>中央区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75.8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2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rPr>
                        <a:t>14.9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177288">
                <a:tc>
                  <a:txBody>
                    <a:bodyPr/>
                    <a:lstStyle/>
                    <a:p>
                      <a:pPr algn="ctr" fontAlgn="ctr"/>
                      <a:r>
                        <a:rPr lang="ja-JP" altLang="en-US" sz="1000" b="0" i="0" u="none" strike="noStrike" dirty="0">
                          <a:solidFill>
                            <a:srgbClr val="222222"/>
                          </a:solidFill>
                          <a:latin typeface="+mj-ea"/>
                          <a:ea typeface="+mj-ea"/>
                        </a:rPr>
                        <a:t>西区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rPr>
                        <a:t>73.9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3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rPr>
                        <a:t>15.1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177288">
                <a:tc>
                  <a:txBody>
                    <a:bodyPr/>
                    <a:lstStyle/>
                    <a:p>
                      <a:pPr algn="ctr" fontAlgn="ctr"/>
                      <a:r>
                        <a:rPr lang="ja-JP" altLang="en-US" sz="1000" b="0" i="0" u="none" strike="noStrike">
                          <a:solidFill>
                            <a:srgbClr val="222222"/>
                          </a:solidFill>
                          <a:latin typeface="+mj-ea"/>
                          <a:ea typeface="+mj-ea"/>
                        </a:rPr>
                        <a:t>港区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rPr>
                        <a:t>62.4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14</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27.8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rPr>
                        <a:t>15</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177288">
                <a:tc>
                  <a:txBody>
                    <a:bodyPr/>
                    <a:lstStyle/>
                    <a:p>
                      <a:pPr algn="ctr" fontAlgn="ctr"/>
                      <a:r>
                        <a:rPr lang="ja-JP" altLang="en-US" sz="1000" b="0" i="0" u="none" strike="noStrike">
                          <a:solidFill>
                            <a:srgbClr val="222222"/>
                          </a:solidFill>
                          <a:latin typeface="+mj-ea"/>
                          <a:ea typeface="+mj-ea"/>
                        </a:rPr>
                        <a:t>大正区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rPr>
                        <a:t>57.9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23</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32.4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rPr>
                        <a:t>23</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177288">
                <a:tc>
                  <a:txBody>
                    <a:bodyPr/>
                    <a:lstStyle/>
                    <a:p>
                      <a:pPr algn="ctr" fontAlgn="ctr"/>
                      <a:r>
                        <a:rPr lang="ja-JP" altLang="en-US" sz="1000" b="0" i="0" u="none" strike="noStrike">
                          <a:solidFill>
                            <a:srgbClr val="222222"/>
                          </a:solidFill>
                          <a:latin typeface="+mj-ea"/>
                          <a:ea typeface="+mj-ea"/>
                        </a:rPr>
                        <a:t>天王寺区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rPr>
                        <a:t>67.0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7</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19.5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rPr>
                        <a:t>6</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177288">
                <a:tc>
                  <a:txBody>
                    <a:bodyPr/>
                    <a:lstStyle/>
                    <a:p>
                      <a:pPr algn="ctr" fontAlgn="ctr"/>
                      <a:r>
                        <a:rPr lang="ja-JP" altLang="en-US" sz="1000" b="0" i="0" u="none" strike="noStrike">
                          <a:solidFill>
                            <a:srgbClr val="222222"/>
                          </a:solidFill>
                          <a:latin typeface="+mj-ea"/>
                          <a:ea typeface="+mj-ea"/>
                        </a:rPr>
                        <a:t>浪速区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rPr>
                        <a:t>76.0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rPr>
                        <a:t>17.5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rPr>
                        <a:t>3</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177288">
                <a:tc>
                  <a:txBody>
                    <a:bodyPr/>
                    <a:lstStyle/>
                    <a:p>
                      <a:pPr algn="ctr" fontAlgn="ctr"/>
                      <a:r>
                        <a:rPr lang="ja-JP" altLang="en-US" sz="1000" b="0" i="0" u="none" strike="noStrike">
                          <a:solidFill>
                            <a:srgbClr val="222222"/>
                          </a:solidFill>
                          <a:latin typeface="+mj-ea"/>
                          <a:ea typeface="+mj-ea"/>
                        </a:rPr>
                        <a:t>西淀川区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rPr>
                        <a:t>63.3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11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26.0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rPr>
                        <a:t>14</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r h="177288">
                <a:tc>
                  <a:txBody>
                    <a:bodyPr/>
                    <a:lstStyle/>
                    <a:p>
                      <a:pPr algn="ctr" fontAlgn="ctr"/>
                      <a:r>
                        <a:rPr lang="ja-JP" altLang="en-US" sz="1000" b="0" i="0" u="none" strike="noStrike">
                          <a:solidFill>
                            <a:srgbClr val="222222"/>
                          </a:solidFill>
                          <a:latin typeface="+mj-ea"/>
                          <a:ea typeface="+mj-ea"/>
                        </a:rPr>
                        <a:t>淀川区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rPr>
                        <a:t>67.9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6</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22.6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7</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4"/>
                  </a:ext>
                </a:extLst>
              </a:tr>
              <a:tr h="177288">
                <a:tc>
                  <a:txBody>
                    <a:bodyPr/>
                    <a:lstStyle/>
                    <a:p>
                      <a:pPr algn="ctr" fontAlgn="ctr"/>
                      <a:r>
                        <a:rPr lang="ja-JP" altLang="en-US" sz="1000" b="0" i="0" u="none" strike="noStrike">
                          <a:solidFill>
                            <a:srgbClr val="222222"/>
                          </a:solidFill>
                          <a:latin typeface="+mj-ea"/>
                          <a:ea typeface="+mj-ea"/>
                        </a:rPr>
                        <a:t>東淀川区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rPr>
                        <a:t>65.8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8</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25.1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11</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5"/>
                  </a:ext>
                </a:extLst>
              </a:tr>
              <a:tr h="177288">
                <a:tc>
                  <a:txBody>
                    <a:bodyPr/>
                    <a:lstStyle/>
                    <a:p>
                      <a:pPr algn="ctr" fontAlgn="ctr"/>
                      <a:r>
                        <a:rPr lang="ja-JP" altLang="en-US" sz="1000" b="0" i="0" u="none" strike="noStrike">
                          <a:solidFill>
                            <a:srgbClr val="222222"/>
                          </a:solidFill>
                          <a:latin typeface="+mj-ea"/>
                          <a:ea typeface="+mj-ea"/>
                        </a:rPr>
                        <a:t>東成区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rPr>
                        <a:t>65.2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9</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25.0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10</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6"/>
                  </a:ext>
                </a:extLst>
              </a:tr>
              <a:tr h="177288">
                <a:tc>
                  <a:txBody>
                    <a:bodyPr/>
                    <a:lstStyle/>
                    <a:p>
                      <a:pPr algn="ctr" fontAlgn="ctr"/>
                      <a:r>
                        <a:rPr lang="ja-JP" altLang="en-US" sz="1000" b="0" i="0" u="none" strike="noStrike">
                          <a:solidFill>
                            <a:srgbClr val="222222"/>
                          </a:solidFill>
                          <a:latin typeface="+mj-ea"/>
                          <a:ea typeface="+mj-ea"/>
                        </a:rPr>
                        <a:t>生野区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rPr>
                        <a:t>60.0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19</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31.4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21</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7"/>
                  </a:ext>
                </a:extLst>
              </a:tr>
              <a:tr h="177288">
                <a:tc>
                  <a:txBody>
                    <a:bodyPr/>
                    <a:lstStyle/>
                    <a:p>
                      <a:pPr algn="ctr" fontAlgn="ctr"/>
                      <a:r>
                        <a:rPr lang="ja-JP" altLang="en-US" sz="1000" b="0" i="0" u="none" strike="noStrike">
                          <a:solidFill>
                            <a:srgbClr val="222222"/>
                          </a:solidFill>
                          <a:latin typeface="+mj-ea"/>
                          <a:ea typeface="+mj-ea"/>
                        </a:rPr>
                        <a:t>旭区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rPr>
                        <a:t>59.6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20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30.0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20</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8"/>
                  </a:ext>
                </a:extLst>
              </a:tr>
              <a:tr h="177288">
                <a:tc>
                  <a:txBody>
                    <a:bodyPr/>
                    <a:lstStyle/>
                    <a:p>
                      <a:pPr algn="ctr" fontAlgn="ctr"/>
                      <a:r>
                        <a:rPr lang="ja-JP" altLang="en-US" sz="1000" b="0" i="0" u="none" strike="noStrike">
                          <a:solidFill>
                            <a:srgbClr val="222222"/>
                          </a:solidFill>
                          <a:latin typeface="+mj-ea"/>
                          <a:ea typeface="+mj-ea"/>
                        </a:rPr>
                        <a:t>城東区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rPr>
                        <a:t>62.8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12</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25.5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12</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9"/>
                  </a:ext>
                </a:extLst>
              </a:tr>
              <a:tr h="177288">
                <a:tc>
                  <a:txBody>
                    <a:bodyPr/>
                    <a:lstStyle/>
                    <a:p>
                      <a:pPr algn="ctr" fontAlgn="ctr"/>
                      <a:r>
                        <a:rPr lang="ja-JP" altLang="en-US" sz="1000" b="0" i="0" u="none" strike="noStrike">
                          <a:solidFill>
                            <a:srgbClr val="222222"/>
                          </a:solidFill>
                          <a:latin typeface="+mj-ea"/>
                          <a:ea typeface="+mj-ea"/>
                        </a:rPr>
                        <a:t>鶴見区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rPr>
                        <a:t>62.7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13</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23.3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8</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0"/>
                  </a:ext>
                </a:extLst>
              </a:tr>
              <a:tr h="177288">
                <a:tc>
                  <a:txBody>
                    <a:bodyPr/>
                    <a:lstStyle/>
                    <a:p>
                      <a:pPr algn="ctr" fontAlgn="ctr"/>
                      <a:r>
                        <a:rPr lang="ja-JP" altLang="en-US" sz="1000" b="0" i="0" u="none" strike="noStrike">
                          <a:solidFill>
                            <a:srgbClr val="222222"/>
                          </a:solidFill>
                          <a:latin typeface="+mj-ea"/>
                          <a:ea typeface="+mj-ea"/>
                        </a:rPr>
                        <a:t>阿倍野区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rPr>
                        <a:t>61.5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15</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25.8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13</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1"/>
                  </a:ext>
                </a:extLst>
              </a:tr>
              <a:tr h="177288">
                <a:tc>
                  <a:txBody>
                    <a:bodyPr/>
                    <a:lstStyle/>
                    <a:p>
                      <a:pPr algn="ctr" fontAlgn="ctr"/>
                      <a:r>
                        <a:rPr lang="ja-JP" altLang="en-US" sz="1000" b="0" i="0" u="none" strike="noStrike">
                          <a:solidFill>
                            <a:srgbClr val="222222"/>
                          </a:solidFill>
                          <a:latin typeface="+mj-ea"/>
                          <a:ea typeface="+mj-ea"/>
                        </a:rPr>
                        <a:t>住之江区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rPr>
                        <a:t>58.0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22</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31.9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22</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2"/>
                  </a:ext>
                </a:extLst>
              </a:tr>
              <a:tr h="177288">
                <a:tc>
                  <a:txBody>
                    <a:bodyPr/>
                    <a:lstStyle/>
                    <a:p>
                      <a:pPr algn="ctr" fontAlgn="ctr"/>
                      <a:r>
                        <a:rPr lang="ja-JP" altLang="en-US" sz="1000" b="0" i="0" u="none" strike="noStrike">
                          <a:solidFill>
                            <a:srgbClr val="222222"/>
                          </a:solidFill>
                          <a:latin typeface="+mj-ea"/>
                          <a:ea typeface="+mj-ea"/>
                        </a:rPr>
                        <a:t>住吉区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rPr>
                        <a:t>60.7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17</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28.7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17</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3"/>
                  </a:ext>
                </a:extLst>
              </a:tr>
              <a:tr h="177288">
                <a:tc>
                  <a:txBody>
                    <a:bodyPr/>
                    <a:lstStyle/>
                    <a:p>
                      <a:pPr algn="ctr" fontAlgn="ctr"/>
                      <a:r>
                        <a:rPr lang="ja-JP" altLang="en-US" sz="1000" b="0" i="0" u="none" strike="noStrike">
                          <a:solidFill>
                            <a:srgbClr val="222222"/>
                          </a:solidFill>
                          <a:latin typeface="+mj-ea"/>
                          <a:ea typeface="+mj-ea"/>
                        </a:rPr>
                        <a:t>東住吉区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59.6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21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29.3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18</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4"/>
                  </a:ext>
                </a:extLst>
              </a:tr>
              <a:tr h="177288">
                <a:tc>
                  <a:txBody>
                    <a:bodyPr/>
                    <a:lstStyle/>
                    <a:p>
                      <a:pPr algn="ctr" fontAlgn="ctr"/>
                      <a:r>
                        <a:rPr lang="ja-JP" altLang="en-US" sz="1000" b="0" i="0" u="none" strike="noStrike">
                          <a:solidFill>
                            <a:srgbClr val="222222"/>
                          </a:solidFill>
                          <a:latin typeface="+mj-ea"/>
                          <a:ea typeface="+mj-ea"/>
                        </a:rPr>
                        <a:t>平野区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rPr>
                        <a:t>60.1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18</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29.4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19</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5"/>
                  </a:ext>
                </a:extLst>
              </a:tr>
              <a:tr h="177288">
                <a:tc>
                  <a:txBody>
                    <a:bodyPr/>
                    <a:lstStyle/>
                    <a:p>
                      <a:pPr algn="ctr" fontAlgn="ctr"/>
                      <a:r>
                        <a:rPr lang="ja-JP" altLang="en-US" sz="1000" b="1" i="0" u="none" strike="noStrike" dirty="0">
                          <a:solidFill>
                            <a:srgbClr val="222222"/>
                          </a:solidFill>
                          <a:latin typeface="+mj-ea"/>
                          <a:ea typeface="+mj-ea"/>
                        </a:rPr>
                        <a:t>西成区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54.9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24</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rPr>
                        <a:t>38.7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24</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0026"/>
                  </a:ext>
                </a:extLst>
              </a:tr>
              <a:tr h="177288">
                <a:tc>
                  <a:txBody>
                    <a:bodyPr/>
                    <a:lstStyle/>
                    <a:p>
                      <a:pPr algn="ctr" fontAlgn="ctr"/>
                      <a:r>
                        <a:rPr lang="ja-JP" altLang="en-US" sz="1000" b="0" i="0" u="none" strike="noStrike" dirty="0">
                          <a:solidFill>
                            <a:srgbClr val="000000"/>
                          </a:solidFill>
                          <a:latin typeface="+mj-ea"/>
                          <a:ea typeface="+mj-ea"/>
                        </a:rPr>
                        <a:t>大阪市</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64.2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latin typeface="+mj-ea"/>
                          <a:ea typeface="+mj-ea"/>
                        </a:rPr>
                        <a:t>　</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latin typeface="+mj-ea"/>
                          <a:ea typeface="+mj-ea"/>
                        </a:rPr>
                        <a:t>25.4</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latin typeface="+mj-ea"/>
                          <a:ea typeface="+mj-ea"/>
                        </a:rPr>
                        <a:t>　</a:t>
                      </a:r>
                    </a:p>
                  </a:txBody>
                  <a:tcPr marL="5507" marR="5507" marT="550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extLst>
                  <a:ext uri="{0D108BD9-81ED-4DB2-BD59-A6C34878D82A}">
                    <a16:rowId xmlns:a16="http://schemas.microsoft.com/office/drawing/2014/main" val="10027"/>
                  </a:ext>
                </a:extLst>
              </a:tr>
              <a:tr h="177288">
                <a:tc>
                  <a:txBody>
                    <a:bodyPr/>
                    <a:lstStyle/>
                    <a:p>
                      <a:pPr algn="ctr" fontAlgn="ctr"/>
                      <a:r>
                        <a:rPr lang="ja-JP" altLang="en-US" sz="1000" b="0" i="0" u="none" strike="noStrike" dirty="0">
                          <a:solidFill>
                            <a:srgbClr val="222222"/>
                          </a:solidFill>
                          <a:latin typeface="+mj-ea"/>
                          <a:ea typeface="+mj-ea"/>
                        </a:rPr>
                        <a:t>全国</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latin typeface="+mj-ea"/>
                          <a:ea typeface="+mj-ea"/>
                        </a:rPr>
                        <a:t>59.3</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dirty="0">
                        <a:solidFill>
                          <a:srgbClr val="000000"/>
                        </a:solidFill>
                        <a:latin typeface="+mj-ea"/>
                        <a:ea typeface="+mj-ea"/>
                      </a:endParaRP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latin typeface="+mj-ea"/>
                          <a:ea typeface="+mj-ea"/>
                        </a:rPr>
                        <a:t>29.1</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latin typeface="+mj-ea"/>
                          <a:ea typeface="+mj-ea"/>
                        </a:rPr>
                        <a:t>　</a:t>
                      </a:r>
                    </a:p>
                  </a:txBody>
                  <a:tcPr marL="5507" marR="5507" marT="550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8"/>
                  </a:ext>
                </a:extLst>
              </a:tr>
              <a:tr h="354576">
                <a:tc gridSpan="5">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00" b="0" i="0" u="none" strike="noStrike" dirty="0">
                          <a:solidFill>
                            <a:srgbClr val="000000"/>
                          </a:solidFill>
                          <a:latin typeface="+mj-ea"/>
                          <a:ea typeface="+mj-ea"/>
                        </a:rPr>
                        <a:t>出典：大阪市</a:t>
                      </a:r>
                      <a:r>
                        <a:rPr lang="en-US" altLang="ja-JP" sz="1000" b="0" i="0" u="none" strike="noStrike" dirty="0">
                          <a:solidFill>
                            <a:srgbClr val="000000"/>
                          </a:solidFill>
                          <a:latin typeface="+mj-ea"/>
                          <a:ea typeface="+mj-ea"/>
                        </a:rPr>
                        <a:t>HP</a:t>
                      </a:r>
                      <a:r>
                        <a:rPr kumimoji="1" lang="ja-JP" altLang="en-US" sz="1000" b="0" i="0" u="none" strike="noStrike" kern="1200" dirty="0">
                          <a:solidFill>
                            <a:srgbClr val="000000"/>
                          </a:solidFill>
                          <a:latin typeface="+mj-ea"/>
                          <a:ea typeface="+mn-ea"/>
                          <a:cs typeface="+mn-cs"/>
                        </a:rPr>
                        <a:t>（大阪市の推計人口（令和</a:t>
                      </a:r>
                      <a:r>
                        <a:rPr kumimoji="1" lang="en-US" altLang="ja-JP" sz="1000" b="0" i="0" u="none" strike="noStrike" kern="1200" dirty="0">
                          <a:solidFill>
                            <a:srgbClr val="000000"/>
                          </a:solidFill>
                          <a:latin typeface="+mj-ea"/>
                          <a:ea typeface="+mn-ea"/>
                          <a:cs typeface="+mn-cs"/>
                        </a:rPr>
                        <a:t>4</a:t>
                      </a:r>
                      <a:r>
                        <a:rPr kumimoji="1" lang="ja-JP" altLang="en-US" sz="1000" b="0" i="0" u="none" strike="noStrike" kern="1200" dirty="0">
                          <a:solidFill>
                            <a:srgbClr val="000000"/>
                          </a:solidFill>
                          <a:latin typeface="+mj-ea"/>
                          <a:ea typeface="+mn-ea"/>
                          <a:cs typeface="+mn-cs"/>
                        </a:rPr>
                        <a:t>年</a:t>
                      </a:r>
                      <a:r>
                        <a:rPr kumimoji="1" lang="en-US" altLang="ja-JP" sz="1000" b="0" i="0" u="none" strike="noStrike" kern="1200" dirty="0">
                          <a:solidFill>
                            <a:srgbClr val="000000"/>
                          </a:solidFill>
                          <a:latin typeface="+mj-ea"/>
                          <a:ea typeface="+mn-ea"/>
                          <a:cs typeface="+mn-cs"/>
                        </a:rPr>
                        <a:t>10</a:t>
                      </a:r>
                      <a:r>
                        <a:rPr kumimoji="1" lang="ja-JP" altLang="en-US" sz="1000" b="0" i="0" u="none" strike="noStrike" kern="1200" dirty="0">
                          <a:solidFill>
                            <a:srgbClr val="000000"/>
                          </a:solidFill>
                          <a:latin typeface="+mj-ea"/>
                          <a:ea typeface="+mn-ea"/>
                          <a:cs typeface="+mn-cs"/>
                        </a:rPr>
                        <a:t>月</a:t>
                      </a:r>
                      <a:r>
                        <a:rPr kumimoji="1" lang="en-US" altLang="ja-JP" sz="1000" b="0" i="0" u="none" strike="noStrike" kern="1200" dirty="0">
                          <a:solidFill>
                            <a:srgbClr val="000000"/>
                          </a:solidFill>
                          <a:latin typeface="+mj-ea"/>
                          <a:ea typeface="+mn-ea"/>
                          <a:cs typeface="+mn-cs"/>
                        </a:rPr>
                        <a:t>1</a:t>
                      </a:r>
                      <a:r>
                        <a:rPr kumimoji="1" lang="ja-JP" altLang="en-US" sz="1000" b="0" i="0" u="none" strike="noStrike" kern="1200" dirty="0">
                          <a:solidFill>
                            <a:srgbClr val="000000"/>
                          </a:solidFill>
                          <a:latin typeface="+mj-ea"/>
                          <a:ea typeface="+mn-ea"/>
                          <a:cs typeface="+mn-cs"/>
                        </a:rPr>
                        <a:t>日））</a:t>
                      </a:r>
                      <a:endParaRPr kumimoji="1" lang="en-US" altLang="ja-JP" sz="1000" b="0" i="0" u="none" strike="noStrike" kern="1200" dirty="0">
                        <a:solidFill>
                          <a:srgbClr val="000000"/>
                        </a:solidFill>
                        <a:latin typeface="+mj-ea"/>
                        <a:ea typeface="+mn-ea"/>
                        <a:cs typeface="+mn-cs"/>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000" b="0" i="0" u="none" strike="noStrike" kern="1200" dirty="0">
                          <a:solidFill>
                            <a:srgbClr val="000000"/>
                          </a:solidFill>
                          <a:latin typeface="+mj-ea"/>
                          <a:ea typeface="+mn-ea"/>
                          <a:cs typeface="+mn-cs"/>
                        </a:rPr>
                        <a:t>　　　  総務省</a:t>
                      </a:r>
                      <a:r>
                        <a:rPr kumimoji="1" lang="en-US" altLang="ja-JP" sz="1000" b="0" i="0" u="none" strike="noStrike" kern="1200" dirty="0">
                          <a:solidFill>
                            <a:srgbClr val="000000"/>
                          </a:solidFill>
                          <a:latin typeface="+mj-ea"/>
                          <a:ea typeface="+mn-ea"/>
                          <a:cs typeface="+mn-cs"/>
                        </a:rPr>
                        <a:t>HP</a:t>
                      </a:r>
                      <a:r>
                        <a:rPr kumimoji="1" lang="ja-JP" altLang="en-US" sz="1000" b="0" i="0" u="none" strike="noStrike" kern="1200">
                          <a:solidFill>
                            <a:srgbClr val="000000"/>
                          </a:solidFill>
                          <a:latin typeface="+mj-ea"/>
                          <a:ea typeface="+mn-ea"/>
                          <a:cs typeface="+mn-cs"/>
                        </a:rPr>
                        <a:t>（推計人口　第三表</a:t>
                      </a:r>
                      <a:r>
                        <a:rPr lang="ja-JP" altLang="en-US" sz="1000" b="0" i="0" u="none" strike="noStrike">
                          <a:solidFill>
                            <a:srgbClr val="000000"/>
                          </a:solidFill>
                          <a:latin typeface="+mj-ea"/>
                          <a:ea typeface="+mj-ea"/>
                        </a:rPr>
                        <a:t>、</a:t>
                      </a:r>
                      <a:r>
                        <a:rPr lang="ja-JP" altLang="en-US" sz="1000" b="0" i="0" u="none" strike="noStrike" dirty="0">
                          <a:solidFill>
                            <a:srgbClr val="000000"/>
                          </a:solidFill>
                          <a:latin typeface="+mj-ea"/>
                          <a:ea typeface="+mj-ea"/>
                        </a:rPr>
                        <a:t>概数値）</a:t>
                      </a:r>
                    </a:p>
                  </a:txBody>
                  <a:tcPr marL="5507" marR="5507" marT="5507" marB="0" anchor="ctr">
                    <a:lnL>
                      <a:noFill/>
                    </a:lnL>
                    <a:lnR>
                      <a:noFill/>
                    </a:lnR>
                    <a:lnT w="12700" cap="flat" cmpd="sng" algn="ctr">
                      <a:solidFill>
                        <a:srgbClr val="000000"/>
                      </a:solidFill>
                      <a:prstDash val="solid"/>
                      <a:round/>
                      <a:headEnd type="none" w="med" len="med"/>
                      <a:tailEnd type="none" w="med" len="med"/>
                    </a:lnT>
                    <a:lnB>
                      <a:noFill/>
                    </a:lnB>
                  </a:tcPr>
                </a:tc>
                <a:tc hMerge="1">
                  <a:txBody>
                    <a:bodyPr/>
                    <a:lstStyle/>
                    <a:p>
                      <a:pPr algn="l" fontAlgn="ctr"/>
                      <a:endParaRPr lang="ja-JP" altLang="en-US" sz="1000" b="0" i="0" u="none" strike="noStrike" dirty="0">
                        <a:solidFill>
                          <a:srgbClr val="000000"/>
                        </a:solidFill>
                        <a:latin typeface="+mj-ea"/>
                        <a:ea typeface="+mj-ea"/>
                      </a:endParaRPr>
                    </a:p>
                  </a:txBody>
                  <a:tcPr marL="5507" marR="5507" marT="5507" marB="0" anchor="ctr">
                    <a:lnL>
                      <a:noFill/>
                    </a:lnL>
                    <a:lnR>
                      <a:noFill/>
                    </a:lnR>
                    <a:lnT w="12700" cap="flat" cmpd="sng" algn="ctr">
                      <a:solidFill>
                        <a:srgbClr val="000000"/>
                      </a:solidFill>
                      <a:prstDash val="solid"/>
                      <a:round/>
                      <a:headEnd type="none" w="med" len="med"/>
                      <a:tailEnd type="none" w="med" len="med"/>
                    </a:lnT>
                    <a:lnB>
                      <a:noFill/>
                    </a:lnB>
                  </a:tcPr>
                </a:tc>
                <a:tc hMerge="1">
                  <a:txBody>
                    <a:bodyPr/>
                    <a:lstStyle/>
                    <a:p>
                      <a:pPr algn="l" fontAlgn="ctr"/>
                      <a:endParaRPr lang="ja-JP" altLang="en-US" sz="1000" b="0" i="0" u="none" strike="noStrike" dirty="0">
                        <a:solidFill>
                          <a:srgbClr val="000000"/>
                        </a:solidFill>
                        <a:latin typeface="+mj-ea"/>
                        <a:ea typeface="+mj-ea"/>
                      </a:endParaRPr>
                    </a:p>
                  </a:txBody>
                  <a:tcPr marL="5507" marR="5507" marT="5507" marB="0" anchor="ctr">
                    <a:lnL>
                      <a:noFill/>
                    </a:lnL>
                    <a:lnR>
                      <a:noFill/>
                    </a:lnR>
                    <a:lnT w="12700" cap="flat" cmpd="sng" algn="ctr">
                      <a:solidFill>
                        <a:srgbClr val="000000"/>
                      </a:solidFill>
                      <a:prstDash val="solid"/>
                      <a:round/>
                      <a:headEnd type="none" w="med" len="med"/>
                      <a:tailEnd type="none" w="med" len="med"/>
                    </a:lnT>
                    <a:lnB>
                      <a:noFill/>
                    </a:lnB>
                  </a:tcPr>
                </a:tc>
                <a:tc hMerge="1">
                  <a:txBody>
                    <a:bodyPr/>
                    <a:lstStyle/>
                    <a:p>
                      <a:pPr algn="l" fontAlgn="ctr"/>
                      <a:endParaRPr lang="ja-JP" altLang="en-US" sz="1000" b="0" i="0" u="none" strike="noStrike" dirty="0">
                        <a:solidFill>
                          <a:srgbClr val="000000"/>
                        </a:solidFill>
                        <a:latin typeface="+mj-ea"/>
                        <a:ea typeface="+mj-ea"/>
                      </a:endParaRPr>
                    </a:p>
                  </a:txBody>
                  <a:tcPr marL="5507" marR="5507" marT="5507" marB="0" anchor="ctr">
                    <a:lnL>
                      <a:noFill/>
                    </a:lnL>
                    <a:lnR>
                      <a:noFill/>
                    </a:lnR>
                    <a:lnT w="12700" cap="flat" cmpd="sng" algn="ctr">
                      <a:solidFill>
                        <a:srgbClr val="000000"/>
                      </a:solidFill>
                      <a:prstDash val="solid"/>
                      <a:round/>
                      <a:headEnd type="none" w="med" len="med"/>
                      <a:tailEnd type="none" w="med" len="med"/>
                    </a:lnT>
                    <a:lnB>
                      <a:noFill/>
                    </a:lnB>
                  </a:tcPr>
                </a:tc>
                <a:tc hMerge="1">
                  <a:txBody>
                    <a:bodyPr/>
                    <a:lstStyle/>
                    <a:p>
                      <a:pPr algn="l" fontAlgn="ctr"/>
                      <a:endParaRPr lang="ja-JP" altLang="en-US" sz="1000" b="0" i="0" u="none" strike="noStrike" dirty="0">
                        <a:solidFill>
                          <a:srgbClr val="000000"/>
                        </a:solidFill>
                        <a:latin typeface="+mj-ea"/>
                        <a:ea typeface="+mj-ea"/>
                      </a:endParaRPr>
                    </a:p>
                  </a:txBody>
                  <a:tcPr marL="5507" marR="5507" marT="5507" marB="0" anchor="ctr">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29"/>
                  </a:ext>
                </a:extLst>
              </a:tr>
              <a:tr h="192703">
                <a:tc>
                  <a:txBody>
                    <a:bodyPr/>
                    <a:lstStyle/>
                    <a:p>
                      <a:pPr algn="l" fontAlgn="ctr"/>
                      <a:endParaRPr lang="ja-JP" altLang="en-US" sz="1000" b="0" i="0" u="none" strike="noStrike" dirty="0">
                        <a:solidFill>
                          <a:srgbClr val="000000"/>
                        </a:solidFill>
                        <a:latin typeface="+mj-ea"/>
                        <a:ea typeface="+mj-ea"/>
                      </a:endParaRPr>
                    </a:p>
                  </a:txBody>
                  <a:tcPr marL="5507" marR="5507" marT="5507" marB="0" anchor="ctr">
                    <a:lnL>
                      <a:noFill/>
                    </a:lnL>
                    <a:lnR>
                      <a:noFill/>
                    </a:lnR>
                    <a:lnT>
                      <a:noFill/>
                    </a:lnT>
                    <a:lnB>
                      <a:noFill/>
                    </a:lnB>
                  </a:tcPr>
                </a:tc>
                <a:tc>
                  <a:txBody>
                    <a:bodyPr/>
                    <a:lstStyle/>
                    <a:p>
                      <a:pPr algn="l" fontAlgn="ctr"/>
                      <a:endParaRPr lang="ja-JP" altLang="en-US" sz="1000" b="0" i="0" u="none" strike="noStrike">
                        <a:solidFill>
                          <a:srgbClr val="000000"/>
                        </a:solidFill>
                        <a:latin typeface="+mj-ea"/>
                        <a:ea typeface="+mj-ea"/>
                      </a:endParaRPr>
                    </a:p>
                  </a:txBody>
                  <a:tcPr marL="5507" marR="5507" marT="5507" marB="0" anchor="ctr">
                    <a:lnL>
                      <a:noFill/>
                    </a:lnL>
                    <a:lnR>
                      <a:noFill/>
                    </a:lnR>
                    <a:lnT>
                      <a:noFill/>
                    </a:lnT>
                    <a:lnB>
                      <a:noFill/>
                    </a:lnB>
                  </a:tcPr>
                </a:tc>
                <a:tc>
                  <a:txBody>
                    <a:bodyPr/>
                    <a:lstStyle/>
                    <a:p>
                      <a:pPr algn="l" fontAlgn="ctr"/>
                      <a:endParaRPr lang="ja-JP" altLang="en-US" sz="1000" b="0" i="0" u="none" strike="noStrike" dirty="0">
                        <a:solidFill>
                          <a:srgbClr val="000000"/>
                        </a:solidFill>
                        <a:latin typeface="+mj-ea"/>
                        <a:ea typeface="+mj-ea"/>
                      </a:endParaRPr>
                    </a:p>
                  </a:txBody>
                  <a:tcPr marL="5507" marR="5507" marT="5507" marB="0" anchor="ctr">
                    <a:lnL>
                      <a:noFill/>
                    </a:lnL>
                    <a:lnR>
                      <a:noFill/>
                    </a:lnR>
                    <a:lnT>
                      <a:noFill/>
                    </a:lnT>
                    <a:lnB>
                      <a:noFill/>
                    </a:lnB>
                  </a:tcPr>
                </a:tc>
                <a:tc>
                  <a:txBody>
                    <a:bodyPr/>
                    <a:lstStyle/>
                    <a:p>
                      <a:pPr algn="l" fontAlgn="ctr"/>
                      <a:endParaRPr lang="ja-JP" altLang="en-US" sz="1000" b="0" i="0" u="none" strike="noStrike">
                        <a:solidFill>
                          <a:srgbClr val="000000"/>
                        </a:solidFill>
                        <a:latin typeface="+mj-ea"/>
                        <a:ea typeface="+mj-ea"/>
                      </a:endParaRPr>
                    </a:p>
                  </a:txBody>
                  <a:tcPr marL="5507" marR="5507" marT="5507" marB="0" anchor="ctr">
                    <a:lnL>
                      <a:noFill/>
                    </a:lnL>
                    <a:lnR>
                      <a:noFill/>
                    </a:lnR>
                    <a:lnT>
                      <a:noFill/>
                    </a:lnT>
                    <a:lnB>
                      <a:noFill/>
                    </a:lnB>
                  </a:tcPr>
                </a:tc>
                <a:tc>
                  <a:txBody>
                    <a:bodyPr/>
                    <a:lstStyle/>
                    <a:p>
                      <a:pPr algn="l" fontAlgn="ctr"/>
                      <a:endParaRPr lang="ja-JP" altLang="en-US" sz="1000" b="0" i="0" u="none" strike="noStrike" dirty="0">
                        <a:solidFill>
                          <a:srgbClr val="000000"/>
                        </a:solidFill>
                        <a:latin typeface="+mj-ea"/>
                        <a:ea typeface="+mj-ea"/>
                      </a:endParaRPr>
                    </a:p>
                  </a:txBody>
                  <a:tcPr marL="5507" marR="5507" marT="5507" marB="0" anchor="ctr">
                    <a:lnL>
                      <a:noFill/>
                    </a:lnL>
                    <a:lnR>
                      <a:noFill/>
                    </a:lnR>
                    <a:lnT>
                      <a:noFill/>
                    </a:lnT>
                    <a:lnB>
                      <a:noFill/>
                    </a:lnB>
                  </a:tcPr>
                </a:tc>
                <a:extLst>
                  <a:ext uri="{0D108BD9-81ED-4DB2-BD59-A6C34878D82A}">
                    <a16:rowId xmlns:a16="http://schemas.microsoft.com/office/drawing/2014/main" val="10030"/>
                  </a:ext>
                </a:extLst>
              </a:tr>
            </a:tbl>
          </a:graphicData>
        </a:graphic>
      </p:graphicFrame>
      <p:sp>
        <p:nvSpPr>
          <p:cNvPr id="5" name="テキスト ボックス 4"/>
          <p:cNvSpPr txBox="1"/>
          <p:nvPr/>
        </p:nvSpPr>
        <p:spPr>
          <a:xfrm>
            <a:off x="251520" y="404664"/>
            <a:ext cx="7704856"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①－２　生活保護の状況と高齢化（人口） </a:t>
            </a:r>
          </a:p>
        </p:txBody>
      </p:sp>
      <p:cxnSp>
        <p:nvCxnSpPr>
          <p:cNvPr id="6" name="直線コネクタ 5"/>
          <p:cNvCxnSpPr/>
          <p:nvPr/>
        </p:nvCxnSpPr>
        <p:spPr>
          <a:xfrm>
            <a:off x="179512" y="815226"/>
            <a:ext cx="871296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8" name="表 7"/>
          <p:cNvGraphicFramePr>
            <a:graphicFrameLocks noGrp="1"/>
          </p:cNvGraphicFramePr>
          <p:nvPr/>
        </p:nvGraphicFramePr>
        <p:xfrm>
          <a:off x="217149" y="1052737"/>
          <a:ext cx="4142037" cy="5731854"/>
        </p:xfrm>
        <a:graphic>
          <a:graphicData uri="http://schemas.openxmlformats.org/drawingml/2006/table">
            <a:tbl>
              <a:tblPr/>
              <a:tblGrid>
                <a:gridCol w="900445">
                  <a:extLst>
                    <a:ext uri="{9D8B030D-6E8A-4147-A177-3AD203B41FA5}">
                      <a16:colId xmlns:a16="http://schemas.microsoft.com/office/drawing/2014/main" val="20000"/>
                    </a:ext>
                  </a:extLst>
                </a:gridCol>
                <a:gridCol w="897225">
                  <a:extLst>
                    <a:ext uri="{9D8B030D-6E8A-4147-A177-3AD203B41FA5}">
                      <a16:colId xmlns:a16="http://schemas.microsoft.com/office/drawing/2014/main" val="20001"/>
                    </a:ext>
                  </a:extLst>
                </a:gridCol>
                <a:gridCol w="723571">
                  <a:extLst>
                    <a:ext uri="{9D8B030D-6E8A-4147-A177-3AD203B41FA5}">
                      <a16:colId xmlns:a16="http://schemas.microsoft.com/office/drawing/2014/main" val="20002"/>
                    </a:ext>
                  </a:extLst>
                </a:gridCol>
                <a:gridCol w="897225">
                  <a:extLst>
                    <a:ext uri="{9D8B030D-6E8A-4147-A177-3AD203B41FA5}">
                      <a16:colId xmlns:a16="http://schemas.microsoft.com/office/drawing/2014/main" val="20003"/>
                    </a:ext>
                  </a:extLst>
                </a:gridCol>
                <a:gridCol w="723571">
                  <a:extLst>
                    <a:ext uri="{9D8B030D-6E8A-4147-A177-3AD203B41FA5}">
                      <a16:colId xmlns:a16="http://schemas.microsoft.com/office/drawing/2014/main" val="20004"/>
                    </a:ext>
                  </a:extLst>
                </a:gridCol>
              </a:tblGrid>
              <a:tr h="177288">
                <a:tc gridSpan="5">
                  <a:txBody>
                    <a:bodyPr/>
                    <a:lstStyle/>
                    <a:p>
                      <a:pPr algn="l" fontAlgn="ctr"/>
                      <a:r>
                        <a:rPr lang="zh-TW" altLang="en-US" sz="1200" b="1" i="0" u="none" strike="noStrike" dirty="0">
                          <a:solidFill>
                            <a:srgbClr val="000000"/>
                          </a:solidFill>
                          <a:latin typeface="ＭＳ Ｐゴシック" pitchFamily="50" charset="-128"/>
                          <a:ea typeface="ＭＳ Ｐゴシック" pitchFamily="50" charset="-128"/>
                        </a:rPr>
                        <a:t>◎年齢別人口割合（</a:t>
                      </a:r>
                      <a:r>
                        <a:rPr lang="en-US" altLang="zh-TW" sz="1200" b="1" i="0" u="none" strike="noStrike" dirty="0">
                          <a:solidFill>
                            <a:srgbClr val="000000"/>
                          </a:solidFill>
                          <a:latin typeface="ＭＳ Ｐゴシック" pitchFamily="50" charset="-128"/>
                          <a:ea typeface="ＭＳ Ｐゴシック" pitchFamily="50" charset="-128"/>
                        </a:rPr>
                        <a:t>2</a:t>
                      </a:r>
                      <a:r>
                        <a:rPr lang="en-US" altLang="ja-JP" sz="1200" b="1" i="0" u="none" strike="noStrike" dirty="0">
                          <a:solidFill>
                            <a:srgbClr val="000000"/>
                          </a:solidFill>
                          <a:latin typeface="ＭＳ Ｐゴシック" pitchFamily="50" charset="-128"/>
                          <a:ea typeface="ＭＳ Ｐゴシック" pitchFamily="50" charset="-128"/>
                        </a:rPr>
                        <a:t>013</a:t>
                      </a:r>
                      <a:r>
                        <a:rPr lang="zh-TW" altLang="en-US" sz="1200" b="1" i="0" u="none" strike="noStrike" dirty="0">
                          <a:solidFill>
                            <a:srgbClr val="000000"/>
                          </a:solidFill>
                          <a:latin typeface="ＭＳ Ｐゴシック" pitchFamily="50" charset="-128"/>
                          <a:ea typeface="ＭＳ Ｐゴシック" pitchFamily="50" charset="-128"/>
                        </a:rPr>
                        <a:t>年</a:t>
                      </a:r>
                      <a:r>
                        <a:rPr lang="en-US" altLang="zh-TW" sz="1200" b="1" i="0" u="none" strike="noStrike" dirty="0">
                          <a:solidFill>
                            <a:srgbClr val="000000"/>
                          </a:solidFill>
                          <a:latin typeface="ＭＳ Ｐゴシック" pitchFamily="50" charset="-128"/>
                          <a:ea typeface="ＭＳ Ｐゴシック" pitchFamily="50" charset="-128"/>
                        </a:rPr>
                        <a:t>10</a:t>
                      </a:r>
                      <a:r>
                        <a:rPr lang="zh-TW" altLang="en-US" sz="1200" b="1" i="0" u="none" strike="noStrike" dirty="0">
                          <a:solidFill>
                            <a:srgbClr val="000000"/>
                          </a:solidFill>
                          <a:latin typeface="ＭＳ Ｐゴシック" pitchFamily="50" charset="-128"/>
                          <a:ea typeface="ＭＳ Ｐゴシック" pitchFamily="50" charset="-128"/>
                        </a:rPr>
                        <a:t>月１日現在推計人口）</a:t>
                      </a:r>
                    </a:p>
                  </a:txBody>
                  <a:tcPr marL="5507" marR="5507" marT="5507" marB="0" anchor="ctr">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177288">
                <a:tc rowSpan="2">
                  <a:txBody>
                    <a:bodyPr/>
                    <a:lstStyle/>
                    <a:p>
                      <a:pPr algn="ctr" fontAlgn="ctr"/>
                      <a:r>
                        <a:rPr lang="ja-JP" altLang="en-US" sz="1000" b="0" i="0" u="none" strike="noStrike">
                          <a:solidFill>
                            <a:srgbClr val="222222"/>
                          </a:solidFill>
                          <a:latin typeface="+mj-ea"/>
                          <a:ea typeface="+mj-ea"/>
                        </a:rPr>
                        <a:t>　</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fontAlgn="ctr"/>
                      <a:r>
                        <a:rPr lang="en-US" altLang="ja-JP" sz="1000" b="0" i="0" u="none" strike="noStrike">
                          <a:solidFill>
                            <a:srgbClr val="000000"/>
                          </a:solidFill>
                          <a:latin typeface="+mj-ea"/>
                          <a:ea typeface="+mj-ea"/>
                        </a:rPr>
                        <a:t>15</a:t>
                      </a:r>
                      <a:r>
                        <a:rPr lang="ja-JP" altLang="en-US" sz="1000" b="0" i="0" u="none" strike="noStrike">
                          <a:solidFill>
                            <a:srgbClr val="000000"/>
                          </a:solidFill>
                          <a:latin typeface="+mj-ea"/>
                          <a:ea typeface="+mj-ea"/>
                        </a:rPr>
                        <a:t>～</a:t>
                      </a:r>
                      <a:r>
                        <a:rPr lang="en-US" altLang="ja-JP" sz="1000" b="0" i="0" u="none" strike="noStrike">
                          <a:solidFill>
                            <a:srgbClr val="000000"/>
                          </a:solidFill>
                          <a:latin typeface="+mj-ea"/>
                          <a:ea typeface="+mj-ea"/>
                        </a:rPr>
                        <a:t>64</a:t>
                      </a:r>
                      <a:r>
                        <a:rPr lang="ja-JP" altLang="en-US" sz="1000" b="0" i="0" u="none" strike="noStrike">
                          <a:solidFill>
                            <a:srgbClr val="000000"/>
                          </a:solidFill>
                          <a:latin typeface="+mj-ea"/>
                          <a:ea typeface="+mj-ea"/>
                        </a:rPr>
                        <a:t>歳</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ctr" fontAlgn="ctr"/>
                      <a:r>
                        <a:rPr lang="en-US" altLang="ja-JP" sz="1000" b="0" i="0" u="none" strike="noStrike" dirty="0">
                          <a:solidFill>
                            <a:srgbClr val="000000"/>
                          </a:solidFill>
                          <a:latin typeface="+mj-ea"/>
                          <a:ea typeface="+mj-ea"/>
                        </a:rPr>
                        <a:t>65</a:t>
                      </a:r>
                      <a:r>
                        <a:rPr lang="ja-JP" altLang="en-US" sz="1000" b="0" i="0" u="none" strike="noStrike" dirty="0">
                          <a:solidFill>
                            <a:srgbClr val="000000"/>
                          </a:solidFill>
                          <a:latin typeface="+mj-ea"/>
                          <a:ea typeface="+mj-ea"/>
                        </a:rPr>
                        <a:t>歳～</a:t>
                      </a:r>
                    </a:p>
                  </a:txBody>
                  <a:tcPr marL="5507" marR="5507" marT="550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10001"/>
                  </a:ext>
                </a:extLst>
              </a:tr>
              <a:tr h="177288">
                <a:tc vMerge="1">
                  <a:txBody>
                    <a:bodyPr/>
                    <a:lstStyle/>
                    <a:p>
                      <a:endParaRPr kumimoji="1" lang="ja-JP" altLang="en-US"/>
                    </a:p>
                  </a:txBody>
                  <a:tcPr/>
                </a:tc>
                <a:tc>
                  <a:txBody>
                    <a:bodyPr/>
                    <a:lstStyle/>
                    <a:p>
                      <a:pPr algn="ctr" fontAlgn="ctr"/>
                      <a:r>
                        <a:rPr lang="ja-JP" altLang="en-US" sz="1000" b="0" i="0" u="none" strike="noStrike" dirty="0">
                          <a:solidFill>
                            <a:srgbClr val="000000"/>
                          </a:solidFill>
                          <a:latin typeface="+mj-ea"/>
                          <a:ea typeface="+mj-ea"/>
                        </a:rPr>
                        <a:t>割合（</a:t>
                      </a:r>
                      <a:r>
                        <a:rPr kumimoji="1" lang="ja-JP" altLang="en-US" sz="1000" b="0" i="0" u="none" strike="noStrike" kern="1200" dirty="0">
                          <a:solidFill>
                            <a:srgbClr val="000000"/>
                          </a:solidFill>
                          <a:latin typeface="+mj-ea"/>
                          <a:ea typeface="+mn-ea"/>
                          <a:cs typeface="+mn-cs"/>
                        </a:rPr>
                        <a:t>％</a:t>
                      </a:r>
                      <a:r>
                        <a:rPr lang="ja-JP" altLang="en-US" sz="1000" b="0" i="0" u="none" strike="noStrike" dirty="0">
                          <a:solidFill>
                            <a:srgbClr val="000000"/>
                          </a:solidFill>
                          <a:latin typeface="+mj-ea"/>
                          <a:ea typeface="+mj-ea"/>
                        </a:rPr>
                        <a:t>）</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1000" b="0" i="0" u="none" strike="noStrike">
                          <a:solidFill>
                            <a:srgbClr val="000000"/>
                          </a:solidFill>
                          <a:latin typeface="+mj-ea"/>
                          <a:ea typeface="+mj-ea"/>
                        </a:rPr>
                        <a:t>順位</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1000" b="0" i="0" u="none" strike="noStrike" dirty="0">
                          <a:solidFill>
                            <a:srgbClr val="000000"/>
                          </a:solidFill>
                          <a:latin typeface="+mj-ea"/>
                          <a:ea typeface="+mj-ea"/>
                        </a:rPr>
                        <a:t>割合（</a:t>
                      </a:r>
                      <a:r>
                        <a:rPr kumimoji="1" lang="ja-JP" altLang="en-US" sz="1000" b="0" i="0" u="none" strike="noStrike" kern="1200" dirty="0">
                          <a:solidFill>
                            <a:srgbClr val="000000"/>
                          </a:solidFill>
                          <a:latin typeface="+mj-ea"/>
                          <a:ea typeface="+mn-ea"/>
                          <a:cs typeface="+mn-cs"/>
                        </a:rPr>
                        <a:t>％</a:t>
                      </a:r>
                      <a:r>
                        <a:rPr lang="ja-JP" altLang="en-US" sz="1000" b="0" i="0" u="none" strike="noStrike" dirty="0">
                          <a:solidFill>
                            <a:srgbClr val="000000"/>
                          </a:solidFill>
                          <a:latin typeface="+mj-ea"/>
                          <a:ea typeface="+mj-ea"/>
                        </a:rPr>
                        <a:t>）</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1000" b="0" i="0" u="none" strike="noStrike" dirty="0">
                          <a:solidFill>
                            <a:srgbClr val="000000"/>
                          </a:solidFill>
                          <a:latin typeface="+mj-ea"/>
                          <a:ea typeface="+mj-ea"/>
                        </a:rPr>
                        <a:t>順位</a:t>
                      </a:r>
                    </a:p>
                  </a:txBody>
                  <a:tcPr marL="5507" marR="5507" marT="550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77288">
                <a:tc>
                  <a:txBody>
                    <a:bodyPr/>
                    <a:lstStyle/>
                    <a:p>
                      <a:pPr algn="ctr" fontAlgn="ctr"/>
                      <a:r>
                        <a:rPr lang="ja-JP" altLang="en-US" sz="1000" b="0" i="0" u="none" strike="noStrike">
                          <a:solidFill>
                            <a:srgbClr val="222222"/>
                          </a:solidFill>
                          <a:latin typeface="+mj-ea"/>
                          <a:ea typeface="+mj-ea"/>
                        </a:rPr>
                        <a:t>北区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72.0</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4</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19.3</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latin typeface="+mj-ea"/>
                          <a:ea typeface="+mj-ea"/>
                        </a:rPr>
                        <a:t>22</a:t>
                      </a:r>
                    </a:p>
                  </a:txBody>
                  <a:tcPr marL="5507" marR="5507" marT="550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77288">
                <a:tc>
                  <a:txBody>
                    <a:bodyPr/>
                    <a:lstStyle/>
                    <a:p>
                      <a:pPr algn="ctr" fontAlgn="ctr"/>
                      <a:r>
                        <a:rPr lang="ja-JP" altLang="en-US" sz="1000" b="0" i="0" u="none" strike="noStrike">
                          <a:solidFill>
                            <a:srgbClr val="222222"/>
                          </a:solidFill>
                          <a:latin typeface="+mj-ea"/>
                          <a:ea typeface="+mj-ea"/>
                        </a:rPr>
                        <a:t>都島区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66.4</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9</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22.1</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latin typeface="+mj-ea"/>
                          <a:ea typeface="+mj-ea"/>
                        </a:rPr>
                        <a:t>16</a:t>
                      </a:r>
                    </a:p>
                  </a:txBody>
                  <a:tcPr marL="5507" marR="5507" marT="550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77288">
                <a:tc>
                  <a:txBody>
                    <a:bodyPr/>
                    <a:lstStyle/>
                    <a:p>
                      <a:pPr algn="ctr" fontAlgn="ctr"/>
                      <a:r>
                        <a:rPr lang="ja-JP" altLang="en-US" sz="1000" b="0" i="0" u="none" strike="noStrike">
                          <a:solidFill>
                            <a:srgbClr val="222222"/>
                          </a:solidFill>
                          <a:latin typeface="+mj-ea"/>
                          <a:ea typeface="+mj-ea"/>
                        </a:rPr>
                        <a:t>福島区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68.6</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5</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19.6</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latin typeface="+mj-ea"/>
                          <a:ea typeface="+mj-ea"/>
                        </a:rPr>
                        <a:t>20</a:t>
                      </a:r>
                    </a:p>
                  </a:txBody>
                  <a:tcPr marL="5507" marR="5507" marT="550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77288">
                <a:tc>
                  <a:txBody>
                    <a:bodyPr/>
                    <a:lstStyle/>
                    <a:p>
                      <a:pPr algn="ctr" fontAlgn="ctr"/>
                      <a:r>
                        <a:rPr lang="ja-JP" altLang="en-US" sz="1000" b="0" i="0" u="none" strike="noStrike">
                          <a:solidFill>
                            <a:srgbClr val="222222"/>
                          </a:solidFill>
                          <a:latin typeface="+mj-ea"/>
                          <a:ea typeface="+mj-ea"/>
                        </a:rPr>
                        <a:t>此花区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62.8</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15</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24.9</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latin typeface="+mj-ea"/>
                          <a:ea typeface="+mj-ea"/>
                        </a:rPr>
                        <a:t>11</a:t>
                      </a:r>
                    </a:p>
                  </a:txBody>
                  <a:tcPr marL="5507" marR="5507" marT="550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177288">
                <a:tc>
                  <a:txBody>
                    <a:bodyPr/>
                    <a:lstStyle/>
                    <a:p>
                      <a:pPr algn="ctr" fontAlgn="ctr"/>
                      <a:r>
                        <a:rPr lang="ja-JP" altLang="en-US" sz="1000" b="0" i="0" u="none" strike="noStrike">
                          <a:solidFill>
                            <a:srgbClr val="222222"/>
                          </a:solidFill>
                          <a:latin typeface="+mj-ea"/>
                          <a:ea typeface="+mj-ea"/>
                        </a:rPr>
                        <a:t>中央区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74.8</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1</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16.7</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latin typeface="+mj-ea"/>
                          <a:ea typeface="+mj-ea"/>
                        </a:rPr>
                        <a:t>23</a:t>
                      </a:r>
                    </a:p>
                  </a:txBody>
                  <a:tcPr marL="5507" marR="5507" marT="550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177288">
                <a:tc>
                  <a:txBody>
                    <a:bodyPr/>
                    <a:lstStyle/>
                    <a:p>
                      <a:pPr algn="ctr" fontAlgn="ctr"/>
                      <a:r>
                        <a:rPr lang="ja-JP" altLang="en-US" sz="1000" b="0" i="0" u="none" strike="noStrike" dirty="0">
                          <a:solidFill>
                            <a:srgbClr val="222222"/>
                          </a:solidFill>
                          <a:latin typeface="+mj-ea"/>
                          <a:ea typeface="+mj-ea"/>
                        </a:rPr>
                        <a:t>西区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73.3</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3</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15.9</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latin typeface="+mj-ea"/>
                          <a:ea typeface="+mj-ea"/>
                        </a:rPr>
                        <a:t>24</a:t>
                      </a:r>
                    </a:p>
                  </a:txBody>
                  <a:tcPr marL="5507" marR="5507" marT="550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177288">
                <a:tc>
                  <a:txBody>
                    <a:bodyPr/>
                    <a:lstStyle/>
                    <a:p>
                      <a:pPr algn="ctr" fontAlgn="ctr"/>
                      <a:r>
                        <a:rPr lang="ja-JP" altLang="en-US" sz="1000" b="0" i="0" u="none" strike="noStrike">
                          <a:solidFill>
                            <a:srgbClr val="222222"/>
                          </a:solidFill>
                          <a:latin typeface="+mj-ea"/>
                          <a:ea typeface="+mj-ea"/>
                        </a:rPr>
                        <a:t>港区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62.9</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14</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25.7</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latin typeface="+mj-ea"/>
                          <a:ea typeface="+mj-ea"/>
                        </a:rPr>
                        <a:t>9</a:t>
                      </a:r>
                    </a:p>
                  </a:txBody>
                  <a:tcPr marL="5507" marR="5507" marT="550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177288">
                <a:tc>
                  <a:txBody>
                    <a:bodyPr/>
                    <a:lstStyle/>
                    <a:p>
                      <a:pPr algn="ctr" fontAlgn="ctr"/>
                      <a:r>
                        <a:rPr lang="ja-JP" altLang="en-US" sz="1000" b="0" i="0" u="none" strike="noStrike">
                          <a:solidFill>
                            <a:srgbClr val="222222"/>
                          </a:solidFill>
                          <a:latin typeface="+mj-ea"/>
                          <a:ea typeface="+mj-ea"/>
                        </a:rPr>
                        <a:t>大正区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60.2</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23</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28.1</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4</a:t>
                      </a:r>
                    </a:p>
                  </a:txBody>
                  <a:tcPr marL="5507" marR="5507" marT="550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177288">
                <a:tc>
                  <a:txBody>
                    <a:bodyPr/>
                    <a:lstStyle/>
                    <a:p>
                      <a:pPr algn="ctr" fontAlgn="ctr"/>
                      <a:r>
                        <a:rPr lang="ja-JP" altLang="en-US" sz="1000" b="0" i="0" u="none" strike="noStrike">
                          <a:solidFill>
                            <a:srgbClr val="222222"/>
                          </a:solidFill>
                          <a:latin typeface="+mj-ea"/>
                          <a:ea typeface="+mj-ea"/>
                        </a:rPr>
                        <a:t>天王寺区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67.8</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6</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19.4</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21</a:t>
                      </a:r>
                    </a:p>
                  </a:txBody>
                  <a:tcPr marL="5507" marR="5507" marT="550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177288">
                <a:tc>
                  <a:txBody>
                    <a:bodyPr/>
                    <a:lstStyle/>
                    <a:p>
                      <a:pPr algn="ctr" fontAlgn="ctr"/>
                      <a:r>
                        <a:rPr lang="ja-JP" altLang="en-US" sz="1000" b="0" i="0" u="none" strike="noStrike">
                          <a:solidFill>
                            <a:srgbClr val="222222"/>
                          </a:solidFill>
                          <a:latin typeface="+mj-ea"/>
                          <a:ea typeface="+mj-ea"/>
                        </a:rPr>
                        <a:t>浪速区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73.9</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2</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19.8</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19</a:t>
                      </a:r>
                    </a:p>
                  </a:txBody>
                  <a:tcPr marL="5507" marR="5507" marT="550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177288">
                <a:tc>
                  <a:txBody>
                    <a:bodyPr/>
                    <a:lstStyle/>
                    <a:p>
                      <a:pPr algn="ctr" fontAlgn="ctr"/>
                      <a:r>
                        <a:rPr lang="ja-JP" altLang="en-US" sz="1000" b="0" i="0" u="none" strike="noStrike">
                          <a:solidFill>
                            <a:srgbClr val="222222"/>
                          </a:solidFill>
                          <a:latin typeface="+mj-ea"/>
                          <a:ea typeface="+mj-ea"/>
                        </a:rPr>
                        <a:t>西淀川区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63.2</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12</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23.2</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14</a:t>
                      </a:r>
                    </a:p>
                  </a:txBody>
                  <a:tcPr marL="5507" marR="5507" marT="550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r h="177288">
                <a:tc>
                  <a:txBody>
                    <a:bodyPr/>
                    <a:lstStyle/>
                    <a:p>
                      <a:pPr algn="ctr" fontAlgn="ctr"/>
                      <a:r>
                        <a:rPr lang="ja-JP" altLang="en-US" sz="1000" b="0" i="0" u="none" strike="noStrike">
                          <a:solidFill>
                            <a:srgbClr val="222222"/>
                          </a:solidFill>
                          <a:latin typeface="+mj-ea"/>
                          <a:ea typeface="+mj-ea"/>
                        </a:rPr>
                        <a:t>淀川区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67.7</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7</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21.6</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17</a:t>
                      </a:r>
                    </a:p>
                  </a:txBody>
                  <a:tcPr marL="5507" marR="5507" marT="550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4"/>
                  </a:ext>
                </a:extLst>
              </a:tr>
              <a:tr h="177288">
                <a:tc>
                  <a:txBody>
                    <a:bodyPr/>
                    <a:lstStyle/>
                    <a:p>
                      <a:pPr algn="ctr" fontAlgn="ctr"/>
                      <a:r>
                        <a:rPr lang="ja-JP" altLang="en-US" sz="1000" b="0" i="0" u="none" strike="noStrike">
                          <a:solidFill>
                            <a:srgbClr val="222222"/>
                          </a:solidFill>
                          <a:latin typeface="+mj-ea"/>
                          <a:ea typeface="+mj-ea"/>
                        </a:rPr>
                        <a:t>東淀川区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66.7</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8</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22.2</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15</a:t>
                      </a:r>
                    </a:p>
                  </a:txBody>
                  <a:tcPr marL="5507" marR="5507" marT="550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5"/>
                  </a:ext>
                </a:extLst>
              </a:tr>
              <a:tr h="177288">
                <a:tc>
                  <a:txBody>
                    <a:bodyPr/>
                    <a:lstStyle/>
                    <a:p>
                      <a:pPr algn="ctr" fontAlgn="ctr"/>
                      <a:r>
                        <a:rPr lang="ja-JP" altLang="en-US" sz="1000" b="0" i="0" u="none" strike="noStrike">
                          <a:solidFill>
                            <a:srgbClr val="222222"/>
                          </a:solidFill>
                          <a:latin typeface="+mj-ea"/>
                          <a:ea typeface="+mj-ea"/>
                        </a:rPr>
                        <a:t>東成区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63.9</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10</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24.7</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12</a:t>
                      </a:r>
                    </a:p>
                  </a:txBody>
                  <a:tcPr marL="5507" marR="5507" marT="550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6"/>
                  </a:ext>
                </a:extLst>
              </a:tr>
              <a:tr h="177288">
                <a:tc>
                  <a:txBody>
                    <a:bodyPr/>
                    <a:lstStyle/>
                    <a:p>
                      <a:pPr algn="ctr" fontAlgn="ctr"/>
                      <a:r>
                        <a:rPr lang="ja-JP" altLang="en-US" sz="1000" b="0" i="0" u="none" strike="noStrike">
                          <a:solidFill>
                            <a:srgbClr val="222222"/>
                          </a:solidFill>
                          <a:latin typeface="+mj-ea"/>
                          <a:ea typeface="+mj-ea"/>
                        </a:rPr>
                        <a:t>生野区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60.9</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19</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29.0</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2</a:t>
                      </a:r>
                    </a:p>
                  </a:txBody>
                  <a:tcPr marL="5507" marR="5507" marT="550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7"/>
                  </a:ext>
                </a:extLst>
              </a:tr>
              <a:tr h="177288">
                <a:tc>
                  <a:txBody>
                    <a:bodyPr/>
                    <a:lstStyle/>
                    <a:p>
                      <a:pPr algn="ctr" fontAlgn="ctr"/>
                      <a:r>
                        <a:rPr lang="ja-JP" altLang="en-US" sz="1000" b="0" i="0" u="none" strike="noStrike">
                          <a:solidFill>
                            <a:srgbClr val="222222"/>
                          </a:solidFill>
                          <a:latin typeface="+mj-ea"/>
                          <a:ea typeface="+mj-ea"/>
                        </a:rPr>
                        <a:t>旭区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60.8</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20</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28.2</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3</a:t>
                      </a:r>
                    </a:p>
                  </a:txBody>
                  <a:tcPr marL="5507" marR="5507" marT="550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8"/>
                  </a:ext>
                </a:extLst>
              </a:tr>
              <a:tr h="177288">
                <a:tc>
                  <a:txBody>
                    <a:bodyPr/>
                    <a:lstStyle/>
                    <a:p>
                      <a:pPr algn="ctr" fontAlgn="ctr"/>
                      <a:r>
                        <a:rPr lang="ja-JP" altLang="en-US" sz="1000" b="0" i="0" u="none" strike="noStrike">
                          <a:solidFill>
                            <a:srgbClr val="222222"/>
                          </a:solidFill>
                          <a:latin typeface="+mj-ea"/>
                          <a:ea typeface="+mj-ea"/>
                        </a:rPr>
                        <a:t>城東区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63.2</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11</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23.8</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13</a:t>
                      </a:r>
                    </a:p>
                  </a:txBody>
                  <a:tcPr marL="5507" marR="5507" marT="550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9"/>
                  </a:ext>
                </a:extLst>
              </a:tr>
              <a:tr h="177288">
                <a:tc>
                  <a:txBody>
                    <a:bodyPr/>
                    <a:lstStyle/>
                    <a:p>
                      <a:pPr algn="ctr" fontAlgn="ctr"/>
                      <a:r>
                        <a:rPr lang="ja-JP" altLang="en-US" sz="1000" b="0" i="0" u="none" strike="noStrike">
                          <a:solidFill>
                            <a:srgbClr val="222222"/>
                          </a:solidFill>
                          <a:latin typeface="+mj-ea"/>
                          <a:ea typeface="+mj-ea"/>
                        </a:rPr>
                        <a:t>鶴見区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63.1</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13</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20.7</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18</a:t>
                      </a:r>
                    </a:p>
                  </a:txBody>
                  <a:tcPr marL="5507" marR="5507" marT="550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0"/>
                  </a:ext>
                </a:extLst>
              </a:tr>
              <a:tr h="177288">
                <a:tc>
                  <a:txBody>
                    <a:bodyPr/>
                    <a:lstStyle/>
                    <a:p>
                      <a:pPr algn="ctr" fontAlgn="ctr"/>
                      <a:r>
                        <a:rPr lang="ja-JP" altLang="en-US" sz="1000" b="0" i="0" u="none" strike="noStrike">
                          <a:solidFill>
                            <a:srgbClr val="222222"/>
                          </a:solidFill>
                          <a:latin typeface="+mj-ea"/>
                          <a:ea typeface="+mj-ea"/>
                        </a:rPr>
                        <a:t>阿倍野区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62.6</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16</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25.0</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10</a:t>
                      </a:r>
                    </a:p>
                  </a:txBody>
                  <a:tcPr marL="5507" marR="5507" marT="550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1"/>
                  </a:ext>
                </a:extLst>
              </a:tr>
              <a:tr h="177288">
                <a:tc>
                  <a:txBody>
                    <a:bodyPr/>
                    <a:lstStyle/>
                    <a:p>
                      <a:pPr algn="ctr" fontAlgn="ctr"/>
                      <a:r>
                        <a:rPr lang="ja-JP" altLang="en-US" sz="1000" b="0" i="0" u="none" strike="noStrike">
                          <a:solidFill>
                            <a:srgbClr val="222222"/>
                          </a:solidFill>
                          <a:latin typeface="+mj-ea"/>
                          <a:ea typeface="+mj-ea"/>
                        </a:rPr>
                        <a:t>住之江区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62.5</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17</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25.9</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8</a:t>
                      </a:r>
                    </a:p>
                  </a:txBody>
                  <a:tcPr marL="5507" marR="5507" marT="550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2"/>
                  </a:ext>
                </a:extLst>
              </a:tr>
              <a:tr h="177288">
                <a:tc>
                  <a:txBody>
                    <a:bodyPr/>
                    <a:lstStyle/>
                    <a:p>
                      <a:pPr algn="ctr" fontAlgn="ctr"/>
                      <a:r>
                        <a:rPr lang="ja-JP" altLang="en-US" sz="1000" b="0" i="0" u="none" strike="noStrike">
                          <a:solidFill>
                            <a:srgbClr val="222222"/>
                          </a:solidFill>
                          <a:latin typeface="+mj-ea"/>
                          <a:ea typeface="+mj-ea"/>
                        </a:rPr>
                        <a:t>住吉区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62.0</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18</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26.0</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7</a:t>
                      </a:r>
                    </a:p>
                  </a:txBody>
                  <a:tcPr marL="5507" marR="5507" marT="550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3"/>
                  </a:ext>
                </a:extLst>
              </a:tr>
              <a:tr h="177288">
                <a:tc>
                  <a:txBody>
                    <a:bodyPr/>
                    <a:lstStyle/>
                    <a:p>
                      <a:pPr algn="ctr" fontAlgn="ctr"/>
                      <a:r>
                        <a:rPr lang="ja-JP" altLang="en-US" sz="1000" b="0" i="0" u="none" strike="noStrike">
                          <a:solidFill>
                            <a:srgbClr val="222222"/>
                          </a:solidFill>
                          <a:latin typeface="+mj-ea"/>
                          <a:ea typeface="+mj-ea"/>
                        </a:rPr>
                        <a:t>東住吉区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60.6</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21</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27.6</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5</a:t>
                      </a:r>
                    </a:p>
                  </a:txBody>
                  <a:tcPr marL="5507" marR="5507" marT="550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4"/>
                  </a:ext>
                </a:extLst>
              </a:tr>
              <a:tr h="177288">
                <a:tc>
                  <a:txBody>
                    <a:bodyPr/>
                    <a:lstStyle/>
                    <a:p>
                      <a:pPr algn="ctr" fontAlgn="ctr"/>
                      <a:r>
                        <a:rPr lang="ja-JP" altLang="en-US" sz="1000" b="0" i="0" u="none" strike="noStrike">
                          <a:solidFill>
                            <a:srgbClr val="222222"/>
                          </a:solidFill>
                          <a:latin typeface="+mj-ea"/>
                          <a:ea typeface="+mj-ea"/>
                        </a:rPr>
                        <a:t>平野区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60.3</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22</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26.3</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6</a:t>
                      </a:r>
                    </a:p>
                  </a:txBody>
                  <a:tcPr marL="5507" marR="5507" marT="550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5"/>
                  </a:ext>
                </a:extLst>
              </a:tr>
              <a:tr h="177288">
                <a:tc>
                  <a:txBody>
                    <a:bodyPr/>
                    <a:lstStyle/>
                    <a:p>
                      <a:pPr algn="ctr" fontAlgn="ctr"/>
                      <a:r>
                        <a:rPr lang="ja-JP" altLang="en-US" sz="1000" b="1" i="0" u="none" strike="noStrike" dirty="0">
                          <a:solidFill>
                            <a:srgbClr val="222222"/>
                          </a:solidFill>
                          <a:latin typeface="+mj-ea"/>
                          <a:ea typeface="+mj-ea"/>
                        </a:rPr>
                        <a:t>西成区</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altLang="ja-JP" sz="1000" b="1" i="0" u="none" strike="noStrike" dirty="0">
                          <a:solidFill>
                            <a:srgbClr val="000000"/>
                          </a:solidFill>
                          <a:latin typeface="+mj-ea"/>
                          <a:ea typeface="+mj-ea"/>
                        </a:rPr>
                        <a:t>55.5</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altLang="ja-JP" sz="1000" b="1" i="0" u="none" strike="noStrike" dirty="0">
                          <a:solidFill>
                            <a:srgbClr val="000000"/>
                          </a:solidFill>
                          <a:latin typeface="+mj-ea"/>
                          <a:ea typeface="+mj-ea"/>
                        </a:rPr>
                        <a:t>24</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altLang="ja-JP" sz="1000" b="1" i="0" u="none" strike="noStrike" dirty="0">
                          <a:solidFill>
                            <a:srgbClr val="000000"/>
                          </a:solidFill>
                          <a:latin typeface="+mj-ea"/>
                          <a:ea typeface="+mj-ea"/>
                        </a:rPr>
                        <a:t>37.2</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altLang="ja-JP" sz="1000" b="1" i="0" u="none" strike="noStrike" dirty="0">
                          <a:solidFill>
                            <a:srgbClr val="000000"/>
                          </a:solidFill>
                          <a:latin typeface="+mj-ea"/>
                          <a:ea typeface="+mj-ea"/>
                        </a:rPr>
                        <a:t>1</a:t>
                      </a:r>
                    </a:p>
                  </a:txBody>
                  <a:tcPr marL="5507" marR="5507" marT="550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0026"/>
                  </a:ext>
                </a:extLst>
              </a:tr>
              <a:tr h="177288">
                <a:tc>
                  <a:txBody>
                    <a:bodyPr/>
                    <a:lstStyle/>
                    <a:p>
                      <a:pPr algn="ctr" fontAlgn="ctr"/>
                      <a:r>
                        <a:rPr lang="ja-JP" altLang="en-US" sz="1000" b="0" i="0" u="none" strike="noStrike">
                          <a:solidFill>
                            <a:srgbClr val="000000"/>
                          </a:solidFill>
                          <a:latin typeface="+mj-ea"/>
                          <a:ea typeface="+mj-ea"/>
                        </a:rPr>
                        <a:t>大阪市</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64.4</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latin typeface="+mj-ea"/>
                          <a:ea typeface="+mj-ea"/>
                        </a:rPr>
                        <a:t>　</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24.2</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latin typeface="+mj-ea"/>
                          <a:ea typeface="+mj-ea"/>
                        </a:rPr>
                        <a:t>　</a:t>
                      </a:r>
                    </a:p>
                  </a:txBody>
                  <a:tcPr marL="5507" marR="5507" marT="550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extLst>
                  <a:ext uri="{0D108BD9-81ED-4DB2-BD59-A6C34878D82A}">
                    <a16:rowId xmlns:a16="http://schemas.microsoft.com/office/drawing/2014/main" val="10027"/>
                  </a:ext>
                </a:extLst>
              </a:tr>
              <a:tr h="209412">
                <a:tc>
                  <a:txBody>
                    <a:bodyPr/>
                    <a:lstStyle/>
                    <a:p>
                      <a:pPr algn="ctr" fontAlgn="ctr"/>
                      <a:r>
                        <a:rPr lang="ja-JP" altLang="en-US" sz="1000" b="0" i="0" u="none" strike="noStrike" dirty="0">
                          <a:solidFill>
                            <a:srgbClr val="222222"/>
                          </a:solidFill>
                          <a:latin typeface="+mj-ea"/>
                          <a:ea typeface="+mj-ea"/>
                        </a:rPr>
                        <a:t>全国</a:t>
                      </a:r>
                    </a:p>
                  </a:txBody>
                  <a:tcPr marL="5507" marR="5507" marT="550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62.1</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latin typeface="+mj-ea"/>
                          <a:ea typeface="+mj-ea"/>
                        </a:rPr>
                        <a:t>　</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latin typeface="+mj-ea"/>
                          <a:ea typeface="+mj-ea"/>
                        </a:rPr>
                        <a:t>25.1</a:t>
                      </a:r>
                    </a:p>
                  </a:txBody>
                  <a:tcPr marL="5507" marR="5507" marT="55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latin typeface="+mj-ea"/>
                          <a:ea typeface="+mj-ea"/>
                        </a:rPr>
                        <a:t>　</a:t>
                      </a:r>
                    </a:p>
                  </a:txBody>
                  <a:tcPr marL="5507" marR="5507" marT="550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8"/>
                  </a:ext>
                </a:extLst>
              </a:tr>
              <a:tr h="354576">
                <a:tc gridSpan="5">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kumimoji="1" lang="ja-JP" altLang="en-US" sz="1000" b="0" i="0" u="none" strike="noStrike" kern="1200" dirty="0">
                          <a:solidFill>
                            <a:srgbClr val="000000"/>
                          </a:solidFill>
                          <a:latin typeface="+mj-ea"/>
                          <a:ea typeface="+mn-ea"/>
                          <a:cs typeface="+mn-cs"/>
                        </a:rPr>
                        <a:t>出典：大阪市</a:t>
                      </a:r>
                      <a:r>
                        <a:rPr kumimoji="1" lang="en-US" altLang="ja-JP" sz="1000" b="0" i="0" u="none" strike="noStrike" kern="1200" dirty="0">
                          <a:solidFill>
                            <a:srgbClr val="000000"/>
                          </a:solidFill>
                          <a:latin typeface="+mj-ea"/>
                          <a:ea typeface="+mn-ea"/>
                          <a:cs typeface="+mn-cs"/>
                        </a:rPr>
                        <a:t>HP</a:t>
                      </a:r>
                      <a:r>
                        <a:rPr kumimoji="1" lang="ja-JP" altLang="en-US" sz="1000" b="0" i="0" u="none" strike="noStrike" kern="1200" dirty="0">
                          <a:solidFill>
                            <a:srgbClr val="000000"/>
                          </a:solidFill>
                          <a:latin typeface="+mj-ea"/>
                          <a:ea typeface="+mn-ea"/>
                          <a:cs typeface="+mn-cs"/>
                        </a:rPr>
                        <a:t>（大阪市の推計人口（平成</a:t>
                      </a:r>
                      <a:r>
                        <a:rPr kumimoji="1" lang="en-US" altLang="ja-JP" sz="1000" b="0" i="0" u="none" strike="noStrike" kern="1200" dirty="0">
                          <a:solidFill>
                            <a:srgbClr val="000000"/>
                          </a:solidFill>
                          <a:latin typeface="+mj-ea"/>
                          <a:ea typeface="+mn-ea"/>
                          <a:cs typeface="+mn-cs"/>
                        </a:rPr>
                        <a:t>25</a:t>
                      </a:r>
                      <a:r>
                        <a:rPr kumimoji="1" lang="ja-JP" altLang="en-US" sz="1000" b="0" i="0" u="none" strike="noStrike" kern="1200" dirty="0">
                          <a:solidFill>
                            <a:srgbClr val="000000"/>
                          </a:solidFill>
                          <a:latin typeface="+mj-ea"/>
                          <a:ea typeface="+mn-ea"/>
                          <a:cs typeface="+mn-cs"/>
                        </a:rPr>
                        <a:t>年</a:t>
                      </a:r>
                      <a:r>
                        <a:rPr kumimoji="1" lang="en-US" altLang="ja-JP" sz="1000" b="0" i="0" u="none" strike="noStrike" kern="1200" dirty="0">
                          <a:solidFill>
                            <a:srgbClr val="000000"/>
                          </a:solidFill>
                          <a:latin typeface="+mj-ea"/>
                          <a:ea typeface="+mn-ea"/>
                          <a:cs typeface="+mn-cs"/>
                        </a:rPr>
                        <a:t>10</a:t>
                      </a:r>
                      <a:r>
                        <a:rPr kumimoji="1" lang="ja-JP" altLang="en-US" sz="1000" b="0" i="0" u="none" strike="noStrike" kern="1200" dirty="0">
                          <a:solidFill>
                            <a:srgbClr val="000000"/>
                          </a:solidFill>
                          <a:latin typeface="+mj-ea"/>
                          <a:ea typeface="+mn-ea"/>
                          <a:cs typeface="+mn-cs"/>
                        </a:rPr>
                        <a:t>月</a:t>
                      </a:r>
                      <a:r>
                        <a:rPr kumimoji="1" lang="en-US" altLang="ja-JP" sz="1000" b="0" i="0" u="none" strike="noStrike" kern="1200" dirty="0">
                          <a:solidFill>
                            <a:srgbClr val="000000"/>
                          </a:solidFill>
                          <a:latin typeface="+mj-ea"/>
                          <a:ea typeface="+mn-ea"/>
                          <a:cs typeface="+mn-cs"/>
                        </a:rPr>
                        <a:t>1</a:t>
                      </a:r>
                      <a:r>
                        <a:rPr kumimoji="1" lang="ja-JP" altLang="en-US" sz="1000" b="0" i="0" u="none" strike="noStrike" kern="1200" dirty="0">
                          <a:solidFill>
                            <a:srgbClr val="000000"/>
                          </a:solidFill>
                          <a:latin typeface="+mj-ea"/>
                          <a:ea typeface="+mn-ea"/>
                          <a:cs typeface="+mn-cs"/>
                        </a:rPr>
                        <a:t>日））</a:t>
                      </a:r>
                      <a:endParaRPr kumimoji="1" lang="en-US" altLang="ja-JP" sz="1000" b="0" i="0" u="none" strike="noStrike" kern="1200" dirty="0">
                        <a:solidFill>
                          <a:srgbClr val="000000"/>
                        </a:solidFill>
                        <a:latin typeface="+mj-ea"/>
                        <a:ea typeface="+mn-ea"/>
                        <a:cs typeface="+mn-cs"/>
                      </a:endParaRPr>
                    </a:p>
                    <a:p>
                      <a:pPr marL="0" marR="0" indent="0" algn="l" defTabSz="914400" rtl="0" eaLnBrk="1" fontAlgn="ctr" latinLnBrk="0" hangingPunct="1">
                        <a:lnSpc>
                          <a:spcPct val="100000"/>
                        </a:lnSpc>
                        <a:spcBef>
                          <a:spcPts val="0"/>
                        </a:spcBef>
                        <a:spcAft>
                          <a:spcPts val="0"/>
                        </a:spcAft>
                        <a:buClrTx/>
                        <a:buSzTx/>
                        <a:buFontTx/>
                        <a:buNone/>
                        <a:tabLst/>
                        <a:defRPr/>
                      </a:pPr>
                      <a:r>
                        <a:rPr kumimoji="1" lang="ja-JP" altLang="en-US" sz="1000" b="0" i="0" u="none" strike="noStrike" kern="1200" dirty="0">
                          <a:solidFill>
                            <a:srgbClr val="000000"/>
                          </a:solidFill>
                          <a:latin typeface="+mj-ea"/>
                          <a:ea typeface="+mn-ea"/>
                          <a:cs typeface="+mn-cs"/>
                        </a:rPr>
                        <a:t>　　    総務省</a:t>
                      </a:r>
                      <a:r>
                        <a:rPr kumimoji="1" lang="en-US" altLang="ja-JP" sz="1000" b="0" i="0" u="none" strike="noStrike" kern="1200" dirty="0">
                          <a:solidFill>
                            <a:srgbClr val="000000"/>
                          </a:solidFill>
                          <a:latin typeface="+mj-ea"/>
                          <a:ea typeface="+mn-ea"/>
                          <a:cs typeface="+mn-cs"/>
                        </a:rPr>
                        <a:t>HP</a:t>
                      </a:r>
                      <a:r>
                        <a:rPr kumimoji="1" lang="ja-JP" altLang="en-US" sz="1000" b="0" i="0" u="none" strike="noStrike" kern="1200" dirty="0">
                          <a:solidFill>
                            <a:srgbClr val="000000"/>
                          </a:solidFill>
                          <a:latin typeface="+mj-ea"/>
                          <a:ea typeface="+mn-ea"/>
                          <a:cs typeface="+mn-cs"/>
                        </a:rPr>
                        <a:t>（推計人口　第三表</a:t>
                      </a:r>
                      <a:r>
                        <a:rPr lang="ja-JP" altLang="en-US" sz="1000" b="0" i="0" u="none" strike="noStrike" dirty="0">
                          <a:solidFill>
                            <a:srgbClr val="000000"/>
                          </a:solidFill>
                          <a:latin typeface="+mj-ea"/>
                          <a:ea typeface="+mj-ea"/>
                        </a:rPr>
                        <a:t>）</a:t>
                      </a:r>
                    </a:p>
                  </a:txBody>
                  <a:tcPr marL="5507" marR="5507" marT="5507" marB="0" anchor="ctr">
                    <a:lnL>
                      <a:noFill/>
                    </a:lnL>
                    <a:lnR>
                      <a:noFill/>
                    </a:lnR>
                    <a:lnT w="12700" cap="flat" cmpd="sng" algn="ctr">
                      <a:solidFill>
                        <a:srgbClr val="000000"/>
                      </a:solidFill>
                      <a:prstDash val="solid"/>
                      <a:round/>
                      <a:headEnd type="none" w="med" len="med"/>
                      <a:tailEnd type="none" w="med" len="med"/>
                    </a:lnT>
                    <a:lnB>
                      <a:noFill/>
                    </a:lnB>
                  </a:tcPr>
                </a:tc>
                <a:tc hMerge="1">
                  <a:txBody>
                    <a:bodyPr/>
                    <a:lstStyle/>
                    <a:p>
                      <a:pPr algn="l" fontAlgn="ctr"/>
                      <a:endParaRPr lang="ja-JP" altLang="en-US" sz="1000" b="0" i="0" u="none" strike="noStrike" dirty="0">
                        <a:solidFill>
                          <a:srgbClr val="000000"/>
                        </a:solidFill>
                        <a:latin typeface="+mj-ea"/>
                        <a:ea typeface="+mj-ea"/>
                      </a:endParaRPr>
                    </a:p>
                  </a:txBody>
                  <a:tcPr marL="5507" marR="5507" marT="5507" marB="0" anchor="ctr">
                    <a:lnL>
                      <a:noFill/>
                    </a:lnL>
                    <a:lnR>
                      <a:noFill/>
                    </a:lnR>
                    <a:lnT w="12700" cap="flat" cmpd="sng" algn="ctr">
                      <a:solidFill>
                        <a:srgbClr val="000000"/>
                      </a:solidFill>
                      <a:prstDash val="solid"/>
                      <a:round/>
                      <a:headEnd type="none" w="med" len="med"/>
                      <a:tailEnd type="none" w="med" len="med"/>
                    </a:lnT>
                    <a:lnB>
                      <a:noFill/>
                    </a:lnB>
                  </a:tcPr>
                </a:tc>
                <a:tc hMerge="1">
                  <a:txBody>
                    <a:bodyPr/>
                    <a:lstStyle/>
                    <a:p>
                      <a:pPr algn="l" fontAlgn="ctr"/>
                      <a:endParaRPr lang="ja-JP" altLang="en-US" sz="1000" b="0" i="0" u="none" strike="noStrike" dirty="0">
                        <a:solidFill>
                          <a:srgbClr val="000000"/>
                        </a:solidFill>
                        <a:latin typeface="+mj-ea"/>
                        <a:ea typeface="+mj-ea"/>
                      </a:endParaRPr>
                    </a:p>
                  </a:txBody>
                  <a:tcPr marL="5507" marR="5507" marT="5507" marB="0" anchor="ctr">
                    <a:lnL>
                      <a:noFill/>
                    </a:lnL>
                    <a:lnR>
                      <a:noFill/>
                    </a:lnR>
                    <a:lnT w="12700" cap="flat" cmpd="sng" algn="ctr">
                      <a:solidFill>
                        <a:srgbClr val="000000"/>
                      </a:solidFill>
                      <a:prstDash val="solid"/>
                      <a:round/>
                      <a:headEnd type="none" w="med" len="med"/>
                      <a:tailEnd type="none" w="med" len="med"/>
                    </a:lnT>
                    <a:lnB>
                      <a:noFill/>
                    </a:lnB>
                  </a:tcPr>
                </a:tc>
                <a:tc hMerge="1">
                  <a:txBody>
                    <a:bodyPr/>
                    <a:lstStyle/>
                    <a:p>
                      <a:pPr algn="l" fontAlgn="ctr"/>
                      <a:endParaRPr lang="ja-JP" altLang="en-US" sz="1000" b="0" i="0" u="none" strike="noStrike" dirty="0">
                        <a:solidFill>
                          <a:srgbClr val="000000"/>
                        </a:solidFill>
                        <a:latin typeface="+mj-ea"/>
                        <a:ea typeface="+mj-ea"/>
                      </a:endParaRPr>
                    </a:p>
                  </a:txBody>
                  <a:tcPr marL="5507" marR="5507" marT="5507" marB="0" anchor="ctr">
                    <a:lnL>
                      <a:noFill/>
                    </a:lnL>
                    <a:lnR>
                      <a:noFill/>
                    </a:lnR>
                    <a:lnT w="12700" cap="flat" cmpd="sng" algn="ctr">
                      <a:solidFill>
                        <a:srgbClr val="000000"/>
                      </a:solidFill>
                      <a:prstDash val="solid"/>
                      <a:round/>
                      <a:headEnd type="none" w="med" len="med"/>
                      <a:tailEnd type="none" w="med" len="med"/>
                    </a:lnT>
                    <a:lnB>
                      <a:noFill/>
                    </a:lnB>
                  </a:tcPr>
                </a:tc>
                <a:tc hMerge="1">
                  <a:txBody>
                    <a:bodyPr/>
                    <a:lstStyle/>
                    <a:p>
                      <a:pPr algn="l" fontAlgn="ctr"/>
                      <a:endParaRPr lang="ja-JP" altLang="en-US" sz="1000" b="0" i="0" u="none" strike="noStrike" dirty="0">
                        <a:solidFill>
                          <a:srgbClr val="000000"/>
                        </a:solidFill>
                        <a:latin typeface="+mj-ea"/>
                        <a:ea typeface="+mj-ea"/>
                      </a:endParaRPr>
                    </a:p>
                  </a:txBody>
                  <a:tcPr marL="5507" marR="5507" marT="5507" marB="0" anchor="ctr">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29"/>
                  </a:ext>
                </a:extLst>
              </a:tr>
              <a:tr h="192703">
                <a:tc>
                  <a:txBody>
                    <a:bodyPr/>
                    <a:lstStyle/>
                    <a:p>
                      <a:pPr algn="l" fontAlgn="ctr"/>
                      <a:endParaRPr lang="ja-JP" altLang="en-US" sz="1000" b="0" i="0" u="none" strike="noStrike">
                        <a:solidFill>
                          <a:srgbClr val="000000"/>
                        </a:solidFill>
                        <a:latin typeface="+mj-ea"/>
                        <a:ea typeface="+mj-ea"/>
                      </a:endParaRPr>
                    </a:p>
                  </a:txBody>
                  <a:tcPr marL="5507" marR="5507" marT="5507" marB="0" anchor="ctr">
                    <a:lnL>
                      <a:noFill/>
                    </a:lnL>
                    <a:lnR>
                      <a:noFill/>
                    </a:lnR>
                    <a:lnT>
                      <a:noFill/>
                    </a:lnT>
                    <a:lnB>
                      <a:noFill/>
                    </a:lnB>
                  </a:tcPr>
                </a:tc>
                <a:tc>
                  <a:txBody>
                    <a:bodyPr/>
                    <a:lstStyle/>
                    <a:p>
                      <a:pPr algn="l" fontAlgn="ctr"/>
                      <a:endParaRPr lang="ja-JP" altLang="en-US" sz="1000" b="0" i="0" u="none" strike="noStrike">
                        <a:solidFill>
                          <a:srgbClr val="000000"/>
                        </a:solidFill>
                        <a:latin typeface="+mj-ea"/>
                        <a:ea typeface="+mj-ea"/>
                      </a:endParaRPr>
                    </a:p>
                  </a:txBody>
                  <a:tcPr marL="5507" marR="5507" marT="5507" marB="0" anchor="ctr">
                    <a:lnL>
                      <a:noFill/>
                    </a:lnL>
                    <a:lnR>
                      <a:noFill/>
                    </a:lnR>
                    <a:lnT>
                      <a:noFill/>
                    </a:lnT>
                    <a:lnB>
                      <a:noFill/>
                    </a:lnB>
                  </a:tcPr>
                </a:tc>
                <a:tc>
                  <a:txBody>
                    <a:bodyPr/>
                    <a:lstStyle/>
                    <a:p>
                      <a:pPr algn="l" fontAlgn="ctr"/>
                      <a:endParaRPr lang="ja-JP" altLang="en-US" sz="1000" b="0" i="0" u="none" strike="noStrike">
                        <a:solidFill>
                          <a:srgbClr val="000000"/>
                        </a:solidFill>
                        <a:latin typeface="+mj-ea"/>
                        <a:ea typeface="+mj-ea"/>
                      </a:endParaRPr>
                    </a:p>
                  </a:txBody>
                  <a:tcPr marL="5507" marR="5507" marT="5507" marB="0" anchor="ctr">
                    <a:lnL>
                      <a:noFill/>
                    </a:lnL>
                    <a:lnR>
                      <a:noFill/>
                    </a:lnR>
                    <a:lnT>
                      <a:noFill/>
                    </a:lnT>
                    <a:lnB>
                      <a:noFill/>
                    </a:lnB>
                  </a:tcPr>
                </a:tc>
                <a:tc>
                  <a:txBody>
                    <a:bodyPr/>
                    <a:lstStyle/>
                    <a:p>
                      <a:pPr algn="l" fontAlgn="ctr"/>
                      <a:endParaRPr lang="ja-JP" altLang="en-US" sz="1000" b="0" i="0" u="none" strike="noStrike">
                        <a:solidFill>
                          <a:srgbClr val="000000"/>
                        </a:solidFill>
                        <a:latin typeface="+mj-ea"/>
                        <a:ea typeface="+mj-ea"/>
                      </a:endParaRPr>
                    </a:p>
                  </a:txBody>
                  <a:tcPr marL="5507" marR="5507" marT="5507" marB="0" anchor="ctr">
                    <a:lnL>
                      <a:noFill/>
                    </a:lnL>
                    <a:lnR>
                      <a:noFill/>
                    </a:lnR>
                    <a:lnT>
                      <a:noFill/>
                    </a:lnT>
                    <a:lnB>
                      <a:noFill/>
                    </a:lnB>
                  </a:tcPr>
                </a:tc>
                <a:tc>
                  <a:txBody>
                    <a:bodyPr/>
                    <a:lstStyle/>
                    <a:p>
                      <a:pPr algn="l" fontAlgn="ctr"/>
                      <a:endParaRPr lang="ja-JP" altLang="en-US" sz="1000" b="0" i="0" u="none" strike="noStrike" dirty="0">
                        <a:solidFill>
                          <a:srgbClr val="000000"/>
                        </a:solidFill>
                        <a:latin typeface="+mj-ea"/>
                        <a:ea typeface="+mj-ea"/>
                      </a:endParaRPr>
                    </a:p>
                  </a:txBody>
                  <a:tcPr marL="5507" marR="5507" marT="5507" marB="0" anchor="ctr">
                    <a:lnL>
                      <a:noFill/>
                    </a:lnL>
                    <a:lnR>
                      <a:noFill/>
                    </a:lnR>
                    <a:lnT>
                      <a:noFill/>
                    </a:lnT>
                    <a:lnB>
                      <a:noFill/>
                    </a:lnB>
                  </a:tcPr>
                </a:tc>
                <a:extLst>
                  <a:ext uri="{0D108BD9-81ED-4DB2-BD59-A6C34878D82A}">
                    <a16:rowId xmlns:a16="http://schemas.microsoft.com/office/drawing/2014/main" val="10030"/>
                  </a:ext>
                </a:extLst>
              </a:tr>
            </a:tbl>
          </a:graphicData>
        </a:graphic>
      </p:graphicFrame>
      <p:sp>
        <p:nvSpPr>
          <p:cNvPr id="10" name="ホームベース 9"/>
          <p:cNvSpPr/>
          <p:nvPr/>
        </p:nvSpPr>
        <p:spPr>
          <a:xfrm>
            <a:off x="4466222" y="2204864"/>
            <a:ext cx="358781" cy="2520280"/>
          </a:xfrm>
          <a:prstGeom prst="homePlate">
            <a:avLst>
              <a:gd name="adj" fmla="val 10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2" name="テキスト ボックス 36"/>
          <p:cNvSpPr txBox="1"/>
          <p:nvPr/>
        </p:nvSpPr>
        <p:spPr>
          <a:xfrm>
            <a:off x="-2557" y="71046"/>
            <a:ext cx="3308275" cy="261610"/>
          </a:xfrm>
          <a:prstGeom prst="rect">
            <a:avLst/>
          </a:prstGeom>
          <a:noFill/>
        </p:spPr>
        <p:txBody>
          <a:bodyPr wrap="square" rtlCol="0" anchor="ctr">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lvl="0">
              <a:defRPr/>
            </a:pPr>
            <a:r>
              <a:rPr kumimoji="1" lang="en-US" altLang="ja-JP"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Ⅰ</a:t>
            </a:r>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　</a:t>
            </a:r>
            <a:r>
              <a:rPr lang="ja-JP" altLang="en-US" sz="1100" dirty="0">
                <a:solidFill>
                  <a:prstClr val="black"/>
                </a:solidFill>
                <a:latin typeface="ＭＳ Ｐゴシック" panose="020B0600070205080204" pitchFamily="50" charset="-128"/>
                <a:ea typeface="ＭＳ Ｐゴシック" panose="020B0600070205080204" pitchFamily="50" charset="-128"/>
                <a:cs typeface="Arial" panose="020B0604020202020204" pitchFamily="34" charset="0"/>
              </a:rPr>
              <a:t>政策の刷新・西成特区構想</a:t>
            </a:r>
          </a:p>
        </p:txBody>
      </p:sp>
      <p:sp>
        <p:nvSpPr>
          <p:cNvPr id="3" name="スライド番号プレースホルダー 2"/>
          <p:cNvSpPr>
            <a:spLocks noGrp="1"/>
          </p:cNvSpPr>
          <p:nvPr>
            <p:ph type="sldNum" sz="quarter" idx="12"/>
          </p:nvPr>
        </p:nvSpPr>
        <p:spPr/>
        <p:txBody>
          <a:bodyPr/>
          <a:lstStyle/>
          <a:p>
            <a:fld id="{CCEC3038-1CF1-4B63-9920-55248DCFBA97}" type="slidenum">
              <a:rPr kumimoji="1" lang="ja-JP" altLang="en-US" smtClean="0"/>
              <a:pPr/>
              <a:t>30</a:t>
            </a:fld>
            <a:endParaRPr kumimoji="1" lang="ja-JP" altLang="en-US"/>
          </a:p>
        </p:txBody>
      </p:sp>
    </p:spTree>
    <p:extLst>
      <p:ext uri="{BB962C8B-B14F-4D97-AF65-F5344CB8AC3E}">
        <p14:creationId xmlns:p14="http://schemas.microsoft.com/office/powerpoint/2010/main" val="172461164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正方形/長方形 38"/>
          <p:cNvSpPr/>
          <p:nvPr/>
        </p:nvSpPr>
        <p:spPr>
          <a:xfrm>
            <a:off x="168537" y="599202"/>
            <a:ext cx="8834913" cy="6155966"/>
          </a:xfrm>
          <a:prstGeom prst="rect">
            <a:avLst/>
          </a:prstGeom>
          <a:solidFill>
            <a:schemeClr val="accent5">
              <a:lumMod val="20000"/>
              <a:lumOff val="8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33" name="屈折矢印 32"/>
          <p:cNvSpPr/>
          <p:nvPr/>
        </p:nvSpPr>
        <p:spPr>
          <a:xfrm rot="5400000">
            <a:off x="3407230" y="3884201"/>
            <a:ext cx="829252" cy="1261812"/>
          </a:xfrm>
          <a:prstGeom prst="bentUp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89" name="屈折矢印 88"/>
          <p:cNvSpPr/>
          <p:nvPr/>
        </p:nvSpPr>
        <p:spPr>
          <a:xfrm rot="5400000">
            <a:off x="3407230" y="2190803"/>
            <a:ext cx="829252" cy="1261812"/>
          </a:xfrm>
          <a:prstGeom prst="bentUp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02" name="テキスト ボックス 101"/>
          <p:cNvSpPr txBox="1"/>
          <p:nvPr/>
        </p:nvSpPr>
        <p:spPr>
          <a:xfrm>
            <a:off x="6585865" y="714807"/>
            <a:ext cx="2381944" cy="853761"/>
          </a:xfrm>
          <a:prstGeom prst="rect">
            <a:avLst/>
          </a:prstGeom>
          <a:noFill/>
          <a:ln>
            <a:solidFill>
              <a:schemeClr val="tx1"/>
            </a:solidFill>
          </a:ln>
        </p:spPr>
        <p:txBody>
          <a:bodyPr vert="horz" wrap="square" lIns="25714" tIns="25714" rIns="25714" bIns="25714"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86"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4" name="テキスト ボックス 33"/>
          <p:cNvSpPr txBox="1"/>
          <p:nvPr/>
        </p:nvSpPr>
        <p:spPr>
          <a:xfrm>
            <a:off x="251520" y="260648"/>
            <a:ext cx="7704856"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②　これまでの取組み経過 </a:t>
            </a:r>
          </a:p>
        </p:txBody>
      </p:sp>
      <p:cxnSp>
        <p:nvCxnSpPr>
          <p:cNvPr id="37" name="直線コネクタ 36"/>
          <p:cNvCxnSpPr/>
          <p:nvPr/>
        </p:nvCxnSpPr>
        <p:spPr>
          <a:xfrm>
            <a:off x="179512" y="580347"/>
            <a:ext cx="871296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3" name="正方形/長方形 82"/>
          <p:cNvSpPr/>
          <p:nvPr/>
        </p:nvSpPr>
        <p:spPr>
          <a:xfrm>
            <a:off x="289367" y="724197"/>
            <a:ext cx="6002300" cy="2005008"/>
          </a:xfrm>
          <a:prstGeom prst="rect">
            <a:avLst/>
          </a:prstGeom>
          <a:solidFill>
            <a:schemeClr val="accent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86"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84" name="正方形/長方形 83"/>
          <p:cNvSpPr/>
          <p:nvPr/>
        </p:nvSpPr>
        <p:spPr>
          <a:xfrm>
            <a:off x="221203" y="754531"/>
            <a:ext cx="6070465" cy="526606"/>
          </a:xfrm>
          <a:prstGeom prst="rect">
            <a:avLst/>
          </a:prstGeom>
          <a:noFill/>
          <a:ln w="12700">
            <a:noFill/>
            <a:prstDash val="solid"/>
          </a:ln>
        </p:spPr>
        <p:style>
          <a:lnRef idx="2">
            <a:schemeClr val="accent6"/>
          </a:lnRef>
          <a:fillRef idx="1">
            <a:schemeClr val="lt1"/>
          </a:fillRef>
          <a:effectRef idx="0">
            <a:schemeClr val="accent6"/>
          </a:effectRef>
          <a:fontRef idx="minor">
            <a:schemeClr val="dk1"/>
          </a:fontRef>
        </p:style>
        <p:txBody>
          <a:bodyPr bIns="54000" rtlCol="0" anchor="t"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500" b="1" i="0" u="none" strike="noStrike" kern="1200" cap="none" spc="0" normalizeH="0" baseline="0" noProof="0" dirty="0">
                <a:ln>
                  <a:noFill/>
                </a:ln>
                <a:solidFill>
                  <a:srgbClr val="3366CC"/>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 平成</a:t>
            </a:r>
            <a:r>
              <a:rPr kumimoji="1" lang="en-US" altLang="ja-JP" sz="1500" b="1" i="0" u="none" strike="noStrike" kern="1200" cap="none" spc="0" normalizeH="0" baseline="0" noProof="0" dirty="0">
                <a:ln>
                  <a:noFill/>
                </a:ln>
                <a:solidFill>
                  <a:srgbClr val="3366CC"/>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24</a:t>
            </a:r>
            <a:r>
              <a:rPr kumimoji="1" lang="ja-JP" altLang="en-US" sz="1500" b="1" i="0" u="none" strike="noStrike" kern="1200" cap="none" spc="0" normalizeH="0" baseline="0" noProof="0" dirty="0">
                <a:ln>
                  <a:noFill/>
                </a:ln>
                <a:solidFill>
                  <a:srgbClr val="3366CC"/>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年</a:t>
            </a:r>
            <a:r>
              <a:rPr kumimoji="1" lang="en-US" altLang="ja-JP" sz="1500" b="1" i="0" u="none" strike="noStrike" kern="1200" cap="none" spc="0" normalizeH="0" baseline="0" noProof="0" dirty="0">
                <a:ln>
                  <a:noFill/>
                </a:ln>
                <a:solidFill>
                  <a:srgbClr val="3366CC"/>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10</a:t>
            </a:r>
            <a:r>
              <a:rPr kumimoji="1" lang="ja-JP" altLang="en-US" sz="1500" b="1" i="0" u="none" strike="noStrike" kern="1200" cap="none" spc="0" normalizeH="0" baseline="0" noProof="0" dirty="0">
                <a:ln>
                  <a:noFill/>
                </a:ln>
                <a:solidFill>
                  <a:srgbClr val="3366CC"/>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月</a:t>
            </a:r>
            <a:endParaRPr kumimoji="1" lang="en-US" altLang="ja-JP" sz="1500" b="1" i="0" u="none" strike="noStrike" kern="1200" cap="none" spc="0" normalizeH="0" baseline="0" noProof="0" dirty="0">
              <a:ln>
                <a:noFill/>
              </a:ln>
              <a:solidFill>
                <a:srgbClr val="3366CC"/>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5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ja-JP" altLang="en-US" sz="1350" b="0" i="0" u="sng"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西成特区構想有識者座談会報告書</a:t>
            </a:r>
            <a:r>
              <a:rPr kumimoji="1" lang="en-US" altLang="ja-JP" sz="1350" b="0" i="0" u="sng"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a:t>
            </a:r>
            <a:r>
              <a:rPr kumimoji="1" lang="ja-JP" altLang="en-US" sz="1350" b="1" i="0" u="sng"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８分野</a:t>
            </a:r>
            <a:r>
              <a:rPr kumimoji="1" lang="en-US" altLang="ja-JP" sz="1350" b="1" i="0" u="sng"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56</a:t>
            </a:r>
            <a:r>
              <a:rPr kumimoji="1" lang="ja-JP" altLang="en-US" sz="1350" b="1" i="0" u="sng"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項目</a:t>
            </a:r>
            <a:r>
              <a:rPr kumimoji="1" lang="ja-JP" altLang="en-US" sz="1350" b="0" i="0" u="sng"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の具体的提言</a:t>
            </a:r>
            <a:r>
              <a:rPr kumimoji="1" lang="en-US" altLang="ja-JP" sz="1350" b="0" i="0" u="sng"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a:t>
            </a:r>
            <a:r>
              <a:rPr kumimoji="1" lang="ja-JP" altLang="en-US" sz="135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とりまとめ</a:t>
            </a:r>
            <a:endParaRPr kumimoji="1" lang="en-US" altLang="ja-JP" sz="15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endParaRPr>
          </a:p>
        </p:txBody>
      </p:sp>
      <p:sp>
        <p:nvSpPr>
          <p:cNvPr id="85" name="テキスト ボックス 84"/>
          <p:cNvSpPr txBox="1"/>
          <p:nvPr/>
        </p:nvSpPr>
        <p:spPr>
          <a:xfrm>
            <a:off x="4444824" y="2615640"/>
            <a:ext cx="4558626" cy="899586"/>
          </a:xfrm>
          <a:prstGeom prst="rect">
            <a:avLst/>
          </a:prstGeom>
          <a:solidFill>
            <a:srgbClr val="FFFFFF"/>
          </a:solidFill>
          <a:ln>
            <a:solidFill>
              <a:schemeClr val="accent1"/>
            </a:solidFill>
          </a:ln>
        </p:spPr>
        <p:txBody>
          <a:bodyPr wrap="square" tIns="77143" bIns="77143" rtlCol="0" anchor="ctr"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50" b="1" i="0" u="none" strike="noStrike" kern="1200" cap="none" spc="0" normalizeH="0" baseline="0" noProof="0" dirty="0">
                <a:ln>
                  <a:noFill/>
                </a:ln>
                <a:solidFill>
                  <a:srgbClr val="3366CC"/>
                </a:solidFill>
                <a:effectLst/>
                <a:uLnTx/>
                <a:uFillTx/>
                <a:latin typeface="ＭＳ Ｐゴシック" panose="020B0600070205080204" pitchFamily="50" charset="-128"/>
                <a:ea typeface="ＭＳ Ｐゴシック" panose="020B0600070205080204" pitchFamily="50" charset="-128"/>
                <a:cs typeface="+mn-cs"/>
              </a:rPr>
              <a:t>平成</a:t>
            </a:r>
            <a:r>
              <a:rPr kumimoji="1" lang="en-US" altLang="ja-JP" sz="1350" b="1" i="0" u="none" strike="noStrike" kern="1200" cap="none" spc="0" normalizeH="0" baseline="0" noProof="0" dirty="0">
                <a:ln>
                  <a:noFill/>
                </a:ln>
                <a:solidFill>
                  <a:srgbClr val="3366CC"/>
                </a:solidFill>
                <a:effectLst/>
                <a:uLnTx/>
                <a:uFillTx/>
                <a:latin typeface="ＭＳ Ｐゴシック" panose="020B0600070205080204" pitchFamily="50" charset="-128"/>
                <a:ea typeface="ＭＳ Ｐゴシック" panose="020B0600070205080204" pitchFamily="50" charset="-128"/>
                <a:cs typeface="+mn-cs"/>
              </a:rPr>
              <a:t>25</a:t>
            </a:r>
            <a:r>
              <a:rPr kumimoji="1" lang="ja-JP" altLang="en-US" sz="1350" b="1" i="0" u="none" strike="noStrike" kern="1200" cap="none" spc="0" normalizeH="0" baseline="0" noProof="0" dirty="0">
                <a:ln>
                  <a:noFill/>
                </a:ln>
                <a:solidFill>
                  <a:srgbClr val="3366CC"/>
                </a:solidFill>
                <a:effectLst/>
                <a:uLnTx/>
                <a:uFillTx/>
                <a:latin typeface="ＭＳ Ｐゴシック" panose="020B0600070205080204" pitchFamily="50" charset="-128"/>
                <a:ea typeface="ＭＳ Ｐゴシック" panose="020B0600070205080204" pitchFamily="50" charset="-128"/>
                <a:cs typeface="+mn-cs"/>
              </a:rPr>
              <a:t>年度～平成</a:t>
            </a:r>
            <a:r>
              <a:rPr kumimoji="1" lang="en-US" altLang="ja-JP" sz="1350" b="1" i="0" u="none" strike="noStrike" kern="1200" cap="none" spc="0" normalizeH="0" baseline="0" noProof="0" dirty="0">
                <a:ln>
                  <a:noFill/>
                </a:ln>
                <a:solidFill>
                  <a:srgbClr val="3366CC"/>
                </a:solidFill>
                <a:effectLst/>
                <a:uLnTx/>
                <a:uFillTx/>
                <a:latin typeface="ＭＳ Ｐゴシック" panose="020B0600070205080204" pitchFamily="50" charset="-128"/>
                <a:ea typeface="ＭＳ Ｐゴシック" panose="020B0600070205080204" pitchFamily="50" charset="-128"/>
                <a:cs typeface="+mn-cs"/>
              </a:rPr>
              <a:t>29</a:t>
            </a:r>
            <a:r>
              <a:rPr kumimoji="1" lang="ja-JP" altLang="en-US" sz="1350" b="1" i="0" u="none" strike="noStrike" kern="1200" cap="none" spc="0" normalizeH="0" baseline="0" noProof="0" dirty="0">
                <a:ln>
                  <a:noFill/>
                </a:ln>
                <a:solidFill>
                  <a:srgbClr val="3366CC"/>
                </a:solidFill>
                <a:effectLst/>
                <a:uLnTx/>
                <a:uFillTx/>
                <a:latin typeface="ＭＳ Ｐゴシック" panose="020B0600070205080204" pitchFamily="50" charset="-128"/>
                <a:ea typeface="ＭＳ Ｐゴシック" panose="020B0600070205080204" pitchFamily="50" charset="-128"/>
                <a:cs typeface="+mn-cs"/>
              </a:rPr>
              <a:t>年度（第１期特区構想）</a:t>
            </a:r>
            <a:endParaRPr kumimoji="1" lang="en-US" altLang="ja-JP" sz="1350" b="1" i="0" u="none" strike="noStrike" kern="1200" cap="none" spc="0" normalizeH="0" baseline="0" noProof="0" dirty="0">
              <a:ln>
                <a:noFill/>
              </a:ln>
              <a:solidFill>
                <a:srgbClr val="3366CC"/>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auto" latinLnBrk="0" hangingPunct="1">
              <a:lnSpc>
                <a:spcPct val="100000"/>
              </a:lnSpc>
              <a:spcBef>
                <a:spcPts val="429"/>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西成特区構想の推進にあたり、有識者・住民・団体・行政等からなる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srgbClr val="CC9900"/>
                </a:solidFill>
                <a:effectLst/>
                <a:uLnTx/>
                <a:uFillTx/>
                <a:latin typeface="Calibri"/>
                <a:ea typeface="ＭＳ Ｐゴシック" panose="020B0600070205080204" pitchFamily="50" charset="-128"/>
                <a:cs typeface="+mn-cs"/>
              </a:rPr>
              <a:t>　</a:t>
            </a:r>
            <a:r>
              <a:rPr kumimoji="1" lang="ja-JP" altLang="en-US" sz="1050" b="1" i="0" u="none" strike="noStrike" kern="1200" cap="none" spc="0" normalizeH="0" baseline="0" noProof="0" dirty="0">
                <a:ln>
                  <a:noFill/>
                </a:ln>
                <a:solidFill>
                  <a:srgbClr val="FF9900"/>
                </a:solidFill>
                <a:effectLst/>
                <a:uLnTx/>
                <a:uFillTx/>
                <a:latin typeface="Calibri"/>
                <a:ea typeface="ＭＳ Ｐゴシック" panose="020B0600070205080204" pitchFamily="50" charset="-128"/>
                <a:cs typeface="+mn-cs"/>
              </a:rPr>
              <a:t>「エリアマネジメント協議会」</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を設置し、提言についてテーマ別に</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srgbClr val="CC9900"/>
                </a:solidFill>
                <a:effectLst/>
                <a:uLnTx/>
                <a:uFillTx/>
                <a:latin typeface="Calibri"/>
                <a:ea typeface="ＭＳ Ｐゴシック" panose="020B0600070205080204" pitchFamily="50" charset="-128"/>
                <a:cs typeface="+mn-cs"/>
              </a:rPr>
              <a:t>　</a:t>
            </a:r>
            <a:r>
              <a:rPr kumimoji="1" lang="ja-JP" altLang="en-US" sz="1050" b="1" i="0" u="none" strike="noStrike" kern="1200" cap="none" spc="0" normalizeH="0" baseline="0" noProof="0" dirty="0">
                <a:ln>
                  <a:noFill/>
                </a:ln>
                <a:solidFill>
                  <a:srgbClr val="FF9900"/>
                </a:solidFill>
                <a:effectLst/>
                <a:uLnTx/>
                <a:uFillTx/>
                <a:latin typeface="Calibri"/>
                <a:ea typeface="ＭＳ Ｐゴシック" panose="020B0600070205080204" pitchFamily="50" charset="-128"/>
                <a:cs typeface="+mn-cs"/>
              </a:rPr>
              <a:t>「ボトムアップ方式」</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で議論を重ね、関係各局等が施策・事業を具体化</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86" name="正方形/長方形 85"/>
          <p:cNvSpPr/>
          <p:nvPr/>
        </p:nvSpPr>
        <p:spPr>
          <a:xfrm>
            <a:off x="502641" y="1250376"/>
            <a:ext cx="5789026" cy="1459360"/>
          </a:xfrm>
          <a:prstGeom prst="rect">
            <a:avLst/>
          </a:prstGeom>
          <a:noFill/>
          <a:ln w="12700">
            <a:noFill/>
            <a:prstDash val="solid"/>
          </a:ln>
        </p:spPr>
        <p:style>
          <a:lnRef idx="2">
            <a:schemeClr val="accent6"/>
          </a:lnRef>
          <a:fillRef idx="1">
            <a:schemeClr val="lt1"/>
          </a:fillRef>
          <a:effectRef idx="0">
            <a:schemeClr val="accent6"/>
          </a:effectRef>
          <a:fontRef idx="minor">
            <a:schemeClr val="dk1"/>
          </a:fontRef>
        </p:style>
        <p:txBody>
          <a:bodyPr bIns="54000" rtlCol="0" anchor="t"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srgbClr val="FF9900"/>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「短期集中的対策」</a:t>
            </a:r>
            <a:endParaRPr kumimoji="1" lang="en-US" altLang="ja-JP" sz="1050" b="0" i="0" u="none" strike="noStrike" kern="1200" cap="none" spc="0" normalizeH="0" baseline="0" noProof="0" dirty="0">
              <a:ln>
                <a:noFill/>
              </a:ln>
              <a:solidFill>
                <a:srgbClr val="FF9900"/>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ja-JP" altLang="en-US" sz="825"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野宿生活者・高齢日雇労働者・生活保護受給者の自立・就労支援や、結核対策、治安対策、不法投棄対策など</a:t>
            </a:r>
            <a:endParaRPr kumimoji="1" lang="en-US" altLang="ja-JP" sz="825"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25"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　 あいりん地域を中心とした諸課題への対応</a:t>
            </a:r>
            <a:endParaRPr kumimoji="1" lang="en-US" altLang="ja-JP" sz="825"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srgbClr val="FF9900"/>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「中長期的対策」</a:t>
            </a:r>
            <a:endParaRPr kumimoji="1" lang="en-US" altLang="ja-JP" sz="1050" b="1" i="0" u="none" strike="noStrike" kern="1200" cap="none" spc="0" normalizeH="0" baseline="0" noProof="0" dirty="0">
              <a:ln>
                <a:noFill/>
              </a:ln>
              <a:solidFill>
                <a:srgbClr val="FF9900"/>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ja-JP" altLang="en-US" sz="825"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子育て施策、教育施策、観光振興、アート振興など、急速な人口減少・需要減少時代を見据えた</a:t>
            </a:r>
            <a:endParaRPr kumimoji="1" lang="en-US" altLang="ja-JP" sz="825"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825"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ja-JP" altLang="en-US" sz="825"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西成区全体の将来の活性化に向けての施策</a:t>
            </a:r>
            <a:endParaRPr kumimoji="1" lang="en-US" altLang="ja-JP" sz="825"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srgbClr val="FF9900"/>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「将来のための投資プロジェクト・大規模事業」</a:t>
            </a:r>
            <a:endParaRPr kumimoji="1" lang="en-US" altLang="ja-JP" sz="1050" b="1" i="0" u="none" strike="noStrike" kern="1200" cap="none" spc="0" normalizeH="0" baseline="0" noProof="0" dirty="0">
              <a:ln>
                <a:noFill/>
              </a:ln>
              <a:solidFill>
                <a:srgbClr val="FF9900"/>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ysClr val="windowText" lastClr="000000"/>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ja-JP" altLang="en-US" sz="825" b="0" i="0" u="none" strike="noStrike" kern="1200" cap="none" spc="0" normalizeH="0" baseline="0" noProof="0" dirty="0">
                <a:ln>
                  <a:noFill/>
                </a:ln>
                <a:solidFill>
                  <a:sysClr val="windowText" lastClr="000000"/>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あいりん総合センター・日雇労働市場のあり方、未利用地の戦略的活用など、地域と連携して将来のまちの</a:t>
            </a:r>
            <a:endParaRPr kumimoji="1" lang="en-US" altLang="ja-JP" sz="825" b="0" i="0" u="none" strike="noStrike" kern="1200" cap="none" spc="0" normalizeH="0" baseline="0" noProof="0" dirty="0">
              <a:ln>
                <a:noFill/>
              </a:ln>
              <a:solidFill>
                <a:sysClr val="windowText" lastClr="000000"/>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825" b="0" i="0" u="none" strike="noStrike" kern="1200" cap="none" spc="0" normalizeH="0" baseline="0" noProof="0" dirty="0">
                <a:ln>
                  <a:noFill/>
                </a:ln>
                <a:solidFill>
                  <a:sysClr val="windowText" lastClr="000000"/>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ja-JP" altLang="en-US" sz="825" b="0" i="0" u="none" strike="noStrike" kern="1200" cap="none" spc="0" normalizeH="0" baseline="0" noProof="0" dirty="0">
                <a:ln>
                  <a:noFill/>
                </a:ln>
                <a:solidFill>
                  <a:sysClr val="windowText" lastClr="000000"/>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あり方を検討</a:t>
            </a:r>
          </a:p>
        </p:txBody>
      </p:sp>
      <p:sp>
        <p:nvSpPr>
          <p:cNvPr id="88" name="テキスト ボックス 87"/>
          <p:cNvSpPr txBox="1"/>
          <p:nvPr/>
        </p:nvSpPr>
        <p:spPr>
          <a:xfrm>
            <a:off x="289368" y="3580234"/>
            <a:ext cx="5398762" cy="738664"/>
          </a:xfrm>
          <a:prstGeom prst="rect">
            <a:avLst/>
          </a:prstGeom>
          <a:solidFill>
            <a:schemeClr val="accent2">
              <a:lumMod val="20000"/>
              <a:lumOff val="80000"/>
            </a:schemeClr>
          </a:solidFill>
          <a:ln>
            <a:solidFill>
              <a:schemeClr val="tx2">
                <a:lumMod val="20000"/>
                <a:lumOff val="80000"/>
              </a:schemeClr>
            </a:solidFill>
          </a:ln>
        </p:spPr>
        <p:txBody>
          <a:bodyPr wrap="square" rtlCol="0" anchor="ctr"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500" b="1" i="0" u="none" strike="noStrike" kern="1200" cap="none" spc="0" normalizeH="0" baseline="0" noProof="0" dirty="0">
                <a:ln>
                  <a:noFill/>
                </a:ln>
                <a:solidFill>
                  <a:srgbClr val="3366CC"/>
                </a:solidFill>
                <a:effectLst/>
                <a:uLnTx/>
                <a:uFillTx/>
                <a:latin typeface="ＭＳ Ｐゴシック" panose="020B0600070205080204" pitchFamily="50" charset="-128"/>
                <a:ea typeface="ＭＳ Ｐゴシック" panose="020B0600070205080204" pitchFamily="50" charset="-128"/>
                <a:cs typeface="+mn-cs"/>
              </a:rPr>
              <a:t> 平成</a:t>
            </a:r>
            <a:r>
              <a:rPr kumimoji="1" lang="en-US" altLang="ja-JP" sz="1500" b="1" i="0" u="none" strike="noStrike" kern="1200" cap="none" spc="0" normalizeH="0" baseline="0" noProof="0" dirty="0">
                <a:ln>
                  <a:noFill/>
                </a:ln>
                <a:solidFill>
                  <a:srgbClr val="3366CC"/>
                </a:solidFill>
                <a:effectLst/>
                <a:uLnTx/>
                <a:uFillTx/>
                <a:latin typeface="ＭＳ Ｐゴシック" panose="020B0600070205080204" pitchFamily="50" charset="-128"/>
                <a:ea typeface="ＭＳ Ｐゴシック" panose="020B0600070205080204" pitchFamily="50" charset="-128"/>
                <a:cs typeface="+mn-cs"/>
              </a:rPr>
              <a:t>30</a:t>
            </a:r>
            <a:r>
              <a:rPr kumimoji="1" lang="ja-JP" altLang="en-US" sz="1500" b="1" i="0" u="none" strike="noStrike" kern="1200" cap="none" spc="0" normalizeH="0" baseline="0" noProof="0" dirty="0">
                <a:ln>
                  <a:noFill/>
                </a:ln>
                <a:solidFill>
                  <a:srgbClr val="3366CC"/>
                </a:solidFill>
                <a:effectLst/>
                <a:uLnTx/>
                <a:uFillTx/>
                <a:latin typeface="ＭＳ Ｐゴシック" panose="020B0600070205080204" pitchFamily="50" charset="-128"/>
                <a:ea typeface="ＭＳ Ｐゴシック" panose="020B0600070205080204" pitchFamily="50" charset="-128"/>
                <a:cs typeface="+mn-cs"/>
              </a:rPr>
              <a:t>年</a:t>
            </a:r>
            <a:r>
              <a:rPr kumimoji="1" lang="en-US" altLang="ja-JP" sz="1500" b="1" i="0" u="none" strike="noStrike" kern="1200" cap="none" spc="0" normalizeH="0" baseline="0" noProof="0" dirty="0">
                <a:ln>
                  <a:noFill/>
                </a:ln>
                <a:solidFill>
                  <a:srgbClr val="3366CC"/>
                </a:solidFill>
                <a:effectLst/>
                <a:uLnTx/>
                <a:uFillTx/>
                <a:latin typeface="ＭＳ Ｐゴシック" panose="020B0600070205080204" pitchFamily="50" charset="-128"/>
                <a:ea typeface="ＭＳ Ｐゴシック" panose="020B0600070205080204" pitchFamily="50" charset="-128"/>
                <a:cs typeface="+mn-cs"/>
              </a:rPr>
              <a:t>10</a:t>
            </a:r>
            <a:r>
              <a:rPr kumimoji="1" lang="ja-JP" altLang="en-US" sz="1500" b="1" i="0" u="none" strike="noStrike" kern="1200" cap="none" spc="0" normalizeH="0" baseline="0" noProof="0" dirty="0">
                <a:ln>
                  <a:noFill/>
                </a:ln>
                <a:solidFill>
                  <a:srgbClr val="3366CC"/>
                </a:solidFill>
                <a:effectLst/>
                <a:uLnTx/>
                <a:uFillTx/>
                <a:latin typeface="ＭＳ Ｐゴシック" panose="020B0600070205080204" pitchFamily="50" charset="-128"/>
                <a:ea typeface="ＭＳ Ｐゴシック" panose="020B0600070205080204" pitchFamily="50" charset="-128"/>
                <a:cs typeface="+mn-cs"/>
              </a:rPr>
              <a:t>月</a:t>
            </a:r>
            <a:endParaRPr kumimoji="1" lang="en-US" altLang="ja-JP" sz="1500" b="1" i="0" u="none" strike="noStrike" kern="1200" cap="none" spc="0" normalizeH="0" baseline="0" noProof="0" dirty="0">
              <a:ln>
                <a:noFill/>
              </a:ln>
              <a:solidFill>
                <a:srgbClr val="3366CC"/>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5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ja-JP" altLang="en-US" sz="1200" b="0" i="0" u="sng"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「西成特区構想　まちづくりビジョン有識者提言」</a:t>
            </a:r>
            <a:r>
              <a:rPr kumimoji="1" lang="ja-JP" altLang="en-US" sz="12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とりまとめ</a:t>
            </a:r>
            <a:endParaRPr kumimoji="1" lang="en-US" altLang="ja-JP" sz="135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環境の変化等に対応するための具体的な</a:t>
            </a:r>
            <a:r>
              <a:rPr kumimoji="1" lang="ja-JP" altLang="en-US" sz="12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５つのアクション</a:t>
            </a:r>
            <a:r>
              <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が提言</a:t>
            </a:r>
            <a:endParaRPr kumimoji="1" lang="en-US" altLang="ja-JP"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90" name="下矢印 89"/>
          <p:cNvSpPr/>
          <p:nvPr/>
        </p:nvSpPr>
        <p:spPr>
          <a:xfrm>
            <a:off x="6291667" y="3672659"/>
            <a:ext cx="1724481" cy="499877"/>
          </a:xfrm>
          <a:prstGeom prst="down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91" name="円形吹き出し 90"/>
          <p:cNvSpPr/>
          <p:nvPr/>
        </p:nvSpPr>
        <p:spPr>
          <a:xfrm>
            <a:off x="343216" y="4357944"/>
            <a:ext cx="994070" cy="340103"/>
          </a:xfrm>
          <a:prstGeom prst="wedgeEllipseCallout">
            <a:avLst>
              <a:gd name="adj1" fmla="val 31739"/>
              <a:gd name="adj2" fmla="val -77208"/>
            </a:avLst>
          </a:prstGeom>
          <a:solidFill>
            <a:schemeClr val="bg1"/>
          </a:solidFill>
          <a:ln>
            <a:solidFill>
              <a:schemeClr val="tx2"/>
            </a:solidFill>
          </a:ln>
        </p:spPr>
        <p:txBody>
          <a:bodyPr wrap="none" lIns="0" tIns="0" rIns="0" bIns="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86"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日雇建設労働の</a:t>
            </a:r>
            <a:endParaRPr kumimoji="1" lang="en-US" altLang="ja-JP" sz="786"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86"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減少</a:t>
            </a:r>
            <a:endParaRPr kumimoji="1" lang="en-US" altLang="ja-JP" sz="786"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92" name="楕円 91"/>
          <p:cNvSpPr/>
          <p:nvPr/>
        </p:nvSpPr>
        <p:spPr>
          <a:xfrm>
            <a:off x="1045416" y="4450577"/>
            <a:ext cx="1080000" cy="424286"/>
          </a:xfrm>
          <a:prstGeom prst="ellipse">
            <a:avLst/>
          </a:prstGeom>
          <a:solidFill>
            <a:schemeClr val="bg1"/>
          </a:solidFill>
          <a:ln>
            <a:solidFill>
              <a:schemeClr val="tx2"/>
            </a:solidFill>
          </a:ln>
        </p:spPr>
        <p:txBody>
          <a:bodyPr wrap="square" lIns="0" tIns="0" rIns="0" bIns="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86"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新たな流入層の</a:t>
            </a:r>
            <a:endParaRPr kumimoji="1" lang="en-US" altLang="ja-JP" sz="786"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86"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増加</a:t>
            </a:r>
            <a:endParaRPr kumimoji="1" lang="en-US" altLang="ja-JP" sz="786"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93" name="楕円 92"/>
          <p:cNvSpPr/>
          <p:nvPr/>
        </p:nvSpPr>
        <p:spPr>
          <a:xfrm>
            <a:off x="1955581" y="4585301"/>
            <a:ext cx="1080000" cy="424286"/>
          </a:xfrm>
          <a:prstGeom prst="ellipse">
            <a:avLst/>
          </a:prstGeom>
          <a:solidFill>
            <a:schemeClr val="bg1"/>
          </a:solidFill>
          <a:ln>
            <a:solidFill>
              <a:schemeClr val="tx2"/>
            </a:solidFill>
          </a:ln>
        </p:spPr>
        <p:txBody>
          <a:bodyPr wrap="square" lIns="0" tIns="0" rIns="0" bIns="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86"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国内外観光客の増加</a:t>
            </a:r>
            <a:endParaRPr kumimoji="1" lang="en-US" altLang="ja-JP" sz="786"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94" name="正方形/長方形 93"/>
          <p:cNvSpPr/>
          <p:nvPr/>
        </p:nvSpPr>
        <p:spPr>
          <a:xfrm>
            <a:off x="6719407" y="836174"/>
            <a:ext cx="437143" cy="257143"/>
          </a:xfrm>
          <a:prstGeom prst="rect">
            <a:avLst/>
          </a:prstGeom>
          <a:solidFill>
            <a:srgbClr val="F8CBAD"/>
          </a:solidFill>
          <a:ln>
            <a:solidFill>
              <a:schemeClr val="tx1"/>
            </a:solidFill>
          </a:ln>
        </p:spPr>
        <p:txBody>
          <a:bodyPr wrap="none"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1.</a:t>
            </a: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貧困</a:t>
            </a:r>
          </a:p>
        </p:txBody>
      </p:sp>
      <p:sp>
        <p:nvSpPr>
          <p:cNvPr id="95" name="正方形/長方形 94"/>
          <p:cNvSpPr/>
          <p:nvPr/>
        </p:nvSpPr>
        <p:spPr>
          <a:xfrm>
            <a:off x="7286943" y="836174"/>
            <a:ext cx="437143" cy="257143"/>
          </a:xfrm>
          <a:prstGeom prst="rect">
            <a:avLst/>
          </a:prstGeom>
          <a:solidFill>
            <a:srgbClr val="F8CBAD"/>
          </a:solidFill>
          <a:ln>
            <a:solidFill>
              <a:schemeClr val="tx1"/>
            </a:solidFill>
          </a:ln>
        </p:spPr>
        <p:txBody>
          <a:bodyPr wrap="none"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2.</a:t>
            </a: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福祉</a:t>
            </a:r>
          </a:p>
        </p:txBody>
      </p:sp>
      <p:sp>
        <p:nvSpPr>
          <p:cNvPr id="96" name="正方形/長方形 95"/>
          <p:cNvSpPr/>
          <p:nvPr/>
        </p:nvSpPr>
        <p:spPr>
          <a:xfrm>
            <a:off x="7854479" y="836174"/>
            <a:ext cx="437143" cy="257143"/>
          </a:xfrm>
          <a:prstGeom prst="rect">
            <a:avLst/>
          </a:prstGeom>
          <a:solidFill>
            <a:srgbClr val="F8CBAD"/>
          </a:solidFill>
          <a:ln>
            <a:solidFill>
              <a:schemeClr val="tx1"/>
            </a:solidFill>
          </a:ln>
        </p:spPr>
        <p:txBody>
          <a:bodyPr wrap="none"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3.</a:t>
            </a: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医療</a:t>
            </a:r>
          </a:p>
        </p:txBody>
      </p:sp>
      <p:sp>
        <p:nvSpPr>
          <p:cNvPr id="97" name="正方形/長方形 96"/>
          <p:cNvSpPr/>
          <p:nvPr/>
        </p:nvSpPr>
        <p:spPr>
          <a:xfrm>
            <a:off x="8422014" y="836174"/>
            <a:ext cx="437143" cy="257143"/>
          </a:xfrm>
          <a:prstGeom prst="rect">
            <a:avLst/>
          </a:prstGeom>
          <a:solidFill>
            <a:srgbClr val="F8CBAD"/>
          </a:solidFill>
          <a:ln>
            <a:solidFill>
              <a:schemeClr val="tx1"/>
            </a:solidFill>
          </a:ln>
        </p:spPr>
        <p:txBody>
          <a:bodyPr wrap="none"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4.</a:t>
            </a: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安全</a:t>
            </a:r>
            <a:endParaRPr kumimoji="1" lang="en-US" altLang="ja-JP"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安心</a:t>
            </a:r>
          </a:p>
        </p:txBody>
      </p:sp>
      <p:sp>
        <p:nvSpPr>
          <p:cNvPr id="98" name="正方形/長方形 97"/>
          <p:cNvSpPr/>
          <p:nvPr/>
        </p:nvSpPr>
        <p:spPr>
          <a:xfrm>
            <a:off x="8422014" y="1208378"/>
            <a:ext cx="437143" cy="257143"/>
          </a:xfrm>
          <a:prstGeom prst="rect">
            <a:avLst/>
          </a:prstGeom>
          <a:solidFill>
            <a:srgbClr val="B4C7E7"/>
          </a:solidFill>
          <a:ln>
            <a:solidFill>
              <a:schemeClr val="tx1"/>
            </a:solidFill>
          </a:ln>
        </p:spPr>
        <p:txBody>
          <a:bodyPr wrap="square"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5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8.</a:t>
            </a:r>
            <a:r>
              <a:rPr kumimoji="1" lang="ja-JP" altLang="en-US" sz="5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まち</a:t>
            </a:r>
            <a:endParaRPr kumimoji="1" lang="en-US" altLang="ja-JP" sz="5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5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づくり</a:t>
            </a:r>
          </a:p>
        </p:txBody>
      </p:sp>
      <p:sp>
        <p:nvSpPr>
          <p:cNvPr id="99" name="正方形/長方形 98"/>
          <p:cNvSpPr/>
          <p:nvPr/>
        </p:nvSpPr>
        <p:spPr>
          <a:xfrm>
            <a:off x="6719407" y="1206918"/>
            <a:ext cx="437143" cy="260063"/>
          </a:xfrm>
          <a:prstGeom prst="rect">
            <a:avLst/>
          </a:prstGeom>
          <a:solidFill>
            <a:srgbClr val="C5E0B4"/>
          </a:solidFill>
          <a:ln>
            <a:solidFill>
              <a:schemeClr val="tx1"/>
            </a:solidFill>
          </a:ln>
        </p:spPr>
        <p:txBody>
          <a:bodyPr wrap="none"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5.</a:t>
            </a: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子育て</a:t>
            </a:r>
          </a:p>
        </p:txBody>
      </p:sp>
      <p:sp>
        <p:nvSpPr>
          <p:cNvPr id="100" name="正方形/長方形 99"/>
          <p:cNvSpPr/>
          <p:nvPr/>
        </p:nvSpPr>
        <p:spPr>
          <a:xfrm>
            <a:off x="7286943" y="1208378"/>
            <a:ext cx="437143" cy="257143"/>
          </a:xfrm>
          <a:prstGeom prst="rect">
            <a:avLst/>
          </a:prstGeom>
          <a:solidFill>
            <a:srgbClr val="C5E0B4"/>
          </a:solidFill>
          <a:ln>
            <a:solidFill>
              <a:schemeClr val="tx1"/>
            </a:solidFill>
          </a:ln>
        </p:spPr>
        <p:txBody>
          <a:bodyPr wrap="none"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6.</a:t>
            </a: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教育</a:t>
            </a:r>
          </a:p>
        </p:txBody>
      </p:sp>
      <p:sp>
        <p:nvSpPr>
          <p:cNvPr id="101" name="正方形/長方形 100"/>
          <p:cNvSpPr/>
          <p:nvPr/>
        </p:nvSpPr>
        <p:spPr>
          <a:xfrm>
            <a:off x="7854479" y="1208378"/>
            <a:ext cx="437143" cy="257143"/>
          </a:xfrm>
          <a:prstGeom prst="rect">
            <a:avLst/>
          </a:prstGeom>
          <a:solidFill>
            <a:srgbClr val="C5E0B4"/>
          </a:solidFill>
          <a:ln>
            <a:solidFill>
              <a:schemeClr val="tx1"/>
            </a:solidFill>
          </a:ln>
        </p:spPr>
        <p:txBody>
          <a:bodyPr wrap="square"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5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7.</a:t>
            </a:r>
            <a:r>
              <a:rPr kumimoji="1" lang="ja-JP" altLang="en-US" sz="5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観光</a:t>
            </a:r>
            <a:endParaRPr kumimoji="1" lang="en-US" altLang="ja-JP" sz="5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5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にぎわい</a:t>
            </a:r>
          </a:p>
        </p:txBody>
      </p:sp>
      <p:sp>
        <p:nvSpPr>
          <p:cNvPr id="103" name="サブタイトル 2"/>
          <p:cNvSpPr txBox="1">
            <a:spLocks/>
          </p:cNvSpPr>
          <p:nvPr/>
        </p:nvSpPr>
        <p:spPr>
          <a:xfrm>
            <a:off x="7424058" y="1577910"/>
            <a:ext cx="1543752" cy="164197"/>
          </a:xfrm>
          <a:prstGeom prst="rect">
            <a:avLst/>
          </a:prstGeom>
        </p:spPr>
        <p:txBody>
          <a:bodyPr vert="horz" wrap="none" lIns="25714" tIns="25714" rIns="25714" bIns="25714" rtlCol="0">
            <a:noAutofit/>
          </a:bodyPr>
          <a:lstStyle>
            <a:lvl1pPr marL="0" indent="0" algn="ctr" defTabSz="1280160" rtl="0" eaLnBrk="1" latinLnBrk="0" hangingPunct="1">
              <a:lnSpc>
                <a:spcPct val="90000"/>
              </a:lnSpc>
              <a:spcBef>
                <a:spcPts val="1400"/>
              </a:spcBef>
              <a:buFont typeface="Arial" panose="020B0604020202020204" pitchFamily="34" charset="0"/>
              <a:buNone/>
              <a:defRPr kumimoji="1" sz="3360" kern="1200">
                <a:solidFill>
                  <a:schemeClr val="tx1"/>
                </a:solidFill>
                <a:latin typeface="+mn-lt"/>
                <a:ea typeface="+mn-ea"/>
                <a:cs typeface="+mn-cs"/>
              </a:defRPr>
            </a:lvl1pPr>
            <a:lvl2pPr marL="640080" indent="0" algn="ctr" defTabSz="1280160" rtl="0" eaLnBrk="1" latinLnBrk="0" hangingPunct="1">
              <a:lnSpc>
                <a:spcPct val="90000"/>
              </a:lnSpc>
              <a:spcBef>
                <a:spcPts val="700"/>
              </a:spcBef>
              <a:buFont typeface="Arial" panose="020B0604020202020204" pitchFamily="34" charset="0"/>
              <a:buNone/>
              <a:defRPr kumimoji="1" sz="2800" kern="1200">
                <a:solidFill>
                  <a:schemeClr val="tx1"/>
                </a:solidFill>
                <a:latin typeface="+mn-lt"/>
                <a:ea typeface="+mn-ea"/>
                <a:cs typeface="+mn-cs"/>
              </a:defRPr>
            </a:lvl2pPr>
            <a:lvl3pPr marL="1280160" indent="0" algn="ctr" defTabSz="1280160" rtl="0" eaLnBrk="1" latinLnBrk="0" hangingPunct="1">
              <a:lnSpc>
                <a:spcPct val="90000"/>
              </a:lnSpc>
              <a:spcBef>
                <a:spcPts val="700"/>
              </a:spcBef>
              <a:buFont typeface="Arial" panose="020B0604020202020204" pitchFamily="34" charset="0"/>
              <a:buNone/>
              <a:defRPr kumimoji="1" sz="2520" kern="1200">
                <a:solidFill>
                  <a:schemeClr val="tx1"/>
                </a:solidFill>
                <a:latin typeface="+mn-lt"/>
                <a:ea typeface="+mn-ea"/>
                <a:cs typeface="+mn-cs"/>
              </a:defRPr>
            </a:lvl3pPr>
            <a:lvl4pPr marL="1920240" indent="0" algn="ctr" defTabSz="1280160" rtl="0" eaLnBrk="1" latinLnBrk="0" hangingPunct="1">
              <a:lnSpc>
                <a:spcPct val="90000"/>
              </a:lnSpc>
              <a:spcBef>
                <a:spcPts val="700"/>
              </a:spcBef>
              <a:buFont typeface="Arial" panose="020B0604020202020204" pitchFamily="34" charset="0"/>
              <a:buNone/>
              <a:defRPr kumimoji="1" sz="2240" kern="1200">
                <a:solidFill>
                  <a:schemeClr val="tx1"/>
                </a:solidFill>
                <a:latin typeface="+mn-lt"/>
                <a:ea typeface="+mn-ea"/>
                <a:cs typeface="+mn-cs"/>
              </a:defRPr>
            </a:lvl4pPr>
            <a:lvl5pPr marL="2560320" indent="0" algn="ctr" defTabSz="1280160" rtl="0" eaLnBrk="1" latinLnBrk="0" hangingPunct="1">
              <a:lnSpc>
                <a:spcPct val="90000"/>
              </a:lnSpc>
              <a:spcBef>
                <a:spcPts val="700"/>
              </a:spcBef>
              <a:buFont typeface="Arial" panose="020B0604020202020204" pitchFamily="34" charset="0"/>
              <a:buNone/>
              <a:defRPr kumimoji="1" sz="2240" kern="1200">
                <a:solidFill>
                  <a:schemeClr val="tx1"/>
                </a:solidFill>
                <a:latin typeface="+mn-lt"/>
                <a:ea typeface="+mn-ea"/>
                <a:cs typeface="+mn-cs"/>
              </a:defRPr>
            </a:lvl5pPr>
            <a:lvl6pPr marL="3200400" indent="0" algn="ctr" defTabSz="1280160" rtl="0" eaLnBrk="1" latinLnBrk="0" hangingPunct="1">
              <a:lnSpc>
                <a:spcPct val="90000"/>
              </a:lnSpc>
              <a:spcBef>
                <a:spcPts val="700"/>
              </a:spcBef>
              <a:buFont typeface="Arial" panose="020B0604020202020204" pitchFamily="34" charset="0"/>
              <a:buNone/>
              <a:defRPr kumimoji="1" sz="2240" kern="1200">
                <a:solidFill>
                  <a:schemeClr val="tx1"/>
                </a:solidFill>
                <a:latin typeface="+mn-lt"/>
                <a:ea typeface="+mn-ea"/>
                <a:cs typeface="+mn-cs"/>
              </a:defRPr>
            </a:lvl6pPr>
            <a:lvl7pPr marL="3840480" indent="0" algn="ctr" defTabSz="1280160" rtl="0" eaLnBrk="1" latinLnBrk="0" hangingPunct="1">
              <a:lnSpc>
                <a:spcPct val="90000"/>
              </a:lnSpc>
              <a:spcBef>
                <a:spcPts val="700"/>
              </a:spcBef>
              <a:buFont typeface="Arial" panose="020B0604020202020204" pitchFamily="34" charset="0"/>
              <a:buNone/>
              <a:defRPr kumimoji="1" sz="2240" kern="1200">
                <a:solidFill>
                  <a:schemeClr val="tx1"/>
                </a:solidFill>
                <a:latin typeface="+mn-lt"/>
                <a:ea typeface="+mn-ea"/>
                <a:cs typeface="+mn-cs"/>
              </a:defRPr>
            </a:lvl7pPr>
            <a:lvl8pPr marL="4480560" indent="0" algn="ctr" defTabSz="1280160" rtl="0" eaLnBrk="1" latinLnBrk="0" hangingPunct="1">
              <a:lnSpc>
                <a:spcPct val="90000"/>
              </a:lnSpc>
              <a:spcBef>
                <a:spcPts val="700"/>
              </a:spcBef>
              <a:buFont typeface="Arial" panose="020B0604020202020204" pitchFamily="34" charset="0"/>
              <a:buNone/>
              <a:defRPr kumimoji="1" sz="2240" kern="1200">
                <a:solidFill>
                  <a:schemeClr val="tx1"/>
                </a:solidFill>
                <a:latin typeface="+mn-lt"/>
                <a:ea typeface="+mn-ea"/>
                <a:cs typeface="+mn-cs"/>
              </a:defRPr>
            </a:lvl8pPr>
            <a:lvl9pPr marL="5120640" indent="0" algn="ctr" defTabSz="1280160" rtl="0" eaLnBrk="1" latinLnBrk="0" hangingPunct="1">
              <a:lnSpc>
                <a:spcPct val="90000"/>
              </a:lnSpc>
              <a:spcBef>
                <a:spcPts val="700"/>
              </a:spcBef>
              <a:buFont typeface="Arial" panose="020B0604020202020204" pitchFamily="34" charset="0"/>
              <a:buNone/>
              <a:defRPr kumimoji="1" sz="2240" kern="1200">
                <a:solidFill>
                  <a:schemeClr val="tx1"/>
                </a:solidFill>
                <a:latin typeface="+mn-lt"/>
                <a:ea typeface="+mn-ea"/>
                <a:cs typeface="+mn-cs"/>
              </a:defRPr>
            </a:lvl9pPr>
          </a:lstStyle>
          <a:p>
            <a:pPr marL="0" marR="0" lvl="0" indent="0" algn="r" defTabSz="1280160" rtl="0" eaLnBrk="1" fontAlgn="auto" latinLnBrk="0" hangingPunct="1">
              <a:lnSpc>
                <a:spcPct val="90000"/>
              </a:lnSpc>
              <a:spcBef>
                <a:spcPts val="1400"/>
              </a:spcBef>
              <a:spcAft>
                <a:spcPts val="0"/>
              </a:spcAft>
              <a:buClrTx/>
              <a:buSzTx/>
              <a:buFont typeface="Arial" panose="020B0604020202020204" pitchFamily="34" charset="0"/>
              <a:buNone/>
              <a:tabLst/>
              <a:defRPr/>
            </a:pPr>
            <a:r>
              <a:rPr kumimoji="1" lang="en-US" altLang="ja-JP" sz="857"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en-US" sz="857"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有識者から示された</a:t>
            </a:r>
            <a:r>
              <a:rPr kumimoji="1" lang="ja-JP" altLang="en-US" sz="857"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８分野</a:t>
            </a:r>
            <a:endParaRPr kumimoji="1" lang="en-US" altLang="ja-JP" sz="857"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05" name="テキスト ボックス 104"/>
          <p:cNvSpPr txBox="1"/>
          <p:nvPr/>
        </p:nvSpPr>
        <p:spPr>
          <a:xfrm>
            <a:off x="289368" y="5247293"/>
            <a:ext cx="5398762" cy="738664"/>
          </a:xfrm>
          <a:prstGeom prst="rect">
            <a:avLst/>
          </a:prstGeom>
          <a:solidFill>
            <a:schemeClr val="accent2">
              <a:lumMod val="20000"/>
              <a:lumOff val="80000"/>
            </a:schemeClr>
          </a:solidFill>
          <a:ln>
            <a:solidFill>
              <a:schemeClr val="tx2">
                <a:lumMod val="20000"/>
                <a:lumOff val="80000"/>
              </a:schemeClr>
            </a:solidFill>
          </a:ln>
        </p:spPr>
        <p:txBody>
          <a:bodyPr wrap="square" rtlCol="0" anchor="ctr"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500" b="1" i="0" u="none" strike="noStrike" kern="1200" cap="none" spc="0" normalizeH="0" baseline="0" noProof="0" dirty="0">
                <a:ln>
                  <a:noFill/>
                </a:ln>
                <a:solidFill>
                  <a:srgbClr val="3366CC"/>
                </a:solidFill>
                <a:effectLst/>
                <a:uLnTx/>
                <a:uFillTx/>
                <a:latin typeface="ＭＳ Ｐゴシック" panose="020B0600070205080204" pitchFamily="50" charset="-128"/>
                <a:ea typeface="ＭＳ Ｐゴシック" panose="020B0600070205080204" pitchFamily="50" charset="-128"/>
                <a:cs typeface="+mn-cs"/>
              </a:rPr>
              <a:t> 令和４年８月</a:t>
            </a:r>
            <a:endParaRPr kumimoji="1" lang="en-US" altLang="ja-JP" sz="1500" b="1" i="0" u="none" strike="noStrike" kern="1200" cap="none" spc="0" normalizeH="0" baseline="0" noProof="0" dirty="0">
              <a:ln>
                <a:noFill/>
              </a:ln>
              <a:solidFill>
                <a:srgbClr val="3366CC"/>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5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ja-JP" altLang="en-US" sz="1200" b="0" i="0" u="sng"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「第三期西成特区構想　有識者提言書」</a:t>
            </a:r>
            <a:r>
              <a:rPr kumimoji="1" lang="ja-JP" altLang="en-US" sz="12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とりまとめ</a:t>
            </a:r>
            <a:endParaRPr kumimoji="1" lang="en-US" altLang="ja-JP" sz="135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これまでの取組みを基盤とした</a:t>
            </a:r>
            <a:r>
              <a:rPr kumimoji="1" lang="en-US" altLang="ja-JP" sz="12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16</a:t>
            </a:r>
            <a:r>
              <a:rPr kumimoji="1" lang="ja-JP" altLang="en-US" sz="12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項目の提言</a:t>
            </a:r>
            <a:r>
              <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がなされた。</a:t>
            </a:r>
            <a:endParaRPr kumimoji="1" lang="en-US" altLang="ja-JP"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06" name="円形吹き出し 105"/>
          <p:cNvSpPr/>
          <p:nvPr/>
        </p:nvSpPr>
        <p:spPr>
          <a:xfrm>
            <a:off x="168537" y="6066538"/>
            <a:ext cx="1416879" cy="442547"/>
          </a:xfrm>
          <a:prstGeom prst="wedgeEllipseCallout">
            <a:avLst>
              <a:gd name="adj1" fmla="val 34110"/>
              <a:gd name="adj2" fmla="val -82093"/>
            </a:avLst>
          </a:prstGeom>
          <a:solidFill>
            <a:schemeClr val="bg1"/>
          </a:solidFill>
          <a:ln>
            <a:solidFill>
              <a:schemeClr val="tx2"/>
            </a:solidFill>
          </a:ln>
        </p:spPr>
        <p:txBody>
          <a:bodyPr wrap="none" lIns="0" tIns="0" rIns="0" bIns="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86"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あいりん地域への</a:t>
            </a:r>
            <a:endParaRPr kumimoji="1" lang="en-US" altLang="ja-JP" sz="786"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86"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集中施策の検証と持続</a:t>
            </a:r>
            <a:endParaRPr kumimoji="1" lang="en-US" altLang="ja-JP" sz="786"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07" name="楕円 106"/>
          <p:cNvSpPr/>
          <p:nvPr/>
        </p:nvSpPr>
        <p:spPr>
          <a:xfrm>
            <a:off x="1337286" y="6243632"/>
            <a:ext cx="1556801" cy="428139"/>
          </a:xfrm>
          <a:prstGeom prst="ellipse">
            <a:avLst/>
          </a:prstGeom>
          <a:solidFill>
            <a:schemeClr val="bg1"/>
          </a:solidFill>
          <a:ln>
            <a:solidFill>
              <a:schemeClr val="tx2"/>
            </a:solidFill>
          </a:ln>
        </p:spPr>
        <p:txBody>
          <a:bodyPr wrap="square" lIns="0" tIns="0" rIns="0" bIns="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86"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あいりん地域の施策の</a:t>
            </a:r>
            <a:endParaRPr kumimoji="1" lang="en-US" altLang="ja-JP" sz="786"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86"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区全体及び周辺への展開</a:t>
            </a:r>
            <a:endParaRPr kumimoji="1" lang="en-US" altLang="ja-JP" sz="786"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08" name="楕円 107"/>
          <p:cNvSpPr/>
          <p:nvPr/>
        </p:nvSpPr>
        <p:spPr>
          <a:xfrm>
            <a:off x="2720744" y="6309529"/>
            <a:ext cx="1214589" cy="445639"/>
          </a:xfrm>
          <a:prstGeom prst="ellipse">
            <a:avLst/>
          </a:prstGeom>
          <a:solidFill>
            <a:schemeClr val="bg1"/>
          </a:solidFill>
          <a:ln>
            <a:solidFill>
              <a:schemeClr val="tx2"/>
            </a:solidFill>
          </a:ln>
        </p:spPr>
        <p:txBody>
          <a:bodyPr wrap="square" lIns="0" tIns="0" rIns="0" bIns="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86"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将来を見据えた</a:t>
            </a:r>
            <a:endParaRPr kumimoji="1" lang="en-US" altLang="ja-JP" sz="786"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86"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新たな社会づくり</a:t>
            </a:r>
            <a:endParaRPr kumimoji="1" lang="en-US" altLang="ja-JP" sz="786"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87" name="テキスト ボックス 86"/>
          <p:cNvSpPr txBox="1"/>
          <p:nvPr/>
        </p:nvSpPr>
        <p:spPr>
          <a:xfrm>
            <a:off x="4444824" y="4267126"/>
            <a:ext cx="4558626" cy="899586"/>
          </a:xfrm>
          <a:prstGeom prst="rect">
            <a:avLst/>
          </a:prstGeom>
          <a:solidFill>
            <a:srgbClr val="FFFFFF"/>
          </a:solidFill>
          <a:ln>
            <a:solidFill>
              <a:schemeClr val="accent1"/>
            </a:solidFill>
          </a:ln>
        </p:spPr>
        <p:txBody>
          <a:bodyPr wrap="square" lIns="25714" tIns="77143" rIns="0" bIns="77143" rtlCol="0" anchor="ctr"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50" b="1" i="0" u="none" strike="noStrike" kern="1200" cap="none" spc="0" normalizeH="0" baseline="0" noProof="0" dirty="0">
                <a:ln>
                  <a:noFill/>
                </a:ln>
                <a:solidFill>
                  <a:srgbClr val="3366CC"/>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平成</a:t>
            </a:r>
            <a:r>
              <a:rPr kumimoji="1" lang="en-US" altLang="ja-JP" sz="1350" b="1" i="0" u="none" strike="noStrike" kern="1200" cap="none" spc="0" normalizeH="0" baseline="0" noProof="0" dirty="0">
                <a:ln>
                  <a:noFill/>
                </a:ln>
                <a:solidFill>
                  <a:srgbClr val="3366CC"/>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30</a:t>
            </a:r>
            <a:r>
              <a:rPr kumimoji="1" lang="ja-JP" altLang="en-US" sz="1350" b="1" i="0" u="none" strike="noStrike" kern="1200" cap="none" spc="0" normalizeH="0" baseline="0" noProof="0" dirty="0">
                <a:ln>
                  <a:noFill/>
                </a:ln>
                <a:solidFill>
                  <a:srgbClr val="3366CC"/>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年度～令和４年度</a:t>
            </a:r>
            <a:r>
              <a:rPr kumimoji="1" lang="ja-JP" altLang="en-US" sz="1350" b="1" i="0" u="none" strike="noStrike" kern="1200" cap="none" spc="0" normalizeH="0" baseline="0" noProof="0" dirty="0">
                <a:ln>
                  <a:noFill/>
                </a:ln>
                <a:solidFill>
                  <a:srgbClr val="3366CC"/>
                </a:solidFill>
                <a:effectLst/>
                <a:uLnTx/>
                <a:uFillTx/>
                <a:latin typeface="ＭＳ Ｐゴシック" panose="020B0600070205080204" pitchFamily="50" charset="-128"/>
                <a:ea typeface="ＭＳ Ｐゴシック" panose="020B0600070205080204" pitchFamily="50" charset="-128"/>
                <a:cs typeface="+mn-cs"/>
              </a:rPr>
              <a:t>（第２期特区構想）</a:t>
            </a:r>
            <a:r>
              <a:rPr kumimoji="1" lang="en-US" altLang="ja-JP" sz="1143" b="1" i="0" u="none" strike="noStrike" kern="1200" cap="none" spc="0" normalizeH="0" baseline="0" noProof="0" dirty="0">
                <a:ln>
                  <a:noFill/>
                </a:ln>
                <a:solidFill>
                  <a:srgbClr val="3366CC"/>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1143" b="1" i="0" u="none" strike="noStrike" kern="1200" cap="none" spc="0" normalizeH="0" baseline="0" noProof="0" dirty="0">
                <a:ln>
                  <a:noFill/>
                </a:ln>
                <a:solidFill>
                  <a:srgbClr val="0070C0"/>
                </a:solidFill>
                <a:effectLst/>
                <a:uLnTx/>
                <a:uFillTx/>
                <a:latin typeface="ＭＳ Ｐゴシック" panose="020B0600070205080204" pitchFamily="50" charset="-128"/>
                <a:ea typeface="ＭＳ Ｐゴシック" panose="020B0600070205080204" pitchFamily="50" charset="-128"/>
                <a:cs typeface="+mn-cs"/>
              </a:rPr>
              <a:t>現在実施中</a:t>
            </a:r>
            <a:r>
              <a:rPr kumimoji="1" lang="en-US" altLang="ja-JP" sz="1143" b="1" i="0" u="none" strike="noStrike" kern="1200" cap="none" spc="0" normalizeH="0" baseline="0" noProof="0" dirty="0">
                <a:ln>
                  <a:noFill/>
                </a:ln>
                <a:solidFill>
                  <a:srgbClr val="3366CC"/>
                </a:solidFill>
                <a:effectLst/>
                <a:uLnTx/>
                <a:uFillTx/>
                <a:latin typeface="ＭＳ Ｐゴシック" panose="020B0600070205080204" pitchFamily="50" charset="-128"/>
                <a:ea typeface="ＭＳ Ｐゴシック" panose="020B0600070205080204" pitchFamily="50" charset="-128"/>
                <a:cs typeface="+mn-cs"/>
              </a:rPr>
              <a:t>】</a:t>
            </a:r>
          </a:p>
          <a:p>
            <a:pPr marL="0" marR="0" lvl="0" indent="0" algn="l" defTabSz="914400" rtl="0" eaLnBrk="1" fontAlgn="auto" latinLnBrk="0" hangingPunct="1">
              <a:lnSpc>
                <a:spcPct val="100000"/>
              </a:lnSpc>
              <a:spcBef>
                <a:spcPts val="429"/>
              </a:spcBef>
              <a:spcAft>
                <a:spcPts val="0"/>
              </a:spcAft>
              <a:buClrTx/>
              <a:buSzTx/>
              <a:buFontTx/>
              <a:buNone/>
              <a:tabLst/>
              <a:defRPr/>
            </a:pPr>
            <a:r>
              <a:rPr kumimoji="1" lang="ja-JP" altLang="en-US" sz="1050" b="1" i="0" u="none" strike="noStrike" kern="1200" cap="none" spc="0" normalizeH="0" baseline="0" noProof="0" dirty="0">
                <a:ln>
                  <a:noFill/>
                </a:ln>
                <a:solidFill>
                  <a:srgbClr val="CC9900"/>
                </a:solidFill>
                <a:effectLst/>
                <a:uLnTx/>
                <a:uFillTx/>
                <a:latin typeface="Calibri"/>
                <a:ea typeface="ＭＳ Ｐゴシック" panose="020B0600070205080204" pitchFamily="50" charset="-128"/>
                <a:cs typeface="+mn-cs"/>
              </a:rPr>
              <a:t>　</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第一期から引き続き</a:t>
            </a:r>
            <a:r>
              <a:rPr kumimoji="1" lang="ja-JP" altLang="en-US" sz="1050" b="1" i="0" u="none" strike="noStrike" kern="1200" cap="none" spc="0" normalizeH="0" baseline="0" noProof="0" dirty="0">
                <a:ln>
                  <a:noFill/>
                </a:ln>
                <a:solidFill>
                  <a:srgbClr val="FF9900"/>
                </a:solidFill>
                <a:effectLst/>
                <a:uLnTx/>
                <a:uFillTx/>
                <a:latin typeface="Calibri"/>
                <a:ea typeface="ＭＳ Ｐゴシック" panose="020B0600070205080204" pitchFamily="50" charset="-128"/>
                <a:cs typeface="+mn-cs"/>
              </a:rPr>
              <a:t>「ボトムアップ方式」</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で議論を重ね</a:t>
            </a:r>
            <a:r>
              <a:rPr kumimoji="1" lang="ja-JP" altLang="en-US" sz="1050" b="1" i="0" u="none" strike="noStrike" kern="1200" cap="none" spc="0" normalizeH="0" baseline="0" noProof="0" dirty="0">
                <a:ln>
                  <a:noFill/>
                </a:ln>
                <a:solidFill>
                  <a:srgbClr val="FF9900"/>
                </a:solidFill>
                <a:effectLst/>
                <a:uLnTx/>
                <a:uFillTx/>
                <a:latin typeface="Calibri"/>
                <a:ea typeface="ＭＳ Ｐゴシック" panose="020B0600070205080204" pitchFamily="50" charset="-128"/>
                <a:cs typeface="+mn-cs"/>
              </a:rPr>
              <a:t>「</a:t>
            </a:r>
            <a:r>
              <a:rPr kumimoji="1" lang="zh-TW" altLang="en-US" sz="1050" b="1" i="0" u="none" strike="noStrike" kern="1200" cap="none" spc="0" normalizeH="0" baseline="0" noProof="0" dirty="0">
                <a:ln>
                  <a:noFill/>
                </a:ln>
                <a:solidFill>
                  <a:srgbClr val="FF9900"/>
                </a:solidFill>
                <a:effectLst/>
                <a:uLnTx/>
                <a:uFillTx/>
                <a:latin typeface="メイリオ" panose="020B0604030504040204" pitchFamily="50" charset="-128"/>
                <a:ea typeface="メイリオ" panose="020B0604030504040204" pitchFamily="50" charset="-128"/>
                <a:cs typeface="Meiryo UI" panose="020B0604030504040204" pitchFamily="50" charset="-128"/>
              </a:rPr>
              <a:t>西成特区構想</a:t>
            </a:r>
            <a:endParaRPr kumimoji="1" lang="en-US" altLang="zh-TW" sz="1050" b="1" i="0" u="none" strike="noStrike" kern="1200" cap="none" spc="0" normalizeH="0" baseline="0" noProof="0" dirty="0">
              <a:ln>
                <a:noFill/>
              </a:ln>
              <a:solidFill>
                <a:srgbClr val="FF9900"/>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srgbClr val="FF9900"/>
                </a:solidFill>
                <a:effectLst/>
                <a:uLnTx/>
                <a:uFillTx/>
                <a:latin typeface="メイリオ" panose="020B0604030504040204" pitchFamily="50" charset="-128"/>
                <a:ea typeface="メイリオ" panose="020B0604030504040204" pitchFamily="50" charset="-128"/>
                <a:cs typeface="Meiryo UI" panose="020B0604030504040204" pitchFamily="50" charset="-128"/>
              </a:rPr>
              <a:t>　</a:t>
            </a:r>
            <a:r>
              <a:rPr kumimoji="1" lang="zh-TW" altLang="en-US" sz="1050" b="1" i="0" u="none" strike="noStrike" kern="1200" cap="none" spc="0" normalizeH="0" baseline="0" noProof="0" dirty="0">
                <a:ln>
                  <a:noFill/>
                </a:ln>
                <a:solidFill>
                  <a:srgbClr val="FF9900"/>
                </a:solidFill>
                <a:effectLst/>
                <a:uLnTx/>
                <a:uFillTx/>
                <a:latin typeface="メイリオ" panose="020B0604030504040204" pitchFamily="50" charset="-128"/>
                <a:ea typeface="メイリオ" panose="020B0604030504040204" pitchFamily="50" charset="-128"/>
                <a:cs typeface="Meiryo UI" panose="020B0604030504040204" pitchFamily="50" charset="-128"/>
              </a:rPr>
              <a:t>有識者座談会報告書</a:t>
            </a:r>
            <a:r>
              <a:rPr kumimoji="1" lang="ja-JP" altLang="en-US" sz="1050" b="1" i="0" u="none" strike="noStrike" kern="1200" cap="none" spc="0" normalizeH="0" baseline="0" noProof="0" dirty="0">
                <a:ln>
                  <a:noFill/>
                </a:ln>
                <a:solidFill>
                  <a:srgbClr val="FF9900"/>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」「まちづくりビジョン有識者提言」</a:t>
            </a:r>
            <a:r>
              <a:rPr kumimoji="1" lang="ja-JP" altLang="en-US" sz="105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に基づいて</a:t>
            </a:r>
            <a:endParaRPr kumimoji="1" lang="en-US" altLang="ja-JP" sz="105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関係各局等が施策・事業を具体化</a:t>
            </a:r>
            <a:endParaRPr kumimoji="1" lang="ja-JP" altLang="en-US" sz="105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endParaRPr>
          </a:p>
        </p:txBody>
      </p:sp>
      <p:sp>
        <p:nvSpPr>
          <p:cNvPr id="35" name="テキスト ボックス 34"/>
          <p:cNvSpPr txBox="1"/>
          <p:nvPr/>
        </p:nvSpPr>
        <p:spPr>
          <a:xfrm>
            <a:off x="4444824" y="5769774"/>
            <a:ext cx="4558626" cy="899586"/>
          </a:xfrm>
          <a:prstGeom prst="rect">
            <a:avLst/>
          </a:prstGeom>
          <a:solidFill>
            <a:srgbClr val="FFFFFF"/>
          </a:solidFill>
          <a:ln>
            <a:solidFill>
              <a:schemeClr val="accent1"/>
            </a:solidFill>
          </a:ln>
        </p:spPr>
        <p:txBody>
          <a:bodyPr wrap="none" lIns="25714" tIns="77143" rIns="0" bIns="77143" rtlCol="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50" b="1" i="0" u="none" strike="noStrike" kern="1200" cap="none" spc="0" normalizeH="0" baseline="0" noProof="0" dirty="0">
                <a:ln>
                  <a:noFill/>
                </a:ln>
                <a:solidFill>
                  <a:srgbClr val="3366CC"/>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令和５年度～令和９年度</a:t>
            </a:r>
            <a:r>
              <a:rPr kumimoji="1" lang="ja-JP" altLang="en-US" sz="1350" b="1" i="0" u="none" strike="noStrike" kern="1200" cap="none" spc="0" normalizeH="0" baseline="0" noProof="0" dirty="0">
                <a:ln>
                  <a:noFill/>
                </a:ln>
                <a:solidFill>
                  <a:srgbClr val="3366CC"/>
                </a:solidFill>
                <a:effectLst/>
                <a:uLnTx/>
                <a:uFillTx/>
                <a:latin typeface="ＭＳ Ｐゴシック" panose="020B0600070205080204" pitchFamily="50" charset="-128"/>
                <a:ea typeface="ＭＳ Ｐゴシック" panose="020B0600070205080204" pitchFamily="50" charset="-128"/>
                <a:cs typeface="+mn-cs"/>
              </a:rPr>
              <a:t>（第３期特区構想）</a:t>
            </a:r>
          </a:p>
          <a:p>
            <a:pPr marL="0" marR="0" lvl="0" indent="0" algn="l" defTabSz="914400" rtl="0" eaLnBrk="1" fontAlgn="auto" latinLnBrk="0" hangingPunct="1">
              <a:lnSpc>
                <a:spcPct val="100000"/>
              </a:lnSpc>
              <a:spcBef>
                <a:spcPts val="429"/>
              </a:spcBef>
              <a:spcAft>
                <a:spcPts val="0"/>
              </a:spcAft>
              <a:buClrTx/>
              <a:buSzTx/>
              <a:buFontTx/>
              <a:buNone/>
              <a:tabLst/>
              <a:defRPr/>
            </a:pPr>
            <a:r>
              <a:rPr kumimoji="1" lang="ja-JP" altLang="en-US" sz="1050" b="1" i="0" u="none" strike="noStrike" kern="1200" cap="none" spc="0" normalizeH="0" baseline="0" noProof="0" dirty="0">
                <a:ln>
                  <a:noFill/>
                </a:ln>
                <a:solidFill>
                  <a:srgbClr val="CC9900"/>
                </a:solidFill>
                <a:effectLst/>
                <a:uLnTx/>
                <a:uFillTx/>
                <a:latin typeface="Calibri"/>
                <a:ea typeface="ＭＳ Ｐゴシック" panose="020B0600070205080204" pitchFamily="50" charset="-128"/>
                <a:cs typeface="+mn-cs"/>
              </a:rPr>
              <a:t>　</a:t>
            </a:r>
            <a:r>
              <a:rPr kumimoji="1" lang="ja-JP" altLang="en-US" sz="1050" b="1" i="0" u="none" strike="noStrike" kern="1200" cap="none" spc="0" normalizeH="0" baseline="0" noProof="0" dirty="0">
                <a:ln>
                  <a:noFill/>
                </a:ln>
                <a:solidFill>
                  <a:srgbClr val="F3A10D"/>
                </a:solidFill>
                <a:effectLst/>
                <a:uLnTx/>
                <a:uFillTx/>
                <a:latin typeface="Calibri"/>
                <a:ea typeface="ＭＳ Ｐゴシック" panose="020B0600070205080204" pitchFamily="50" charset="-128"/>
                <a:cs typeface="+mn-cs"/>
              </a:rPr>
              <a:t>令和</a:t>
            </a:r>
            <a:r>
              <a:rPr kumimoji="1" lang="en-US" altLang="ja-JP" sz="1050" b="1" i="0" u="none" strike="noStrike" kern="1200" cap="none" spc="0" normalizeH="0" baseline="0" noProof="0" dirty="0">
                <a:ln>
                  <a:noFill/>
                </a:ln>
                <a:solidFill>
                  <a:srgbClr val="F3A10D"/>
                </a:solidFill>
                <a:effectLst/>
                <a:uLnTx/>
                <a:uFillTx/>
                <a:latin typeface="Calibri"/>
                <a:ea typeface="ＭＳ Ｐゴシック" panose="020B0600070205080204" pitchFamily="50" charset="-128"/>
                <a:cs typeface="+mn-cs"/>
              </a:rPr>
              <a:t>4</a:t>
            </a:r>
            <a:r>
              <a:rPr kumimoji="1" lang="ja-JP" altLang="en-US" sz="1050" b="1" i="0" u="none" strike="noStrike" kern="1200" cap="none" spc="0" normalizeH="0" baseline="0" noProof="0" dirty="0">
                <a:ln>
                  <a:noFill/>
                </a:ln>
                <a:solidFill>
                  <a:srgbClr val="F3A10D"/>
                </a:solidFill>
                <a:effectLst/>
                <a:uLnTx/>
                <a:uFillTx/>
                <a:latin typeface="Calibri"/>
                <a:ea typeface="ＭＳ Ｐゴシック" panose="020B0600070205080204" pitchFamily="50" charset="-128"/>
                <a:cs typeface="+mn-cs"/>
              </a:rPr>
              <a:t>年</a:t>
            </a:r>
            <a:r>
              <a:rPr kumimoji="1" lang="en-US" altLang="ja-JP" sz="1050" b="1" i="0" u="none" strike="noStrike" kern="1200" cap="none" spc="0" normalizeH="0" baseline="0" noProof="0" dirty="0">
                <a:ln>
                  <a:noFill/>
                </a:ln>
                <a:solidFill>
                  <a:srgbClr val="F3A10D"/>
                </a:solidFill>
                <a:effectLst/>
                <a:uLnTx/>
                <a:uFillTx/>
                <a:latin typeface="Calibri"/>
                <a:ea typeface="ＭＳ Ｐゴシック" panose="020B0600070205080204" pitchFamily="50" charset="-128"/>
                <a:cs typeface="+mn-cs"/>
              </a:rPr>
              <a:t>9</a:t>
            </a:r>
            <a:r>
              <a:rPr kumimoji="1" lang="ja-JP" altLang="en-US" sz="1050" b="1" i="0" u="none" strike="noStrike" kern="1200" cap="none" spc="0" normalizeH="0" baseline="0" noProof="0" dirty="0">
                <a:ln>
                  <a:noFill/>
                </a:ln>
                <a:solidFill>
                  <a:srgbClr val="F3A10D"/>
                </a:solidFill>
                <a:effectLst/>
                <a:uLnTx/>
                <a:uFillTx/>
                <a:latin typeface="Calibri"/>
                <a:ea typeface="ＭＳ Ｐゴシック" panose="020B0600070205080204" pitchFamily="50" charset="-128"/>
                <a:cs typeface="+mn-cs"/>
              </a:rPr>
              <a:t>月</a:t>
            </a:r>
            <a:r>
              <a:rPr kumimoji="1" lang="en-US" altLang="ja-JP" sz="1050" b="1" i="0" u="none" strike="noStrike" kern="1200" cap="none" spc="0" normalizeH="0" baseline="0" noProof="0" dirty="0">
                <a:ln>
                  <a:noFill/>
                </a:ln>
                <a:solidFill>
                  <a:srgbClr val="F3A10D"/>
                </a:solidFill>
                <a:effectLst/>
                <a:uLnTx/>
                <a:uFillTx/>
                <a:latin typeface="Calibri"/>
                <a:ea typeface="ＭＳ Ｐゴシック" panose="020B0600070205080204" pitchFamily="50" charset="-128"/>
                <a:cs typeface="+mn-cs"/>
              </a:rPr>
              <a:t>7</a:t>
            </a:r>
            <a:r>
              <a:rPr kumimoji="1" lang="ja-JP" altLang="en-US" sz="1050" b="1" i="0" u="none" strike="noStrike" kern="1200" cap="none" spc="0" normalizeH="0" baseline="0" noProof="0" dirty="0">
                <a:ln>
                  <a:noFill/>
                </a:ln>
                <a:solidFill>
                  <a:srgbClr val="F3A10D"/>
                </a:solidFill>
                <a:effectLst/>
                <a:uLnTx/>
                <a:uFillTx/>
                <a:latin typeface="Calibri"/>
                <a:ea typeface="ＭＳ Ｐゴシック" panose="020B0600070205080204" pitchFamily="50" charset="-128"/>
                <a:cs typeface="+mn-cs"/>
              </a:rPr>
              <a:t>日の戦略会議において実施が決定</a:t>
            </a:r>
            <a:r>
              <a:rPr kumimoji="1" lang="en-US" altLang="ja-JP" sz="105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
            </a:r>
            <a:br>
              <a:rPr kumimoji="1" lang="en-US" altLang="ja-JP" sz="105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br>
            <a:r>
              <a:rPr kumimoji="1" lang="ja-JP" altLang="en-US" sz="105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　「人口減少に歯止めをかける」ことをめざし、各種取組みを進めていく。</a:t>
            </a:r>
            <a:endParaRPr kumimoji="1" lang="en-US" altLang="ja-JP" sz="1050" b="1" i="0" u="none" strike="noStrike" kern="1200" cap="none" spc="0" normalizeH="0" baseline="0" noProof="0" dirty="0">
              <a:ln>
                <a:noFill/>
              </a:ln>
              <a:solidFill>
                <a:srgbClr val="CC9900"/>
              </a:solidFill>
              <a:effectLst/>
              <a:uLnTx/>
              <a:uFillTx/>
              <a:latin typeface="Calibri"/>
              <a:ea typeface="ＭＳ Ｐゴシック" panose="020B0600070205080204" pitchFamily="50" charset="-128"/>
              <a:cs typeface="+mn-cs"/>
            </a:endParaRPr>
          </a:p>
        </p:txBody>
      </p:sp>
      <p:sp>
        <p:nvSpPr>
          <p:cNvPr id="36" name="下矢印 35"/>
          <p:cNvSpPr/>
          <p:nvPr/>
        </p:nvSpPr>
        <p:spPr>
          <a:xfrm>
            <a:off x="6291667" y="5219461"/>
            <a:ext cx="1724481" cy="499877"/>
          </a:xfrm>
          <a:prstGeom prst="down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38" name="テキスト ボックス 36"/>
          <p:cNvSpPr txBox="1"/>
          <p:nvPr/>
        </p:nvSpPr>
        <p:spPr>
          <a:xfrm>
            <a:off x="76460" y="14856"/>
            <a:ext cx="3308275" cy="261610"/>
          </a:xfrm>
          <a:prstGeom prst="rect">
            <a:avLst/>
          </a:prstGeom>
          <a:noFill/>
        </p:spPr>
        <p:txBody>
          <a:bodyPr wrap="square" rtlCol="0" anchor="ctr">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lvl="0">
              <a:defRPr/>
            </a:pPr>
            <a:r>
              <a:rPr kumimoji="1" lang="en-US" altLang="ja-JP"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Ⅰ</a:t>
            </a:r>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　</a:t>
            </a:r>
            <a:r>
              <a:rPr lang="ja-JP" altLang="en-US" sz="1100" dirty="0">
                <a:solidFill>
                  <a:prstClr val="black"/>
                </a:solidFill>
                <a:latin typeface="ＭＳ Ｐゴシック" panose="020B0600070205080204" pitchFamily="50" charset="-128"/>
                <a:ea typeface="ＭＳ Ｐゴシック" panose="020B0600070205080204" pitchFamily="50" charset="-128"/>
                <a:cs typeface="Arial" panose="020B0604020202020204" pitchFamily="34" charset="0"/>
              </a:rPr>
              <a:t>政策の刷新・西成特区構想</a:t>
            </a:r>
          </a:p>
        </p:txBody>
      </p:sp>
      <p:sp>
        <p:nvSpPr>
          <p:cNvPr id="2" name="スライド番号プレースホルダー 1"/>
          <p:cNvSpPr>
            <a:spLocks noGrp="1"/>
          </p:cNvSpPr>
          <p:nvPr>
            <p:ph type="sldNum" sz="quarter" idx="12"/>
          </p:nvPr>
        </p:nvSpPr>
        <p:spPr/>
        <p:txBody>
          <a:bodyPr/>
          <a:lstStyle/>
          <a:p>
            <a:fld id="{63BC356D-1576-478B-8647-1361C6E9DFF7}" type="slidenum">
              <a:rPr lang="ja-JP" altLang="en-US" smtClean="0"/>
              <a:pPr/>
              <a:t>31</a:t>
            </a:fld>
            <a:endParaRPr lang="ja-JP" altLang="en-US"/>
          </a:p>
        </p:txBody>
      </p:sp>
    </p:spTree>
    <p:extLst>
      <p:ext uri="{BB962C8B-B14F-4D97-AF65-F5344CB8AC3E}">
        <p14:creationId xmlns:p14="http://schemas.microsoft.com/office/powerpoint/2010/main" val="86075935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5099125" y="5206701"/>
            <a:ext cx="3711388" cy="1462659"/>
          </a:xfrm>
          <a:prstGeom prst="rect">
            <a:avLst/>
          </a:prstGeom>
          <a:solidFill>
            <a:srgbClr val="66FFF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graphicFrame>
        <p:nvGraphicFramePr>
          <p:cNvPr id="24" name="表 23"/>
          <p:cNvGraphicFramePr>
            <a:graphicFrameLocks noGrp="1"/>
          </p:cNvGraphicFramePr>
          <p:nvPr>
            <p:extLst>
              <p:ext uri="{D42A27DB-BD31-4B8C-83A1-F6EECF244321}">
                <p14:modId xmlns:p14="http://schemas.microsoft.com/office/powerpoint/2010/main" val="1044434934"/>
              </p:ext>
            </p:extLst>
          </p:nvPr>
        </p:nvGraphicFramePr>
        <p:xfrm>
          <a:off x="323528" y="797860"/>
          <a:ext cx="8568952" cy="5943600"/>
        </p:xfrm>
        <a:graphic>
          <a:graphicData uri="http://schemas.openxmlformats.org/drawingml/2006/table">
            <a:tbl>
              <a:tblPr firstRow="1" bandRow="1">
                <a:tableStyleId>{5940675A-B579-460E-94D1-54222C63F5DA}</a:tableStyleId>
              </a:tblPr>
              <a:tblGrid>
                <a:gridCol w="1944216">
                  <a:extLst>
                    <a:ext uri="{9D8B030D-6E8A-4147-A177-3AD203B41FA5}">
                      <a16:colId xmlns:a16="http://schemas.microsoft.com/office/drawing/2014/main" val="20000"/>
                    </a:ext>
                  </a:extLst>
                </a:gridCol>
                <a:gridCol w="2776642">
                  <a:extLst>
                    <a:ext uri="{9D8B030D-6E8A-4147-A177-3AD203B41FA5}">
                      <a16:colId xmlns:a16="http://schemas.microsoft.com/office/drawing/2014/main" val="20001"/>
                    </a:ext>
                  </a:extLst>
                </a:gridCol>
                <a:gridCol w="3848094">
                  <a:extLst>
                    <a:ext uri="{9D8B030D-6E8A-4147-A177-3AD203B41FA5}">
                      <a16:colId xmlns:a16="http://schemas.microsoft.com/office/drawing/2014/main" val="20002"/>
                    </a:ext>
                  </a:extLst>
                </a:gridCol>
              </a:tblGrid>
              <a:tr h="321423">
                <a:tc>
                  <a:txBody>
                    <a:bodyPr/>
                    <a:lstStyle/>
                    <a:p>
                      <a:pPr algn="ctr"/>
                      <a:r>
                        <a:rPr kumimoji="1" lang="ja-JP" altLang="en-US" sz="1600" dirty="0"/>
                        <a:t>項目</a:t>
                      </a:r>
                    </a:p>
                  </a:txBody>
                  <a:tcPr/>
                </a:tc>
                <a:tc>
                  <a:txBody>
                    <a:bodyPr/>
                    <a:lstStyle/>
                    <a:p>
                      <a:pPr algn="ctr"/>
                      <a:r>
                        <a:rPr kumimoji="1" lang="ja-JP" altLang="en-US" sz="1600" dirty="0"/>
                        <a:t>これまでの状況</a:t>
                      </a:r>
                    </a:p>
                  </a:txBody>
                  <a:tcPr/>
                </a:tc>
                <a:tc>
                  <a:txBody>
                    <a:bodyPr/>
                    <a:lstStyle/>
                    <a:p>
                      <a:pPr algn="ctr"/>
                      <a:r>
                        <a:rPr kumimoji="1" lang="ja-JP" altLang="en-US" sz="1600" dirty="0"/>
                        <a:t>現在の取組み</a:t>
                      </a:r>
                    </a:p>
                  </a:txBody>
                  <a:tcPr/>
                </a:tc>
                <a:extLst>
                  <a:ext uri="{0D108BD9-81ED-4DB2-BD59-A6C34878D82A}">
                    <a16:rowId xmlns:a16="http://schemas.microsoft.com/office/drawing/2014/main" val="10000"/>
                  </a:ext>
                </a:extLst>
              </a:tr>
              <a:tr h="192853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t>１．市の取組体制</a:t>
                      </a:r>
                    </a:p>
                    <a:p>
                      <a:endParaRPr kumimoji="1" lang="ja-JP" alt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dirty="0"/>
                        <a:t>・福祉・医療・環境改善などに区と局が連携し対応してきたが、全市的な視点を持ちながら課題の対応にあたってきたため、結果的に西成区の個別課題の抜本的解決が困難</a:t>
                      </a:r>
                      <a:endParaRPr lang="en-US" altLang="ja-JP" sz="1400" dirty="0"/>
                    </a:p>
                    <a:p>
                      <a:endParaRPr kumimoji="1" lang="ja-JP" altLang="en-US" sz="1400" dirty="0"/>
                    </a:p>
                  </a:txBody>
                  <a:tcPr/>
                </a:tc>
                <a:tc>
                  <a:txBody>
                    <a:bodyPr/>
                    <a:lstStyle/>
                    <a:p>
                      <a:r>
                        <a:rPr kumimoji="1" lang="ja-JP" altLang="en-US" sz="1400" dirty="0"/>
                        <a:t>・西成特区構想として西成区に特化した対応を進めるため、西成区長をリーダー、関係局長をメンバーとしたプロジェクトチームを設置。</a:t>
                      </a:r>
                      <a:endParaRPr kumimoji="1" lang="en-US" altLang="ja-JP" sz="1400" dirty="0"/>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dirty="0"/>
                        <a:t>・西成特区構想の大きな方向性を考える有識者座談会の提言に基づき、関係各局が施策・事業の具体化を実施。</a:t>
                      </a:r>
                      <a:endParaRPr kumimoji="1" lang="en-US" altLang="ja-JP" sz="1400" dirty="0"/>
                    </a:p>
                    <a:p>
                      <a:r>
                        <a:rPr lang="ja-JP" altLang="en-US" sz="1400" dirty="0"/>
                        <a:t>・また、西成特区構想に呼応して、府・府警・市が協力し、薬物対策などの取組みを</a:t>
                      </a:r>
                      <a:r>
                        <a:rPr lang="en-US" altLang="ja-JP" sz="1400" dirty="0"/>
                        <a:t>2014</a:t>
                      </a:r>
                      <a:r>
                        <a:rPr lang="ja-JP" altLang="en-US" sz="1400" dirty="0"/>
                        <a:t>年度から実施。</a:t>
                      </a:r>
                      <a:endParaRPr kumimoji="1" lang="ja-JP" altLang="en-US" sz="1400" dirty="0"/>
                    </a:p>
                  </a:txBody>
                  <a:tcPr/>
                </a:tc>
                <a:extLst>
                  <a:ext uri="{0D108BD9-81ED-4DB2-BD59-A6C34878D82A}">
                    <a16:rowId xmlns:a16="http://schemas.microsoft.com/office/drawing/2014/main" val="10001"/>
                  </a:ext>
                </a:extLst>
              </a:tr>
              <a:tr h="198299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dirty="0"/>
                        <a:t>２</a:t>
                      </a:r>
                      <a:r>
                        <a:rPr kumimoji="1" lang="ja-JP" altLang="en-US" sz="1400" dirty="0"/>
                        <a:t>．地域との関係</a:t>
                      </a:r>
                    </a:p>
                    <a:p>
                      <a:endParaRPr kumimoji="1" lang="ja-JP" alt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t>・行政の押し付けと受け止められかねないような施策立案プロセス</a:t>
                      </a: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dirty="0"/>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dirty="0"/>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dirty="0"/>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dirty="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t>・事業の実施にあたっては、地域住民や関係者の意向や要望を聞いて調整</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dirty="0"/>
                        <a:t>・地域住民や関係者が当事者として行政とともに施策立案するエリアマネジメント協議会を設置し、官民協働で施策を構築。</a:t>
                      </a:r>
                      <a:endParaRPr lang="en-US" altLang="ja-JP" sz="1400" dirty="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u="none" kern="1200" dirty="0">
                          <a:solidFill>
                            <a:schemeClr val="tx1"/>
                          </a:solidFill>
                          <a:latin typeface="+mn-lt"/>
                          <a:ea typeface="+mn-ea"/>
                          <a:cs typeface="+mn-cs"/>
                        </a:rPr>
                        <a:t>・</a:t>
                      </a:r>
                      <a:r>
                        <a:rPr kumimoji="1" lang="en-US" altLang="ja-JP" sz="1400" u="none" kern="1200" dirty="0">
                          <a:solidFill>
                            <a:schemeClr val="tx1"/>
                          </a:solidFill>
                          <a:latin typeface="+mn-lt"/>
                          <a:ea typeface="+mn-ea"/>
                          <a:cs typeface="+mn-cs"/>
                        </a:rPr>
                        <a:t>2015</a:t>
                      </a:r>
                      <a:r>
                        <a:rPr kumimoji="1" lang="ja-JP" altLang="en-US" sz="1400" u="none" kern="1200" dirty="0">
                          <a:solidFill>
                            <a:schemeClr val="tx1"/>
                          </a:solidFill>
                          <a:latin typeface="+mn-lt"/>
                          <a:ea typeface="+mn-ea"/>
                          <a:cs typeface="+mn-cs"/>
                        </a:rPr>
                        <a:t>年</a:t>
                      </a:r>
                      <a:r>
                        <a:rPr kumimoji="1" lang="en-US" altLang="ja-JP" sz="1400" u="none" kern="1200" dirty="0">
                          <a:solidFill>
                            <a:schemeClr val="tx1"/>
                          </a:solidFill>
                          <a:latin typeface="+mn-lt"/>
                          <a:ea typeface="+mn-ea"/>
                          <a:cs typeface="+mn-cs"/>
                        </a:rPr>
                        <a:t>6</a:t>
                      </a:r>
                      <a:r>
                        <a:rPr kumimoji="1" lang="ja-JP" altLang="en-US" sz="1400" u="none" kern="1200" dirty="0">
                          <a:solidFill>
                            <a:schemeClr val="tx1"/>
                          </a:solidFill>
                          <a:latin typeface="+mn-lt"/>
                          <a:ea typeface="+mn-ea"/>
                          <a:cs typeface="+mn-cs"/>
                        </a:rPr>
                        <a:t>月より、あいりん地域のまちづくりに特化した意見聴取の場として、「あいりん地域まちづくり会議」を開催。</a:t>
                      </a:r>
                      <a:endParaRPr kumimoji="1" lang="en-US" altLang="ja-JP" sz="1100" dirty="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t>・あい</a:t>
                      </a:r>
                      <a:r>
                        <a:rPr kumimoji="1" lang="ja-JP" altLang="en-US" sz="1400" dirty="0" err="1"/>
                        <a:t>りん</a:t>
                      </a:r>
                      <a:r>
                        <a:rPr kumimoji="1" lang="ja-JP" altLang="en-US" sz="1400" dirty="0"/>
                        <a:t>地域環境整備事業では、官民協働の仕組みを用いて事業実施。</a:t>
                      </a:r>
                      <a:endParaRPr kumimoji="1" lang="en-US" altLang="ja-JP" sz="1400" dirty="0"/>
                    </a:p>
                    <a:p>
                      <a:endParaRPr kumimoji="1" lang="ja-JP" altLang="en-US" sz="1400" dirty="0"/>
                    </a:p>
                  </a:txBody>
                  <a:tcPr/>
                </a:tc>
                <a:extLst>
                  <a:ext uri="{0D108BD9-81ED-4DB2-BD59-A6C34878D82A}">
                    <a16:rowId xmlns:a16="http://schemas.microsoft.com/office/drawing/2014/main" val="10002"/>
                  </a:ext>
                </a:extLst>
              </a:tr>
              <a:tr h="131491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t>３．取組期間</a:t>
                      </a:r>
                    </a:p>
                    <a:p>
                      <a:endParaRPr kumimoji="1" lang="ja-JP" alt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rPr>
                        <a:t>期間を設定せず、継続的に実施</a:t>
                      </a:r>
                    </a:p>
                    <a:p>
                      <a:endParaRPr kumimoji="1" lang="ja-JP" altLang="en-US" sz="1400" dirty="0">
                        <a:solidFill>
                          <a:schemeClr val="tx1"/>
                        </a:solidFill>
                      </a:endParaRPr>
                    </a:p>
                  </a:txBody>
                  <a:tcPr/>
                </a:tc>
                <a:tc>
                  <a:txBody>
                    <a:bodyPr/>
                    <a:lstStyle/>
                    <a:p>
                      <a:r>
                        <a:rPr kumimoji="1" lang="ja-JP" altLang="en-US" sz="1400" dirty="0">
                          <a:solidFill>
                            <a:schemeClr val="tx1"/>
                          </a:solidFill>
                        </a:rPr>
                        <a:t>・</a:t>
                      </a:r>
                      <a:r>
                        <a:rPr lang="en-US" altLang="ja-JP" sz="1400" strike="noStrike" dirty="0">
                          <a:solidFill>
                            <a:schemeClr val="tx1"/>
                          </a:solidFill>
                        </a:rPr>
                        <a:t>1</a:t>
                      </a:r>
                      <a:r>
                        <a:rPr lang="ja-JP" altLang="en-US" sz="1400" strike="noStrike" dirty="0">
                          <a:solidFill>
                            <a:schemeClr val="tx1"/>
                          </a:solidFill>
                        </a:rPr>
                        <a:t>期</a:t>
                      </a:r>
                      <a:r>
                        <a:rPr lang="en-US" altLang="ja-JP" sz="1400" strike="noStrike" dirty="0">
                          <a:solidFill>
                            <a:schemeClr val="tx1"/>
                          </a:solidFill>
                        </a:rPr>
                        <a:t>5</a:t>
                      </a:r>
                      <a:r>
                        <a:rPr lang="ja-JP" altLang="en-US" sz="1400" strike="noStrike" dirty="0">
                          <a:solidFill>
                            <a:schemeClr val="tx1"/>
                          </a:solidFill>
                        </a:rPr>
                        <a:t>年を計画期間として</a:t>
                      </a:r>
                      <a:r>
                        <a:rPr lang="en-US" altLang="ja-JP" sz="1400" strike="noStrike" dirty="0">
                          <a:solidFill>
                            <a:schemeClr val="tx1"/>
                          </a:solidFill>
                        </a:rPr>
                        <a:t>2013</a:t>
                      </a:r>
                      <a:r>
                        <a:rPr lang="ja-JP" altLang="en-US" sz="1400" strike="noStrike" dirty="0">
                          <a:solidFill>
                            <a:schemeClr val="tx1"/>
                          </a:solidFill>
                        </a:rPr>
                        <a:t>年度から取組みを実施、期末には、総括のうえ継続について判断。</a:t>
                      </a:r>
                      <a:r>
                        <a:rPr lang="en-US" altLang="ja-JP" sz="1400" strike="noStrike" dirty="0">
                          <a:solidFill>
                            <a:schemeClr val="tx1"/>
                          </a:solidFill>
                        </a:rPr>
                        <a:t>2027</a:t>
                      </a:r>
                      <a:r>
                        <a:rPr lang="ja-JP" altLang="en-US" sz="1400" strike="noStrike" dirty="0">
                          <a:solidFill>
                            <a:schemeClr val="tx1"/>
                          </a:solidFill>
                        </a:rPr>
                        <a:t>年度までの取組み継続が決まっている。</a:t>
                      </a:r>
                      <a:endParaRPr lang="en-US" altLang="ja-JP" sz="1400" strike="noStrike" dirty="0">
                        <a:solidFill>
                          <a:schemeClr val="tx1"/>
                        </a:solidFill>
                      </a:endParaRPr>
                    </a:p>
                    <a:p>
                      <a:r>
                        <a:rPr lang="ja-JP" altLang="en-US" sz="1400" strike="noStrike" dirty="0">
                          <a:solidFill>
                            <a:schemeClr val="tx1"/>
                          </a:solidFill>
                        </a:rPr>
                        <a:t>（</a:t>
                      </a:r>
                      <a:r>
                        <a:rPr lang="en-US" altLang="ja-JP" sz="1400" dirty="0">
                          <a:solidFill>
                            <a:schemeClr val="tx1"/>
                          </a:solidFill>
                        </a:rPr>
                        <a:t>2013</a:t>
                      </a:r>
                      <a:r>
                        <a:rPr lang="ja-JP" altLang="en-US" sz="1400" dirty="0">
                          <a:solidFill>
                            <a:schemeClr val="tx1"/>
                          </a:solidFill>
                        </a:rPr>
                        <a:t>～</a:t>
                      </a:r>
                      <a:r>
                        <a:rPr lang="en-US" altLang="ja-JP" sz="1400" u="none" dirty="0">
                          <a:solidFill>
                            <a:schemeClr val="tx1"/>
                          </a:solidFill>
                        </a:rPr>
                        <a:t>2022</a:t>
                      </a:r>
                      <a:r>
                        <a:rPr lang="ja-JP" altLang="en-US" sz="1400" u="none" dirty="0">
                          <a:solidFill>
                            <a:schemeClr val="tx1"/>
                          </a:solidFill>
                        </a:rPr>
                        <a:t>年度予算計　</a:t>
                      </a:r>
                      <a:r>
                        <a:rPr lang="en-US" altLang="ja-JP" sz="1400" u="none" dirty="0" smtClean="0">
                          <a:solidFill>
                            <a:schemeClr val="tx1"/>
                          </a:solidFill>
                        </a:rPr>
                        <a:t>137</a:t>
                      </a:r>
                      <a:r>
                        <a:rPr lang="ja-JP" altLang="en-US" sz="1400" u="none" dirty="0" smtClean="0">
                          <a:solidFill>
                            <a:schemeClr val="tx1"/>
                          </a:solidFill>
                        </a:rPr>
                        <a:t>億</a:t>
                      </a:r>
                      <a:r>
                        <a:rPr lang="en-US" altLang="ja-JP" sz="1400" u="none" dirty="0" smtClean="0">
                          <a:solidFill>
                            <a:schemeClr val="tx1"/>
                          </a:solidFill>
                        </a:rPr>
                        <a:t>8</a:t>
                      </a:r>
                      <a:r>
                        <a:rPr lang="ja-JP" altLang="en-US" sz="1400" u="none" dirty="0" smtClean="0">
                          <a:solidFill>
                            <a:schemeClr val="tx1"/>
                          </a:solidFill>
                        </a:rPr>
                        <a:t>千万円</a:t>
                      </a:r>
                      <a:r>
                        <a:rPr lang="ja-JP" altLang="en-US" sz="1400" u="none" strike="noStrike" dirty="0" smtClean="0">
                          <a:solidFill>
                            <a:schemeClr val="tx1"/>
                          </a:solidFill>
                        </a:rPr>
                        <a:t>）</a:t>
                      </a:r>
                      <a:endParaRPr lang="en-US" altLang="ja-JP" sz="1400" strike="noStrike" dirty="0">
                        <a:solidFill>
                          <a:schemeClr val="tx1"/>
                        </a:solidFill>
                      </a:endParaRPr>
                    </a:p>
                    <a:p>
                      <a:r>
                        <a:rPr kumimoji="1" lang="ja-JP" altLang="en-US" sz="1400" dirty="0">
                          <a:solidFill>
                            <a:schemeClr val="tx1"/>
                          </a:solidFill>
                        </a:rPr>
                        <a:t>・府・府警も、</a:t>
                      </a:r>
                      <a:r>
                        <a:rPr kumimoji="1" lang="en-US" altLang="ja-JP" sz="1400" dirty="0">
                          <a:solidFill>
                            <a:schemeClr val="tx1"/>
                          </a:solidFill>
                        </a:rPr>
                        <a:t>2014</a:t>
                      </a:r>
                      <a:r>
                        <a:rPr kumimoji="1" lang="ja-JP" altLang="en-US" sz="1400" dirty="0">
                          <a:solidFill>
                            <a:schemeClr val="tx1"/>
                          </a:solidFill>
                        </a:rPr>
                        <a:t>～</a:t>
                      </a:r>
                      <a:r>
                        <a:rPr kumimoji="1" lang="en-US" altLang="ja-JP" sz="1400" dirty="0">
                          <a:solidFill>
                            <a:schemeClr val="tx1"/>
                          </a:solidFill>
                        </a:rPr>
                        <a:t>2022</a:t>
                      </a:r>
                      <a:r>
                        <a:rPr kumimoji="1" lang="ja-JP" altLang="en-US" sz="1400" dirty="0">
                          <a:solidFill>
                            <a:schemeClr val="tx1"/>
                          </a:solidFill>
                        </a:rPr>
                        <a:t>年度まで集中的な取組みを実施。</a:t>
                      </a:r>
                      <a:endParaRPr kumimoji="1" lang="en-US" altLang="ja-JP" sz="1400" dirty="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dirty="0"/>
                        <a:t>（</a:t>
                      </a:r>
                      <a:r>
                        <a:rPr lang="en-US" altLang="ja-JP" sz="1400" dirty="0"/>
                        <a:t>2014</a:t>
                      </a:r>
                      <a:r>
                        <a:rPr lang="ja-JP" altLang="en-US" sz="1400" dirty="0"/>
                        <a:t>～</a:t>
                      </a:r>
                      <a:r>
                        <a:rPr lang="en-US" altLang="ja-JP" sz="1400" u="none" dirty="0">
                          <a:solidFill>
                            <a:schemeClr val="tx1"/>
                          </a:solidFill>
                        </a:rPr>
                        <a:t>2022</a:t>
                      </a:r>
                      <a:r>
                        <a:rPr lang="ja-JP" altLang="en-US" sz="1400" u="none" dirty="0">
                          <a:solidFill>
                            <a:schemeClr val="tx1"/>
                          </a:solidFill>
                        </a:rPr>
                        <a:t>年度予算計　</a:t>
                      </a:r>
                      <a:r>
                        <a:rPr lang="en-US" altLang="ja-JP" sz="1400" u="none" dirty="0">
                          <a:solidFill>
                            <a:schemeClr val="tx1"/>
                          </a:solidFill>
                        </a:rPr>
                        <a:t>9</a:t>
                      </a:r>
                      <a:r>
                        <a:rPr lang="ja-JP" altLang="en-US" sz="1400" u="none" dirty="0">
                          <a:solidFill>
                            <a:schemeClr val="tx1"/>
                          </a:solidFill>
                        </a:rPr>
                        <a:t>億</a:t>
                      </a:r>
                      <a:r>
                        <a:rPr lang="en-US" altLang="ja-JP" sz="1400" u="none" dirty="0">
                          <a:solidFill>
                            <a:schemeClr val="tx1"/>
                          </a:solidFill>
                        </a:rPr>
                        <a:t>5</a:t>
                      </a:r>
                      <a:r>
                        <a:rPr lang="ja-JP" altLang="en-US" sz="1400" u="none" dirty="0">
                          <a:solidFill>
                            <a:schemeClr val="tx1"/>
                          </a:solidFill>
                        </a:rPr>
                        <a:t>千万円</a:t>
                      </a:r>
                      <a:r>
                        <a:rPr lang="ja-JP" altLang="en-US" sz="1400" dirty="0"/>
                        <a:t>）</a:t>
                      </a:r>
                      <a:endParaRPr lang="en-US" altLang="ja-JP" sz="1400" dirty="0"/>
                    </a:p>
                  </a:txBody>
                  <a:tcPr/>
                </a:tc>
                <a:extLst>
                  <a:ext uri="{0D108BD9-81ED-4DB2-BD59-A6C34878D82A}">
                    <a16:rowId xmlns:a16="http://schemas.microsoft.com/office/drawing/2014/main" val="10003"/>
                  </a:ext>
                </a:extLst>
              </a:tr>
            </a:tbl>
          </a:graphicData>
        </a:graphic>
      </p:graphicFrame>
      <p:sp>
        <p:nvSpPr>
          <p:cNvPr id="22" name="テキスト ボックス 21"/>
          <p:cNvSpPr txBox="1"/>
          <p:nvPr/>
        </p:nvSpPr>
        <p:spPr>
          <a:xfrm>
            <a:off x="251520" y="332656"/>
            <a:ext cx="7704856"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③　西成特区構想の概要（取組体制） </a:t>
            </a:r>
          </a:p>
        </p:txBody>
      </p:sp>
      <p:cxnSp>
        <p:nvCxnSpPr>
          <p:cNvPr id="23" name="直線コネクタ 22"/>
          <p:cNvCxnSpPr/>
          <p:nvPr/>
        </p:nvCxnSpPr>
        <p:spPr>
          <a:xfrm>
            <a:off x="179512" y="692696"/>
            <a:ext cx="871296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テキスト ボックス 36"/>
          <p:cNvSpPr txBox="1"/>
          <p:nvPr/>
        </p:nvSpPr>
        <p:spPr>
          <a:xfrm>
            <a:off x="144844" y="67923"/>
            <a:ext cx="3308275" cy="261610"/>
          </a:xfrm>
          <a:prstGeom prst="rect">
            <a:avLst/>
          </a:prstGeom>
          <a:noFill/>
        </p:spPr>
        <p:txBody>
          <a:bodyPr wrap="square" rtlCol="0" anchor="ctr">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lvl="0">
              <a:defRPr/>
            </a:pPr>
            <a:r>
              <a:rPr kumimoji="1" lang="en-US" altLang="ja-JP"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Ⅰ</a:t>
            </a:r>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　</a:t>
            </a:r>
            <a:r>
              <a:rPr lang="ja-JP" altLang="en-US" sz="1100" dirty="0">
                <a:solidFill>
                  <a:prstClr val="black"/>
                </a:solidFill>
                <a:latin typeface="ＭＳ Ｐゴシック" panose="020B0600070205080204" pitchFamily="50" charset="-128"/>
                <a:ea typeface="ＭＳ Ｐゴシック" panose="020B0600070205080204" pitchFamily="50" charset="-128"/>
                <a:cs typeface="Arial" panose="020B0604020202020204" pitchFamily="34" charset="0"/>
              </a:rPr>
              <a:t>政策の刷新・西成特区構想</a:t>
            </a:r>
          </a:p>
        </p:txBody>
      </p:sp>
      <p:sp>
        <p:nvSpPr>
          <p:cNvPr id="2" name="スライド番号プレースホルダー 1"/>
          <p:cNvSpPr>
            <a:spLocks noGrp="1"/>
          </p:cNvSpPr>
          <p:nvPr>
            <p:ph type="sldNum" sz="quarter" idx="12"/>
          </p:nvPr>
        </p:nvSpPr>
        <p:spPr/>
        <p:txBody>
          <a:bodyPr/>
          <a:lstStyle/>
          <a:p>
            <a:fld id="{63BC356D-1576-478B-8647-1361C6E9DFF7}" type="slidenum">
              <a:rPr lang="ja-JP" altLang="en-US" smtClean="0"/>
              <a:pPr/>
              <a:t>32</a:t>
            </a:fld>
            <a:endParaRPr lang="ja-JP" altLang="en-US"/>
          </a:p>
        </p:txBody>
      </p:sp>
    </p:spTree>
    <p:extLst>
      <p:ext uri="{BB962C8B-B14F-4D97-AF65-F5344CB8AC3E}">
        <p14:creationId xmlns:p14="http://schemas.microsoft.com/office/powerpoint/2010/main" val="206558981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正方形/長方形 11"/>
          <p:cNvSpPr/>
          <p:nvPr/>
        </p:nvSpPr>
        <p:spPr>
          <a:xfrm>
            <a:off x="71572" y="692696"/>
            <a:ext cx="8928847" cy="6120680"/>
          </a:xfrm>
          <a:prstGeom prst="rect">
            <a:avLst/>
          </a:prstGeom>
          <a:solidFill>
            <a:schemeClr val="accent6">
              <a:lumMod val="60000"/>
              <a:lumOff val="4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2" name="角丸四角形 1"/>
          <p:cNvSpPr/>
          <p:nvPr/>
        </p:nvSpPr>
        <p:spPr>
          <a:xfrm>
            <a:off x="179512" y="4745794"/>
            <a:ext cx="8712968" cy="2067582"/>
          </a:xfrm>
          <a:prstGeom prst="roundRect">
            <a:avLst/>
          </a:prstGeom>
        </p:spPr>
        <p:style>
          <a:lnRef idx="1">
            <a:schemeClr val="accent6"/>
          </a:lnRef>
          <a:fillRef idx="3">
            <a:schemeClr val="accent6"/>
          </a:fillRef>
          <a:effectRef idx="2">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34" name="テキスト ボックス 33"/>
          <p:cNvSpPr txBox="1"/>
          <p:nvPr/>
        </p:nvSpPr>
        <p:spPr>
          <a:xfrm>
            <a:off x="251520" y="332656"/>
            <a:ext cx="7704856"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④　主な取組みと進捗状況（短期集中的対策）</a:t>
            </a:r>
          </a:p>
        </p:txBody>
      </p:sp>
      <p:cxnSp>
        <p:nvCxnSpPr>
          <p:cNvPr id="37" name="直線コネクタ 36"/>
          <p:cNvCxnSpPr/>
          <p:nvPr/>
        </p:nvCxnSpPr>
        <p:spPr>
          <a:xfrm>
            <a:off x="179512" y="692696"/>
            <a:ext cx="871296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2" name="コンテンツ プレースホルダー 2"/>
          <p:cNvSpPr txBox="1">
            <a:spLocks/>
          </p:cNvSpPr>
          <p:nvPr/>
        </p:nvSpPr>
        <p:spPr>
          <a:xfrm>
            <a:off x="392107" y="5055521"/>
            <a:ext cx="8500373" cy="1618017"/>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ごみの不法投棄対策・迷惑駐輪対策などの短期集中的な取り組みにより、地域の方々からは「まちがきれいになった」との評価。まちのイメージが大きく改善。</a:t>
            </a:r>
            <a:endParaRPr kumimoji="1" lang="en-US" altLang="ja-JP"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結核については目標（高まん延状態である</a:t>
            </a:r>
            <a:r>
              <a:rPr kumimoji="1" lang="en-US" altLang="ja-JP"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100</a:t>
            </a: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以下）を前倒しで達成したが、他区と比較して依然高い状況である。</a:t>
            </a:r>
            <a:endParaRPr kumimoji="1" lang="en-US" altLang="ja-JP"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あいりん地域の環境維持に必要な取組は継続しつつ、これまでの成果を活用し、地域外でも　散見されるごみ溜まりの対策や結核健診の充実を地域と協働して行うなど、成果を区全体に広げる取組みを行う。</a:t>
            </a:r>
          </a:p>
        </p:txBody>
      </p:sp>
      <p:sp>
        <p:nvSpPr>
          <p:cNvPr id="55" name="テキスト ボックス 54"/>
          <p:cNvSpPr txBox="1"/>
          <p:nvPr/>
        </p:nvSpPr>
        <p:spPr>
          <a:xfrm>
            <a:off x="323528" y="4714420"/>
            <a:ext cx="7192765" cy="369332"/>
          </a:xfrm>
          <a:prstGeom prst="rect">
            <a:avLst/>
          </a:prstGeom>
          <a:noFill/>
        </p:spPr>
        <p:txBody>
          <a:bodyPr wrap="square" rtlCol="0" anchor="ctr"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srgbClr val="0070C0"/>
                </a:solidFill>
                <a:effectLst/>
                <a:uLnTx/>
                <a:uFillTx/>
                <a:latin typeface="Calibri"/>
                <a:ea typeface="ＭＳ Ｐゴシック" panose="020B0600070205080204" pitchFamily="50" charset="-128"/>
                <a:cs typeface="+mn-cs"/>
              </a:rPr>
              <a:t>◆総括と今後の課題</a:t>
            </a:r>
          </a:p>
        </p:txBody>
      </p:sp>
      <p:graphicFrame>
        <p:nvGraphicFramePr>
          <p:cNvPr id="13" name="表 12"/>
          <p:cNvGraphicFramePr>
            <a:graphicFrameLocks noGrp="1"/>
          </p:cNvGraphicFramePr>
          <p:nvPr/>
        </p:nvGraphicFramePr>
        <p:xfrm>
          <a:off x="392107" y="799145"/>
          <a:ext cx="8412315" cy="3876057"/>
        </p:xfrm>
        <a:graphic>
          <a:graphicData uri="http://schemas.openxmlformats.org/drawingml/2006/table">
            <a:tbl>
              <a:tblPr firstRow="1" bandRow="1">
                <a:tableStyleId>{BC89EF96-8CEA-46FF-86C4-4CE0E7609802}</a:tableStyleId>
              </a:tblPr>
              <a:tblGrid>
                <a:gridCol w="1332156">
                  <a:extLst>
                    <a:ext uri="{9D8B030D-6E8A-4147-A177-3AD203B41FA5}">
                      <a16:colId xmlns:a16="http://schemas.microsoft.com/office/drawing/2014/main" val="20000"/>
                    </a:ext>
                  </a:extLst>
                </a:gridCol>
                <a:gridCol w="1234946">
                  <a:extLst>
                    <a:ext uri="{9D8B030D-6E8A-4147-A177-3AD203B41FA5}">
                      <a16:colId xmlns:a16="http://schemas.microsoft.com/office/drawing/2014/main" val="582100638"/>
                    </a:ext>
                  </a:extLst>
                </a:gridCol>
                <a:gridCol w="1529511">
                  <a:extLst>
                    <a:ext uri="{9D8B030D-6E8A-4147-A177-3AD203B41FA5}">
                      <a16:colId xmlns:a16="http://schemas.microsoft.com/office/drawing/2014/main" val="20001"/>
                    </a:ext>
                  </a:extLst>
                </a:gridCol>
                <a:gridCol w="4315702">
                  <a:extLst>
                    <a:ext uri="{9D8B030D-6E8A-4147-A177-3AD203B41FA5}">
                      <a16:colId xmlns:a16="http://schemas.microsoft.com/office/drawing/2014/main" val="20002"/>
                    </a:ext>
                  </a:extLst>
                </a:gridCol>
              </a:tblGrid>
              <a:tr h="260175">
                <a:tc>
                  <a:txBody>
                    <a:bodyPr/>
                    <a:lstStyle/>
                    <a:p>
                      <a:pPr marL="0" marR="0" indent="0" algn="ctr" defTabSz="1072866" rtl="0" eaLnBrk="1" fontAlgn="auto" latinLnBrk="0" hangingPunct="1">
                        <a:lnSpc>
                          <a:spcPct val="100000"/>
                        </a:lnSpc>
                        <a:spcBef>
                          <a:spcPts val="0"/>
                        </a:spcBef>
                        <a:spcAft>
                          <a:spcPts val="0"/>
                        </a:spcAft>
                        <a:buClrTx/>
                        <a:buSzTx/>
                        <a:buFontTx/>
                        <a:buNone/>
                        <a:tabLst/>
                        <a:defRPr/>
                      </a:pPr>
                      <a:r>
                        <a:rPr kumimoji="1" lang="ja-JP" altLang="en-US" sz="1400" u="none" dirty="0">
                          <a:latin typeface="メイリオ" panose="020B0604030504040204" pitchFamily="50" charset="-128"/>
                          <a:ea typeface="メイリオ" panose="020B0604030504040204" pitchFamily="50" charset="-128"/>
                        </a:rPr>
                        <a:t>分類</a:t>
                      </a:r>
                      <a:endParaRPr kumimoji="1" lang="ja-JP" altLang="en-US" sz="1400" u="none"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a:txBody>
                  <a:tcPr marL="68580" marR="68580" marT="34290" marB="34290" anchor="ctr"/>
                </a:tc>
                <a:tc gridSpan="2">
                  <a:txBody>
                    <a:bodyPr/>
                    <a:lstStyle/>
                    <a:p>
                      <a:pPr algn="ctr"/>
                      <a:r>
                        <a:rPr kumimoji="1" lang="ja-JP" altLang="en-US" sz="1400" dirty="0">
                          <a:latin typeface="メイリオ" panose="020B0604030504040204" pitchFamily="50" charset="-128"/>
                          <a:ea typeface="メイリオ" panose="020B0604030504040204" pitchFamily="50" charset="-128"/>
                        </a:rPr>
                        <a:t>取組み</a:t>
                      </a:r>
                    </a:p>
                  </a:txBody>
                  <a:tcPr marL="68580" marR="68580" marT="34290" marB="34290" anchor="ctr"/>
                </a:tc>
                <a:tc hMerge="1">
                  <a:txBody>
                    <a:bodyPr/>
                    <a:lstStyle/>
                    <a:p>
                      <a:pPr algn="ctr"/>
                      <a:endParaRPr kumimoji="1" lang="ja-JP" altLang="en-US" sz="2000" dirty="0">
                        <a:latin typeface="メイリオ" panose="020B0604030504040204" pitchFamily="50" charset="-128"/>
                        <a:ea typeface="メイリオ" panose="020B0604030504040204" pitchFamily="50" charset="-128"/>
                      </a:endParaRPr>
                    </a:p>
                  </a:txBody>
                  <a:tcPr marL="96012" marR="96012" marT="48006" marB="48006" anchor="ctr"/>
                </a:tc>
                <a:tc>
                  <a:txBody>
                    <a:bodyPr/>
                    <a:lstStyle/>
                    <a:p>
                      <a:pPr algn="ctr"/>
                      <a:r>
                        <a:rPr kumimoji="1" lang="ja-JP" altLang="en-US" sz="1400" dirty="0">
                          <a:latin typeface="メイリオ" panose="020B0604030504040204" pitchFamily="50" charset="-128"/>
                          <a:ea typeface="メイリオ" panose="020B0604030504040204" pitchFamily="50" charset="-128"/>
                        </a:rPr>
                        <a:t>概要</a:t>
                      </a:r>
                    </a:p>
                  </a:txBody>
                  <a:tcPr marL="68580" marR="68580" marT="34290" marB="34290" anchor="ctr"/>
                </a:tc>
                <a:extLst>
                  <a:ext uri="{0D108BD9-81ED-4DB2-BD59-A6C34878D82A}">
                    <a16:rowId xmlns:a16="http://schemas.microsoft.com/office/drawing/2014/main" val="10000"/>
                  </a:ext>
                </a:extLst>
              </a:tr>
              <a:tr h="527383">
                <a:tc rowSpan="6">
                  <a:txBody>
                    <a:bodyPr/>
                    <a:lstStyle/>
                    <a:p>
                      <a:pPr marL="0" marR="0" indent="0" algn="ctr" defTabSz="1072866" rtl="0" eaLnBrk="1" fontAlgn="auto" latinLnBrk="0" hangingPunct="1">
                        <a:lnSpc>
                          <a:spcPct val="100000"/>
                        </a:lnSpc>
                        <a:spcBef>
                          <a:spcPts val="0"/>
                        </a:spcBef>
                        <a:spcAft>
                          <a:spcPts val="0"/>
                        </a:spcAft>
                        <a:buClrTx/>
                        <a:buSzTx/>
                        <a:buFontTx/>
                        <a:buNone/>
                        <a:tabLst/>
                        <a:defRPr/>
                      </a:pPr>
                      <a:r>
                        <a:rPr lang="ja-JP" altLang="en-US" sz="1300" u="none" dirty="0">
                          <a:latin typeface="メイリオ" panose="020B0604030504040204" pitchFamily="50" charset="-128"/>
                          <a:ea typeface="メイリオ" panose="020B0604030504040204" pitchFamily="50" charset="-128"/>
                        </a:rPr>
                        <a:t>第一期から継続</a:t>
                      </a:r>
                      <a:endParaRPr lang="en-US" altLang="ja-JP" sz="1300" u="none" dirty="0">
                        <a:latin typeface="メイリオ" panose="020B0604030504040204" pitchFamily="50" charset="-128"/>
                        <a:ea typeface="メイリオ" panose="020B0604030504040204" pitchFamily="50" charset="-128"/>
                      </a:endParaRPr>
                    </a:p>
                  </a:txBody>
                  <a:tcPr marL="68580" marR="68580" marT="34290" marB="34290" anchor="ctr">
                    <a:noFill/>
                  </a:tcPr>
                </a:tc>
                <a:tc rowSpan="5">
                  <a:txBody>
                    <a:bodyPr/>
                    <a:lstStyle/>
                    <a:p>
                      <a:pPr algn="ctr"/>
                      <a:r>
                        <a:rPr kumimoji="1" lang="ja-JP" altLang="en-US" sz="1400" dirty="0">
                          <a:latin typeface="メイリオ" panose="020B0604030504040204" pitchFamily="50" charset="-128"/>
                          <a:ea typeface="メイリオ" panose="020B0604030504040204" pitchFamily="50" charset="-128"/>
                        </a:rPr>
                        <a:t>あいりん地域</a:t>
                      </a:r>
                      <a:endParaRPr kumimoji="1" lang="en-US" altLang="ja-JP" sz="1400" dirty="0">
                        <a:latin typeface="メイリオ" panose="020B0604030504040204" pitchFamily="50" charset="-128"/>
                        <a:ea typeface="メイリオ" panose="020B0604030504040204" pitchFamily="50" charset="-128"/>
                      </a:endParaRPr>
                    </a:p>
                    <a:p>
                      <a:pPr algn="ctr"/>
                      <a:r>
                        <a:rPr kumimoji="1" lang="ja-JP" altLang="en-US" sz="1400" dirty="0">
                          <a:latin typeface="メイリオ" panose="020B0604030504040204" pitchFamily="50" charset="-128"/>
                          <a:ea typeface="メイリオ" panose="020B0604030504040204" pitchFamily="50" charset="-128"/>
                        </a:rPr>
                        <a:t>環境整備</a:t>
                      </a:r>
                    </a:p>
                  </a:txBody>
                  <a:tcPr marL="68580" marR="68580" marT="34290" marB="34290" anchor="ctr">
                    <a:noFill/>
                  </a:tcPr>
                </a:tc>
                <a:tc>
                  <a:txBody>
                    <a:bodyPr/>
                    <a:lstStyle/>
                    <a:p>
                      <a:pPr algn="ctr"/>
                      <a:r>
                        <a:rPr kumimoji="1" lang="ja-JP" altLang="en-US" sz="1400" dirty="0">
                          <a:latin typeface="メイリオ" panose="020B0604030504040204" pitchFamily="50" charset="-128"/>
                          <a:ea typeface="メイリオ" panose="020B0604030504040204" pitchFamily="50" charset="-128"/>
                        </a:rPr>
                        <a:t>不法投棄対策</a:t>
                      </a:r>
                    </a:p>
                  </a:txBody>
                  <a:tcPr marL="68580" marR="68580" marT="34290" marB="34290" anchor="ctr">
                    <a:noFill/>
                  </a:tcPr>
                </a:tc>
                <a:tc>
                  <a:txBody>
                    <a:bodyPr/>
                    <a:lstStyle/>
                    <a:p>
                      <a:r>
                        <a:rPr kumimoji="1" lang="ja-JP" altLang="en-US" sz="1100" dirty="0">
                          <a:latin typeface="メイリオ" panose="020B0604030504040204" pitchFamily="50" charset="-128"/>
                          <a:ea typeface="メイリオ" panose="020B0604030504040204" pitchFamily="50" charset="-128"/>
                        </a:rPr>
                        <a:t>徹底した清掃・収集、ごみの不法投棄抑制に向けた巡回、チラシの配付による啓発などを実施し、さらに警察と連携した不法投棄の抑止を行っている。</a:t>
                      </a:r>
                      <a:endParaRPr kumimoji="1" lang="zh-TW" altLang="en-US" sz="1100" dirty="0">
                        <a:latin typeface="メイリオ" panose="020B0604030504040204" pitchFamily="50" charset="-128"/>
                        <a:ea typeface="メイリオ" panose="020B0604030504040204" pitchFamily="50" charset="-128"/>
                      </a:endParaRPr>
                    </a:p>
                  </a:txBody>
                  <a:tcPr marL="68580" marR="68580" marT="34290" marB="34290" anchor="ctr">
                    <a:noFill/>
                  </a:tcPr>
                </a:tc>
                <a:extLst>
                  <a:ext uri="{0D108BD9-81ED-4DB2-BD59-A6C34878D82A}">
                    <a16:rowId xmlns:a16="http://schemas.microsoft.com/office/drawing/2014/main" val="10001"/>
                  </a:ext>
                </a:extLst>
              </a:tr>
              <a:tr h="372684">
                <a:tc vMerge="1">
                  <a:txBody>
                    <a:bodyPr/>
                    <a:lstStyle/>
                    <a:p>
                      <a:endParaRPr kumimoji="1" lang="ja-JP" altLang="en-US"/>
                    </a:p>
                  </a:txBody>
                  <a:tcPr/>
                </a:tc>
                <a:tc vMerge="1">
                  <a:txBody>
                    <a:bodyPr/>
                    <a:lstStyle/>
                    <a:p>
                      <a:pPr marL="0" marR="0" indent="0" algn="ctr" defTabSz="1072866" rtl="0" eaLnBrk="1" fontAlgn="auto" latinLnBrk="0" hangingPunct="1">
                        <a:lnSpc>
                          <a:spcPct val="100000"/>
                        </a:lnSpc>
                        <a:spcBef>
                          <a:spcPts val="0"/>
                        </a:spcBef>
                        <a:spcAft>
                          <a:spcPts val="0"/>
                        </a:spcAft>
                        <a:buClrTx/>
                        <a:buSzTx/>
                        <a:buFontTx/>
                        <a:buNone/>
                        <a:tabLst/>
                        <a:defRPr/>
                      </a:pPr>
                      <a:endParaRPr kumimoji="1" lang="ja-JP" altLang="en-US" sz="2000" dirty="0">
                        <a:latin typeface="メイリオ" panose="020B0604030504040204" pitchFamily="50" charset="-128"/>
                        <a:ea typeface="メイリオ" panose="020B0604030504040204" pitchFamily="50" charset="-128"/>
                      </a:endParaRPr>
                    </a:p>
                  </a:txBody>
                  <a:tcPr marL="96012" marR="96012" marT="48006" marB="48006" anchor="ctr">
                    <a:solidFill>
                      <a:schemeClr val="bg1"/>
                    </a:solidFill>
                  </a:tcPr>
                </a:tc>
                <a:tc>
                  <a:txBody>
                    <a:bodyPr/>
                    <a:lstStyle/>
                    <a:p>
                      <a:pPr marL="0" marR="0" indent="0" algn="ctr" defTabSz="1072866" rtl="0" eaLnBrk="1" fontAlgn="auto" latinLnBrk="0" hangingPunct="1">
                        <a:lnSpc>
                          <a:spcPct val="100000"/>
                        </a:lnSpc>
                        <a:spcBef>
                          <a:spcPts val="0"/>
                        </a:spcBef>
                        <a:spcAft>
                          <a:spcPts val="0"/>
                        </a:spcAft>
                        <a:buClrTx/>
                        <a:buSzTx/>
                        <a:buFontTx/>
                        <a:buNone/>
                        <a:tabLst/>
                        <a:defRPr/>
                      </a:pPr>
                      <a:r>
                        <a:rPr kumimoji="1" lang="ja-JP" altLang="en-US" sz="1400" dirty="0">
                          <a:latin typeface="メイリオ" panose="020B0604030504040204" pitchFamily="50" charset="-128"/>
                          <a:ea typeface="メイリオ" panose="020B0604030504040204" pitchFamily="50" charset="-128"/>
                        </a:rPr>
                        <a:t>落書き対策</a:t>
                      </a:r>
                    </a:p>
                  </a:txBody>
                  <a:tcPr marL="68580" marR="68580" marT="34290" marB="34290" anchor="ctr">
                    <a:noFill/>
                  </a:tcPr>
                </a:tc>
                <a:tc>
                  <a:txBody>
                    <a:bodyPr/>
                    <a:lstStyle/>
                    <a:p>
                      <a:r>
                        <a:rPr kumimoji="1" lang="ja-JP" altLang="en-US" sz="1100" dirty="0">
                          <a:latin typeface="メイリオ" panose="020B0604030504040204" pitchFamily="50" charset="-128"/>
                          <a:ea typeface="メイリオ" panose="020B0604030504040204" pitchFamily="50" charset="-128"/>
                        </a:rPr>
                        <a:t>あいりん地域内における落書きの消去を実施するとともに、</a:t>
                      </a:r>
                      <a:endParaRPr kumimoji="1" lang="en-US" altLang="ja-JP"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被害防止にも努めている。</a:t>
                      </a:r>
                      <a:endParaRPr kumimoji="1" lang="zh-TW" altLang="en-US" sz="1100" dirty="0">
                        <a:latin typeface="メイリオ" panose="020B0604030504040204" pitchFamily="50" charset="-128"/>
                        <a:ea typeface="メイリオ" panose="020B0604030504040204" pitchFamily="50" charset="-128"/>
                      </a:endParaRPr>
                    </a:p>
                  </a:txBody>
                  <a:tcPr marL="68580" marR="68580" marT="34290" marB="34290" anchor="ctr">
                    <a:noFill/>
                  </a:tcPr>
                </a:tc>
                <a:extLst>
                  <a:ext uri="{0D108BD9-81ED-4DB2-BD59-A6C34878D82A}">
                    <a16:rowId xmlns:a16="http://schemas.microsoft.com/office/drawing/2014/main" val="10002"/>
                  </a:ext>
                </a:extLst>
              </a:tr>
              <a:tr h="372684">
                <a:tc vMerge="1">
                  <a:txBody>
                    <a:bodyPr/>
                    <a:lstStyle/>
                    <a:p>
                      <a:endParaRPr kumimoji="1" lang="ja-JP" altLang="en-US" dirty="0"/>
                    </a:p>
                  </a:txBody>
                  <a:tcPr/>
                </a:tc>
                <a:tc vMerge="1">
                  <a:txBody>
                    <a:bodyPr/>
                    <a:lstStyle/>
                    <a:p>
                      <a:pPr marL="0" marR="0" indent="0" algn="ctr" defTabSz="1072866" rtl="0" eaLnBrk="1" fontAlgn="auto" latinLnBrk="0" hangingPunct="1">
                        <a:lnSpc>
                          <a:spcPct val="100000"/>
                        </a:lnSpc>
                        <a:spcBef>
                          <a:spcPts val="0"/>
                        </a:spcBef>
                        <a:spcAft>
                          <a:spcPts val="0"/>
                        </a:spcAft>
                        <a:buClrTx/>
                        <a:buSzTx/>
                        <a:buFontTx/>
                        <a:buNone/>
                        <a:tabLst/>
                        <a:defRPr/>
                      </a:pPr>
                      <a:endParaRPr kumimoji="1" lang="ja-JP" altLang="en-US" sz="2000" dirty="0">
                        <a:latin typeface="メイリオ" panose="020B0604030504040204" pitchFamily="50" charset="-128"/>
                        <a:ea typeface="メイリオ" panose="020B0604030504040204" pitchFamily="50" charset="-128"/>
                      </a:endParaRPr>
                    </a:p>
                  </a:txBody>
                  <a:tcPr marL="96012" marR="96012" marT="48006" marB="48006" anchor="ctr">
                    <a:solidFill>
                      <a:schemeClr val="bg1"/>
                    </a:solidFill>
                  </a:tcPr>
                </a:tc>
                <a:tc>
                  <a:txBody>
                    <a:bodyPr/>
                    <a:lstStyle/>
                    <a:p>
                      <a:pPr marL="0" marR="0" indent="0" algn="ctr" defTabSz="1072866" rtl="0" eaLnBrk="1" fontAlgn="auto" latinLnBrk="0" hangingPunct="1">
                        <a:lnSpc>
                          <a:spcPct val="100000"/>
                        </a:lnSpc>
                        <a:spcBef>
                          <a:spcPts val="0"/>
                        </a:spcBef>
                        <a:spcAft>
                          <a:spcPts val="0"/>
                        </a:spcAft>
                        <a:buClrTx/>
                        <a:buSzTx/>
                        <a:buFontTx/>
                        <a:buNone/>
                        <a:tabLst/>
                        <a:defRPr/>
                      </a:pPr>
                      <a:r>
                        <a:rPr kumimoji="1" lang="ja-JP" altLang="en-US" sz="1400" dirty="0">
                          <a:latin typeface="メイリオ" panose="020B0604030504040204" pitchFamily="50" charset="-128"/>
                          <a:ea typeface="メイリオ" panose="020B0604030504040204" pitchFamily="50" charset="-128"/>
                        </a:rPr>
                        <a:t>迷惑駐輪対策</a:t>
                      </a:r>
                    </a:p>
                  </a:txBody>
                  <a:tcPr marL="68580" marR="68580" marT="34290" marB="34290" anchor="ctr">
                    <a:noFill/>
                  </a:tcPr>
                </a:tc>
                <a:tc>
                  <a:txBody>
                    <a:bodyPr/>
                    <a:lstStyle/>
                    <a:p>
                      <a:r>
                        <a:rPr kumimoji="1" lang="ja-JP" altLang="en-US" sz="1100" dirty="0">
                          <a:latin typeface="メイリオ" panose="020B0604030504040204" pitchFamily="50" charset="-128"/>
                          <a:ea typeface="メイリオ" panose="020B0604030504040204" pitchFamily="50" charset="-128"/>
                        </a:rPr>
                        <a:t>自転車置場の整備や、放置自転車の整理や撤去等を実施して</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交通支障の解消に努めている。</a:t>
                      </a:r>
                      <a:endParaRPr kumimoji="1" lang="zh-TW" altLang="en-US" sz="1100" dirty="0">
                        <a:latin typeface="メイリオ" panose="020B0604030504040204" pitchFamily="50" charset="-128"/>
                        <a:ea typeface="メイリオ" panose="020B0604030504040204" pitchFamily="50" charset="-128"/>
                      </a:endParaRPr>
                    </a:p>
                  </a:txBody>
                  <a:tcPr marL="68580" marR="68580" marT="34290" marB="34290" anchor="ctr">
                    <a:noFill/>
                  </a:tcPr>
                </a:tc>
                <a:extLst>
                  <a:ext uri="{0D108BD9-81ED-4DB2-BD59-A6C34878D82A}">
                    <a16:rowId xmlns:a16="http://schemas.microsoft.com/office/drawing/2014/main" val="10003"/>
                  </a:ext>
                </a:extLst>
              </a:tr>
              <a:tr h="682081">
                <a:tc vMerge="1">
                  <a:txBody>
                    <a:bodyPr/>
                    <a:lstStyle/>
                    <a:p>
                      <a:endParaRPr kumimoji="1" lang="ja-JP" altLang="en-US" dirty="0"/>
                    </a:p>
                  </a:txBody>
                  <a:tcPr/>
                </a:tc>
                <a:tc vMerge="1">
                  <a:txBody>
                    <a:bodyPr/>
                    <a:lstStyle/>
                    <a:p>
                      <a:pPr algn="ctr"/>
                      <a:endParaRPr kumimoji="1" lang="ja-JP" altLang="en-US" sz="2000" dirty="0">
                        <a:latin typeface="メイリオ" panose="020B0604030504040204" pitchFamily="50" charset="-128"/>
                        <a:ea typeface="メイリオ" panose="020B0604030504040204" pitchFamily="50" charset="-128"/>
                      </a:endParaRPr>
                    </a:p>
                  </a:txBody>
                  <a:tcPr marL="96012" marR="96012" marT="48006" marB="48006" anchor="ctr">
                    <a:solidFill>
                      <a:schemeClr val="bg1"/>
                    </a:solidFill>
                  </a:tcPr>
                </a:tc>
                <a:tc>
                  <a:txBody>
                    <a:bodyPr/>
                    <a:lstStyle/>
                    <a:p>
                      <a:pPr algn="ctr"/>
                      <a:r>
                        <a:rPr kumimoji="1" lang="ja-JP" altLang="en-US" sz="1400" dirty="0">
                          <a:latin typeface="メイリオ" panose="020B0604030504040204" pitchFamily="50" charset="-128"/>
                          <a:ea typeface="メイリオ" panose="020B0604030504040204" pitchFamily="50" charset="-128"/>
                        </a:rPr>
                        <a:t>違法露店対策</a:t>
                      </a:r>
                    </a:p>
                  </a:txBody>
                  <a:tcPr marL="68580" marR="68580" marT="34290" marB="34290" anchor="ctr">
                    <a:noFill/>
                  </a:tcPr>
                </a:tc>
                <a:tc>
                  <a:txBody>
                    <a:bodyPr/>
                    <a:lstStyle/>
                    <a:p>
                      <a:r>
                        <a:rPr kumimoji="1" lang="ja-JP" altLang="en-US" sz="1100" dirty="0">
                          <a:latin typeface="メイリオ" panose="020B0604030504040204" pitchFamily="50" charset="-128"/>
                          <a:ea typeface="メイリオ" panose="020B0604030504040204" pitchFamily="50" charset="-128"/>
                        </a:rPr>
                        <a:t>露店経営者の実態調査等を通じて、露店営業を余儀なくされて</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いる方に対する生活相談を行うなど福祉的支援等を行うとともに、</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街頭の防犯カメラの設置等を通じて、府警による取締りを支援</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した。</a:t>
                      </a:r>
                    </a:p>
                  </a:txBody>
                  <a:tcPr marL="68580" marR="68580" marT="34290" marB="34290" anchor="ctr">
                    <a:noFill/>
                  </a:tcPr>
                </a:tc>
                <a:extLst>
                  <a:ext uri="{0D108BD9-81ED-4DB2-BD59-A6C34878D82A}">
                    <a16:rowId xmlns:a16="http://schemas.microsoft.com/office/drawing/2014/main" val="10004"/>
                  </a:ext>
                </a:extLst>
              </a:tr>
              <a:tr h="372684">
                <a:tc vMerge="1">
                  <a:txBody>
                    <a:bodyPr/>
                    <a:lstStyle/>
                    <a:p>
                      <a:endParaRPr kumimoji="1" lang="ja-JP" altLang="en-US"/>
                    </a:p>
                  </a:txBody>
                  <a:tcPr/>
                </a:tc>
                <a:tc vMerge="1">
                  <a:txBody>
                    <a:bodyPr/>
                    <a:lstStyle/>
                    <a:p>
                      <a:pPr algn="ctr"/>
                      <a:endParaRPr kumimoji="1" lang="ja-JP" altLang="en-US" sz="2000" dirty="0">
                        <a:latin typeface="メイリオ" panose="020B0604030504040204" pitchFamily="50" charset="-128"/>
                        <a:ea typeface="メイリオ" panose="020B0604030504040204" pitchFamily="50" charset="-128"/>
                      </a:endParaRPr>
                    </a:p>
                  </a:txBody>
                  <a:tcPr marL="96012" marR="96012" marT="48006" marB="48006" anchor="ctr">
                    <a:solidFill>
                      <a:schemeClr val="bg1"/>
                    </a:solidFill>
                  </a:tcPr>
                </a:tc>
                <a:tc>
                  <a:txBody>
                    <a:bodyPr/>
                    <a:lstStyle/>
                    <a:p>
                      <a:pPr algn="ctr"/>
                      <a:r>
                        <a:rPr kumimoji="1" lang="ja-JP" altLang="en-US" sz="1400" dirty="0">
                          <a:latin typeface="メイリオ" panose="020B0604030504040204" pitchFamily="50" charset="-128"/>
                          <a:ea typeface="メイリオ" panose="020B0604030504040204" pitchFamily="50" charset="-128"/>
                        </a:rPr>
                        <a:t>野宿生活者支援</a:t>
                      </a:r>
                    </a:p>
                  </a:txBody>
                  <a:tcPr marL="68580" marR="68580" marT="34290" marB="34290" anchor="ctr">
                    <a:noFill/>
                  </a:tcPr>
                </a:tc>
                <a:tc>
                  <a:txBody>
                    <a:bodyPr/>
                    <a:lstStyle/>
                    <a:p>
                      <a:r>
                        <a:rPr kumimoji="1" lang="ja-JP" altLang="en-US" sz="1100" dirty="0">
                          <a:latin typeface="メイリオ" panose="020B0604030504040204" pitchFamily="50" charset="-128"/>
                          <a:ea typeface="メイリオ" panose="020B0604030504040204" pitchFamily="50" charset="-128"/>
                        </a:rPr>
                        <a:t>公園等で野宿生活を余儀なくされている方に対して、居宅移行に</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に向けた福祉的支援等を実施している。</a:t>
                      </a:r>
                    </a:p>
                  </a:txBody>
                  <a:tcPr marL="68580" marR="68580" marT="34290" marB="34290" anchor="ctr">
                    <a:noFill/>
                  </a:tcPr>
                </a:tc>
                <a:extLst>
                  <a:ext uri="{0D108BD9-81ED-4DB2-BD59-A6C34878D82A}">
                    <a16:rowId xmlns:a16="http://schemas.microsoft.com/office/drawing/2014/main" val="1766870201"/>
                  </a:ext>
                </a:extLst>
              </a:tr>
              <a:tr h="372684">
                <a:tc vMerge="1">
                  <a:txBody>
                    <a:bodyPr/>
                    <a:lstStyle/>
                    <a:p>
                      <a:endParaRPr kumimoji="1" lang="ja-JP" altLang="en-US" dirty="0"/>
                    </a:p>
                  </a:txBody>
                  <a:tcPr/>
                </a:tc>
                <a:tc gridSpan="2">
                  <a:txBody>
                    <a:bodyPr/>
                    <a:lstStyle/>
                    <a:p>
                      <a:pPr algn="ctr"/>
                      <a:r>
                        <a:rPr kumimoji="1" lang="ja-JP" altLang="en-US" sz="1400" dirty="0">
                          <a:latin typeface="メイリオ" panose="020B0604030504040204" pitchFamily="50" charset="-128"/>
                          <a:ea typeface="メイリオ" panose="020B0604030504040204" pitchFamily="50" charset="-128"/>
                        </a:rPr>
                        <a:t>結核対策</a:t>
                      </a:r>
                    </a:p>
                  </a:txBody>
                  <a:tcPr marL="68580" marR="68580" marT="34290" marB="34290" anchor="ctr">
                    <a:noFill/>
                  </a:tcPr>
                </a:tc>
                <a:tc hMerge="1">
                  <a:txBody>
                    <a:bodyPr/>
                    <a:lstStyle/>
                    <a:p>
                      <a:pPr algn="ctr"/>
                      <a:endParaRPr kumimoji="1" lang="ja-JP" altLang="en-US" sz="2000" dirty="0">
                        <a:latin typeface="メイリオ" panose="020B0604030504040204" pitchFamily="50" charset="-128"/>
                        <a:ea typeface="メイリオ" panose="020B0604030504040204" pitchFamily="50" charset="-128"/>
                      </a:endParaRPr>
                    </a:p>
                  </a:txBody>
                  <a:tcPr marL="96012" marR="96012" marT="48006" marB="48006" anchor="ctr">
                    <a:solidFill>
                      <a:schemeClr val="bg1"/>
                    </a:solidFill>
                  </a:tcPr>
                </a:tc>
                <a:tc>
                  <a:txBody>
                    <a:bodyPr/>
                    <a:lstStyle/>
                    <a:p>
                      <a:r>
                        <a:rPr kumimoji="1" lang="ja-JP" altLang="en-US" sz="1100" dirty="0">
                          <a:latin typeface="メイリオ" panose="020B0604030504040204" pitchFamily="50" charset="-128"/>
                          <a:ea typeface="メイリオ" panose="020B0604030504040204" pitchFamily="50" charset="-128"/>
                        </a:rPr>
                        <a:t>結核健診の拡充による患者の早期発見・早期治療の推進と長期間にわたる服薬に対する支援（</a:t>
                      </a:r>
                      <a:r>
                        <a:rPr kumimoji="1" lang="en-US" altLang="ja-JP" sz="1100" dirty="0">
                          <a:latin typeface="メイリオ" panose="020B0604030504040204" pitchFamily="50" charset="-128"/>
                          <a:ea typeface="メイリオ" panose="020B0604030504040204" pitchFamily="50" charset="-128"/>
                        </a:rPr>
                        <a:t>DOTS</a:t>
                      </a:r>
                      <a:r>
                        <a:rPr kumimoji="1" lang="ja-JP" altLang="en-US" sz="1100" dirty="0">
                          <a:latin typeface="メイリオ" panose="020B0604030504040204" pitchFamily="50" charset="-128"/>
                          <a:ea typeface="メイリオ" panose="020B0604030504040204" pitchFamily="50" charset="-128"/>
                        </a:rPr>
                        <a:t>など）の充実を図っている。</a:t>
                      </a:r>
                    </a:p>
                  </a:txBody>
                  <a:tcPr marL="68580" marR="68580" marT="34290" marB="34290" anchor="ctr">
                    <a:noFill/>
                  </a:tcPr>
                </a:tc>
                <a:extLst>
                  <a:ext uri="{0D108BD9-81ED-4DB2-BD59-A6C34878D82A}">
                    <a16:rowId xmlns:a16="http://schemas.microsoft.com/office/drawing/2014/main" val="10005"/>
                  </a:ext>
                </a:extLst>
              </a:tr>
              <a:tr h="668037">
                <a:tc>
                  <a:txBody>
                    <a:bodyPr/>
                    <a:lstStyle/>
                    <a:p>
                      <a:pPr marL="0" marR="0" indent="0" algn="ctr" defTabSz="1072866" rtl="0" eaLnBrk="1" fontAlgn="auto" latinLnBrk="0" hangingPunct="1">
                        <a:lnSpc>
                          <a:spcPct val="100000"/>
                        </a:lnSpc>
                        <a:spcBef>
                          <a:spcPts val="0"/>
                        </a:spcBef>
                        <a:spcAft>
                          <a:spcPts val="0"/>
                        </a:spcAft>
                        <a:buClrTx/>
                        <a:buSzTx/>
                        <a:buFontTx/>
                        <a:buNone/>
                        <a:tabLst/>
                        <a:defRPr/>
                      </a:pPr>
                      <a:r>
                        <a:rPr lang="ja-JP" altLang="en-US" sz="1300" u="none" dirty="0">
                          <a:latin typeface="メイリオ" panose="020B0604030504040204" pitchFamily="50" charset="-128"/>
                          <a:ea typeface="メイリオ" panose="020B0604030504040204" pitchFamily="50" charset="-128"/>
                        </a:rPr>
                        <a:t>第二期から実施</a:t>
                      </a:r>
                      <a:endParaRPr kumimoji="1" lang="ja-JP" altLang="en-US" sz="1100" u="none"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a:txBody>
                  <a:tcPr marL="68580" marR="68580" marT="34290" marB="34290" anchor="ctr">
                    <a:noFill/>
                  </a:tcPr>
                </a:tc>
                <a:tc gridSpan="2">
                  <a:txBody>
                    <a:bodyPr/>
                    <a:lstStyle/>
                    <a:p>
                      <a:pPr algn="ctr"/>
                      <a:r>
                        <a:rPr kumimoji="1" lang="ja-JP" altLang="en-US" sz="1200" dirty="0">
                          <a:latin typeface="メイリオ" panose="020B0604030504040204" pitchFamily="50" charset="-128"/>
                          <a:ea typeface="メイリオ" panose="020B0604030504040204" pitchFamily="50" charset="-128"/>
                        </a:rPr>
                        <a:t>西成版サービスハブ</a:t>
                      </a:r>
                      <a:endParaRPr kumimoji="1" lang="en-US" altLang="ja-JP" sz="1200" dirty="0">
                        <a:latin typeface="メイリオ" panose="020B0604030504040204" pitchFamily="50" charset="-128"/>
                        <a:ea typeface="メイリオ" panose="020B0604030504040204" pitchFamily="50" charset="-128"/>
                      </a:endParaRPr>
                    </a:p>
                    <a:p>
                      <a:pPr algn="ctr"/>
                      <a:r>
                        <a:rPr kumimoji="1" lang="ja-JP" altLang="en-US" sz="1200" dirty="0">
                          <a:latin typeface="メイリオ" panose="020B0604030504040204" pitchFamily="50" charset="-128"/>
                          <a:ea typeface="メイリオ" panose="020B0604030504040204" pitchFamily="50" charset="-128"/>
                        </a:rPr>
                        <a:t>構築・運営事業</a:t>
                      </a:r>
                    </a:p>
                  </a:txBody>
                  <a:tcPr marL="68580" marR="68580" marT="34290" marB="34290" anchor="ctr">
                    <a:noFill/>
                  </a:tcPr>
                </a:tc>
                <a:tc hMerge="1">
                  <a:txBody>
                    <a:bodyPr/>
                    <a:lstStyle/>
                    <a:p>
                      <a:pPr algn="ctr"/>
                      <a:endParaRPr kumimoji="1" lang="ja-JP" altLang="en-US" sz="1700" dirty="0">
                        <a:latin typeface="メイリオ" panose="020B0604030504040204" pitchFamily="50" charset="-128"/>
                        <a:ea typeface="メイリオ" panose="020B0604030504040204" pitchFamily="50" charset="-128"/>
                      </a:endParaRPr>
                    </a:p>
                  </a:txBody>
                  <a:tcPr marL="96012" marR="96012" marT="48006" marB="48006" anchor="ctr">
                    <a:solidFill>
                      <a:schemeClr val="bg1"/>
                    </a:solidFill>
                  </a:tcPr>
                </a:tc>
                <a:tc>
                  <a:txBody>
                    <a:bodyPr/>
                    <a:lstStyle/>
                    <a:p>
                      <a:r>
                        <a:rPr kumimoji="1" lang="ja-JP" altLang="en-US" sz="1100" dirty="0">
                          <a:latin typeface="メイリオ" panose="020B0604030504040204" pitchFamily="50" charset="-128"/>
                          <a:ea typeface="メイリオ" panose="020B0604030504040204" pitchFamily="50" charset="-128"/>
                        </a:rPr>
                        <a:t>就労に向けた課題を抱え、直ちに就労することが困難な若年層の</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流入者に対して、課題に応じて段階を踏んだ、丁寧な支援を実施することで、就労などを通じた社会参加につなげている。</a:t>
                      </a:r>
                      <a:endParaRPr kumimoji="1" lang="en-US" altLang="ja-JP" sz="1100" dirty="0">
                        <a:latin typeface="メイリオ" panose="020B0604030504040204" pitchFamily="50" charset="-128"/>
                        <a:ea typeface="メイリオ" panose="020B0604030504040204" pitchFamily="50" charset="-128"/>
                      </a:endParaRPr>
                    </a:p>
                  </a:txBody>
                  <a:tcPr marL="68580" marR="68580" marT="34290" marB="34290" anchor="ctr">
                    <a:noFill/>
                  </a:tcPr>
                </a:tc>
                <a:extLst>
                  <a:ext uri="{0D108BD9-81ED-4DB2-BD59-A6C34878D82A}">
                    <a16:rowId xmlns:a16="http://schemas.microsoft.com/office/drawing/2014/main" val="894026181"/>
                  </a:ext>
                </a:extLst>
              </a:tr>
            </a:tbl>
          </a:graphicData>
        </a:graphic>
      </p:graphicFrame>
      <p:sp>
        <p:nvSpPr>
          <p:cNvPr id="11" name="テキスト ボックス 36"/>
          <p:cNvSpPr txBox="1"/>
          <p:nvPr/>
        </p:nvSpPr>
        <p:spPr>
          <a:xfrm>
            <a:off x="144844" y="67923"/>
            <a:ext cx="3308275" cy="261610"/>
          </a:xfrm>
          <a:prstGeom prst="rect">
            <a:avLst/>
          </a:prstGeom>
          <a:noFill/>
        </p:spPr>
        <p:txBody>
          <a:bodyPr wrap="square" rtlCol="0" anchor="ctr">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Ⅰ</a:t>
            </a:r>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　政策の刷新・西成特区構想</a:t>
            </a:r>
          </a:p>
        </p:txBody>
      </p:sp>
      <p:sp>
        <p:nvSpPr>
          <p:cNvPr id="3" name="スライド番号プレースホルダー 2"/>
          <p:cNvSpPr>
            <a:spLocks noGrp="1"/>
          </p:cNvSpPr>
          <p:nvPr>
            <p:ph type="sldNum" sz="quarter" idx="12"/>
          </p:nvPr>
        </p:nvSpPr>
        <p:spPr>
          <a:xfrm>
            <a:off x="8474044" y="6670748"/>
            <a:ext cx="720080" cy="177924"/>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CEC3038-1CF1-4B63-9920-55248DCFBA97}" type="slidenum">
              <a:rPr kumimoji="1" lang="ja-JP" altLang="en-US" sz="1200" b="0" i="0" u="none" strike="noStrike" kern="1200" cap="none" spc="0" normalizeH="0" baseline="0" noProof="0" smtClean="0">
                <a:ln>
                  <a:noFill/>
                </a:ln>
                <a:solidFill>
                  <a:prstClr val="black">
                    <a:tint val="75000"/>
                  </a:prstClr>
                </a:solidFill>
                <a:effectLst/>
                <a:uLnTx/>
                <a:uFillTx/>
                <a:latin typeface="BIZ UDゴシック" panose="020B0400000000000000" pitchFamily="49" charset="-128"/>
                <a:ea typeface="BIZ UDゴシック" panose="020B0400000000000000" pitchFamily="49"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1" lang="ja-JP" altLang="en-US" sz="1200" b="0" i="0" u="none" strike="noStrike" kern="1200" cap="none" spc="0" normalizeH="0" baseline="0" noProof="0" dirty="0">
              <a:ln>
                <a:noFill/>
              </a:ln>
              <a:solidFill>
                <a:prstClr val="black">
                  <a:tint val="75000"/>
                </a:prstClr>
              </a:solidFill>
              <a:effectLst/>
              <a:uLnTx/>
              <a:uFillTx/>
              <a:latin typeface="BIZ UDゴシック" panose="020B0400000000000000" pitchFamily="49" charset="-128"/>
              <a:ea typeface="BIZ UDゴシック" panose="020B0400000000000000" pitchFamily="49" charset="-128"/>
              <a:cs typeface="+mn-cs"/>
            </a:endParaRPr>
          </a:p>
        </p:txBody>
      </p:sp>
    </p:spTree>
    <p:extLst>
      <p:ext uri="{BB962C8B-B14F-4D97-AF65-F5344CB8AC3E}">
        <p14:creationId xmlns:p14="http://schemas.microsoft.com/office/powerpoint/2010/main" val="175739525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正方形/長方形 14"/>
          <p:cNvSpPr/>
          <p:nvPr/>
        </p:nvSpPr>
        <p:spPr>
          <a:xfrm>
            <a:off x="82330" y="778120"/>
            <a:ext cx="8907332" cy="6008168"/>
          </a:xfrm>
          <a:prstGeom prst="rect">
            <a:avLst/>
          </a:prstGeom>
          <a:solidFill>
            <a:schemeClr val="accent6">
              <a:lumMod val="60000"/>
              <a:lumOff val="4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11" name="角丸四角形 10"/>
          <p:cNvSpPr/>
          <p:nvPr/>
        </p:nvSpPr>
        <p:spPr>
          <a:xfrm>
            <a:off x="179512" y="4779515"/>
            <a:ext cx="8712968" cy="2051593"/>
          </a:xfrm>
          <a:prstGeom prst="roundRect">
            <a:avLst/>
          </a:prstGeom>
        </p:spPr>
        <p:style>
          <a:lnRef idx="1">
            <a:schemeClr val="accent6"/>
          </a:lnRef>
          <a:fillRef idx="3">
            <a:schemeClr val="accent6"/>
          </a:fillRef>
          <a:effectRef idx="2">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34" name="テキスト ボックス 33"/>
          <p:cNvSpPr txBox="1"/>
          <p:nvPr/>
        </p:nvSpPr>
        <p:spPr>
          <a:xfrm>
            <a:off x="251520" y="332656"/>
            <a:ext cx="8280920"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④　主な取組みと進捗状況（中長期的対策）</a:t>
            </a:r>
          </a:p>
        </p:txBody>
      </p:sp>
      <p:cxnSp>
        <p:nvCxnSpPr>
          <p:cNvPr id="37" name="直線コネクタ 36"/>
          <p:cNvCxnSpPr/>
          <p:nvPr/>
        </p:nvCxnSpPr>
        <p:spPr>
          <a:xfrm>
            <a:off x="179512" y="692696"/>
            <a:ext cx="871296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テキスト ボックス 8"/>
          <p:cNvSpPr txBox="1"/>
          <p:nvPr/>
        </p:nvSpPr>
        <p:spPr>
          <a:xfrm>
            <a:off x="395536" y="4734127"/>
            <a:ext cx="7192765" cy="369332"/>
          </a:xfrm>
          <a:prstGeom prst="rect">
            <a:avLst/>
          </a:prstGeom>
          <a:noFill/>
        </p:spPr>
        <p:txBody>
          <a:bodyPr wrap="square" rtlCol="0" anchor="ctr"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srgbClr val="0070C0"/>
                </a:solidFill>
                <a:effectLst/>
                <a:uLnTx/>
                <a:uFillTx/>
                <a:latin typeface="Calibri"/>
                <a:ea typeface="ＭＳ Ｐゴシック" panose="020B0600070205080204" pitchFamily="50" charset="-128"/>
                <a:cs typeface="+mn-cs"/>
              </a:rPr>
              <a:t>◆総括と今後の課題</a:t>
            </a:r>
          </a:p>
        </p:txBody>
      </p:sp>
      <p:sp>
        <p:nvSpPr>
          <p:cNvPr id="10" name="コンテンツ プレースホルダー 2"/>
          <p:cNvSpPr txBox="1">
            <a:spLocks/>
          </p:cNvSpPr>
          <p:nvPr/>
        </p:nvSpPr>
        <p:spPr>
          <a:xfrm>
            <a:off x="467544" y="5013126"/>
            <a:ext cx="8280920" cy="1773162"/>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子育てや教育は個別事業の成果は挙がっているが、特区のめざす子育て世帯の流入促進につながるまでには至っていない。</a:t>
            </a:r>
            <a:endParaRPr kumimoji="1" lang="en-US" altLang="ja-JP"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にぎわい・観光の取組みとして「新今宮エリア」の魅力の掘り起こしを行ったが、まだまだ認知度は低く、現在は「道半ば」という状況である。</a:t>
            </a:r>
            <a:endParaRPr kumimoji="1" lang="en-US" altLang="ja-JP"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子育てや教育については、課題を抱える層だけではなく、子育て世帯の幅広いニーズを満たす取組みを展開するとともに、にぎわい・観光については、コロナ後を見据えたにぎわいの創出に向けて取り組んでいく。</a:t>
            </a:r>
            <a:endParaRPr kumimoji="1" lang="en-US" altLang="ja-JP"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graphicFrame>
        <p:nvGraphicFramePr>
          <p:cNvPr id="12" name="表 11"/>
          <p:cNvGraphicFramePr>
            <a:graphicFrameLocks noGrp="1"/>
          </p:cNvGraphicFramePr>
          <p:nvPr/>
        </p:nvGraphicFramePr>
        <p:xfrm>
          <a:off x="657340" y="778120"/>
          <a:ext cx="7954888" cy="3942512"/>
        </p:xfrm>
        <a:graphic>
          <a:graphicData uri="http://schemas.openxmlformats.org/drawingml/2006/table">
            <a:tbl>
              <a:tblPr firstRow="1" bandRow="1">
                <a:tableStyleId>{BC89EF96-8CEA-46FF-86C4-4CE0E7609802}</a:tableStyleId>
              </a:tblPr>
              <a:tblGrid>
                <a:gridCol w="1694096">
                  <a:extLst>
                    <a:ext uri="{9D8B030D-6E8A-4147-A177-3AD203B41FA5}">
                      <a16:colId xmlns:a16="http://schemas.microsoft.com/office/drawing/2014/main" val="20000"/>
                    </a:ext>
                  </a:extLst>
                </a:gridCol>
                <a:gridCol w="2161431">
                  <a:extLst>
                    <a:ext uri="{9D8B030D-6E8A-4147-A177-3AD203B41FA5}">
                      <a16:colId xmlns:a16="http://schemas.microsoft.com/office/drawing/2014/main" val="20001"/>
                    </a:ext>
                  </a:extLst>
                </a:gridCol>
                <a:gridCol w="4099361">
                  <a:extLst>
                    <a:ext uri="{9D8B030D-6E8A-4147-A177-3AD203B41FA5}">
                      <a16:colId xmlns:a16="http://schemas.microsoft.com/office/drawing/2014/main" val="20002"/>
                    </a:ext>
                  </a:extLst>
                </a:gridCol>
              </a:tblGrid>
              <a:tr h="360274">
                <a:tc>
                  <a:txBody>
                    <a:bodyPr/>
                    <a:lstStyle/>
                    <a:p>
                      <a:pPr marL="0" marR="0" indent="0" algn="ctr" defTabSz="1072866" rtl="0" eaLnBrk="1" fontAlgn="auto" latinLnBrk="0" hangingPunct="1">
                        <a:lnSpc>
                          <a:spcPct val="100000"/>
                        </a:lnSpc>
                        <a:spcBef>
                          <a:spcPts val="0"/>
                        </a:spcBef>
                        <a:spcAft>
                          <a:spcPts val="0"/>
                        </a:spcAft>
                        <a:buClrTx/>
                        <a:buSzTx/>
                        <a:buFontTx/>
                        <a:buNone/>
                        <a:tabLst/>
                        <a:defRPr/>
                      </a:pPr>
                      <a:r>
                        <a:rPr kumimoji="1" lang="ja-JP" altLang="en-US" sz="1400" u="none" dirty="0">
                          <a:latin typeface="メイリオ" panose="020B0604030504040204" pitchFamily="50" charset="-128"/>
                          <a:ea typeface="メイリオ" panose="020B0604030504040204" pitchFamily="50" charset="-128"/>
                        </a:rPr>
                        <a:t>分類</a:t>
                      </a:r>
                      <a:endParaRPr kumimoji="1" lang="ja-JP" altLang="en-US" sz="1400" u="none"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a:txBody>
                  <a:tcPr marL="68580" marR="68580" marT="34290" marB="34290" anchor="ctr"/>
                </a:tc>
                <a:tc>
                  <a:txBody>
                    <a:bodyPr/>
                    <a:lstStyle/>
                    <a:p>
                      <a:pPr algn="ctr"/>
                      <a:r>
                        <a:rPr kumimoji="1" lang="ja-JP" altLang="en-US" sz="1400" dirty="0">
                          <a:latin typeface="メイリオ" panose="020B0604030504040204" pitchFamily="50" charset="-128"/>
                          <a:ea typeface="メイリオ" panose="020B0604030504040204" pitchFamily="50" charset="-128"/>
                        </a:rPr>
                        <a:t>取組み</a:t>
                      </a:r>
                    </a:p>
                  </a:txBody>
                  <a:tcPr marL="68580" marR="68580" marT="34290" marB="34290" anchor="ctr"/>
                </a:tc>
                <a:tc>
                  <a:txBody>
                    <a:bodyPr/>
                    <a:lstStyle/>
                    <a:p>
                      <a:pPr algn="ctr"/>
                      <a:r>
                        <a:rPr kumimoji="1" lang="ja-JP" altLang="en-US" sz="1400" dirty="0">
                          <a:latin typeface="メイリオ" panose="020B0604030504040204" pitchFamily="50" charset="-128"/>
                          <a:ea typeface="メイリオ" panose="020B0604030504040204" pitchFamily="50" charset="-128"/>
                        </a:rPr>
                        <a:t>概要</a:t>
                      </a:r>
                    </a:p>
                  </a:txBody>
                  <a:tcPr marL="68580" marR="68580" marT="34290" marB="34290" anchor="ctr"/>
                </a:tc>
                <a:extLst>
                  <a:ext uri="{0D108BD9-81ED-4DB2-BD59-A6C34878D82A}">
                    <a16:rowId xmlns:a16="http://schemas.microsoft.com/office/drawing/2014/main" val="10000"/>
                  </a:ext>
                </a:extLst>
              </a:tr>
              <a:tr h="528641">
                <a:tc rowSpan="3">
                  <a:txBody>
                    <a:bodyPr/>
                    <a:lstStyle/>
                    <a:p>
                      <a:pPr marL="0" marR="0" indent="0" algn="ctr" defTabSz="1072866" rtl="0" eaLnBrk="1" fontAlgn="auto" latinLnBrk="0" hangingPunct="1">
                        <a:lnSpc>
                          <a:spcPct val="100000"/>
                        </a:lnSpc>
                        <a:spcBef>
                          <a:spcPts val="0"/>
                        </a:spcBef>
                        <a:spcAft>
                          <a:spcPts val="0"/>
                        </a:spcAft>
                        <a:buClrTx/>
                        <a:buSzTx/>
                        <a:buFontTx/>
                        <a:buNone/>
                        <a:tabLst/>
                        <a:defRPr/>
                      </a:pPr>
                      <a:r>
                        <a:rPr lang="ja-JP" altLang="en-US" sz="1300" u="none" dirty="0">
                          <a:latin typeface="メイリオ" panose="020B0604030504040204" pitchFamily="50" charset="-128"/>
                          <a:ea typeface="メイリオ" panose="020B0604030504040204" pitchFamily="50" charset="-128"/>
                        </a:rPr>
                        <a:t>第一期から継続</a:t>
                      </a:r>
                      <a:endParaRPr lang="en-US" altLang="ja-JP" sz="1300" u="none" dirty="0">
                        <a:latin typeface="メイリオ" panose="020B0604030504040204" pitchFamily="50" charset="-128"/>
                        <a:ea typeface="メイリオ" panose="020B0604030504040204" pitchFamily="50" charset="-128"/>
                      </a:endParaRPr>
                    </a:p>
                  </a:txBody>
                  <a:tcPr marL="68580" marR="68580" marT="34290" marB="34290" anchor="ctr">
                    <a:lnB w="12700" cap="flat" cmpd="sng" algn="ctr">
                      <a:solidFill>
                        <a:schemeClr val="accent1"/>
                      </a:solidFill>
                      <a:prstDash val="solid"/>
                      <a:round/>
                      <a:headEnd type="none" w="med" len="med"/>
                      <a:tailEnd type="none" w="med" len="med"/>
                    </a:lnB>
                    <a:noFill/>
                  </a:tcPr>
                </a:tc>
                <a:tc>
                  <a:txBody>
                    <a:bodyPr/>
                    <a:lstStyle/>
                    <a:p>
                      <a:pPr algn="ctr"/>
                      <a:r>
                        <a:rPr kumimoji="1" lang="ja-JP" altLang="en-US" sz="1400" dirty="0">
                          <a:latin typeface="メイリオ" panose="020B0604030504040204" pitchFamily="50" charset="-128"/>
                          <a:ea typeface="メイリオ" panose="020B0604030504040204" pitchFamily="50" charset="-128"/>
                        </a:rPr>
                        <a:t>プレーパーク事業</a:t>
                      </a:r>
                    </a:p>
                  </a:txBody>
                  <a:tcPr marL="68580" marR="68580" marT="34290" marB="34290" anchor="ctr">
                    <a:noFill/>
                  </a:tcPr>
                </a:tc>
                <a:tc>
                  <a:txBody>
                    <a:bodyPr/>
                    <a:lstStyle/>
                    <a:p>
                      <a:r>
                        <a:rPr kumimoji="1" lang="ja-JP" altLang="en-US" sz="1100" dirty="0">
                          <a:latin typeface="メイリオ" panose="020B0604030504040204" pitchFamily="50" charset="-128"/>
                          <a:ea typeface="メイリオ" panose="020B0604030504040204" pitchFamily="50" charset="-128"/>
                        </a:rPr>
                        <a:t>こどもの自由な発想や創意工夫を促して、社会を生き抜く力を育む「居場所づくり」事業として、３つの場（遊び場・学び場・たまり場）を展開している。</a:t>
                      </a:r>
                      <a:endParaRPr kumimoji="1" lang="en-US" altLang="ja-JP" sz="1100" dirty="0">
                        <a:latin typeface="メイリオ" panose="020B0604030504040204" pitchFamily="50" charset="-128"/>
                        <a:ea typeface="メイリオ" panose="020B0604030504040204" pitchFamily="50" charset="-128"/>
                      </a:endParaRPr>
                    </a:p>
                  </a:txBody>
                  <a:tcPr marL="68580" marR="68580" marT="34290" marB="34290" anchor="ctr">
                    <a:noFill/>
                  </a:tcPr>
                </a:tc>
                <a:extLst>
                  <a:ext uri="{0D108BD9-81ED-4DB2-BD59-A6C34878D82A}">
                    <a16:rowId xmlns:a16="http://schemas.microsoft.com/office/drawing/2014/main" val="10001"/>
                  </a:ext>
                </a:extLst>
              </a:tr>
              <a:tr h="528641">
                <a:tc vMerge="1">
                  <a:txBody>
                    <a:bodyPr/>
                    <a:lstStyle/>
                    <a:p>
                      <a:endParaRPr kumimoji="1" lang="ja-JP" altLang="en-US" dirty="0"/>
                    </a:p>
                  </a:txBody>
                  <a:tcPr/>
                </a:tc>
                <a:tc>
                  <a:txBody>
                    <a:bodyPr/>
                    <a:lstStyle/>
                    <a:p>
                      <a:pPr marL="0" marR="0" indent="0" algn="ctr" defTabSz="1072866" rtl="0" eaLnBrk="1" fontAlgn="auto" latinLnBrk="0" hangingPunct="1">
                        <a:lnSpc>
                          <a:spcPct val="100000"/>
                        </a:lnSpc>
                        <a:spcBef>
                          <a:spcPts val="0"/>
                        </a:spcBef>
                        <a:spcAft>
                          <a:spcPts val="0"/>
                        </a:spcAft>
                        <a:buClrTx/>
                        <a:buSzTx/>
                        <a:buFontTx/>
                        <a:buNone/>
                        <a:tabLst/>
                        <a:defRPr/>
                      </a:pPr>
                      <a:r>
                        <a:rPr kumimoji="1" lang="ja-JP" altLang="en-US" sz="1200" dirty="0">
                          <a:latin typeface="メイリオ" panose="020B0604030504040204" pitchFamily="50" charset="-128"/>
                          <a:ea typeface="メイリオ" panose="020B0604030504040204" pitchFamily="50" charset="-128"/>
                        </a:rPr>
                        <a:t>基礎学力向上支援事業</a:t>
                      </a:r>
                      <a:endParaRPr kumimoji="1" lang="en-US" altLang="ja-JP" sz="1200" dirty="0">
                        <a:latin typeface="メイリオ" panose="020B0604030504040204" pitchFamily="50" charset="-128"/>
                        <a:ea typeface="メイリオ" panose="020B0604030504040204" pitchFamily="50" charset="-128"/>
                      </a:endParaRPr>
                    </a:p>
                    <a:p>
                      <a:pPr marL="0" marR="0" indent="0" algn="ctr" defTabSz="1072866" rtl="0" eaLnBrk="1" fontAlgn="auto" latinLnBrk="0" hangingPunct="1">
                        <a:lnSpc>
                          <a:spcPct val="100000"/>
                        </a:lnSpc>
                        <a:spcBef>
                          <a:spcPts val="0"/>
                        </a:spcBef>
                        <a:spcAft>
                          <a:spcPts val="0"/>
                        </a:spcAft>
                        <a:buClrTx/>
                        <a:buSzTx/>
                        <a:buFontTx/>
                        <a:buNone/>
                        <a:tabLst/>
                        <a:defRPr/>
                      </a:pPr>
                      <a:r>
                        <a:rPr kumimoji="1" lang="ja-JP" altLang="en-US" sz="1200" dirty="0">
                          <a:latin typeface="メイリオ" panose="020B0604030504040204" pitchFamily="50" charset="-128"/>
                          <a:ea typeface="メイリオ" panose="020B0604030504040204" pitchFamily="50" charset="-128"/>
                        </a:rPr>
                        <a:t>（ジャガピースクール）</a:t>
                      </a:r>
                    </a:p>
                  </a:txBody>
                  <a:tcPr marL="68580" marR="68580" marT="34290" marB="34290" anchor="ctr">
                    <a:noFill/>
                  </a:tcPr>
                </a:tc>
                <a:tc>
                  <a:txBody>
                    <a:bodyPr/>
                    <a:lstStyle/>
                    <a:p>
                      <a:r>
                        <a:rPr kumimoji="1" lang="ja-JP" altLang="en-US" sz="1100" dirty="0">
                          <a:latin typeface="メイリオ" panose="020B0604030504040204" pitchFamily="50" charset="-128"/>
                          <a:ea typeface="メイリオ" panose="020B0604030504040204" pitchFamily="50" charset="-128"/>
                        </a:rPr>
                        <a:t>基礎学力の向上をめざし、小学校３年生から６年生に対して</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放課後・夏休みを利用した塾等の事業者による課外授業を</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実施している。</a:t>
                      </a:r>
                      <a:endParaRPr kumimoji="1" lang="en-US" altLang="ja-JP" sz="1100" dirty="0">
                        <a:latin typeface="メイリオ" panose="020B0604030504040204" pitchFamily="50" charset="-128"/>
                        <a:ea typeface="メイリオ" panose="020B0604030504040204" pitchFamily="50" charset="-128"/>
                      </a:endParaRPr>
                    </a:p>
                  </a:txBody>
                  <a:tcPr marL="68580" marR="68580" marT="34290" marB="34290" anchor="ctr">
                    <a:noFill/>
                  </a:tcPr>
                </a:tc>
                <a:extLst>
                  <a:ext uri="{0D108BD9-81ED-4DB2-BD59-A6C34878D82A}">
                    <a16:rowId xmlns:a16="http://schemas.microsoft.com/office/drawing/2014/main" val="10002"/>
                  </a:ext>
                </a:extLst>
              </a:tr>
              <a:tr h="423554">
                <a:tc vMerge="1">
                  <a:txBody>
                    <a:bodyPr/>
                    <a:lstStyle/>
                    <a:p>
                      <a:pPr marL="0" marR="0" indent="0" algn="ctr" defTabSz="1072866" rtl="0" eaLnBrk="1" fontAlgn="auto" latinLnBrk="0" hangingPunct="1">
                        <a:lnSpc>
                          <a:spcPct val="100000"/>
                        </a:lnSpc>
                        <a:spcBef>
                          <a:spcPts val="0"/>
                        </a:spcBef>
                        <a:spcAft>
                          <a:spcPts val="0"/>
                        </a:spcAft>
                        <a:buClrTx/>
                        <a:buSzTx/>
                        <a:buFontTx/>
                        <a:buNone/>
                        <a:tabLst/>
                        <a:defRPr/>
                      </a:pPr>
                      <a:endParaRPr kumimoji="1" lang="ja-JP" altLang="en-US" sz="1600" u="none"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a:txBody>
                  <a:tcPr marL="96012" marR="96012" marT="48006" marB="48006" anchor="ctr">
                    <a:solidFill>
                      <a:schemeClr val="bg1"/>
                    </a:solidFill>
                  </a:tcPr>
                </a:tc>
                <a:tc>
                  <a:txBody>
                    <a:bodyPr/>
                    <a:lstStyle/>
                    <a:p>
                      <a:pPr marL="0" marR="0" indent="0" algn="ctr" defTabSz="1072866" rtl="0" eaLnBrk="1" fontAlgn="auto" latinLnBrk="0" hangingPunct="1">
                        <a:lnSpc>
                          <a:spcPct val="100000"/>
                        </a:lnSpc>
                        <a:spcBef>
                          <a:spcPts val="0"/>
                        </a:spcBef>
                        <a:spcAft>
                          <a:spcPts val="0"/>
                        </a:spcAft>
                        <a:buClrTx/>
                        <a:buSzTx/>
                        <a:buFontTx/>
                        <a:buNone/>
                        <a:tabLst/>
                        <a:defRPr/>
                      </a:pPr>
                      <a:r>
                        <a:rPr kumimoji="1" lang="ja-JP" altLang="en-US" sz="1200" dirty="0">
                          <a:latin typeface="メイリオ" panose="020B0604030504040204" pitchFamily="50" charset="-128"/>
                          <a:ea typeface="メイリオ" panose="020B0604030504040204" pitchFamily="50" charset="-128"/>
                        </a:rPr>
                        <a:t>基礎学力アップ事業</a:t>
                      </a:r>
                      <a:endParaRPr kumimoji="1" lang="en-US" altLang="ja-JP" sz="1200" dirty="0">
                        <a:latin typeface="メイリオ" panose="020B0604030504040204" pitchFamily="50" charset="-128"/>
                        <a:ea typeface="メイリオ" panose="020B0604030504040204" pitchFamily="50" charset="-128"/>
                      </a:endParaRPr>
                    </a:p>
                    <a:p>
                      <a:pPr marL="0" marR="0" indent="0" algn="ctr" defTabSz="1072866" rtl="0" eaLnBrk="1" fontAlgn="auto" latinLnBrk="0" hangingPunct="1">
                        <a:lnSpc>
                          <a:spcPct val="100000"/>
                        </a:lnSpc>
                        <a:spcBef>
                          <a:spcPts val="0"/>
                        </a:spcBef>
                        <a:spcAft>
                          <a:spcPts val="0"/>
                        </a:spcAft>
                        <a:buClrTx/>
                        <a:buSzTx/>
                        <a:buFontTx/>
                        <a:buNone/>
                        <a:tabLst/>
                        <a:defRPr/>
                      </a:pPr>
                      <a:r>
                        <a:rPr kumimoji="1" lang="ja-JP" altLang="en-US" sz="1200" dirty="0">
                          <a:latin typeface="メイリオ" panose="020B0604030504040204" pitchFamily="50" charset="-128"/>
                          <a:ea typeface="メイリオ" panose="020B0604030504040204" pitchFamily="50" charset="-128"/>
                        </a:rPr>
                        <a:t>（西成まなび塾）</a:t>
                      </a:r>
                    </a:p>
                  </a:txBody>
                  <a:tcPr marL="68580" marR="68580" marT="34290" marB="34290" anchor="ctr">
                    <a:lnB w="12700" cap="flat" cmpd="sng" algn="ctr">
                      <a:solidFill>
                        <a:schemeClr val="accent1"/>
                      </a:solidFill>
                      <a:prstDash val="solid"/>
                      <a:round/>
                      <a:headEnd type="none" w="med" len="med"/>
                      <a:tailEnd type="none" w="med" len="med"/>
                    </a:lnB>
                    <a:noFill/>
                  </a:tcPr>
                </a:tc>
                <a:tc>
                  <a:txBody>
                    <a:bodyPr/>
                    <a:lstStyle/>
                    <a:p>
                      <a:r>
                        <a:rPr kumimoji="1" lang="ja-JP" altLang="en-US" sz="1100" dirty="0">
                          <a:latin typeface="メイリオ" panose="020B0604030504040204" pitchFamily="50" charset="-128"/>
                          <a:ea typeface="メイリオ" panose="020B0604030504040204" pitchFamily="50" charset="-128"/>
                        </a:rPr>
                        <a:t>学力の向上、学習習慣の定着をめざして、中学生に対して、</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中学校校舎等の公共施設を活用した課外授業を実施している。</a:t>
                      </a:r>
                    </a:p>
                  </a:txBody>
                  <a:tcPr marL="68580" marR="68580" marT="34290" marB="34290" anchor="ctr">
                    <a:noFill/>
                  </a:tcPr>
                </a:tc>
                <a:extLst>
                  <a:ext uri="{0D108BD9-81ED-4DB2-BD59-A6C34878D82A}">
                    <a16:rowId xmlns:a16="http://schemas.microsoft.com/office/drawing/2014/main" val="10003"/>
                  </a:ext>
                </a:extLst>
              </a:tr>
              <a:tr h="683709">
                <a:tc>
                  <a:txBody>
                    <a:bodyPr/>
                    <a:lstStyle/>
                    <a:p>
                      <a:pPr marL="0" marR="0" lvl="0" indent="0" algn="ctr" defTabSz="1072866" rtl="0" eaLnBrk="1" fontAlgn="auto" latinLnBrk="0" hangingPunct="1">
                        <a:lnSpc>
                          <a:spcPct val="100000"/>
                        </a:lnSpc>
                        <a:spcBef>
                          <a:spcPts val="0"/>
                        </a:spcBef>
                        <a:spcAft>
                          <a:spcPts val="0"/>
                        </a:spcAft>
                        <a:buClrTx/>
                        <a:buSzTx/>
                        <a:buFontTx/>
                        <a:buNone/>
                        <a:tabLst/>
                        <a:defRPr/>
                      </a:pPr>
                      <a:endParaRPr lang="en-US" altLang="ja-JP" sz="1100" u="none" dirty="0">
                        <a:latin typeface="メイリオ" panose="020B0604030504040204" pitchFamily="50" charset="-128"/>
                        <a:ea typeface="メイリオ" panose="020B0604030504040204" pitchFamily="50" charset="-128"/>
                      </a:endParaRPr>
                    </a:p>
                    <a:p>
                      <a:pPr marL="0" marR="0" lvl="0" indent="0" algn="ctr" defTabSz="1072866" rtl="0" eaLnBrk="1" fontAlgn="auto" latinLnBrk="0" hangingPunct="1">
                        <a:lnSpc>
                          <a:spcPct val="100000"/>
                        </a:lnSpc>
                        <a:spcBef>
                          <a:spcPts val="0"/>
                        </a:spcBef>
                        <a:spcAft>
                          <a:spcPts val="0"/>
                        </a:spcAft>
                        <a:buClrTx/>
                        <a:buSzTx/>
                        <a:buFontTx/>
                        <a:buNone/>
                        <a:tabLst/>
                        <a:defRPr/>
                      </a:pPr>
                      <a:r>
                        <a:rPr lang="ja-JP" altLang="en-US" sz="1100" u="none" dirty="0">
                          <a:latin typeface="メイリオ" panose="020B0604030504040204" pitchFamily="50" charset="-128"/>
                          <a:ea typeface="メイリオ" panose="020B0604030504040204" pitchFamily="50" charset="-128"/>
                        </a:rPr>
                        <a:t>第二期から実施</a:t>
                      </a:r>
                      <a:endParaRPr lang="en-US" altLang="ja-JP" sz="1100" u="none" dirty="0">
                        <a:latin typeface="メイリオ" panose="020B0604030504040204" pitchFamily="50" charset="-128"/>
                        <a:ea typeface="メイリオ" panose="020B0604030504040204" pitchFamily="50" charset="-128"/>
                      </a:endParaRPr>
                    </a:p>
                    <a:p>
                      <a:pPr marL="0" marR="0" lvl="0" indent="0" algn="ctr" defTabSz="1072866" rtl="0" eaLnBrk="1" fontAlgn="auto" latinLnBrk="0" hangingPunct="1">
                        <a:lnSpc>
                          <a:spcPct val="100000"/>
                        </a:lnSpc>
                        <a:spcBef>
                          <a:spcPts val="0"/>
                        </a:spcBef>
                        <a:spcAft>
                          <a:spcPts val="0"/>
                        </a:spcAft>
                        <a:buClrTx/>
                        <a:buSzTx/>
                        <a:buFontTx/>
                        <a:buNone/>
                        <a:tabLst/>
                        <a:defRPr/>
                      </a:pPr>
                      <a:endParaRPr kumimoji="1" lang="en-US" altLang="ja-JP" sz="300" u="none"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a:p>
                      <a:pPr marL="0" marR="0" lvl="0" indent="0" algn="ctr" defTabSz="1072866" rtl="0" eaLnBrk="1" fontAlgn="auto" latinLnBrk="0" hangingPunct="1">
                        <a:lnSpc>
                          <a:spcPct val="100000"/>
                        </a:lnSpc>
                        <a:spcBef>
                          <a:spcPts val="0"/>
                        </a:spcBef>
                        <a:spcAft>
                          <a:spcPts val="0"/>
                        </a:spcAft>
                        <a:buClrTx/>
                        <a:buSzTx/>
                        <a:buFontTx/>
                        <a:buNone/>
                        <a:tabLst/>
                        <a:defRPr/>
                      </a:pPr>
                      <a:r>
                        <a:rPr kumimoji="1" lang="en-US" altLang="ja-JP" sz="800" u="none"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※H29</a:t>
                      </a:r>
                      <a:r>
                        <a:rPr kumimoji="1" lang="ja-JP" altLang="en-US" sz="800" u="none"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a:t>
                      </a:r>
                      <a:r>
                        <a:rPr kumimoji="1" lang="en-US" altLang="ja-JP" sz="800" u="none"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R1</a:t>
                      </a:r>
                      <a:r>
                        <a:rPr kumimoji="1" lang="ja-JP" altLang="en-US" sz="800" u="none"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年度はモデル実施</a:t>
                      </a:r>
                      <a:endParaRPr kumimoji="1" lang="en-US" altLang="ja-JP" sz="800" u="none"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a:p>
                      <a:pPr marL="0" marR="0" lvl="0" indent="0" algn="ctr" defTabSz="1072866" rtl="0" eaLnBrk="1" fontAlgn="auto" latinLnBrk="0" hangingPunct="1">
                        <a:lnSpc>
                          <a:spcPct val="100000"/>
                        </a:lnSpc>
                        <a:spcBef>
                          <a:spcPts val="0"/>
                        </a:spcBef>
                        <a:spcAft>
                          <a:spcPts val="0"/>
                        </a:spcAft>
                        <a:buClrTx/>
                        <a:buSzTx/>
                        <a:buFontTx/>
                        <a:buNone/>
                        <a:tabLst/>
                        <a:defRPr/>
                      </a:pPr>
                      <a:r>
                        <a:rPr kumimoji="1" lang="ja-JP" altLang="en-US" sz="800" u="none"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a:t>
                      </a:r>
                      <a:r>
                        <a:rPr kumimoji="1" lang="en-US" altLang="ja-JP" sz="800" u="none"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R2</a:t>
                      </a:r>
                      <a:r>
                        <a:rPr kumimoji="1" lang="ja-JP" altLang="en-US" sz="800" u="none"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年度から本格実施</a:t>
                      </a:r>
                    </a:p>
                  </a:txBody>
                  <a:tcPr marL="68580" marR="68580" marT="34290" marB="34290" anchor="ctr">
                    <a:lnT w="12700" cap="flat" cmpd="sng" algn="ctr">
                      <a:solidFill>
                        <a:schemeClr val="accent1"/>
                      </a:solidFill>
                      <a:prstDash val="solid"/>
                      <a:round/>
                      <a:headEnd type="none" w="med" len="med"/>
                      <a:tailEnd type="none" w="med" len="med"/>
                    </a:lnT>
                    <a:noFill/>
                  </a:tcPr>
                </a:tc>
                <a:tc>
                  <a:txBody>
                    <a:bodyPr/>
                    <a:lstStyle/>
                    <a:p>
                      <a:pPr marL="0" marR="0" indent="0" algn="ctr" defTabSz="1072866" rtl="0" eaLnBrk="1" fontAlgn="auto" latinLnBrk="0" hangingPunct="1">
                        <a:lnSpc>
                          <a:spcPct val="100000"/>
                        </a:lnSpc>
                        <a:spcBef>
                          <a:spcPts val="0"/>
                        </a:spcBef>
                        <a:spcAft>
                          <a:spcPts val="0"/>
                        </a:spcAft>
                        <a:buClrTx/>
                        <a:buSzTx/>
                        <a:buFontTx/>
                        <a:buNone/>
                        <a:tabLst/>
                        <a:defRPr/>
                      </a:pPr>
                      <a:r>
                        <a:rPr kumimoji="1" lang="ja-JP" altLang="en-US" sz="1200" dirty="0">
                          <a:latin typeface="メイリオ" panose="020B0604030504040204" pitchFamily="50" charset="-128"/>
                          <a:ea typeface="メイリオ" panose="020B0604030504040204" pitchFamily="50" charset="-128"/>
                        </a:rPr>
                        <a:t>西成区こども生活・</a:t>
                      </a:r>
                      <a:endParaRPr kumimoji="1" lang="en-US" altLang="ja-JP" sz="1200" dirty="0">
                        <a:latin typeface="メイリオ" panose="020B0604030504040204" pitchFamily="50" charset="-128"/>
                        <a:ea typeface="メイリオ" panose="020B0604030504040204" pitchFamily="50" charset="-128"/>
                      </a:endParaRPr>
                    </a:p>
                    <a:p>
                      <a:pPr marL="0" marR="0" indent="0" algn="ctr" defTabSz="1072866" rtl="0" eaLnBrk="1" fontAlgn="auto" latinLnBrk="0" hangingPunct="1">
                        <a:lnSpc>
                          <a:spcPct val="100000"/>
                        </a:lnSpc>
                        <a:spcBef>
                          <a:spcPts val="0"/>
                        </a:spcBef>
                        <a:spcAft>
                          <a:spcPts val="0"/>
                        </a:spcAft>
                        <a:buClrTx/>
                        <a:buSzTx/>
                        <a:buFontTx/>
                        <a:buNone/>
                        <a:tabLst/>
                        <a:defRPr/>
                      </a:pPr>
                      <a:r>
                        <a:rPr kumimoji="1" lang="ja-JP" altLang="en-US" sz="1200" dirty="0">
                          <a:latin typeface="メイリオ" panose="020B0604030504040204" pitchFamily="50" charset="-128"/>
                          <a:ea typeface="メイリオ" panose="020B0604030504040204" pitchFamily="50" charset="-128"/>
                        </a:rPr>
                        <a:t>まなびサポート事業</a:t>
                      </a:r>
                    </a:p>
                  </a:txBody>
                  <a:tcPr marL="68580" marR="68580" marT="34290" marB="34290" anchor="ctr">
                    <a:lnT w="12700" cap="flat" cmpd="sng" algn="ctr">
                      <a:solidFill>
                        <a:schemeClr val="accent1"/>
                      </a:solidFill>
                      <a:prstDash val="solid"/>
                      <a:round/>
                      <a:headEnd type="none" w="med" len="med"/>
                      <a:tailEnd type="none" w="med" len="med"/>
                    </a:lnT>
                    <a:noFill/>
                  </a:tcPr>
                </a:tc>
                <a:tc>
                  <a:txBody>
                    <a:bodyPr/>
                    <a:lstStyle/>
                    <a:p>
                      <a:r>
                        <a:rPr kumimoji="1" lang="ja-JP" altLang="en-US" sz="1100" dirty="0">
                          <a:latin typeface="メイリオ" panose="020B0604030504040204" pitchFamily="50" charset="-128"/>
                          <a:ea typeface="メイリオ" panose="020B0604030504040204" pitchFamily="50" charset="-128"/>
                        </a:rPr>
                        <a:t>学校生活を通じて「人間関係」「学力」「社会生活に必要な</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規範意識」などを身に付けてもらうため、不登校や遅刻を</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繰り返している小中学生に対して、登校に向けた支援等を</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実施している。</a:t>
                      </a:r>
                    </a:p>
                  </a:txBody>
                  <a:tcPr marL="68580" marR="68580" marT="34290" marB="34290" anchor="ctr">
                    <a:noFill/>
                  </a:tcPr>
                </a:tc>
                <a:extLst>
                  <a:ext uri="{0D108BD9-81ED-4DB2-BD59-A6C34878D82A}">
                    <a16:rowId xmlns:a16="http://schemas.microsoft.com/office/drawing/2014/main" val="1059995628"/>
                  </a:ext>
                </a:extLst>
              </a:tr>
              <a:tr h="1265758">
                <a:tc>
                  <a:txBody>
                    <a:bodyPr/>
                    <a:lstStyle/>
                    <a:p>
                      <a:pPr marL="0" marR="0" indent="0" algn="ctr" defTabSz="1072866" rtl="0" eaLnBrk="1" fontAlgn="auto" latinLnBrk="0" hangingPunct="1">
                        <a:lnSpc>
                          <a:spcPct val="100000"/>
                        </a:lnSpc>
                        <a:spcBef>
                          <a:spcPts val="0"/>
                        </a:spcBef>
                        <a:spcAft>
                          <a:spcPts val="0"/>
                        </a:spcAft>
                        <a:buClrTx/>
                        <a:buSzTx/>
                        <a:buFontTx/>
                        <a:buNone/>
                        <a:tabLst/>
                        <a:defRPr/>
                      </a:pPr>
                      <a:r>
                        <a:rPr kumimoji="1" lang="ja-JP" altLang="en-US" sz="1300" u="none"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第二期から実施</a:t>
                      </a:r>
                      <a:endParaRPr kumimoji="1" lang="en-US" altLang="ja-JP" sz="1300" u="none"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a:txBody>
                  <a:tcPr marL="68580" marR="68580" marT="34290" marB="34290" anchor="ctr">
                    <a:noFill/>
                  </a:tcPr>
                </a:tc>
                <a:tc>
                  <a:txBody>
                    <a:bodyPr/>
                    <a:lstStyle/>
                    <a:p>
                      <a:pPr marL="0" marR="0" indent="0" algn="ctr" defTabSz="1072866" rtl="0" eaLnBrk="1" fontAlgn="auto" latinLnBrk="0" hangingPunct="1">
                        <a:lnSpc>
                          <a:spcPct val="100000"/>
                        </a:lnSpc>
                        <a:spcBef>
                          <a:spcPts val="0"/>
                        </a:spcBef>
                        <a:spcAft>
                          <a:spcPts val="0"/>
                        </a:spcAft>
                        <a:buClrTx/>
                        <a:buSzTx/>
                        <a:buFontTx/>
                        <a:buNone/>
                        <a:tabLst/>
                        <a:defRPr/>
                      </a:pPr>
                      <a:r>
                        <a:rPr kumimoji="1" lang="ja-JP" altLang="en-US" sz="1300" dirty="0">
                          <a:latin typeface="メイリオ" panose="020B0604030504040204" pitchFamily="50" charset="-128"/>
                          <a:ea typeface="メイリオ" panose="020B0604030504040204" pitchFamily="50" charset="-128"/>
                        </a:rPr>
                        <a:t>新今宮エリアブランド</a:t>
                      </a:r>
                      <a:endParaRPr kumimoji="1" lang="en-US" altLang="ja-JP" sz="1300" dirty="0">
                        <a:latin typeface="メイリオ" panose="020B0604030504040204" pitchFamily="50" charset="-128"/>
                        <a:ea typeface="メイリオ" panose="020B0604030504040204" pitchFamily="50" charset="-128"/>
                      </a:endParaRPr>
                    </a:p>
                    <a:p>
                      <a:pPr marL="0" marR="0" indent="0" algn="ctr" defTabSz="1072866" rtl="0" eaLnBrk="1" fontAlgn="auto" latinLnBrk="0" hangingPunct="1">
                        <a:lnSpc>
                          <a:spcPct val="100000"/>
                        </a:lnSpc>
                        <a:spcBef>
                          <a:spcPts val="0"/>
                        </a:spcBef>
                        <a:spcAft>
                          <a:spcPts val="0"/>
                        </a:spcAft>
                        <a:buClrTx/>
                        <a:buSzTx/>
                        <a:buFontTx/>
                        <a:buNone/>
                        <a:tabLst/>
                        <a:defRPr/>
                      </a:pPr>
                      <a:r>
                        <a:rPr kumimoji="1" lang="ja-JP" altLang="en-US" sz="1300" dirty="0">
                          <a:latin typeface="メイリオ" panose="020B0604030504040204" pitchFamily="50" charset="-128"/>
                          <a:ea typeface="メイリオ" panose="020B0604030504040204" pitchFamily="50" charset="-128"/>
                        </a:rPr>
                        <a:t>向上事業</a:t>
                      </a:r>
                      <a:endParaRPr kumimoji="1" lang="ja-JP" altLang="en-US" sz="1200" dirty="0">
                        <a:latin typeface="メイリオ" panose="020B0604030504040204" pitchFamily="50" charset="-128"/>
                        <a:ea typeface="メイリオ" panose="020B0604030504040204" pitchFamily="50" charset="-128"/>
                      </a:endParaRPr>
                    </a:p>
                  </a:txBody>
                  <a:tcPr marL="68580" marR="68580" marT="34290" marB="34290" anchor="ctr">
                    <a:noFill/>
                  </a:tcPr>
                </a:tc>
                <a:tc>
                  <a:txBody>
                    <a:bodyPr/>
                    <a:lstStyle/>
                    <a:p>
                      <a:r>
                        <a:rPr kumimoji="1" lang="ja-JP" altLang="en-US" sz="1100" dirty="0">
                          <a:latin typeface="メイリオ" panose="020B0604030504040204" pitchFamily="50" charset="-128"/>
                          <a:ea typeface="メイリオ" panose="020B0604030504040204" pitchFamily="50" charset="-128"/>
                        </a:rPr>
                        <a:t>「新今宮エリア」のイメージ向上を図るため、</a:t>
                      </a:r>
                      <a:r>
                        <a:rPr kumimoji="1" lang="ja-JP" altLang="en-US" sz="1100" dirty="0">
                          <a:solidFill>
                            <a:schemeClr val="tx1"/>
                          </a:solidFill>
                          <a:latin typeface="メイリオ" panose="020B0604030504040204" pitchFamily="50" charset="-128"/>
                          <a:ea typeface="メイリオ" panose="020B0604030504040204" pitchFamily="50" charset="-128"/>
                        </a:rPr>
                        <a:t>取組方針</a:t>
                      </a:r>
                      <a:r>
                        <a:rPr kumimoji="1" lang="ja-JP" altLang="en-US" sz="1100" dirty="0">
                          <a:latin typeface="メイリオ" panose="020B0604030504040204" pitchFamily="50" charset="-128"/>
                          <a:ea typeface="メイリオ" panose="020B0604030504040204" pitchFamily="50" charset="-128"/>
                        </a:rPr>
                        <a:t>などを</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まとめた「プロモーション戦略」を策定するとともに、様々な</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魅力を効果的に発信するための「ツール」（ポスター・リーフ</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レット、ホームページ）を作成している。</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また、来訪された方が、地域を正確に学び、地域で楽しんで</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いただけるような「新今宮スタディツアー」の定例実施に向けた準備作業等を実施している。</a:t>
                      </a:r>
                    </a:p>
                  </a:txBody>
                  <a:tcPr marL="68580" marR="68580" marT="34290" marB="34290" anchor="ctr">
                    <a:noFill/>
                  </a:tcPr>
                </a:tc>
                <a:extLst>
                  <a:ext uri="{0D108BD9-81ED-4DB2-BD59-A6C34878D82A}">
                    <a16:rowId xmlns:a16="http://schemas.microsoft.com/office/drawing/2014/main" val="3528644241"/>
                  </a:ext>
                </a:extLst>
              </a:tr>
            </a:tbl>
          </a:graphicData>
        </a:graphic>
      </p:graphicFrame>
      <p:sp>
        <p:nvSpPr>
          <p:cNvPr id="13" name="テキスト ボックス 36"/>
          <p:cNvSpPr txBox="1"/>
          <p:nvPr/>
        </p:nvSpPr>
        <p:spPr>
          <a:xfrm>
            <a:off x="144844" y="67923"/>
            <a:ext cx="3308275" cy="261610"/>
          </a:xfrm>
          <a:prstGeom prst="rect">
            <a:avLst/>
          </a:prstGeom>
          <a:noFill/>
        </p:spPr>
        <p:txBody>
          <a:bodyPr wrap="square" rtlCol="0" anchor="ctr">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Ⅰ</a:t>
            </a:r>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　政策の刷新・西成特区構想</a:t>
            </a:r>
          </a:p>
        </p:txBody>
      </p:sp>
      <p:sp>
        <p:nvSpPr>
          <p:cNvPr id="2" name="スライド番号プレースホルダー 1"/>
          <p:cNvSpPr>
            <a:spLocks noGrp="1"/>
          </p:cNvSpPr>
          <p:nvPr>
            <p:ph type="sldNum" sz="quarter" idx="12"/>
          </p:nvPr>
        </p:nvSpPr>
        <p:spPr>
          <a:xfrm>
            <a:off x="8460432" y="6669360"/>
            <a:ext cx="720080" cy="177924"/>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CEC3038-1CF1-4B63-9920-55248DCFBA97}" type="slidenum">
              <a:rPr kumimoji="1" lang="ja-JP" altLang="en-US" sz="1200" b="0" i="0" u="none" strike="noStrike" kern="1200" cap="none" spc="0" normalizeH="0" baseline="0" noProof="0" smtClean="0">
                <a:ln>
                  <a:noFill/>
                </a:ln>
                <a:solidFill>
                  <a:prstClr val="black">
                    <a:tint val="75000"/>
                  </a:prstClr>
                </a:solidFill>
                <a:effectLst/>
                <a:uLnTx/>
                <a:uFillTx/>
                <a:latin typeface="BIZ UDゴシック" panose="020B0400000000000000" pitchFamily="49" charset="-128"/>
                <a:ea typeface="BIZ UDゴシック" panose="020B0400000000000000" pitchFamily="49"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1" lang="ja-JP" altLang="en-US" sz="1200" b="0" i="0" u="none" strike="noStrike" kern="1200" cap="none" spc="0" normalizeH="0" baseline="0" noProof="0" dirty="0">
              <a:ln>
                <a:noFill/>
              </a:ln>
              <a:solidFill>
                <a:prstClr val="black">
                  <a:tint val="75000"/>
                </a:prstClr>
              </a:solidFill>
              <a:effectLst/>
              <a:uLnTx/>
              <a:uFillTx/>
              <a:latin typeface="BIZ UDゴシック" panose="020B0400000000000000" pitchFamily="49" charset="-128"/>
              <a:ea typeface="BIZ UDゴシック" panose="020B0400000000000000" pitchFamily="49" charset="-128"/>
              <a:cs typeface="+mn-cs"/>
            </a:endParaRPr>
          </a:p>
        </p:txBody>
      </p:sp>
    </p:spTree>
    <p:extLst>
      <p:ext uri="{BB962C8B-B14F-4D97-AF65-F5344CB8AC3E}">
        <p14:creationId xmlns:p14="http://schemas.microsoft.com/office/powerpoint/2010/main" val="179493438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角丸四角形 10"/>
          <p:cNvSpPr/>
          <p:nvPr/>
        </p:nvSpPr>
        <p:spPr>
          <a:xfrm>
            <a:off x="140210" y="4621697"/>
            <a:ext cx="8712968" cy="2102717"/>
          </a:xfrm>
          <a:prstGeom prst="roundRect">
            <a:avLst/>
          </a:prstGeom>
        </p:spPr>
        <p:style>
          <a:lnRef idx="1">
            <a:schemeClr val="accent6"/>
          </a:lnRef>
          <a:fillRef idx="3">
            <a:schemeClr val="accent6"/>
          </a:fillRef>
          <a:effectRef idx="2">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34" name="テキスト ボックス 33"/>
          <p:cNvSpPr txBox="1"/>
          <p:nvPr/>
        </p:nvSpPr>
        <p:spPr>
          <a:xfrm>
            <a:off x="251520" y="332656"/>
            <a:ext cx="8280920"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④　主な取組みと進捗状況（将来のための投資プロジェクト・大規模事業）</a:t>
            </a:r>
          </a:p>
        </p:txBody>
      </p:sp>
      <p:cxnSp>
        <p:nvCxnSpPr>
          <p:cNvPr id="37" name="直線コネクタ 36"/>
          <p:cNvCxnSpPr/>
          <p:nvPr/>
        </p:nvCxnSpPr>
        <p:spPr>
          <a:xfrm>
            <a:off x="179512" y="692696"/>
            <a:ext cx="871296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テキスト ボックス 8"/>
          <p:cNvSpPr txBox="1"/>
          <p:nvPr/>
        </p:nvSpPr>
        <p:spPr>
          <a:xfrm>
            <a:off x="395536" y="4686589"/>
            <a:ext cx="7192765" cy="369332"/>
          </a:xfrm>
          <a:prstGeom prst="rect">
            <a:avLst/>
          </a:prstGeom>
          <a:noFill/>
        </p:spPr>
        <p:txBody>
          <a:bodyPr wrap="square" rtlCol="0" anchor="ctr"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srgbClr val="0070C0"/>
                </a:solidFill>
                <a:effectLst/>
                <a:uLnTx/>
                <a:uFillTx/>
                <a:latin typeface="Calibri"/>
                <a:ea typeface="ＭＳ Ｐゴシック" panose="020B0600070205080204" pitchFamily="50" charset="-128"/>
                <a:cs typeface="+mn-cs"/>
              </a:rPr>
              <a:t>◆総括と今後の課題</a:t>
            </a:r>
          </a:p>
        </p:txBody>
      </p:sp>
      <p:sp>
        <p:nvSpPr>
          <p:cNvPr id="10" name="コンテンツ プレースホルダー 2"/>
          <p:cNvSpPr txBox="1">
            <a:spLocks/>
          </p:cNvSpPr>
          <p:nvPr/>
        </p:nvSpPr>
        <p:spPr>
          <a:xfrm>
            <a:off x="467544" y="5076874"/>
            <a:ext cx="8280920" cy="1558578"/>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あいりん総合センター構成施設の建替えなどにより、あいりん地域の風景は一変した。跡地の利活用に関する議論が深まり、新今宮エリアに対する期待が高まっている。</a:t>
            </a:r>
            <a:endParaRPr kumimoji="1" lang="en-US" altLang="ja-JP"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今後、特区構想のめざすところの実現に向け、新今宮周辺でのにぎわいの拠点整備を進めるとともに、子育て世帯の定住を促進するため、魅力的なまちづくりに取り組み、特に、「なにわ筋線」の開通で、さらに利便性が高まる天下茶屋エリアについて、西成区の新たなまちづくりの拠点となるよう、検討を進める。</a:t>
            </a:r>
            <a:endParaRPr kumimoji="1" lang="en-US" altLang="ja-JP"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graphicFrame>
        <p:nvGraphicFramePr>
          <p:cNvPr id="15" name="表 14"/>
          <p:cNvGraphicFramePr>
            <a:graphicFrameLocks noGrp="1"/>
          </p:cNvGraphicFramePr>
          <p:nvPr/>
        </p:nvGraphicFramePr>
        <p:xfrm>
          <a:off x="693390" y="809201"/>
          <a:ext cx="7839050" cy="3695992"/>
        </p:xfrm>
        <a:graphic>
          <a:graphicData uri="http://schemas.openxmlformats.org/drawingml/2006/table">
            <a:tbl>
              <a:tblPr firstRow="1" bandRow="1">
                <a:tableStyleId>{BC89EF96-8CEA-46FF-86C4-4CE0E7609802}</a:tableStyleId>
              </a:tblPr>
              <a:tblGrid>
                <a:gridCol w="1585358">
                  <a:extLst>
                    <a:ext uri="{9D8B030D-6E8A-4147-A177-3AD203B41FA5}">
                      <a16:colId xmlns:a16="http://schemas.microsoft.com/office/drawing/2014/main" val="20000"/>
                    </a:ext>
                  </a:extLst>
                </a:gridCol>
                <a:gridCol w="2022696">
                  <a:extLst>
                    <a:ext uri="{9D8B030D-6E8A-4147-A177-3AD203B41FA5}">
                      <a16:colId xmlns:a16="http://schemas.microsoft.com/office/drawing/2014/main" val="20001"/>
                    </a:ext>
                  </a:extLst>
                </a:gridCol>
                <a:gridCol w="4230996">
                  <a:extLst>
                    <a:ext uri="{9D8B030D-6E8A-4147-A177-3AD203B41FA5}">
                      <a16:colId xmlns:a16="http://schemas.microsoft.com/office/drawing/2014/main" val="20002"/>
                    </a:ext>
                  </a:extLst>
                </a:gridCol>
              </a:tblGrid>
              <a:tr h="263225">
                <a:tc>
                  <a:txBody>
                    <a:bodyPr/>
                    <a:lstStyle/>
                    <a:p>
                      <a:pPr marL="0" marR="0" indent="0" algn="ctr" defTabSz="1072866" rtl="0" eaLnBrk="1" fontAlgn="auto" latinLnBrk="0" hangingPunct="1">
                        <a:lnSpc>
                          <a:spcPct val="100000"/>
                        </a:lnSpc>
                        <a:spcBef>
                          <a:spcPts val="0"/>
                        </a:spcBef>
                        <a:spcAft>
                          <a:spcPts val="0"/>
                        </a:spcAft>
                        <a:buClrTx/>
                        <a:buSzTx/>
                        <a:buFontTx/>
                        <a:buNone/>
                        <a:tabLst/>
                        <a:defRPr/>
                      </a:pPr>
                      <a:r>
                        <a:rPr kumimoji="1" lang="ja-JP" altLang="en-US" sz="1400" u="none" dirty="0">
                          <a:latin typeface="メイリオ" panose="020B0604030504040204" pitchFamily="50" charset="-128"/>
                          <a:ea typeface="メイリオ" panose="020B0604030504040204" pitchFamily="50" charset="-128"/>
                        </a:rPr>
                        <a:t>分類</a:t>
                      </a:r>
                      <a:endParaRPr kumimoji="1" lang="ja-JP" altLang="en-US" sz="1400" u="none"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a:txBody>
                  <a:tcPr marL="68580" marR="68580" marT="34290" marB="34290" anchor="ctr"/>
                </a:tc>
                <a:tc>
                  <a:txBody>
                    <a:bodyPr/>
                    <a:lstStyle/>
                    <a:p>
                      <a:pPr algn="ctr"/>
                      <a:r>
                        <a:rPr kumimoji="1" lang="ja-JP" altLang="en-US" sz="1400" dirty="0">
                          <a:latin typeface="メイリオ" panose="020B0604030504040204" pitchFamily="50" charset="-128"/>
                          <a:ea typeface="メイリオ" panose="020B0604030504040204" pitchFamily="50" charset="-128"/>
                        </a:rPr>
                        <a:t>取組み</a:t>
                      </a:r>
                    </a:p>
                  </a:txBody>
                  <a:tcPr marL="68580" marR="68580" marT="34290" marB="34290" anchor="ctr"/>
                </a:tc>
                <a:tc>
                  <a:txBody>
                    <a:bodyPr/>
                    <a:lstStyle/>
                    <a:p>
                      <a:pPr algn="ctr"/>
                      <a:r>
                        <a:rPr kumimoji="1" lang="ja-JP" altLang="en-US" sz="1400" dirty="0">
                          <a:latin typeface="メイリオ" panose="020B0604030504040204" pitchFamily="50" charset="-128"/>
                          <a:ea typeface="メイリオ" panose="020B0604030504040204" pitchFamily="50" charset="-128"/>
                        </a:rPr>
                        <a:t>概要</a:t>
                      </a:r>
                    </a:p>
                  </a:txBody>
                  <a:tcPr marL="68580" marR="68580" marT="34290" marB="34290" anchor="ctr"/>
                </a:tc>
                <a:extLst>
                  <a:ext uri="{0D108BD9-81ED-4DB2-BD59-A6C34878D82A}">
                    <a16:rowId xmlns:a16="http://schemas.microsoft.com/office/drawing/2014/main" val="10000"/>
                  </a:ext>
                </a:extLst>
              </a:tr>
              <a:tr h="982726">
                <a:tc rowSpan="2">
                  <a:txBody>
                    <a:bodyPr/>
                    <a:lstStyle/>
                    <a:p>
                      <a:pPr marL="0" marR="0" indent="0" algn="ctr" defTabSz="1072866" rtl="0" eaLnBrk="1" fontAlgn="auto" latinLnBrk="0" hangingPunct="1">
                        <a:lnSpc>
                          <a:spcPct val="100000"/>
                        </a:lnSpc>
                        <a:spcBef>
                          <a:spcPts val="0"/>
                        </a:spcBef>
                        <a:spcAft>
                          <a:spcPts val="0"/>
                        </a:spcAft>
                        <a:buClrTx/>
                        <a:buSzTx/>
                        <a:buFontTx/>
                        <a:buNone/>
                        <a:tabLst/>
                        <a:defRPr/>
                      </a:pPr>
                      <a:r>
                        <a:rPr kumimoji="1" lang="ja-JP" altLang="en-US" sz="1200" u="none" dirty="0">
                          <a:latin typeface="メイリオ" panose="020B0604030504040204" pitchFamily="50" charset="-128"/>
                          <a:ea typeface="メイリオ" panose="020B0604030504040204" pitchFamily="50" charset="-128"/>
                        </a:rPr>
                        <a:t>第一期から継続</a:t>
                      </a:r>
                      <a:endParaRPr kumimoji="1" lang="en-US" altLang="ja-JP" sz="1200" u="none" dirty="0">
                        <a:latin typeface="メイリオ" panose="020B0604030504040204" pitchFamily="50" charset="-128"/>
                        <a:ea typeface="メイリオ" panose="020B0604030504040204" pitchFamily="50" charset="-128"/>
                      </a:endParaRPr>
                    </a:p>
                  </a:txBody>
                  <a:tcPr marL="68580" marR="68580" marT="34290" marB="34290" anchor="ctr">
                    <a:solidFill>
                      <a:schemeClr val="bg1"/>
                    </a:solidFill>
                  </a:tcPr>
                </a:tc>
                <a:tc>
                  <a:txBody>
                    <a:bodyPr/>
                    <a:lstStyle/>
                    <a:p>
                      <a:pPr algn="ctr"/>
                      <a:r>
                        <a:rPr kumimoji="1" lang="ja-JP" altLang="en-US" sz="1300" dirty="0">
                          <a:latin typeface="メイリオ" panose="020B0604030504040204" pitchFamily="50" charset="-128"/>
                          <a:ea typeface="メイリオ" panose="020B0604030504040204" pitchFamily="50" charset="-128"/>
                        </a:rPr>
                        <a:t>あい</a:t>
                      </a:r>
                      <a:r>
                        <a:rPr kumimoji="1" lang="ja-JP" altLang="en-US" sz="1300" dirty="0" err="1">
                          <a:latin typeface="メイリオ" panose="020B0604030504040204" pitchFamily="50" charset="-128"/>
                          <a:ea typeface="メイリオ" panose="020B0604030504040204" pitchFamily="50" charset="-128"/>
                        </a:rPr>
                        <a:t>りん</a:t>
                      </a:r>
                      <a:r>
                        <a:rPr kumimoji="1" lang="ja-JP" altLang="en-US" sz="1300" dirty="0">
                          <a:latin typeface="メイリオ" panose="020B0604030504040204" pitchFamily="50" charset="-128"/>
                          <a:ea typeface="メイリオ" panose="020B0604030504040204" pitchFamily="50" charset="-128"/>
                        </a:rPr>
                        <a:t>総合センター</a:t>
                      </a:r>
                      <a:endParaRPr kumimoji="1" lang="en-US" altLang="ja-JP" sz="1300" dirty="0">
                        <a:latin typeface="メイリオ" panose="020B0604030504040204" pitchFamily="50" charset="-128"/>
                        <a:ea typeface="メイリオ" panose="020B0604030504040204" pitchFamily="50" charset="-128"/>
                      </a:endParaRPr>
                    </a:p>
                    <a:p>
                      <a:pPr algn="ctr"/>
                      <a:r>
                        <a:rPr kumimoji="1" lang="ja-JP" altLang="en-US" sz="1300" dirty="0">
                          <a:latin typeface="メイリオ" panose="020B0604030504040204" pitchFamily="50" charset="-128"/>
                          <a:ea typeface="メイリオ" panose="020B0604030504040204" pitchFamily="50" charset="-128"/>
                        </a:rPr>
                        <a:t>構成施設の建替え</a:t>
                      </a:r>
                      <a:endParaRPr kumimoji="1" lang="en-US" altLang="ja-JP" sz="1300" dirty="0">
                        <a:latin typeface="メイリオ" panose="020B0604030504040204" pitchFamily="50" charset="-128"/>
                        <a:ea typeface="メイリオ" panose="020B0604030504040204" pitchFamily="50" charset="-128"/>
                      </a:endParaRPr>
                    </a:p>
                  </a:txBody>
                  <a:tcPr marL="68580" marR="68580" marT="34290" marB="34290" anchor="ctr">
                    <a:solidFill>
                      <a:schemeClr val="bg1"/>
                    </a:solidFill>
                  </a:tcPr>
                </a:tc>
                <a:tc>
                  <a:txBody>
                    <a:bodyPr/>
                    <a:lstStyle/>
                    <a:p>
                      <a:r>
                        <a:rPr kumimoji="1" lang="ja-JP" altLang="en-US" sz="1100" dirty="0">
                          <a:latin typeface="メイリオ" panose="020B0604030504040204" pitchFamily="50" charset="-128"/>
                          <a:ea typeface="メイリオ" panose="020B0604030504040204" pitchFamily="50" charset="-128"/>
                        </a:rPr>
                        <a:t>耐震性を欠くあいりん総合センター</a:t>
                      </a:r>
                      <a:r>
                        <a:rPr kumimoji="1" lang="ja-JP" altLang="en-US" sz="1100" dirty="0">
                          <a:solidFill>
                            <a:schemeClr val="tx1"/>
                          </a:solidFill>
                          <a:latin typeface="メイリオ" panose="020B0604030504040204" pitchFamily="50" charset="-128"/>
                          <a:ea typeface="メイリオ" panose="020B0604030504040204" pitchFamily="50" charset="-128"/>
                        </a:rPr>
                        <a:t>の</a:t>
                      </a:r>
                      <a:r>
                        <a:rPr kumimoji="1" lang="ja-JP" altLang="en-US" sz="1100" dirty="0">
                          <a:latin typeface="メイリオ" panose="020B0604030504040204" pitchFamily="50" charset="-128"/>
                          <a:ea typeface="メイリオ" panose="020B0604030504040204" pitchFamily="50" charset="-128"/>
                        </a:rPr>
                        <a:t>あり方について、地域関係者との合意に基づいて検討を行った。</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同センターを構成していた建物（市営住宅・病院・労働施設）と</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隣接する市営住宅は、すでに移転または仮移転している。</a:t>
                      </a:r>
                      <a:endParaRPr kumimoji="1" lang="en-US" altLang="ja-JP" sz="1100" dirty="0">
                        <a:latin typeface="メイリオ" panose="020B0604030504040204" pitchFamily="50" charset="-128"/>
                        <a:ea typeface="メイリオ" panose="020B0604030504040204" pitchFamily="50" charset="-128"/>
                      </a:endParaRPr>
                    </a:p>
                  </a:txBody>
                  <a:tcPr marL="68580" marR="68580" marT="34290" marB="34290" anchor="ctr">
                    <a:solidFill>
                      <a:schemeClr val="bg1"/>
                    </a:solidFill>
                  </a:tcPr>
                </a:tc>
                <a:extLst>
                  <a:ext uri="{0D108BD9-81ED-4DB2-BD59-A6C34878D82A}">
                    <a16:rowId xmlns:a16="http://schemas.microsoft.com/office/drawing/2014/main" val="10001"/>
                  </a:ext>
                </a:extLst>
              </a:tr>
              <a:tr h="1052761">
                <a:tc vMerge="1">
                  <a:txBody>
                    <a:bodyPr/>
                    <a:lstStyle/>
                    <a:p>
                      <a:pPr marL="0" marR="0" indent="0" algn="ctr" defTabSz="1072866" rtl="0" eaLnBrk="1" fontAlgn="auto" latinLnBrk="0" hangingPunct="1">
                        <a:lnSpc>
                          <a:spcPct val="100000"/>
                        </a:lnSpc>
                        <a:spcBef>
                          <a:spcPts val="0"/>
                        </a:spcBef>
                        <a:spcAft>
                          <a:spcPts val="0"/>
                        </a:spcAft>
                        <a:buClrTx/>
                        <a:buSzTx/>
                        <a:buFontTx/>
                        <a:buNone/>
                        <a:tabLst/>
                        <a:defRPr/>
                      </a:pPr>
                      <a:endParaRPr kumimoji="1" lang="en-US" altLang="ja-JP" sz="1700" u="none" dirty="0">
                        <a:latin typeface="メイリオ" panose="020B0604030504040204" pitchFamily="50" charset="-128"/>
                        <a:ea typeface="メイリオ" panose="020B0604030504040204" pitchFamily="50" charset="-128"/>
                      </a:endParaRPr>
                    </a:p>
                  </a:txBody>
                  <a:tcPr marL="96012" marR="96012" marT="48006" marB="48006" anchor="ctr">
                    <a:solidFill>
                      <a:schemeClr val="bg1"/>
                    </a:solidFill>
                  </a:tcPr>
                </a:tc>
                <a:tc>
                  <a:txBody>
                    <a:bodyPr/>
                    <a:lstStyle/>
                    <a:p>
                      <a:pPr algn="ctr"/>
                      <a:r>
                        <a:rPr kumimoji="1" lang="ja-JP" altLang="en-US" sz="1300" dirty="0">
                          <a:latin typeface="メイリオ" panose="020B0604030504040204" pitchFamily="50" charset="-128"/>
                          <a:ea typeface="メイリオ" panose="020B0604030504040204" pitchFamily="50" charset="-128"/>
                        </a:rPr>
                        <a:t>あいりん総合センター</a:t>
                      </a:r>
                      <a:endParaRPr kumimoji="1" lang="en-US" altLang="ja-JP" sz="1300" dirty="0">
                        <a:latin typeface="メイリオ" panose="020B0604030504040204" pitchFamily="50" charset="-128"/>
                        <a:ea typeface="メイリオ" panose="020B0604030504040204" pitchFamily="50" charset="-128"/>
                      </a:endParaRPr>
                    </a:p>
                    <a:p>
                      <a:pPr algn="ctr"/>
                      <a:r>
                        <a:rPr kumimoji="1" lang="ja-JP" altLang="en-US" sz="1300" dirty="0">
                          <a:latin typeface="メイリオ" panose="020B0604030504040204" pitchFamily="50" charset="-128"/>
                          <a:ea typeface="メイリオ" panose="020B0604030504040204" pitchFamily="50" charset="-128"/>
                        </a:rPr>
                        <a:t>跡地等の活用</a:t>
                      </a:r>
                      <a:endParaRPr kumimoji="1" lang="en-US" altLang="ja-JP" sz="1300" dirty="0">
                        <a:latin typeface="メイリオ" panose="020B0604030504040204" pitchFamily="50" charset="-128"/>
                        <a:ea typeface="メイリオ" panose="020B0604030504040204" pitchFamily="50" charset="-128"/>
                      </a:endParaRPr>
                    </a:p>
                  </a:txBody>
                  <a:tcPr marL="68580" marR="68580" marT="34290" marB="34290" anchor="ctr">
                    <a:solidFill>
                      <a:schemeClr val="bg1"/>
                    </a:solidFill>
                  </a:tcPr>
                </a:tc>
                <a:tc>
                  <a:txBody>
                    <a:bodyPr/>
                    <a:lstStyle/>
                    <a:p>
                      <a:r>
                        <a:rPr kumimoji="1" lang="ja-JP" altLang="en-US" sz="1100" dirty="0">
                          <a:latin typeface="メイリオ" panose="020B0604030504040204" pitchFamily="50" charset="-128"/>
                          <a:ea typeface="メイリオ" panose="020B0604030504040204" pitchFamily="50" charset="-128"/>
                        </a:rPr>
                        <a:t>あいりん総合センター及び隣接する市営住宅の跡地等の利活用に</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向けて、地域関係者との議論を経て、令和３年３月には、</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大阪府・大阪市で「あいりん総合センター跡地等利活用に</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かかる基本構想（活用ビジョン）」を策定し、同ビジョンに</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基づいて、これらの跡地等の活用に向けた地域との対話などを</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進めている。</a:t>
                      </a:r>
                    </a:p>
                  </a:txBody>
                  <a:tcPr marL="68580" marR="68580" marT="34290" marB="34290" anchor="ctr">
                    <a:solidFill>
                      <a:schemeClr val="bg1"/>
                    </a:solidFill>
                  </a:tcPr>
                </a:tc>
                <a:extLst>
                  <a:ext uri="{0D108BD9-81ED-4DB2-BD59-A6C34878D82A}">
                    <a16:rowId xmlns:a16="http://schemas.microsoft.com/office/drawing/2014/main" val="3653685180"/>
                  </a:ext>
                </a:extLst>
              </a:tr>
              <a:tr h="1356906">
                <a:tc>
                  <a:txBody>
                    <a:bodyPr/>
                    <a:lstStyle/>
                    <a:p>
                      <a:pPr marL="0" marR="0" indent="0" algn="ctr" defTabSz="1072866" rtl="0" eaLnBrk="1" fontAlgn="auto" latinLnBrk="0" hangingPunct="1">
                        <a:lnSpc>
                          <a:spcPct val="100000"/>
                        </a:lnSpc>
                        <a:spcBef>
                          <a:spcPts val="0"/>
                        </a:spcBef>
                        <a:spcAft>
                          <a:spcPts val="0"/>
                        </a:spcAft>
                        <a:buClrTx/>
                        <a:buSzTx/>
                        <a:buFontTx/>
                        <a:buNone/>
                        <a:tabLst/>
                        <a:defRPr/>
                      </a:pPr>
                      <a:r>
                        <a:rPr kumimoji="1" lang="ja-JP" altLang="en-US" sz="1300" u="none"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第二期から実施</a:t>
                      </a:r>
                      <a:endParaRPr kumimoji="1" lang="ja-JP" altLang="en-US" sz="1000" u="none"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a:txBody>
                  <a:tcPr marL="68580" marR="68580" marT="34290" marB="34290" anchor="ctr">
                    <a:solidFill>
                      <a:schemeClr val="bg1"/>
                    </a:solidFill>
                  </a:tcPr>
                </a:tc>
                <a:tc>
                  <a:txBody>
                    <a:bodyPr/>
                    <a:lstStyle/>
                    <a:p>
                      <a:pPr algn="ctr"/>
                      <a:r>
                        <a:rPr kumimoji="1" lang="ja-JP" altLang="en-US" sz="1300" dirty="0">
                          <a:latin typeface="メイリオ" panose="020B0604030504040204" pitchFamily="50" charset="-128"/>
                          <a:ea typeface="メイリオ" panose="020B0604030504040204" pitchFamily="50" charset="-128"/>
                        </a:rPr>
                        <a:t>公共空間利用モデル</a:t>
                      </a:r>
                      <a:endParaRPr kumimoji="1" lang="en-US" altLang="ja-JP" sz="1300" dirty="0">
                        <a:latin typeface="メイリオ" panose="020B0604030504040204" pitchFamily="50" charset="-128"/>
                        <a:ea typeface="メイリオ" panose="020B0604030504040204" pitchFamily="50" charset="-128"/>
                      </a:endParaRPr>
                    </a:p>
                    <a:p>
                      <a:pPr algn="ctr"/>
                      <a:r>
                        <a:rPr kumimoji="1" lang="ja-JP" altLang="en-US" sz="1300" dirty="0">
                          <a:latin typeface="メイリオ" panose="020B0604030504040204" pitchFamily="50" charset="-128"/>
                          <a:ea typeface="メイリオ" panose="020B0604030504040204" pitchFamily="50" charset="-128"/>
                        </a:rPr>
                        <a:t>構築事業</a:t>
                      </a:r>
                    </a:p>
                  </a:txBody>
                  <a:tcPr marL="68580" marR="68580" marT="34290" marB="34290" anchor="ctr">
                    <a:solidFill>
                      <a:schemeClr val="bg1"/>
                    </a:solidFill>
                  </a:tcPr>
                </a:tc>
                <a:tc>
                  <a:txBody>
                    <a:bodyPr/>
                    <a:lstStyle/>
                    <a:p>
                      <a:r>
                        <a:rPr kumimoji="1" lang="ja-JP" altLang="en-US" sz="1100" dirty="0">
                          <a:latin typeface="メイリオ" panose="020B0604030504040204" pitchFamily="50" charset="-128"/>
                          <a:ea typeface="メイリオ" panose="020B0604030504040204" pitchFamily="50" charset="-128"/>
                        </a:rPr>
                        <a:t>区内の公園・広場・オープンスペースなど、様々な公共空間の</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公平・適正・有効な活用に向けた検討に活かすため、</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廃校となった萩之茶屋小学校跡地の北西部（萩小の森）を暫定</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活用して「限られた公共空間を有効活用するための利用モデル</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構築」に向けたルールづくりなどを実施した。</a:t>
                      </a:r>
                      <a:endParaRPr kumimoji="1" lang="en-US" altLang="ja-JP" sz="1100" dirty="0">
                        <a:latin typeface="メイリオ" panose="020B0604030504040204" pitchFamily="50" charset="-128"/>
                        <a:ea typeface="メイリオ" panose="020B0604030504040204" pitchFamily="50" charset="-128"/>
                      </a:endParaRPr>
                    </a:p>
                  </a:txBody>
                  <a:tcPr marL="68580" marR="68580" marT="34290" marB="34290" anchor="ctr">
                    <a:solidFill>
                      <a:schemeClr val="bg1"/>
                    </a:solidFill>
                  </a:tcPr>
                </a:tc>
                <a:extLst>
                  <a:ext uri="{0D108BD9-81ED-4DB2-BD59-A6C34878D82A}">
                    <a16:rowId xmlns:a16="http://schemas.microsoft.com/office/drawing/2014/main" val="10003"/>
                  </a:ext>
                </a:extLst>
              </a:tr>
            </a:tbl>
          </a:graphicData>
        </a:graphic>
      </p:graphicFrame>
      <p:sp>
        <p:nvSpPr>
          <p:cNvPr id="12" name="テキスト ボックス 11"/>
          <p:cNvSpPr txBox="1"/>
          <p:nvPr/>
        </p:nvSpPr>
        <p:spPr>
          <a:xfrm>
            <a:off x="8285506" y="281013"/>
            <a:ext cx="646331" cy="369332"/>
          </a:xfrm>
          <a:prstGeom prst="rect">
            <a:avLst/>
          </a:prstGeom>
          <a:solidFill>
            <a:schemeClr val="bg2">
              <a:lumMod val="50000"/>
            </a:schemeClr>
          </a:solidFill>
          <a:ln>
            <a:solidFill>
              <a:schemeClr val="bg2">
                <a:lumMod val="25000"/>
              </a:schemeClr>
            </a:solidFill>
          </a:ln>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追加</a:t>
            </a:r>
          </a:p>
        </p:txBody>
      </p:sp>
      <p:sp>
        <p:nvSpPr>
          <p:cNvPr id="13" name="テキスト ボックス 36"/>
          <p:cNvSpPr txBox="1"/>
          <p:nvPr/>
        </p:nvSpPr>
        <p:spPr>
          <a:xfrm>
            <a:off x="144844" y="67923"/>
            <a:ext cx="3308275" cy="261610"/>
          </a:xfrm>
          <a:prstGeom prst="rect">
            <a:avLst/>
          </a:prstGeom>
          <a:noFill/>
        </p:spPr>
        <p:txBody>
          <a:bodyPr wrap="square" rtlCol="0" anchor="ctr">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Ⅰ</a:t>
            </a:r>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　政策の刷新・西成特区構想</a:t>
            </a:r>
          </a:p>
        </p:txBody>
      </p:sp>
      <p:sp>
        <p:nvSpPr>
          <p:cNvPr id="2" name="スライド番号プレースホルダー 1"/>
          <p:cNvSpPr>
            <a:spLocks noGrp="1"/>
          </p:cNvSpPr>
          <p:nvPr>
            <p:ph type="sldNum" sz="quarter" idx="12"/>
          </p:nvPr>
        </p:nvSpPr>
        <p:spPr>
          <a:xfrm>
            <a:off x="8493138" y="6662994"/>
            <a:ext cx="720080" cy="177924"/>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CEC3038-1CF1-4B63-9920-55248DCFBA97}" type="slidenum">
              <a:rPr kumimoji="1" lang="ja-JP" altLang="en-US" sz="1200" b="0" i="0" u="none" strike="noStrike" kern="1200" cap="none" spc="0" normalizeH="0" baseline="0" noProof="0" smtClean="0">
                <a:ln>
                  <a:noFill/>
                </a:ln>
                <a:solidFill>
                  <a:prstClr val="black">
                    <a:tint val="75000"/>
                  </a:prstClr>
                </a:solidFill>
                <a:effectLst/>
                <a:uLnTx/>
                <a:uFillTx/>
                <a:latin typeface="BIZ UDゴシック" panose="020B0400000000000000" pitchFamily="49" charset="-128"/>
                <a:ea typeface="BIZ UDゴシック" panose="020B0400000000000000" pitchFamily="49"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1" lang="ja-JP" altLang="en-US" sz="1200" b="0" i="0" u="none" strike="noStrike" kern="1200" cap="none" spc="0" normalizeH="0" baseline="0" noProof="0" dirty="0">
              <a:ln>
                <a:noFill/>
              </a:ln>
              <a:solidFill>
                <a:prstClr val="black">
                  <a:tint val="75000"/>
                </a:prstClr>
              </a:solidFill>
              <a:effectLst/>
              <a:uLnTx/>
              <a:uFillTx/>
              <a:latin typeface="BIZ UDゴシック" panose="020B0400000000000000" pitchFamily="49" charset="-128"/>
              <a:ea typeface="BIZ UDゴシック" panose="020B0400000000000000" pitchFamily="49" charset="-128"/>
              <a:cs typeface="+mn-cs"/>
            </a:endParaRPr>
          </a:p>
        </p:txBody>
      </p:sp>
    </p:spTree>
    <p:extLst>
      <p:ext uri="{BB962C8B-B14F-4D97-AF65-F5344CB8AC3E}">
        <p14:creationId xmlns:p14="http://schemas.microsoft.com/office/powerpoint/2010/main" val="18248390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1"/>
          <p:cNvSpPr txBox="1">
            <a:spLocks/>
          </p:cNvSpPr>
          <p:nvPr/>
        </p:nvSpPr>
        <p:spPr>
          <a:xfrm>
            <a:off x="179512" y="661071"/>
            <a:ext cx="9352960" cy="5832648"/>
          </a:xfrm>
          <a:prstGeom prst="rect">
            <a:avLst/>
          </a:prstGeom>
        </p:spPr>
        <p:txBody>
          <a:bodyPr vert="horz" lIns="91440" tIns="45720" rIns="91440" bIns="45720" rtlCol="0" anchor="ctr">
            <a:normAutofit/>
          </a:bodyPr>
          <a:lstStyle/>
          <a:p>
            <a:pPr>
              <a:spcBef>
                <a:spcPct val="0"/>
              </a:spcBef>
              <a:defRPr/>
            </a:pPr>
            <a:r>
              <a:rPr lang="en-US" altLang="ja-JP" sz="4000" b="1" dirty="0">
                <a:latin typeface="BIZ UDゴシック" panose="020B0400000000000000" pitchFamily="49" charset="-128"/>
                <a:ea typeface="BIZ UDゴシック" panose="020B0400000000000000" pitchFamily="49" charset="-128"/>
                <a:cs typeface="+mj-cs"/>
              </a:rPr>
              <a:t>Ⅰ</a:t>
            </a:r>
            <a:r>
              <a:rPr lang="ja-JP" altLang="en-US" sz="4000" b="1" dirty="0">
                <a:latin typeface="BIZ UDゴシック" panose="020B0400000000000000" pitchFamily="49" charset="-128"/>
                <a:ea typeface="BIZ UDゴシック" panose="020B0400000000000000" pitchFamily="49" charset="-128"/>
                <a:cs typeface="+mj-cs"/>
              </a:rPr>
              <a:t>　政策の刷新（主なもの）</a:t>
            </a:r>
          </a:p>
          <a:p>
            <a:pPr>
              <a:spcBef>
                <a:spcPct val="0"/>
              </a:spcBef>
              <a:defRPr/>
            </a:pPr>
            <a:endParaRPr lang="en-US" altLang="ja-JP" sz="4000" b="1" dirty="0">
              <a:latin typeface="BIZ UDゴシック" panose="020B0400000000000000" pitchFamily="49" charset="-128"/>
              <a:ea typeface="BIZ UDゴシック" panose="020B0400000000000000" pitchFamily="49" charset="-128"/>
              <a:cs typeface="+mj-cs"/>
            </a:endParaRPr>
          </a:p>
          <a:p>
            <a:pPr>
              <a:spcBef>
                <a:spcPct val="0"/>
              </a:spcBef>
              <a:defRPr/>
            </a:pPr>
            <a:r>
              <a:rPr lang="ja-JP" altLang="en-US" sz="4000" b="1" dirty="0">
                <a:latin typeface="BIZ UDゴシック" panose="020B0400000000000000" pitchFamily="49" charset="-128"/>
                <a:ea typeface="BIZ UDゴシック" panose="020B0400000000000000" pitchFamily="49" charset="-128"/>
                <a:cs typeface="+mj-cs"/>
              </a:rPr>
              <a:t>　　（１）現役世代への重点投資</a:t>
            </a:r>
            <a:endParaRPr lang="en-US" altLang="ja-JP" sz="4000" b="1" dirty="0">
              <a:latin typeface="BIZ UDゴシック" panose="020B0400000000000000" pitchFamily="49" charset="-128"/>
              <a:ea typeface="BIZ UDゴシック" panose="020B0400000000000000" pitchFamily="49" charset="-128"/>
              <a:cs typeface="+mj-cs"/>
            </a:endParaRPr>
          </a:p>
          <a:p>
            <a:pPr>
              <a:spcBef>
                <a:spcPct val="0"/>
              </a:spcBef>
              <a:defRPr/>
            </a:pPr>
            <a:r>
              <a:rPr lang="ja-JP" altLang="en-US" sz="3200" b="1" dirty="0">
                <a:latin typeface="BIZ UDゴシック" panose="020B0400000000000000" pitchFamily="49" charset="-128"/>
                <a:ea typeface="BIZ UDゴシック" panose="020B0400000000000000" pitchFamily="49" charset="-128"/>
                <a:cs typeface="+mj-cs"/>
              </a:rPr>
              <a:t>　　　　　　　　　　　　　　（子育て</a:t>
            </a:r>
            <a:r>
              <a:rPr lang="en-US" altLang="ja-JP" sz="3200" b="1" dirty="0">
                <a:latin typeface="BIZ UDゴシック" panose="020B0400000000000000" pitchFamily="49" charset="-128"/>
                <a:ea typeface="BIZ UDゴシック" panose="020B0400000000000000" pitchFamily="49" charset="-128"/>
                <a:cs typeface="+mj-cs"/>
              </a:rPr>
              <a:t>/</a:t>
            </a:r>
            <a:r>
              <a:rPr lang="ja-JP" altLang="en-US" sz="3200" b="1" dirty="0">
                <a:latin typeface="BIZ UDゴシック" panose="020B0400000000000000" pitchFamily="49" charset="-128"/>
                <a:ea typeface="BIZ UDゴシック" panose="020B0400000000000000" pitchFamily="49" charset="-128"/>
                <a:cs typeface="+mj-cs"/>
              </a:rPr>
              <a:t>教育）</a:t>
            </a:r>
          </a:p>
          <a:p>
            <a:pPr>
              <a:spcBef>
                <a:spcPct val="0"/>
              </a:spcBef>
              <a:defRPr/>
            </a:pPr>
            <a:r>
              <a:rPr lang="ja-JP" altLang="en-US" sz="4000" b="1" dirty="0">
                <a:latin typeface="BIZ UDゴシック" panose="020B0400000000000000" pitchFamily="49" charset="-128"/>
                <a:ea typeface="BIZ UDゴシック" panose="020B0400000000000000" pitchFamily="49" charset="-128"/>
                <a:cs typeface="+mj-cs"/>
              </a:rPr>
              <a:t>　　（２）教育改革</a:t>
            </a:r>
          </a:p>
          <a:p>
            <a:pPr>
              <a:spcBef>
                <a:spcPct val="0"/>
              </a:spcBef>
              <a:defRPr/>
            </a:pPr>
            <a:r>
              <a:rPr lang="ja-JP" altLang="en-US" sz="4000" b="1" dirty="0">
                <a:latin typeface="BIZ UDゴシック" panose="020B0400000000000000" pitchFamily="49" charset="-128"/>
                <a:ea typeface="BIZ UDゴシック" panose="020B0400000000000000" pitchFamily="49" charset="-128"/>
                <a:cs typeface="+mj-cs"/>
              </a:rPr>
              <a:t>　　（３）西成特区構想</a:t>
            </a:r>
          </a:p>
          <a:p>
            <a:pPr>
              <a:spcBef>
                <a:spcPct val="0"/>
              </a:spcBef>
              <a:defRPr/>
            </a:pPr>
            <a:r>
              <a:rPr lang="ja-JP" altLang="en-US" sz="4000" b="1" dirty="0">
                <a:latin typeface="BIZ UDゴシック" panose="020B0400000000000000" pitchFamily="49" charset="-128"/>
                <a:ea typeface="BIZ UDゴシック" panose="020B0400000000000000" pitchFamily="49" charset="-128"/>
                <a:cs typeface="+mj-cs"/>
              </a:rPr>
              <a:t>　　（４）福祉施策の再構築</a:t>
            </a:r>
          </a:p>
          <a:p>
            <a:pPr>
              <a:spcBef>
                <a:spcPct val="0"/>
              </a:spcBef>
              <a:defRPr/>
            </a:pPr>
            <a:r>
              <a:rPr lang="ja-JP" altLang="en-US" sz="4000" b="1" dirty="0">
                <a:latin typeface="BIZ UDゴシック" panose="020B0400000000000000" pitchFamily="49" charset="-128"/>
                <a:ea typeface="BIZ UDゴシック" panose="020B0400000000000000" pitchFamily="49" charset="-128"/>
                <a:cs typeface="+mj-cs"/>
              </a:rPr>
              <a:t>　　（５）インフラ整備</a:t>
            </a:r>
            <a:endParaRPr lang="en-US" altLang="ja-JP" sz="4000" b="1" dirty="0">
              <a:latin typeface="BIZ UDゴシック" panose="020B0400000000000000" pitchFamily="49" charset="-128"/>
              <a:ea typeface="BIZ UDゴシック" panose="020B0400000000000000" pitchFamily="49" charset="-128"/>
              <a:cs typeface="+mj-cs"/>
            </a:endParaRPr>
          </a:p>
          <a:p>
            <a:pPr>
              <a:spcBef>
                <a:spcPct val="0"/>
              </a:spcBef>
              <a:defRPr/>
            </a:pPr>
            <a:endParaRPr lang="ja-JP" altLang="en-US" sz="4000" b="1" dirty="0">
              <a:latin typeface="BIZ UDゴシック" panose="020B0400000000000000" pitchFamily="49" charset="-128"/>
              <a:ea typeface="BIZ UDゴシック" panose="020B0400000000000000" pitchFamily="49" charset="-128"/>
              <a:cs typeface="+mj-cs"/>
            </a:endParaRPr>
          </a:p>
        </p:txBody>
      </p:sp>
      <p:sp>
        <p:nvSpPr>
          <p:cNvPr id="4" name="スライド番号プレースホルダー 3"/>
          <p:cNvSpPr>
            <a:spLocks noGrp="1"/>
          </p:cNvSpPr>
          <p:nvPr>
            <p:ph type="sldNum" sz="quarter" idx="12"/>
          </p:nvPr>
        </p:nvSpPr>
        <p:spPr/>
        <p:txBody>
          <a:bodyPr/>
          <a:lstStyle/>
          <a:p>
            <a:fld id="{63BC356D-1576-478B-8647-1361C6E9DFF7}" type="slidenum">
              <a:rPr lang="ja-JP" altLang="en-US" smtClean="0"/>
              <a:pPr/>
              <a:t>3</a:t>
            </a:fld>
            <a:endParaRPr lang="ja-JP" altLang="en-US"/>
          </a:p>
        </p:txBody>
      </p:sp>
    </p:spTree>
    <p:extLst>
      <p:ext uri="{BB962C8B-B14F-4D97-AF65-F5344CB8AC3E}">
        <p14:creationId xmlns:p14="http://schemas.microsoft.com/office/powerpoint/2010/main" val="41552115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角丸四角形 8"/>
          <p:cNvSpPr/>
          <p:nvPr/>
        </p:nvSpPr>
        <p:spPr>
          <a:xfrm>
            <a:off x="6933512" y="3217778"/>
            <a:ext cx="1916400" cy="283230"/>
          </a:xfrm>
          <a:prstGeom prst="roundRect">
            <a:avLst>
              <a:gd name="adj" fmla="val 0"/>
            </a:avLst>
          </a:prstGeom>
          <a:solidFill>
            <a:srgbClr val="05E0DB">
              <a:lumMod val="60000"/>
              <a:lumOff val="40000"/>
              <a:alpha val="50000"/>
            </a:srgbClr>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5" name="角丸四角形 4"/>
          <p:cNvSpPr/>
          <p:nvPr/>
        </p:nvSpPr>
        <p:spPr>
          <a:xfrm>
            <a:off x="3851920" y="2401527"/>
            <a:ext cx="2899594" cy="1099481"/>
          </a:xfrm>
          <a:prstGeom prst="roundRect">
            <a:avLst>
              <a:gd name="adj" fmla="val 0"/>
            </a:avLst>
          </a:prstGeom>
          <a:solidFill>
            <a:srgbClr val="05E0DB">
              <a:lumMod val="60000"/>
              <a:lumOff val="40000"/>
              <a:alpha val="50000"/>
            </a:srgbClr>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7" name="角丸四角形 6"/>
          <p:cNvSpPr/>
          <p:nvPr/>
        </p:nvSpPr>
        <p:spPr>
          <a:xfrm>
            <a:off x="3867975" y="4221088"/>
            <a:ext cx="2899594" cy="350258"/>
          </a:xfrm>
          <a:prstGeom prst="roundRect">
            <a:avLst>
              <a:gd name="adj" fmla="val 0"/>
            </a:avLst>
          </a:prstGeom>
          <a:solidFill>
            <a:srgbClr val="05E0DB">
              <a:lumMod val="60000"/>
              <a:lumOff val="40000"/>
              <a:alpha val="50000"/>
            </a:srgbClr>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8" name="テキスト ボックス 7"/>
          <p:cNvSpPr txBox="1"/>
          <p:nvPr/>
        </p:nvSpPr>
        <p:spPr>
          <a:xfrm>
            <a:off x="0" y="0"/>
            <a:ext cx="7200000" cy="468000"/>
          </a:xfrm>
          <a:prstGeom prst="rect">
            <a:avLst/>
          </a:prstGeom>
          <a:solidFill>
            <a:srgbClr val="0070C0"/>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400" b="1" i="0" u="sng" strike="noStrike" kern="1200" cap="none" spc="0" normalizeH="0" baseline="0" noProof="0" dirty="0">
                <a:ln>
                  <a:noFill/>
                </a:ln>
                <a:solidFill>
                  <a:prstClr val="white"/>
                </a:solidFill>
                <a:effectLst/>
                <a:uLnTx/>
                <a:uFillTx/>
                <a:latin typeface="BIZ UDゴシック" panose="020B0400000000000000" pitchFamily="49" charset="-128"/>
                <a:ea typeface="BIZ UDゴシック" panose="020B0400000000000000" pitchFamily="49" charset="-128"/>
              </a:rPr>
              <a:t> Ⅰ</a:t>
            </a:r>
            <a:r>
              <a:rPr kumimoji="1" lang="ja-JP" altLang="en-US" sz="2400" b="1" i="0" u="sng" strike="noStrike" kern="1200" cap="none" spc="0" normalizeH="0" baseline="0" noProof="0" dirty="0">
                <a:ln>
                  <a:noFill/>
                </a:ln>
                <a:solidFill>
                  <a:prstClr val="white"/>
                </a:solidFill>
                <a:effectLst/>
                <a:uLnTx/>
                <a:uFillTx/>
                <a:latin typeface="BIZ UDゴシック" panose="020B0400000000000000" pitchFamily="49" charset="-128"/>
                <a:ea typeface="BIZ UDゴシック" panose="020B0400000000000000" pitchFamily="49" charset="-128"/>
              </a:rPr>
              <a:t>（１）現役世代への重点投資（子育て</a:t>
            </a:r>
            <a:r>
              <a:rPr kumimoji="1" lang="en-US" altLang="ja-JP" sz="2400" b="1" i="0" u="sng" strike="noStrike" kern="1200" cap="none" spc="0" normalizeH="0" baseline="0" noProof="0" dirty="0">
                <a:ln>
                  <a:noFill/>
                </a:ln>
                <a:solidFill>
                  <a:prstClr val="white"/>
                </a:solidFill>
                <a:effectLst/>
                <a:uLnTx/>
                <a:uFillTx/>
                <a:latin typeface="BIZ UDゴシック" panose="020B0400000000000000" pitchFamily="49" charset="-128"/>
                <a:ea typeface="BIZ UDゴシック" panose="020B0400000000000000" pitchFamily="49" charset="-128"/>
              </a:rPr>
              <a:t>/</a:t>
            </a:r>
            <a:r>
              <a:rPr kumimoji="1" lang="ja-JP" altLang="en-US" sz="2400" b="1" i="0" u="sng" strike="noStrike" kern="1200" cap="none" spc="0" normalizeH="0" baseline="0" noProof="0" dirty="0">
                <a:ln>
                  <a:noFill/>
                </a:ln>
                <a:solidFill>
                  <a:prstClr val="white"/>
                </a:solidFill>
                <a:effectLst/>
                <a:uLnTx/>
                <a:uFillTx/>
                <a:latin typeface="BIZ UDゴシック" panose="020B0400000000000000" pitchFamily="49" charset="-128"/>
                <a:ea typeface="BIZ UDゴシック" panose="020B0400000000000000" pitchFamily="49" charset="-128"/>
              </a:rPr>
              <a:t>教育）　</a:t>
            </a:r>
            <a:endParaRPr kumimoji="1" lang="en-US" altLang="ja-JP" sz="2400" b="1" i="0" u="sng" strike="noStrike" kern="1200" cap="none" spc="0" normalizeH="0" baseline="0" noProof="0" dirty="0">
              <a:ln>
                <a:noFill/>
              </a:ln>
              <a:solidFill>
                <a:srgbClr val="FF0000"/>
              </a:solidFill>
              <a:effectLst/>
              <a:uLnTx/>
              <a:uFillTx/>
              <a:latin typeface="BIZ UDゴシック" panose="020B0400000000000000" pitchFamily="49" charset="-128"/>
              <a:ea typeface="BIZ UDゴシック" panose="020B0400000000000000" pitchFamily="49" charset="-128"/>
            </a:endParaRPr>
          </a:p>
        </p:txBody>
      </p:sp>
      <p:sp>
        <p:nvSpPr>
          <p:cNvPr id="2" name="スライド番号プレースホルダー 1"/>
          <p:cNvSpPr>
            <a:spLocks noGrp="1"/>
          </p:cNvSpPr>
          <p:nvPr>
            <p:ph type="sldNum" sz="quarter" idx="12"/>
          </p:nvPr>
        </p:nvSpPr>
        <p:spPr/>
        <p:txBody>
          <a:bodyPr/>
          <a:lstStyle/>
          <a:p>
            <a:fld id="{63BC356D-1576-478B-8647-1361C6E9DFF7}" type="slidenum">
              <a:rPr lang="ja-JP" altLang="en-US" smtClean="0"/>
              <a:pPr/>
              <a:t>4</a:t>
            </a:fld>
            <a:endParaRPr lang="ja-JP" altLang="en-US"/>
          </a:p>
        </p:txBody>
      </p:sp>
      <p:graphicFrame>
        <p:nvGraphicFramePr>
          <p:cNvPr id="6" name="表 5"/>
          <p:cNvGraphicFramePr>
            <a:graphicFrameLocks noGrp="1"/>
          </p:cNvGraphicFramePr>
          <p:nvPr>
            <p:extLst>
              <p:ext uri="{D42A27DB-BD31-4B8C-83A1-F6EECF244321}">
                <p14:modId xmlns:p14="http://schemas.microsoft.com/office/powerpoint/2010/main" val="3409717826"/>
              </p:ext>
            </p:extLst>
          </p:nvPr>
        </p:nvGraphicFramePr>
        <p:xfrm>
          <a:off x="180000" y="620688"/>
          <a:ext cx="8784000" cy="5871573"/>
        </p:xfrm>
        <a:graphic>
          <a:graphicData uri="http://schemas.openxmlformats.org/drawingml/2006/table">
            <a:tbl>
              <a:tblPr firstRow="1" bandRow="1">
                <a:tableStyleId>{5940675A-B579-460E-94D1-54222C63F5DA}</a:tableStyleId>
              </a:tblPr>
              <a:tblGrid>
                <a:gridCol w="1800000">
                  <a:extLst>
                    <a:ext uri="{9D8B030D-6E8A-4147-A177-3AD203B41FA5}">
                      <a16:colId xmlns:a16="http://schemas.microsoft.com/office/drawing/2014/main" val="20000"/>
                    </a:ext>
                  </a:extLst>
                </a:gridCol>
                <a:gridCol w="1800000">
                  <a:extLst>
                    <a:ext uri="{9D8B030D-6E8A-4147-A177-3AD203B41FA5}">
                      <a16:colId xmlns:a16="http://schemas.microsoft.com/office/drawing/2014/main" val="20001"/>
                    </a:ext>
                  </a:extLst>
                </a:gridCol>
                <a:gridCol w="3024000">
                  <a:extLst>
                    <a:ext uri="{9D8B030D-6E8A-4147-A177-3AD203B41FA5}">
                      <a16:colId xmlns:a16="http://schemas.microsoft.com/office/drawing/2014/main" val="20002"/>
                    </a:ext>
                  </a:extLst>
                </a:gridCol>
                <a:gridCol w="2160000">
                  <a:extLst>
                    <a:ext uri="{9D8B030D-6E8A-4147-A177-3AD203B41FA5}">
                      <a16:colId xmlns:a16="http://schemas.microsoft.com/office/drawing/2014/main" val="20003"/>
                    </a:ext>
                  </a:extLst>
                </a:gridCol>
              </a:tblGrid>
              <a:tr h="411896">
                <a:tc>
                  <a:txBody>
                    <a:bodyPr/>
                    <a:lstStyle/>
                    <a:p>
                      <a:pPr algn="ctr"/>
                      <a:r>
                        <a:rPr kumimoji="1" lang="ja-JP" altLang="en-US" dirty="0"/>
                        <a:t>＜</a:t>
                      </a:r>
                      <a:r>
                        <a:rPr kumimoji="1" lang="en-US" altLang="ja-JP" dirty="0"/>
                        <a:t>Why</a:t>
                      </a:r>
                      <a:r>
                        <a:rPr kumimoji="1" lang="ja-JP" altLang="en-US" dirty="0"/>
                        <a:t>＞</a:t>
                      </a:r>
                    </a:p>
                  </a:txBody>
                  <a:tcPr anchor="ctr">
                    <a:lnL w="19050" cap="flat" cmpd="sng" algn="ctr">
                      <a:solidFill>
                        <a:srgbClr val="002060"/>
                      </a:solidFill>
                      <a:prstDash val="solid"/>
                      <a:round/>
                      <a:headEnd type="none" w="med" len="med"/>
                      <a:tailEnd type="none" w="med" len="med"/>
                    </a:lnL>
                    <a:lnR w="12700" cap="flat" cmpd="sng" algn="ctr">
                      <a:solidFill>
                        <a:srgbClr val="002060"/>
                      </a:solidFill>
                      <a:prstDash val="sysDash"/>
                      <a:round/>
                      <a:headEnd type="none" w="med" len="med"/>
                      <a:tailEnd type="none" w="med" len="med"/>
                    </a:lnR>
                    <a:lnT w="19050" cap="flat" cmpd="sng" algn="ctr">
                      <a:solidFill>
                        <a:srgbClr val="002060"/>
                      </a:solidFill>
                      <a:prstDash val="solid"/>
                      <a:round/>
                      <a:headEnd type="none" w="med" len="med"/>
                      <a:tailEnd type="none" w="med" len="med"/>
                    </a:lnT>
                    <a:lnB w="19050" cap="flat" cmpd="sng" algn="ctr">
                      <a:solidFill>
                        <a:srgbClr val="002060"/>
                      </a:solidFill>
                      <a:prstDash val="solid"/>
                      <a:round/>
                      <a:headEnd type="none" w="med" len="med"/>
                      <a:tailEnd type="none" w="med" len="med"/>
                    </a:lnB>
                  </a:tcPr>
                </a:tc>
                <a:tc>
                  <a:txBody>
                    <a:bodyPr/>
                    <a:lstStyle/>
                    <a:p>
                      <a:pPr algn="ctr"/>
                      <a:r>
                        <a:rPr kumimoji="1" lang="ja-JP" altLang="en-US" dirty="0"/>
                        <a:t>＜</a:t>
                      </a:r>
                      <a:r>
                        <a:rPr kumimoji="1" lang="en-US" altLang="ja-JP" dirty="0"/>
                        <a:t>Vision</a:t>
                      </a:r>
                      <a:r>
                        <a:rPr kumimoji="1" lang="ja-JP" altLang="en-US" dirty="0"/>
                        <a:t>＞</a:t>
                      </a:r>
                    </a:p>
                  </a:txBody>
                  <a:tcPr anchor="ctr">
                    <a:lnL w="12700" cap="flat" cmpd="sng" algn="ctr">
                      <a:solidFill>
                        <a:srgbClr val="002060"/>
                      </a:solidFill>
                      <a:prstDash val="sysDash"/>
                      <a:round/>
                      <a:headEnd type="none" w="med" len="med"/>
                      <a:tailEnd type="none" w="med" len="med"/>
                    </a:lnL>
                    <a:lnR w="12700" cap="flat" cmpd="sng" algn="ctr">
                      <a:solidFill>
                        <a:srgbClr val="002060"/>
                      </a:solidFill>
                      <a:prstDash val="sysDash"/>
                      <a:round/>
                      <a:headEnd type="none" w="med" len="med"/>
                      <a:tailEnd type="none" w="med" len="med"/>
                    </a:lnR>
                    <a:lnT w="19050" cap="flat" cmpd="sng" algn="ctr">
                      <a:solidFill>
                        <a:srgbClr val="002060"/>
                      </a:solidFill>
                      <a:prstDash val="solid"/>
                      <a:round/>
                      <a:headEnd type="none" w="med" len="med"/>
                      <a:tailEnd type="none" w="med" len="med"/>
                    </a:lnT>
                    <a:lnB w="19050" cap="flat" cmpd="sng" algn="ctr">
                      <a:solidFill>
                        <a:srgbClr val="002060"/>
                      </a:solidFill>
                      <a:prstDash val="solid"/>
                      <a:round/>
                      <a:headEnd type="none" w="med" len="med"/>
                      <a:tailEnd type="none" w="med" len="med"/>
                    </a:lnB>
                  </a:tcPr>
                </a:tc>
                <a:tc>
                  <a:txBody>
                    <a:bodyPr/>
                    <a:lstStyle/>
                    <a:p>
                      <a:pPr algn="ctr"/>
                      <a:r>
                        <a:rPr kumimoji="1" lang="ja-JP" altLang="en-US" dirty="0"/>
                        <a:t>＜</a:t>
                      </a:r>
                      <a:r>
                        <a:rPr kumimoji="1" lang="en-US" altLang="ja-JP" dirty="0"/>
                        <a:t>What</a:t>
                      </a:r>
                      <a:r>
                        <a:rPr kumimoji="1" lang="ja-JP" altLang="en-US" dirty="0"/>
                        <a:t>＞</a:t>
                      </a:r>
                    </a:p>
                  </a:txBody>
                  <a:tcPr anchor="ctr">
                    <a:lnL w="12700" cap="flat" cmpd="sng" algn="ctr">
                      <a:solidFill>
                        <a:srgbClr val="002060"/>
                      </a:solidFill>
                      <a:prstDash val="sysDash"/>
                      <a:round/>
                      <a:headEnd type="none" w="med" len="med"/>
                      <a:tailEnd type="none" w="med" len="med"/>
                    </a:lnL>
                    <a:lnR w="12700" cap="flat" cmpd="sng" algn="ctr">
                      <a:solidFill>
                        <a:srgbClr val="002060"/>
                      </a:solidFill>
                      <a:prstDash val="sysDash"/>
                      <a:round/>
                      <a:headEnd type="none" w="med" len="med"/>
                      <a:tailEnd type="none" w="med" len="med"/>
                    </a:lnR>
                    <a:lnT w="19050" cap="flat" cmpd="sng" algn="ctr">
                      <a:solidFill>
                        <a:srgbClr val="002060"/>
                      </a:solidFill>
                      <a:prstDash val="solid"/>
                      <a:round/>
                      <a:headEnd type="none" w="med" len="med"/>
                      <a:tailEnd type="none" w="med" len="med"/>
                    </a:lnT>
                    <a:lnB w="19050" cap="flat" cmpd="sng" algn="ctr">
                      <a:solidFill>
                        <a:srgbClr val="002060"/>
                      </a:solidFill>
                      <a:prstDash val="solid"/>
                      <a:round/>
                      <a:headEnd type="none" w="med" len="med"/>
                      <a:tailEnd type="none" w="med" len="med"/>
                    </a:lnB>
                  </a:tcPr>
                </a:tc>
                <a:tc>
                  <a:txBody>
                    <a:bodyPr/>
                    <a:lstStyle/>
                    <a:p>
                      <a:pPr algn="ctr"/>
                      <a:r>
                        <a:rPr kumimoji="1" lang="ja-JP" altLang="en-US" dirty="0"/>
                        <a:t>＜</a:t>
                      </a:r>
                      <a:r>
                        <a:rPr kumimoji="1" lang="en-US" altLang="ja-JP" dirty="0"/>
                        <a:t>Outcome</a:t>
                      </a:r>
                      <a:r>
                        <a:rPr kumimoji="1" lang="ja-JP" altLang="en-US" dirty="0"/>
                        <a:t>＞</a:t>
                      </a:r>
                    </a:p>
                  </a:txBody>
                  <a:tcPr anchor="ctr">
                    <a:lnL w="12700" cap="flat" cmpd="sng" algn="ctr">
                      <a:solidFill>
                        <a:srgbClr val="002060"/>
                      </a:solidFill>
                      <a:prstDash val="sysDash"/>
                      <a:round/>
                      <a:headEnd type="none" w="med" len="med"/>
                      <a:tailEnd type="none" w="med" len="med"/>
                    </a:lnL>
                    <a:lnR w="19050" cap="flat" cmpd="sng" algn="ctr">
                      <a:solidFill>
                        <a:srgbClr val="002060"/>
                      </a:solidFill>
                      <a:prstDash val="solid"/>
                      <a:round/>
                      <a:headEnd type="none" w="med" len="med"/>
                      <a:tailEnd type="none" w="med" len="med"/>
                    </a:lnR>
                    <a:lnT w="19050" cap="flat" cmpd="sng" algn="ctr">
                      <a:solidFill>
                        <a:srgbClr val="002060"/>
                      </a:solidFill>
                      <a:prstDash val="solid"/>
                      <a:round/>
                      <a:headEnd type="none" w="med" len="med"/>
                      <a:tailEnd type="none" w="med" len="med"/>
                    </a:lnT>
                    <a:lnB w="1905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10000"/>
                  </a:ext>
                </a:extLst>
              </a:tr>
              <a:tr h="5459677">
                <a:tc>
                  <a:txBody>
                    <a:bodyPr/>
                    <a:lstStyle/>
                    <a:p>
                      <a:pPr marL="92075" indent="-92075" algn="just"/>
                      <a:r>
                        <a:rPr kumimoji="1" lang="ja-JP" altLang="en-US" sz="1300" dirty="0" smtClean="0">
                          <a:latin typeface="+mn-lt"/>
                          <a:ea typeface="+mn-ea"/>
                        </a:rPr>
                        <a:t>子育てや教育、就労などに関して、現役世代が能力を十分に発揮し、活躍できる環境を整えるため、安心して子育てができ、働くことができる環境が必要。 </a:t>
                      </a:r>
                    </a:p>
                    <a:p>
                      <a:pPr algn="just"/>
                      <a:endParaRPr kumimoji="1" lang="ja-JP" altLang="en-US" sz="1300" dirty="0">
                        <a:latin typeface="+mn-lt"/>
                        <a:ea typeface="+mn-ea"/>
                      </a:endParaRPr>
                    </a:p>
                  </a:txBody>
                  <a:tcPr>
                    <a:lnL w="19050" cap="flat" cmpd="sng" algn="ctr">
                      <a:solidFill>
                        <a:srgbClr val="002060"/>
                      </a:solidFill>
                      <a:prstDash val="solid"/>
                      <a:round/>
                      <a:headEnd type="none" w="med" len="med"/>
                      <a:tailEnd type="none" w="med" len="med"/>
                    </a:lnL>
                    <a:lnR w="12700" cap="flat" cmpd="sng" algn="ctr">
                      <a:solidFill>
                        <a:srgbClr val="002060"/>
                      </a:solidFill>
                      <a:prstDash val="sysDash"/>
                      <a:round/>
                      <a:headEnd type="none" w="med" len="med"/>
                      <a:tailEnd type="none" w="med" len="med"/>
                    </a:lnR>
                    <a:lnT w="19050" cap="flat" cmpd="sng" algn="ctr">
                      <a:solidFill>
                        <a:srgbClr val="002060"/>
                      </a:solidFill>
                      <a:prstDash val="solid"/>
                      <a:round/>
                      <a:headEnd type="none" w="med" len="med"/>
                      <a:tailEnd type="none" w="med" len="med"/>
                    </a:lnT>
                    <a:lnB w="19050" cap="flat" cmpd="sng" algn="ctr">
                      <a:solidFill>
                        <a:srgbClr val="002060"/>
                      </a:solidFill>
                      <a:prstDash val="solid"/>
                      <a:round/>
                      <a:headEnd type="none" w="med" len="med"/>
                      <a:tailEnd type="none" w="med" len="med"/>
                    </a:lnB>
                  </a:tcPr>
                </a:tc>
                <a:tc>
                  <a:txBody>
                    <a:bodyPr/>
                    <a:lstStyle/>
                    <a:p>
                      <a:pPr marL="92075" marR="0" indent="-92075" algn="just" defTabSz="914400" rtl="0" eaLnBrk="1" fontAlgn="auto" latinLnBrk="0" hangingPunct="1">
                        <a:lnSpc>
                          <a:spcPct val="100000"/>
                        </a:lnSpc>
                        <a:spcBef>
                          <a:spcPts val="0"/>
                        </a:spcBef>
                        <a:spcAft>
                          <a:spcPts val="0"/>
                        </a:spcAft>
                        <a:buClrTx/>
                        <a:buSzTx/>
                        <a:buFontTx/>
                        <a:buNone/>
                        <a:tabLst/>
                        <a:defRPr/>
                      </a:pPr>
                      <a:r>
                        <a:rPr kumimoji="1" lang="ja-JP" altLang="en-US" sz="1300" dirty="0" smtClean="0">
                          <a:latin typeface="+mn-lt"/>
                          <a:ea typeface="+mn-ea"/>
                        </a:rPr>
                        <a:t>・子育てや教育など現役世代を支援するための施策に対し予算を重点投資。現役世代への支援により、大阪の活力を生み出すことで、高齢世代を支えるといった流れを作る。</a:t>
                      </a:r>
                    </a:p>
                    <a:p>
                      <a:pPr marL="92075" marR="0" indent="-92075" algn="just" defTabSz="914400" rtl="0" eaLnBrk="1" fontAlgn="auto" latinLnBrk="0" hangingPunct="1">
                        <a:lnSpc>
                          <a:spcPct val="100000"/>
                        </a:lnSpc>
                        <a:spcBef>
                          <a:spcPts val="0"/>
                        </a:spcBef>
                        <a:spcAft>
                          <a:spcPts val="0"/>
                        </a:spcAft>
                        <a:buClrTx/>
                        <a:buSzTx/>
                        <a:buFontTx/>
                        <a:buNone/>
                        <a:tabLst/>
                        <a:defRPr/>
                      </a:pPr>
                      <a:endParaRPr kumimoji="1" lang="ja-JP" altLang="en-US" sz="1300" dirty="0" smtClean="0">
                        <a:latin typeface="+mn-lt"/>
                        <a:ea typeface="+mn-ea"/>
                      </a:endParaRPr>
                    </a:p>
                    <a:p>
                      <a:pPr marL="92075" marR="0" indent="-92075" algn="just" defTabSz="914400" rtl="0" eaLnBrk="1" fontAlgn="auto" latinLnBrk="0" hangingPunct="1">
                        <a:lnSpc>
                          <a:spcPct val="100000"/>
                        </a:lnSpc>
                        <a:spcBef>
                          <a:spcPts val="0"/>
                        </a:spcBef>
                        <a:spcAft>
                          <a:spcPts val="0"/>
                        </a:spcAft>
                        <a:buClrTx/>
                        <a:buSzTx/>
                        <a:buFontTx/>
                        <a:buNone/>
                        <a:tabLst/>
                        <a:defRPr/>
                      </a:pPr>
                      <a:r>
                        <a:rPr kumimoji="1" lang="ja-JP" altLang="en-US" sz="1300" dirty="0" smtClean="0">
                          <a:latin typeface="+mn-lt"/>
                          <a:ea typeface="+mn-ea"/>
                        </a:rPr>
                        <a:t>・市政改革プランに基づき、ムダを徹底的に排除し、成果重視で施策も見直し、スリムな行財政運営にして、現役世代への重点投資など大きな政策転換を行う。</a:t>
                      </a:r>
                    </a:p>
                    <a:p>
                      <a:pPr marL="92075" marR="0" indent="-92075" algn="just" defTabSz="914400" rtl="0" eaLnBrk="1" fontAlgn="auto" latinLnBrk="0" hangingPunct="1">
                        <a:lnSpc>
                          <a:spcPct val="100000"/>
                        </a:lnSpc>
                        <a:spcBef>
                          <a:spcPts val="0"/>
                        </a:spcBef>
                        <a:spcAft>
                          <a:spcPts val="0"/>
                        </a:spcAft>
                        <a:buClrTx/>
                        <a:buSzTx/>
                        <a:buFontTx/>
                        <a:buNone/>
                        <a:tabLst/>
                        <a:defRPr/>
                      </a:pPr>
                      <a:endParaRPr kumimoji="1" lang="ja-JP" altLang="en-US" sz="1300" dirty="0" smtClean="0">
                        <a:latin typeface="+mn-lt"/>
                        <a:ea typeface="+mn-ea"/>
                      </a:endParaRPr>
                    </a:p>
                    <a:p>
                      <a:pPr marL="92075" marR="0" indent="-92075" algn="just" defTabSz="914400" rtl="0" eaLnBrk="1" fontAlgn="auto" latinLnBrk="0" hangingPunct="1">
                        <a:lnSpc>
                          <a:spcPct val="100000"/>
                        </a:lnSpc>
                        <a:spcBef>
                          <a:spcPts val="0"/>
                        </a:spcBef>
                        <a:spcAft>
                          <a:spcPts val="0"/>
                        </a:spcAft>
                        <a:buClrTx/>
                        <a:buSzTx/>
                        <a:buFontTx/>
                        <a:buNone/>
                        <a:tabLst/>
                        <a:defRPr/>
                      </a:pPr>
                      <a:r>
                        <a:rPr kumimoji="1" lang="ja-JP" altLang="en-US" sz="1300" dirty="0" smtClean="0">
                          <a:latin typeface="+mn-lt"/>
                          <a:ea typeface="+mn-ea"/>
                        </a:rPr>
                        <a:t>・将来を担うこどもたちの個性や才能を伸ばし、さらにはグローバル（国際的）な舞台に挑戦し活躍できるような人材を育成。</a:t>
                      </a:r>
                    </a:p>
                    <a:p>
                      <a:pPr algn="just"/>
                      <a:endParaRPr kumimoji="1" lang="ja-JP" altLang="en-US" sz="1300" dirty="0">
                        <a:latin typeface="+mn-lt"/>
                        <a:ea typeface="+mn-ea"/>
                      </a:endParaRPr>
                    </a:p>
                  </a:txBody>
                  <a:tcPr>
                    <a:lnL w="12700" cap="flat" cmpd="sng" algn="ctr">
                      <a:solidFill>
                        <a:srgbClr val="002060"/>
                      </a:solidFill>
                      <a:prstDash val="sysDash"/>
                      <a:round/>
                      <a:headEnd type="none" w="med" len="med"/>
                      <a:tailEnd type="none" w="med" len="med"/>
                    </a:lnL>
                    <a:lnR w="12700" cap="flat" cmpd="sng" algn="ctr">
                      <a:solidFill>
                        <a:srgbClr val="002060"/>
                      </a:solidFill>
                      <a:prstDash val="sysDash"/>
                      <a:round/>
                      <a:headEnd type="none" w="med" len="med"/>
                      <a:tailEnd type="none" w="med" len="med"/>
                    </a:lnR>
                    <a:lnT w="19050" cap="flat" cmpd="sng" algn="ctr">
                      <a:solidFill>
                        <a:srgbClr val="002060"/>
                      </a:solidFill>
                      <a:prstDash val="solid"/>
                      <a:round/>
                      <a:headEnd type="none" w="med" len="med"/>
                      <a:tailEnd type="none" w="med" len="med"/>
                    </a:lnT>
                    <a:lnB w="19050" cap="flat" cmpd="sng" algn="ctr">
                      <a:solidFill>
                        <a:srgbClr val="002060"/>
                      </a:solidFill>
                      <a:prstDash val="solid"/>
                      <a:round/>
                      <a:headEnd type="none" w="med" len="med"/>
                      <a:tailEnd type="none" w="med" len="med"/>
                    </a:lnB>
                  </a:tcPr>
                </a:tc>
                <a:tc>
                  <a:txBody>
                    <a:bodyPr/>
                    <a:lstStyle/>
                    <a:p>
                      <a:pPr marL="92075" indent="-92075" algn="just"/>
                      <a:r>
                        <a:rPr kumimoji="1" lang="ja-JP" altLang="en-US" sz="1200" dirty="0" smtClean="0">
                          <a:latin typeface="+mn-ea"/>
                          <a:ea typeface="+mn-ea"/>
                        </a:rPr>
                        <a:t>・こども、教育の分野を中心に施策・事業を展開①</a:t>
                      </a:r>
                    </a:p>
                    <a:p>
                      <a:pPr marL="92075" indent="-92075" algn="just"/>
                      <a:r>
                        <a:rPr kumimoji="1" lang="en-US" altLang="ja-JP" sz="1200" dirty="0" smtClean="0">
                          <a:latin typeface="+mn-ea"/>
                          <a:ea typeface="+mn-ea"/>
                        </a:rPr>
                        <a:t>【</a:t>
                      </a:r>
                      <a:r>
                        <a:rPr kumimoji="1" lang="ja-JP" altLang="en-US" sz="1200" dirty="0" smtClean="0">
                          <a:latin typeface="+mn-ea"/>
                          <a:ea typeface="+mn-ea"/>
                        </a:rPr>
                        <a:t>主な施策（②）</a:t>
                      </a:r>
                      <a:r>
                        <a:rPr kumimoji="1" lang="en-US" altLang="ja-JP" sz="1200" dirty="0" smtClean="0">
                          <a:latin typeface="+mn-ea"/>
                          <a:ea typeface="+mn-ea"/>
                        </a:rPr>
                        <a:t>】</a:t>
                      </a:r>
                    </a:p>
                    <a:p>
                      <a:pPr marL="92075" indent="-92075" algn="just"/>
                      <a:r>
                        <a:rPr kumimoji="1" lang="ja-JP" altLang="en-US" sz="1200" u="sng" dirty="0" smtClean="0">
                          <a:latin typeface="+mn-ea"/>
                          <a:ea typeface="+mn-ea"/>
                        </a:rPr>
                        <a:t>子育て</a:t>
                      </a:r>
                    </a:p>
                    <a:p>
                      <a:pPr marL="92075" indent="-92075" algn="just"/>
                      <a:r>
                        <a:rPr kumimoji="1" lang="ja-JP" altLang="en-US" sz="1200" dirty="0" smtClean="0">
                          <a:latin typeface="+mn-ea"/>
                          <a:ea typeface="+mn-ea"/>
                        </a:rPr>
                        <a:t> （拡充）</a:t>
                      </a:r>
                    </a:p>
                    <a:p>
                      <a:pPr marL="92075" indent="-92075" algn="just"/>
                      <a:r>
                        <a:rPr kumimoji="1" lang="en-US" altLang="ja-JP" sz="1200" dirty="0" smtClean="0">
                          <a:latin typeface="+mn-ea"/>
                          <a:ea typeface="+mn-ea"/>
                        </a:rPr>
                        <a:t>a.</a:t>
                      </a:r>
                      <a:r>
                        <a:rPr kumimoji="1" lang="ja-JP" altLang="en-US" sz="1200" dirty="0" smtClean="0">
                          <a:latin typeface="+mn-ea"/>
                          <a:ea typeface="+mn-ea"/>
                        </a:rPr>
                        <a:t>妊婦健康診査の拡充</a:t>
                      </a:r>
                    </a:p>
                    <a:p>
                      <a:pPr marL="92075" indent="-92075" algn="just"/>
                      <a:r>
                        <a:rPr kumimoji="1" lang="en-US" altLang="ja-JP" sz="1200" dirty="0" smtClean="0">
                          <a:latin typeface="+mn-ea"/>
                          <a:ea typeface="+mn-ea"/>
                        </a:rPr>
                        <a:t>b.</a:t>
                      </a:r>
                      <a:r>
                        <a:rPr kumimoji="1" lang="ja-JP" altLang="en-US" sz="1200" dirty="0" smtClean="0">
                          <a:latin typeface="+mn-ea"/>
                          <a:ea typeface="+mn-ea"/>
                        </a:rPr>
                        <a:t>こども医療費助成の拡充</a:t>
                      </a:r>
                    </a:p>
                    <a:p>
                      <a:pPr marL="92075" indent="-92075" algn="just"/>
                      <a:r>
                        <a:rPr kumimoji="1" lang="en-US" altLang="ja-JP" sz="1200" dirty="0" smtClean="0">
                          <a:latin typeface="+mn-ea"/>
                          <a:ea typeface="+mn-ea"/>
                        </a:rPr>
                        <a:t>c.</a:t>
                      </a:r>
                      <a:r>
                        <a:rPr kumimoji="1" lang="ja-JP" altLang="en-US" sz="1200" dirty="0" smtClean="0">
                          <a:latin typeface="+mn-ea"/>
                          <a:ea typeface="+mn-ea"/>
                        </a:rPr>
                        <a:t>待機児童の解消</a:t>
                      </a:r>
                    </a:p>
                    <a:p>
                      <a:pPr marL="92075" indent="-92075" algn="just"/>
                      <a:r>
                        <a:rPr kumimoji="1" lang="ja-JP" altLang="en-US" sz="1200" dirty="0" smtClean="0">
                          <a:latin typeface="+mn-ea"/>
                          <a:ea typeface="+mn-ea"/>
                        </a:rPr>
                        <a:t>　・庁舎や市有地への保育施設設置、送迎</a:t>
                      </a:r>
                    </a:p>
                    <a:p>
                      <a:pPr marL="92075" indent="-92075" algn="just"/>
                      <a:r>
                        <a:rPr kumimoji="1" lang="ja-JP" altLang="en-US" sz="1200" dirty="0" smtClean="0">
                          <a:latin typeface="+mn-ea"/>
                          <a:ea typeface="+mn-ea"/>
                        </a:rPr>
                        <a:t>　　バス等の特別対策</a:t>
                      </a:r>
                    </a:p>
                    <a:p>
                      <a:pPr marL="92075" indent="-92075" algn="just"/>
                      <a:r>
                        <a:rPr kumimoji="1" lang="ja-JP" altLang="en-US" sz="1200" dirty="0" smtClean="0">
                          <a:latin typeface="+mn-ea"/>
                          <a:ea typeface="+mn-ea"/>
                        </a:rPr>
                        <a:t>　・新規採用保育士特別給付、働き方改革</a:t>
                      </a:r>
                    </a:p>
                    <a:p>
                      <a:pPr marL="92075" indent="-92075" algn="just"/>
                      <a:r>
                        <a:rPr kumimoji="1" lang="ja-JP" altLang="en-US" sz="1200" dirty="0" smtClean="0">
                          <a:latin typeface="+mn-ea"/>
                          <a:ea typeface="+mn-ea"/>
                        </a:rPr>
                        <a:t>　　推進事業等による保育人材の確保</a:t>
                      </a:r>
                    </a:p>
                    <a:p>
                      <a:pPr marL="92075" indent="-92075" algn="just"/>
                      <a:r>
                        <a:rPr kumimoji="1" lang="ja-JP" altLang="en-US" sz="1200" dirty="0" smtClean="0">
                          <a:latin typeface="+mn-ea"/>
                          <a:ea typeface="+mn-ea"/>
                        </a:rPr>
                        <a:t>　・医療的ケア児対応看護師の配置　など</a:t>
                      </a:r>
                    </a:p>
                    <a:p>
                      <a:pPr marL="92075" indent="-92075" algn="just"/>
                      <a:r>
                        <a:rPr kumimoji="1" lang="ja-JP" altLang="en-US" sz="1200" dirty="0" smtClean="0">
                          <a:latin typeface="+mn-ea"/>
                          <a:ea typeface="+mn-ea"/>
                        </a:rPr>
                        <a:t>（新規）</a:t>
                      </a:r>
                    </a:p>
                    <a:p>
                      <a:pPr marL="92075" indent="-92075" algn="just"/>
                      <a:r>
                        <a:rPr kumimoji="1" lang="en-US" altLang="ja-JP" sz="1200" dirty="0" smtClean="0">
                          <a:latin typeface="+mn-ea"/>
                          <a:ea typeface="+mn-ea"/>
                        </a:rPr>
                        <a:t>d.</a:t>
                      </a:r>
                      <a:r>
                        <a:rPr kumimoji="1" lang="ja-JP" altLang="en-US" sz="1200" dirty="0" smtClean="0">
                          <a:latin typeface="+mn-ea"/>
                          <a:ea typeface="+mn-ea"/>
                        </a:rPr>
                        <a:t>学校外教育における塾代助成事業の実施</a:t>
                      </a:r>
                    </a:p>
                    <a:p>
                      <a:pPr marL="92075" indent="-92075" algn="just"/>
                      <a:r>
                        <a:rPr kumimoji="1" lang="en-US" altLang="ja-JP" sz="1200" dirty="0" smtClean="0">
                          <a:latin typeface="+mn-ea"/>
                          <a:ea typeface="+mn-ea"/>
                        </a:rPr>
                        <a:t>e.</a:t>
                      </a:r>
                      <a:r>
                        <a:rPr kumimoji="1" lang="ja-JP" altLang="en-US" sz="1200" dirty="0" smtClean="0">
                          <a:latin typeface="+mn-ea"/>
                          <a:ea typeface="+mn-ea"/>
                        </a:rPr>
                        <a:t>幼児教育の無償化</a:t>
                      </a:r>
                    </a:p>
                    <a:p>
                      <a:pPr marL="92075" indent="-92075" algn="just"/>
                      <a:r>
                        <a:rPr kumimoji="1" lang="en-US" altLang="ja-JP" sz="1200" dirty="0" smtClean="0">
                          <a:latin typeface="+mn-ea"/>
                          <a:ea typeface="+mn-ea"/>
                        </a:rPr>
                        <a:t>f.</a:t>
                      </a:r>
                      <a:r>
                        <a:rPr kumimoji="1" lang="ja-JP" altLang="en-US" sz="1200" dirty="0" smtClean="0">
                          <a:latin typeface="+mn-ea"/>
                          <a:ea typeface="+mn-ea"/>
                        </a:rPr>
                        <a:t>こどもの貧困対策</a:t>
                      </a:r>
                    </a:p>
                    <a:p>
                      <a:pPr marL="92075" indent="-92075" algn="just"/>
                      <a:r>
                        <a:rPr kumimoji="1" lang="en-US" altLang="ja-JP" sz="1200" dirty="0" smtClean="0">
                          <a:latin typeface="+mn-ea"/>
                          <a:ea typeface="+mn-ea"/>
                        </a:rPr>
                        <a:t>g.</a:t>
                      </a:r>
                      <a:r>
                        <a:rPr kumimoji="1" lang="ja-JP" altLang="en-US" sz="1200" dirty="0" smtClean="0">
                          <a:latin typeface="+mn-ea"/>
                          <a:ea typeface="+mn-ea"/>
                        </a:rPr>
                        <a:t>児童相談体制等の拡充</a:t>
                      </a:r>
                    </a:p>
                    <a:p>
                      <a:pPr marL="92075" indent="-92075" algn="just"/>
                      <a:r>
                        <a:rPr kumimoji="1" lang="en-US" altLang="ja-JP" sz="1200" dirty="0" smtClean="0">
                          <a:latin typeface="+mn-ea"/>
                          <a:ea typeface="+mn-ea"/>
                        </a:rPr>
                        <a:t>h.</a:t>
                      </a:r>
                      <a:r>
                        <a:rPr kumimoji="1" lang="ja-JP" altLang="en-US" sz="1200" dirty="0" smtClean="0">
                          <a:latin typeface="+mn-ea"/>
                          <a:ea typeface="+mn-ea"/>
                        </a:rPr>
                        <a:t>ヤングケアラー支援の推進</a:t>
                      </a:r>
                    </a:p>
                    <a:p>
                      <a:pPr marL="92075" indent="-92075" algn="just"/>
                      <a:r>
                        <a:rPr kumimoji="1" lang="ja-JP" altLang="en-US" sz="1200" u="sng" dirty="0" smtClean="0">
                          <a:latin typeface="+mn-ea"/>
                          <a:ea typeface="+mn-ea"/>
                        </a:rPr>
                        <a:t>教育</a:t>
                      </a:r>
                    </a:p>
                    <a:p>
                      <a:pPr marL="92075" indent="-92075" algn="just"/>
                      <a:r>
                        <a:rPr kumimoji="1" lang="en-US" altLang="ja-JP" sz="1200" dirty="0" smtClean="0">
                          <a:latin typeface="+mn-ea"/>
                          <a:ea typeface="+mn-ea"/>
                        </a:rPr>
                        <a:t>a.</a:t>
                      </a:r>
                      <a:r>
                        <a:rPr kumimoji="1" lang="ja-JP" altLang="en-US" sz="1200" dirty="0" smtClean="0">
                          <a:latin typeface="+mn-ea"/>
                          <a:ea typeface="+mn-ea"/>
                        </a:rPr>
                        <a:t>普通教室の空調機設置</a:t>
                      </a:r>
                    </a:p>
                    <a:p>
                      <a:pPr marL="92075" indent="-92075" algn="just"/>
                      <a:r>
                        <a:rPr kumimoji="1" lang="en-US" altLang="ja-JP" sz="1200" dirty="0" smtClean="0">
                          <a:latin typeface="+mn-ea"/>
                          <a:ea typeface="+mn-ea"/>
                        </a:rPr>
                        <a:t>b.</a:t>
                      </a:r>
                      <a:r>
                        <a:rPr kumimoji="1" lang="ja-JP" altLang="en-US" sz="1200" dirty="0" smtClean="0">
                          <a:latin typeface="+mn-ea"/>
                          <a:ea typeface="+mn-ea"/>
                        </a:rPr>
                        <a:t>中学校給食の実施</a:t>
                      </a:r>
                    </a:p>
                    <a:p>
                      <a:pPr marL="92075" indent="-92075" algn="just"/>
                      <a:r>
                        <a:rPr kumimoji="1" lang="en-US" altLang="ja-JP" sz="1200" dirty="0" smtClean="0">
                          <a:latin typeface="+mn-ea"/>
                          <a:ea typeface="+mn-ea"/>
                        </a:rPr>
                        <a:t>c.</a:t>
                      </a:r>
                      <a:r>
                        <a:rPr kumimoji="1" lang="ja-JP" altLang="en-US" sz="1200" dirty="0" smtClean="0">
                          <a:latin typeface="+mn-ea"/>
                          <a:ea typeface="+mn-ea"/>
                        </a:rPr>
                        <a:t>学校教育・校務支援ＩＣＴの導入</a:t>
                      </a:r>
                    </a:p>
                    <a:p>
                      <a:pPr marL="92075" indent="-92075" algn="just"/>
                      <a:r>
                        <a:rPr kumimoji="1" lang="en-US" altLang="ja-JP" sz="1200" dirty="0" smtClean="0">
                          <a:latin typeface="+mn-ea"/>
                          <a:ea typeface="+mn-ea"/>
                        </a:rPr>
                        <a:t>d.</a:t>
                      </a:r>
                      <a:r>
                        <a:rPr kumimoji="1" lang="ja-JP" altLang="en-US" sz="1200" dirty="0" smtClean="0">
                          <a:latin typeface="+mn-ea"/>
                          <a:ea typeface="+mn-ea"/>
                        </a:rPr>
                        <a:t>校長経営戦略等の実施</a:t>
                      </a:r>
                    </a:p>
                    <a:p>
                      <a:pPr marL="92075" indent="-92075" algn="just"/>
                      <a:r>
                        <a:rPr kumimoji="1" lang="en-US" altLang="ja-JP" sz="1200" dirty="0" smtClean="0">
                          <a:latin typeface="+mn-ea"/>
                          <a:ea typeface="+mn-ea"/>
                        </a:rPr>
                        <a:t>e.</a:t>
                      </a:r>
                      <a:r>
                        <a:rPr kumimoji="1" lang="ja-JP" altLang="en-US" sz="1200" dirty="0" smtClean="0">
                          <a:latin typeface="+mn-ea"/>
                          <a:ea typeface="+mn-ea"/>
                        </a:rPr>
                        <a:t>公設民営学校（国際バカロレア等）の設置</a:t>
                      </a:r>
                    </a:p>
                    <a:p>
                      <a:pPr marL="92075" indent="-92075" algn="just"/>
                      <a:r>
                        <a:rPr kumimoji="1" lang="en-US" altLang="ja-JP" sz="1200" dirty="0" smtClean="0">
                          <a:latin typeface="+mn-ea"/>
                          <a:ea typeface="+mn-ea"/>
                        </a:rPr>
                        <a:t>f.</a:t>
                      </a:r>
                      <a:r>
                        <a:rPr kumimoji="1" lang="ja-JP" altLang="en-US" sz="1200" dirty="0" smtClean="0">
                          <a:latin typeface="+mn-ea"/>
                          <a:ea typeface="+mn-ea"/>
                        </a:rPr>
                        <a:t>児童生徒の急増に伴う教育環境改善</a:t>
                      </a:r>
                      <a:endParaRPr kumimoji="1" lang="ja-JP" altLang="en-US" sz="1200" dirty="0">
                        <a:latin typeface="+mn-ea"/>
                        <a:ea typeface="+mn-ea"/>
                      </a:endParaRPr>
                    </a:p>
                  </a:txBody>
                  <a:tcPr>
                    <a:lnL w="12700" cap="flat" cmpd="sng" algn="ctr">
                      <a:solidFill>
                        <a:srgbClr val="002060"/>
                      </a:solidFill>
                      <a:prstDash val="sysDash"/>
                      <a:round/>
                      <a:headEnd type="none" w="med" len="med"/>
                      <a:tailEnd type="none" w="med" len="med"/>
                    </a:lnL>
                    <a:lnR w="12700" cap="flat" cmpd="sng" algn="ctr">
                      <a:solidFill>
                        <a:srgbClr val="002060"/>
                      </a:solidFill>
                      <a:prstDash val="sysDash"/>
                      <a:round/>
                      <a:headEnd type="none" w="med" len="med"/>
                      <a:tailEnd type="none" w="med" len="med"/>
                    </a:lnR>
                    <a:lnT w="19050" cap="flat" cmpd="sng" algn="ctr">
                      <a:solidFill>
                        <a:srgbClr val="002060"/>
                      </a:solidFill>
                      <a:prstDash val="solid"/>
                      <a:round/>
                      <a:headEnd type="none" w="med" len="med"/>
                      <a:tailEnd type="none" w="med" len="med"/>
                    </a:lnT>
                    <a:lnB w="19050" cap="flat" cmpd="sng" algn="ctr">
                      <a:solidFill>
                        <a:srgbClr val="002060"/>
                      </a:solidFill>
                      <a:prstDash val="solid"/>
                      <a:round/>
                      <a:headEnd type="none" w="med" len="med"/>
                      <a:tailEnd type="none" w="med" len="med"/>
                    </a:lnB>
                  </a:tcPr>
                </a:tc>
                <a:tc>
                  <a:txBody>
                    <a:bodyPr/>
                    <a:lstStyle/>
                    <a:p>
                      <a:pPr marL="92075" marR="0" indent="-92075" algn="just" defTabSz="914400" rtl="0" eaLnBrk="1" fontAlgn="auto" latinLnBrk="0" hangingPunct="1">
                        <a:lnSpc>
                          <a:spcPct val="100000"/>
                        </a:lnSpc>
                        <a:spcBef>
                          <a:spcPts val="0"/>
                        </a:spcBef>
                        <a:spcAft>
                          <a:spcPts val="0"/>
                        </a:spcAft>
                        <a:buClrTx/>
                        <a:buSzTx/>
                        <a:buFontTx/>
                        <a:buNone/>
                        <a:tabLst/>
                        <a:defRPr/>
                      </a:pPr>
                      <a:r>
                        <a:rPr kumimoji="1" lang="ja-JP" altLang="en-US" sz="1300" dirty="0" smtClean="0">
                          <a:latin typeface="+mn-lt"/>
                          <a:ea typeface="+mn-ea"/>
                        </a:rPr>
                        <a:t>・現役世代への重点投資として、こども・教育の分野において予算の重点配分</a:t>
                      </a:r>
                    </a:p>
                    <a:p>
                      <a:pPr marL="92075" marR="0" indent="-92075" algn="just" defTabSz="914400" rtl="0" eaLnBrk="1" fontAlgn="auto" latinLnBrk="0" hangingPunct="1">
                        <a:lnSpc>
                          <a:spcPct val="100000"/>
                        </a:lnSpc>
                        <a:spcBef>
                          <a:spcPts val="0"/>
                        </a:spcBef>
                        <a:spcAft>
                          <a:spcPts val="0"/>
                        </a:spcAft>
                        <a:buClrTx/>
                        <a:buSzTx/>
                        <a:buFontTx/>
                        <a:buNone/>
                        <a:tabLst/>
                        <a:defRPr/>
                      </a:pPr>
                      <a:endParaRPr kumimoji="1" lang="ja-JP" altLang="en-US" sz="1300" dirty="0" smtClean="0">
                        <a:latin typeface="+mn-lt"/>
                        <a:ea typeface="+mn-ea"/>
                      </a:endParaRPr>
                    </a:p>
                    <a:p>
                      <a:pPr marL="92075" marR="0" indent="-92075" algn="just" defTabSz="914400" rtl="0" eaLnBrk="1" fontAlgn="auto" latinLnBrk="0" hangingPunct="1">
                        <a:lnSpc>
                          <a:spcPct val="100000"/>
                        </a:lnSpc>
                        <a:spcBef>
                          <a:spcPts val="0"/>
                        </a:spcBef>
                        <a:spcAft>
                          <a:spcPts val="0"/>
                        </a:spcAft>
                        <a:buClrTx/>
                        <a:buSzTx/>
                        <a:buFontTx/>
                        <a:buNone/>
                        <a:tabLst/>
                        <a:defRPr/>
                      </a:pPr>
                      <a:r>
                        <a:rPr kumimoji="1" lang="ja-JP" altLang="en-US" sz="1300" dirty="0" smtClean="0">
                          <a:latin typeface="+mn-lt"/>
                          <a:ea typeface="+mn-ea"/>
                        </a:rPr>
                        <a:t>・重点投資額</a:t>
                      </a:r>
                    </a:p>
                    <a:p>
                      <a:pPr marL="92075" marR="0" indent="-92075" algn="just" defTabSz="914400" rtl="0" eaLnBrk="1" fontAlgn="auto" latinLnBrk="0" hangingPunct="1">
                        <a:lnSpc>
                          <a:spcPct val="100000"/>
                        </a:lnSpc>
                        <a:spcBef>
                          <a:spcPts val="0"/>
                        </a:spcBef>
                        <a:spcAft>
                          <a:spcPts val="0"/>
                        </a:spcAft>
                        <a:buClrTx/>
                        <a:buSzTx/>
                        <a:buFontTx/>
                        <a:buNone/>
                        <a:tabLst/>
                        <a:defRPr/>
                      </a:pPr>
                      <a:r>
                        <a:rPr kumimoji="1" lang="ja-JP" altLang="en-US" sz="1300" dirty="0" smtClean="0">
                          <a:latin typeface="+mn-lt"/>
                          <a:ea typeface="+mn-ea"/>
                        </a:rPr>
                        <a:t>　</a:t>
                      </a:r>
                      <a:r>
                        <a:rPr kumimoji="1" lang="en-US" altLang="ja-JP" sz="1300" dirty="0" smtClean="0">
                          <a:latin typeface="+mn-lt"/>
                          <a:ea typeface="+mn-ea"/>
                        </a:rPr>
                        <a:t>2011</a:t>
                      </a:r>
                      <a:r>
                        <a:rPr kumimoji="1" lang="ja-JP" altLang="en-US" sz="1300" dirty="0" smtClean="0">
                          <a:latin typeface="+mn-lt"/>
                          <a:ea typeface="+mn-ea"/>
                        </a:rPr>
                        <a:t>年度予算　</a:t>
                      </a:r>
                      <a:r>
                        <a:rPr kumimoji="1" lang="en-US" altLang="ja-JP" sz="1300" dirty="0" smtClean="0">
                          <a:latin typeface="+mn-lt"/>
                          <a:ea typeface="+mn-ea"/>
                        </a:rPr>
                        <a:t>67</a:t>
                      </a:r>
                      <a:r>
                        <a:rPr kumimoji="1" lang="ja-JP" altLang="en-US" sz="1300" dirty="0" smtClean="0">
                          <a:latin typeface="+mn-lt"/>
                          <a:ea typeface="+mn-ea"/>
                        </a:rPr>
                        <a:t>億円</a:t>
                      </a:r>
                    </a:p>
                    <a:p>
                      <a:pPr marL="92075" marR="0" indent="-92075" algn="just" defTabSz="914400" rtl="0" eaLnBrk="1" fontAlgn="auto" latinLnBrk="0" hangingPunct="1">
                        <a:lnSpc>
                          <a:spcPct val="100000"/>
                        </a:lnSpc>
                        <a:spcBef>
                          <a:spcPts val="0"/>
                        </a:spcBef>
                        <a:spcAft>
                          <a:spcPts val="0"/>
                        </a:spcAft>
                        <a:buClrTx/>
                        <a:buSzTx/>
                        <a:buFontTx/>
                        <a:buNone/>
                        <a:tabLst/>
                        <a:defRPr/>
                      </a:pPr>
                      <a:r>
                        <a:rPr kumimoji="1" lang="ja-JP" altLang="en-US" sz="1300" dirty="0" smtClean="0">
                          <a:latin typeface="+mn-lt"/>
                          <a:ea typeface="+mn-ea"/>
                        </a:rPr>
                        <a:t>　　　　　↓</a:t>
                      </a:r>
                    </a:p>
                    <a:p>
                      <a:pPr marL="92075" marR="0" indent="-92075" algn="just" defTabSz="914400" rtl="0" eaLnBrk="1" fontAlgn="auto" latinLnBrk="0" hangingPunct="1">
                        <a:lnSpc>
                          <a:spcPct val="100000"/>
                        </a:lnSpc>
                        <a:spcBef>
                          <a:spcPts val="0"/>
                        </a:spcBef>
                        <a:spcAft>
                          <a:spcPts val="0"/>
                        </a:spcAft>
                        <a:buClrTx/>
                        <a:buSzTx/>
                        <a:buFontTx/>
                        <a:buNone/>
                        <a:tabLst/>
                        <a:defRPr/>
                      </a:pPr>
                      <a:r>
                        <a:rPr kumimoji="1" lang="ja-JP" altLang="en-US" sz="1300" dirty="0" smtClean="0">
                          <a:latin typeface="+mn-lt"/>
                          <a:ea typeface="+mn-ea"/>
                        </a:rPr>
                        <a:t>　</a:t>
                      </a:r>
                      <a:r>
                        <a:rPr kumimoji="1" lang="en-US" altLang="ja-JP" sz="1300" dirty="0" smtClean="0">
                          <a:latin typeface="+mn-lt"/>
                          <a:ea typeface="+mn-ea"/>
                        </a:rPr>
                        <a:t>2014</a:t>
                      </a:r>
                      <a:r>
                        <a:rPr kumimoji="1" lang="ja-JP" altLang="en-US" sz="1300" dirty="0" smtClean="0">
                          <a:latin typeface="+mn-lt"/>
                          <a:ea typeface="+mn-ea"/>
                        </a:rPr>
                        <a:t>年度予算　</a:t>
                      </a:r>
                      <a:r>
                        <a:rPr kumimoji="1" lang="en-US" altLang="ja-JP" sz="1300" dirty="0" smtClean="0">
                          <a:latin typeface="+mn-lt"/>
                          <a:ea typeface="+mn-ea"/>
                        </a:rPr>
                        <a:t>270</a:t>
                      </a:r>
                      <a:r>
                        <a:rPr kumimoji="1" lang="ja-JP" altLang="en-US" sz="1300" dirty="0" smtClean="0">
                          <a:latin typeface="+mn-lt"/>
                          <a:ea typeface="+mn-ea"/>
                        </a:rPr>
                        <a:t>億円</a:t>
                      </a:r>
                    </a:p>
                    <a:p>
                      <a:pPr marL="92075" marR="0" indent="-92075" algn="just" defTabSz="914400" rtl="0" eaLnBrk="1" fontAlgn="auto" latinLnBrk="0" hangingPunct="1">
                        <a:lnSpc>
                          <a:spcPct val="100000"/>
                        </a:lnSpc>
                        <a:spcBef>
                          <a:spcPts val="0"/>
                        </a:spcBef>
                        <a:spcAft>
                          <a:spcPts val="0"/>
                        </a:spcAft>
                        <a:buClrTx/>
                        <a:buSzTx/>
                        <a:buFontTx/>
                        <a:buNone/>
                        <a:tabLst/>
                        <a:defRPr/>
                      </a:pPr>
                      <a:r>
                        <a:rPr kumimoji="1" lang="ja-JP" altLang="en-US" sz="1300" dirty="0" smtClean="0">
                          <a:latin typeface="+mn-lt"/>
                          <a:ea typeface="+mn-ea"/>
                        </a:rPr>
                        <a:t>　　　　　↓</a:t>
                      </a:r>
                    </a:p>
                    <a:p>
                      <a:pPr marL="92075" marR="0" indent="-92075" algn="just" defTabSz="914400" rtl="0" eaLnBrk="1" fontAlgn="auto" latinLnBrk="0" hangingPunct="1">
                        <a:lnSpc>
                          <a:spcPct val="100000"/>
                        </a:lnSpc>
                        <a:spcBef>
                          <a:spcPts val="0"/>
                        </a:spcBef>
                        <a:spcAft>
                          <a:spcPts val="0"/>
                        </a:spcAft>
                        <a:buClrTx/>
                        <a:buSzTx/>
                        <a:buFontTx/>
                        <a:buNone/>
                        <a:tabLst/>
                        <a:defRPr/>
                      </a:pPr>
                      <a:r>
                        <a:rPr kumimoji="1" lang="ja-JP" altLang="en-US" sz="1300" dirty="0" smtClean="0">
                          <a:latin typeface="+mn-lt"/>
                          <a:ea typeface="+mn-ea"/>
                        </a:rPr>
                        <a:t>　</a:t>
                      </a:r>
                      <a:r>
                        <a:rPr kumimoji="1" lang="en-US" altLang="ja-JP" sz="1300" dirty="0" smtClean="0">
                          <a:latin typeface="+mn-lt"/>
                          <a:ea typeface="+mn-ea"/>
                        </a:rPr>
                        <a:t>2018</a:t>
                      </a:r>
                      <a:r>
                        <a:rPr kumimoji="1" lang="ja-JP" altLang="en-US" sz="1300" dirty="0" smtClean="0">
                          <a:latin typeface="+mn-lt"/>
                          <a:ea typeface="+mn-ea"/>
                        </a:rPr>
                        <a:t>年度予算　</a:t>
                      </a:r>
                      <a:r>
                        <a:rPr kumimoji="1" lang="en-US" altLang="ja-JP" sz="1300" dirty="0" smtClean="0">
                          <a:latin typeface="+mn-lt"/>
                          <a:ea typeface="+mn-ea"/>
                        </a:rPr>
                        <a:t>537</a:t>
                      </a:r>
                      <a:r>
                        <a:rPr kumimoji="1" lang="ja-JP" altLang="en-US" sz="1300" dirty="0" smtClean="0">
                          <a:latin typeface="+mn-lt"/>
                          <a:ea typeface="+mn-ea"/>
                        </a:rPr>
                        <a:t>億円</a:t>
                      </a:r>
                    </a:p>
                    <a:p>
                      <a:pPr marL="92075" marR="0" indent="-92075" algn="just" defTabSz="914400" rtl="0" eaLnBrk="1" fontAlgn="auto" latinLnBrk="0" hangingPunct="1">
                        <a:lnSpc>
                          <a:spcPct val="100000"/>
                        </a:lnSpc>
                        <a:spcBef>
                          <a:spcPts val="0"/>
                        </a:spcBef>
                        <a:spcAft>
                          <a:spcPts val="0"/>
                        </a:spcAft>
                        <a:buClrTx/>
                        <a:buSzTx/>
                        <a:buFontTx/>
                        <a:buNone/>
                        <a:tabLst/>
                        <a:defRPr/>
                      </a:pPr>
                      <a:r>
                        <a:rPr kumimoji="1" lang="ja-JP" altLang="en-US" sz="1300" dirty="0" smtClean="0">
                          <a:latin typeface="+mn-lt"/>
                          <a:ea typeface="+mn-ea"/>
                        </a:rPr>
                        <a:t>　　　　　↓</a:t>
                      </a:r>
                    </a:p>
                    <a:p>
                      <a:pPr marL="92075" marR="0" indent="-92075" algn="just" defTabSz="914400" rtl="0" eaLnBrk="1" fontAlgn="auto" latinLnBrk="0" hangingPunct="1">
                        <a:lnSpc>
                          <a:spcPct val="100000"/>
                        </a:lnSpc>
                        <a:spcBef>
                          <a:spcPts val="0"/>
                        </a:spcBef>
                        <a:spcAft>
                          <a:spcPts val="0"/>
                        </a:spcAft>
                        <a:buClrTx/>
                        <a:buSzTx/>
                        <a:buFontTx/>
                        <a:buNone/>
                        <a:tabLst/>
                        <a:defRPr/>
                      </a:pPr>
                      <a:r>
                        <a:rPr kumimoji="1" lang="ja-JP" altLang="en-US" sz="1300" dirty="0" smtClean="0">
                          <a:latin typeface="+mn-lt"/>
                          <a:ea typeface="+mn-ea"/>
                        </a:rPr>
                        <a:t>　</a:t>
                      </a:r>
                      <a:r>
                        <a:rPr kumimoji="1" lang="en-US" altLang="ja-JP" sz="1300" dirty="0" smtClean="0">
                          <a:latin typeface="+mn-lt"/>
                          <a:ea typeface="+mn-ea"/>
                        </a:rPr>
                        <a:t>2022</a:t>
                      </a:r>
                      <a:r>
                        <a:rPr kumimoji="1" lang="ja-JP" altLang="en-US" sz="1300" dirty="0" smtClean="0">
                          <a:latin typeface="+mn-lt"/>
                          <a:ea typeface="+mn-ea"/>
                        </a:rPr>
                        <a:t>年度予算　</a:t>
                      </a:r>
                      <a:r>
                        <a:rPr kumimoji="1" lang="en-US" altLang="ja-JP" sz="1300" dirty="0" smtClean="0">
                          <a:latin typeface="+mn-lt"/>
                          <a:ea typeface="+mn-ea"/>
                        </a:rPr>
                        <a:t>630</a:t>
                      </a:r>
                      <a:r>
                        <a:rPr kumimoji="1" lang="ja-JP" altLang="en-US" sz="1300" dirty="0" smtClean="0">
                          <a:latin typeface="+mn-lt"/>
                          <a:ea typeface="+mn-ea"/>
                        </a:rPr>
                        <a:t>億円</a:t>
                      </a:r>
                      <a:r>
                        <a:rPr lang="ja-JP" altLang="en-US" sz="1300" dirty="0">
                          <a:solidFill>
                            <a:schemeClr val="tx1"/>
                          </a:solidFill>
                          <a:latin typeface="+mn-lt"/>
                          <a:ea typeface="+mn-ea"/>
                        </a:rPr>
                        <a:t>　</a:t>
                      </a:r>
                      <a:endParaRPr lang="en-US" altLang="ja-JP" sz="1300" dirty="0">
                        <a:solidFill>
                          <a:schemeClr val="tx1"/>
                        </a:solidFill>
                        <a:latin typeface="+mn-lt"/>
                        <a:ea typeface="+mn-ea"/>
                      </a:endParaRPr>
                    </a:p>
                    <a:p>
                      <a:pPr algn="just"/>
                      <a:r>
                        <a:rPr lang="en-US" altLang="ja-JP" sz="1300" dirty="0">
                          <a:latin typeface="+mn-lt"/>
                          <a:ea typeface="+mn-ea"/>
                        </a:rPr>
                        <a:t> </a:t>
                      </a:r>
                    </a:p>
                    <a:p>
                      <a:pPr marL="92075" marR="0" indent="-92075" algn="just" defTabSz="914400" rtl="0" eaLnBrk="1" fontAlgn="auto" latinLnBrk="0" hangingPunct="1">
                        <a:lnSpc>
                          <a:spcPct val="100000"/>
                        </a:lnSpc>
                        <a:spcBef>
                          <a:spcPts val="0"/>
                        </a:spcBef>
                        <a:spcAft>
                          <a:spcPts val="0"/>
                        </a:spcAft>
                        <a:buClrTx/>
                        <a:buSzTx/>
                        <a:buFontTx/>
                        <a:buNone/>
                        <a:tabLst/>
                        <a:defRPr/>
                      </a:pPr>
                      <a:endParaRPr lang="en-US" altLang="ja-JP" sz="1400" dirty="0">
                        <a:latin typeface="+mn-lt"/>
                        <a:ea typeface="+mn-ea"/>
                      </a:endParaRPr>
                    </a:p>
                    <a:p>
                      <a:pPr marL="92075" indent="-92075" algn="just"/>
                      <a:r>
                        <a:rPr kumimoji="1" lang="ja-JP" altLang="en-US" sz="1400" dirty="0">
                          <a:latin typeface="+mn-lt"/>
                          <a:ea typeface="+mn-ea"/>
                        </a:rPr>
                        <a:t>　</a:t>
                      </a:r>
                    </a:p>
                    <a:p>
                      <a:pPr algn="just"/>
                      <a:endParaRPr kumimoji="1" lang="ja-JP" altLang="en-US" sz="1400" dirty="0">
                        <a:latin typeface="+mn-lt"/>
                        <a:ea typeface="+mn-ea"/>
                      </a:endParaRPr>
                    </a:p>
                  </a:txBody>
                  <a:tcPr>
                    <a:lnL w="12700" cap="flat" cmpd="sng" algn="ctr">
                      <a:solidFill>
                        <a:srgbClr val="002060"/>
                      </a:solidFill>
                      <a:prstDash val="sysDash"/>
                      <a:round/>
                      <a:headEnd type="none" w="med" len="med"/>
                      <a:tailEnd type="none" w="med" len="med"/>
                    </a:lnL>
                    <a:lnR w="19050" cap="flat" cmpd="sng" algn="ctr">
                      <a:solidFill>
                        <a:srgbClr val="002060"/>
                      </a:solidFill>
                      <a:prstDash val="solid"/>
                      <a:round/>
                      <a:headEnd type="none" w="med" len="med"/>
                      <a:tailEnd type="none" w="med" len="med"/>
                    </a:lnR>
                    <a:lnT w="19050" cap="flat" cmpd="sng" algn="ctr">
                      <a:solidFill>
                        <a:srgbClr val="002060"/>
                      </a:solidFill>
                      <a:prstDash val="solid"/>
                      <a:round/>
                      <a:headEnd type="none" w="med" len="med"/>
                      <a:tailEnd type="none" w="med" len="med"/>
                    </a:lnT>
                    <a:lnB w="1905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4833697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角丸四角形 22"/>
          <p:cNvSpPr/>
          <p:nvPr/>
        </p:nvSpPr>
        <p:spPr>
          <a:xfrm>
            <a:off x="4810346" y="1145072"/>
            <a:ext cx="3002014" cy="398420"/>
          </a:xfrm>
          <a:prstGeom prst="roundRect">
            <a:avLst>
              <a:gd name="adj" fmla="val 3640"/>
            </a:avLst>
          </a:prstGeom>
          <a:solidFill>
            <a:srgbClr val="66FFFF">
              <a:alpha val="50000"/>
            </a:srgbClr>
          </a:solidFill>
          <a:ln w="38100">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2" name="テキスト ボックス 1"/>
          <p:cNvSpPr txBox="1"/>
          <p:nvPr/>
        </p:nvSpPr>
        <p:spPr>
          <a:xfrm>
            <a:off x="776571" y="605407"/>
            <a:ext cx="7975986" cy="1200329"/>
          </a:xfrm>
          <a:prstGeom prst="rect">
            <a:avLst/>
          </a:prstGeom>
          <a:noFill/>
        </p:spPr>
        <p:txBody>
          <a:bodyPr wrap="square" lIns="0" r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・現役世代への重点投資として、こども・教育の分野において予算の重点配分</a:t>
            </a:r>
            <a:endParaRPr kumimoji="1" lang="en-US" altLang="ja-JP"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重点投資の額：</a:t>
            </a:r>
            <a:r>
              <a:rPr kumimoji="1" lang="en-US" altLang="ja-JP"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2011</a:t>
            </a:r>
            <a:r>
              <a:rPr kumimoji="1" lang="ja-JP" altLang="en-US"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年度予算　</a:t>
            </a:r>
            <a:r>
              <a:rPr kumimoji="1" lang="en-US" altLang="ja-JP"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67</a:t>
            </a:r>
            <a:r>
              <a:rPr kumimoji="1" lang="ja-JP" altLang="en-US"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億円　⇒　</a:t>
            </a:r>
            <a:r>
              <a:rPr kumimoji="1" lang="en-US" altLang="ja-JP"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2022</a:t>
            </a:r>
            <a:r>
              <a:rPr kumimoji="1" lang="ja-JP" altLang="en-US"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年度予算　</a:t>
            </a:r>
            <a:r>
              <a:rPr kumimoji="1" lang="en-US" altLang="ja-JP"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630</a:t>
            </a:r>
            <a:r>
              <a:rPr kumimoji="1" lang="ja-JP" altLang="en-US"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億円</a:t>
            </a:r>
            <a:endParaRPr kumimoji="1" lang="en-US" altLang="ja-JP"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a:t>
            </a:r>
            <a:endParaRPr kumimoji="1" lang="en-US" altLang="ja-JP"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cxnSp>
        <p:nvCxnSpPr>
          <p:cNvPr id="27" name="直線コネクタ 26"/>
          <p:cNvCxnSpPr/>
          <p:nvPr/>
        </p:nvCxnSpPr>
        <p:spPr>
          <a:xfrm>
            <a:off x="179512" y="815226"/>
            <a:ext cx="871296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テキスト ボックス 27"/>
          <p:cNvSpPr txBox="1"/>
          <p:nvPr/>
        </p:nvSpPr>
        <p:spPr>
          <a:xfrm>
            <a:off x="251520" y="404664"/>
            <a:ext cx="7704856"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①　こども・教育の分野への予算の重点配分（予算推移）</a:t>
            </a:r>
          </a:p>
        </p:txBody>
      </p:sp>
      <p:sp>
        <p:nvSpPr>
          <p:cNvPr id="58" name="テキスト ボックス 36"/>
          <p:cNvSpPr txBox="1"/>
          <p:nvPr/>
        </p:nvSpPr>
        <p:spPr>
          <a:xfrm>
            <a:off x="55366" y="70266"/>
            <a:ext cx="3491880" cy="261610"/>
          </a:xfrm>
          <a:prstGeom prst="rect">
            <a:avLst/>
          </a:prstGeom>
          <a:noFill/>
        </p:spPr>
        <p:txBody>
          <a:bodyPr wrap="square" rtlCol="0" anchor="ctr">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Ⅰ</a:t>
            </a:r>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　政策の刷新・現役世代の重点投資（子育て</a:t>
            </a:r>
            <a:r>
              <a:rPr kumimoji="1" lang="en-US" altLang="ja-JP"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a:t>
            </a:r>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教育）</a:t>
            </a:r>
          </a:p>
        </p:txBody>
      </p:sp>
      <p:sp>
        <p:nvSpPr>
          <p:cNvPr id="3" name="スライド番号プレースホルダー 2"/>
          <p:cNvSpPr>
            <a:spLocks noGrp="1"/>
          </p:cNvSpPr>
          <p:nvPr>
            <p:ph type="sldNum" sz="quarter" idx="12"/>
          </p:nvPr>
        </p:nvSpPr>
        <p:spPr>
          <a:xfrm>
            <a:off x="6934595" y="6476148"/>
            <a:ext cx="2133600" cy="365125"/>
          </a:xfrm>
        </p:spPr>
        <p:txBody>
          <a:bodyPr/>
          <a:lstStyle/>
          <a:p>
            <a:fld id="{63BC356D-1576-478B-8647-1361C6E9DFF7}" type="slidenum">
              <a:rPr lang="ja-JP" altLang="en-US" smtClean="0"/>
              <a:pPr/>
              <a:t>5</a:t>
            </a:fld>
            <a:endParaRPr lang="ja-JP" altLang="en-US"/>
          </a:p>
        </p:txBody>
      </p:sp>
      <p:pic>
        <p:nvPicPr>
          <p:cNvPr id="4" name="図 3"/>
          <p:cNvPicPr>
            <a:picLocks noChangeAspect="1"/>
          </p:cNvPicPr>
          <p:nvPr/>
        </p:nvPicPr>
        <p:blipFill>
          <a:blip r:embed="rId2"/>
          <a:stretch>
            <a:fillRect/>
          </a:stretch>
        </p:blipFill>
        <p:spPr>
          <a:xfrm>
            <a:off x="179512" y="1355064"/>
            <a:ext cx="8894835" cy="5121084"/>
          </a:xfrm>
          <a:prstGeom prst="rect">
            <a:avLst/>
          </a:prstGeom>
        </p:spPr>
      </p:pic>
    </p:spTree>
    <p:extLst>
      <p:ext uri="{BB962C8B-B14F-4D97-AF65-F5344CB8AC3E}">
        <p14:creationId xmlns:p14="http://schemas.microsoft.com/office/powerpoint/2010/main" val="41860510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角丸四角形 49"/>
          <p:cNvSpPr/>
          <p:nvPr/>
        </p:nvSpPr>
        <p:spPr>
          <a:xfrm>
            <a:off x="251521" y="3564001"/>
            <a:ext cx="8777098" cy="729096"/>
          </a:xfrm>
          <a:prstGeom prst="roundRect">
            <a:avLst>
              <a:gd name="adj" fmla="val 3640"/>
            </a:avLst>
          </a:prstGeom>
          <a:solidFill>
            <a:srgbClr val="66FFFF">
              <a:alpha val="50000"/>
            </a:srgbClr>
          </a:solidFill>
          <a:ln w="38100">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graphicFrame>
        <p:nvGraphicFramePr>
          <p:cNvPr id="36" name="表 35"/>
          <p:cNvGraphicFramePr>
            <a:graphicFrameLocks noGrp="1"/>
          </p:cNvGraphicFramePr>
          <p:nvPr>
            <p:extLst>
              <p:ext uri="{D42A27DB-BD31-4B8C-83A1-F6EECF244321}">
                <p14:modId xmlns:p14="http://schemas.microsoft.com/office/powerpoint/2010/main" val="2249358476"/>
              </p:ext>
            </p:extLst>
          </p:nvPr>
        </p:nvGraphicFramePr>
        <p:xfrm>
          <a:off x="115381" y="662650"/>
          <a:ext cx="8913238" cy="6009937"/>
        </p:xfrm>
        <a:graphic>
          <a:graphicData uri="http://schemas.openxmlformats.org/drawingml/2006/table">
            <a:tbl>
              <a:tblPr/>
              <a:tblGrid>
                <a:gridCol w="72000">
                  <a:extLst>
                    <a:ext uri="{9D8B030D-6E8A-4147-A177-3AD203B41FA5}">
                      <a16:colId xmlns:a16="http://schemas.microsoft.com/office/drawing/2014/main" val="20000"/>
                    </a:ext>
                  </a:extLst>
                </a:gridCol>
                <a:gridCol w="72000">
                  <a:extLst>
                    <a:ext uri="{9D8B030D-6E8A-4147-A177-3AD203B41FA5}">
                      <a16:colId xmlns:a16="http://schemas.microsoft.com/office/drawing/2014/main" val="20001"/>
                    </a:ext>
                  </a:extLst>
                </a:gridCol>
                <a:gridCol w="1245238">
                  <a:extLst>
                    <a:ext uri="{9D8B030D-6E8A-4147-A177-3AD203B41FA5}">
                      <a16:colId xmlns:a16="http://schemas.microsoft.com/office/drawing/2014/main" val="20002"/>
                    </a:ext>
                  </a:extLst>
                </a:gridCol>
                <a:gridCol w="468000">
                  <a:extLst>
                    <a:ext uri="{9D8B030D-6E8A-4147-A177-3AD203B41FA5}">
                      <a16:colId xmlns:a16="http://schemas.microsoft.com/office/drawing/2014/main" val="20003"/>
                    </a:ext>
                  </a:extLst>
                </a:gridCol>
                <a:gridCol w="1008000">
                  <a:extLst>
                    <a:ext uri="{9D8B030D-6E8A-4147-A177-3AD203B41FA5}">
                      <a16:colId xmlns:a16="http://schemas.microsoft.com/office/drawing/2014/main" val="20004"/>
                    </a:ext>
                  </a:extLst>
                </a:gridCol>
                <a:gridCol w="1008000">
                  <a:extLst>
                    <a:ext uri="{9D8B030D-6E8A-4147-A177-3AD203B41FA5}">
                      <a16:colId xmlns:a16="http://schemas.microsoft.com/office/drawing/2014/main" val="20005"/>
                    </a:ext>
                  </a:extLst>
                </a:gridCol>
                <a:gridCol w="1008000">
                  <a:extLst>
                    <a:ext uri="{9D8B030D-6E8A-4147-A177-3AD203B41FA5}">
                      <a16:colId xmlns:a16="http://schemas.microsoft.com/office/drawing/2014/main" val="20006"/>
                    </a:ext>
                  </a:extLst>
                </a:gridCol>
                <a:gridCol w="1008000">
                  <a:extLst>
                    <a:ext uri="{9D8B030D-6E8A-4147-A177-3AD203B41FA5}">
                      <a16:colId xmlns:a16="http://schemas.microsoft.com/office/drawing/2014/main" val="20007"/>
                    </a:ext>
                  </a:extLst>
                </a:gridCol>
                <a:gridCol w="1008000">
                  <a:extLst>
                    <a:ext uri="{9D8B030D-6E8A-4147-A177-3AD203B41FA5}">
                      <a16:colId xmlns:a16="http://schemas.microsoft.com/office/drawing/2014/main" val="20008"/>
                    </a:ext>
                  </a:extLst>
                </a:gridCol>
                <a:gridCol w="1008000">
                  <a:extLst>
                    <a:ext uri="{9D8B030D-6E8A-4147-A177-3AD203B41FA5}">
                      <a16:colId xmlns:a16="http://schemas.microsoft.com/office/drawing/2014/main" val="20009"/>
                    </a:ext>
                  </a:extLst>
                </a:gridCol>
                <a:gridCol w="1008000">
                  <a:extLst>
                    <a:ext uri="{9D8B030D-6E8A-4147-A177-3AD203B41FA5}">
                      <a16:colId xmlns:a16="http://schemas.microsoft.com/office/drawing/2014/main" val="20010"/>
                    </a:ext>
                  </a:extLst>
                </a:gridCol>
              </a:tblGrid>
              <a:tr h="324000">
                <a:tc gridSpan="3">
                  <a:txBody>
                    <a:bodyPr/>
                    <a:lstStyle/>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hMerge="1">
                  <a:txBody>
                    <a:bodyPr/>
                    <a:lstStyle/>
                    <a:p>
                      <a:endParaRPr kumimoji="1" lang="ja-JP" altLang="en-US"/>
                    </a:p>
                  </a:txBody>
                  <a:tcPr/>
                </a:tc>
                <a:tc hMerge="1">
                  <a:txBody>
                    <a:bodyPr/>
                    <a:lstStyle/>
                    <a:p>
                      <a:endParaRPr kumimoji="1" lang="ja-JP" altLang="en-US"/>
                    </a:p>
                  </a:txBody>
                  <a:tcPr/>
                </a:tc>
                <a:tc>
                  <a:txBody>
                    <a:bodyPr/>
                    <a:lstStyle/>
                    <a:p>
                      <a:pPr algn="ct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2011</a:t>
                      </a:r>
                    </a:p>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年度</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a:txBody>
                    <a:bodyPr/>
                    <a:lstStyle/>
                    <a:p>
                      <a:pPr algn="ct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2012</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年度</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a:txBody>
                    <a:bodyPr/>
                    <a:lstStyle/>
                    <a:p>
                      <a:pPr algn="ct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2013</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年度</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a:txBody>
                    <a:bodyPr/>
                    <a:lstStyle/>
                    <a:p>
                      <a:pPr algn="ct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2014</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年度</a:t>
                      </a:r>
                    </a:p>
                  </a:txBody>
                  <a:tcPr marL="8143" marR="8143" marT="8143" marB="0" anchor="ctr">
                    <a:lnL w="6350" cap="flat" cmpd="sng" algn="ctr">
                      <a:solidFill>
                        <a:srgbClr val="000000"/>
                      </a:solidFill>
                      <a:prstDash val="solid"/>
                      <a:round/>
                      <a:headEnd type="none" w="med" len="med"/>
                      <a:tailEnd type="none" w="med" len="med"/>
                    </a:lnL>
                    <a:lnR w="12700" cap="flat" cmpd="sng" algn="ctr">
                      <a:solidFill>
                        <a:schemeClr val="tx1"/>
                      </a:solidFill>
                      <a:prstDash val="lgDash"/>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a:txBody>
                    <a:bodyPr/>
                    <a:lstStyle/>
                    <a:p>
                      <a:pPr algn="ct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2015</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年度</a:t>
                      </a:r>
                    </a:p>
                  </a:txBody>
                  <a:tcPr marL="8143" marR="8143" marT="8143" marB="0" anchor="ctr">
                    <a:lnL w="12700" cap="flat" cmpd="sng" algn="ctr">
                      <a:solidFill>
                        <a:schemeClr val="tx1"/>
                      </a:solidFill>
                      <a:prstDash val="lgDash"/>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a:txBody>
                    <a:bodyPr/>
                    <a:lstStyle/>
                    <a:p>
                      <a:pPr algn="ct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2016</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年度</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a:txBody>
                    <a:bodyPr/>
                    <a:lstStyle/>
                    <a:p>
                      <a:pPr algn="ct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2017</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年度</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a:txBody>
                    <a:bodyPr/>
                    <a:lstStyle/>
                    <a:p>
                      <a:pPr algn="ct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2018</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年度</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extLst>
                  <a:ext uri="{0D108BD9-81ED-4DB2-BD59-A6C34878D82A}">
                    <a16:rowId xmlns:a16="http://schemas.microsoft.com/office/drawing/2014/main" val="10000"/>
                  </a:ext>
                </a:extLst>
              </a:tr>
              <a:tr h="288000">
                <a:tc gridSpan="3">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現役世代への重点投資</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hMerge="1">
                  <a:txBody>
                    <a:bodyPr/>
                    <a:lstStyle/>
                    <a:p>
                      <a:endParaRPr kumimoji="1" lang="ja-JP" altLang="en-US"/>
                    </a:p>
                  </a:txBody>
                  <a:tcPr/>
                </a:tc>
                <a:tc hMerge="1">
                  <a:txBody>
                    <a:bodyPr/>
                    <a:lstStyle/>
                    <a:p>
                      <a:endParaRPr kumimoji="1" lang="ja-JP" altLang="en-US"/>
                    </a:p>
                  </a:txBody>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67</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a:txBody>
                    <a:bodyPr/>
                    <a:lstStyle/>
                    <a:p>
                      <a:pPr algn="r" fontAlgn="ctr"/>
                      <a:r>
                        <a:rPr lang="en-US" altLang="ja-JP" sz="1000" b="0" i="0" u="none" strike="noStrike">
                          <a:solidFill>
                            <a:srgbClr val="000000"/>
                          </a:solidFill>
                          <a:effectLst/>
                          <a:latin typeface="Meiryo UI" panose="020B0604030504040204" pitchFamily="50" charset="-128"/>
                          <a:ea typeface="Meiryo UI" panose="020B0604030504040204" pitchFamily="50" charset="-128"/>
                        </a:rPr>
                        <a:t>159</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225</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270</a:t>
                      </a:r>
                    </a:p>
                  </a:txBody>
                  <a:tcPr marL="8143" marR="8143" marT="8143" marB="0" anchor="ctr">
                    <a:lnL w="6350" cap="flat" cmpd="sng" algn="ctr">
                      <a:solidFill>
                        <a:srgbClr val="000000"/>
                      </a:solidFill>
                      <a:prstDash val="solid"/>
                      <a:round/>
                      <a:headEnd type="none" w="med" len="med"/>
                      <a:tailEnd type="none" w="med" len="med"/>
                    </a:lnL>
                    <a:lnR w="12700" cap="flat" cmpd="sng" algn="ctr">
                      <a:solidFill>
                        <a:schemeClr val="tx1"/>
                      </a:solidFill>
                      <a:prstDash val="lgDash"/>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330</a:t>
                      </a:r>
                    </a:p>
                  </a:txBody>
                  <a:tcPr marL="8143" marR="8143" marT="8143" marB="0" anchor="ctr">
                    <a:lnL w="12700" cap="flat" cmpd="sng" algn="ctr">
                      <a:solidFill>
                        <a:schemeClr val="tx1"/>
                      </a:solidFill>
                      <a:prstDash val="lgDash"/>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a:txBody>
                    <a:bodyPr/>
                    <a:lstStyle/>
                    <a:p>
                      <a:pPr algn="r" fontAlgn="ctr"/>
                      <a:r>
                        <a:rPr lang="en-US" altLang="ja-JP" sz="1000" b="0" i="0" u="none" strike="noStrike">
                          <a:solidFill>
                            <a:srgbClr val="000000"/>
                          </a:solidFill>
                          <a:effectLst/>
                          <a:latin typeface="Meiryo UI" panose="020B0604030504040204" pitchFamily="50" charset="-128"/>
                          <a:ea typeface="Meiryo UI" panose="020B0604030504040204" pitchFamily="50" charset="-128"/>
                        </a:rPr>
                        <a:t>395</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a:txBody>
                    <a:bodyPr/>
                    <a:lstStyle/>
                    <a:p>
                      <a:pPr algn="r" fontAlgn="ctr"/>
                      <a:r>
                        <a:rPr lang="en-US" altLang="ja-JP" sz="1000" b="0" i="0" u="none" strike="noStrike">
                          <a:solidFill>
                            <a:srgbClr val="000000"/>
                          </a:solidFill>
                          <a:effectLst/>
                          <a:latin typeface="Meiryo UI" panose="020B0604030504040204" pitchFamily="50" charset="-128"/>
                          <a:ea typeface="Meiryo UI" panose="020B0604030504040204" pitchFamily="50" charset="-128"/>
                        </a:rPr>
                        <a:t>483</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537</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extLst>
                  <a:ext uri="{0D108BD9-81ED-4DB2-BD59-A6C34878D82A}">
                    <a16:rowId xmlns:a16="http://schemas.microsoft.com/office/drawing/2014/main" val="10001"/>
                  </a:ext>
                </a:extLst>
              </a:tr>
              <a:tr h="339602">
                <a:tc rowSpan="16">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こども</a:t>
                      </a:r>
                    </a:p>
                  </a:txBody>
                  <a:tcPr marL="36000"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hMerge="1">
                  <a:txBody>
                    <a:bodyPr/>
                    <a:lstStyle/>
                    <a:p>
                      <a:endParaRPr kumimoji="1" lang="ja-JP" altLang="en-US"/>
                    </a:p>
                  </a:txBody>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65</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102</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en-US" altLang="ja-JP" sz="1000" b="0" i="0" u="none" strike="noStrike">
                          <a:solidFill>
                            <a:srgbClr val="000000"/>
                          </a:solidFill>
                          <a:effectLst/>
                          <a:latin typeface="Meiryo UI" panose="020B0604030504040204" pitchFamily="50" charset="-128"/>
                          <a:ea typeface="Meiryo UI" panose="020B0604030504040204" pitchFamily="50" charset="-128"/>
                        </a:rPr>
                        <a:t>151</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en-US" altLang="ja-JP" sz="1000" b="0" i="0" u="none" strike="noStrike">
                          <a:solidFill>
                            <a:srgbClr val="000000"/>
                          </a:solidFill>
                          <a:effectLst/>
                          <a:latin typeface="Meiryo UI" panose="020B0604030504040204" pitchFamily="50" charset="-128"/>
                          <a:ea typeface="Meiryo UI" panose="020B0604030504040204" pitchFamily="50" charset="-128"/>
                        </a:rPr>
                        <a:t>170</a:t>
                      </a:r>
                    </a:p>
                  </a:txBody>
                  <a:tcPr marL="8143" marR="8143" marT="8143" marB="0" anchor="ctr">
                    <a:lnL w="6350" cap="flat" cmpd="sng" algn="ctr">
                      <a:solidFill>
                        <a:srgbClr val="000000"/>
                      </a:solidFill>
                      <a:prstDash val="solid"/>
                      <a:round/>
                      <a:headEnd type="none" w="med" len="med"/>
                      <a:tailEnd type="none" w="med" len="med"/>
                    </a:lnL>
                    <a:lnR w="12700" cap="flat" cmpd="sng" algn="ctr">
                      <a:solidFill>
                        <a:schemeClr val="tx1"/>
                      </a:solidFill>
                      <a:prstDash val="lgDash"/>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186</a:t>
                      </a:r>
                    </a:p>
                  </a:txBody>
                  <a:tcPr marL="8143" marR="8143" marT="8143" marB="0" anchor="ctr">
                    <a:lnL w="12700" cap="flat" cmpd="sng" algn="ctr">
                      <a:solidFill>
                        <a:schemeClr val="tx1"/>
                      </a:solidFill>
                      <a:prstDash val="lgDash"/>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en-US" altLang="ja-JP" sz="1000" b="0" i="0" u="none" strike="noStrike">
                          <a:solidFill>
                            <a:srgbClr val="000000"/>
                          </a:solidFill>
                          <a:effectLst/>
                          <a:latin typeface="Meiryo UI" panose="020B0604030504040204" pitchFamily="50" charset="-128"/>
                          <a:ea typeface="Meiryo UI" panose="020B0604030504040204" pitchFamily="50" charset="-128"/>
                        </a:rPr>
                        <a:t>234</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en-US" altLang="ja-JP" sz="1000" b="0" i="0" u="none" strike="noStrike">
                          <a:solidFill>
                            <a:srgbClr val="000000"/>
                          </a:solidFill>
                          <a:effectLst/>
                          <a:latin typeface="Meiryo UI" panose="020B0604030504040204" pitchFamily="50" charset="-128"/>
                          <a:ea typeface="Meiryo UI" panose="020B0604030504040204" pitchFamily="50" charset="-128"/>
                        </a:rPr>
                        <a:t>358</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en-US" altLang="ja-JP" sz="1000" b="0" i="0" u="none" strike="noStrike">
                          <a:solidFill>
                            <a:srgbClr val="000000"/>
                          </a:solidFill>
                          <a:effectLst/>
                          <a:latin typeface="Meiryo UI" panose="020B0604030504040204" pitchFamily="50" charset="-128"/>
                          <a:ea typeface="Meiryo UI" panose="020B0604030504040204" pitchFamily="50" charset="-128"/>
                        </a:rPr>
                        <a:t>372</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10002"/>
                  </a:ext>
                </a:extLst>
              </a:tr>
              <a:tr h="306000">
                <a:tc vMerge="1">
                  <a:txBody>
                    <a:bodyPr/>
                    <a:lstStyle/>
                    <a:p>
                      <a:endParaRPr kumimoji="1" lang="ja-JP" altLang="en-US"/>
                    </a:p>
                  </a:txBody>
                  <a:tcPr/>
                </a:tc>
                <a:tc rowSpan="8">
                  <a:txBody>
                    <a:bodyPr/>
                    <a:lstStyle/>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1000" b="0" i="0" u="none" strike="noStrike" dirty="0">
                          <a:solidFill>
                            <a:srgbClr val="000000"/>
                          </a:solidFill>
                          <a:effectLst/>
                          <a:latin typeface="Meiryo UI" panose="020B0604030504040204" pitchFamily="50" charset="-128"/>
                          <a:ea typeface="Meiryo UI" panose="020B0604030504040204" pitchFamily="50" charset="-128"/>
                        </a:rPr>
                        <a:t>妊婦健康診査</a:t>
                      </a:r>
                    </a:p>
                  </a:txBody>
                  <a:tcPr marL="36000"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13</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effectLst/>
                          <a:latin typeface="Meiryo UI" panose="020B0604030504040204" pitchFamily="50" charset="-128"/>
                          <a:ea typeface="Meiryo UI" panose="020B0604030504040204" pitchFamily="50" charset="-128"/>
                        </a:rPr>
                        <a:t>22</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22</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effectLst/>
                          <a:latin typeface="Meiryo UI" panose="020B0604030504040204" pitchFamily="50" charset="-128"/>
                          <a:ea typeface="Meiryo UI" panose="020B0604030504040204" pitchFamily="50" charset="-128"/>
                        </a:rPr>
                        <a:t>23</a:t>
                      </a:r>
                    </a:p>
                  </a:txBody>
                  <a:tcPr marL="8143" marR="8143" marT="8143" marB="0" anchor="ctr">
                    <a:lnL w="6350" cap="flat" cmpd="sng" algn="ctr">
                      <a:solidFill>
                        <a:srgbClr val="000000"/>
                      </a:solidFill>
                      <a:prstDash val="solid"/>
                      <a:round/>
                      <a:headEnd type="none" w="med" len="med"/>
                      <a:tailEnd type="none" w="med" len="med"/>
                    </a:lnL>
                    <a:lnR w="12700" cap="flat" cmpd="sng" algn="ctr">
                      <a:solidFill>
                        <a:schemeClr val="tx1"/>
                      </a:solidFill>
                      <a:prstDash val="lgDash"/>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23</a:t>
                      </a:r>
                    </a:p>
                  </a:txBody>
                  <a:tcPr marL="8143" marR="8143" marT="8143" marB="0" anchor="ctr">
                    <a:lnL w="12700" cap="flat" cmpd="sng" algn="ctr">
                      <a:solidFill>
                        <a:schemeClr val="tx1"/>
                      </a:solidFill>
                      <a:prstDash val="lgDash"/>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22</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effectLst/>
                          <a:latin typeface="Meiryo UI" panose="020B0604030504040204" pitchFamily="50" charset="-128"/>
                          <a:ea typeface="Meiryo UI" panose="020B0604030504040204" pitchFamily="50" charset="-128"/>
                        </a:rPr>
                        <a:t>23</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24</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306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こども医療費助成</a:t>
                      </a:r>
                    </a:p>
                  </a:txBody>
                  <a:tcPr marL="36000"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35</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effectLst/>
                          <a:latin typeface="Meiryo UI" panose="020B0604030504040204" pitchFamily="50" charset="-128"/>
                          <a:ea typeface="Meiryo UI" panose="020B0604030504040204" pitchFamily="50" charset="-128"/>
                        </a:rPr>
                        <a:t>51</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77</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73</a:t>
                      </a:r>
                    </a:p>
                  </a:txBody>
                  <a:tcPr marL="8143" marR="8143" marT="8143" marB="0" anchor="ctr">
                    <a:lnL w="6350" cap="flat" cmpd="sng" algn="ctr">
                      <a:solidFill>
                        <a:srgbClr val="000000"/>
                      </a:solidFill>
                      <a:prstDash val="solid"/>
                      <a:round/>
                      <a:headEnd type="none" w="med" len="med"/>
                      <a:tailEnd type="none" w="med" len="med"/>
                    </a:lnL>
                    <a:lnR w="12700" cap="flat" cmpd="sng" algn="ctr">
                      <a:solidFill>
                        <a:schemeClr val="tx1"/>
                      </a:solidFill>
                      <a:prstDash val="lgDash"/>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74</a:t>
                      </a:r>
                    </a:p>
                  </a:txBody>
                  <a:tcPr marL="8143" marR="8143" marT="8143" marB="0" anchor="ctr">
                    <a:lnL w="12700" cap="flat" cmpd="sng" algn="ctr">
                      <a:solidFill>
                        <a:schemeClr val="tx1"/>
                      </a:solidFill>
                      <a:prstDash val="lgDash"/>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77</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effectLst/>
                          <a:latin typeface="Meiryo UI" panose="020B0604030504040204" pitchFamily="50" charset="-128"/>
                          <a:ea typeface="Meiryo UI" panose="020B0604030504040204" pitchFamily="50" charset="-128"/>
                        </a:rPr>
                        <a:t>82</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88</a:t>
                      </a:r>
                      <a:endParaRPr lang="en-US" altLang="ja-JP" sz="1000" b="0" i="0" u="none" strike="sngStrike" dirty="0">
                        <a:solidFill>
                          <a:srgbClr val="FF0000"/>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359579">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待機児童解消の</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取組み</a:t>
                      </a:r>
                    </a:p>
                  </a:txBody>
                  <a:tcPr marL="36000"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17</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28</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effectLst/>
                          <a:latin typeface="Meiryo UI" panose="020B0604030504040204" pitchFamily="50" charset="-128"/>
                          <a:ea typeface="Meiryo UI" panose="020B0604030504040204" pitchFamily="50" charset="-128"/>
                        </a:rPr>
                        <a:t>42</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57</a:t>
                      </a:r>
                    </a:p>
                  </a:txBody>
                  <a:tcPr marL="8143" marR="8143" marT="8143" marB="0" anchor="ctr">
                    <a:lnL w="6350" cap="flat" cmpd="sng" algn="ctr">
                      <a:solidFill>
                        <a:srgbClr val="000000"/>
                      </a:solidFill>
                      <a:prstDash val="solid"/>
                      <a:round/>
                      <a:headEnd type="none" w="med" len="med"/>
                      <a:tailEnd type="none" w="med" len="med"/>
                    </a:lnL>
                    <a:lnR w="12700" cap="flat" cmpd="sng" algn="ctr">
                      <a:solidFill>
                        <a:schemeClr val="tx1"/>
                      </a:solidFill>
                      <a:prstDash val="lgDash"/>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70</a:t>
                      </a:r>
                    </a:p>
                  </a:txBody>
                  <a:tcPr marL="8143" marR="8143" marT="8143" marB="0" anchor="ctr">
                    <a:lnL w="12700" cap="flat" cmpd="sng" algn="ctr">
                      <a:solidFill>
                        <a:schemeClr val="tx1"/>
                      </a:solidFill>
                      <a:prstDash val="lgDash"/>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84</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171</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171</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306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zh-TW" altLang="en-US" sz="1000" b="0" i="0" u="none" strike="noStrike" dirty="0">
                          <a:solidFill>
                            <a:srgbClr val="000000"/>
                          </a:solidFill>
                          <a:effectLst/>
                          <a:latin typeface="Meiryo UI" panose="020B0604030504040204" pitchFamily="50" charset="-128"/>
                          <a:ea typeface="Meiryo UI" panose="020B0604030504040204" pitchFamily="50" charset="-128"/>
                        </a:rPr>
                        <a:t>塾代助成事業</a:t>
                      </a:r>
                    </a:p>
                  </a:txBody>
                  <a:tcPr marL="36000"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1</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effectLst/>
                          <a:latin typeface="Meiryo UI" panose="020B0604030504040204" pitchFamily="50" charset="-128"/>
                          <a:ea typeface="Meiryo UI" panose="020B0604030504040204" pitchFamily="50" charset="-128"/>
                        </a:rPr>
                        <a:t>10</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17</a:t>
                      </a:r>
                    </a:p>
                  </a:txBody>
                  <a:tcPr marL="8143" marR="8143" marT="8143" marB="0" anchor="ctr">
                    <a:lnL w="6350" cap="flat" cmpd="sng" algn="ctr">
                      <a:solidFill>
                        <a:srgbClr val="000000"/>
                      </a:solidFill>
                      <a:prstDash val="solid"/>
                      <a:round/>
                      <a:headEnd type="none" w="med" len="med"/>
                      <a:tailEnd type="none" w="med" len="med"/>
                    </a:lnL>
                    <a:lnR w="12700" cap="flat" cmpd="sng" algn="ctr">
                      <a:solidFill>
                        <a:schemeClr val="tx1"/>
                      </a:solidFill>
                      <a:prstDash val="lgDash"/>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19</a:t>
                      </a:r>
                    </a:p>
                  </a:txBody>
                  <a:tcPr marL="8143" marR="8143" marT="8143" marB="0" anchor="ctr">
                    <a:lnL w="12700" cap="flat" cmpd="sng" algn="ctr">
                      <a:solidFill>
                        <a:schemeClr val="tx1"/>
                      </a:solidFill>
                      <a:prstDash val="lgDash"/>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26</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25</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chemeClr val="tx1"/>
                          </a:solidFill>
                          <a:effectLst/>
                          <a:latin typeface="Meiryo UI" panose="020B0604030504040204" pitchFamily="50" charset="-128"/>
                          <a:ea typeface="Meiryo UI" panose="020B0604030504040204" pitchFamily="50" charset="-128"/>
                        </a:rPr>
                        <a:t>25</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306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幼児教育の無償化</a:t>
                      </a:r>
                    </a:p>
                  </a:txBody>
                  <a:tcPr marL="36000"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　</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a:t>
                      </a:r>
                    </a:p>
                  </a:txBody>
                  <a:tcPr marL="8143" marR="8143" marT="8143" marB="0" anchor="ctr">
                    <a:lnL w="6350" cap="flat" cmpd="sng" algn="ctr">
                      <a:solidFill>
                        <a:srgbClr val="000000"/>
                      </a:solidFill>
                      <a:prstDash val="solid"/>
                      <a:round/>
                      <a:headEnd type="none" w="med" len="med"/>
                      <a:tailEnd type="none" w="med" len="med"/>
                    </a:lnL>
                    <a:lnR w="12700" cap="flat" cmpd="sng" algn="ctr">
                      <a:solidFill>
                        <a:schemeClr val="tx1"/>
                      </a:solidFill>
                      <a:prstDash val="lgDash"/>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a:t>
                      </a:r>
                    </a:p>
                  </a:txBody>
                  <a:tcPr marL="8143" marR="8143" marT="8143" marB="0" anchor="ctr">
                    <a:lnL w="12700" cap="flat" cmpd="sng" algn="ctr">
                      <a:solidFill>
                        <a:schemeClr val="tx1"/>
                      </a:solidFill>
                      <a:prstDash val="lgDash"/>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25</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55</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57</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360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こどもの貧困対策</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関連事業</a:t>
                      </a:r>
                    </a:p>
                  </a:txBody>
                  <a:tcPr marL="36000"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a:t>
                      </a:r>
                    </a:p>
                  </a:txBody>
                  <a:tcPr marL="8143" marR="8143" marT="8143" marB="0" anchor="ctr">
                    <a:lnL w="6350" cap="flat" cmpd="sng" algn="ctr">
                      <a:solidFill>
                        <a:srgbClr val="000000"/>
                      </a:solidFill>
                      <a:prstDash val="solid"/>
                      <a:round/>
                      <a:headEnd type="none" w="med" len="med"/>
                      <a:tailEnd type="none" w="med" len="med"/>
                    </a:lnL>
                    <a:lnR w="12700" cap="flat" cmpd="sng" algn="ctr">
                      <a:solidFill>
                        <a:schemeClr val="tx1"/>
                      </a:solidFill>
                      <a:prstDash val="lgDash"/>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a:t>
                      </a:r>
                    </a:p>
                  </a:txBody>
                  <a:tcPr marL="8143" marR="8143" marT="8143" marB="0" anchor="ctr">
                    <a:lnL w="12700" cap="flat" cmpd="sng" algn="ctr">
                      <a:solidFill>
                        <a:schemeClr val="tx1"/>
                      </a:solidFill>
                      <a:prstDash val="lgDash"/>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2</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7</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360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児童相談体制等の拡充</a:t>
                      </a:r>
                    </a:p>
                  </a:txBody>
                  <a:tcPr marL="36000"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12700" cap="flat" cmpd="sng" algn="ctr">
                      <a:solidFill>
                        <a:schemeClr val="tx1"/>
                      </a:solidFill>
                      <a:prstDash val="lgDash"/>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8143" marR="8143" marT="8143" marB="0" anchor="ctr">
                    <a:lnL w="12700" cap="flat" cmpd="sng" algn="ctr">
                      <a:solidFill>
                        <a:schemeClr val="tx1"/>
                      </a:solidFill>
                      <a:prstDash val="lgDash"/>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0.2</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0.1</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0.4</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19362568"/>
                  </a:ext>
                </a:extLst>
              </a:tr>
              <a:tr h="360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ヤングケアラー支援の推進</a:t>
                      </a:r>
                    </a:p>
                  </a:txBody>
                  <a:tcPr marL="36000"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12700" cap="flat" cmpd="sng" algn="ctr">
                      <a:solidFill>
                        <a:schemeClr val="tx1"/>
                      </a:solidFill>
                      <a:prstDash val="lgDash"/>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8143" marR="8143" marT="8143" marB="0" anchor="ctr">
                    <a:lnL w="12700" cap="flat" cmpd="sng" algn="ctr">
                      <a:solidFill>
                        <a:schemeClr val="tx1"/>
                      </a:solidFill>
                      <a:prstDash val="lgDash"/>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81601311"/>
                  </a:ext>
                </a:extLst>
              </a:tr>
              <a:tr h="339602">
                <a:tc vMerge="1">
                  <a:txBody>
                    <a:bodyPr/>
                    <a:lstStyle/>
                    <a:p>
                      <a:endParaRPr kumimoji="1" lang="ja-JP" altLang="en-US"/>
                    </a:p>
                  </a:txBody>
                  <a:tcPr/>
                </a:tc>
                <a:tc gridSpan="2">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教育</a:t>
                      </a:r>
                    </a:p>
                  </a:txBody>
                  <a:tcPr marL="36000"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hMerge="1">
                  <a:txBody>
                    <a:bodyPr/>
                    <a:lstStyle/>
                    <a:p>
                      <a:endParaRPr kumimoji="1" lang="ja-JP" altLang="en-US"/>
                    </a:p>
                  </a:txBody>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2</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en-US" altLang="ja-JP" sz="1000" b="0" i="0" u="none" strike="noStrike">
                          <a:solidFill>
                            <a:srgbClr val="000000"/>
                          </a:solidFill>
                          <a:effectLst/>
                          <a:latin typeface="Meiryo UI" panose="020B0604030504040204" pitchFamily="50" charset="-128"/>
                          <a:ea typeface="Meiryo UI" panose="020B0604030504040204" pitchFamily="50" charset="-128"/>
                        </a:rPr>
                        <a:t>57</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en-US" altLang="ja-JP" sz="1000" b="0" i="0" u="none" strike="noStrike">
                          <a:solidFill>
                            <a:srgbClr val="000000"/>
                          </a:solidFill>
                          <a:effectLst/>
                          <a:latin typeface="Meiryo UI" panose="020B0604030504040204" pitchFamily="50" charset="-128"/>
                          <a:ea typeface="Meiryo UI" panose="020B0604030504040204" pitchFamily="50" charset="-128"/>
                        </a:rPr>
                        <a:t>74</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en-US" altLang="ja-JP" sz="1000" b="0" i="0" u="none" strike="noStrike">
                          <a:solidFill>
                            <a:srgbClr val="000000"/>
                          </a:solidFill>
                          <a:effectLst/>
                          <a:latin typeface="Meiryo UI" panose="020B0604030504040204" pitchFamily="50" charset="-128"/>
                          <a:ea typeface="Meiryo UI" panose="020B0604030504040204" pitchFamily="50" charset="-128"/>
                        </a:rPr>
                        <a:t>100</a:t>
                      </a:r>
                    </a:p>
                  </a:txBody>
                  <a:tcPr marL="8143" marR="8143" marT="8143" marB="0" anchor="ctr">
                    <a:lnL w="6350" cap="flat" cmpd="sng" algn="ctr">
                      <a:solidFill>
                        <a:srgbClr val="000000"/>
                      </a:solidFill>
                      <a:prstDash val="solid"/>
                      <a:round/>
                      <a:headEnd type="none" w="med" len="med"/>
                      <a:tailEnd type="none" w="med" len="med"/>
                    </a:lnL>
                    <a:lnR w="12700" cap="flat" cmpd="sng" algn="ctr">
                      <a:solidFill>
                        <a:schemeClr val="tx1"/>
                      </a:solidFill>
                      <a:prstDash val="lgDash"/>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144</a:t>
                      </a:r>
                    </a:p>
                  </a:txBody>
                  <a:tcPr marL="8143" marR="8143" marT="8143" marB="0" anchor="ctr">
                    <a:lnL w="12700" cap="flat" cmpd="sng" algn="ctr">
                      <a:solidFill>
                        <a:schemeClr val="tx1"/>
                      </a:solidFill>
                      <a:prstDash val="lgDash"/>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161</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125</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165</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10009"/>
                  </a:ext>
                </a:extLst>
              </a:tr>
              <a:tr h="360000">
                <a:tc vMerge="1">
                  <a:txBody>
                    <a:bodyPr/>
                    <a:lstStyle/>
                    <a:p>
                      <a:endParaRPr kumimoji="1" lang="ja-JP" altLang="en-US"/>
                    </a:p>
                  </a:txBody>
                  <a:tcPr/>
                </a:tc>
                <a:tc rowSpan="6">
                  <a:txBody>
                    <a:bodyPr/>
                    <a:lstStyle/>
                    <a:p>
                      <a:pPr algn="ctr"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　</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小中学校の普通教室への空調機等設置</a:t>
                      </a:r>
                    </a:p>
                  </a:txBody>
                  <a:tcPr marL="36000"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1</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effectLst/>
                          <a:latin typeface="Meiryo UI" panose="020B0604030504040204" pitchFamily="50" charset="-128"/>
                          <a:ea typeface="Meiryo UI" panose="020B0604030504040204" pitchFamily="50" charset="-128"/>
                        </a:rPr>
                        <a:t>28</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25</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39</a:t>
                      </a:r>
                    </a:p>
                  </a:txBody>
                  <a:tcPr marL="8143" marR="8143" marT="8143" marB="0" anchor="ctr">
                    <a:lnL w="6350" cap="flat" cmpd="sng" algn="ctr">
                      <a:solidFill>
                        <a:srgbClr val="000000"/>
                      </a:solidFill>
                      <a:prstDash val="solid"/>
                      <a:round/>
                      <a:headEnd type="none" w="med" len="med"/>
                      <a:tailEnd type="none" w="med" len="med"/>
                    </a:lnL>
                    <a:lnR w="12700" cap="flat" cmpd="sng" algn="ctr">
                      <a:solidFill>
                        <a:schemeClr val="tx1"/>
                      </a:solidFill>
                      <a:prstDash val="lgDash"/>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38</a:t>
                      </a:r>
                    </a:p>
                  </a:txBody>
                  <a:tcPr marL="8143" marR="8143" marT="8143" marB="0" anchor="ctr">
                    <a:lnL w="12700" cap="flat" cmpd="sng" algn="ctr">
                      <a:solidFill>
                        <a:schemeClr val="tx1"/>
                      </a:solidFill>
                      <a:prstDash val="lgDash"/>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39</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306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zh-TW" altLang="en-US" sz="1000" b="0" i="0" u="none" strike="noStrike" dirty="0">
                          <a:solidFill>
                            <a:srgbClr val="000000"/>
                          </a:solidFill>
                          <a:effectLst/>
                          <a:latin typeface="Meiryo UI" panose="020B0604030504040204" pitchFamily="50" charset="-128"/>
                          <a:ea typeface="Meiryo UI" panose="020B0604030504040204" pitchFamily="50" charset="-128"/>
                        </a:rPr>
                        <a:t>中学校給食事業</a:t>
                      </a:r>
                    </a:p>
                  </a:txBody>
                  <a:tcPr marL="36000"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effectLst/>
                          <a:latin typeface="Meiryo UI" panose="020B0604030504040204" pitchFamily="50" charset="-128"/>
                          <a:ea typeface="Meiryo UI" panose="020B0604030504040204" pitchFamily="50" charset="-128"/>
                        </a:rPr>
                        <a:t>1</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effectLst/>
                          <a:latin typeface="Meiryo UI" panose="020B0604030504040204" pitchFamily="50" charset="-128"/>
                          <a:ea typeface="Meiryo UI" panose="020B0604030504040204" pitchFamily="50" charset="-128"/>
                        </a:rPr>
                        <a:t>21</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15</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effectLst/>
                          <a:latin typeface="Meiryo UI" panose="020B0604030504040204" pitchFamily="50" charset="-128"/>
                          <a:ea typeface="Meiryo UI" panose="020B0604030504040204" pitchFamily="50" charset="-128"/>
                        </a:rPr>
                        <a:t>18</a:t>
                      </a:r>
                    </a:p>
                  </a:txBody>
                  <a:tcPr marL="8143" marR="8143" marT="8143" marB="0" anchor="ctr">
                    <a:lnL w="6350" cap="flat" cmpd="sng" algn="ctr">
                      <a:solidFill>
                        <a:srgbClr val="000000"/>
                      </a:solidFill>
                      <a:prstDash val="solid"/>
                      <a:round/>
                      <a:headEnd type="none" w="med" len="med"/>
                      <a:tailEnd type="none" w="med" len="med"/>
                    </a:lnL>
                    <a:lnR w="12700" cap="flat" cmpd="sng" algn="ctr">
                      <a:solidFill>
                        <a:schemeClr val="tx1"/>
                      </a:solidFill>
                      <a:prstDash val="lgDash"/>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22</a:t>
                      </a:r>
                    </a:p>
                  </a:txBody>
                  <a:tcPr marL="8143" marR="8143" marT="8143" marB="0" anchor="ctr">
                    <a:lnL w="12700" cap="flat" cmpd="sng" algn="ctr">
                      <a:solidFill>
                        <a:schemeClr val="tx1"/>
                      </a:solidFill>
                      <a:prstDash val="lgDash"/>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26</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35</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effectLst/>
                          <a:latin typeface="Meiryo UI" panose="020B0604030504040204" pitchFamily="50" charset="-128"/>
                          <a:ea typeface="Meiryo UI" panose="020B0604030504040204" pitchFamily="50" charset="-128"/>
                        </a:rPr>
                        <a:t>63</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360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学校教育</a:t>
                      </a:r>
                      <a:r>
                        <a:rPr lang="en-US" sz="1000" b="0" i="0" u="none" strike="noStrike" dirty="0">
                          <a:solidFill>
                            <a:srgbClr val="000000"/>
                          </a:solidFill>
                          <a:effectLst/>
                          <a:latin typeface="Meiryo UI" panose="020B0604030504040204" pitchFamily="50" charset="-128"/>
                          <a:ea typeface="Meiryo UI" panose="020B0604030504040204" pitchFamily="50" charset="-128"/>
                        </a:rPr>
                        <a:t>ICT</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活用</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事業等</a:t>
                      </a:r>
                    </a:p>
                  </a:txBody>
                  <a:tcPr marL="36000"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　</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effectLst/>
                          <a:latin typeface="Meiryo UI" panose="020B0604030504040204" pitchFamily="50" charset="-128"/>
                          <a:ea typeface="Meiryo UI" panose="020B0604030504040204" pitchFamily="50" charset="-128"/>
                        </a:rPr>
                        <a:t>8</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effectLst/>
                          <a:latin typeface="Meiryo UI" panose="020B0604030504040204" pitchFamily="50" charset="-128"/>
                          <a:ea typeface="Meiryo UI" panose="020B0604030504040204" pitchFamily="50" charset="-128"/>
                        </a:rPr>
                        <a:t>15</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effectLst/>
                          <a:latin typeface="Meiryo UI" panose="020B0604030504040204" pitchFamily="50" charset="-128"/>
                          <a:ea typeface="Meiryo UI" panose="020B0604030504040204" pitchFamily="50" charset="-128"/>
                        </a:rPr>
                        <a:t>16</a:t>
                      </a:r>
                    </a:p>
                  </a:txBody>
                  <a:tcPr marL="8143" marR="8143" marT="8143" marB="0" anchor="ctr">
                    <a:lnL w="6350" cap="flat" cmpd="sng" algn="ctr">
                      <a:solidFill>
                        <a:srgbClr val="000000"/>
                      </a:solidFill>
                      <a:prstDash val="solid"/>
                      <a:round/>
                      <a:headEnd type="none" w="med" len="med"/>
                      <a:tailEnd type="none" w="med" len="med"/>
                    </a:lnL>
                    <a:lnR w="12700" cap="flat" cmpd="sng" algn="ctr">
                      <a:solidFill>
                        <a:schemeClr val="tx1"/>
                      </a:solidFill>
                      <a:prstDash val="lgDash"/>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45</a:t>
                      </a:r>
                    </a:p>
                  </a:txBody>
                  <a:tcPr marL="8143" marR="8143" marT="8143" marB="0" anchor="ctr">
                    <a:lnL w="12700" cap="flat" cmpd="sng" algn="ctr">
                      <a:solidFill>
                        <a:schemeClr val="tx1"/>
                      </a:solidFill>
                      <a:prstDash val="lgDash"/>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47</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39</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effectLst/>
                          <a:latin typeface="Meiryo UI" panose="020B0604030504040204" pitchFamily="50" charset="-128"/>
                          <a:ea typeface="Meiryo UI" panose="020B0604030504040204" pitchFamily="50" charset="-128"/>
                        </a:rPr>
                        <a:t>49</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306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zh-TW" altLang="en-US" sz="1000" b="0" i="0" u="none" strike="noStrike" dirty="0">
                          <a:solidFill>
                            <a:srgbClr val="000000"/>
                          </a:solidFill>
                          <a:effectLst/>
                          <a:latin typeface="Meiryo UI" panose="020B0604030504040204" pitchFamily="50" charset="-128"/>
                          <a:ea typeface="Meiryo UI" panose="020B0604030504040204" pitchFamily="50" charset="-128"/>
                        </a:rPr>
                        <a:t>校長戦略予算等</a:t>
                      </a:r>
                    </a:p>
                  </a:txBody>
                  <a:tcPr marL="36000"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　</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effectLst/>
                          <a:latin typeface="Meiryo UI" panose="020B0604030504040204" pitchFamily="50" charset="-128"/>
                          <a:ea typeface="Meiryo UI" panose="020B0604030504040204" pitchFamily="50" charset="-128"/>
                        </a:rPr>
                        <a:t>19</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26.9</a:t>
                      </a:r>
                    </a:p>
                  </a:txBody>
                  <a:tcPr marL="8143" marR="8143" marT="8143" marB="0" anchor="ctr">
                    <a:lnL w="6350" cap="flat" cmpd="sng" algn="ctr">
                      <a:solidFill>
                        <a:srgbClr val="000000"/>
                      </a:solidFill>
                      <a:prstDash val="solid"/>
                      <a:round/>
                      <a:headEnd type="none" w="med" len="med"/>
                      <a:tailEnd type="none" w="med" len="med"/>
                    </a:lnL>
                    <a:lnR w="12700" cap="flat" cmpd="sng" algn="ctr">
                      <a:solidFill>
                        <a:schemeClr val="tx1"/>
                      </a:solidFill>
                      <a:prstDash val="lgDash"/>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38.9</a:t>
                      </a:r>
                    </a:p>
                  </a:txBody>
                  <a:tcPr marL="8143" marR="8143" marT="8143" marB="0" anchor="ctr">
                    <a:lnL w="12700" cap="flat" cmpd="sng" algn="ctr">
                      <a:solidFill>
                        <a:schemeClr val="tx1"/>
                      </a:solidFill>
                      <a:prstDash val="lgDash"/>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48.9</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50.9</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effectLst/>
                          <a:latin typeface="Meiryo UI" panose="020B0604030504040204" pitchFamily="50" charset="-128"/>
                          <a:ea typeface="Meiryo UI" panose="020B0604030504040204" pitchFamily="50" charset="-128"/>
                        </a:rPr>
                        <a:t>34</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r h="361577">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公設民営学校</a:t>
                      </a: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国際バカロレア等</a:t>
                      </a: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の設置</a:t>
                      </a:r>
                    </a:p>
                  </a:txBody>
                  <a:tcPr marL="36000"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1000" b="0" i="0" u="none" strike="noStrike">
                          <a:solidFill>
                            <a:srgbClr val="000000"/>
                          </a:solidFill>
                          <a:effectLst/>
                          <a:latin typeface="ＭＳ ゴシック" panose="020B0609070205080204" pitchFamily="49" charset="-128"/>
                          <a:ea typeface="ＭＳ ゴシック" panose="020B0609070205080204" pitchFamily="49" charset="-128"/>
                        </a:rPr>
                        <a:t>　</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panose="020B0609070205080204" pitchFamily="49" charset="-128"/>
                          <a:ea typeface="ＭＳ ゴシック" panose="020B0609070205080204" pitchFamily="49" charset="-128"/>
                        </a:rPr>
                        <a:t>　</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0.1</a:t>
                      </a:r>
                    </a:p>
                  </a:txBody>
                  <a:tcPr marL="8143" marR="8143" marT="8143" marB="0" anchor="ctr">
                    <a:lnL w="6350" cap="flat" cmpd="sng" algn="ctr">
                      <a:solidFill>
                        <a:srgbClr val="000000"/>
                      </a:solidFill>
                      <a:prstDash val="solid"/>
                      <a:round/>
                      <a:headEnd type="none" w="med" len="med"/>
                      <a:tailEnd type="none" w="med" len="med"/>
                    </a:lnL>
                    <a:lnR w="12700" cap="flat" cmpd="sng" algn="ctr">
                      <a:solidFill>
                        <a:schemeClr val="tx1"/>
                      </a:solidFill>
                      <a:prstDash val="lgDash"/>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0.1</a:t>
                      </a:r>
                    </a:p>
                  </a:txBody>
                  <a:tcPr marL="8143" marR="8143" marT="8143" marB="0" anchor="ctr">
                    <a:lnL w="12700" cap="flat" cmpd="sng" algn="ctr">
                      <a:solidFill>
                        <a:schemeClr val="tx1"/>
                      </a:solidFill>
                      <a:prstDash val="lgDash"/>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0.1</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0.1</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11</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4"/>
                  </a:ext>
                </a:extLst>
              </a:tr>
              <a:tr h="361577">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児童生徒の急増に伴う教育環境改善</a:t>
                      </a:r>
                    </a:p>
                  </a:txBody>
                  <a:tcPr marL="36000"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panose="020B0609070205080204" pitchFamily="49" charset="-128"/>
                          <a:ea typeface="ＭＳ ゴシック" panose="020B0609070205080204" pitchFamily="49" charset="-128"/>
                        </a:rPr>
                        <a:t>　</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1000" b="0" i="0" u="none" strike="noStrike">
                          <a:solidFill>
                            <a:srgbClr val="000000"/>
                          </a:solidFill>
                          <a:effectLst/>
                          <a:latin typeface="ＭＳ ゴシック" panose="020B0609070205080204" pitchFamily="49" charset="-128"/>
                          <a:ea typeface="ＭＳ ゴシック" panose="020B0609070205080204" pitchFamily="49" charset="-128"/>
                        </a:rPr>
                        <a:t>　</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panose="020B0609070205080204" pitchFamily="49" charset="-128"/>
                          <a:ea typeface="ＭＳ ゴシック" panose="020B0609070205080204" pitchFamily="49" charset="-128"/>
                        </a:rPr>
                        <a:t>　</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panose="020B0609070205080204" pitchFamily="49" charset="-128"/>
                          <a:ea typeface="ＭＳ ゴシック" panose="020B0609070205080204" pitchFamily="49" charset="-128"/>
                        </a:rPr>
                        <a:t>　</a:t>
                      </a:r>
                    </a:p>
                  </a:txBody>
                  <a:tcPr marL="8143" marR="8143" marT="8143" marB="0" anchor="ctr">
                    <a:lnL w="6350" cap="flat" cmpd="sng" algn="ctr">
                      <a:solidFill>
                        <a:srgbClr val="000000"/>
                      </a:solidFill>
                      <a:prstDash val="solid"/>
                      <a:round/>
                      <a:headEnd type="none" w="med" len="med"/>
                      <a:tailEnd type="none" w="med" len="med"/>
                    </a:lnL>
                    <a:lnR w="12700" cap="flat" cmpd="sng" algn="ctr">
                      <a:solidFill>
                        <a:schemeClr val="tx1"/>
                      </a:solidFill>
                      <a:prstDash val="lgDash"/>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8143" marR="8143" marT="8143" marB="0" anchor="ctr">
                    <a:lnL w="12700" cap="flat" cmpd="sng" algn="ctr">
                      <a:solidFill>
                        <a:schemeClr val="tx1"/>
                      </a:solidFill>
                      <a:prstDash val="lgDash"/>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panose="020B0609070205080204" pitchFamily="49" charset="-128"/>
                          <a:ea typeface="ＭＳ ゴシック" panose="020B0609070205080204" pitchFamily="49" charset="-128"/>
                        </a:rPr>
                        <a:t>　</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8</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5"/>
                  </a:ext>
                </a:extLst>
              </a:tr>
            </a:tbl>
          </a:graphicData>
        </a:graphic>
      </p:graphicFrame>
      <p:sp>
        <p:nvSpPr>
          <p:cNvPr id="28" name="テキスト ボックス 27"/>
          <p:cNvSpPr txBox="1"/>
          <p:nvPr/>
        </p:nvSpPr>
        <p:spPr>
          <a:xfrm>
            <a:off x="251520" y="260648"/>
            <a:ext cx="7704856"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②－１　こども・教育の分野への予算の重点配分（主な事業）</a:t>
            </a:r>
          </a:p>
        </p:txBody>
      </p:sp>
      <p:sp>
        <p:nvSpPr>
          <p:cNvPr id="29" name="フローチャート: 代替処理 28"/>
          <p:cNvSpPr/>
          <p:nvPr/>
        </p:nvSpPr>
        <p:spPr>
          <a:xfrm>
            <a:off x="7031174" y="1872000"/>
            <a:ext cx="648000" cy="396000"/>
          </a:xfrm>
          <a:prstGeom prst="flowChartAlternateProcess">
            <a:avLst/>
          </a:prstGeom>
          <a:gradFill>
            <a:gsLst>
              <a:gs pos="0">
                <a:schemeClr val="accent3">
                  <a:tint val="50000"/>
                  <a:satMod val="300000"/>
                  <a:lumMod val="97000"/>
                </a:schemeClr>
              </a:gs>
              <a:gs pos="35000">
                <a:schemeClr val="accent3">
                  <a:tint val="37000"/>
                  <a:satMod val="300000"/>
                </a:schemeClr>
              </a:gs>
              <a:gs pos="100000">
                <a:schemeClr val="accent3">
                  <a:tint val="15000"/>
                  <a:satMod val="350000"/>
                </a:schemeClr>
              </a:gs>
            </a:gsLst>
          </a:gradFill>
          <a:ln w="22225">
            <a:prstDash val="sysDot"/>
            <a:tailEnd type="arrow"/>
          </a:ln>
          <a:effectLst/>
        </p:spPr>
        <p:style>
          <a:lnRef idx="1">
            <a:schemeClr val="accent3"/>
          </a:lnRef>
          <a:fillRef idx="2">
            <a:schemeClr val="accent3"/>
          </a:fillRef>
          <a:effectRef idx="1">
            <a:schemeClr val="accent3"/>
          </a:effectRef>
          <a:fontRef idx="minor">
            <a:schemeClr val="dk1"/>
          </a:fontRef>
        </p:style>
        <p:txBody>
          <a:bodyPr lIns="36000" tIns="0" rIns="7200" bIns="0" rtlCol="0" anchor="ctr">
            <a:noAutofit/>
          </a:bodyPr>
          <a:lstStyle/>
          <a:p>
            <a:pPr marL="0" marR="0" lvl="0" indent="0" algn="l" defTabSz="914400" rtl="0" eaLnBrk="1" fontAlgn="auto" latinLnBrk="0" hangingPunct="1">
              <a:lnSpc>
                <a:spcPts val="1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入・通院を高校修了まで拡充</a:t>
            </a:r>
          </a:p>
        </p:txBody>
      </p:sp>
      <p:sp>
        <p:nvSpPr>
          <p:cNvPr id="33" name="角丸四角形 32"/>
          <p:cNvSpPr/>
          <p:nvPr/>
        </p:nvSpPr>
        <p:spPr>
          <a:xfrm>
            <a:off x="1990356" y="1952800"/>
            <a:ext cx="648000" cy="444473"/>
          </a:xfrm>
          <a:prstGeom prst="roundRect">
            <a:avLst>
              <a:gd name="adj" fmla="val 11524"/>
            </a:avLst>
          </a:prstGeom>
          <a:gradFill>
            <a:gsLst>
              <a:gs pos="0">
                <a:schemeClr val="accent3">
                  <a:tint val="50000"/>
                  <a:satMod val="300000"/>
                  <a:lumMod val="97000"/>
                </a:schemeClr>
              </a:gs>
              <a:gs pos="35000">
                <a:schemeClr val="accent3">
                  <a:tint val="37000"/>
                  <a:satMod val="300000"/>
                </a:schemeClr>
              </a:gs>
              <a:gs pos="100000">
                <a:schemeClr val="accent3">
                  <a:tint val="15000"/>
                  <a:satMod val="350000"/>
                </a:schemeClr>
              </a:gs>
            </a:gsLst>
          </a:gradFill>
          <a:ln w="22225">
            <a:prstDash val="sysDot"/>
            <a:tailEnd type="arrow"/>
          </a:ln>
          <a:effectLst/>
        </p:spPr>
        <p:style>
          <a:lnRef idx="1">
            <a:schemeClr val="accent3"/>
          </a:lnRef>
          <a:fillRef idx="2">
            <a:schemeClr val="accent3"/>
          </a:fillRef>
          <a:effectRef idx="1">
            <a:schemeClr val="accent3"/>
          </a:effectRef>
          <a:fontRef idx="minor">
            <a:schemeClr val="dk1"/>
          </a:fontRef>
        </p:style>
        <p:txBody>
          <a:bodyPr lIns="36000" tIns="0" rIns="7200" bIns="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通院を中学校修了まで拡充</a:t>
            </a:r>
          </a:p>
        </p:txBody>
      </p:sp>
      <p:sp>
        <p:nvSpPr>
          <p:cNvPr id="37" name="フローチャート: 代替処理 36"/>
          <p:cNvSpPr/>
          <p:nvPr/>
        </p:nvSpPr>
        <p:spPr>
          <a:xfrm>
            <a:off x="6017777" y="2916000"/>
            <a:ext cx="648000" cy="288000"/>
          </a:xfrm>
          <a:prstGeom prst="flowChartAlternateProcess">
            <a:avLst/>
          </a:prstGeom>
          <a:gradFill>
            <a:gsLst>
              <a:gs pos="0">
                <a:schemeClr val="accent3">
                  <a:tint val="50000"/>
                  <a:satMod val="300000"/>
                  <a:lumMod val="97000"/>
                </a:schemeClr>
              </a:gs>
              <a:gs pos="35000">
                <a:schemeClr val="accent3">
                  <a:tint val="37000"/>
                  <a:satMod val="300000"/>
                </a:schemeClr>
              </a:gs>
              <a:gs pos="100000">
                <a:schemeClr val="accent3">
                  <a:tint val="15000"/>
                  <a:satMod val="350000"/>
                </a:schemeClr>
              </a:gs>
            </a:gsLst>
          </a:gradFill>
          <a:ln w="22225">
            <a:prstDash val="sysDot"/>
            <a:tailEnd type="arrow"/>
          </a:ln>
          <a:effectLst/>
        </p:spPr>
        <p:style>
          <a:lnRef idx="1">
            <a:schemeClr val="accent3"/>
          </a:lnRef>
          <a:fillRef idx="2">
            <a:schemeClr val="accent3"/>
          </a:fillRef>
          <a:effectRef idx="1">
            <a:schemeClr val="accent3"/>
          </a:effectRef>
          <a:fontRef idx="minor">
            <a:schemeClr val="dk1"/>
          </a:fontRef>
        </p:style>
        <p:txBody>
          <a:bodyPr lIns="36000" tIns="0" rIns="7200" bIns="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5</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歳児の無償化を実施</a:t>
            </a:r>
          </a:p>
        </p:txBody>
      </p:sp>
      <p:sp>
        <p:nvSpPr>
          <p:cNvPr id="41" name="フローチャート: 代替処理 40"/>
          <p:cNvSpPr/>
          <p:nvPr/>
        </p:nvSpPr>
        <p:spPr>
          <a:xfrm>
            <a:off x="7031174" y="2880000"/>
            <a:ext cx="648000" cy="360000"/>
          </a:xfrm>
          <a:prstGeom prst="flowChartAlternateProcess">
            <a:avLst/>
          </a:prstGeom>
          <a:gradFill>
            <a:gsLst>
              <a:gs pos="0">
                <a:schemeClr val="accent3">
                  <a:tint val="50000"/>
                  <a:satMod val="300000"/>
                  <a:lumMod val="97000"/>
                </a:schemeClr>
              </a:gs>
              <a:gs pos="35000">
                <a:schemeClr val="accent3">
                  <a:tint val="37000"/>
                  <a:satMod val="300000"/>
                </a:schemeClr>
              </a:gs>
              <a:gs pos="100000">
                <a:schemeClr val="accent3">
                  <a:tint val="15000"/>
                  <a:satMod val="350000"/>
                </a:schemeClr>
              </a:gs>
            </a:gsLst>
          </a:gradFill>
          <a:ln w="22225">
            <a:prstDash val="sysDot"/>
            <a:tailEnd type="arrow"/>
          </a:ln>
          <a:effectLst/>
        </p:spPr>
        <p:style>
          <a:lnRef idx="1">
            <a:schemeClr val="accent3"/>
          </a:lnRef>
          <a:fillRef idx="2">
            <a:schemeClr val="accent3"/>
          </a:fillRef>
          <a:effectRef idx="1">
            <a:schemeClr val="accent3"/>
          </a:effectRef>
          <a:fontRef idx="minor">
            <a:schemeClr val="dk1"/>
          </a:fontRef>
        </p:style>
        <p:txBody>
          <a:bodyPr lIns="36000" tIns="0" rIns="7200" bIns="0" rtlCol="0" anchor="ctr">
            <a:noAutofit/>
          </a:bodyPr>
          <a:lstStyle/>
          <a:p>
            <a:pPr marL="0" marR="0" lvl="0" indent="0" algn="l" defTabSz="914400" rtl="0" eaLnBrk="1" fontAlgn="auto" latinLnBrk="0" hangingPunct="1">
              <a:lnSpc>
                <a:spcPts val="1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4</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歳児まで</a:t>
            </a:r>
            <a:endParaRPr kumimoji="1" lang="en-US" altLang="ja-JP" sz="900" b="0" i="0" u="none" strike="sng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1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無償化を拡充等</a:t>
            </a:r>
          </a:p>
        </p:txBody>
      </p:sp>
      <p:sp>
        <p:nvSpPr>
          <p:cNvPr id="42" name="フローチャート: 代替処理 41"/>
          <p:cNvSpPr/>
          <p:nvPr/>
        </p:nvSpPr>
        <p:spPr>
          <a:xfrm>
            <a:off x="7031174" y="3276000"/>
            <a:ext cx="648000" cy="288000"/>
          </a:xfrm>
          <a:prstGeom prst="flowChartAlternateProcess">
            <a:avLst/>
          </a:prstGeom>
          <a:gradFill>
            <a:gsLst>
              <a:gs pos="0">
                <a:schemeClr val="accent3">
                  <a:tint val="50000"/>
                  <a:satMod val="300000"/>
                  <a:lumMod val="97000"/>
                </a:schemeClr>
              </a:gs>
              <a:gs pos="35000">
                <a:schemeClr val="accent3">
                  <a:tint val="37000"/>
                  <a:satMod val="300000"/>
                </a:schemeClr>
              </a:gs>
              <a:gs pos="100000">
                <a:schemeClr val="accent3">
                  <a:tint val="15000"/>
                  <a:satMod val="350000"/>
                </a:schemeClr>
              </a:gs>
            </a:gsLst>
          </a:gradFill>
          <a:ln w="22225">
            <a:prstDash val="sysDot"/>
            <a:tailEnd type="arrow"/>
          </a:ln>
          <a:effectLst/>
        </p:spPr>
        <p:style>
          <a:lnRef idx="1">
            <a:schemeClr val="accent3"/>
          </a:lnRef>
          <a:fillRef idx="2">
            <a:schemeClr val="accent3"/>
          </a:fillRef>
          <a:effectRef idx="1">
            <a:schemeClr val="accent3"/>
          </a:effectRef>
          <a:fontRef idx="minor">
            <a:schemeClr val="dk1"/>
          </a:fontRef>
        </p:style>
        <p:txBody>
          <a:bodyPr lIns="36000" tIns="0" rIns="7200" bIns="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先行的な</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取組を実施</a:t>
            </a:r>
          </a:p>
        </p:txBody>
      </p:sp>
      <p:sp>
        <p:nvSpPr>
          <p:cNvPr id="44" name="フローチャート: 代替処理 43"/>
          <p:cNvSpPr/>
          <p:nvPr/>
        </p:nvSpPr>
        <p:spPr>
          <a:xfrm>
            <a:off x="7031174" y="2304000"/>
            <a:ext cx="648000" cy="288000"/>
          </a:xfrm>
          <a:prstGeom prst="flowChartAlternateProcess">
            <a:avLst/>
          </a:prstGeom>
          <a:gradFill>
            <a:gsLst>
              <a:gs pos="0">
                <a:schemeClr val="accent3">
                  <a:tint val="50000"/>
                  <a:satMod val="300000"/>
                  <a:lumMod val="97000"/>
                </a:schemeClr>
              </a:gs>
              <a:gs pos="35000">
                <a:schemeClr val="accent3">
                  <a:tint val="37000"/>
                  <a:satMod val="300000"/>
                </a:schemeClr>
              </a:gs>
              <a:gs pos="100000">
                <a:schemeClr val="accent3">
                  <a:tint val="15000"/>
                  <a:satMod val="350000"/>
                </a:schemeClr>
              </a:gs>
            </a:gsLst>
          </a:gradFill>
          <a:ln w="22225">
            <a:prstDash val="sysDot"/>
            <a:tailEnd type="arrow"/>
          </a:ln>
          <a:effectLst/>
        </p:spPr>
        <p:style>
          <a:lnRef idx="1">
            <a:schemeClr val="accent3"/>
          </a:lnRef>
          <a:fillRef idx="2">
            <a:schemeClr val="accent3"/>
          </a:fillRef>
          <a:effectRef idx="1">
            <a:schemeClr val="accent3"/>
          </a:effectRef>
          <a:fontRef idx="minor">
            <a:schemeClr val="dk1"/>
          </a:fontRef>
        </p:style>
        <p:txBody>
          <a:bodyPr lIns="36000" tIns="0" rIns="7200" bIns="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特別対策</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を実施</a:t>
            </a:r>
          </a:p>
        </p:txBody>
      </p:sp>
      <p:sp>
        <p:nvSpPr>
          <p:cNvPr id="51" name="フローチャート: 代替処理 50"/>
          <p:cNvSpPr/>
          <p:nvPr/>
        </p:nvSpPr>
        <p:spPr>
          <a:xfrm>
            <a:off x="1992850" y="1628800"/>
            <a:ext cx="648000" cy="288000"/>
          </a:xfrm>
          <a:prstGeom prst="flowChartAlternateProcess">
            <a:avLst/>
          </a:prstGeom>
          <a:gradFill>
            <a:gsLst>
              <a:gs pos="0">
                <a:schemeClr val="accent3">
                  <a:tint val="50000"/>
                  <a:satMod val="300000"/>
                  <a:lumMod val="97000"/>
                </a:schemeClr>
              </a:gs>
              <a:gs pos="35000">
                <a:schemeClr val="accent3">
                  <a:tint val="37000"/>
                  <a:satMod val="300000"/>
                </a:schemeClr>
              </a:gs>
              <a:gs pos="100000">
                <a:schemeClr val="accent3">
                  <a:tint val="15000"/>
                  <a:satMod val="350000"/>
                </a:schemeClr>
              </a:gs>
            </a:gsLst>
          </a:gradFill>
          <a:ln w="22225">
            <a:prstDash val="sysDot"/>
            <a:tailEnd type="arrow"/>
          </a:ln>
          <a:effectLst/>
        </p:spPr>
        <p:style>
          <a:lnRef idx="1">
            <a:schemeClr val="accent3"/>
          </a:lnRef>
          <a:fillRef idx="2">
            <a:schemeClr val="accent3"/>
          </a:fillRef>
          <a:effectRef idx="1">
            <a:schemeClr val="accent3"/>
          </a:effectRef>
          <a:fontRef idx="minor">
            <a:schemeClr val="dk1"/>
          </a:fontRef>
        </p:style>
        <p:txBody>
          <a:bodyPr lIns="36000" tIns="0" rIns="7200" bIns="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標準項目</a:t>
            </a: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r>
            <a:b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実質無料化</a:t>
            </a:r>
          </a:p>
        </p:txBody>
      </p:sp>
      <p:sp>
        <p:nvSpPr>
          <p:cNvPr id="19" name="角丸四角形 18"/>
          <p:cNvSpPr/>
          <p:nvPr/>
        </p:nvSpPr>
        <p:spPr>
          <a:xfrm>
            <a:off x="3005796" y="2592000"/>
            <a:ext cx="648000" cy="288000"/>
          </a:xfrm>
          <a:prstGeom prst="roundRect">
            <a:avLst>
              <a:gd name="adj" fmla="val 11728"/>
            </a:avLst>
          </a:prstGeom>
          <a:gradFill>
            <a:gsLst>
              <a:gs pos="0">
                <a:schemeClr val="accent3">
                  <a:tint val="50000"/>
                  <a:satMod val="300000"/>
                  <a:lumMod val="97000"/>
                </a:schemeClr>
              </a:gs>
              <a:gs pos="35000">
                <a:schemeClr val="accent3">
                  <a:tint val="37000"/>
                  <a:satMod val="300000"/>
                </a:schemeClr>
              </a:gs>
              <a:gs pos="100000">
                <a:schemeClr val="accent3">
                  <a:tint val="15000"/>
                  <a:satMod val="350000"/>
                </a:schemeClr>
              </a:gs>
            </a:gsLst>
          </a:gradFill>
          <a:ln w="22225">
            <a:prstDash val="sysDot"/>
            <a:tailEnd type="arrow"/>
          </a:ln>
          <a:effectLst/>
        </p:spPr>
        <p:style>
          <a:lnRef idx="1">
            <a:schemeClr val="accent3"/>
          </a:lnRef>
          <a:fillRef idx="2">
            <a:schemeClr val="accent3"/>
          </a:fillRef>
          <a:effectRef idx="1">
            <a:schemeClr val="accent3"/>
          </a:effectRef>
          <a:fontRef idx="minor">
            <a:schemeClr val="dk1"/>
          </a:fontRef>
        </p:style>
        <p:txBody>
          <a:bodyPr lIns="36000" tIns="0" rIns="7200" bIns="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全市実施</a:t>
            </a:r>
          </a:p>
        </p:txBody>
      </p:sp>
      <p:sp>
        <p:nvSpPr>
          <p:cNvPr id="20" name="フローチャート: 代替処理 19"/>
          <p:cNvSpPr/>
          <p:nvPr/>
        </p:nvSpPr>
        <p:spPr>
          <a:xfrm>
            <a:off x="5019506" y="2628000"/>
            <a:ext cx="648000" cy="288000"/>
          </a:xfrm>
          <a:prstGeom prst="flowChartAlternateProcess">
            <a:avLst/>
          </a:prstGeom>
          <a:gradFill>
            <a:gsLst>
              <a:gs pos="0">
                <a:schemeClr val="accent3">
                  <a:tint val="50000"/>
                  <a:satMod val="300000"/>
                  <a:lumMod val="97000"/>
                </a:schemeClr>
              </a:gs>
              <a:gs pos="35000">
                <a:schemeClr val="accent3">
                  <a:tint val="37000"/>
                  <a:satMod val="300000"/>
                </a:schemeClr>
              </a:gs>
              <a:gs pos="100000">
                <a:schemeClr val="accent3">
                  <a:tint val="15000"/>
                  <a:satMod val="350000"/>
                </a:schemeClr>
              </a:gs>
            </a:gsLst>
          </a:gradFill>
          <a:ln w="22225">
            <a:prstDash val="sysDot"/>
            <a:tailEnd type="arrow"/>
          </a:ln>
          <a:effectLst/>
        </p:spPr>
        <p:style>
          <a:lnRef idx="1">
            <a:schemeClr val="accent3"/>
          </a:lnRef>
          <a:fillRef idx="2">
            <a:schemeClr val="accent3"/>
          </a:fillRef>
          <a:effectRef idx="1">
            <a:schemeClr val="accent3"/>
          </a:effectRef>
          <a:fontRef idx="minor">
            <a:schemeClr val="dk1"/>
          </a:fontRef>
        </p:style>
        <p:txBody>
          <a:bodyPr lIns="36000" tIns="0" rIns="7200" bIns="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助成対象者を拡大</a:t>
            </a:r>
          </a:p>
        </p:txBody>
      </p:sp>
      <p:sp>
        <p:nvSpPr>
          <p:cNvPr id="21" name="フローチャート: 代替処理 20"/>
          <p:cNvSpPr/>
          <p:nvPr/>
        </p:nvSpPr>
        <p:spPr>
          <a:xfrm>
            <a:off x="4008288" y="2250000"/>
            <a:ext cx="648000" cy="288000"/>
          </a:xfrm>
          <a:prstGeom prst="flowChartAlternateProcess">
            <a:avLst/>
          </a:prstGeom>
          <a:gradFill>
            <a:gsLst>
              <a:gs pos="0">
                <a:schemeClr val="accent3">
                  <a:tint val="50000"/>
                  <a:satMod val="300000"/>
                  <a:lumMod val="97000"/>
                </a:schemeClr>
              </a:gs>
              <a:gs pos="35000">
                <a:schemeClr val="accent3">
                  <a:tint val="37000"/>
                  <a:satMod val="300000"/>
                </a:schemeClr>
              </a:gs>
              <a:gs pos="100000">
                <a:schemeClr val="accent3">
                  <a:tint val="15000"/>
                  <a:satMod val="350000"/>
                </a:schemeClr>
              </a:gs>
            </a:gsLst>
          </a:gradFill>
          <a:ln w="22225">
            <a:prstDash val="sysDot"/>
            <a:tailEnd type="arrow"/>
          </a:ln>
          <a:effectLst/>
        </p:spPr>
        <p:style>
          <a:lnRef idx="1">
            <a:schemeClr val="accent3"/>
          </a:lnRef>
          <a:fillRef idx="2">
            <a:schemeClr val="accent3"/>
          </a:fillRef>
          <a:effectRef idx="1">
            <a:schemeClr val="accent3"/>
          </a:effectRef>
          <a:fontRef idx="minor">
            <a:schemeClr val="dk1"/>
          </a:fontRef>
        </p:style>
        <p:txBody>
          <a:bodyPr lIns="36000" tIns="0" rIns="7200" bIns="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小規模事業保育実施</a:t>
            </a:r>
          </a:p>
        </p:txBody>
      </p:sp>
      <p:sp>
        <p:nvSpPr>
          <p:cNvPr id="24" name="フローチャート: 代替処理 23"/>
          <p:cNvSpPr/>
          <p:nvPr/>
        </p:nvSpPr>
        <p:spPr>
          <a:xfrm>
            <a:off x="5019506" y="2304000"/>
            <a:ext cx="648000" cy="288000"/>
          </a:xfrm>
          <a:prstGeom prst="flowChartAlternateProcess">
            <a:avLst/>
          </a:prstGeom>
          <a:gradFill>
            <a:gsLst>
              <a:gs pos="0">
                <a:schemeClr val="accent3">
                  <a:tint val="50000"/>
                  <a:satMod val="300000"/>
                  <a:lumMod val="97000"/>
                </a:schemeClr>
              </a:gs>
              <a:gs pos="35000">
                <a:schemeClr val="accent3">
                  <a:tint val="37000"/>
                  <a:satMod val="300000"/>
                </a:schemeClr>
              </a:gs>
              <a:gs pos="100000">
                <a:schemeClr val="accent3">
                  <a:tint val="15000"/>
                  <a:satMod val="350000"/>
                </a:schemeClr>
              </a:gs>
            </a:gsLst>
          </a:gradFill>
          <a:ln w="22225">
            <a:prstDash val="sysDot"/>
            <a:tailEnd type="arrow"/>
          </a:ln>
          <a:effectLst/>
        </p:spPr>
        <p:style>
          <a:lnRef idx="1">
            <a:schemeClr val="accent3"/>
          </a:lnRef>
          <a:fillRef idx="2">
            <a:schemeClr val="accent3"/>
          </a:fillRef>
          <a:effectRef idx="1">
            <a:schemeClr val="accent3"/>
          </a:effectRef>
          <a:fontRef idx="minor">
            <a:schemeClr val="dk1"/>
          </a:fontRef>
        </p:style>
        <p:txBody>
          <a:bodyPr lIns="36000" tIns="0" rIns="7200" bIns="0" rtlCol="0" anchor="ctr">
            <a:noAutofit/>
          </a:bodyPr>
          <a:lstStyle/>
          <a:p>
            <a:pPr marL="0" marR="0" lvl="0" indent="0" algn="l" defTabSz="914400" rtl="0" eaLnBrk="1" fontAlgn="auto" latinLnBrk="0" hangingPunct="1">
              <a:lnSpc>
                <a:spcPts val="1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賃料補助制度を創設</a:t>
            </a:r>
          </a:p>
        </p:txBody>
      </p:sp>
      <p:sp>
        <p:nvSpPr>
          <p:cNvPr id="25" name="フローチャート: 代替処理 24"/>
          <p:cNvSpPr/>
          <p:nvPr/>
        </p:nvSpPr>
        <p:spPr>
          <a:xfrm>
            <a:off x="6017777" y="2196000"/>
            <a:ext cx="648000" cy="432000"/>
          </a:xfrm>
          <a:prstGeom prst="flowChartAlternateProcess">
            <a:avLst/>
          </a:prstGeom>
          <a:gradFill>
            <a:gsLst>
              <a:gs pos="0">
                <a:schemeClr val="accent3">
                  <a:tint val="50000"/>
                  <a:satMod val="300000"/>
                  <a:lumMod val="97000"/>
                </a:schemeClr>
              </a:gs>
              <a:gs pos="35000">
                <a:schemeClr val="accent3">
                  <a:tint val="37000"/>
                  <a:satMod val="300000"/>
                </a:schemeClr>
              </a:gs>
              <a:gs pos="100000">
                <a:schemeClr val="accent3">
                  <a:tint val="15000"/>
                  <a:satMod val="350000"/>
                </a:schemeClr>
              </a:gs>
            </a:gsLst>
          </a:gradFill>
          <a:ln w="22225">
            <a:prstDash val="sysDot"/>
            <a:tailEnd type="arrow"/>
          </a:ln>
          <a:effectLst/>
        </p:spPr>
        <p:style>
          <a:lnRef idx="1">
            <a:schemeClr val="accent3"/>
          </a:lnRef>
          <a:fillRef idx="2">
            <a:schemeClr val="accent3"/>
          </a:fillRef>
          <a:effectRef idx="1">
            <a:schemeClr val="accent3"/>
          </a:effectRef>
          <a:fontRef idx="minor">
            <a:schemeClr val="dk1"/>
          </a:fontRef>
        </p:style>
        <p:txBody>
          <a:bodyPr lIns="36000" tIns="0" rIns="7200" bIns="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保育所等整備補助対象の拡大</a:t>
            </a:r>
          </a:p>
        </p:txBody>
      </p:sp>
      <p:sp>
        <p:nvSpPr>
          <p:cNvPr id="30" name="フローチャート: 代替処理 29"/>
          <p:cNvSpPr/>
          <p:nvPr/>
        </p:nvSpPr>
        <p:spPr>
          <a:xfrm>
            <a:off x="6084168" y="68863"/>
            <a:ext cx="770382" cy="407809"/>
          </a:xfrm>
          <a:prstGeom prst="flowChartAlternateProcess">
            <a:avLst/>
          </a:prstGeom>
          <a:gradFill>
            <a:gsLst>
              <a:gs pos="0">
                <a:schemeClr val="accent3">
                  <a:tint val="50000"/>
                  <a:satMod val="300000"/>
                  <a:lumMod val="97000"/>
                </a:schemeClr>
              </a:gs>
              <a:gs pos="35000">
                <a:schemeClr val="accent3">
                  <a:tint val="37000"/>
                  <a:satMod val="300000"/>
                </a:schemeClr>
              </a:gs>
              <a:gs pos="100000">
                <a:schemeClr val="accent3">
                  <a:tint val="15000"/>
                  <a:satMod val="350000"/>
                </a:schemeClr>
              </a:gs>
            </a:gsLst>
          </a:gradFill>
          <a:ln w="22225">
            <a:prstDash val="sysDot"/>
            <a:tailEnd type="arrow"/>
          </a:ln>
          <a:effectLst/>
        </p:spPr>
        <p:style>
          <a:lnRef idx="1">
            <a:schemeClr val="accent3"/>
          </a:lnRef>
          <a:fillRef idx="2">
            <a:schemeClr val="accent3"/>
          </a:fillRef>
          <a:effectRef idx="1">
            <a:schemeClr val="accent3"/>
          </a:effectRef>
          <a:fontRef idx="minor">
            <a:schemeClr val="dk1"/>
          </a:fontRef>
        </p:style>
        <p:txBody>
          <a:bodyPr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 name="テキスト ボックス 2"/>
          <p:cNvSpPr txBox="1"/>
          <p:nvPr/>
        </p:nvSpPr>
        <p:spPr>
          <a:xfrm>
            <a:off x="6804248" y="116632"/>
            <a:ext cx="1080121"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主な取組み</a:t>
            </a:r>
          </a:p>
        </p:txBody>
      </p:sp>
      <p:sp>
        <p:nvSpPr>
          <p:cNvPr id="31" name="角丸四角形 30"/>
          <p:cNvSpPr/>
          <p:nvPr/>
        </p:nvSpPr>
        <p:spPr>
          <a:xfrm>
            <a:off x="3006935" y="2250000"/>
            <a:ext cx="648000" cy="288000"/>
          </a:xfrm>
          <a:prstGeom prst="roundRect">
            <a:avLst>
              <a:gd name="adj" fmla="val 15785"/>
            </a:avLst>
          </a:prstGeom>
          <a:gradFill>
            <a:gsLst>
              <a:gs pos="0">
                <a:schemeClr val="accent3">
                  <a:tint val="50000"/>
                  <a:satMod val="300000"/>
                  <a:lumMod val="97000"/>
                </a:schemeClr>
              </a:gs>
              <a:gs pos="35000">
                <a:schemeClr val="accent3">
                  <a:tint val="37000"/>
                  <a:satMod val="300000"/>
                </a:schemeClr>
              </a:gs>
              <a:gs pos="100000">
                <a:schemeClr val="accent3">
                  <a:tint val="15000"/>
                  <a:satMod val="350000"/>
                </a:schemeClr>
              </a:gs>
            </a:gsLst>
          </a:gradFill>
          <a:ln w="22225">
            <a:prstDash val="sysDot"/>
            <a:tailEnd type="arrow"/>
          </a:ln>
          <a:effectLst/>
        </p:spPr>
        <p:style>
          <a:lnRef idx="1">
            <a:schemeClr val="accent3"/>
          </a:lnRef>
          <a:fillRef idx="2">
            <a:schemeClr val="accent3"/>
          </a:fillRef>
          <a:effectRef idx="1">
            <a:schemeClr val="accent3"/>
          </a:effectRef>
          <a:fontRef idx="minor">
            <a:schemeClr val="dk1"/>
          </a:fontRef>
        </p:style>
        <p:txBody>
          <a:bodyPr lIns="36000" tIns="0" rIns="7200" bIns="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公募制を</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導入</a:t>
            </a:r>
          </a:p>
        </p:txBody>
      </p:sp>
      <p:sp>
        <p:nvSpPr>
          <p:cNvPr id="40" name="フローチャート: 代替処理 39"/>
          <p:cNvSpPr/>
          <p:nvPr/>
        </p:nvSpPr>
        <p:spPr>
          <a:xfrm>
            <a:off x="8046788" y="3240000"/>
            <a:ext cx="648000" cy="288000"/>
          </a:xfrm>
          <a:prstGeom prst="flowChartAlternateProcess">
            <a:avLst/>
          </a:prstGeom>
          <a:gradFill>
            <a:gsLst>
              <a:gs pos="0">
                <a:schemeClr val="accent3">
                  <a:tint val="50000"/>
                  <a:satMod val="300000"/>
                  <a:lumMod val="97000"/>
                </a:schemeClr>
              </a:gs>
              <a:gs pos="35000">
                <a:schemeClr val="accent3">
                  <a:tint val="37000"/>
                  <a:satMod val="300000"/>
                </a:schemeClr>
              </a:gs>
              <a:gs pos="100000">
                <a:schemeClr val="accent3">
                  <a:tint val="15000"/>
                  <a:satMod val="350000"/>
                </a:schemeClr>
              </a:gs>
            </a:gsLst>
          </a:gradFill>
          <a:ln w="22225">
            <a:prstDash val="sysDot"/>
            <a:tailEnd type="arrow"/>
          </a:ln>
          <a:effectLst/>
        </p:spPr>
        <p:style>
          <a:lnRef idx="1">
            <a:schemeClr val="accent3"/>
          </a:lnRef>
          <a:fillRef idx="2">
            <a:schemeClr val="accent3"/>
          </a:fillRef>
          <a:effectRef idx="1">
            <a:schemeClr val="accent3"/>
          </a:effectRef>
          <a:fontRef idx="minor">
            <a:schemeClr val="dk1"/>
          </a:fontRef>
        </p:style>
        <p:txBody>
          <a:bodyPr lIns="36000" tIns="0" rIns="7200" bIns="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本格的な</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取組を実施</a:t>
            </a:r>
          </a:p>
        </p:txBody>
      </p:sp>
      <p:sp>
        <p:nvSpPr>
          <p:cNvPr id="46" name="フローチャート: 代替処理 45"/>
          <p:cNvSpPr/>
          <p:nvPr/>
        </p:nvSpPr>
        <p:spPr>
          <a:xfrm>
            <a:off x="5021685" y="1872000"/>
            <a:ext cx="648000" cy="396000"/>
          </a:xfrm>
          <a:prstGeom prst="flowChartAlternateProcess">
            <a:avLst/>
          </a:prstGeom>
          <a:gradFill>
            <a:gsLst>
              <a:gs pos="0">
                <a:schemeClr val="accent3">
                  <a:tint val="50000"/>
                  <a:satMod val="300000"/>
                  <a:lumMod val="97000"/>
                </a:schemeClr>
              </a:gs>
              <a:gs pos="35000">
                <a:schemeClr val="accent3">
                  <a:tint val="37000"/>
                  <a:satMod val="300000"/>
                </a:schemeClr>
              </a:gs>
              <a:gs pos="100000">
                <a:schemeClr val="accent3">
                  <a:tint val="15000"/>
                  <a:satMod val="350000"/>
                </a:schemeClr>
              </a:gs>
            </a:gsLst>
          </a:gradFill>
          <a:ln w="22225">
            <a:prstDash val="sysDot"/>
            <a:tailEnd type="arrow"/>
          </a:ln>
          <a:effectLst/>
        </p:spPr>
        <p:style>
          <a:lnRef idx="1">
            <a:schemeClr val="accent3"/>
          </a:lnRef>
          <a:fillRef idx="2">
            <a:schemeClr val="accent3"/>
          </a:fillRef>
          <a:effectRef idx="1">
            <a:schemeClr val="accent3"/>
          </a:effectRef>
          <a:fontRef idx="minor">
            <a:schemeClr val="dk1"/>
          </a:fontRef>
        </p:style>
        <p:txBody>
          <a:bodyPr lIns="36000" tIns="0" rIns="7200" bIns="0" rtlCol="0" anchor="ctr">
            <a:noAutofit/>
          </a:bodyPr>
          <a:lstStyle/>
          <a:p>
            <a:pPr marL="0" marR="0" lvl="0" indent="0" algn="l" defTabSz="914400" rtl="0" eaLnBrk="1" fontAlgn="auto" latinLnBrk="0" hangingPunct="1">
              <a:lnSpc>
                <a:spcPts val="1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小学校修了まで所得制限撤廃</a:t>
            </a:r>
          </a:p>
        </p:txBody>
      </p:sp>
      <p:cxnSp>
        <p:nvCxnSpPr>
          <p:cNvPr id="54" name="直線コネクタ 53"/>
          <p:cNvCxnSpPr/>
          <p:nvPr/>
        </p:nvCxnSpPr>
        <p:spPr>
          <a:xfrm>
            <a:off x="150484" y="562632"/>
            <a:ext cx="882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8" name="フローチャート: 代替処理 37"/>
          <p:cNvSpPr/>
          <p:nvPr/>
        </p:nvSpPr>
        <p:spPr>
          <a:xfrm>
            <a:off x="4008288" y="4932000"/>
            <a:ext cx="648000" cy="432000"/>
          </a:xfrm>
          <a:prstGeom prst="flowChartAlternateProcess">
            <a:avLst/>
          </a:prstGeom>
          <a:gradFill>
            <a:gsLst>
              <a:gs pos="0">
                <a:schemeClr val="accent3">
                  <a:tint val="50000"/>
                  <a:satMod val="300000"/>
                  <a:lumMod val="97000"/>
                </a:schemeClr>
              </a:gs>
              <a:gs pos="35000">
                <a:schemeClr val="accent3">
                  <a:tint val="37000"/>
                  <a:satMod val="300000"/>
                </a:schemeClr>
              </a:gs>
              <a:gs pos="100000">
                <a:schemeClr val="accent3">
                  <a:tint val="15000"/>
                  <a:satMod val="350000"/>
                </a:schemeClr>
              </a:gs>
            </a:gsLst>
          </a:gradFill>
          <a:ln w="22225">
            <a:prstDash val="sysDot"/>
            <a:tailEnd type="arrow"/>
          </a:ln>
          <a:effectLst/>
        </p:spPr>
        <p:style>
          <a:lnRef idx="1">
            <a:schemeClr val="accent3"/>
          </a:lnRef>
          <a:fillRef idx="2">
            <a:schemeClr val="accent3"/>
          </a:fillRef>
          <a:effectRef idx="1">
            <a:schemeClr val="accent3"/>
          </a:effectRef>
          <a:fontRef idx="minor">
            <a:schemeClr val="dk1"/>
          </a:fontRef>
        </p:style>
        <p:txBody>
          <a:bodyPr lIns="36000" tIns="0" rIns="7200" bIns="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全員喫食</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導入</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デリバリー</a:t>
            </a: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sp>
        <p:nvSpPr>
          <p:cNvPr id="39" name="フローチャート: 代替処理 38"/>
          <p:cNvSpPr/>
          <p:nvPr/>
        </p:nvSpPr>
        <p:spPr>
          <a:xfrm>
            <a:off x="6017777" y="4968000"/>
            <a:ext cx="648000" cy="362457"/>
          </a:xfrm>
          <a:prstGeom prst="flowChartAlternateProcess">
            <a:avLst/>
          </a:prstGeom>
          <a:gradFill>
            <a:gsLst>
              <a:gs pos="0">
                <a:schemeClr val="accent3">
                  <a:tint val="50000"/>
                  <a:satMod val="300000"/>
                  <a:lumMod val="97000"/>
                </a:schemeClr>
              </a:gs>
              <a:gs pos="35000">
                <a:schemeClr val="accent3">
                  <a:tint val="37000"/>
                  <a:satMod val="300000"/>
                </a:schemeClr>
              </a:gs>
              <a:gs pos="100000">
                <a:schemeClr val="accent3">
                  <a:tint val="15000"/>
                  <a:satMod val="350000"/>
                </a:schemeClr>
              </a:gs>
            </a:gsLst>
          </a:gradFill>
          <a:ln w="22225">
            <a:prstDash val="sysDot"/>
            <a:tailEnd type="arrow"/>
          </a:ln>
          <a:effectLst/>
        </p:spPr>
        <p:style>
          <a:lnRef idx="1">
            <a:schemeClr val="accent3"/>
          </a:lnRef>
          <a:fillRef idx="2">
            <a:schemeClr val="accent3"/>
          </a:fillRef>
          <a:effectRef idx="1">
            <a:schemeClr val="accent3"/>
          </a:effectRef>
          <a:fontRef idx="minor">
            <a:schemeClr val="dk1"/>
          </a:fontRef>
        </p:style>
        <p:txBody>
          <a:bodyPr lIns="36000" tIns="0" rIns="7200" bIns="0" rtlCol="0" anchor="ctr">
            <a:noAutofit/>
          </a:bodyPr>
          <a:lstStyle/>
          <a:p>
            <a:pPr marL="0" marR="0" lvl="0" indent="0" algn="l" defTabSz="914400" rtl="0" eaLnBrk="1" fontAlgn="auto" latinLnBrk="0" hangingPunct="1">
              <a:lnSpc>
                <a:spcPts val="1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学校調理</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1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方式へ順次</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1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切替開始</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3" name="フローチャート: 代替処理 42"/>
          <p:cNvSpPr/>
          <p:nvPr/>
        </p:nvSpPr>
        <p:spPr>
          <a:xfrm>
            <a:off x="5019506" y="5256000"/>
            <a:ext cx="648000" cy="432048"/>
          </a:xfrm>
          <a:prstGeom prst="flowChartAlternateProcess">
            <a:avLst/>
          </a:prstGeom>
          <a:gradFill>
            <a:gsLst>
              <a:gs pos="0">
                <a:schemeClr val="accent3">
                  <a:tint val="50000"/>
                  <a:satMod val="300000"/>
                  <a:lumMod val="97000"/>
                </a:schemeClr>
              </a:gs>
              <a:gs pos="35000">
                <a:schemeClr val="accent3">
                  <a:tint val="37000"/>
                  <a:satMod val="300000"/>
                </a:schemeClr>
              </a:gs>
              <a:gs pos="100000">
                <a:schemeClr val="accent3">
                  <a:tint val="15000"/>
                  <a:satMod val="350000"/>
                </a:schemeClr>
              </a:gs>
            </a:gsLst>
          </a:gradFill>
          <a:ln w="22225">
            <a:prstDash val="sysDot"/>
            <a:tailEnd type="arrow"/>
          </a:ln>
          <a:effectLst/>
        </p:spPr>
        <p:style>
          <a:lnRef idx="1">
            <a:schemeClr val="accent3"/>
          </a:lnRef>
          <a:fillRef idx="2">
            <a:schemeClr val="accent3"/>
          </a:fillRef>
          <a:effectRef idx="1">
            <a:schemeClr val="accent3"/>
          </a:effectRef>
          <a:fontRef idx="minor">
            <a:schemeClr val="dk1"/>
          </a:fontRef>
        </p:style>
        <p:txBody>
          <a:bodyPr lIns="36000" tIns="0" rIns="7200" bIns="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全小中学校にタブレット整備</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5" name="フローチャート: 代替処理 44"/>
          <p:cNvSpPr/>
          <p:nvPr/>
        </p:nvSpPr>
        <p:spPr>
          <a:xfrm>
            <a:off x="6017777" y="4644000"/>
            <a:ext cx="648000" cy="288000"/>
          </a:xfrm>
          <a:prstGeom prst="flowChartAlternateProcess">
            <a:avLst/>
          </a:prstGeom>
          <a:gradFill>
            <a:gsLst>
              <a:gs pos="0">
                <a:schemeClr val="accent3">
                  <a:tint val="50000"/>
                  <a:satMod val="300000"/>
                  <a:lumMod val="97000"/>
                </a:schemeClr>
              </a:gs>
              <a:gs pos="35000">
                <a:schemeClr val="accent3">
                  <a:tint val="37000"/>
                  <a:satMod val="300000"/>
                </a:schemeClr>
              </a:gs>
              <a:gs pos="100000">
                <a:schemeClr val="accent3">
                  <a:tint val="15000"/>
                  <a:satMod val="350000"/>
                </a:schemeClr>
              </a:gs>
            </a:gsLst>
          </a:gradFill>
          <a:ln w="22225">
            <a:prstDash val="sysDot"/>
            <a:tailEnd type="arrow"/>
          </a:ln>
          <a:effectLst/>
        </p:spPr>
        <p:style>
          <a:lnRef idx="1">
            <a:schemeClr val="accent3"/>
          </a:lnRef>
          <a:fillRef idx="2">
            <a:schemeClr val="accent3"/>
          </a:fillRef>
          <a:effectRef idx="1">
            <a:schemeClr val="accent3"/>
          </a:effectRef>
          <a:fontRef idx="minor">
            <a:schemeClr val="dk1"/>
          </a:fontRef>
        </p:style>
        <p:txBody>
          <a:bodyPr lIns="36000" tIns="0" rIns="7200" bIns="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全小学校に設置</a:t>
            </a:r>
          </a:p>
        </p:txBody>
      </p:sp>
      <p:sp>
        <p:nvSpPr>
          <p:cNvPr id="47" name="フローチャート: 代替処理 46"/>
          <p:cNvSpPr/>
          <p:nvPr/>
        </p:nvSpPr>
        <p:spPr>
          <a:xfrm>
            <a:off x="3006935" y="4644000"/>
            <a:ext cx="648000" cy="288000"/>
          </a:xfrm>
          <a:prstGeom prst="flowChartAlternateProcess">
            <a:avLst/>
          </a:prstGeom>
          <a:gradFill>
            <a:gsLst>
              <a:gs pos="0">
                <a:schemeClr val="accent3">
                  <a:tint val="50000"/>
                  <a:satMod val="300000"/>
                  <a:lumMod val="97000"/>
                </a:schemeClr>
              </a:gs>
              <a:gs pos="35000">
                <a:schemeClr val="accent3">
                  <a:tint val="37000"/>
                  <a:satMod val="300000"/>
                </a:schemeClr>
              </a:gs>
              <a:gs pos="100000">
                <a:schemeClr val="accent3">
                  <a:tint val="15000"/>
                  <a:satMod val="350000"/>
                </a:schemeClr>
              </a:gs>
            </a:gsLst>
          </a:gradFill>
          <a:ln w="22225">
            <a:prstDash val="sysDot"/>
            <a:tailEnd type="arrow"/>
          </a:ln>
          <a:effectLst/>
        </p:spPr>
        <p:style>
          <a:lnRef idx="1">
            <a:schemeClr val="accent3"/>
          </a:lnRef>
          <a:fillRef idx="2">
            <a:schemeClr val="accent3"/>
          </a:fillRef>
          <a:effectRef idx="1">
            <a:schemeClr val="accent3"/>
          </a:effectRef>
          <a:fontRef idx="minor">
            <a:schemeClr val="dk1"/>
          </a:fontRef>
        </p:style>
        <p:txBody>
          <a:bodyPr lIns="36000" tIns="0" rIns="7200" bIns="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全中学校に設置</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8" name="フローチャート: 代替処理 47"/>
          <p:cNvSpPr/>
          <p:nvPr/>
        </p:nvSpPr>
        <p:spPr>
          <a:xfrm>
            <a:off x="1990356" y="4932000"/>
            <a:ext cx="648000" cy="432000"/>
          </a:xfrm>
          <a:prstGeom prst="flowChartAlternateProcess">
            <a:avLst/>
          </a:prstGeom>
          <a:gradFill>
            <a:gsLst>
              <a:gs pos="0">
                <a:schemeClr val="accent3">
                  <a:tint val="50000"/>
                  <a:satMod val="300000"/>
                  <a:lumMod val="97000"/>
                </a:schemeClr>
              </a:gs>
              <a:gs pos="35000">
                <a:schemeClr val="accent3">
                  <a:tint val="37000"/>
                  <a:satMod val="300000"/>
                </a:schemeClr>
              </a:gs>
              <a:gs pos="100000">
                <a:schemeClr val="accent3">
                  <a:tint val="15000"/>
                  <a:satMod val="350000"/>
                </a:schemeClr>
              </a:gs>
            </a:gsLst>
          </a:gradFill>
          <a:ln w="22225">
            <a:prstDash val="sysDot"/>
            <a:tailEnd type="arrow"/>
          </a:ln>
          <a:effectLst/>
        </p:spPr>
        <p:style>
          <a:lnRef idx="1">
            <a:schemeClr val="accent3"/>
          </a:lnRef>
          <a:fillRef idx="2">
            <a:schemeClr val="accent3"/>
          </a:fillRef>
          <a:effectRef idx="1">
            <a:schemeClr val="accent3"/>
          </a:effectRef>
          <a:fontRef idx="minor">
            <a:schemeClr val="dk1"/>
          </a:fontRef>
        </p:style>
        <p:txBody>
          <a:bodyPr lIns="36000" tIns="0" rIns="7200" bIns="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家庭弁当との選択制</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デリバリー</a:t>
            </a: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sp>
        <p:nvSpPr>
          <p:cNvPr id="49" name="フローチャート: 代替処理 48"/>
          <p:cNvSpPr/>
          <p:nvPr/>
        </p:nvSpPr>
        <p:spPr>
          <a:xfrm>
            <a:off x="3006935" y="5652000"/>
            <a:ext cx="648000" cy="288000"/>
          </a:xfrm>
          <a:prstGeom prst="flowChartAlternateProcess">
            <a:avLst/>
          </a:prstGeom>
          <a:gradFill>
            <a:gsLst>
              <a:gs pos="0">
                <a:schemeClr val="accent3">
                  <a:tint val="50000"/>
                  <a:satMod val="300000"/>
                  <a:lumMod val="97000"/>
                </a:schemeClr>
              </a:gs>
              <a:gs pos="35000">
                <a:schemeClr val="accent3">
                  <a:tint val="37000"/>
                  <a:satMod val="300000"/>
                </a:schemeClr>
              </a:gs>
              <a:gs pos="100000">
                <a:schemeClr val="accent3">
                  <a:tint val="15000"/>
                  <a:satMod val="350000"/>
                </a:schemeClr>
              </a:gs>
            </a:gsLst>
          </a:gradFill>
          <a:ln w="22225">
            <a:prstDash val="sysDot"/>
            <a:tailEnd type="arrow"/>
          </a:ln>
          <a:effectLst/>
        </p:spPr>
        <p:style>
          <a:lnRef idx="1">
            <a:schemeClr val="accent3"/>
          </a:lnRef>
          <a:fillRef idx="2">
            <a:schemeClr val="accent3"/>
          </a:fillRef>
          <a:effectRef idx="1">
            <a:schemeClr val="accent3"/>
          </a:effectRef>
          <a:fontRef idx="minor">
            <a:schemeClr val="dk1"/>
          </a:fontRef>
        </p:style>
        <p:txBody>
          <a:bodyPr lIns="36000" tIns="0" rIns="7200" bIns="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校長経営戦略予算</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創設</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53" name="角丸四角形 52"/>
          <p:cNvSpPr/>
          <p:nvPr/>
        </p:nvSpPr>
        <p:spPr>
          <a:xfrm>
            <a:off x="6017777" y="5616000"/>
            <a:ext cx="648000" cy="421184"/>
          </a:xfrm>
          <a:prstGeom prst="roundRect">
            <a:avLst>
              <a:gd name="adj" fmla="val 13049"/>
            </a:avLst>
          </a:prstGeom>
          <a:gradFill>
            <a:gsLst>
              <a:gs pos="0">
                <a:schemeClr val="accent3">
                  <a:tint val="50000"/>
                  <a:satMod val="300000"/>
                  <a:lumMod val="97000"/>
                </a:schemeClr>
              </a:gs>
              <a:gs pos="35000">
                <a:schemeClr val="accent3">
                  <a:tint val="37000"/>
                  <a:satMod val="300000"/>
                </a:schemeClr>
              </a:gs>
              <a:gs pos="100000">
                <a:schemeClr val="accent3">
                  <a:tint val="15000"/>
                  <a:satMod val="350000"/>
                </a:schemeClr>
              </a:gs>
            </a:gsLst>
          </a:gradFill>
          <a:ln w="22225">
            <a:prstDash val="sysDot"/>
            <a:tailEnd type="arrow"/>
          </a:ln>
          <a:effectLst/>
        </p:spPr>
        <p:style>
          <a:lnRef idx="1">
            <a:schemeClr val="accent3"/>
          </a:lnRef>
          <a:fillRef idx="2">
            <a:schemeClr val="accent3"/>
          </a:fillRef>
          <a:effectRef idx="1">
            <a:schemeClr val="accent3"/>
          </a:effectRef>
          <a:fontRef idx="minor">
            <a:schemeClr val="dk1"/>
          </a:fontRef>
        </p:style>
        <p:txBody>
          <a:bodyPr lIns="36000" tIns="0" rIns="7200" bIns="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区担当教育次長執行枠を設置</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55" name="フローチャート: 代替処理 54"/>
          <p:cNvSpPr/>
          <p:nvPr/>
        </p:nvSpPr>
        <p:spPr>
          <a:xfrm>
            <a:off x="8038736" y="5940000"/>
            <a:ext cx="648000" cy="396000"/>
          </a:xfrm>
          <a:prstGeom prst="flowChartAlternateProcess">
            <a:avLst/>
          </a:prstGeom>
          <a:gradFill>
            <a:gsLst>
              <a:gs pos="0">
                <a:schemeClr val="accent3">
                  <a:tint val="50000"/>
                  <a:satMod val="300000"/>
                  <a:lumMod val="97000"/>
                </a:schemeClr>
              </a:gs>
              <a:gs pos="35000">
                <a:schemeClr val="accent3">
                  <a:tint val="37000"/>
                  <a:satMod val="300000"/>
                </a:schemeClr>
              </a:gs>
              <a:gs pos="100000">
                <a:schemeClr val="accent3">
                  <a:tint val="15000"/>
                  <a:satMod val="350000"/>
                </a:schemeClr>
              </a:gs>
            </a:gsLst>
          </a:gradFill>
          <a:ln w="22225">
            <a:prstDash val="sysDot"/>
            <a:tailEnd type="arrow"/>
          </a:ln>
          <a:effectLst/>
        </p:spPr>
        <p:style>
          <a:lnRef idx="1">
            <a:schemeClr val="accent3"/>
          </a:lnRef>
          <a:fillRef idx="2">
            <a:schemeClr val="accent3"/>
          </a:fillRef>
          <a:effectRef idx="1">
            <a:schemeClr val="accent3"/>
          </a:effectRef>
          <a:fontRef idx="minor">
            <a:schemeClr val="dk1"/>
          </a:fontRef>
        </p:style>
        <p:txBody>
          <a:bodyPr lIns="36000" tIns="0" rIns="7200" bIns="0" rtlCol="0" anchor="ctr">
            <a:noAutofit/>
          </a:bodyPr>
          <a:lstStyle/>
          <a:p>
            <a:pPr marL="0" marR="0" lvl="0" indent="0" algn="l" defTabSz="914400" rtl="0" eaLnBrk="1" fontAlgn="auto" latinLnBrk="0" hangingPunct="1">
              <a:lnSpc>
                <a:spcPts val="1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2019</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a:t>
            </a: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4</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月開校に向けた準備</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57" name="フローチャート: 代替処理 56"/>
          <p:cNvSpPr/>
          <p:nvPr/>
        </p:nvSpPr>
        <p:spPr>
          <a:xfrm>
            <a:off x="8046991" y="6372000"/>
            <a:ext cx="648000" cy="288000"/>
          </a:xfrm>
          <a:prstGeom prst="flowChartAlternateProcess">
            <a:avLst/>
          </a:prstGeom>
          <a:gradFill>
            <a:gsLst>
              <a:gs pos="0">
                <a:schemeClr val="accent3">
                  <a:tint val="50000"/>
                  <a:satMod val="300000"/>
                  <a:lumMod val="97000"/>
                </a:schemeClr>
              </a:gs>
              <a:gs pos="35000">
                <a:schemeClr val="accent3">
                  <a:tint val="37000"/>
                  <a:satMod val="300000"/>
                </a:schemeClr>
              </a:gs>
              <a:gs pos="100000">
                <a:schemeClr val="accent3">
                  <a:tint val="15000"/>
                  <a:satMod val="350000"/>
                </a:schemeClr>
              </a:gs>
            </a:gsLst>
          </a:gradFill>
          <a:ln w="22225">
            <a:prstDash val="sysDot"/>
            <a:tailEnd type="arrow"/>
          </a:ln>
          <a:effectLst/>
        </p:spPr>
        <p:style>
          <a:lnRef idx="1">
            <a:schemeClr val="accent3"/>
          </a:lnRef>
          <a:fillRef idx="2">
            <a:schemeClr val="accent3"/>
          </a:fillRef>
          <a:effectRef idx="1">
            <a:schemeClr val="accent3"/>
          </a:effectRef>
          <a:fontRef idx="minor">
            <a:schemeClr val="dk1"/>
          </a:fontRef>
        </p:style>
        <p:txBody>
          <a:bodyPr lIns="36000" tIns="0" rIns="7200" bIns="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実施設計</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増築工事</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58" name="テキスト ボックス 36"/>
          <p:cNvSpPr txBox="1"/>
          <p:nvPr/>
        </p:nvSpPr>
        <p:spPr>
          <a:xfrm>
            <a:off x="55366" y="70266"/>
            <a:ext cx="3491880" cy="261610"/>
          </a:xfrm>
          <a:prstGeom prst="rect">
            <a:avLst/>
          </a:prstGeom>
          <a:noFill/>
        </p:spPr>
        <p:txBody>
          <a:bodyPr wrap="square" rtlCol="0" anchor="ctr">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Ⅰ</a:t>
            </a:r>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　政策の刷新・現役世代の重点投資（子育て</a:t>
            </a:r>
            <a:r>
              <a:rPr kumimoji="1" lang="en-US" altLang="ja-JP"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a:t>
            </a:r>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教育）</a:t>
            </a:r>
          </a:p>
        </p:txBody>
      </p:sp>
      <p:sp>
        <p:nvSpPr>
          <p:cNvPr id="2" name="スライド番号プレースホルダー 1"/>
          <p:cNvSpPr>
            <a:spLocks noGrp="1"/>
          </p:cNvSpPr>
          <p:nvPr>
            <p:ph type="sldNum" sz="quarter" idx="12"/>
          </p:nvPr>
        </p:nvSpPr>
        <p:spPr/>
        <p:txBody>
          <a:bodyPr/>
          <a:lstStyle/>
          <a:p>
            <a:fld id="{63BC356D-1576-478B-8647-1361C6E9DFF7}" type="slidenum">
              <a:rPr lang="ja-JP" altLang="en-US" smtClean="0"/>
              <a:pPr/>
              <a:t>6</a:t>
            </a:fld>
            <a:endParaRPr lang="ja-JP" altLang="en-US"/>
          </a:p>
        </p:txBody>
      </p:sp>
    </p:spTree>
    <p:extLst>
      <p:ext uri="{BB962C8B-B14F-4D97-AF65-F5344CB8AC3E}">
        <p14:creationId xmlns:p14="http://schemas.microsoft.com/office/powerpoint/2010/main" val="14935761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nvPr>
        </p:nvGraphicFramePr>
        <p:xfrm>
          <a:off x="144000" y="692696"/>
          <a:ext cx="8856000" cy="6084032"/>
        </p:xfrm>
        <a:graphic>
          <a:graphicData uri="http://schemas.openxmlformats.org/drawingml/2006/table">
            <a:tbl>
              <a:tblPr/>
              <a:tblGrid>
                <a:gridCol w="72000">
                  <a:extLst>
                    <a:ext uri="{9D8B030D-6E8A-4147-A177-3AD203B41FA5}">
                      <a16:colId xmlns:a16="http://schemas.microsoft.com/office/drawing/2014/main" val="20000"/>
                    </a:ext>
                  </a:extLst>
                </a:gridCol>
                <a:gridCol w="72000">
                  <a:extLst>
                    <a:ext uri="{9D8B030D-6E8A-4147-A177-3AD203B41FA5}">
                      <a16:colId xmlns:a16="http://schemas.microsoft.com/office/drawing/2014/main" val="20001"/>
                    </a:ext>
                  </a:extLst>
                </a:gridCol>
                <a:gridCol w="2088000">
                  <a:extLst>
                    <a:ext uri="{9D8B030D-6E8A-4147-A177-3AD203B41FA5}">
                      <a16:colId xmlns:a16="http://schemas.microsoft.com/office/drawing/2014/main" val="20002"/>
                    </a:ext>
                  </a:extLst>
                </a:gridCol>
                <a:gridCol w="1656000">
                  <a:extLst>
                    <a:ext uri="{9D8B030D-6E8A-4147-A177-3AD203B41FA5}">
                      <a16:colId xmlns:a16="http://schemas.microsoft.com/office/drawing/2014/main" val="20003"/>
                    </a:ext>
                  </a:extLst>
                </a:gridCol>
                <a:gridCol w="1656000">
                  <a:extLst>
                    <a:ext uri="{9D8B030D-6E8A-4147-A177-3AD203B41FA5}">
                      <a16:colId xmlns:a16="http://schemas.microsoft.com/office/drawing/2014/main" val="20004"/>
                    </a:ext>
                  </a:extLst>
                </a:gridCol>
                <a:gridCol w="1656000">
                  <a:extLst>
                    <a:ext uri="{9D8B030D-6E8A-4147-A177-3AD203B41FA5}">
                      <a16:colId xmlns:a16="http://schemas.microsoft.com/office/drawing/2014/main" val="20005"/>
                    </a:ext>
                  </a:extLst>
                </a:gridCol>
                <a:gridCol w="1656000">
                  <a:extLst>
                    <a:ext uri="{9D8B030D-6E8A-4147-A177-3AD203B41FA5}">
                      <a16:colId xmlns:a16="http://schemas.microsoft.com/office/drawing/2014/main" val="20008"/>
                    </a:ext>
                  </a:extLst>
                </a:gridCol>
              </a:tblGrid>
              <a:tr h="288000">
                <a:tc gridSpan="3">
                  <a:txBody>
                    <a:bodyPr/>
                    <a:lstStyle/>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hMerge="1">
                  <a:txBody>
                    <a:bodyPr/>
                    <a:lstStyle/>
                    <a:p>
                      <a:endParaRPr kumimoji="1" lang="ja-JP" altLang="en-US"/>
                    </a:p>
                  </a:txBody>
                  <a:tcPr/>
                </a:tc>
                <a:tc hMerge="1">
                  <a:txBody>
                    <a:bodyPr/>
                    <a:lstStyle/>
                    <a:p>
                      <a:endParaRPr kumimoji="1" lang="ja-JP" altLang="en-US"/>
                    </a:p>
                  </a:txBody>
                  <a:tcPr/>
                </a:tc>
                <a:tc>
                  <a:txBody>
                    <a:bodyPr/>
                    <a:lstStyle/>
                    <a:p>
                      <a:pPr algn="ct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2019</a:t>
                      </a:r>
                      <a:r>
                        <a:rPr lang="ja-JP" altLang="en-US" sz="1000" b="0" i="0" u="none" strike="noStrike" dirty="0" smtClean="0">
                          <a:solidFill>
                            <a:schemeClr val="tx1"/>
                          </a:solidFill>
                          <a:effectLst/>
                          <a:latin typeface="Meiryo UI" panose="020B0604030504040204" pitchFamily="50" charset="-128"/>
                          <a:ea typeface="Meiryo UI" panose="020B0604030504040204" pitchFamily="50" charset="-128"/>
                        </a:rPr>
                        <a:t>年度</a:t>
                      </a:r>
                      <a:endParaRPr lang="ja-JP" altLang="en-US"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a:txBody>
                    <a:bodyPr/>
                    <a:lstStyle/>
                    <a:p>
                      <a:pPr algn="ct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2020</a:t>
                      </a:r>
                      <a:r>
                        <a:rPr lang="ja-JP" altLang="en-US" sz="1000" b="0" i="0" u="none" strike="noStrike" dirty="0" smtClean="0">
                          <a:solidFill>
                            <a:schemeClr val="tx1"/>
                          </a:solidFill>
                          <a:effectLst/>
                          <a:latin typeface="Meiryo UI" panose="020B0604030504040204" pitchFamily="50" charset="-128"/>
                          <a:ea typeface="Meiryo UI" panose="020B0604030504040204" pitchFamily="50" charset="-128"/>
                        </a:rPr>
                        <a:t>年度</a:t>
                      </a:r>
                      <a:endParaRPr lang="ja-JP" altLang="en-US"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a:txBody>
                    <a:bodyPr/>
                    <a:lstStyle/>
                    <a:p>
                      <a:pPr algn="ct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2021</a:t>
                      </a:r>
                      <a:r>
                        <a:rPr lang="ja-JP" altLang="en-US" sz="1000" b="0" i="0" u="none" strike="noStrike" dirty="0" smtClean="0">
                          <a:solidFill>
                            <a:schemeClr val="tx1"/>
                          </a:solidFill>
                          <a:effectLst/>
                          <a:latin typeface="Meiryo UI" panose="020B0604030504040204" pitchFamily="50" charset="-128"/>
                          <a:ea typeface="Meiryo UI" panose="020B0604030504040204" pitchFamily="50" charset="-128"/>
                        </a:rPr>
                        <a:t>年度</a:t>
                      </a:r>
                      <a:endParaRPr lang="ja-JP" altLang="en-US"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2022</a:t>
                      </a:r>
                      <a:r>
                        <a:rPr lang="ja-JP" altLang="en-US" sz="1000" b="0" i="0" u="none" strike="noStrike" dirty="0" smtClean="0">
                          <a:solidFill>
                            <a:schemeClr val="tx1"/>
                          </a:solidFill>
                          <a:effectLst/>
                          <a:latin typeface="Meiryo UI" panose="020B0604030504040204" pitchFamily="50" charset="-128"/>
                          <a:ea typeface="Meiryo UI" panose="020B0604030504040204" pitchFamily="50" charset="-128"/>
                        </a:rPr>
                        <a:t>年度</a:t>
                      </a:r>
                      <a:endParaRPr lang="ja-JP" altLang="en-US"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extLst>
                  <a:ext uri="{0D108BD9-81ED-4DB2-BD59-A6C34878D82A}">
                    <a16:rowId xmlns:a16="http://schemas.microsoft.com/office/drawing/2014/main" val="10000"/>
                  </a:ext>
                </a:extLst>
              </a:tr>
              <a:tr h="288032">
                <a:tc gridSpan="3">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現役世代への重点投資</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hMerge="1">
                  <a:txBody>
                    <a:bodyPr/>
                    <a:lstStyle/>
                    <a:p>
                      <a:endParaRPr kumimoji="1" lang="ja-JP" altLang="en-US"/>
                    </a:p>
                  </a:txBody>
                  <a:tcPr/>
                </a:tc>
                <a:tc hMerge="1">
                  <a:txBody>
                    <a:bodyPr/>
                    <a:lstStyle/>
                    <a:p>
                      <a:endParaRPr kumimoji="1" lang="ja-JP" altLang="en-US"/>
                    </a:p>
                  </a:txBody>
                  <a:tcPr/>
                </a:tc>
                <a:tc>
                  <a:txBody>
                    <a:bodyPr/>
                    <a:lstStyle/>
                    <a:p>
                      <a:pPr algn="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563</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a:txBody>
                    <a:bodyPr/>
                    <a:lstStyle/>
                    <a:p>
                      <a:pPr algn="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582</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a:txBody>
                    <a:bodyPr/>
                    <a:lstStyle/>
                    <a:p>
                      <a:pPr algn="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556</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a:txBody>
                    <a:bodyPr/>
                    <a:lstStyle/>
                    <a:p>
                      <a:pPr algn="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630</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extLst>
                  <a:ext uri="{0D108BD9-81ED-4DB2-BD59-A6C34878D82A}">
                    <a16:rowId xmlns:a16="http://schemas.microsoft.com/office/drawing/2014/main" val="10001"/>
                  </a:ext>
                </a:extLst>
              </a:tr>
              <a:tr h="288000">
                <a:tc rowSpan="16">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こども</a:t>
                      </a:r>
                    </a:p>
                  </a:txBody>
                  <a:tcPr marL="36000"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hMerge="1">
                  <a:txBody>
                    <a:bodyPr/>
                    <a:lstStyle/>
                    <a:p>
                      <a:endParaRPr kumimoji="1" lang="ja-JP" altLang="en-US"/>
                    </a:p>
                  </a:txBody>
                  <a:tcPr/>
                </a:tc>
                <a:tc>
                  <a:txBody>
                    <a:bodyPr/>
                    <a:lstStyle/>
                    <a:p>
                      <a:pPr algn="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393</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354</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346</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361</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10002"/>
                  </a:ext>
                </a:extLst>
              </a:tr>
              <a:tr h="288000">
                <a:tc vMerge="1">
                  <a:txBody>
                    <a:bodyPr/>
                    <a:lstStyle/>
                    <a:p>
                      <a:endParaRPr kumimoji="1" lang="ja-JP" altLang="en-US"/>
                    </a:p>
                  </a:txBody>
                  <a:tcPr/>
                </a:tc>
                <a:tc rowSpan="8">
                  <a:txBody>
                    <a:bodyPr/>
                    <a:lstStyle/>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zh-TW" altLang="en-US" sz="1000" b="0" i="0" u="none" strike="noStrike" dirty="0">
                          <a:solidFill>
                            <a:srgbClr val="000000"/>
                          </a:solidFill>
                          <a:effectLst/>
                          <a:latin typeface="Meiryo UI" panose="020B0604030504040204" pitchFamily="50" charset="-128"/>
                          <a:ea typeface="Meiryo UI" panose="020B0604030504040204" pitchFamily="50" charset="-128"/>
                        </a:rPr>
                        <a:t>妊婦健康診査</a:t>
                      </a:r>
                    </a:p>
                  </a:txBody>
                  <a:tcPr marL="36000"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28</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28</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27</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26</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88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こども医療費助成</a:t>
                      </a:r>
                    </a:p>
                  </a:txBody>
                  <a:tcPr marL="36000"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90</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91</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96</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96</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612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待機児童解消</a:t>
                      </a:r>
                      <a:r>
                        <a:rPr lang="ja-JP" altLang="en-US" sz="1000" b="0" i="0" u="none" strike="noStrike" dirty="0" smtClean="0">
                          <a:solidFill>
                            <a:srgbClr val="000000"/>
                          </a:solidFill>
                          <a:effectLst/>
                          <a:latin typeface="Meiryo UI" panose="020B0604030504040204" pitchFamily="50" charset="-128"/>
                          <a:ea typeface="Meiryo UI" panose="020B0604030504040204" pitchFamily="50" charset="-128"/>
                        </a:rPr>
                        <a:t>の取組み</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163</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176</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183</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199</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88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zh-TW" altLang="en-US" sz="1000" b="0" i="0" u="none" strike="noStrike" dirty="0">
                          <a:solidFill>
                            <a:srgbClr val="000000"/>
                          </a:solidFill>
                          <a:effectLst/>
                          <a:latin typeface="Meiryo UI" panose="020B0604030504040204" pitchFamily="50" charset="-128"/>
                          <a:ea typeface="Meiryo UI" panose="020B0604030504040204" pitchFamily="50" charset="-128"/>
                        </a:rPr>
                        <a:t>塾代助成事業</a:t>
                      </a:r>
                    </a:p>
                  </a:txBody>
                  <a:tcPr marL="36000"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24</a:t>
                      </a:r>
                      <a:endParaRPr lang="ja-JP" altLang="en-US"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23</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24</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24</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360000">
                <a:tc vMerge="1">
                  <a:txBody>
                    <a:bodyPr/>
                    <a:lstStyle/>
                    <a:p>
                      <a:endParaRPr kumimoji="1" lang="ja-JP" altLang="en-US"/>
                    </a:p>
                  </a:txBody>
                  <a:tcPr/>
                </a:tc>
                <a:tc vMerge="1">
                  <a:txBody>
                    <a:bodyPr/>
                    <a:lstStyle/>
                    <a:p>
                      <a:endParaRPr kumimoji="1" lang="ja-JP" altLang="en-US" dirty="0"/>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000" b="0" i="0" u="none" strike="noStrike" dirty="0" smtClean="0">
                          <a:solidFill>
                            <a:srgbClr val="000000"/>
                          </a:solidFill>
                          <a:effectLst/>
                          <a:latin typeface="Meiryo UI" panose="020B0604030504040204" pitchFamily="50" charset="-128"/>
                          <a:ea typeface="Meiryo UI" panose="020B0604030504040204" pitchFamily="50" charset="-128"/>
                        </a:rPr>
                        <a:t>幼児教育の無償化</a:t>
                      </a:r>
                      <a:endParaRPr lang="ja-JP" altLang="en-US" sz="1000" dirty="0"/>
                    </a:p>
                  </a:txBody>
                  <a:tcPr marL="36000"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78</a:t>
                      </a:r>
                      <a:endParaRPr lang="ja-JP" altLang="en-US"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2</a:t>
                      </a:r>
                      <a:endParaRPr lang="ja-JP" altLang="en-US"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2</a:t>
                      </a:r>
                      <a:endParaRPr lang="ja-JP" altLang="en-US"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1</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40217481"/>
                  </a:ext>
                </a:extLst>
              </a:tr>
              <a:tr h="288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000" b="0" i="0" u="none" strike="noStrike" dirty="0" smtClean="0">
                          <a:solidFill>
                            <a:srgbClr val="000000"/>
                          </a:solidFill>
                          <a:effectLst/>
                          <a:latin typeface="Meiryo UI" panose="020B0604030504040204" pitchFamily="50" charset="-128"/>
                          <a:ea typeface="Meiryo UI" panose="020B0604030504040204" pitchFamily="50" charset="-128"/>
                        </a:rPr>
                        <a:t>こどもの貧困対策関連事業</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9</a:t>
                      </a:r>
                      <a:endParaRPr lang="ja-JP" altLang="en-US"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12</a:t>
                      </a:r>
                      <a:endParaRPr lang="ja-JP" altLang="en-US"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12</a:t>
                      </a:r>
                      <a:endParaRPr lang="ja-JP" altLang="en-US"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9</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17529689"/>
                  </a:ext>
                </a:extLst>
              </a:tr>
              <a:tr h="288000">
                <a:tc vMerge="1">
                  <a:txBody>
                    <a:bodyPr/>
                    <a:lstStyle/>
                    <a:p>
                      <a:endParaRPr kumimoji="1" lang="ja-JP" altLang="en-US"/>
                    </a:p>
                  </a:txBody>
                  <a:tcPr/>
                </a:tc>
                <a:tc vMerge="1">
                  <a:txBody>
                    <a:bodyPr/>
                    <a:lstStyle/>
                    <a:p>
                      <a:endParaRPr kumimoji="1" lang="ja-JP" altLang="en-US"/>
                    </a:p>
                  </a:txBody>
                  <a:tcPr/>
                </a:tc>
                <a:tc>
                  <a:txBody>
                    <a:bodyPr/>
                    <a:lstStyle/>
                    <a:p>
                      <a:pPr marL="0" indent="0"/>
                      <a:r>
                        <a:rPr lang="ja-JP" altLang="en-US" sz="1000" dirty="0" smtClean="0">
                          <a:solidFill>
                            <a:schemeClr val="tx1"/>
                          </a:solidFill>
                          <a:latin typeface="Meiryo UI" panose="020B0604030504040204" pitchFamily="50" charset="-128"/>
                          <a:ea typeface="Meiryo UI" panose="020B0604030504040204" pitchFamily="50" charset="-128"/>
                        </a:rPr>
                        <a:t>児童相談体制等の拡充</a:t>
                      </a:r>
                      <a:endParaRPr lang="en-US" altLang="ja-JP" sz="1000" dirty="0" smtClean="0">
                        <a:solidFill>
                          <a:schemeClr val="tx1"/>
                        </a:solidFill>
                        <a:latin typeface="Meiryo UI" panose="020B0604030504040204" pitchFamily="50" charset="-128"/>
                        <a:ea typeface="Meiryo UI" panose="020B0604030504040204" pitchFamily="50" charset="-128"/>
                      </a:endParaRPr>
                    </a:p>
                  </a:txBody>
                  <a:tcPr marL="36000"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2</a:t>
                      </a:r>
                      <a:endParaRPr lang="ja-JP" altLang="en-US"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22</a:t>
                      </a:r>
                      <a:endParaRPr lang="ja-JP" altLang="en-US"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3</a:t>
                      </a:r>
                      <a:endParaRPr lang="ja-JP" altLang="en-US"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5</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76141123"/>
                  </a:ext>
                </a:extLst>
              </a:tr>
              <a:tr h="288000">
                <a:tc vMerge="1">
                  <a:txBody>
                    <a:bodyPr/>
                    <a:lstStyle/>
                    <a:p>
                      <a:endParaRPr kumimoji="1" lang="ja-JP" altLang="en-US"/>
                    </a:p>
                  </a:txBody>
                  <a:tcPr/>
                </a:tc>
                <a:tc vMerge="1">
                  <a:txBody>
                    <a:bodyPr/>
                    <a:lstStyle/>
                    <a:p>
                      <a:endParaRPr kumimoji="1" lang="ja-JP" altLang="en-US"/>
                    </a:p>
                  </a:txBody>
                  <a:tcPr/>
                </a:tc>
                <a:tc>
                  <a:txBody>
                    <a:bodyPr/>
                    <a:lstStyle/>
                    <a:p>
                      <a:pPr marL="0" indent="0"/>
                      <a:r>
                        <a:rPr lang="ja-JP" altLang="en-US" sz="1000" dirty="0" smtClean="0">
                          <a:solidFill>
                            <a:schemeClr val="tx1"/>
                          </a:solidFill>
                          <a:latin typeface="Meiryo UI" panose="020B0604030504040204" pitchFamily="50" charset="-128"/>
                          <a:ea typeface="Meiryo UI" panose="020B0604030504040204" pitchFamily="50" charset="-128"/>
                        </a:rPr>
                        <a:t>ヤングケアラー支援の推進</a:t>
                      </a:r>
                      <a:endParaRPr lang="en-US" altLang="ja-JP" sz="1000" dirty="0">
                        <a:solidFill>
                          <a:schemeClr val="tx1"/>
                        </a:solidFill>
                        <a:latin typeface="Meiryo UI" panose="020B0604030504040204" pitchFamily="50" charset="-128"/>
                        <a:ea typeface="Meiryo UI" panose="020B0604030504040204" pitchFamily="50" charset="-128"/>
                      </a:endParaRPr>
                    </a:p>
                  </a:txBody>
                  <a:tcPr marL="36000"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ja-JP" altLang="en-US"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ja-JP" altLang="en-US"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ja-JP" altLang="en-US"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0.2</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78223118"/>
                  </a:ext>
                </a:extLst>
              </a:tr>
              <a:tr h="288000">
                <a:tc vMerge="1">
                  <a:txBody>
                    <a:bodyPr/>
                    <a:lstStyle/>
                    <a:p>
                      <a:endParaRPr kumimoji="1" lang="ja-JP" altLang="en-US"/>
                    </a:p>
                  </a:txBody>
                  <a:tcPr/>
                </a:tc>
                <a:tc gridSpan="2">
                  <a:txBody>
                    <a:bodyPr/>
                    <a:lstStyle/>
                    <a:p>
                      <a:r>
                        <a:rPr kumimoji="1" lang="ja-JP" altLang="en-US" sz="1000" dirty="0" smtClean="0">
                          <a:latin typeface="Meiryo UI" panose="020B0604030504040204" pitchFamily="50" charset="-128"/>
                          <a:ea typeface="Meiryo UI" panose="020B0604030504040204" pitchFamily="50" charset="-128"/>
                        </a:rPr>
                        <a:t>教育</a:t>
                      </a:r>
                      <a:endParaRPr kumimoji="1" lang="ja-JP" altLang="en-US" sz="1000" dirty="0">
                        <a:latin typeface="Meiryo UI" panose="020B0604030504040204" pitchFamily="50" charset="-128"/>
                        <a:ea typeface="Meiryo UI" panose="020B0604030504040204" pitchFamily="50" charset="-128"/>
                      </a:endParaRPr>
                    </a:p>
                  </a:txBody>
                  <a:tcPr marL="36000"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BF7"/>
                    </a:solidFill>
                  </a:tcPr>
                </a:tc>
                <a:tc hMerge="1">
                  <a:txBody>
                    <a:bodyPr/>
                    <a:lstStyle/>
                    <a:p>
                      <a:endParaRPr kumimoji="1" lang="ja-JP" altLang="en-US"/>
                    </a:p>
                  </a:txBody>
                  <a:tcPr/>
                </a:tc>
                <a:tc>
                  <a:txBody>
                    <a:bodyPr/>
                    <a:lstStyle/>
                    <a:p>
                      <a:pPr algn="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170</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BF7"/>
                    </a:solidFill>
                  </a:tcPr>
                </a:tc>
                <a:tc>
                  <a:txBody>
                    <a:bodyPr/>
                    <a:lstStyle/>
                    <a:p>
                      <a:pPr algn="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228</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BF7"/>
                    </a:solidFill>
                  </a:tcPr>
                </a:tc>
                <a:tc>
                  <a:txBody>
                    <a:bodyPr/>
                    <a:lstStyle/>
                    <a:p>
                      <a:pPr algn="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210</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BF7"/>
                    </a:solidFill>
                  </a:tcPr>
                </a:tc>
                <a:tc>
                  <a:txBody>
                    <a:bodyPr/>
                    <a:lstStyle/>
                    <a:p>
                      <a:pPr algn="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269</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BF7"/>
                    </a:solidFill>
                  </a:tcPr>
                </a:tc>
                <a:extLst>
                  <a:ext uri="{0D108BD9-81ED-4DB2-BD59-A6C34878D82A}">
                    <a16:rowId xmlns:a16="http://schemas.microsoft.com/office/drawing/2014/main" val="2514359250"/>
                  </a:ext>
                </a:extLst>
              </a:tr>
              <a:tr h="432000">
                <a:tc vMerge="1">
                  <a:txBody>
                    <a:bodyPr/>
                    <a:lstStyle/>
                    <a:p>
                      <a:endParaRPr kumimoji="1" lang="ja-JP" altLang="en-US"/>
                    </a:p>
                  </a:txBody>
                  <a:tcPr/>
                </a:tc>
                <a:tc rowSpan="6">
                  <a:txBody>
                    <a:bodyPr/>
                    <a:lstStyle/>
                    <a:p>
                      <a:endParaRPr kumimoji="1" lang="ja-JP" altLang="en-US" sz="1000" dirty="0">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r>
                        <a:rPr lang="ja-JP" altLang="en-US" sz="1000" dirty="0" smtClean="0">
                          <a:solidFill>
                            <a:schemeClr val="tx1"/>
                          </a:solidFill>
                          <a:latin typeface="Meiryo UI" panose="020B0604030504040204" pitchFamily="50" charset="-128"/>
                          <a:ea typeface="Meiryo UI" panose="020B0604030504040204" pitchFamily="50" charset="-128"/>
                        </a:rPr>
                        <a:t>小中学校の普通教室への</a:t>
                      </a:r>
                      <a:endParaRPr lang="en-US" altLang="ja-JP" sz="1000" dirty="0" smtClean="0">
                        <a:solidFill>
                          <a:schemeClr val="tx1"/>
                        </a:solidFill>
                        <a:latin typeface="Meiryo UI" panose="020B0604030504040204" pitchFamily="50" charset="-128"/>
                        <a:ea typeface="Meiryo UI" panose="020B0604030504040204" pitchFamily="50" charset="-128"/>
                      </a:endParaRPr>
                    </a:p>
                    <a:p>
                      <a:pPr marL="0" indent="0"/>
                      <a:r>
                        <a:rPr lang="ja-JP" altLang="en-US" sz="1000" dirty="0" smtClean="0">
                          <a:solidFill>
                            <a:schemeClr val="tx1"/>
                          </a:solidFill>
                          <a:latin typeface="Meiryo UI" panose="020B0604030504040204" pitchFamily="50" charset="-128"/>
                          <a:ea typeface="Meiryo UI" panose="020B0604030504040204" pitchFamily="50" charset="-128"/>
                        </a:rPr>
                        <a:t>空調機等設置</a:t>
                      </a:r>
                      <a:endParaRPr lang="en-US" altLang="ja-JP" sz="1000" dirty="0">
                        <a:solidFill>
                          <a:schemeClr val="tx1"/>
                        </a:solidFill>
                        <a:latin typeface="Meiryo UI" panose="020B0604030504040204" pitchFamily="50" charset="-128"/>
                        <a:ea typeface="Meiryo UI" panose="020B0604030504040204" pitchFamily="50" charset="-128"/>
                      </a:endParaRPr>
                    </a:p>
                  </a:txBody>
                  <a:tcPr marL="36000"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0</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0</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0</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0</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59978698"/>
                  </a:ext>
                </a:extLst>
              </a:tr>
              <a:tr h="288000">
                <a:tc vMerge="1">
                  <a:txBody>
                    <a:bodyPr/>
                    <a:lstStyle/>
                    <a:p>
                      <a:endParaRPr kumimoji="1" lang="ja-JP" altLang="en-US"/>
                    </a:p>
                  </a:txBody>
                  <a:tcPr/>
                </a:tc>
                <a:tc vMerge="1">
                  <a:txBody>
                    <a:bodyPr/>
                    <a:lstStyle/>
                    <a:p>
                      <a:endParaRPr kumimoji="1" lang="ja-JP" altLang="en-US"/>
                    </a:p>
                  </a:txBody>
                  <a:tcPr/>
                </a:tc>
                <a:tc>
                  <a:txBody>
                    <a:bodyPr/>
                    <a:lstStyle/>
                    <a:p>
                      <a:pPr marL="0" indent="0"/>
                      <a:r>
                        <a:rPr lang="ja-JP" altLang="en-US" sz="1000" dirty="0" smtClean="0">
                          <a:solidFill>
                            <a:schemeClr val="tx1"/>
                          </a:solidFill>
                          <a:latin typeface="Meiryo UI" panose="020B0604030504040204" pitchFamily="50" charset="-128"/>
                          <a:ea typeface="Meiryo UI" panose="020B0604030504040204" pitchFamily="50" charset="-128"/>
                        </a:rPr>
                        <a:t>中学校給食事業</a:t>
                      </a:r>
                      <a:endParaRPr lang="en-US" altLang="ja-JP" sz="1000" dirty="0">
                        <a:solidFill>
                          <a:schemeClr val="tx1"/>
                        </a:solidFill>
                        <a:latin typeface="Meiryo UI" panose="020B0604030504040204" pitchFamily="50" charset="-128"/>
                        <a:ea typeface="Meiryo UI" panose="020B0604030504040204" pitchFamily="50" charset="-128"/>
                      </a:endParaRPr>
                    </a:p>
                  </a:txBody>
                  <a:tcPr marL="36000"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51</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40</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42</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41</a:t>
                      </a: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33792809"/>
                  </a:ext>
                </a:extLst>
              </a:tr>
              <a:tr h="288000">
                <a:tc vMerge="1">
                  <a:txBody>
                    <a:bodyPr/>
                    <a:lstStyle/>
                    <a:p>
                      <a:endParaRPr kumimoji="1" lang="ja-JP" altLang="en-US"/>
                    </a:p>
                  </a:txBody>
                  <a:tcPr/>
                </a:tc>
                <a:tc vMerge="1">
                  <a:txBody>
                    <a:bodyPr/>
                    <a:lstStyle/>
                    <a:p>
                      <a:endParaRPr kumimoji="1" lang="ja-JP" altLang="en-US"/>
                    </a:p>
                  </a:txBody>
                  <a:tcPr/>
                </a:tc>
                <a:tc>
                  <a:txBody>
                    <a:bodyPr/>
                    <a:lstStyle/>
                    <a:p>
                      <a:pPr marL="0" indent="0"/>
                      <a:r>
                        <a:rPr lang="ja-JP" altLang="en-US" sz="1000" dirty="0" smtClean="0">
                          <a:solidFill>
                            <a:schemeClr val="tx1"/>
                          </a:solidFill>
                          <a:latin typeface="Meiryo UI" panose="020B0604030504040204" pitchFamily="50" charset="-128"/>
                          <a:ea typeface="Meiryo UI" panose="020B0604030504040204" pitchFamily="50" charset="-128"/>
                        </a:rPr>
                        <a:t>学校教育</a:t>
                      </a:r>
                      <a:r>
                        <a:rPr lang="en-US" altLang="ja-JP" sz="1000" dirty="0" smtClean="0">
                          <a:solidFill>
                            <a:schemeClr val="tx1"/>
                          </a:solidFill>
                          <a:latin typeface="Meiryo UI" panose="020B0604030504040204" pitchFamily="50" charset="-128"/>
                          <a:ea typeface="Meiryo UI" panose="020B0604030504040204" pitchFamily="50" charset="-128"/>
                        </a:rPr>
                        <a:t>ICT</a:t>
                      </a:r>
                      <a:r>
                        <a:rPr lang="ja-JP" altLang="en-US" sz="1000" dirty="0" smtClean="0">
                          <a:solidFill>
                            <a:schemeClr val="tx1"/>
                          </a:solidFill>
                          <a:latin typeface="Meiryo UI" panose="020B0604030504040204" pitchFamily="50" charset="-128"/>
                          <a:ea typeface="Meiryo UI" panose="020B0604030504040204" pitchFamily="50" charset="-128"/>
                        </a:rPr>
                        <a:t>活用事業等</a:t>
                      </a:r>
                      <a:endParaRPr lang="en-US" altLang="ja-JP" sz="1000" dirty="0">
                        <a:solidFill>
                          <a:schemeClr val="tx1"/>
                        </a:solidFill>
                        <a:latin typeface="Meiryo UI" panose="020B0604030504040204" pitchFamily="50" charset="-128"/>
                        <a:ea typeface="Meiryo UI" panose="020B0604030504040204" pitchFamily="50" charset="-128"/>
                      </a:endParaRPr>
                    </a:p>
                  </a:txBody>
                  <a:tcPr marL="36000"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46</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90</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72</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83</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98353509"/>
                  </a:ext>
                </a:extLst>
              </a:tr>
              <a:tr h="504000">
                <a:tc vMerge="1">
                  <a:txBody>
                    <a:bodyPr/>
                    <a:lstStyle/>
                    <a:p>
                      <a:endParaRPr kumimoji="1" lang="ja-JP" altLang="en-US"/>
                    </a:p>
                  </a:txBody>
                  <a:tcPr/>
                </a:tc>
                <a:tc vMerge="1">
                  <a:txBody>
                    <a:bodyPr/>
                    <a:lstStyle/>
                    <a:p>
                      <a:endParaRPr kumimoji="1" lang="ja-JP" altLang="en-US"/>
                    </a:p>
                  </a:txBody>
                  <a:tcPr/>
                </a:tc>
                <a:tc>
                  <a:txBody>
                    <a:bodyPr/>
                    <a:lstStyle/>
                    <a:p>
                      <a:pPr marL="0" indent="0"/>
                      <a:r>
                        <a:rPr lang="ja-JP" altLang="en-US" sz="1000" dirty="0" smtClean="0">
                          <a:solidFill>
                            <a:schemeClr val="tx1"/>
                          </a:solidFill>
                          <a:latin typeface="Meiryo UI" panose="020B0604030504040204" pitchFamily="50" charset="-128"/>
                          <a:ea typeface="Meiryo UI" panose="020B0604030504040204" pitchFamily="50" charset="-128"/>
                        </a:rPr>
                        <a:t>校長戦略予算等</a:t>
                      </a:r>
                      <a:endParaRPr lang="en-US" altLang="ja-JP" sz="1000" dirty="0">
                        <a:solidFill>
                          <a:schemeClr val="tx1"/>
                        </a:solidFill>
                        <a:latin typeface="Meiryo UI" panose="020B0604030504040204" pitchFamily="50" charset="-128"/>
                        <a:ea typeface="Meiryo UI" panose="020B0604030504040204" pitchFamily="50" charset="-128"/>
                      </a:endParaRPr>
                    </a:p>
                  </a:txBody>
                  <a:tcPr marL="36000"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33</a:t>
                      </a:r>
                      <a:endParaRPr lang="ja-JP" altLang="en-US"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45</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55</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44</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17639138"/>
                  </a:ext>
                </a:extLst>
              </a:tr>
              <a:tr h="432000">
                <a:tc vMerge="1">
                  <a:txBody>
                    <a:bodyPr/>
                    <a:lstStyle/>
                    <a:p>
                      <a:endParaRPr kumimoji="1" lang="ja-JP" altLang="en-US"/>
                    </a:p>
                  </a:txBody>
                  <a:tcPr/>
                </a:tc>
                <a:tc vMerge="1">
                  <a:txBody>
                    <a:bodyPr/>
                    <a:lstStyle/>
                    <a:p>
                      <a:endParaRPr kumimoji="1" lang="ja-JP" altLang="en-US"/>
                    </a:p>
                  </a:txBody>
                  <a:tcPr/>
                </a:tc>
                <a:tc>
                  <a:txBody>
                    <a:bodyPr/>
                    <a:lstStyle/>
                    <a:p>
                      <a:pPr marL="0" indent="0"/>
                      <a:r>
                        <a:rPr lang="ja-JP" altLang="en-US" sz="1000" dirty="0" smtClean="0">
                          <a:solidFill>
                            <a:schemeClr val="tx1"/>
                          </a:solidFill>
                          <a:latin typeface="Meiryo UI" panose="020B0604030504040204" pitchFamily="50" charset="-128"/>
                          <a:ea typeface="Meiryo UI" panose="020B0604030504040204" pitchFamily="50" charset="-128"/>
                        </a:rPr>
                        <a:t>公設民営学校（国際バカロレア等）の設置</a:t>
                      </a:r>
                      <a:endParaRPr lang="en-US" altLang="ja-JP" sz="1000" dirty="0">
                        <a:solidFill>
                          <a:schemeClr val="tx1"/>
                        </a:solidFill>
                        <a:latin typeface="Meiryo UI" panose="020B0604030504040204" pitchFamily="50" charset="-128"/>
                        <a:ea typeface="Meiryo UI" panose="020B0604030504040204" pitchFamily="50" charset="-128"/>
                      </a:endParaRPr>
                    </a:p>
                  </a:txBody>
                  <a:tcPr marL="36000"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20</a:t>
                      </a:r>
                      <a:endParaRPr lang="ja-JP" altLang="en-US"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14</a:t>
                      </a:r>
                      <a:endParaRPr lang="ja-JP" altLang="en-US"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13</a:t>
                      </a:r>
                      <a:endParaRPr lang="ja-JP" altLang="en-US"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47</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22595212"/>
                  </a:ext>
                </a:extLst>
              </a:tr>
              <a:tr h="288000">
                <a:tc vMerge="1">
                  <a:txBody>
                    <a:bodyPr/>
                    <a:lstStyle/>
                    <a:p>
                      <a:endParaRPr kumimoji="1" lang="ja-JP" altLang="en-US"/>
                    </a:p>
                  </a:txBody>
                  <a:tcPr/>
                </a:tc>
                <a:tc vMerge="1">
                  <a:txBody>
                    <a:bodyPr/>
                    <a:lstStyle/>
                    <a:p>
                      <a:endParaRPr kumimoji="1" lang="ja-JP" altLang="en-US"/>
                    </a:p>
                  </a:txBody>
                  <a:tcPr/>
                </a:tc>
                <a:tc>
                  <a:txBody>
                    <a:bodyPr/>
                    <a:lstStyle/>
                    <a:p>
                      <a:pPr marL="0" indent="0"/>
                      <a:r>
                        <a:rPr lang="ja-JP" altLang="en-US" sz="1000" dirty="0" smtClean="0">
                          <a:solidFill>
                            <a:schemeClr val="tx1"/>
                          </a:solidFill>
                          <a:latin typeface="Meiryo UI" panose="020B0604030504040204" pitchFamily="50" charset="-128"/>
                          <a:ea typeface="Meiryo UI" panose="020B0604030504040204" pitchFamily="50" charset="-128"/>
                        </a:rPr>
                        <a:t>児童生徒の急増に伴う教育環境改善</a:t>
                      </a:r>
                      <a:endParaRPr lang="en-US" altLang="ja-JP" sz="1000" dirty="0">
                        <a:solidFill>
                          <a:schemeClr val="tx1"/>
                        </a:solidFill>
                        <a:latin typeface="Meiryo UI" panose="020B0604030504040204" pitchFamily="50" charset="-128"/>
                        <a:ea typeface="Meiryo UI" panose="020B0604030504040204" pitchFamily="50" charset="-128"/>
                      </a:endParaRPr>
                    </a:p>
                  </a:txBody>
                  <a:tcPr marL="36000"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20</a:t>
                      </a:r>
                      <a:endParaRPr lang="ja-JP" altLang="en-US"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40</a:t>
                      </a:r>
                      <a:endParaRPr lang="ja-JP" altLang="en-US"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27</a:t>
                      </a:r>
                      <a:endParaRPr lang="ja-JP" altLang="en-US"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rPr>
                        <a:t>56</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txBody>
                  <a:tcPr marL="8143" marR="8143" marT="81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44288288"/>
                  </a:ext>
                </a:extLst>
              </a:tr>
            </a:tbl>
          </a:graphicData>
        </a:graphic>
      </p:graphicFrame>
      <p:sp>
        <p:nvSpPr>
          <p:cNvPr id="28" name="テキスト ボックス 27"/>
          <p:cNvSpPr txBox="1"/>
          <p:nvPr/>
        </p:nvSpPr>
        <p:spPr>
          <a:xfrm>
            <a:off x="251520" y="260648"/>
            <a:ext cx="7704856"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②－２</a:t>
            </a:r>
            <a:r>
              <a:rPr kumimoji="1" lang="ja-JP" altLang="en-US" sz="16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こども・教育の分野への予算の重点配分（主な事業）</a:t>
            </a:r>
          </a:p>
        </p:txBody>
      </p:sp>
      <p:sp>
        <p:nvSpPr>
          <p:cNvPr id="30" name="フローチャート: 代替処理 29"/>
          <p:cNvSpPr/>
          <p:nvPr/>
        </p:nvSpPr>
        <p:spPr>
          <a:xfrm>
            <a:off x="6084168" y="68863"/>
            <a:ext cx="770382" cy="407809"/>
          </a:xfrm>
          <a:prstGeom prst="flowChartAlternateProcess">
            <a:avLst/>
          </a:prstGeom>
          <a:gradFill>
            <a:gsLst>
              <a:gs pos="0">
                <a:schemeClr val="accent3">
                  <a:tint val="50000"/>
                  <a:satMod val="300000"/>
                  <a:lumMod val="97000"/>
                </a:schemeClr>
              </a:gs>
              <a:gs pos="35000">
                <a:schemeClr val="accent3">
                  <a:tint val="37000"/>
                  <a:satMod val="300000"/>
                </a:schemeClr>
              </a:gs>
              <a:gs pos="100000">
                <a:schemeClr val="accent3">
                  <a:tint val="15000"/>
                  <a:satMod val="350000"/>
                </a:schemeClr>
              </a:gs>
            </a:gsLst>
          </a:gradFill>
          <a:ln w="22225">
            <a:prstDash val="sysDot"/>
            <a:tailEnd type="arrow"/>
          </a:ln>
          <a:effectLst/>
        </p:spPr>
        <p:style>
          <a:lnRef idx="1">
            <a:schemeClr val="accent3"/>
          </a:lnRef>
          <a:fillRef idx="2">
            <a:schemeClr val="accent3"/>
          </a:fillRef>
          <a:effectRef idx="1">
            <a:schemeClr val="accent3"/>
          </a:effectRef>
          <a:fontRef idx="minor">
            <a:schemeClr val="dk1"/>
          </a:fontRef>
        </p:style>
        <p:txBody>
          <a:bodyPr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 name="テキスト ボックス 2"/>
          <p:cNvSpPr txBox="1"/>
          <p:nvPr/>
        </p:nvSpPr>
        <p:spPr>
          <a:xfrm>
            <a:off x="6804248" y="116632"/>
            <a:ext cx="1080121"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主な取組み</a:t>
            </a:r>
          </a:p>
        </p:txBody>
      </p:sp>
      <p:cxnSp>
        <p:nvCxnSpPr>
          <p:cNvPr id="54" name="直線コネクタ 53"/>
          <p:cNvCxnSpPr/>
          <p:nvPr/>
        </p:nvCxnSpPr>
        <p:spPr>
          <a:xfrm>
            <a:off x="150484" y="562632"/>
            <a:ext cx="882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5" name="角丸四角形 54"/>
          <p:cNvSpPr/>
          <p:nvPr/>
        </p:nvSpPr>
        <p:spPr>
          <a:xfrm>
            <a:off x="2411760" y="3227222"/>
            <a:ext cx="1116000" cy="216674"/>
          </a:xfrm>
          <a:prstGeom prst="roundRect">
            <a:avLst/>
          </a:prstGeom>
          <a:gradFill>
            <a:gsLst>
              <a:gs pos="0">
                <a:schemeClr val="accent3">
                  <a:tint val="50000"/>
                  <a:satMod val="300000"/>
                  <a:lumMod val="97000"/>
                </a:schemeClr>
              </a:gs>
              <a:gs pos="35000">
                <a:schemeClr val="accent3">
                  <a:tint val="37000"/>
                  <a:satMod val="300000"/>
                </a:schemeClr>
              </a:gs>
              <a:gs pos="100000">
                <a:schemeClr val="accent3">
                  <a:tint val="15000"/>
                  <a:satMod val="350000"/>
                </a:schemeClr>
              </a:gs>
            </a:gsLst>
          </a:gradFill>
          <a:ln w="22225">
            <a:prstDash val="sysDot"/>
            <a:tailEnd type="arrow"/>
          </a:ln>
          <a:effectLst/>
        </p:spPr>
        <p:style>
          <a:lnRef idx="1">
            <a:schemeClr val="accent3"/>
          </a:lnRef>
          <a:fillRef idx="2">
            <a:schemeClr val="accent3"/>
          </a:fillRef>
          <a:effectRef idx="1">
            <a:schemeClr val="accent3"/>
          </a:effectRef>
          <a:fontRef idx="minor">
            <a:schemeClr val="dk1"/>
          </a:fontRef>
        </p:style>
        <p:txBody>
          <a:bodyPr lIns="36000" tIns="0" rIns="36000" bIns="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無償化対象拡大</a:t>
            </a:r>
            <a:endPar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57" name="フローチャート: 代替処理 56"/>
          <p:cNvSpPr/>
          <p:nvPr/>
        </p:nvSpPr>
        <p:spPr>
          <a:xfrm>
            <a:off x="4067944" y="3420000"/>
            <a:ext cx="1116000" cy="288000"/>
          </a:xfrm>
          <a:prstGeom prst="flowChartAlternateProcess">
            <a:avLst/>
          </a:prstGeom>
          <a:gradFill>
            <a:gsLst>
              <a:gs pos="0">
                <a:schemeClr val="accent3">
                  <a:tint val="50000"/>
                  <a:satMod val="300000"/>
                  <a:lumMod val="97000"/>
                </a:schemeClr>
              </a:gs>
              <a:gs pos="35000">
                <a:schemeClr val="accent3">
                  <a:tint val="37000"/>
                  <a:satMod val="300000"/>
                </a:schemeClr>
              </a:gs>
              <a:gs pos="100000">
                <a:schemeClr val="accent3">
                  <a:tint val="15000"/>
                  <a:satMod val="350000"/>
                </a:schemeClr>
              </a:gs>
            </a:gsLst>
          </a:gradFill>
          <a:ln w="22225">
            <a:prstDash val="sysDot"/>
            <a:tailEnd type="arrow"/>
          </a:ln>
          <a:effectLst/>
        </p:spPr>
        <p:style>
          <a:lnRef idx="1">
            <a:schemeClr val="accent3"/>
          </a:lnRef>
          <a:fillRef idx="2">
            <a:schemeClr val="accent3"/>
          </a:fillRef>
          <a:effectRef idx="1">
            <a:schemeClr val="accent3"/>
          </a:effectRef>
          <a:fontRef idx="minor">
            <a:schemeClr val="dk1"/>
          </a:fontRef>
        </p:style>
        <p:txBody>
          <a:bodyPr lIns="36000" tIns="0" rIns="36000" bIns="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こどもサポートネット事業全区実施</a:t>
            </a:r>
            <a:endPar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58" name="角丸四角形 57"/>
          <p:cNvSpPr/>
          <p:nvPr/>
        </p:nvSpPr>
        <p:spPr>
          <a:xfrm>
            <a:off x="5724128" y="3669849"/>
            <a:ext cx="1296000" cy="295363"/>
          </a:xfrm>
          <a:prstGeom prst="roundRect">
            <a:avLst>
              <a:gd name="adj" fmla="val 10928"/>
            </a:avLst>
          </a:prstGeom>
          <a:gradFill>
            <a:gsLst>
              <a:gs pos="0">
                <a:schemeClr val="accent3">
                  <a:tint val="50000"/>
                  <a:satMod val="300000"/>
                  <a:lumMod val="97000"/>
                </a:schemeClr>
              </a:gs>
              <a:gs pos="35000">
                <a:schemeClr val="accent3">
                  <a:tint val="37000"/>
                  <a:satMod val="300000"/>
                </a:schemeClr>
              </a:gs>
              <a:gs pos="100000">
                <a:schemeClr val="accent3">
                  <a:tint val="15000"/>
                  <a:satMod val="350000"/>
                </a:schemeClr>
              </a:gs>
            </a:gsLst>
          </a:gradFill>
          <a:ln w="22225">
            <a:prstDash val="sysDot"/>
            <a:tailEnd type="arrow"/>
          </a:ln>
          <a:effectLst/>
        </p:spPr>
        <p:style>
          <a:lnRef idx="1">
            <a:schemeClr val="accent3"/>
          </a:lnRef>
          <a:fillRef idx="2">
            <a:schemeClr val="accent3"/>
          </a:fillRef>
          <a:effectRef idx="1">
            <a:schemeClr val="accent3"/>
          </a:effectRef>
          <a:fontRef idx="minor">
            <a:schemeClr val="dk1"/>
          </a:fontRef>
        </p:style>
        <p:txBody>
          <a:bodyPr lIns="36000" tIns="0" rIns="36000" bIns="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北部こども相談センター</a:t>
            </a:r>
            <a:r>
              <a:rPr kumimoji="1" lang="en-US" altLang="ja-JP" sz="9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a:r>
            <a:br>
              <a:rPr kumimoji="1" lang="en-US" altLang="ja-JP" sz="9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9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開設</a:t>
            </a:r>
            <a:endPar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59" name="フローチャート: 代替処理 58"/>
          <p:cNvSpPr/>
          <p:nvPr/>
        </p:nvSpPr>
        <p:spPr>
          <a:xfrm>
            <a:off x="5724128" y="4001860"/>
            <a:ext cx="1116000" cy="216000"/>
          </a:xfrm>
          <a:prstGeom prst="flowChartAlternateProcess">
            <a:avLst/>
          </a:prstGeom>
          <a:gradFill>
            <a:gsLst>
              <a:gs pos="0">
                <a:schemeClr val="accent3">
                  <a:tint val="50000"/>
                  <a:satMod val="300000"/>
                  <a:lumMod val="97000"/>
                </a:schemeClr>
              </a:gs>
              <a:gs pos="35000">
                <a:schemeClr val="accent3">
                  <a:tint val="37000"/>
                  <a:satMod val="300000"/>
                </a:schemeClr>
              </a:gs>
              <a:gs pos="100000">
                <a:schemeClr val="accent3">
                  <a:tint val="15000"/>
                  <a:satMod val="350000"/>
                </a:schemeClr>
              </a:gs>
            </a:gsLst>
          </a:gradFill>
          <a:ln w="22225">
            <a:prstDash val="sysDot"/>
            <a:tailEnd type="arrow"/>
          </a:ln>
          <a:effectLst/>
        </p:spPr>
        <p:style>
          <a:lnRef idx="1">
            <a:schemeClr val="accent3"/>
          </a:lnRef>
          <a:fillRef idx="2">
            <a:schemeClr val="accent3"/>
          </a:fillRef>
          <a:effectRef idx="1">
            <a:schemeClr val="accent3"/>
          </a:effectRef>
          <a:fontRef idx="minor">
            <a:schemeClr val="dk1"/>
          </a:fontRef>
        </p:style>
        <p:txBody>
          <a:bodyPr lIns="36000" tIns="0" rIns="36000" bIns="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実態調査を実施</a:t>
            </a:r>
            <a:endPar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60" name="フローチャート: 代替処理 59"/>
          <p:cNvSpPr/>
          <p:nvPr/>
        </p:nvSpPr>
        <p:spPr>
          <a:xfrm>
            <a:off x="7380312" y="4001860"/>
            <a:ext cx="1116000" cy="216000"/>
          </a:xfrm>
          <a:prstGeom prst="flowChartAlternateProcess">
            <a:avLst/>
          </a:prstGeom>
          <a:gradFill>
            <a:gsLst>
              <a:gs pos="0">
                <a:schemeClr val="accent3">
                  <a:tint val="50000"/>
                  <a:satMod val="300000"/>
                  <a:lumMod val="97000"/>
                </a:schemeClr>
              </a:gs>
              <a:gs pos="35000">
                <a:schemeClr val="accent3">
                  <a:tint val="37000"/>
                  <a:satMod val="300000"/>
                </a:schemeClr>
              </a:gs>
              <a:gs pos="100000">
                <a:schemeClr val="accent3">
                  <a:tint val="15000"/>
                  <a:satMod val="350000"/>
                </a:schemeClr>
              </a:gs>
            </a:gsLst>
          </a:gradFill>
          <a:ln w="22225">
            <a:prstDash val="sysDot"/>
            <a:tailEnd type="arrow"/>
          </a:ln>
          <a:effectLst/>
        </p:spPr>
        <p:style>
          <a:lnRef idx="1">
            <a:schemeClr val="accent3"/>
          </a:lnRef>
          <a:fillRef idx="2">
            <a:schemeClr val="accent3"/>
          </a:fillRef>
          <a:effectRef idx="1">
            <a:schemeClr val="accent3"/>
          </a:effectRef>
          <a:fontRef idx="minor">
            <a:schemeClr val="dk1"/>
          </a:fontRef>
        </p:style>
        <p:txBody>
          <a:bodyPr lIns="36000" tIns="0" rIns="36000" bIns="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先行支援策を実施</a:t>
            </a:r>
            <a:endPar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7" name="フローチャート: 代替処理 16"/>
          <p:cNvSpPr/>
          <p:nvPr/>
        </p:nvSpPr>
        <p:spPr>
          <a:xfrm>
            <a:off x="7380312" y="2304000"/>
            <a:ext cx="1116000" cy="288000"/>
          </a:xfrm>
          <a:prstGeom prst="flowChartAlternateProcess">
            <a:avLst/>
          </a:prstGeom>
          <a:gradFill>
            <a:gsLst>
              <a:gs pos="0">
                <a:schemeClr val="accent3">
                  <a:tint val="50000"/>
                  <a:satMod val="300000"/>
                  <a:lumMod val="97000"/>
                </a:schemeClr>
              </a:gs>
              <a:gs pos="35000">
                <a:schemeClr val="accent3">
                  <a:tint val="37000"/>
                  <a:satMod val="300000"/>
                </a:schemeClr>
              </a:gs>
              <a:gs pos="100000">
                <a:schemeClr val="accent3">
                  <a:tint val="15000"/>
                  <a:satMod val="350000"/>
                </a:schemeClr>
              </a:gs>
            </a:gsLst>
          </a:gradFill>
          <a:ln w="22225">
            <a:prstDash val="sysDot"/>
            <a:tailEnd type="arrow"/>
          </a:ln>
          <a:effectLst/>
        </p:spPr>
        <p:style>
          <a:lnRef idx="1">
            <a:schemeClr val="accent3"/>
          </a:lnRef>
          <a:fillRef idx="2">
            <a:schemeClr val="accent3"/>
          </a:fillRef>
          <a:effectRef idx="1">
            <a:schemeClr val="accent3"/>
          </a:effectRef>
          <a:fontRef idx="minor">
            <a:schemeClr val="dk1"/>
          </a:fontRef>
        </p:style>
        <p:txBody>
          <a:bodyPr lIns="36000" tIns="0" rIns="36000" bIns="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保育所</a:t>
            </a:r>
            <a:r>
              <a:rPr kumimoji="1" lang="ja-JP" altLang="en-US" sz="9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等の事故防止の取組強化</a:t>
            </a:r>
            <a:endPar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7" name="フローチャート: 代替処理 26"/>
          <p:cNvSpPr/>
          <p:nvPr/>
        </p:nvSpPr>
        <p:spPr>
          <a:xfrm>
            <a:off x="7380312" y="3420000"/>
            <a:ext cx="1116000" cy="288000"/>
          </a:xfrm>
          <a:prstGeom prst="flowChartAlternateProcess">
            <a:avLst/>
          </a:prstGeom>
          <a:gradFill>
            <a:gsLst>
              <a:gs pos="0">
                <a:schemeClr val="accent3">
                  <a:tint val="50000"/>
                  <a:satMod val="300000"/>
                  <a:lumMod val="97000"/>
                </a:schemeClr>
              </a:gs>
              <a:gs pos="35000">
                <a:schemeClr val="accent3">
                  <a:tint val="37000"/>
                  <a:satMod val="300000"/>
                </a:schemeClr>
              </a:gs>
              <a:gs pos="100000">
                <a:schemeClr val="accent3">
                  <a:tint val="15000"/>
                  <a:satMod val="350000"/>
                </a:schemeClr>
              </a:gs>
            </a:gsLst>
          </a:gradFill>
          <a:ln w="22225">
            <a:prstDash val="sysDot"/>
            <a:tailEnd type="arrow"/>
          </a:ln>
          <a:effectLst/>
        </p:spPr>
        <p:style>
          <a:lnRef idx="1">
            <a:schemeClr val="accent3"/>
          </a:lnRef>
          <a:fillRef idx="2">
            <a:schemeClr val="accent3"/>
          </a:fillRef>
          <a:effectRef idx="1">
            <a:schemeClr val="accent3"/>
          </a:effectRef>
          <a:fontRef idx="minor">
            <a:schemeClr val="dk1"/>
          </a:fontRef>
        </p:style>
        <p:txBody>
          <a:bodyPr lIns="36000" tIns="0" rIns="36000" bIns="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こどもの居場所開設</a:t>
            </a:r>
            <a:endParaRPr kumimoji="1" lang="en-US" altLang="ja-JP" sz="9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支援事業モデル実施</a:t>
            </a:r>
            <a:endPar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9" name="テキスト ボックス 28"/>
          <p:cNvSpPr txBox="1"/>
          <p:nvPr/>
        </p:nvSpPr>
        <p:spPr>
          <a:xfrm>
            <a:off x="8070887" y="95211"/>
            <a:ext cx="646331" cy="369332"/>
          </a:xfrm>
          <a:prstGeom prst="rect">
            <a:avLst/>
          </a:prstGeom>
          <a:solidFill>
            <a:schemeClr val="bg2">
              <a:lumMod val="50000"/>
            </a:schemeClr>
          </a:solidFill>
          <a:ln>
            <a:solidFill>
              <a:schemeClr val="bg2">
                <a:lumMod val="25000"/>
              </a:schemeClr>
            </a:solidFill>
          </a:ln>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追加</a:t>
            </a:r>
          </a:p>
        </p:txBody>
      </p:sp>
      <p:sp>
        <p:nvSpPr>
          <p:cNvPr id="31" name="フローチャート: 代替処理 30"/>
          <p:cNvSpPr/>
          <p:nvPr/>
        </p:nvSpPr>
        <p:spPr>
          <a:xfrm>
            <a:off x="2411760" y="4987350"/>
            <a:ext cx="1116000" cy="288000"/>
          </a:xfrm>
          <a:prstGeom prst="flowChartAlternateProcess">
            <a:avLst/>
          </a:prstGeom>
          <a:gradFill>
            <a:gsLst>
              <a:gs pos="0">
                <a:schemeClr val="accent3">
                  <a:tint val="50000"/>
                  <a:satMod val="300000"/>
                  <a:lumMod val="97000"/>
                </a:schemeClr>
              </a:gs>
              <a:gs pos="35000">
                <a:schemeClr val="accent3">
                  <a:tint val="37000"/>
                  <a:satMod val="300000"/>
                </a:schemeClr>
              </a:gs>
              <a:gs pos="100000">
                <a:schemeClr val="accent3">
                  <a:tint val="15000"/>
                  <a:satMod val="350000"/>
                </a:schemeClr>
              </a:gs>
            </a:gsLst>
          </a:gradFill>
          <a:ln w="22225">
            <a:prstDash val="sysDot"/>
            <a:tailEnd type="arrow"/>
          </a:ln>
          <a:effectLst/>
        </p:spPr>
        <p:style>
          <a:lnRef idx="1">
            <a:schemeClr val="accent3"/>
          </a:lnRef>
          <a:fillRef idx="2">
            <a:schemeClr val="accent3"/>
          </a:fillRef>
          <a:effectRef idx="1">
            <a:schemeClr val="accent3"/>
          </a:effectRef>
          <a:fontRef idx="minor">
            <a:schemeClr val="dk1"/>
          </a:fontRef>
        </p:style>
        <p:txBody>
          <a:bodyPr lIns="36000" tIns="0" rIns="36000" bIns="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全中学校を</a:t>
            </a:r>
            <a:r>
              <a:rPr kumimoji="1" lang="ja-JP" altLang="en-US" sz="9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学校</a:t>
            </a:r>
            <a:endParaRPr kumimoji="1" lang="en-US" altLang="ja-JP" sz="9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調理</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方式へ移行</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2" name="角丸四角形 31"/>
          <p:cNvSpPr/>
          <p:nvPr/>
        </p:nvSpPr>
        <p:spPr>
          <a:xfrm>
            <a:off x="4067944" y="5292000"/>
            <a:ext cx="1116000" cy="216000"/>
          </a:xfrm>
          <a:prstGeom prst="roundRect">
            <a:avLst>
              <a:gd name="adj" fmla="val 14584"/>
            </a:avLst>
          </a:prstGeom>
          <a:gradFill>
            <a:gsLst>
              <a:gs pos="0">
                <a:schemeClr val="accent3">
                  <a:tint val="50000"/>
                  <a:satMod val="300000"/>
                  <a:lumMod val="97000"/>
                </a:schemeClr>
              </a:gs>
              <a:gs pos="35000">
                <a:schemeClr val="accent3">
                  <a:tint val="37000"/>
                  <a:satMod val="300000"/>
                </a:schemeClr>
              </a:gs>
              <a:gs pos="100000">
                <a:schemeClr val="accent3">
                  <a:tint val="15000"/>
                  <a:satMod val="350000"/>
                </a:schemeClr>
              </a:gs>
            </a:gsLst>
          </a:gradFill>
          <a:ln w="22225">
            <a:prstDash val="sysDot"/>
            <a:tailEnd type="arrow"/>
          </a:ln>
          <a:effectLst/>
        </p:spPr>
        <p:style>
          <a:lnRef idx="1">
            <a:schemeClr val="accent3"/>
          </a:lnRef>
          <a:fillRef idx="2">
            <a:schemeClr val="accent3"/>
          </a:fillRef>
          <a:effectRef idx="1">
            <a:schemeClr val="accent3"/>
          </a:effectRef>
          <a:fontRef idx="minor">
            <a:schemeClr val="dk1"/>
          </a:fontRef>
        </p:style>
        <p:txBody>
          <a:bodyPr lIns="36000" tIns="0" rIns="36000" bIns="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zh-TW"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a:t>
            </a:r>
            <a:r>
              <a:rPr kumimoji="1" lang="zh-TW"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人</a:t>
            </a:r>
            <a:r>
              <a:rPr kumimoji="1" lang="en-US" altLang="zh-TW" sz="9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1</a:t>
            </a:r>
            <a:r>
              <a:rPr kumimoji="1" lang="zh-TW" altLang="en-US" sz="9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台端末</a:t>
            </a:r>
            <a:r>
              <a:rPr kumimoji="1" lang="zh-TW"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実現</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6" name="フローチャート: 代替処理 35"/>
          <p:cNvSpPr/>
          <p:nvPr/>
        </p:nvSpPr>
        <p:spPr>
          <a:xfrm>
            <a:off x="7373649" y="5652000"/>
            <a:ext cx="1116000" cy="288000"/>
          </a:xfrm>
          <a:prstGeom prst="flowChartAlternateProcess">
            <a:avLst/>
          </a:prstGeom>
          <a:gradFill>
            <a:gsLst>
              <a:gs pos="0">
                <a:schemeClr val="accent3">
                  <a:tint val="50000"/>
                  <a:satMod val="300000"/>
                  <a:lumMod val="97000"/>
                </a:schemeClr>
              </a:gs>
              <a:gs pos="35000">
                <a:schemeClr val="accent3">
                  <a:tint val="37000"/>
                  <a:satMod val="300000"/>
                </a:schemeClr>
              </a:gs>
              <a:gs pos="100000">
                <a:schemeClr val="accent3">
                  <a:tint val="15000"/>
                  <a:satMod val="350000"/>
                </a:schemeClr>
              </a:gs>
            </a:gsLst>
          </a:gradFill>
          <a:ln w="22225">
            <a:prstDash val="sysDot"/>
            <a:tailEnd type="arrow"/>
          </a:ln>
          <a:effectLst/>
        </p:spPr>
        <p:style>
          <a:lnRef idx="1">
            <a:schemeClr val="accent3"/>
          </a:lnRef>
          <a:fillRef idx="2">
            <a:schemeClr val="accent3"/>
          </a:fillRef>
          <a:effectRef idx="1">
            <a:schemeClr val="accent3"/>
          </a:effectRef>
          <a:fontRef idx="minor">
            <a:schemeClr val="dk1"/>
          </a:fontRef>
        </p:style>
        <p:txBody>
          <a:bodyPr lIns="36000" tIns="0" rIns="36000" bIns="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不登校</a:t>
            </a:r>
            <a:r>
              <a:rPr kumimoji="1" lang="ja-JP" altLang="en-US" sz="9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特例校の実施設計</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7" name="角丸四角形 36"/>
          <p:cNvSpPr/>
          <p:nvPr/>
        </p:nvSpPr>
        <p:spPr>
          <a:xfrm>
            <a:off x="4069802" y="5541849"/>
            <a:ext cx="1296000" cy="289570"/>
          </a:xfrm>
          <a:prstGeom prst="roundRect">
            <a:avLst>
              <a:gd name="adj" fmla="val 8683"/>
            </a:avLst>
          </a:prstGeom>
          <a:gradFill>
            <a:gsLst>
              <a:gs pos="0">
                <a:schemeClr val="accent3">
                  <a:tint val="50000"/>
                  <a:satMod val="300000"/>
                  <a:lumMod val="97000"/>
                </a:schemeClr>
              </a:gs>
              <a:gs pos="35000">
                <a:schemeClr val="accent3">
                  <a:tint val="37000"/>
                  <a:satMod val="300000"/>
                </a:schemeClr>
              </a:gs>
              <a:gs pos="100000">
                <a:schemeClr val="accent3">
                  <a:tint val="15000"/>
                  <a:satMod val="350000"/>
                </a:schemeClr>
              </a:gs>
            </a:gsLst>
          </a:gradFill>
          <a:ln w="22225">
            <a:prstDash val="sysDot"/>
            <a:tailEnd type="arrow"/>
          </a:ln>
          <a:effectLst/>
        </p:spPr>
        <p:style>
          <a:lnRef idx="1">
            <a:schemeClr val="accent3"/>
          </a:lnRef>
          <a:fillRef idx="2">
            <a:schemeClr val="accent3"/>
          </a:fillRef>
          <a:effectRef idx="1">
            <a:schemeClr val="accent3"/>
          </a:effectRef>
          <a:fontRef idx="minor">
            <a:schemeClr val="dk1"/>
          </a:fontRef>
        </p:style>
        <p:txBody>
          <a:bodyPr lIns="36000" tIns="0" rIns="36000" bIns="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外国につながる児童</a:t>
            </a:r>
            <a:r>
              <a:rPr kumimoji="1" lang="ja-JP" altLang="en-US" sz="8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生徒</a:t>
            </a:r>
            <a:r>
              <a:rPr kumimoji="1" lang="ja-JP" altLang="en-US" sz="8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受入れのための支援拠点設置</a:t>
            </a:r>
            <a:endParaRPr kumimoji="1" lang="en-US" altLang="ja-JP" sz="8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8" name="フローチャート: 代替処理 37"/>
          <p:cNvSpPr/>
          <p:nvPr/>
        </p:nvSpPr>
        <p:spPr>
          <a:xfrm>
            <a:off x="2411760" y="6156000"/>
            <a:ext cx="1116000" cy="216000"/>
          </a:xfrm>
          <a:prstGeom prst="flowChartAlternateProcess">
            <a:avLst/>
          </a:prstGeom>
          <a:gradFill>
            <a:gsLst>
              <a:gs pos="0">
                <a:schemeClr val="accent3">
                  <a:tint val="50000"/>
                  <a:satMod val="300000"/>
                  <a:lumMod val="97000"/>
                </a:schemeClr>
              </a:gs>
              <a:gs pos="35000">
                <a:schemeClr val="accent3">
                  <a:tint val="37000"/>
                  <a:satMod val="300000"/>
                </a:schemeClr>
              </a:gs>
              <a:gs pos="100000">
                <a:schemeClr val="accent3">
                  <a:tint val="15000"/>
                  <a:satMod val="350000"/>
                </a:schemeClr>
              </a:gs>
            </a:gsLst>
          </a:gradFill>
          <a:ln w="22225">
            <a:prstDash val="sysDot"/>
            <a:tailEnd type="arrow"/>
          </a:ln>
          <a:effectLst/>
        </p:spPr>
        <p:style>
          <a:lnRef idx="1">
            <a:schemeClr val="accent3"/>
          </a:lnRef>
          <a:fillRef idx="2">
            <a:schemeClr val="accent3"/>
          </a:fillRef>
          <a:effectRef idx="1">
            <a:schemeClr val="accent3"/>
          </a:effectRef>
          <a:fontRef idx="minor">
            <a:schemeClr val="dk1"/>
          </a:fontRef>
        </p:style>
        <p:txBody>
          <a:bodyPr lIns="36000" tIns="0" rIns="36000" bIns="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水都</a:t>
            </a:r>
            <a:r>
              <a:rPr kumimoji="1" lang="ja-JP" altLang="en-US" sz="9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国際中・</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高開校</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9" name="角丸四角形 38"/>
          <p:cNvSpPr/>
          <p:nvPr/>
        </p:nvSpPr>
        <p:spPr>
          <a:xfrm>
            <a:off x="2411760" y="2145390"/>
            <a:ext cx="1116000" cy="288000"/>
          </a:xfrm>
          <a:prstGeom prst="roundRect">
            <a:avLst/>
          </a:prstGeom>
          <a:gradFill>
            <a:gsLst>
              <a:gs pos="0">
                <a:schemeClr val="accent3">
                  <a:tint val="50000"/>
                  <a:satMod val="300000"/>
                  <a:lumMod val="97000"/>
                </a:schemeClr>
              </a:gs>
              <a:gs pos="35000">
                <a:schemeClr val="accent3">
                  <a:tint val="37000"/>
                  <a:satMod val="300000"/>
                </a:schemeClr>
              </a:gs>
              <a:gs pos="100000">
                <a:schemeClr val="accent3">
                  <a:tint val="15000"/>
                  <a:satMod val="350000"/>
                </a:schemeClr>
              </a:gs>
            </a:gsLst>
          </a:gradFill>
          <a:ln w="22225">
            <a:prstDash val="sysDot"/>
            <a:tailEnd type="arrow"/>
          </a:ln>
          <a:effectLst/>
        </p:spPr>
        <p:style>
          <a:lnRef idx="1">
            <a:schemeClr val="accent3"/>
          </a:lnRef>
          <a:fillRef idx="2">
            <a:schemeClr val="accent3"/>
          </a:fillRef>
          <a:effectRef idx="1">
            <a:schemeClr val="accent3"/>
          </a:effectRef>
          <a:fontRef idx="minor">
            <a:schemeClr val="dk1"/>
          </a:fontRef>
        </p:style>
        <p:txBody>
          <a:bodyPr lIns="36000" tIns="0" rIns="36000" bIns="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都市部における賃借料支援事業</a:t>
            </a:r>
          </a:p>
        </p:txBody>
      </p:sp>
      <p:sp>
        <p:nvSpPr>
          <p:cNvPr id="41" name="角丸四角形 40"/>
          <p:cNvSpPr/>
          <p:nvPr/>
        </p:nvSpPr>
        <p:spPr>
          <a:xfrm>
            <a:off x="2411760" y="2469390"/>
            <a:ext cx="1116000" cy="288000"/>
          </a:xfrm>
          <a:prstGeom prst="roundRect">
            <a:avLst/>
          </a:prstGeom>
          <a:gradFill>
            <a:gsLst>
              <a:gs pos="0">
                <a:schemeClr val="accent3">
                  <a:tint val="50000"/>
                  <a:satMod val="300000"/>
                  <a:lumMod val="97000"/>
                </a:schemeClr>
              </a:gs>
              <a:gs pos="35000">
                <a:schemeClr val="accent3">
                  <a:tint val="37000"/>
                  <a:satMod val="300000"/>
                </a:schemeClr>
              </a:gs>
              <a:gs pos="100000">
                <a:schemeClr val="accent3">
                  <a:tint val="15000"/>
                  <a:satMod val="350000"/>
                </a:schemeClr>
              </a:gs>
            </a:gsLst>
          </a:gradFill>
          <a:ln w="22225">
            <a:prstDash val="sysDot"/>
            <a:tailEnd type="arrow"/>
          </a:ln>
          <a:effectLst/>
        </p:spPr>
        <p:style>
          <a:lnRef idx="1">
            <a:schemeClr val="accent3"/>
          </a:lnRef>
          <a:fillRef idx="2">
            <a:schemeClr val="accent3"/>
          </a:fillRef>
          <a:effectRef idx="1">
            <a:schemeClr val="accent3"/>
          </a:effectRef>
          <a:fontRef idx="minor">
            <a:schemeClr val="dk1"/>
          </a:fontRef>
        </p:style>
        <p:txBody>
          <a:bodyPr lIns="36000" tIns="0" rIns="36000" bIns="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保育士ウェルカム事業開始</a:t>
            </a:r>
          </a:p>
        </p:txBody>
      </p:sp>
      <p:sp>
        <p:nvSpPr>
          <p:cNvPr id="42" name="フローチャート: 代替処理 41"/>
          <p:cNvSpPr/>
          <p:nvPr/>
        </p:nvSpPr>
        <p:spPr>
          <a:xfrm>
            <a:off x="4067944" y="2304000"/>
            <a:ext cx="1116000" cy="288000"/>
          </a:xfrm>
          <a:prstGeom prst="flowChartAlternateProcess">
            <a:avLst/>
          </a:prstGeom>
          <a:gradFill>
            <a:gsLst>
              <a:gs pos="0">
                <a:schemeClr val="accent3">
                  <a:tint val="50000"/>
                  <a:satMod val="300000"/>
                  <a:lumMod val="97000"/>
                </a:schemeClr>
              </a:gs>
              <a:gs pos="35000">
                <a:schemeClr val="accent3">
                  <a:tint val="37000"/>
                  <a:satMod val="300000"/>
                </a:schemeClr>
              </a:gs>
              <a:gs pos="100000">
                <a:schemeClr val="accent3">
                  <a:tint val="15000"/>
                  <a:satMod val="350000"/>
                </a:schemeClr>
              </a:gs>
            </a:gsLst>
          </a:gradFill>
          <a:ln w="22225">
            <a:prstDash val="sysDot"/>
            <a:tailEnd type="arrow"/>
          </a:ln>
          <a:effectLst/>
        </p:spPr>
        <p:style>
          <a:lnRef idx="1">
            <a:schemeClr val="accent3"/>
          </a:lnRef>
          <a:fillRef idx="2">
            <a:schemeClr val="accent3"/>
          </a:fillRef>
          <a:effectRef idx="1">
            <a:schemeClr val="accent3"/>
          </a:effectRef>
          <a:fontRef idx="minor">
            <a:schemeClr val="dk1"/>
          </a:fontRef>
        </p:style>
        <p:txBody>
          <a:bodyPr lIns="36000" tIns="0" rIns="36000" bIns="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働き方改革推進事業の開始</a:t>
            </a:r>
          </a:p>
        </p:txBody>
      </p:sp>
      <p:sp>
        <p:nvSpPr>
          <p:cNvPr id="40" name="角丸四角形 39"/>
          <p:cNvSpPr/>
          <p:nvPr/>
        </p:nvSpPr>
        <p:spPr>
          <a:xfrm>
            <a:off x="2411760" y="2977033"/>
            <a:ext cx="1116000" cy="214400"/>
          </a:xfrm>
          <a:prstGeom prst="roundRect">
            <a:avLst/>
          </a:prstGeom>
          <a:gradFill>
            <a:gsLst>
              <a:gs pos="0">
                <a:schemeClr val="accent3">
                  <a:tint val="50000"/>
                  <a:satMod val="300000"/>
                  <a:lumMod val="97000"/>
                </a:schemeClr>
              </a:gs>
              <a:gs pos="35000">
                <a:schemeClr val="accent3">
                  <a:tint val="37000"/>
                  <a:satMod val="300000"/>
                </a:schemeClr>
              </a:gs>
              <a:gs pos="100000">
                <a:schemeClr val="accent3">
                  <a:tint val="15000"/>
                  <a:satMod val="350000"/>
                </a:schemeClr>
              </a:gs>
            </a:gsLst>
          </a:gradFill>
          <a:ln w="22225">
            <a:prstDash val="sysDot"/>
            <a:tailEnd type="arrow"/>
          </a:ln>
          <a:effectLst/>
        </p:spPr>
        <p:style>
          <a:lnRef idx="1">
            <a:schemeClr val="accent3"/>
          </a:lnRef>
          <a:fillRef idx="2">
            <a:schemeClr val="accent3"/>
          </a:fillRef>
          <a:effectRef idx="1">
            <a:schemeClr val="accent3"/>
          </a:effectRef>
          <a:fontRef idx="minor">
            <a:schemeClr val="dk1"/>
          </a:fontRef>
        </p:style>
        <p:txBody>
          <a:bodyPr lIns="36000" tIns="0" rIns="36000" bIns="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国の無償化制度開始</a:t>
            </a:r>
          </a:p>
        </p:txBody>
      </p:sp>
      <p:sp>
        <p:nvSpPr>
          <p:cNvPr id="45" name="角丸四角形 44"/>
          <p:cNvSpPr/>
          <p:nvPr/>
        </p:nvSpPr>
        <p:spPr>
          <a:xfrm>
            <a:off x="4059423" y="5865849"/>
            <a:ext cx="1296000" cy="289570"/>
          </a:xfrm>
          <a:prstGeom prst="roundRect">
            <a:avLst>
              <a:gd name="adj" fmla="val 8683"/>
            </a:avLst>
          </a:prstGeom>
          <a:gradFill>
            <a:gsLst>
              <a:gs pos="0">
                <a:schemeClr val="accent3">
                  <a:tint val="50000"/>
                  <a:satMod val="300000"/>
                  <a:lumMod val="97000"/>
                </a:schemeClr>
              </a:gs>
              <a:gs pos="35000">
                <a:schemeClr val="accent3">
                  <a:tint val="37000"/>
                  <a:satMod val="300000"/>
                </a:schemeClr>
              </a:gs>
              <a:gs pos="100000">
                <a:schemeClr val="accent3">
                  <a:tint val="15000"/>
                  <a:satMod val="350000"/>
                </a:schemeClr>
              </a:gs>
            </a:gsLst>
          </a:gradFill>
          <a:ln w="22225">
            <a:prstDash val="sysDot"/>
            <a:tailEnd type="arrow"/>
          </a:ln>
          <a:effectLst/>
        </p:spPr>
        <p:style>
          <a:lnRef idx="1">
            <a:schemeClr val="accent3"/>
          </a:lnRef>
          <a:fillRef idx="2">
            <a:schemeClr val="accent3"/>
          </a:fillRef>
          <a:effectRef idx="1">
            <a:schemeClr val="accent3"/>
          </a:effectRef>
          <a:fontRef idx="minor">
            <a:schemeClr val="dk1"/>
          </a:fontRef>
        </p:style>
        <p:txBody>
          <a:bodyPr lIns="36000" tIns="0" rIns="36000" bIns="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不登校児童生徒のための教育支援センター運営</a:t>
            </a:r>
            <a:endParaRPr kumimoji="1" lang="en-US" altLang="ja-JP" sz="8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7" name="フローチャート: 代替処理 46"/>
          <p:cNvSpPr/>
          <p:nvPr/>
        </p:nvSpPr>
        <p:spPr>
          <a:xfrm>
            <a:off x="5724128" y="2145390"/>
            <a:ext cx="1296000" cy="288000"/>
          </a:xfrm>
          <a:prstGeom prst="flowChartAlternateProcess">
            <a:avLst/>
          </a:prstGeom>
          <a:gradFill>
            <a:gsLst>
              <a:gs pos="0">
                <a:schemeClr val="accent3">
                  <a:tint val="50000"/>
                  <a:satMod val="300000"/>
                  <a:lumMod val="97000"/>
                </a:schemeClr>
              </a:gs>
              <a:gs pos="35000">
                <a:schemeClr val="accent3">
                  <a:tint val="37000"/>
                  <a:satMod val="300000"/>
                </a:schemeClr>
              </a:gs>
              <a:gs pos="100000">
                <a:schemeClr val="accent3">
                  <a:tint val="15000"/>
                  <a:satMod val="350000"/>
                </a:schemeClr>
              </a:gs>
            </a:gsLst>
          </a:gradFill>
          <a:ln w="22225">
            <a:prstDash val="sysDot"/>
            <a:tailEnd type="arrow"/>
          </a:ln>
          <a:effectLst/>
        </p:spPr>
        <p:style>
          <a:lnRef idx="1">
            <a:schemeClr val="accent3"/>
          </a:lnRef>
          <a:fillRef idx="2">
            <a:schemeClr val="accent3"/>
          </a:fillRef>
          <a:effectRef idx="1">
            <a:schemeClr val="accent3"/>
          </a:effectRef>
          <a:fontRef idx="minor">
            <a:schemeClr val="dk1"/>
          </a:fontRef>
        </p:style>
        <p:txBody>
          <a:bodyPr lIns="36000" tIns="0" rIns="36000" bIns="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不動産活用による保育施設整備マッチング事業</a:t>
            </a:r>
          </a:p>
        </p:txBody>
      </p:sp>
      <p:sp>
        <p:nvSpPr>
          <p:cNvPr id="48" name="フローチャート: 代替処理 47"/>
          <p:cNvSpPr/>
          <p:nvPr/>
        </p:nvSpPr>
        <p:spPr>
          <a:xfrm>
            <a:off x="5724128" y="2469390"/>
            <a:ext cx="1296000" cy="288000"/>
          </a:xfrm>
          <a:prstGeom prst="flowChartAlternateProcess">
            <a:avLst/>
          </a:prstGeom>
          <a:gradFill>
            <a:gsLst>
              <a:gs pos="0">
                <a:schemeClr val="accent3">
                  <a:tint val="50000"/>
                  <a:satMod val="300000"/>
                  <a:lumMod val="97000"/>
                </a:schemeClr>
              </a:gs>
              <a:gs pos="35000">
                <a:schemeClr val="accent3">
                  <a:tint val="37000"/>
                  <a:satMod val="300000"/>
                </a:schemeClr>
              </a:gs>
              <a:gs pos="100000">
                <a:schemeClr val="accent3">
                  <a:tint val="15000"/>
                  <a:satMod val="350000"/>
                </a:schemeClr>
              </a:gs>
            </a:gsLst>
          </a:gradFill>
          <a:ln w="22225">
            <a:prstDash val="sysDot"/>
            <a:tailEnd type="arrow"/>
          </a:ln>
          <a:effectLst/>
        </p:spPr>
        <p:style>
          <a:lnRef idx="1">
            <a:schemeClr val="accent3"/>
          </a:lnRef>
          <a:fillRef idx="2">
            <a:schemeClr val="accent3"/>
          </a:fillRef>
          <a:effectRef idx="1">
            <a:schemeClr val="accent3"/>
          </a:effectRef>
          <a:fontRef idx="minor">
            <a:schemeClr val="dk1"/>
          </a:fontRef>
        </p:style>
        <p:txBody>
          <a:bodyPr lIns="36000" tIns="0" rIns="36000" bIns="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医療的ケア児対応看護師等雇用経費助成</a:t>
            </a:r>
            <a:r>
              <a:rPr kumimoji="1" lang="ja-JP" altLang="en-US" sz="9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事業</a:t>
            </a:r>
            <a:endPar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3" name="テキスト ボックス 36"/>
          <p:cNvSpPr txBox="1"/>
          <p:nvPr/>
        </p:nvSpPr>
        <p:spPr>
          <a:xfrm>
            <a:off x="55366" y="70266"/>
            <a:ext cx="3491880" cy="261610"/>
          </a:xfrm>
          <a:prstGeom prst="rect">
            <a:avLst/>
          </a:prstGeom>
          <a:noFill/>
        </p:spPr>
        <p:txBody>
          <a:bodyPr wrap="square" rtlCol="0" anchor="ctr">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Ⅰ</a:t>
            </a:r>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　政策の刷新・現役世代の重点投資（子育て</a:t>
            </a:r>
            <a:r>
              <a:rPr kumimoji="1" lang="en-US" altLang="ja-JP"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a:t>
            </a:r>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教育）</a:t>
            </a:r>
          </a:p>
        </p:txBody>
      </p:sp>
      <p:sp>
        <p:nvSpPr>
          <p:cNvPr id="4" name="スライド番号プレースホルダー 3"/>
          <p:cNvSpPr>
            <a:spLocks noGrp="1"/>
          </p:cNvSpPr>
          <p:nvPr>
            <p:ph type="sldNum" sz="quarter" idx="12"/>
          </p:nvPr>
        </p:nvSpPr>
        <p:spPr/>
        <p:txBody>
          <a:bodyPr/>
          <a:lstStyle/>
          <a:p>
            <a:fld id="{63BC356D-1576-478B-8647-1361C6E9DFF7}" type="slidenum">
              <a:rPr lang="ja-JP" altLang="en-US" smtClean="0"/>
              <a:pPr/>
              <a:t>7</a:t>
            </a:fld>
            <a:endParaRPr lang="ja-JP" altLang="en-US"/>
          </a:p>
        </p:txBody>
      </p:sp>
    </p:spTree>
    <p:extLst>
      <p:ext uri="{BB962C8B-B14F-4D97-AF65-F5344CB8AC3E}">
        <p14:creationId xmlns:p14="http://schemas.microsoft.com/office/powerpoint/2010/main" val="30156624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角丸四角形 8"/>
          <p:cNvSpPr/>
          <p:nvPr/>
        </p:nvSpPr>
        <p:spPr>
          <a:xfrm>
            <a:off x="6084168" y="1700808"/>
            <a:ext cx="2808311" cy="2911937"/>
          </a:xfrm>
          <a:prstGeom prst="roundRect">
            <a:avLst>
              <a:gd name="adj" fmla="val 3640"/>
            </a:avLst>
          </a:prstGeom>
          <a:solidFill>
            <a:srgbClr val="66FFFF">
              <a:alpha val="50000"/>
            </a:srgbClr>
          </a:solidFill>
          <a:ln w="38100">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graphicFrame>
        <p:nvGraphicFramePr>
          <p:cNvPr id="7" name="表 6"/>
          <p:cNvGraphicFramePr>
            <a:graphicFrameLocks noGrp="1"/>
          </p:cNvGraphicFramePr>
          <p:nvPr>
            <p:extLst>
              <p:ext uri="{D42A27DB-BD31-4B8C-83A1-F6EECF244321}">
                <p14:modId xmlns:p14="http://schemas.microsoft.com/office/powerpoint/2010/main" val="1340760953"/>
              </p:ext>
            </p:extLst>
          </p:nvPr>
        </p:nvGraphicFramePr>
        <p:xfrm>
          <a:off x="249557" y="1077065"/>
          <a:ext cx="8642922" cy="3535680"/>
        </p:xfrm>
        <a:graphic>
          <a:graphicData uri="http://schemas.openxmlformats.org/drawingml/2006/table">
            <a:tbl>
              <a:tblPr firstRow="1" bandRow="1">
                <a:tableStyleId>{5940675A-B579-460E-94D1-54222C63F5DA}</a:tableStyleId>
              </a:tblPr>
              <a:tblGrid>
                <a:gridCol w="472960">
                  <a:extLst>
                    <a:ext uri="{9D8B030D-6E8A-4147-A177-3AD203B41FA5}">
                      <a16:colId xmlns:a16="http://schemas.microsoft.com/office/drawing/2014/main" val="20000"/>
                    </a:ext>
                  </a:extLst>
                </a:gridCol>
                <a:gridCol w="1013487">
                  <a:extLst>
                    <a:ext uri="{9D8B030D-6E8A-4147-A177-3AD203B41FA5}">
                      <a16:colId xmlns:a16="http://schemas.microsoft.com/office/drawing/2014/main" val="20001"/>
                    </a:ext>
                  </a:extLst>
                </a:gridCol>
                <a:gridCol w="1621579">
                  <a:extLst>
                    <a:ext uri="{9D8B030D-6E8A-4147-A177-3AD203B41FA5}">
                      <a16:colId xmlns:a16="http://schemas.microsoft.com/office/drawing/2014/main" val="20002"/>
                    </a:ext>
                  </a:extLst>
                </a:gridCol>
                <a:gridCol w="2726585">
                  <a:extLst>
                    <a:ext uri="{9D8B030D-6E8A-4147-A177-3AD203B41FA5}">
                      <a16:colId xmlns:a16="http://schemas.microsoft.com/office/drawing/2014/main" val="20003"/>
                    </a:ext>
                  </a:extLst>
                </a:gridCol>
                <a:gridCol w="2808311">
                  <a:extLst>
                    <a:ext uri="{9D8B030D-6E8A-4147-A177-3AD203B41FA5}">
                      <a16:colId xmlns:a16="http://schemas.microsoft.com/office/drawing/2014/main" val="885313393"/>
                    </a:ext>
                  </a:extLst>
                </a:gridCol>
              </a:tblGrid>
              <a:tr h="0">
                <a:tc rowSpan="2">
                  <a:txBody>
                    <a:bodyPr/>
                    <a:lstStyle/>
                    <a:p>
                      <a:pPr algn="ctr"/>
                      <a:r>
                        <a:rPr kumimoji="1" lang="ja-JP" altLang="en-US" sz="900" dirty="0"/>
                        <a:t>新規・</a:t>
                      </a:r>
                      <a:endParaRPr kumimoji="1" lang="en-US" altLang="ja-JP" sz="900" dirty="0"/>
                    </a:p>
                    <a:p>
                      <a:pPr algn="ctr"/>
                      <a:r>
                        <a:rPr kumimoji="1" lang="ja-JP" altLang="en-US" sz="900" dirty="0"/>
                        <a:t>拡充</a:t>
                      </a:r>
                    </a:p>
                  </a:txBody>
                  <a:tcPr anchor="ct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t>項　目</a:t>
                      </a:r>
                    </a:p>
                  </a:txBody>
                  <a:tcPr anchor="ctr"/>
                </a:tc>
                <a:tc rowSpan="2">
                  <a:txBody>
                    <a:bodyPr/>
                    <a:lstStyle/>
                    <a:p>
                      <a:pPr algn="ctr"/>
                      <a:r>
                        <a:rPr kumimoji="1" lang="ja-JP" altLang="en-US" sz="1400" dirty="0"/>
                        <a:t>以前の状況</a:t>
                      </a:r>
                    </a:p>
                  </a:txBody>
                  <a:tcPr anchor="ctr"/>
                </a:tc>
                <a:tc gridSpan="2">
                  <a:txBody>
                    <a:bodyPr/>
                    <a:lstStyle/>
                    <a:p>
                      <a:pPr algn="ctr"/>
                      <a:r>
                        <a:rPr kumimoji="1" lang="ja-JP" altLang="en-US" sz="1600" dirty="0"/>
                        <a:t>現在の主な取組み</a:t>
                      </a:r>
                    </a:p>
                  </a:txBody>
                  <a:tcPr anchor="ctr">
                    <a:lnB w="12700" cap="flat" cmpd="sng" algn="ctr">
                      <a:solidFill>
                        <a:schemeClr val="tx1"/>
                      </a:solidFill>
                      <a:prstDash val="solid"/>
                      <a:round/>
                      <a:headEnd type="none" w="med" len="med"/>
                      <a:tailEnd type="none" w="med" len="med"/>
                    </a:lnB>
                  </a:tcPr>
                </a:tc>
                <a:tc hMerge="1">
                  <a:txBody>
                    <a:bodyPr/>
                    <a:lstStyle/>
                    <a:p>
                      <a:pPr algn="ctr"/>
                      <a:endParaRPr kumimoji="1" lang="ja-JP" altLang="en-US" sz="1600" dirty="0"/>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151941">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r>
                        <a:rPr kumimoji="1" lang="ja-JP" altLang="en-US" sz="1200" dirty="0">
                          <a:solidFill>
                            <a:schemeClr val="tx1"/>
                          </a:solidFill>
                        </a:rPr>
                        <a:t>前回棚卸し時点（</a:t>
                      </a:r>
                      <a:r>
                        <a:rPr kumimoji="1" lang="en-US" altLang="ja-JP" sz="1200" dirty="0">
                          <a:solidFill>
                            <a:schemeClr val="tx1"/>
                          </a:solidFill>
                        </a:rPr>
                        <a:t>2018.3</a:t>
                      </a:r>
                      <a:r>
                        <a:rPr kumimoji="1" lang="ja-JP" altLang="en-US" sz="1200" dirty="0">
                          <a:solidFill>
                            <a:schemeClr val="tx1"/>
                          </a:solidFill>
                        </a:rPr>
                        <a:t>）</a:t>
                      </a:r>
                      <a:endParaRPr kumimoji="1" lang="ja-JP" altLang="en-US" sz="1600" dirty="0">
                        <a:solidFill>
                          <a:schemeClr val="tx1"/>
                        </a:solidFill>
                      </a:endParaRPr>
                    </a:p>
                  </a:txBody>
                  <a:tcPr anchor="ctr">
                    <a:lnR w="12700" cap="flat" cmpd="sng" algn="ctr">
                      <a:solidFill>
                        <a:schemeClr val="tx1"/>
                      </a:solidFill>
                      <a:prstDash val="lgDash"/>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kumimoji="1" lang="ja-JP" altLang="en-US" sz="1200" kern="1200" dirty="0">
                          <a:solidFill>
                            <a:schemeClr val="tx1"/>
                          </a:solidFill>
                          <a:latin typeface="+mn-lt"/>
                          <a:ea typeface="+mn-ea"/>
                          <a:cs typeface="+mn-cs"/>
                        </a:rPr>
                        <a:t>今回棚卸し時点（</a:t>
                      </a:r>
                      <a:r>
                        <a:rPr kumimoji="1" lang="en-US" altLang="ja-JP" sz="1200" kern="1200" dirty="0">
                          <a:solidFill>
                            <a:schemeClr val="tx1"/>
                          </a:solidFill>
                          <a:latin typeface="+mn-lt"/>
                          <a:ea typeface="+mn-ea"/>
                          <a:cs typeface="+mn-cs"/>
                        </a:rPr>
                        <a:t>2022.11</a:t>
                      </a:r>
                      <a:r>
                        <a:rPr kumimoji="1" lang="ja-JP" altLang="en-US" sz="1200" kern="1200" dirty="0">
                          <a:solidFill>
                            <a:schemeClr val="tx1"/>
                          </a:solidFill>
                          <a:latin typeface="+mn-lt"/>
                          <a:ea typeface="+mn-ea"/>
                          <a:cs typeface="+mn-cs"/>
                        </a:rPr>
                        <a:t>）</a:t>
                      </a:r>
                    </a:p>
                  </a:txBody>
                  <a:tcPr anchor="ctr">
                    <a:lnL w="12700" cap="flat" cmpd="sng" algn="ctr">
                      <a:solidFill>
                        <a:schemeClr val="tx1"/>
                      </a:solidFill>
                      <a:prstDash val="lgDash"/>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1"/>
                  </a:ext>
                </a:extLst>
              </a:tr>
              <a:tr h="843877">
                <a:tc>
                  <a:txBody>
                    <a:bodyPr/>
                    <a:lstStyle/>
                    <a:p>
                      <a:pPr algn="ctr"/>
                      <a:r>
                        <a:rPr kumimoji="1" lang="ja-JP" altLang="en-US" sz="1100" dirty="0"/>
                        <a:t>拡充</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200" dirty="0"/>
                        <a:t>a  </a:t>
                      </a:r>
                      <a:r>
                        <a:rPr lang="ja-JP" altLang="en-US" sz="1200" dirty="0"/>
                        <a:t>妊婦健康</a:t>
                      </a:r>
                      <a:endParaRPr lang="en-US" altLang="ja-JP" sz="1200" dirty="0"/>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a:t>　</a:t>
                      </a:r>
                      <a:r>
                        <a:rPr lang="ja-JP" altLang="en-US" sz="1200" baseline="0" dirty="0"/>
                        <a:t> </a:t>
                      </a:r>
                      <a:r>
                        <a:rPr lang="ja-JP" altLang="en-US" sz="1200" dirty="0"/>
                        <a:t>診査</a:t>
                      </a:r>
                    </a:p>
                  </a:txBody>
                  <a:tcPr marL="36000" marR="36000" marT="36000" marB="36000"/>
                </a:tc>
                <a:tc>
                  <a:txBody>
                    <a:bodyPr/>
                    <a:lstStyle/>
                    <a:p>
                      <a:r>
                        <a:rPr lang="ja-JP" altLang="en-US" sz="1200" dirty="0"/>
                        <a:t>妊婦</a:t>
                      </a:r>
                      <a:r>
                        <a:rPr lang="en-US" altLang="ja-JP" sz="1200" dirty="0"/>
                        <a:t>1</a:t>
                      </a:r>
                      <a:r>
                        <a:rPr lang="ja-JP" altLang="en-US" sz="1200" dirty="0"/>
                        <a:t>人当たり公費負担額</a:t>
                      </a:r>
                      <a:r>
                        <a:rPr lang="en-US" altLang="ja-JP" sz="1200" dirty="0"/>
                        <a:t>57,540</a:t>
                      </a:r>
                      <a:r>
                        <a:rPr lang="ja-JP" altLang="en-US" sz="1200" dirty="0"/>
                        <a:t>円（全国最低水準）</a:t>
                      </a:r>
                      <a:endParaRPr lang="en-US" altLang="ja-JP" sz="1200" dirty="0"/>
                    </a:p>
                    <a:p>
                      <a:r>
                        <a:rPr lang="ja-JP" altLang="en-US" sz="1200" dirty="0"/>
                        <a:t>（</a:t>
                      </a:r>
                      <a:r>
                        <a:rPr lang="en-US" altLang="ja-JP" sz="1200" dirty="0"/>
                        <a:t>2011</a:t>
                      </a:r>
                      <a:r>
                        <a:rPr lang="ja-JP" altLang="en-US" sz="1200" dirty="0"/>
                        <a:t>予算：</a:t>
                      </a:r>
                      <a:r>
                        <a:rPr lang="en-US" altLang="ja-JP" sz="1200" dirty="0"/>
                        <a:t>13</a:t>
                      </a:r>
                      <a:r>
                        <a:rPr lang="ja-JP" altLang="en-US" sz="1200" dirty="0"/>
                        <a:t>億円）</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b="0" dirty="0">
                          <a:solidFill>
                            <a:schemeClr val="tx1"/>
                          </a:solidFill>
                        </a:rPr>
                        <a:t>2016</a:t>
                      </a:r>
                      <a:r>
                        <a:rPr lang="ja-JP" altLang="en-US" sz="1200" b="0" dirty="0">
                          <a:solidFill>
                            <a:schemeClr val="tx1"/>
                          </a:solidFill>
                        </a:rPr>
                        <a:t>年度～：国の示す標準検査項目について実施時期の目安を改定（妊婦</a:t>
                      </a:r>
                      <a:r>
                        <a:rPr lang="en-US" altLang="ja-JP" sz="1200" b="0" dirty="0">
                          <a:solidFill>
                            <a:schemeClr val="tx1"/>
                          </a:solidFill>
                        </a:rPr>
                        <a:t>1</a:t>
                      </a:r>
                      <a:r>
                        <a:rPr lang="ja-JP" altLang="en-US" sz="1200" b="0" dirty="0">
                          <a:solidFill>
                            <a:schemeClr val="tx1"/>
                          </a:solidFill>
                        </a:rPr>
                        <a:t>人当たり公費負担額</a:t>
                      </a:r>
                      <a:r>
                        <a:rPr lang="en-US" altLang="ja-JP" sz="1200" b="0" dirty="0">
                          <a:solidFill>
                            <a:schemeClr val="tx1"/>
                          </a:solidFill>
                        </a:rPr>
                        <a:t>100,930</a:t>
                      </a:r>
                      <a:r>
                        <a:rPr lang="ja-JP" altLang="en-US" sz="1200" b="0" dirty="0">
                          <a:solidFill>
                            <a:schemeClr val="tx1"/>
                          </a:solidFill>
                        </a:rPr>
                        <a:t>円）</a:t>
                      </a:r>
                      <a:endParaRPr lang="en-US" altLang="ja-JP" sz="1200" b="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b="0" dirty="0">
                          <a:solidFill>
                            <a:schemeClr val="tx1"/>
                          </a:solidFill>
                        </a:rPr>
                        <a:t>2017</a:t>
                      </a:r>
                      <a:r>
                        <a:rPr lang="ja-JP" altLang="en-US" sz="1200" b="0" dirty="0">
                          <a:solidFill>
                            <a:schemeClr val="tx1"/>
                          </a:solidFill>
                        </a:rPr>
                        <a:t>年度</a:t>
                      </a:r>
                      <a:r>
                        <a:rPr lang="zh-TW" altLang="en-US" sz="1200" b="0" dirty="0">
                          <a:solidFill>
                            <a:schemeClr val="tx1"/>
                          </a:solidFill>
                          <a:latin typeface="ＭＳ ゴシック" panose="020B0609070205080204" pitchFamily="49" charset="-128"/>
                          <a:ea typeface="ＭＳ ゴシック" panose="020B0609070205080204" pitchFamily="49" charset="-128"/>
                        </a:rPr>
                        <a:t>～</a:t>
                      </a:r>
                      <a:r>
                        <a:rPr lang="zh-TW" altLang="en-US" sz="1200" b="0" dirty="0">
                          <a:solidFill>
                            <a:schemeClr val="tx1"/>
                          </a:solidFill>
                          <a:latin typeface="ＭＳ Ｐゴシック" panose="020B0600070205080204" pitchFamily="50" charset="-128"/>
                          <a:ea typeface="ＭＳ Ｐゴシック" panose="020B0600070205080204" pitchFamily="50" charset="-128"/>
                        </a:rPr>
                        <a:t>：産婦健康診査開始</a:t>
                      </a:r>
                      <a:endParaRPr lang="en-US" altLang="ja-JP" sz="1200" b="0" dirty="0">
                        <a:solidFill>
                          <a:schemeClr val="tx1"/>
                        </a:solidFill>
                        <a:latin typeface="ＭＳ Ｐゴシック" panose="020B0600070205080204" pitchFamily="50" charset="-128"/>
                        <a:ea typeface="ＭＳ Ｐゴシック" panose="020B060007020508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b="0" dirty="0">
                          <a:solidFill>
                            <a:schemeClr val="tx1"/>
                          </a:solidFill>
                        </a:rPr>
                        <a:t>（</a:t>
                      </a:r>
                      <a:r>
                        <a:rPr lang="en-US" altLang="ja-JP" sz="1200" b="0" u="sng" dirty="0">
                          <a:solidFill>
                            <a:schemeClr val="tx1"/>
                          </a:solidFill>
                        </a:rPr>
                        <a:t>2018</a:t>
                      </a:r>
                      <a:r>
                        <a:rPr lang="ja-JP" altLang="en-US" sz="1200" b="0" u="sng" dirty="0">
                          <a:solidFill>
                            <a:schemeClr val="tx1"/>
                          </a:solidFill>
                        </a:rPr>
                        <a:t>予算：</a:t>
                      </a:r>
                      <a:r>
                        <a:rPr lang="en-US" altLang="ja-JP" sz="1200" b="0" u="sng" dirty="0">
                          <a:solidFill>
                            <a:schemeClr val="tx1"/>
                          </a:solidFill>
                        </a:rPr>
                        <a:t>24</a:t>
                      </a:r>
                      <a:r>
                        <a:rPr lang="ja-JP" altLang="en-US" sz="1200" b="0" u="sng" dirty="0">
                          <a:solidFill>
                            <a:schemeClr val="tx1"/>
                          </a:solidFill>
                        </a:rPr>
                        <a:t>億円</a:t>
                      </a:r>
                      <a:r>
                        <a:rPr lang="ja-JP" altLang="en-US" sz="1200" b="0" dirty="0">
                          <a:solidFill>
                            <a:schemeClr val="tx1"/>
                          </a:solidFill>
                        </a:rPr>
                        <a:t>）</a:t>
                      </a:r>
                    </a:p>
                  </a:txBody>
                  <a:tcPr>
                    <a:lnR w="12700" cap="flat" cmpd="sng" algn="ctr">
                      <a:solidFill>
                        <a:schemeClr val="tx1"/>
                      </a:solidFill>
                      <a:prstDash val="lgDash"/>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b="0" dirty="0">
                          <a:solidFill>
                            <a:schemeClr val="tx1"/>
                          </a:solidFill>
                        </a:rPr>
                        <a:t>2019</a:t>
                      </a:r>
                      <a:r>
                        <a:rPr lang="ja-JP" altLang="en-US" sz="1200" b="0" dirty="0">
                          <a:solidFill>
                            <a:schemeClr val="tx1"/>
                          </a:solidFill>
                        </a:rPr>
                        <a:t>年度～：超音波検査の公費負担回数を</a:t>
                      </a:r>
                      <a:r>
                        <a:rPr lang="en-US" altLang="ja-JP" sz="1200" b="0" dirty="0">
                          <a:solidFill>
                            <a:schemeClr val="tx1"/>
                          </a:solidFill>
                        </a:rPr>
                        <a:t>4</a:t>
                      </a:r>
                      <a:r>
                        <a:rPr lang="ja-JP" altLang="en-US" sz="1200" b="0" dirty="0">
                          <a:solidFill>
                            <a:schemeClr val="tx1"/>
                          </a:solidFill>
                        </a:rPr>
                        <a:t>回から</a:t>
                      </a:r>
                      <a:r>
                        <a:rPr lang="en-US" altLang="ja-JP" sz="1200" b="0" dirty="0">
                          <a:solidFill>
                            <a:schemeClr val="tx1"/>
                          </a:solidFill>
                        </a:rPr>
                        <a:t>8</a:t>
                      </a:r>
                      <a:r>
                        <a:rPr lang="ja-JP" altLang="en-US" sz="1200" b="0" dirty="0">
                          <a:solidFill>
                            <a:schemeClr val="tx1"/>
                          </a:solidFill>
                        </a:rPr>
                        <a:t>回に拡充（妊婦</a:t>
                      </a:r>
                      <a:r>
                        <a:rPr lang="en-US" altLang="ja-JP" sz="1200" b="0" dirty="0">
                          <a:solidFill>
                            <a:schemeClr val="tx1"/>
                          </a:solidFill>
                        </a:rPr>
                        <a:t>1</a:t>
                      </a:r>
                      <a:r>
                        <a:rPr lang="ja-JP" altLang="en-US" sz="1200" b="0" dirty="0">
                          <a:solidFill>
                            <a:schemeClr val="tx1"/>
                          </a:solidFill>
                        </a:rPr>
                        <a:t>人当たり公費負担額</a:t>
                      </a:r>
                      <a:r>
                        <a:rPr lang="en-US" altLang="ja-JP" sz="1200" b="0" dirty="0">
                          <a:solidFill>
                            <a:schemeClr val="tx1"/>
                          </a:solidFill>
                        </a:rPr>
                        <a:t>120,480</a:t>
                      </a:r>
                      <a:r>
                        <a:rPr lang="ja-JP" altLang="en-US" sz="1200" b="0" dirty="0">
                          <a:solidFill>
                            <a:schemeClr val="tx1"/>
                          </a:solidFill>
                        </a:rPr>
                        <a:t>円）</a:t>
                      </a:r>
                      <a:endParaRPr lang="en-US" altLang="ja-JP" sz="1200" b="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b="0" dirty="0">
                          <a:solidFill>
                            <a:schemeClr val="tx1"/>
                          </a:solidFill>
                        </a:rPr>
                        <a:t>2020</a:t>
                      </a:r>
                      <a:r>
                        <a:rPr lang="ja-JP" altLang="en-US" sz="1200" b="0" dirty="0">
                          <a:solidFill>
                            <a:schemeClr val="tx1"/>
                          </a:solidFill>
                        </a:rPr>
                        <a:t>年度～：多胎については基本的な妊婦健康診査受診券</a:t>
                      </a:r>
                      <a:r>
                        <a:rPr lang="en-US" altLang="ja-JP" sz="1200" b="0" dirty="0">
                          <a:solidFill>
                            <a:schemeClr val="tx1"/>
                          </a:solidFill>
                        </a:rPr>
                        <a:t>2</a:t>
                      </a:r>
                      <a:r>
                        <a:rPr lang="ja-JP" altLang="en-US" sz="1200" b="0" dirty="0">
                          <a:solidFill>
                            <a:schemeClr val="tx1"/>
                          </a:solidFill>
                        </a:rPr>
                        <a:t>回分を追加交付（妊婦</a:t>
                      </a:r>
                      <a:r>
                        <a:rPr lang="en-US" altLang="ja-JP" sz="1200" b="0" dirty="0">
                          <a:solidFill>
                            <a:schemeClr val="tx1"/>
                          </a:solidFill>
                        </a:rPr>
                        <a:t>1</a:t>
                      </a:r>
                      <a:r>
                        <a:rPr lang="ja-JP" altLang="en-US" sz="1200" b="0" dirty="0">
                          <a:solidFill>
                            <a:schemeClr val="tx1"/>
                          </a:solidFill>
                        </a:rPr>
                        <a:t>人当たり公費負担額最大</a:t>
                      </a:r>
                      <a:r>
                        <a:rPr lang="en-US" altLang="ja-JP" sz="1200" b="0" dirty="0">
                          <a:solidFill>
                            <a:schemeClr val="tx1"/>
                          </a:solidFill>
                        </a:rPr>
                        <a:t>128,170</a:t>
                      </a:r>
                      <a:r>
                        <a:rPr lang="ja-JP" altLang="en-US" sz="1200" b="0" dirty="0">
                          <a:solidFill>
                            <a:schemeClr val="tx1"/>
                          </a:solidFill>
                        </a:rPr>
                        <a:t>円）</a:t>
                      </a:r>
                      <a:endParaRPr lang="en-US" altLang="ja-JP" sz="1200" b="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b="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0" dirty="0">
                          <a:solidFill>
                            <a:schemeClr val="tx1"/>
                          </a:solidFill>
                        </a:rPr>
                        <a:t>（</a:t>
                      </a:r>
                      <a:r>
                        <a:rPr lang="en-US" altLang="ja-JP" sz="1200" b="0" u="sng" dirty="0">
                          <a:solidFill>
                            <a:schemeClr val="tx1"/>
                          </a:solidFill>
                        </a:rPr>
                        <a:t>2022</a:t>
                      </a:r>
                      <a:r>
                        <a:rPr lang="ja-JP" altLang="en-US" sz="1200" b="0" u="sng" dirty="0">
                          <a:solidFill>
                            <a:schemeClr val="tx1"/>
                          </a:solidFill>
                        </a:rPr>
                        <a:t>予算：</a:t>
                      </a:r>
                      <a:r>
                        <a:rPr lang="en-US" altLang="ja-JP" sz="1200" b="0" u="sng" dirty="0">
                          <a:solidFill>
                            <a:schemeClr val="tx1"/>
                          </a:solidFill>
                        </a:rPr>
                        <a:t>26</a:t>
                      </a:r>
                      <a:r>
                        <a:rPr lang="ja-JP" altLang="en-US" sz="1200" b="0" u="sng" dirty="0">
                          <a:solidFill>
                            <a:schemeClr val="tx1"/>
                          </a:solidFill>
                        </a:rPr>
                        <a:t>億円</a:t>
                      </a:r>
                      <a:r>
                        <a:rPr lang="ja-JP" altLang="en-US" sz="1200" b="0" dirty="0">
                          <a:solidFill>
                            <a:schemeClr val="tx1"/>
                          </a:solidFill>
                        </a:rPr>
                        <a:t>）</a:t>
                      </a:r>
                    </a:p>
                  </a:txBody>
                  <a:tcPr>
                    <a:lnL w="12700" cap="flat" cmpd="sng" algn="ctr">
                      <a:solidFill>
                        <a:schemeClr val="tx1"/>
                      </a:solidFill>
                      <a:prstDash val="lgDash"/>
                      <a:round/>
                      <a:headEnd type="none" w="med" len="med"/>
                      <a:tailEnd type="none" w="med" len="med"/>
                    </a:lnL>
                    <a:noFill/>
                  </a:tcPr>
                </a:tc>
                <a:extLst>
                  <a:ext uri="{0D108BD9-81ED-4DB2-BD59-A6C34878D82A}">
                    <a16:rowId xmlns:a16="http://schemas.microsoft.com/office/drawing/2014/main" val="10002"/>
                  </a:ext>
                </a:extLst>
              </a:tr>
              <a:tr h="648072">
                <a:tc>
                  <a:txBody>
                    <a:bodyPr/>
                    <a:lstStyle/>
                    <a:p>
                      <a:pPr algn="ctr"/>
                      <a:r>
                        <a:rPr kumimoji="1" lang="ja-JP" altLang="en-US" sz="1100" dirty="0"/>
                        <a:t>拡充</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200" baseline="0" dirty="0"/>
                        <a:t>b  </a:t>
                      </a:r>
                      <a:r>
                        <a:rPr lang="ja-JP" altLang="en-US" sz="1200" dirty="0"/>
                        <a:t>こども医療</a:t>
                      </a:r>
                      <a:endParaRPr lang="en-US" altLang="ja-JP" sz="1200" dirty="0"/>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a:t>　 費助成</a:t>
                      </a:r>
                      <a:endParaRPr kumimoji="1" lang="ja-JP" altLang="en-US" sz="1200" dirty="0"/>
                    </a:p>
                  </a:txBody>
                  <a:tcPr marL="36000" marR="36000" marT="36000" marB="36000"/>
                </a:tc>
                <a:tc>
                  <a:txBody>
                    <a:bodyPr/>
                    <a:lstStyle/>
                    <a:p>
                      <a:r>
                        <a:rPr kumimoji="1" lang="ja-JP" altLang="en-US" sz="1200" dirty="0"/>
                        <a:t>通院について、小学校就学前（</a:t>
                      </a:r>
                      <a:r>
                        <a:rPr kumimoji="1" lang="en-US" altLang="ja-JP" sz="1200" dirty="0"/>
                        <a:t>6</a:t>
                      </a:r>
                      <a:r>
                        <a:rPr kumimoji="1" lang="ja-JP" altLang="en-US" sz="1200" dirty="0"/>
                        <a:t>歳）まで</a:t>
                      </a:r>
                      <a:endParaRPr kumimoji="1" lang="en-US" altLang="ja-JP" sz="1200" dirty="0"/>
                    </a:p>
                    <a:p>
                      <a:r>
                        <a:rPr lang="ja-JP" altLang="en-US" sz="1200" dirty="0"/>
                        <a:t>（</a:t>
                      </a:r>
                      <a:r>
                        <a:rPr lang="en-US" altLang="ja-JP" sz="1200" dirty="0"/>
                        <a:t>2011</a:t>
                      </a:r>
                      <a:r>
                        <a:rPr lang="ja-JP" altLang="en-US" sz="1200" dirty="0"/>
                        <a:t>予算：</a:t>
                      </a:r>
                      <a:r>
                        <a:rPr lang="en-US" altLang="ja-JP" sz="1200" dirty="0"/>
                        <a:t>35</a:t>
                      </a:r>
                      <a:r>
                        <a:rPr lang="ja-JP" altLang="en-US" sz="1200" dirty="0"/>
                        <a:t>億円）</a:t>
                      </a:r>
                      <a:endParaRPr kumimoji="1" lang="ja-JP" altLang="en-US" sz="1200" dirty="0"/>
                    </a:p>
                  </a:txBody>
                  <a:tcPr/>
                </a:tc>
                <a:tc>
                  <a:txBody>
                    <a:bodyPr/>
                    <a:lstStyle/>
                    <a:p>
                      <a:r>
                        <a:rPr lang="en-US" altLang="ja-JP" sz="1200" b="0" dirty="0">
                          <a:solidFill>
                            <a:schemeClr val="tx1"/>
                          </a:solidFill>
                        </a:rPr>
                        <a:t>2017</a:t>
                      </a:r>
                      <a:r>
                        <a:rPr lang="ja-JP" altLang="en-US" sz="1200" b="0" dirty="0">
                          <a:solidFill>
                            <a:schemeClr val="tx1"/>
                          </a:solidFill>
                        </a:rPr>
                        <a:t>年</a:t>
                      </a:r>
                      <a:r>
                        <a:rPr lang="en-US" altLang="ja-JP" sz="1200" b="0" dirty="0">
                          <a:solidFill>
                            <a:schemeClr val="tx1"/>
                          </a:solidFill>
                        </a:rPr>
                        <a:t>11</a:t>
                      </a:r>
                      <a:r>
                        <a:rPr lang="ja-JP" altLang="en-US" sz="1200" b="0" dirty="0">
                          <a:solidFill>
                            <a:schemeClr val="tx1"/>
                          </a:solidFill>
                        </a:rPr>
                        <a:t>月～：入・通院を高校修了まで拡充</a:t>
                      </a:r>
                      <a:endParaRPr lang="en-US" altLang="ja-JP" sz="1200" b="0" dirty="0">
                        <a:solidFill>
                          <a:schemeClr val="tx1"/>
                        </a:solidFill>
                      </a:endParaRPr>
                    </a:p>
                    <a:p>
                      <a:r>
                        <a:rPr lang="ja-JP" altLang="en-US" sz="1200" b="0" dirty="0">
                          <a:solidFill>
                            <a:schemeClr val="tx1"/>
                          </a:solidFill>
                        </a:rPr>
                        <a:t>（</a:t>
                      </a:r>
                      <a:r>
                        <a:rPr lang="en-US" altLang="ja-JP" sz="1200" b="0" u="sng" dirty="0">
                          <a:solidFill>
                            <a:schemeClr val="tx1"/>
                          </a:solidFill>
                        </a:rPr>
                        <a:t>2018</a:t>
                      </a:r>
                      <a:r>
                        <a:rPr lang="ja-JP" altLang="en-US" sz="1200" b="0" u="sng" dirty="0">
                          <a:solidFill>
                            <a:schemeClr val="tx1"/>
                          </a:solidFill>
                        </a:rPr>
                        <a:t>予算：</a:t>
                      </a:r>
                      <a:r>
                        <a:rPr lang="en-US" altLang="ja-JP" sz="1200" b="0" u="sng" dirty="0">
                          <a:solidFill>
                            <a:schemeClr val="tx1"/>
                          </a:solidFill>
                        </a:rPr>
                        <a:t>88</a:t>
                      </a:r>
                      <a:r>
                        <a:rPr lang="ja-JP" altLang="en-US" sz="1200" b="0" u="sng" dirty="0">
                          <a:solidFill>
                            <a:schemeClr val="tx1"/>
                          </a:solidFill>
                        </a:rPr>
                        <a:t>億円</a:t>
                      </a:r>
                      <a:r>
                        <a:rPr lang="ja-JP" altLang="en-US" sz="1200" b="0" dirty="0">
                          <a:solidFill>
                            <a:schemeClr val="tx1"/>
                          </a:solidFill>
                        </a:rPr>
                        <a:t>）</a:t>
                      </a:r>
                      <a:endParaRPr kumimoji="1" lang="ja-JP" altLang="en-US" sz="1200" b="0" dirty="0">
                        <a:solidFill>
                          <a:schemeClr val="tx1"/>
                        </a:solidFill>
                      </a:endParaRPr>
                    </a:p>
                  </a:txBody>
                  <a:tcPr>
                    <a:lnR w="12700" cap="flat" cmpd="sng" algn="ctr">
                      <a:solidFill>
                        <a:schemeClr val="tx1"/>
                      </a:solidFill>
                      <a:prstDash val="lgDash"/>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b="0" dirty="0">
                          <a:solidFill>
                            <a:schemeClr val="tx1"/>
                          </a:solidFill>
                        </a:rPr>
                        <a:t>2018</a:t>
                      </a:r>
                      <a:r>
                        <a:rPr lang="ja-JP" altLang="en-US" sz="1200" b="0" dirty="0">
                          <a:solidFill>
                            <a:schemeClr val="tx1"/>
                          </a:solidFill>
                        </a:rPr>
                        <a:t>年</a:t>
                      </a:r>
                      <a:r>
                        <a:rPr lang="en-US" altLang="ja-JP" sz="1200" b="0" dirty="0">
                          <a:solidFill>
                            <a:schemeClr val="tx1"/>
                          </a:solidFill>
                        </a:rPr>
                        <a:t>4</a:t>
                      </a:r>
                      <a:r>
                        <a:rPr lang="ja-JP" altLang="en-US" sz="1200" b="0" dirty="0">
                          <a:solidFill>
                            <a:schemeClr val="tx1"/>
                          </a:solidFill>
                        </a:rPr>
                        <a:t>月～：償還事務センターにて償還払い事務を開始</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b="0" dirty="0">
                          <a:solidFill>
                            <a:schemeClr val="tx1"/>
                          </a:solidFill>
                        </a:rPr>
                        <a:t>2019</a:t>
                      </a:r>
                      <a:r>
                        <a:rPr lang="ja-JP" altLang="en-US" sz="1200" b="0" dirty="0">
                          <a:solidFill>
                            <a:schemeClr val="tx1"/>
                          </a:solidFill>
                        </a:rPr>
                        <a:t>年</a:t>
                      </a:r>
                      <a:r>
                        <a:rPr lang="en-US" altLang="ja-JP" sz="1200" b="0" dirty="0">
                          <a:solidFill>
                            <a:schemeClr val="tx1"/>
                          </a:solidFill>
                        </a:rPr>
                        <a:t>4</a:t>
                      </a:r>
                      <a:r>
                        <a:rPr lang="ja-JP" altLang="en-US" sz="1200" b="0" dirty="0">
                          <a:solidFill>
                            <a:schemeClr val="tx1"/>
                          </a:solidFill>
                        </a:rPr>
                        <a:t>月診療～：自動償還開始</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b="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b="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0" dirty="0">
                          <a:solidFill>
                            <a:schemeClr val="tx1"/>
                          </a:solidFill>
                        </a:rPr>
                        <a:t>（</a:t>
                      </a:r>
                      <a:r>
                        <a:rPr lang="en-US" altLang="ja-JP" sz="1200" b="0" u="sng" dirty="0">
                          <a:solidFill>
                            <a:schemeClr val="tx1"/>
                          </a:solidFill>
                        </a:rPr>
                        <a:t>2022</a:t>
                      </a:r>
                      <a:r>
                        <a:rPr lang="ja-JP" altLang="en-US" sz="1200" b="0" u="sng" dirty="0">
                          <a:solidFill>
                            <a:schemeClr val="tx1"/>
                          </a:solidFill>
                        </a:rPr>
                        <a:t>予算：</a:t>
                      </a:r>
                      <a:r>
                        <a:rPr lang="en-US" altLang="ja-JP" sz="1200" b="0" u="sng" dirty="0">
                          <a:solidFill>
                            <a:schemeClr val="tx1"/>
                          </a:solidFill>
                        </a:rPr>
                        <a:t>96</a:t>
                      </a:r>
                      <a:r>
                        <a:rPr lang="ja-JP" altLang="en-US" sz="1200" b="0" u="sng" dirty="0">
                          <a:solidFill>
                            <a:schemeClr val="tx1"/>
                          </a:solidFill>
                        </a:rPr>
                        <a:t>億円</a:t>
                      </a:r>
                      <a:r>
                        <a:rPr lang="ja-JP" altLang="en-US" sz="1200" b="0" dirty="0">
                          <a:solidFill>
                            <a:schemeClr val="tx1"/>
                          </a:solidFill>
                        </a:rPr>
                        <a:t>）</a:t>
                      </a:r>
                    </a:p>
                    <a:p>
                      <a:endParaRPr kumimoji="1" lang="ja-JP" altLang="en-US" sz="1200" b="0" dirty="0">
                        <a:solidFill>
                          <a:schemeClr val="tx1"/>
                        </a:solidFill>
                      </a:endParaRPr>
                    </a:p>
                  </a:txBody>
                  <a:tcPr>
                    <a:lnL w="12700" cap="flat" cmpd="sng" algn="ctr">
                      <a:solidFill>
                        <a:schemeClr val="tx1"/>
                      </a:solidFill>
                      <a:prstDash val="lgDash"/>
                      <a:round/>
                      <a:headEnd type="none" w="med" len="med"/>
                      <a:tailEnd type="none" w="med" len="med"/>
                    </a:lnL>
                    <a:noFill/>
                  </a:tcPr>
                </a:tc>
                <a:extLst>
                  <a:ext uri="{0D108BD9-81ED-4DB2-BD59-A6C34878D82A}">
                    <a16:rowId xmlns:a16="http://schemas.microsoft.com/office/drawing/2014/main" val="10003"/>
                  </a:ext>
                </a:extLst>
              </a:tr>
            </a:tbl>
          </a:graphicData>
        </a:graphic>
      </p:graphicFrame>
      <p:sp>
        <p:nvSpPr>
          <p:cNvPr id="10" name="テキスト ボックス 9"/>
          <p:cNvSpPr txBox="1"/>
          <p:nvPr/>
        </p:nvSpPr>
        <p:spPr>
          <a:xfrm>
            <a:off x="251520" y="232182"/>
            <a:ext cx="7704856"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③　新規・拡充した施策・事業の概要</a:t>
            </a:r>
          </a:p>
        </p:txBody>
      </p:sp>
      <p:cxnSp>
        <p:nvCxnSpPr>
          <p:cNvPr id="11" name="直線コネクタ 10"/>
          <p:cNvCxnSpPr/>
          <p:nvPr/>
        </p:nvCxnSpPr>
        <p:spPr>
          <a:xfrm>
            <a:off x="251520" y="520214"/>
            <a:ext cx="871296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角丸四角形 15"/>
          <p:cNvSpPr/>
          <p:nvPr/>
        </p:nvSpPr>
        <p:spPr>
          <a:xfrm>
            <a:off x="279300" y="608573"/>
            <a:ext cx="1844428" cy="343689"/>
          </a:xfrm>
          <a:prstGeom prst="roundRect">
            <a:avLst/>
          </a:prstGeom>
          <a:noFill/>
          <a:effectLst/>
        </p:spPr>
        <p:style>
          <a:lnRef idx="1">
            <a:schemeClr val="accent1"/>
          </a:lnRef>
          <a:fillRef idx="2">
            <a:schemeClr val="accent1"/>
          </a:fillRef>
          <a:effectRef idx="1">
            <a:schemeClr val="accent1"/>
          </a:effectRef>
          <a:fontRef idx="minor">
            <a:schemeClr val="dk1"/>
          </a:fontRef>
        </p:style>
        <p:txBody>
          <a:bodyPr vert="horz"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こども・子育て①</a:t>
            </a:r>
          </a:p>
        </p:txBody>
      </p:sp>
      <p:sp>
        <p:nvSpPr>
          <p:cNvPr id="12" name="テキスト ボックス 36"/>
          <p:cNvSpPr txBox="1"/>
          <p:nvPr/>
        </p:nvSpPr>
        <p:spPr>
          <a:xfrm>
            <a:off x="55366" y="70266"/>
            <a:ext cx="3491880" cy="261610"/>
          </a:xfrm>
          <a:prstGeom prst="rect">
            <a:avLst/>
          </a:prstGeom>
          <a:noFill/>
        </p:spPr>
        <p:txBody>
          <a:bodyPr wrap="square" rtlCol="0" anchor="ctr">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Ⅰ</a:t>
            </a:r>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　政策の刷新・現役世代の重点投資（子育て</a:t>
            </a:r>
            <a:r>
              <a:rPr kumimoji="1" lang="en-US" altLang="ja-JP"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a:t>
            </a:r>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教育）</a:t>
            </a:r>
          </a:p>
        </p:txBody>
      </p:sp>
      <p:sp>
        <p:nvSpPr>
          <p:cNvPr id="3" name="スライド番号プレースホルダー 2"/>
          <p:cNvSpPr>
            <a:spLocks noGrp="1"/>
          </p:cNvSpPr>
          <p:nvPr>
            <p:ph type="sldNum" sz="quarter" idx="12"/>
          </p:nvPr>
        </p:nvSpPr>
        <p:spPr/>
        <p:txBody>
          <a:bodyPr/>
          <a:lstStyle/>
          <a:p>
            <a:fld id="{CCEC3038-1CF1-4B63-9920-55248DCFBA97}" type="slidenum">
              <a:rPr kumimoji="1" lang="ja-JP" altLang="en-US" smtClean="0"/>
              <a:pPr/>
              <a:t>8</a:t>
            </a:fld>
            <a:endParaRPr kumimoji="1" lang="ja-JP" altLang="en-US"/>
          </a:p>
        </p:txBody>
      </p:sp>
    </p:spTree>
    <p:extLst>
      <p:ext uri="{BB962C8B-B14F-4D97-AF65-F5344CB8AC3E}">
        <p14:creationId xmlns:p14="http://schemas.microsoft.com/office/powerpoint/2010/main" val="235535745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38100">
          <a:solidFill>
            <a:srgbClr val="FF0000"/>
          </a:solidFill>
        </a:ln>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1_Office ​​テーマ">
  <a:themeElements>
    <a:clrScheme name="ウェーブ">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12051</Words>
  <Application>Microsoft Office PowerPoint</Application>
  <PresentationFormat>画面に合わせる (4:3)</PresentationFormat>
  <Paragraphs>2090</Paragraphs>
  <Slides>36</Slides>
  <Notes>22</Notes>
  <HiddenSlides>0</HiddenSlides>
  <MMClips>0</MMClips>
  <ScaleCrop>false</ScaleCrop>
  <HeadingPairs>
    <vt:vector size="6" baseType="variant">
      <vt:variant>
        <vt:lpstr>使用されているフォント</vt:lpstr>
      </vt:variant>
      <vt:variant>
        <vt:i4>11</vt:i4>
      </vt:variant>
      <vt:variant>
        <vt:lpstr>テーマ</vt:lpstr>
      </vt:variant>
      <vt:variant>
        <vt:i4>2</vt:i4>
      </vt:variant>
      <vt:variant>
        <vt:lpstr>スライド タイトル</vt:lpstr>
      </vt:variant>
      <vt:variant>
        <vt:i4>36</vt:i4>
      </vt:variant>
    </vt:vector>
  </HeadingPairs>
  <TitlesOfParts>
    <vt:vector size="49" baseType="lpstr">
      <vt:lpstr>BIZ UDPゴシック</vt:lpstr>
      <vt:lpstr>BIZ UDゴシック</vt:lpstr>
      <vt:lpstr>Meiryo UI</vt:lpstr>
      <vt:lpstr>ＭＳ Ｐゴシック</vt:lpstr>
      <vt:lpstr>ＭＳ Ｐ明朝</vt:lpstr>
      <vt:lpstr>ＭＳ ゴシック</vt:lpstr>
      <vt:lpstr>新細明體</vt:lpstr>
      <vt:lpstr>メイリオ</vt:lpstr>
      <vt:lpstr>游ゴシック</vt:lpstr>
      <vt:lpstr>Arial</vt:lpstr>
      <vt:lpstr>Calibri</vt:lpstr>
      <vt:lpstr>Office ​​テーマ</vt:lpstr>
      <vt:lpstr>1_Office ​​テーマ</vt:lpstr>
      <vt:lpstr>大阪市役所の点検・棚卸し結果 （2008～2022年）</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2023-06-16T04:23:16Z</dcterms:created>
  <dcterms:modified xsi:type="dcterms:W3CDTF">2023-06-20T02:16:16Z</dcterms:modified>
</cp:coreProperties>
</file>