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6" showSpecialPlsOnTitleSld="0" removePersonalInfoOnSave="1" saveSubsetFonts="1">
  <p:sldMasterIdLst>
    <p:sldMasterId id="2147483660" r:id="rId1"/>
  </p:sldMasterIdLst>
  <p:notesMasterIdLst>
    <p:notesMasterId r:id="rId8"/>
  </p:notesMasterIdLst>
  <p:handoutMasterIdLst>
    <p:handoutMasterId r:id="rId9"/>
  </p:handoutMasterIdLst>
  <p:sldIdLst>
    <p:sldId id="3089" r:id="rId2"/>
    <p:sldId id="3090" r:id="rId3"/>
    <p:sldId id="3091" r:id="rId4"/>
    <p:sldId id="3092" r:id="rId5"/>
    <p:sldId id="3093" r:id="rId6"/>
    <p:sldId id="3094" r:id="rId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A5168CB-6D59-4E85-B55D-2A3603013F79}">
          <p14:sldIdLst/>
        </p14:section>
        <p14:section name="タイトルなしのセクション" id="{A4D62A37-E271-4605-B982-C4DA865EAE8E}">
          <p14:sldIdLst>
            <p14:sldId id="3089"/>
            <p14:sldId id="3090"/>
            <p14:sldId id="3091"/>
            <p14:sldId id="3092"/>
            <p14:sldId id="3093"/>
            <p14:sldId id="3094"/>
          </p14:sldIdLst>
        </p14:section>
        <p14:section name="タイトルなしのセクション" id="{9720A8D4-B865-4870-A84E-CBCF49E6AED5}">
          <p14:sldIdLst/>
        </p14:section>
        <p14:section name="タイトルなしのセクション" id="{431348C6-D2CC-4E7F-A594-67B722357F0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1" autoAdjust="0"/>
    <p:restoredTop sz="69653" autoAdjust="0"/>
  </p:normalViewPr>
  <p:slideViewPr>
    <p:cSldViewPr>
      <p:cViewPr varScale="1">
        <p:scale>
          <a:sx n="73" d="100"/>
          <a:sy n="73" d="100"/>
        </p:scale>
        <p:origin x="1584" y="54"/>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ごみ量</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H25年度</c:v>
                </c:pt>
                <c:pt idx="1">
                  <c:v>R2年度</c:v>
                </c:pt>
              </c:strCache>
            </c:strRef>
          </c:cat>
          <c:val>
            <c:numRef>
              <c:f>Sheet1!$B$2:$B$3</c:f>
              <c:numCache>
                <c:formatCode>#,##0_ </c:formatCode>
                <c:ptCount val="2"/>
                <c:pt idx="0">
                  <c:v>1631</c:v>
                </c:pt>
                <c:pt idx="1">
                  <c:v>750</c:v>
                </c:pt>
              </c:numCache>
            </c:numRef>
          </c:val>
          <c:extLst>
            <c:ext xmlns:c16="http://schemas.microsoft.com/office/drawing/2014/chart" uri="{C3380CC4-5D6E-409C-BE32-E72D297353CC}">
              <c16:uniqueId val="{00000000-CF7C-4450-B98C-90DE8667219D}"/>
            </c:ext>
          </c:extLst>
        </c:ser>
        <c:dLbls>
          <c:showLegendKey val="0"/>
          <c:showVal val="0"/>
          <c:showCatName val="0"/>
          <c:showSerName val="0"/>
          <c:showPercent val="0"/>
          <c:showBubbleSize val="0"/>
        </c:dLbls>
        <c:gapWidth val="219"/>
        <c:overlap val="-27"/>
        <c:axId val="550625328"/>
        <c:axId val="550625984"/>
      </c:barChart>
      <c:catAx>
        <c:axId val="55062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50625984"/>
        <c:crosses val="autoZero"/>
        <c:auto val="1"/>
        <c:lblAlgn val="ctr"/>
        <c:lblOffset val="100"/>
        <c:noMultiLvlLbl val="0"/>
      </c:catAx>
      <c:valAx>
        <c:axId val="55062598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5062532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800"/>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チャリ</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H25年度</c:v>
                </c:pt>
                <c:pt idx="1">
                  <c:v>R2年度</c:v>
                </c:pt>
              </c:strCache>
            </c:strRef>
          </c:cat>
          <c:val>
            <c:numRef>
              <c:f>Sheet1!$B$2:$B$3</c:f>
              <c:numCache>
                <c:formatCode>#,##0_ </c:formatCode>
                <c:ptCount val="2"/>
                <c:pt idx="0">
                  <c:v>4500</c:v>
                </c:pt>
                <c:pt idx="1">
                  <c:v>2357</c:v>
                </c:pt>
              </c:numCache>
            </c:numRef>
          </c:val>
          <c:extLst>
            <c:ext xmlns:c16="http://schemas.microsoft.com/office/drawing/2014/chart" uri="{C3380CC4-5D6E-409C-BE32-E72D297353CC}">
              <c16:uniqueId val="{00000000-9462-444B-9B60-A7AE78ECB5AD}"/>
            </c:ext>
          </c:extLst>
        </c:ser>
        <c:dLbls>
          <c:showLegendKey val="0"/>
          <c:showVal val="0"/>
          <c:showCatName val="0"/>
          <c:showSerName val="0"/>
          <c:showPercent val="0"/>
          <c:showBubbleSize val="0"/>
        </c:dLbls>
        <c:gapWidth val="219"/>
        <c:overlap val="-27"/>
        <c:axId val="550625328"/>
        <c:axId val="550625984"/>
      </c:barChart>
      <c:catAx>
        <c:axId val="55062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50625984"/>
        <c:crosses val="autoZero"/>
        <c:auto val="1"/>
        <c:lblAlgn val="ctr"/>
        <c:lblOffset val="100"/>
        <c:noMultiLvlLbl val="0"/>
      </c:catAx>
      <c:valAx>
        <c:axId val="55062598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55062532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8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07662018719813"/>
          <c:y val="0.10797157959252129"/>
          <c:w val="0.53866672389846681"/>
          <c:h val="0.78405684081495741"/>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思わない</c:v>
                </c:pt>
                <c:pt idx="1">
                  <c:v>どちらかといえば思わない</c:v>
                </c:pt>
                <c:pt idx="2">
                  <c:v>どちらかといえば思う</c:v>
                </c:pt>
                <c:pt idx="3">
                  <c:v>思う</c:v>
                </c:pt>
              </c:strCache>
            </c:strRef>
          </c:cat>
          <c:val>
            <c:numRef>
              <c:f>Sheet1!$B$2:$B$5</c:f>
              <c:numCache>
                <c:formatCode>0.00%</c:formatCode>
                <c:ptCount val="4"/>
                <c:pt idx="0">
                  <c:v>0.158</c:v>
                </c:pt>
                <c:pt idx="1">
                  <c:v>0.53500000000000003</c:v>
                </c:pt>
                <c:pt idx="2">
                  <c:v>0.27600000000000002</c:v>
                </c:pt>
                <c:pt idx="3">
                  <c:v>0.03</c:v>
                </c:pt>
              </c:numCache>
            </c:numRef>
          </c:val>
          <c:extLst>
            <c:ext xmlns:c16="http://schemas.microsoft.com/office/drawing/2014/chart" uri="{C3380CC4-5D6E-409C-BE32-E72D297353CC}">
              <c16:uniqueId val="{00000000-FA66-4532-86F5-2E9689CB35C2}"/>
            </c:ext>
          </c:extLst>
        </c:ser>
        <c:dLbls>
          <c:showLegendKey val="0"/>
          <c:showVal val="0"/>
          <c:showCatName val="0"/>
          <c:showSerName val="0"/>
          <c:showPercent val="0"/>
          <c:showBubbleSize val="0"/>
        </c:dLbls>
        <c:gapWidth val="74"/>
        <c:axId val="673428560"/>
        <c:axId val="673422328"/>
      </c:barChart>
      <c:catAx>
        <c:axId val="673428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673422328"/>
        <c:crosses val="autoZero"/>
        <c:auto val="1"/>
        <c:lblAlgn val="ctr"/>
        <c:lblOffset val="100"/>
        <c:noMultiLvlLbl val="0"/>
      </c:catAx>
      <c:valAx>
        <c:axId val="673422328"/>
        <c:scaling>
          <c:orientation val="minMax"/>
        </c:scaling>
        <c:delete val="1"/>
        <c:axPos val="b"/>
        <c:numFmt formatCode="0.00%" sourceLinked="1"/>
        <c:majorTickMark val="none"/>
        <c:minorTickMark val="none"/>
        <c:tickLblPos val="nextTo"/>
        <c:crossAx val="673428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0.51055</cdr:x>
      <cdr:y>0.36457</cdr:y>
    </cdr:from>
    <cdr:to>
      <cdr:x>0.67407</cdr:x>
      <cdr:y>0.50245</cdr:y>
    </cdr:to>
    <cdr:sp macro="" textlink="">
      <cdr:nvSpPr>
        <cdr:cNvPr id="2" name="右矢印 1"/>
        <cdr:cNvSpPr/>
      </cdr:nvSpPr>
      <cdr:spPr>
        <a:xfrm xmlns:a="http://schemas.openxmlformats.org/drawingml/2006/main" rot="2503817">
          <a:off x="1116899" y="543963"/>
          <a:ext cx="357717" cy="20572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576" cy="498474"/>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4"/>
            <a:ext cx="2949576" cy="498474"/>
          </a:xfrm>
          <a:prstGeom prst="rect">
            <a:avLst/>
          </a:prstGeom>
        </p:spPr>
        <p:txBody>
          <a:bodyPr vert="horz" lIns="91411" tIns="45705" rIns="91411" bIns="45705"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4"/>
            <a:ext cx="2949576" cy="498474"/>
          </a:xfrm>
          <a:prstGeom prst="rect">
            <a:avLst/>
          </a:prstGeom>
        </p:spPr>
        <p:txBody>
          <a:bodyPr vert="horz" lIns="91411" tIns="45705" rIns="91411"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6" cy="498474"/>
          </a:xfrm>
          <a:prstGeom prst="rect">
            <a:avLst/>
          </a:prstGeom>
        </p:spPr>
        <p:txBody>
          <a:bodyPr vert="horz" lIns="91411" tIns="45705" rIns="91411" bIns="45705"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6" cy="496888"/>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6" cy="496888"/>
          </a:xfrm>
          <a:prstGeom prst="rect">
            <a:avLst/>
          </a:prstGeom>
        </p:spPr>
        <p:txBody>
          <a:bodyPr vert="horz" lIns="91411" tIns="45705" rIns="91411" bIns="45705"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4275"/>
          </a:xfrm>
          <a:prstGeom prst="rect">
            <a:avLst/>
          </a:prstGeom>
          <a:noFill/>
          <a:ln w="12700">
            <a:solidFill>
              <a:prstClr val="black"/>
            </a:solidFill>
          </a:ln>
        </p:spPr>
        <p:txBody>
          <a:bodyPr vert="horz" lIns="91411" tIns="45705" rIns="91411" bIns="45705" rtlCol="0" anchor="ctr"/>
          <a:lstStyle/>
          <a:p>
            <a:endParaRPr lang="ja-JP" altLang="en-US"/>
          </a:p>
        </p:txBody>
      </p:sp>
      <p:sp>
        <p:nvSpPr>
          <p:cNvPr id="5" name="ノート プレースホルダー 4"/>
          <p:cNvSpPr>
            <a:spLocks noGrp="1"/>
          </p:cNvSpPr>
          <p:nvPr>
            <p:ph type="body" sz="quarter" idx="3"/>
          </p:nvPr>
        </p:nvSpPr>
        <p:spPr>
          <a:xfrm>
            <a:off x="681038" y="4721226"/>
            <a:ext cx="5445125" cy="4471988"/>
          </a:xfrm>
          <a:prstGeom prst="rect">
            <a:avLst/>
          </a:prstGeom>
        </p:spPr>
        <p:txBody>
          <a:bodyPr vert="horz" lIns="91411" tIns="45705" rIns="91411"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6" cy="496887"/>
          </a:xfrm>
          <a:prstGeom prst="rect">
            <a:avLst/>
          </a:prstGeom>
        </p:spPr>
        <p:txBody>
          <a:bodyPr vert="horz" lIns="91411" tIns="45705" rIns="91411"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6" cy="496887"/>
          </a:xfrm>
          <a:prstGeom prst="rect">
            <a:avLst/>
          </a:prstGeom>
        </p:spPr>
        <p:txBody>
          <a:bodyPr vert="horz" lIns="91411" tIns="45705" rIns="91411" bIns="45705"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36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1013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37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1328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38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6431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39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7499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78">
              <a:defRPr/>
            </a:pPr>
            <a:fld id="{4A5C514A-B6EE-4628-87B8-3755CB0013A9}" type="slidenum">
              <a:rPr lang="ja-JP" altLang="en-US">
                <a:solidFill>
                  <a:prstClr val="black"/>
                </a:solidFill>
                <a:latin typeface="Calibri"/>
                <a:ea typeface="ＭＳ Ｐゴシック" panose="020B0600070205080204" pitchFamily="50" charset="-128"/>
              </a:rPr>
              <a:pPr defTabSz="914178">
                <a:defRPr/>
              </a:pPr>
              <a:t>41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22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AEA7A03-5B8A-4571-A39C-78130EFB3BF4}"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316974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020298-1E42-409B-B08B-9568A8461A4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105602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316326-E981-44C4-83D1-CBBDD9501A0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121757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B7098BD-4296-4836-B6D2-2E36E1E85029}"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240773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BE3DF-FB17-4510-A552-D8507E8AE374}"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144985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4A5FA37-610C-404E-9437-8C8EB4304F22}"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150210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E4DC867-E4CF-4639-A7BE-8CBA0DD06118}"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80211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47AC9A2-36CF-4E5D-BF2F-21AC27039DB3}"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251501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8413986-C8A7-4380-9E79-04C1FA3122FB}" type="datetime1">
              <a:rPr kumimoji="1" lang="ja-JP" altLang="en-US" smtClean="0"/>
              <a:t>2023/6/16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a:t>
            </a:fld>
            <a:endParaRPr kumimoji="1" lang="ja-JP" altLang="en-US" dirty="0"/>
          </a:p>
        </p:txBody>
      </p:sp>
    </p:spTree>
    <p:extLst>
      <p:ext uri="{BB962C8B-B14F-4D97-AF65-F5344CB8AC3E}">
        <p14:creationId xmlns:p14="http://schemas.microsoft.com/office/powerpoint/2010/main" val="539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B0372F3-B6E5-4C40-8243-1F28D8D2CF7C}"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423388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4DFB38-16BF-433A-975F-A9042B9D453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356963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C7B9D-9499-47E4-9F26-89BF11050A29}"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407474" y="6669360"/>
            <a:ext cx="720080" cy="177924"/>
          </a:xfrm>
          <a:prstGeom prst="rect">
            <a:avLst/>
          </a:prstGeom>
        </p:spPr>
        <p:txBody>
          <a:bodyPr vert="horz" lIns="91440" tIns="45720" rIns="91440" bIns="45720" rtlCol="0" anchor="ctr"/>
          <a:lstStyle>
            <a:lvl1pPr algn="r">
              <a:defRPr sz="1200">
                <a:solidFill>
                  <a:schemeClr val="tx1">
                    <a:tint val="75000"/>
                  </a:schemeClr>
                </a:solidFill>
              </a:defRPr>
            </a:lvl1pPr>
          </a:lstStyle>
          <a:p>
            <a:fld id="{CCEC3038-1CF1-4B63-9920-55248DCFBA97}" type="slidenum">
              <a:rPr kumimoji="1" lang="ja-JP" altLang="en-US" smtClean="0"/>
              <a:pPr/>
              <a:t>‹#›</a:t>
            </a:fld>
            <a:endParaRPr kumimoji="1" lang="ja-JP" altLang="en-US" dirty="0"/>
          </a:p>
        </p:txBody>
      </p:sp>
    </p:spTree>
    <p:extLst>
      <p:ext uri="{BB962C8B-B14F-4D97-AF65-F5344CB8AC3E}">
        <p14:creationId xmlns:p14="http://schemas.microsoft.com/office/powerpoint/2010/main" val="673059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1.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3.xm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png"/><Relationship Id="rId2"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p:cNvSpPr/>
          <p:nvPr/>
        </p:nvSpPr>
        <p:spPr>
          <a:xfrm>
            <a:off x="0" y="755672"/>
            <a:ext cx="9092056" cy="6048672"/>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7" name="グループ化 6"/>
          <p:cNvGrpSpPr/>
          <p:nvPr/>
        </p:nvGrpSpPr>
        <p:grpSpPr>
          <a:xfrm>
            <a:off x="2597139" y="1988840"/>
            <a:ext cx="4135101" cy="4036296"/>
            <a:chOff x="2504450" y="1719526"/>
            <a:chExt cx="4135101" cy="4036296"/>
          </a:xfrm>
        </p:grpSpPr>
        <p:pic>
          <p:nvPicPr>
            <p:cNvPr id="31" name="図 3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04450" y="1719526"/>
              <a:ext cx="4135101" cy="4036296"/>
            </a:xfrm>
            <a:prstGeom prst="rect">
              <a:avLst/>
            </a:prstGeom>
            <a:ln>
              <a:noFill/>
            </a:ln>
            <a:effectLst>
              <a:outerShdw blurRad="190500" algn="tl" rotWithShape="0">
                <a:srgbClr val="000000">
                  <a:alpha val="70000"/>
                </a:srgbClr>
              </a:outerShdw>
            </a:effectLst>
          </p:spPr>
        </p:pic>
        <p:sp>
          <p:nvSpPr>
            <p:cNvPr id="50" name="楕円 49"/>
            <p:cNvSpPr/>
            <p:nvPr/>
          </p:nvSpPr>
          <p:spPr>
            <a:xfrm>
              <a:off x="3401786" y="3306372"/>
              <a:ext cx="122464" cy="122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1" name="楕円 50"/>
            <p:cNvSpPr/>
            <p:nvPr/>
          </p:nvSpPr>
          <p:spPr>
            <a:xfrm>
              <a:off x="4680339" y="5486200"/>
              <a:ext cx="122464" cy="122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2" name="楕円 51"/>
            <p:cNvSpPr/>
            <p:nvPr/>
          </p:nvSpPr>
          <p:spPr>
            <a:xfrm>
              <a:off x="4111722" y="3177104"/>
              <a:ext cx="122464" cy="122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3" name="楕円 52"/>
            <p:cNvSpPr/>
            <p:nvPr/>
          </p:nvSpPr>
          <p:spPr>
            <a:xfrm>
              <a:off x="3524250" y="3627878"/>
              <a:ext cx="122464" cy="122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7" name="楕円 66"/>
            <p:cNvSpPr/>
            <p:nvPr/>
          </p:nvSpPr>
          <p:spPr>
            <a:xfrm>
              <a:off x="5707429" y="3874128"/>
              <a:ext cx="122464" cy="122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9" name="フリーフォーム 78"/>
            <p:cNvSpPr/>
            <p:nvPr/>
          </p:nvSpPr>
          <p:spPr>
            <a:xfrm>
              <a:off x="4212545" y="2000251"/>
              <a:ext cx="549955" cy="1122589"/>
            </a:xfrm>
            <a:custGeom>
              <a:avLst/>
              <a:gdLst>
                <a:gd name="connsiteX0" fmla="*/ 444500 w 769937"/>
                <a:gd name="connsiteY0" fmla="*/ 0 h 1571625"/>
                <a:gd name="connsiteX1" fmla="*/ 725487 w 769937"/>
                <a:gd name="connsiteY1" fmla="*/ 80963 h 1571625"/>
                <a:gd name="connsiteX2" fmla="*/ 769937 w 769937"/>
                <a:gd name="connsiteY2" fmla="*/ 1474788 h 1571625"/>
                <a:gd name="connsiteX3" fmla="*/ 0 w 769937"/>
                <a:gd name="connsiteY3" fmla="*/ 1571625 h 1571625"/>
                <a:gd name="connsiteX4" fmla="*/ 444500 w 769937"/>
                <a:gd name="connsiteY4" fmla="*/ 0 h 157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937" h="1571625">
                  <a:moveTo>
                    <a:pt x="444500" y="0"/>
                  </a:moveTo>
                  <a:lnTo>
                    <a:pt x="725487" y="80963"/>
                  </a:lnTo>
                  <a:lnTo>
                    <a:pt x="769937" y="1474788"/>
                  </a:lnTo>
                  <a:lnTo>
                    <a:pt x="0" y="1571625"/>
                  </a:lnTo>
                  <a:lnTo>
                    <a:pt x="444500" y="0"/>
                  </a:lnTo>
                  <a:close/>
                </a:path>
              </a:pathLst>
            </a:custGeom>
            <a:solidFill>
              <a:srgbClr val="FF9999">
                <a:alpha val="50196"/>
              </a:srgbClr>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cxnSp>
        <p:nvCxnSpPr>
          <p:cNvPr id="68" name="直線コネクタ 67"/>
          <p:cNvCxnSpPr>
            <a:stCxn id="67" idx="6"/>
            <a:endCxn id="66" idx="2"/>
          </p:cNvCxnSpPr>
          <p:nvPr/>
        </p:nvCxnSpPr>
        <p:spPr>
          <a:xfrm flipV="1">
            <a:off x="5922582" y="3933055"/>
            <a:ext cx="1082552" cy="27161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251520" y="332656"/>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　主な取組みと進捗状況に関するデータ（短期集中的対策</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環境整備事業</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4932040" y="4221088"/>
            <a:ext cx="4140372" cy="2493544"/>
          </a:xfrm>
          <a:prstGeom prst="roundRect">
            <a:avLst>
              <a:gd name="adj" fmla="val 7554"/>
            </a:avLst>
          </a:prstGeom>
          <a:solidFill>
            <a:srgbClr val="5B9BD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5" name="角丸四角形 34"/>
          <p:cNvSpPr/>
          <p:nvPr/>
        </p:nvSpPr>
        <p:spPr>
          <a:xfrm>
            <a:off x="72173" y="1102296"/>
            <a:ext cx="4140372" cy="2363794"/>
          </a:xfrm>
          <a:prstGeom prst="roundRect">
            <a:avLst>
              <a:gd name="adj" fmla="val 7554"/>
            </a:avLst>
          </a:prstGeom>
          <a:solidFill>
            <a:srgbClr val="5B9BD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8" name="角丸四角形 37"/>
          <p:cNvSpPr/>
          <p:nvPr/>
        </p:nvSpPr>
        <p:spPr>
          <a:xfrm>
            <a:off x="35496" y="4354846"/>
            <a:ext cx="3886973" cy="2458530"/>
          </a:xfrm>
          <a:prstGeom prst="roundRect">
            <a:avLst>
              <a:gd name="adj" fmla="val 7554"/>
            </a:avLst>
          </a:prstGeom>
          <a:solidFill>
            <a:srgbClr val="5B9BD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9" name="角丸四角形 38"/>
          <p:cNvSpPr/>
          <p:nvPr/>
        </p:nvSpPr>
        <p:spPr>
          <a:xfrm>
            <a:off x="4944664" y="764704"/>
            <a:ext cx="4140372" cy="1707070"/>
          </a:xfrm>
          <a:prstGeom prst="roundRect">
            <a:avLst>
              <a:gd name="adj" fmla="val 7554"/>
            </a:avLst>
          </a:prstGeom>
          <a:solidFill>
            <a:srgbClr val="5B9BD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40" name="図 39"/>
          <p:cNvPicPr/>
          <p:nvPr/>
        </p:nvPicPr>
        <p:blipFill rotWithShape="1">
          <a:blip r:embed="rId4" cstate="email">
            <a:extLst>
              <a:ext uri="{28A0092B-C50C-407E-A947-70E740481C1C}">
                <a14:useLocalDpi xmlns:a14="http://schemas.microsoft.com/office/drawing/2010/main"/>
              </a:ext>
            </a:extLst>
          </a:blip>
          <a:srcRect/>
          <a:stretch/>
        </p:blipFill>
        <p:spPr bwMode="auto">
          <a:xfrm>
            <a:off x="225154" y="2244005"/>
            <a:ext cx="1529379" cy="1112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2" name="図 41"/>
          <p:cNvPicPr/>
          <p:nvPr/>
        </p:nvPicPr>
        <p:blipFill rotWithShape="1">
          <a:blip r:embed="rId5" cstate="email">
            <a:extLst>
              <a:ext uri="{28A0092B-C50C-407E-A947-70E740481C1C}">
                <a14:useLocalDpi xmlns:a14="http://schemas.microsoft.com/office/drawing/2010/main"/>
              </a:ext>
            </a:extLst>
          </a:blip>
          <a:srcRect/>
          <a:stretch/>
        </p:blipFill>
        <p:spPr bwMode="auto">
          <a:xfrm rot="5400000">
            <a:off x="2569130" y="2042835"/>
            <a:ext cx="1112985" cy="1515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 name="図 42"/>
          <p:cNvPicPr/>
          <p:nvPr/>
        </p:nvPicPr>
        <p:blipFill>
          <a:blip r:embed="rId6" cstate="email">
            <a:extLst>
              <a:ext uri="{28A0092B-C50C-407E-A947-70E740481C1C}">
                <a14:useLocalDpi xmlns:a14="http://schemas.microsoft.com/office/drawing/2010/main"/>
              </a:ext>
            </a:extLst>
          </a:blip>
          <a:srcRect/>
          <a:stretch>
            <a:fillRect/>
          </a:stretch>
        </p:blipFill>
        <p:spPr bwMode="auto">
          <a:xfrm>
            <a:off x="174431" y="5608664"/>
            <a:ext cx="1602466" cy="1050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4" name="図 43"/>
          <p:cNvPicPr/>
          <p:nvPr/>
        </p:nvPicPr>
        <p:blipFill>
          <a:blip r:embed="rId7" cstate="email">
            <a:extLst>
              <a:ext uri="{28A0092B-C50C-407E-A947-70E740481C1C}">
                <a14:useLocalDpi xmlns:a14="http://schemas.microsoft.com/office/drawing/2010/main"/>
              </a:ext>
            </a:extLst>
          </a:blip>
          <a:srcRect/>
          <a:stretch>
            <a:fillRect/>
          </a:stretch>
        </p:blipFill>
        <p:spPr bwMode="auto">
          <a:xfrm>
            <a:off x="2225543" y="5608664"/>
            <a:ext cx="1554369" cy="1045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 name="図 44" descr="Y:\ユーザ作業用フォルダ\Ｌ 総合企画\28_事業調整\せ）世界銀行\あいりん映像集\露店（ネットから）\13dacf5f7577c809.jpg"/>
          <p:cNvPicPr/>
          <p:nvPr/>
        </p:nvPicPr>
        <p:blipFill rotWithShape="1">
          <a:blip r:embed="rId8" cstate="email">
            <a:extLst>
              <a:ext uri="{28A0092B-C50C-407E-A947-70E740481C1C}">
                <a14:useLocalDpi xmlns:a14="http://schemas.microsoft.com/office/drawing/2010/main"/>
              </a:ext>
            </a:extLst>
          </a:blip>
          <a:srcRect/>
          <a:stretch/>
        </p:blipFill>
        <p:spPr bwMode="auto">
          <a:xfrm>
            <a:off x="5202647" y="1432938"/>
            <a:ext cx="1488657" cy="9159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 name="図 45"/>
          <p:cNvPicPr/>
          <p:nvPr/>
        </p:nvPicPr>
        <p:blipFill rotWithShape="1">
          <a:blip r:embed="rId9" cstate="email">
            <a:extLst>
              <a:ext uri="{28A0092B-C50C-407E-A947-70E740481C1C}">
                <a14:useLocalDpi xmlns:a14="http://schemas.microsoft.com/office/drawing/2010/main"/>
              </a:ext>
            </a:extLst>
          </a:blip>
          <a:srcRect t="-1"/>
          <a:stretch/>
        </p:blipFill>
        <p:spPr bwMode="auto">
          <a:xfrm>
            <a:off x="7349369" y="1457627"/>
            <a:ext cx="1626402" cy="873111"/>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47" name="テキスト ボックス 46"/>
          <p:cNvSpPr txBox="1"/>
          <p:nvPr/>
        </p:nvSpPr>
        <p:spPr>
          <a:xfrm>
            <a:off x="193631" y="4362928"/>
            <a:ext cx="1970287" cy="29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8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迷惑駐輪対策</a:t>
            </a:r>
          </a:p>
        </p:txBody>
      </p:sp>
      <p:sp>
        <p:nvSpPr>
          <p:cNvPr id="48" name="テキスト ボックス 47"/>
          <p:cNvSpPr txBox="1"/>
          <p:nvPr/>
        </p:nvSpPr>
        <p:spPr>
          <a:xfrm>
            <a:off x="140357" y="1194576"/>
            <a:ext cx="1970287" cy="29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8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野宿生活者支援</a:t>
            </a:r>
          </a:p>
        </p:txBody>
      </p:sp>
      <p:sp>
        <p:nvSpPr>
          <p:cNvPr id="49" name="テキスト ボックス 48"/>
          <p:cNvSpPr txBox="1"/>
          <p:nvPr/>
        </p:nvSpPr>
        <p:spPr>
          <a:xfrm>
            <a:off x="4897188" y="4293096"/>
            <a:ext cx="1970287" cy="29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8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不法投棄ごみ対策</a:t>
            </a:r>
          </a:p>
        </p:txBody>
      </p:sp>
      <p:pic>
        <p:nvPicPr>
          <p:cNvPr id="54" name="図 5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598058" y="5517232"/>
            <a:ext cx="1329085" cy="1104361"/>
          </a:xfrm>
          <a:prstGeom prst="rect">
            <a:avLst/>
          </a:prstGeom>
          <a:ln w="76200">
            <a:solidFill>
              <a:schemeClr val="bg1"/>
            </a:solidFill>
          </a:ln>
        </p:spPr>
      </p:pic>
      <p:pic>
        <p:nvPicPr>
          <p:cNvPr id="55" name="図 54"/>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974403" y="5521349"/>
            <a:ext cx="1333901" cy="1105966"/>
          </a:xfrm>
          <a:prstGeom prst="rect">
            <a:avLst/>
          </a:prstGeom>
          <a:ln w="76200">
            <a:solidFill>
              <a:schemeClr val="bg1"/>
            </a:solidFill>
          </a:ln>
        </p:spPr>
      </p:pic>
      <p:cxnSp>
        <p:nvCxnSpPr>
          <p:cNvPr id="56" name="直線コネクタ 55"/>
          <p:cNvCxnSpPr>
            <a:stCxn id="35" idx="2"/>
            <a:endCxn id="50" idx="2"/>
          </p:cNvCxnSpPr>
          <p:nvPr/>
        </p:nvCxnSpPr>
        <p:spPr>
          <a:xfrm>
            <a:off x="2142359" y="3466090"/>
            <a:ext cx="1352116" cy="1708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38" idx="0"/>
            <a:endCxn id="53" idx="3"/>
          </p:cNvCxnSpPr>
          <p:nvPr/>
        </p:nvCxnSpPr>
        <p:spPr>
          <a:xfrm flipV="1">
            <a:off x="1978983" y="4001722"/>
            <a:ext cx="1655890" cy="3531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直線コネクタ 57"/>
          <p:cNvCxnSpPr>
            <a:stCxn id="33" idx="1"/>
            <a:endCxn id="51" idx="7"/>
          </p:cNvCxnSpPr>
          <p:nvPr/>
        </p:nvCxnSpPr>
        <p:spPr>
          <a:xfrm flipH="1">
            <a:off x="4877558" y="5467860"/>
            <a:ext cx="54482" cy="305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954080" y="2307414"/>
            <a:ext cx="696321" cy="21544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＜対策前＞</a:t>
            </a:r>
          </a:p>
        </p:txBody>
      </p:sp>
      <p:sp>
        <p:nvSpPr>
          <p:cNvPr id="60" name="テキスト ボックス 59"/>
          <p:cNvSpPr txBox="1"/>
          <p:nvPr/>
        </p:nvSpPr>
        <p:spPr>
          <a:xfrm>
            <a:off x="116477" y="4632374"/>
            <a:ext cx="23362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自転車置き場の整備や長期放置自転車 </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の撤去、啓発活動により、迷惑駐輪</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台数は大幅に減少</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残る</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2,000</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台余りについても日々の</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整理などで路上に整然と並べており、</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交通への支障は限定的</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1" name="テキスト ボックス 60"/>
          <p:cNvSpPr txBox="1"/>
          <p:nvPr/>
        </p:nvSpPr>
        <p:spPr>
          <a:xfrm>
            <a:off x="4946419" y="4509120"/>
            <a:ext cx="2428589"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ごみの不法投棄防止に向けた巡回や、家庭ごみの分別等の啓発などを実施</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警察による取締りの強化と連携し、不法投棄ごみ収集量が大幅に減少 </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現在も残る不法投棄については、随時清掃等によって対応しており、まちはきれいに維持されている</a:t>
            </a:r>
          </a:p>
        </p:txBody>
      </p:sp>
      <p:graphicFrame>
        <p:nvGraphicFramePr>
          <p:cNvPr id="62" name="グラフ 61"/>
          <p:cNvGraphicFramePr/>
          <p:nvPr/>
        </p:nvGraphicFramePr>
        <p:xfrm>
          <a:off x="7349687" y="4305223"/>
          <a:ext cx="1562585" cy="106575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3" name="グラフ 62"/>
          <p:cNvGraphicFramePr/>
          <p:nvPr/>
        </p:nvGraphicFramePr>
        <p:xfrm>
          <a:off x="2267744" y="4451478"/>
          <a:ext cx="1562585" cy="1065754"/>
        </p:xfrm>
        <a:graphic>
          <a:graphicData uri="http://schemas.openxmlformats.org/drawingml/2006/chart">
            <c:chart xmlns:c="http://schemas.openxmlformats.org/drawingml/2006/chart" xmlns:r="http://schemas.openxmlformats.org/officeDocument/2006/relationships" r:id="rId13"/>
          </a:graphicData>
        </a:graphic>
      </p:graphicFrame>
      <p:sp>
        <p:nvSpPr>
          <p:cNvPr id="64" name="テキスト ボックス 63"/>
          <p:cNvSpPr txBox="1"/>
          <p:nvPr/>
        </p:nvSpPr>
        <p:spPr>
          <a:xfrm>
            <a:off x="5201720" y="1037412"/>
            <a:ext cx="38823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露店経営者の実態調査や、街頭の防犯カメラの設置等を通じて</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府警による取締りを支援し、違法露店を激減させた。</a:t>
            </a:r>
          </a:p>
        </p:txBody>
      </p:sp>
      <p:sp>
        <p:nvSpPr>
          <p:cNvPr id="65" name="テキスト ボックス 64"/>
          <p:cNvSpPr txBox="1"/>
          <p:nvPr/>
        </p:nvSpPr>
        <p:spPr>
          <a:xfrm>
            <a:off x="150421" y="1404645"/>
            <a:ext cx="4086571"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居宅移行に向けた福祉的支援等を実施することで、あいりん地域の</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４つの公園の野宿生活者は減少し、公園には１名が居住するのみと</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なっている。</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花園公園では、小屋掛けなどが撤去された後、テニスコートが整備</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されて小中一貫校の部活等で利用されている。</a:t>
            </a:r>
          </a:p>
        </p:txBody>
      </p:sp>
      <p:sp>
        <p:nvSpPr>
          <p:cNvPr id="66" name="角丸四角形 65"/>
          <p:cNvSpPr/>
          <p:nvPr/>
        </p:nvSpPr>
        <p:spPr>
          <a:xfrm>
            <a:off x="4949497" y="2537064"/>
            <a:ext cx="4111273" cy="1395991"/>
          </a:xfrm>
          <a:prstGeom prst="roundRect">
            <a:avLst>
              <a:gd name="adj" fmla="val 7554"/>
            </a:avLst>
          </a:prstGeom>
          <a:solidFill>
            <a:srgbClr val="5B9BD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9" name="テキスト ボックス 68"/>
          <p:cNvSpPr txBox="1"/>
          <p:nvPr/>
        </p:nvSpPr>
        <p:spPr>
          <a:xfrm>
            <a:off x="5206547" y="2562728"/>
            <a:ext cx="1970287" cy="29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8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落書き対策</a:t>
            </a:r>
          </a:p>
        </p:txBody>
      </p:sp>
      <p:sp>
        <p:nvSpPr>
          <p:cNvPr id="70" name="テキスト ボックス 69"/>
          <p:cNvSpPr txBox="1"/>
          <p:nvPr/>
        </p:nvSpPr>
        <p:spPr>
          <a:xfrm>
            <a:off x="5206547" y="755672"/>
            <a:ext cx="1970287" cy="29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86"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違法露店対策</a:t>
            </a:r>
          </a:p>
        </p:txBody>
      </p:sp>
      <p:sp>
        <p:nvSpPr>
          <p:cNvPr id="71" name="テキスト ボックス 70"/>
          <p:cNvSpPr txBox="1"/>
          <p:nvPr/>
        </p:nvSpPr>
        <p:spPr>
          <a:xfrm>
            <a:off x="5202646" y="2771636"/>
            <a:ext cx="36560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落書きの消去及び再発防止策（落書き防止塗装の塗布等）を</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実施し、落書きの被害は、ほぼなくなった。</a:t>
            </a:r>
          </a:p>
        </p:txBody>
      </p:sp>
      <p:sp>
        <p:nvSpPr>
          <p:cNvPr id="72" name="右矢印 71"/>
          <p:cNvSpPr/>
          <p:nvPr/>
        </p:nvSpPr>
        <p:spPr>
          <a:xfrm rot="2700000">
            <a:off x="3029385" y="4772898"/>
            <a:ext cx="345811" cy="171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3" name="テキスト ボックス 72"/>
          <p:cNvSpPr txBox="1"/>
          <p:nvPr/>
        </p:nvSpPr>
        <p:spPr>
          <a:xfrm>
            <a:off x="2436876" y="4426806"/>
            <a:ext cx="415520" cy="202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（台）</a:t>
            </a:r>
          </a:p>
        </p:txBody>
      </p:sp>
      <p:sp>
        <p:nvSpPr>
          <p:cNvPr id="74" name="テキスト ボックス 73"/>
          <p:cNvSpPr txBox="1"/>
          <p:nvPr/>
        </p:nvSpPr>
        <p:spPr>
          <a:xfrm>
            <a:off x="7529340" y="4293096"/>
            <a:ext cx="371808" cy="202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71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a:t>
            </a:r>
            <a:r>
              <a:rPr kumimoji="1" lang="ja-JP" altLang="en-US" sz="71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75" name="テキスト ボックス 74"/>
          <p:cNvSpPr txBox="1"/>
          <p:nvPr/>
        </p:nvSpPr>
        <p:spPr>
          <a:xfrm>
            <a:off x="3177015" y="4597827"/>
            <a:ext cx="550108"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t>約</a:t>
            </a:r>
            <a:r>
              <a:rPr kumimoji="1" lang="en-US" altLang="ja-JP" sz="6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t>48%</a:t>
            </a:r>
            <a:r>
              <a:rPr kumimoji="1" lang="ja-JP" altLang="en-US" sz="6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t>減</a:t>
            </a:r>
          </a:p>
        </p:txBody>
      </p:sp>
      <p:sp>
        <p:nvSpPr>
          <p:cNvPr id="76" name="テキスト ボックス 75"/>
          <p:cNvSpPr txBox="1"/>
          <p:nvPr/>
        </p:nvSpPr>
        <p:spPr>
          <a:xfrm>
            <a:off x="8083389" y="4494246"/>
            <a:ext cx="50399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t>約</a:t>
            </a:r>
            <a:r>
              <a:rPr kumimoji="1" lang="en-US" altLang="ja-JP" sz="6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t>54%</a:t>
            </a:r>
            <a:r>
              <a:rPr kumimoji="1" lang="ja-JP" altLang="en-US" sz="6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t>減</a:t>
            </a:r>
          </a:p>
        </p:txBody>
      </p:sp>
      <p:pic>
        <p:nvPicPr>
          <p:cNvPr id="77" name="図 7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352594" y="3118026"/>
            <a:ext cx="1503574" cy="733079"/>
          </a:xfrm>
          <a:prstGeom prst="rect">
            <a:avLst/>
          </a:prstGeom>
          <a:ln w="38100">
            <a:solidFill>
              <a:schemeClr val="bg1"/>
            </a:solidFill>
          </a:ln>
          <a:effectLst/>
        </p:spPr>
      </p:pic>
      <p:pic>
        <p:nvPicPr>
          <p:cNvPr id="78" name="図 7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7207549" y="3111596"/>
            <a:ext cx="1500410" cy="731536"/>
          </a:xfrm>
          <a:prstGeom prst="rect">
            <a:avLst/>
          </a:prstGeom>
          <a:ln w="38100">
            <a:solidFill>
              <a:schemeClr val="bg1"/>
            </a:solidFill>
          </a:ln>
          <a:effectLst/>
        </p:spPr>
      </p:pic>
      <p:cxnSp>
        <p:nvCxnSpPr>
          <p:cNvPr id="80" name="直線コネクタ 79"/>
          <p:cNvCxnSpPr>
            <a:stCxn id="39" idx="1"/>
            <a:endCxn id="52" idx="7"/>
          </p:cNvCxnSpPr>
          <p:nvPr/>
        </p:nvCxnSpPr>
        <p:spPr>
          <a:xfrm flipH="1">
            <a:off x="4308941" y="1618239"/>
            <a:ext cx="635723" cy="184611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3058149" y="2321621"/>
            <a:ext cx="696321" cy="21544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＜対策後＞</a:t>
            </a:r>
          </a:p>
        </p:txBody>
      </p:sp>
      <p:sp>
        <p:nvSpPr>
          <p:cNvPr id="82" name="テキスト ボックス 81"/>
          <p:cNvSpPr txBox="1"/>
          <p:nvPr/>
        </p:nvSpPr>
        <p:spPr>
          <a:xfrm>
            <a:off x="627504" y="6363542"/>
            <a:ext cx="696321" cy="21544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＜対策前＞</a:t>
            </a:r>
          </a:p>
        </p:txBody>
      </p:sp>
      <p:sp>
        <p:nvSpPr>
          <p:cNvPr id="83" name="テキスト ボックス 82"/>
          <p:cNvSpPr txBox="1"/>
          <p:nvPr/>
        </p:nvSpPr>
        <p:spPr>
          <a:xfrm>
            <a:off x="2980415" y="6363542"/>
            <a:ext cx="696321" cy="21544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＜対策後＞</a:t>
            </a:r>
          </a:p>
        </p:txBody>
      </p:sp>
      <p:sp>
        <p:nvSpPr>
          <p:cNvPr id="84" name="テキスト ボックス 83"/>
          <p:cNvSpPr txBox="1"/>
          <p:nvPr/>
        </p:nvSpPr>
        <p:spPr>
          <a:xfrm>
            <a:off x="6310444" y="5559149"/>
            <a:ext cx="696321" cy="21544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＜対策前＞</a:t>
            </a:r>
          </a:p>
        </p:txBody>
      </p:sp>
      <p:sp>
        <p:nvSpPr>
          <p:cNvPr id="85" name="テキスト ボックス 84"/>
          <p:cNvSpPr txBox="1"/>
          <p:nvPr/>
        </p:nvSpPr>
        <p:spPr>
          <a:xfrm>
            <a:off x="7949681" y="5556150"/>
            <a:ext cx="696321" cy="21544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＜対策後＞</a:t>
            </a:r>
          </a:p>
        </p:txBody>
      </p:sp>
      <p:sp>
        <p:nvSpPr>
          <p:cNvPr id="86" name="テキスト ボックス 85"/>
          <p:cNvSpPr txBox="1"/>
          <p:nvPr/>
        </p:nvSpPr>
        <p:spPr>
          <a:xfrm>
            <a:off x="5882332" y="1487650"/>
            <a:ext cx="696321" cy="21544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＜対策前＞</a:t>
            </a:r>
          </a:p>
        </p:txBody>
      </p:sp>
      <p:sp>
        <p:nvSpPr>
          <p:cNvPr id="87" name="テキスト ボックス 86"/>
          <p:cNvSpPr txBox="1"/>
          <p:nvPr/>
        </p:nvSpPr>
        <p:spPr>
          <a:xfrm>
            <a:off x="8194479" y="1520999"/>
            <a:ext cx="696321" cy="21544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＜対策後＞</a:t>
            </a:r>
          </a:p>
        </p:txBody>
      </p:sp>
      <p:sp>
        <p:nvSpPr>
          <p:cNvPr id="88" name="テキスト ボックス 87"/>
          <p:cNvSpPr txBox="1"/>
          <p:nvPr/>
        </p:nvSpPr>
        <p:spPr>
          <a:xfrm>
            <a:off x="5408060" y="3568889"/>
            <a:ext cx="696321" cy="21544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＜対策前＞</a:t>
            </a:r>
          </a:p>
        </p:txBody>
      </p:sp>
      <p:sp>
        <p:nvSpPr>
          <p:cNvPr id="89" name="テキスト ボックス 88"/>
          <p:cNvSpPr txBox="1"/>
          <p:nvPr/>
        </p:nvSpPr>
        <p:spPr>
          <a:xfrm>
            <a:off x="7246012" y="3580585"/>
            <a:ext cx="696321" cy="21544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＜対策後＞</a:t>
            </a:r>
          </a:p>
        </p:txBody>
      </p:sp>
      <p:sp>
        <p:nvSpPr>
          <p:cNvPr id="90" name="四角形吹き出し 89"/>
          <p:cNvSpPr/>
          <p:nvPr/>
        </p:nvSpPr>
        <p:spPr>
          <a:xfrm>
            <a:off x="8617266" y="4344283"/>
            <a:ext cx="431923" cy="307793"/>
          </a:xfrm>
          <a:prstGeom prst="wedgeRectCallout">
            <a:avLst>
              <a:gd name="adj1" fmla="val -58618"/>
              <a:gd name="adj2" fmla="val 131461"/>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29"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随時清掃等</a:t>
            </a:r>
            <a:endParaRPr kumimoji="1" lang="en-US" altLang="ja-JP" sz="429"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29"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を実施して</a:t>
            </a:r>
            <a:endParaRPr kumimoji="1" lang="en-US" altLang="ja-JP" sz="429"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29"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除去している</a:t>
            </a:r>
          </a:p>
        </p:txBody>
      </p:sp>
      <p:sp>
        <p:nvSpPr>
          <p:cNvPr id="91" name="四角形吹き出し 90"/>
          <p:cNvSpPr/>
          <p:nvPr/>
        </p:nvSpPr>
        <p:spPr>
          <a:xfrm>
            <a:off x="3672790" y="4514259"/>
            <a:ext cx="431923" cy="307793"/>
          </a:xfrm>
          <a:prstGeom prst="wedgeRectCallout">
            <a:avLst>
              <a:gd name="adj1" fmla="val -84871"/>
              <a:gd name="adj2" fmla="val 141776"/>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29"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日々整理</a:t>
            </a:r>
            <a:endParaRPr kumimoji="1" lang="en-US" altLang="ja-JP" sz="429"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29"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を実施して</a:t>
            </a:r>
            <a:endParaRPr kumimoji="1" lang="en-US" altLang="ja-JP" sz="429"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29"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いる</a:t>
            </a:r>
          </a:p>
        </p:txBody>
      </p:sp>
      <p:sp>
        <p:nvSpPr>
          <p:cNvPr id="93" name="テキスト ボックス 36"/>
          <p:cNvSpPr txBox="1"/>
          <p:nvPr/>
        </p:nvSpPr>
        <p:spPr>
          <a:xfrm>
            <a:off x="144844" y="67923"/>
            <a:ext cx="3308275"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Ⅰ</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政策の刷新・西成特区構想</a:t>
            </a:r>
          </a:p>
        </p:txBody>
      </p:sp>
      <p:sp>
        <p:nvSpPr>
          <p:cNvPr id="2" name="スライド番号プレースホルダー 1"/>
          <p:cNvSpPr>
            <a:spLocks noGrp="1"/>
          </p:cNvSpPr>
          <p:nvPr>
            <p:ph type="sldNum" sz="quarter" idx="12"/>
          </p:nvPr>
        </p:nvSpPr>
        <p:spPr>
          <a:xfrm>
            <a:off x="8463098" y="6670526"/>
            <a:ext cx="720080" cy="17792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C3038-1CF1-4B63-9920-55248DCFBA9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11655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40551" y="714183"/>
            <a:ext cx="8887701" cy="6099193"/>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テキスト ボックス 33"/>
          <p:cNvSpPr txBox="1"/>
          <p:nvPr/>
        </p:nvSpPr>
        <p:spPr>
          <a:xfrm>
            <a:off x="251520" y="332656"/>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　主な取組みと進捗状況に関するデータ（短期集中的対策</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結核対策</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37" name="直線コネクタ 3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6675" y="5863787"/>
            <a:ext cx="2182239" cy="3122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2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■事業の成果</a:t>
            </a:r>
          </a:p>
        </p:txBody>
      </p:sp>
      <p:sp>
        <p:nvSpPr>
          <p:cNvPr id="24" name="テキスト ボックス 23"/>
          <p:cNvSpPr txBox="1"/>
          <p:nvPr/>
        </p:nvSpPr>
        <p:spPr>
          <a:xfrm>
            <a:off x="836677" y="6129391"/>
            <a:ext cx="5061459" cy="725583"/>
          </a:xfrm>
          <a:prstGeom prst="rect">
            <a:avLst/>
          </a:prstGeom>
          <a:noFill/>
        </p:spPr>
        <p:txBody>
          <a:bodyPr wrap="square" rtlCol="0">
            <a:spAutoFit/>
          </a:bodyPr>
          <a:lstStyle/>
          <a:p>
            <a:pPr marL="204111" marR="0" lvl="0" indent="-204111"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西成区、あいりん地域の結核罹患率は減少傾向にある。</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4111" marR="0" lvl="0" indent="-204111"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西成区の罹患率は、</a:t>
            </a:r>
            <a:r>
              <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2019</a:t>
            </a: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年に第二期西成特区構想の目標である</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高まん延状態（</a:t>
            </a:r>
            <a:r>
              <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以上）からの脱却を前倒しで達成した。</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8" name="テキスト ボックス 37"/>
          <p:cNvSpPr txBox="1"/>
          <p:nvPr/>
        </p:nvSpPr>
        <p:spPr>
          <a:xfrm>
            <a:off x="836676" y="980728"/>
            <a:ext cx="6782373" cy="725583"/>
          </a:xfrm>
          <a:prstGeom prst="rect">
            <a:avLst/>
          </a:prstGeom>
          <a:noFill/>
        </p:spPr>
        <p:txBody>
          <a:bodyPr wrap="square" rtlCol="0">
            <a:spAutoFit/>
          </a:bodyPr>
          <a:lstStyle/>
          <a:p>
            <a:pPr marL="204111" marR="0" lvl="0" indent="-204111"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結核対策として、区役所、分館での健診を毎日実施（他区は月一回）</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4111" marR="0" lvl="0" indent="-204111"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あいりんシェルター入所にあたり、利用者登録（健診受診が条件）制度を採用</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4111" marR="0" lvl="0" indent="-204111"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ホームレス結核患者の治療中断を防ぐため、外来治療期間中の療養場所を提供</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9" name="テキスト ボックス 38"/>
          <p:cNvSpPr txBox="1"/>
          <p:nvPr/>
        </p:nvSpPr>
        <p:spPr>
          <a:xfrm>
            <a:off x="140550" y="764704"/>
            <a:ext cx="1435724" cy="3122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2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■対策の内容</a:t>
            </a:r>
          </a:p>
        </p:txBody>
      </p:sp>
      <p:sp>
        <p:nvSpPr>
          <p:cNvPr id="40" name="テキスト ボックス 39"/>
          <p:cNvSpPr txBox="1"/>
          <p:nvPr/>
        </p:nvSpPr>
        <p:spPr>
          <a:xfrm>
            <a:off x="5953145" y="6109333"/>
            <a:ext cx="3075107" cy="48801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高まん延国：罹患率</a:t>
            </a:r>
            <a:r>
              <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100</a:t>
            </a: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インド、タイ、ベトナムなど　</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中まん延国：罹患率</a:t>
            </a:r>
            <a:r>
              <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100</a:t>
            </a: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中国など</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低まん延国：罹患率～</a:t>
            </a:r>
            <a:r>
              <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日本、欧米諸国</a:t>
            </a:r>
            <a:endParaRPr kumimoji="1" lang="en-US" altLang="ja-JP" sz="85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テキスト ボックス 36"/>
          <p:cNvSpPr txBox="1"/>
          <p:nvPr/>
        </p:nvSpPr>
        <p:spPr>
          <a:xfrm>
            <a:off x="144844" y="67923"/>
            <a:ext cx="3308275"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Ⅰ</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政策の刷新・西成特区構想</a:t>
            </a:r>
          </a:p>
        </p:txBody>
      </p:sp>
      <p:sp>
        <p:nvSpPr>
          <p:cNvPr id="2" name="スライド番号プレースホルダー 1"/>
          <p:cNvSpPr>
            <a:spLocks noGrp="1"/>
          </p:cNvSpPr>
          <p:nvPr>
            <p:ph type="sldNum" sz="quarter" idx="12"/>
          </p:nvPr>
        </p:nvSpPr>
        <p:spPr>
          <a:xfrm>
            <a:off x="8460432" y="6656251"/>
            <a:ext cx="720080" cy="17792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C3038-1CF1-4B63-9920-55248DCFBA9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3" name="図 2"/>
          <p:cNvPicPr>
            <a:picLocks noChangeAspect="1"/>
          </p:cNvPicPr>
          <p:nvPr/>
        </p:nvPicPr>
        <p:blipFill>
          <a:blip r:embed="rId3"/>
          <a:stretch>
            <a:fillRect/>
          </a:stretch>
        </p:blipFill>
        <p:spPr>
          <a:xfrm>
            <a:off x="530209" y="1747572"/>
            <a:ext cx="8108383" cy="4273666"/>
          </a:xfrm>
          <a:prstGeom prst="rect">
            <a:avLst/>
          </a:prstGeom>
        </p:spPr>
      </p:pic>
    </p:spTree>
    <p:extLst>
      <p:ext uri="{BB962C8B-B14F-4D97-AF65-F5344CB8AC3E}">
        <p14:creationId xmlns:p14="http://schemas.microsoft.com/office/powerpoint/2010/main" val="19486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57399" y="719791"/>
            <a:ext cx="9070153" cy="6028509"/>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6" name="正方形/長方形 55"/>
          <p:cNvSpPr/>
          <p:nvPr/>
        </p:nvSpPr>
        <p:spPr>
          <a:xfrm>
            <a:off x="5109863" y="5110312"/>
            <a:ext cx="3940496" cy="15206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127177" y="3212975"/>
            <a:ext cx="4880254" cy="341797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テキスト ボックス 33"/>
          <p:cNvSpPr txBox="1"/>
          <p:nvPr/>
        </p:nvSpPr>
        <p:spPr>
          <a:xfrm>
            <a:off x="308919" y="338264"/>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　主な取組みと進捗状況に関するデータ（中長期的対策</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子育て施策</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37" name="直線コネクタ 36"/>
          <p:cNvCxnSpPr/>
          <p:nvPr/>
        </p:nvCxnSpPr>
        <p:spPr>
          <a:xfrm>
            <a:off x="236911" y="69830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グラフ 7"/>
          <p:cNvGraphicFramePr/>
          <p:nvPr/>
        </p:nvGraphicFramePr>
        <p:xfrm>
          <a:off x="5104507" y="5500642"/>
          <a:ext cx="2562678" cy="924185"/>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グループ化 8"/>
          <p:cNvGrpSpPr/>
          <p:nvPr/>
        </p:nvGrpSpPr>
        <p:grpSpPr>
          <a:xfrm>
            <a:off x="5104506" y="4965099"/>
            <a:ext cx="3945853" cy="1788513"/>
            <a:chOff x="5543712" y="4002178"/>
            <a:chExt cx="4120228" cy="2764628"/>
          </a:xfrm>
        </p:grpSpPr>
        <p:grpSp>
          <p:nvGrpSpPr>
            <p:cNvPr id="10" name="グループ化 9"/>
            <p:cNvGrpSpPr/>
            <p:nvPr/>
          </p:nvGrpSpPr>
          <p:grpSpPr>
            <a:xfrm>
              <a:off x="5543712" y="4002178"/>
              <a:ext cx="4120228" cy="2764628"/>
              <a:chOff x="5543712" y="4002178"/>
              <a:chExt cx="4120228" cy="2764628"/>
            </a:xfrm>
          </p:grpSpPr>
          <p:grpSp>
            <p:nvGrpSpPr>
              <p:cNvPr id="12" name="グループ化 11"/>
              <p:cNvGrpSpPr/>
              <p:nvPr/>
            </p:nvGrpSpPr>
            <p:grpSpPr>
              <a:xfrm>
                <a:off x="5543712" y="4002178"/>
                <a:ext cx="4120228" cy="2764628"/>
                <a:chOff x="5543712" y="4002178"/>
                <a:chExt cx="4120228" cy="2764628"/>
              </a:xfrm>
            </p:grpSpPr>
            <p:grpSp>
              <p:nvGrpSpPr>
                <p:cNvPr id="14" name="グループ化 13"/>
                <p:cNvGrpSpPr/>
                <p:nvPr/>
              </p:nvGrpSpPr>
              <p:grpSpPr>
                <a:xfrm>
                  <a:off x="5555672" y="4002178"/>
                  <a:ext cx="4108268" cy="2764628"/>
                  <a:chOff x="2781058" y="3154878"/>
                  <a:chExt cx="6232054" cy="2598284"/>
                </a:xfrm>
              </p:grpSpPr>
              <p:grpSp>
                <p:nvGrpSpPr>
                  <p:cNvPr id="16" name="グループ化 15"/>
                  <p:cNvGrpSpPr/>
                  <p:nvPr/>
                </p:nvGrpSpPr>
                <p:grpSpPr>
                  <a:xfrm>
                    <a:off x="2781058" y="3365840"/>
                    <a:ext cx="6232054" cy="2387322"/>
                    <a:chOff x="1415656" y="4470678"/>
                    <a:chExt cx="6232054" cy="2387322"/>
                  </a:xfrm>
                </p:grpSpPr>
                <p:sp>
                  <p:nvSpPr>
                    <p:cNvPr id="18" name="正方形/長方形 17"/>
                    <p:cNvSpPr/>
                    <p:nvPr/>
                  </p:nvSpPr>
                  <p:spPr>
                    <a:xfrm>
                      <a:off x="1415656" y="4470678"/>
                      <a:ext cx="6232054" cy="2387322"/>
                    </a:xfrm>
                    <a:prstGeom prst="rect">
                      <a:avLst/>
                    </a:prstGeom>
                    <a:solidFill>
                      <a:srgbClr val="FF0000">
                        <a:alpha val="0"/>
                      </a:srgbClr>
                    </a:solidFill>
                    <a:ln w="9525">
                      <a:noFill/>
                    </a:ln>
                  </p:spPr>
                  <p:style>
                    <a:lnRef idx="2">
                      <a:schemeClr val="accent6"/>
                    </a:lnRef>
                    <a:fillRef idx="1">
                      <a:schemeClr val="lt1"/>
                    </a:fillRef>
                    <a:effectRef idx="0">
                      <a:schemeClr val="accent6"/>
                    </a:effectRef>
                    <a:fontRef idx="minor">
                      <a:schemeClr val="dk1"/>
                    </a:fontRef>
                  </p:style>
                  <p:txBody>
                    <a:bodyPr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844073" rtl="0" eaLnBrk="1" fontAlgn="auto" latinLnBrk="0" hangingPunct="1">
                        <a:lnSpc>
                          <a:spcPct val="100000"/>
                        </a:lnSpc>
                        <a:spcBef>
                          <a:spcPts val="0"/>
                        </a:spcBef>
                        <a:spcAft>
                          <a:spcPts val="0"/>
                        </a:spcAft>
                        <a:buClrTx/>
                        <a:buSzTx/>
                        <a:buFontTx/>
                        <a:buNone/>
                        <a:tabLst/>
                        <a:defRPr/>
                      </a:pPr>
                      <a:endParaRPr kumimoji="1" lang="ja-JP" altLang="en-US" sz="831"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0" name="グループ化 19"/>
                    <p:cNvGrpSpPr/>
                    <p:nvPr/>
                  </p:nvGrpSpPr>
                  <p:grpSpPr>
                    <a:xfrm>
                      <a:off x="4671641" y="5239869"/>
                      <a:ext cx="1896739" cy="429185"/>
                      <a:chOff x="3558293" y="1324518"/>
                      <a:chExt cx="2077181" cy="654137"/>
                    </a:xfrm>
                  </p:grpSpPr>
                  <p:sp>
                    <p:nvSpPr>
                      <p:cNvPr id="22" name="右中かっこ 21"/>
                      <p:cNvSpPr/>
                      <p:nvPr/>
                    </p:nvSpPr>
                    <p:spPr>
                      <a:xfrm>
                        <a:off x="3558293" y="1324518"/>
                        <a:ext cx="149217" cy="654137"/>
                      </a:xfrm>
                      <a:prstGeom prst="rightBrace">
                        <a:avLst>
                          <a:gd name="adj1" fmla="val 23539"/>
                          <a:gd name="adj2" fmla="val 5179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テキスト ボックス 23"/>
                      <p:cNvSpPr txBox="1"/>
                      <p:nvPr/>
                    </p:nvSpPr>
                    <p:spPr>
                      <a:xfrm>
                        <a:off x="4483763" y="1413575"/>
                        <a:ext cx="1151711" cy="489855"/>
                      </a:xfrm>
                      <a:prstGeom prst="rect">
                        <a:avLst/>
                      </a:prstGeom>
                      <a:no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30.7</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grpSp>
              <p:sp>
                <p:nvSpPr>
                  <p:cNvPr id="17" name="テキスト ボックス 17"/>
                  <p:cNvSpPr txBox="1"/>
                  <p:nvPr/>
                </p:nvSpPr>
                <p:spPr>
                  <a:xfrm>
                    <a:off x="7650921" y="3154878"/>
                    <a:ext cx="1246326" cy="401183"/>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lIns="33231" tIns="33231" rIns="33231" bIns="33231"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令和３年度</a:t>
                    </a:r>
                    <a:endParaRPr kumimoji="1" lang="en-US" altLang="ja-JP" sz="73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集計結果</a:t>
                    </a:r>
                  </a:p>
                </p:txBody>
              </p:sp>
            </p:grpSp>
            <p:sp>
              <p:nvSpPr>
                <p:cNvPr id="15" name="テキスト ボックス 15"/>
                <p:cNvSpPr txBox="1"/>
                <p:nvPr/>
              </p:nvSpPr>
              <p:spPr>
                <a:xfrm>
                  <a:off x="5543712" y="4480033"/>
                  <a:ext cx="3166713" cy="3429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Q. </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安心して子育てができる環境が充実していると思いますか。</a:t>
                  </a:r>
                </a:p>
              </p:txBody>
            </p:sp>
          </p:grpSp>
          <p:sp>
            <p:nvSpPr>
              <p:cNvPr id="13" name="角丸四角形 12"/>
              <p:cNvSpPr/>
              <p:nvPr/>
            </p:nvSpPr>
            <p:spPr>
              <a:xfrm>
                <a:off x="8092631" y="5895660"/>
                <a:ext cx="1031298" cy="386358"/>
              </a:xfrm>
              <a:prstGeom prst="roundRect">
                <a:avLst/>
              </a:prstGeom>
              <a:solidFill>
                <a:srgbClr val="FF0000">
                  <a:alpha val="0"/>
                </a:srgb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lIns="33231" tIns="33231" rIns="33231" bIns="33231"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844073"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73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73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73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21.1</a:t>
                </a:r>
                <a:r>
                  <a:rPr kumimoji="1" lang="ja-JP" altLang="en-US" sz="73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sp>
          <p:nvSpPr>
            <p:cNvPr id="11" name="角丸四角形 10"/>
            <p:cNvSpPr/>
            <p:nvPr/>
          </p:nvSpPr>
          <p:spPr>
            <a:xfrm>
              <a:off x="6508654" y="4002179"/>
              <a:ext cx="2226972" cy="426867"/>
            </a:xfrm>
            <a:prstGeom prst="roundRect">
              <a:avLst>
                <a:gd name="adj" fmla="val 3133"/>
              </a:avLst>
            </a:prstGeom>
            <a:solidFill>
              <a:schemeClr val="accent1">
                <a:lumMod val="40000"/>
                <a:lumOff val="60000"/>
              </a:schemeClr>
            </a:solidFill>
            <a:ln w="9525" cap="flat" cmpd="sng" algn="ctr">
              <a:solidFill>
                <a:schemeClr val="tx1"/>
              </a:solidFill>
              <a:prstDash val="solid"/>
            </a:ln>
            <a:effectLst/>
          </p:spPr>
          <p:txBody>
            <a:bodyPr lIns="33231" tIns="33231" rIns="33231" bIns="33231"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73" rtl="0" eaLnBrk="1" fontAlgn="auto" latinLnBrk="0" hangingPunct="1">
                <a:lnSpc>
                  <a:spcPct val="100000"/>
                </a:lnSpc>
                <a:spcBef>
                  <a:spcPts val="0"/>
                </a:spcBef>
                <a:spcAft>
                  <a:spcPts val="0"/>
                </a:spcAft>
                <a:buClrTx/>
                <a:buSzTx/>
                <a:buFontTx/>
                <a:buNone/>
                <a:tabLst/>
                <a:defRPr/>
              </a:pPr>
              <a:r>
                <a:rPr kumimoji="1" lang="ja-JP" altLang="en-US" sz="1108"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区民モニターアンケート</a:t>
              </a:r>
              <a:r>
                <a:rPr kumimoji="1" lang="en-US" altLang="ja-JP" sz="369"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結果</a:t>
              </a:r>
              <a:endParaRPr kumimoji="1" lang="en-US" altLang="ja-JP" sz="739"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grpSp>
      <p:sp>
        <p:nvSpPr>
          <p:cNvPr id="24" name="テキスト ボックス 23"/>
          <p:cNvSpPr txBox="1"/>
          <p:nvPr/>
        </p:nvSpPr>
        <p:spPr>
          <a:xfrm>
            <a:off x="5178454" y="6453336"/>
            <a:ext cx="3892807" cy="1776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554"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区役所が取り組んでいる事業などについての意見等を聴取し、今後のまちづくり施策や事業の参考資料とするための区民意識調査</a:t>
            </a:r>
          </a:p>
        </p:txBody>
      </p:sp>
      <p:sp>
        <p:nvSpPr>
          <p:cNvPr id="25" name="テキスト ボックス 24"/>
          <p:cNvSpPr txBox="1"/>
          <p:nvPr/>
        </p:nvSpPr>
        <p:spPr>
          <a:xfrm>
            <a:off x="236911" y="908720"/>
            <a:ext cx="4448275" cy="2203167"/>
          </a:xfrm>
          <a:prstGeom prst="rect">
            <a:avLst/>
          </a:prstGeom>
          <a:noFill/>
          <a:ln>
            <a:noFill/>
          </a:ln>
        </p:spPr>
        <p:txBody>
          <a:bodyPr wrap="square" rtlCol="0">
            <a:spAutoFit/>
          </a:bodyPr>
          <a:lstStyle/>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利用者数がピークであった平成</a:t>
            </a:r>
            <a:r>
              <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30</a:t>
            </a: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年度には、１万４千人を超える方に来場いただいた。またコロナ禍の影響が残り来場者数の減があった令和３年度においても、１万人を超える方に来場いただいた。</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来場いただいた方へのアンケート結果では「西成区に安心して子育てできる環境が整っている」との問いに肯定的に回答した割合は</a:t>
            </a:r>
            <a:r>
              <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84%</a:t>
            </a: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であり、利用者からの評価は高い。</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また、来場の有無にかかわらず、区民の方から無作為に回答いただいたアンケートにおける同様の質問に対する結果も、事業開始当初から</a:t>
            </a:r>
            <a:r>
              <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9.6%</a:t>
            </a: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上昇している。</a:t>
            </a:r>
          </a:p>
        </p:txBody>
      </p:sp>
      <p:sp>
        <p:nvSpPr>
          <p:cNvPr id="26" name="テキスト ボックス 25"/>
          <p:cNvSpPr txBox="1"/>
          <p:nvPr/>
        </p:nvSpPr>
        <p:spPr>
          <a:xfrm>
            <a:off x="127176" y="692696"/>
            <a:ext cx="2500607" cy="312265"/>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29"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2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プレーパーク事業の成果</a:t>
            </a:r>
          </a:p>
        </p:txBody>
      </p:sp>
      <p:pic>
        <p:nvPicPr>
          <p:cNvPr id="27" name="図 2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24857" y="1664725"/>
            <a:ext cx="1816653" cy="1190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6098" y="767534"/>
            <a:ext cx="1857431" cy="1190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図 28"/>
          <p:cNvPicPr>
            <a:picLocks noChangeAspect="1"/>
          </p:cNvPicPr>
          <p:nvPr/>
        </p:nvPicPr>
        <p:blipFill rotWithShape="1">
          <a:blip r:embed="rId6" cstate="email">
            <a:extLst>
              <a:ext uri="{28A0092B-C50C-407E-A947-70E740481C1C}">
                <a14:useLocalDpi xmlns:a14="http://schemas.microsoft.com/office/drawing/2010/main"/>
              </a:ext>
            </a:extLst>
          </a:blip>
          <a:srcRect t="-3674"/>
          <a:stretch/>
        </p:blipFill>
        <p:spPr>
          <a:xfrm>
            <a:off x="5081656" y="1693864"/>
            <a:ext cx="1841731" cy="1180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10"/>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728369" y="764704"/>
            <a:ext cx="1866259" cy="1196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1" name="直線コネクタ 30"/>
          <p:cNvCxnSpPr>
            <a:stCxn id="22" idx="1"/>
          </p:cNvCxnSpPr>
          <p:nvPr/>
        </p:nvCxnSpPr>
        <p:spPr>
          <a:xfrm>
            <a:off x="7257537" y="5792794"/>
            <a:ext cx="446633" cy="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上矢印 32"/>
          <p:cNvSpPr/>
          <p:nvPr/>
        </p:nvSpPr>
        <p:spPr>
          <a:xfrm>
            <a:off x="7904519" y="5894881"/>
            <a:ext cx="250439" cy="293100"/>
          </a:xfrm>
          <a:prstGeom prst="upArrow">
            <a:avLst>
              <a:gd name="adj1" fmla="val 50000"/>
              <a:gd name="adj2" fmla="val 55434"/>
            </a:avLst>
          </a:prstGeom>
          <a:solidFill>
            <a:schemeClr val="tx2">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テキスト ボックス 34"/>
          <p:cNvSpPr txBox="1"/>
          <p:nvPr/>
        </p:nvSpPr>
        <p:spPr>
          <a:xfrm>
            <a:off x="8169802" y="5944206"/>
            <a:ext cx="747412" cy="276999"/>
          </a:xfrm>
          <a:prstGeom prst="rect">
            <a:avLst/>
          </a:prstGeom>
          <a:noFill/>
          <a:ln>
            <a:no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9.6%</a:t>
            </a:r>
            <a:r>
              <a:rPr kumimoji="1" lang="ja-JP" altLang="en-US" sz="1000" b="1" i="0" u="sng"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上昇</a:t>
            </a:r>
          </a:p>
        </p:txBody>
      </p:sp>
      <p:sp>
        <p:nvSpPr>
          <p:cNvPr id="36" name="正方形/長方形 35"/>
          <p:cNvSpPr/>
          <p:nvPr/>
        </p:nvSpPr>
        <p:spPr>
          <a:xfrm>
            <a:off x="5105362" y="3214139"/>
            <a:ext cx="3934399" cy="16675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テキスト ボックス 18"/>
          <p:cNvSpPr txBox="1"/>
          <p:nvPr/>
        </p:nvSpPr>
        <p:spPr>
          <a:xfrm>
            <a:off x="7908861" y="3120432"/>
            <a:ext cx="1067733" cy="17746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令和３年度実施分</a:t>
            </a:r>
          </a:p>
        </p:txBody>
      </p:sp>
      <p:sp>
        <p:nvSpPr>
          <p:cNvPr id="40" name="正方形/長方形 39"/>
          <p:cNvSpPr/>
          <p:nvPr/>
        </p:nvSpPr>
        <p:spPr>
          <a:xfrm>
            <a:off x="6192669" y="3068960"/>
            <a:ext cx="1673009" cy="282857"/>
          </a:xfrm>
          <a:prstGeom prst="rect">
            <a:avLst/>
          </a:prstGeom>
          <a:solidFill>
            <a:schemeClr val="accent1">
              <a:lumMod val="40000"/>
              <a:lumOff val="60000"/>
            </a:schemeClr>
          </a:solidFill>
          <a:ln w="9525" cap="flat" cmpd="sng" algn="ctr">
            <a:solidFill>
              <a:sysClr val="windowText" lastClr="000000"/>
            </a:solid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844073" rtl="0" eaLnBrk="1" fontAlgn="auto" latinLnBrk="0" hangingPunct="1">
              <a:lnSpc>
                <a:spcPct val="100000"/>
              </a:lnSpc>
              <a:spcBef>
                <a:spcPts val="0"/>
              </a:spcBef>
              <a:spcAft>
                <a:spcPts val="0"/>
              </a:spcAft>
              <a:buClrTx/>
              <a:buSzTx/>
              <a:buFontTx/>
              <a:buNone/>
              <a:tabLst/>
              <a:defRPr/>
            </a:pPr>
            <a:r>
              <a:rPr kumimoji="1" lang="ja-JP" altLang="en-US" sz="1108"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来場者アンケート結果</a:t>
            </a:r>
            <a:endParaRPr kumimoji="1" lang="en-US" altLang="ja-JP" sz="1108"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549460" y="3323074"/>
            <a:ext cx="3104069" cy="2132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Q.</a:t>
            </a:r>
            <a:r>
              <a:rPr kumimoji="1" lang="ja-JP" altLang="en-US" sz="78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西成区では、安心して子育てできる環境が整っていると感じますか？</a:t>
            </a:r>
          </a:p>
        </p:txBody>
      </p:sp>
      <p:sp>
        <p:nvSpPr>
          <p:cNvPr id="43" name="対角する 2 つの角を丸めた四角形 42"/>
          <p:cNvSpPr/>
          <p:nvPr/>
        </p:nvSpPr>
        <p:spPr>
          <a:xfrm>
            <a:off x="7815569" y="3510894"/>
            <a:ext cx="1174084" cy="720820"/>
          </a:xfrm>
          <a:prstGeom prst="round2DiagRect">
            <a:avLst/>
          </a:prstGeom>
          <a:ln w="9525"/>
        </p:spPr>
        <p:style>
          <a:lnRef idx="2">
            <a:schemeClr val="dk1"/>
          </a:lnRef>
          <a:fillRef idx="1">
            <a:schemeClr val="lt1"/>
          </a:fillRef>
          <a:effectRef idx="0">
            <a:schemeClr val="dk1"/>
          </a:effectRef>
          <a:fontRef idx="minor">
            <a:schemeClr val="dk1"/>
          </a:fontRef>
        </p:style>
        <p:txBody>
          <a:bodyPr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29"/>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「感じる」「どちらかといえば感じる」の回答合計割合は</a:t>
            </a:r>
            <a:r>
              <a:rPr kumimoji="1" lang="en-US" altLang="ja-JP"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84</a:t>
            </a:r>
            <a:r>
              <a:rPr kumimoji="1" lang="ja-JP" altLang="en-US"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429"/>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目標値の</a:t>
            </a:r>
            <a:r>
              <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％上回る結果</a:t>
            </a:r>
            <a:endParaRPr kumimoji="1" lang="en-US" altLang="ja-JP" sz="7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7"/>
          <p:cNvSpPr/>
          <p:nvPr/>
        </p:nvSpPr>
        <p:spPr>
          <a:xfrm>
            <a:off x="1383317" y="3080240"/>
            <a:ext cx="2286516" cy="283347"/>
          </a:xfrm>
          <a:prstGeom prst="rect">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プレーパーク来場者推移</a:t>
            </a:r>
          </a:p>
        </p:txBody>
      </p:sp>
      <p:sp>
        <p:nvSpPr>
          <p:cNvPr id="46" name="正方形/長方形 45"/>
          <p:cNvSpPr/>
          <p:nvPr/>
        </p:nvSpPr>
        <p:spPr>
          <a:xfrm>
            <a:off x="122465" y="5591969"/>
            <a:ext cx="4884966" cy="1048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モデル事業開始時の平成</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年度の来場者数が</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2,866</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人に対して、平成</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年度が</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5,525</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人、平成</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年度が</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10,980</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人、平成</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年度が</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14,567</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人と年々増加している。令和元年度からは、開園日数が例年より少ないため来場者数が減少しているが、令和</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年度については、新型コロナウィルスの影響による閉園期間があったものの来場者数は増加、令和３年度は年間開催予定日数を見直し（</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126</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90</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日）、出張開催を行った</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ところ、来場者総数は令和２年度と同水準を維持している。</a:t>
            </a:r>
          </a:p>
        </p:txBody>
      </p:sp>
      <p:sp>
        <p:nvSpPr>
          <p:cNvPr id="49" name="テキスト ボックス 48"/>
          <p:cNvSpPr txBox="1"/>
          <p:nvPr/>
        </p:nvSpPr>
        <p:spPr>
          <a:xfrm>
            <a:off x="304661" y="3340788"/>
            <a:ext cx="389497" cy="1801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71"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a:t>
            </a:r>
          </a:p>
        </p:txBody>
      </p:sp>
      <p:sp>
        <p:nvSpPr>
          <p:cNvPr id="50" name="四角形吹き出し 49"/>
          <p:cNvSpPr/>
          <p:nvPr/>
        </p:nvSpPr>
        <p:spPr>
          <a:xfrm>
            <a:off x="6823160" y="4573648"/>
            <a:ext cx="942300" cy="278191"/>
          </a:xfrm>
          <a:prstGeom prst="wedgeRectCallout">
            <a:avLst>
              <a:gd name="adj1" fmla="val -85397"/>
              <a:gd name="adj2" fmla="val 543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どちらかといえば感じる</a:t>
            </a:r>
            <a:endParaRPr kumimoji="1" lang="en-US" altLang="ja-JP" sz="8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sng"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37%</a:t>
            </a:r>
            <a:endParaRPr kumimoji="1" lang="ja-JP" altLang="en-US" sz="800" b="1" i="0" u="sng"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51" name="四角形吹き出し 50"/>
          <p:cNvSpPr/>
          <p:nvPr/>
        </p:nvSpPr>
        <p:spPr>
          <a:xfrm>
            <a:off x="7223133" y="4263017"/>
            <a:ext cx="542327" cy="278191"/>
          </a:xfrm>
          <a:prstGeom prst="wedgeRectCallout">
            <a:avLst>
              <a:gd name="adj1" fmla="val -91530"/>
              <a:gd name="adj2" fmla="val -6521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感じる</a:t>
            </a:r>
            <a:endParaRPr kumimoji="1" lang="en-US" altLang="ja-JP" sz="8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sng"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47%</a:t>
            </a:r>
            <a:endParaRPr kumimoji="1" lang="ja-JP" altLang="en-US" sz="800" b="1" i="0" u="sng"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52" name="四角形吹き出し 51"/>
          <p:cNvSpPr/>
          <p:nvPr/>
        </p:nvSpPr>
        <p:spPr>
          <a:xfrm>
            <a:off x="5159381" y="3546409"/>
            <a:ext cx="514286" cy="257143"/>
          </a:xfrm>
          <a:prstGeom prst="wedgeRectCallout">
            <a:avLst>
              <a:gd name="adj1" fmla="val 133684"/>
              <a:gd name="adj2" fmla="val -33652"/>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2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感じない</a:t>
            </a:r>
            <a:endParaRPr kumimoji="1" lang="en-US" altLang="ja-JP" sz="42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2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endParaRPr kumimoji="1" lang="ja-JP" altLang="en-US" sz="42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3" name="四角形吹き出し 52"/>
          <p:cNvSpPr/>
          <p:nvPr/>
        </p:nvSpPr>
        <p:spPr>
          <a:xfrm>
            <a:off x="5159381" y="3857169"/>
            <a:ext cx="514286" cy="257143"/>
          </a:xfrm>
          <a:prstGeom prst="wedgeRectCallout">
            <a:avLst>
              <a:gd name="adj1" fmla="val 89966"/>
              <a:gd name="adj2" fmla="val -80335"/>
            </a:avLst>
          </a:prstGeom>
          <a:no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2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どちらかといえば</a:t>
            </a:r>
            <a:endParaRPr kumimoji="1" lang="en-US" altLang="ja-JP" sz="42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2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感じない</a:t>
            </a:r>
            <a:endParaRPr kumimoji="1" lang="en-US" altLang="ja-JP" sz="42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2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42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4" name="右中かっこ 53"/>
          <p:cNvSpPr/>
          <p:nvPr/>
        </p:nvSpPr>
        <p:spPr>
          <a:xfrm>
            <a:off x="7817204" y="4263565"/>
            <a:ext cx="144394" cy="58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5" name="テキスト ボックス 54"/>
          <p:cNvSpPr txBox="1"/>
          <p:nvPr/>
        </p:nvSpPr>
        <p:spPr>
          <a:xfrm>
            <a:off x="8025769" y="4434465"/>
            <a:ext cx="507433" cy="26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43" b="1" i="0" u="sng"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84</a:t>
            </a:r>
            <a:r>
              <a:rPr kumimoji="1" lang="ja-JP" altLang="en-US" sz="1143" b="1" i="0" u="sng"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a:t>
            </a:r>
          </a:p>
        </p:txBody>
      </p:sp>
      <p:sp>
        <p:nvSpPr>
          <p:cNvPr id="58" name="テキスト ボックス 36"/>
          <p:cNvSpPr txBox="1"/>
          <p:nvPr/>
        </p:nvSpPr>
        <p:spPr>
          <a:xfrm>
            <a:off x="144844" y="67923"/>
            <a:ext cx="3308275"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Ⅰ</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政策の刷新・西成特区構想</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C3038-1CF1-4B63-9920-55248DCFBA9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p:cNvPicPr>
            <a:picLocks noChangeAspect="1"/>
          </p:cNvPicPr>
          <p:nvPr/>
        </p:nvPicPr>
        <p:blipFill>
          <a:blip r:embed="rId8"/>
          <a:stretch>
            <a:fillRect/>
          </a:stretch>
        </p:blipFill>
        <p:spPr>
          <a:xfrm>
            <a:off x="193595" y="3297896"/>
            <a:ext cx="4846740" cy="3529890"/>
          </a:xfrm>
          <a:prstGeom prst="rect">
            <a:avLst/>
          </a:prstGeom>
        </p:spPr>
      </p:pic>
      <p:pic>
        <p:nvPicPr>
          <p:cNvPr id="5" name="図 4"/>
          <p:cNvPicPr>
            <a:picLocks noChangeAspect="1"/>
          </p:cNvPicPr>
          <p:nvPr/>
        </p:nvPicPr>
        <p:blipFill>
          <a:blip r:embed="rId9"/>
          <a:stretch>
            <a:fillRect/>
          </a:stretch>
        </p:blipFill>
        <p:spPr>
          <a:xfrm>
            <a:off x="5417095" y="3376180"/>
            <a:ext cx="2139881" cy="1481456"/>
          </a:xfrm>
          <a:prstGeom prst="rect">
            <a:avLst/>
          </a:prstGeom>
        </p:spPr>
      </p:pic>
    </p:spTree>
    <p:extLst>
      <p:ext uri="{BB962C8B-B14F-4D97-AF65-F5344CB8AC3E}">
        <p14:creationId xmlns:p14="http://schemas.microsoft.com/office/powerpoint/2010/main" val="286288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308919" y="338264"/>
            <a:ext cx="77048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　主な取組みと進捗状況に関するデータ（中長期的対策</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子育て施策</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37" name="直線コネクタ 36"/>
          <p:cNvCxnSpPr/>
          <p:nvPr/>
        </p:nvCxnSpPr>
        <p:spPr>
          <a:xfrm>
            <a:off x="236911" y="69830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143692" y="909694"/>
            <a:ext cx="5917474" cy="4310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8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8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小学校</a:t>
            </a:r>
            <a:r>
              <a:rPr kumimoji="1" lang="en-US" altLang="ja-JP" sz="128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8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基礎学力向上支援事業（ジャガピースクール）</a:t>
            </a:r>
          </a:p>
        </p:txBody>
      </p:sp>
      <p:sp>
        <p:nvSpPr>
          <p:cNvPr id="22" name="角丸四角形 21"/>
          <p:cNvSpPr/>
          <p:nvPr/>
        </p:nvSpPr>
        <p:spPr>
          <a:xfrm>
            <a:off x="104503" y="3789040"/>
            <a:ext cx="4258037" cy="4310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8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8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中学校</a:t>
            </a:r>
            <a:r>
              <a:rPr kumimoji="1" lang="en-US" altLang="ja-JP" sz="128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8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基礎学力アップ事業（西成まなび塾）</a:t>
            </a:r>
          </a:p>
        </p:txBody>
      </p:sp>
      <p:sp>
        <p:nvSpPr>
          <p:cNvPr id="23" name="正方形/長方形 22"/>
          <p:cNvSpPr/>
          <p:nvPr/>
        </p:nvSpPr>
        <p:spPr>
          <a:xfrm>
            <a:off x="4464520" y="4323971"/>
            <a:ext cx="4535632" cy="2215460"/>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marL="204111" marR="0" lvl="0" indent="-204111"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ジャガピースクールでは、基礎学力の向上をめざし、放課後・夏休みを利用した塾等の事業者による課外授業を実施している。</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4111" marR="0" lvl="0" indent="-204111"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目標どおり、全学年全科目で点数の向上がみられた。</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4111" marR="0" lvl="0" indent="-204111"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4111" marR="0" lvl="0" indent="-204111"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西成まなび塾では、学力の向上、学習習慣の定着をめざして、中学校校舎等の公共施設を活用した課外授業を行った。受講者対象のアンケート調査では、「勉強時間が増えた」と答えた</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生徒の割合が</a:t>
            </a:r>
            <a:r>
              <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75%</a:t>
            </a: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以上（</a:t>
            </a:r>
            <a:r>
              <a:rPr kumimoji="1" lang="en-US" altLang="ja-JP" sz="1143"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R3</a:t>
            </a: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年度実績）と高く、事業成果が</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でている。</a:t>
            </a:r>
          </a:p>
        </p:txBody>
      </p:sp>
      <p:sp>
        <p:nvSpPr>
          <p:cNvPr id="26" name="テキスト ボックス 25"/>
          <p:cNvSpPr txBox="1"/>
          <p:nvPr/>
        </p:nvSpPr>
        <p:spPr>
          <a:xfrm>
            <a:off x="143691" y="700108"/>
            <a:ext cx="4068269" cy="307777"/>
          </a:xfrm>
          <a:prstGeom prst="rect">
            <a:avLst/>
          </a:prstGeom>
          <a:noFill/>
        </p:spPr>
        <p:txBody>
          <a:bodyPr wrap="square" rtlCol="0" anchor="ctr" anchorCtr="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学力向上に関する事業の成果について</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テキスト ボックス 36"/>
          <p:cNvSpPr txBox="1"/>
          <p:nvPr/>
        </p:nvSpPr>
        <p:spPr>
          <a:xfrm>
            <a:off x="144844" y="67923"/>
            <a:ext cx="3308275"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Ⅰ</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政策の刷新・西成特区構想</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C3038-1CF1-4B63-9920-55248DCFBA9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テキスト ボックス 14"/>
          <p:cNvSpPr txBox="1"/>
          <p:nvPr/>
        </p:nvSpPr>
        <p:spPr>
          <a:xfrm>
            <a:off x="8285506" y="281013"/>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追加</a:t>
            </a:r>
          </a:p>
        </p:txBody>
      </p:sp>
      <p:pic>
        <p:nvPicPr>
          <p:cNvPr id="3" name="図 2"/>
          <p:cNvPicPr>
            <a:picLocks noChangeAspect="1"/>
          </p:cNvPicPr>
          <p:nvPr/>
        </p:nvPicPr>
        <p:blipFill>
          <a:blip r:embed="rId3"/>
          <a:stretch>
            <a:fillRect/>
          </a:stretch>
        </p:blipFill>
        <p:spPr>
          <a:xfrm>
            <a:off x="357758" y="1181007"/>
            <a:ext cx="3804234" cy="2725148"/>
          </a:xfrm>
          <a:prstGeom prst="rect">
            <a:avLst/>
          </a:prstGeom>
        </p:spPr>
      </p:pic>
      <p:pic>
        <p:nvPicPr>
          <p:cNvPr id="4" name="図 3"/>
          <p:cNvPicPr>
            <a:picLocks noChangeAspect="1"/>
          </p:cNvPicPr>
          <p:nvPr/>
        </p:nvPicPr>
        <p:blipFill>
          <a:blip r:embed="rId4"/>
          <a:stretch>
            <a:fillRect/>
          </a:stretch>
        </p:blipFill>
        <p:spPr>
          <a:xfrm>
            <a:off x="4893209" y="1205778"/>
            <a:ext cx="3804234" cy="2725148"/>
          </a:xfrm>
          <a:prstGeom prst="rect">
            <a:avLst/>
          </a:prstGeom>
        </p:spPr>
      </p:pic>
      <p:pic>
        <p:nvPicPr>
          <p:cNvPr id="5" name="図 4"/>
          <p:cNvPicPr>
            <a:picLocks noChangeAspect="1"/>
          </p:cNvPicPr>
          <p:nvPr/>
        </p:nvPicPr>
        <p:blipFill>
          <a:blip r:embed="rId5"/>
          <a:stretch>
            <a:fillRect/>
          </a:stretch>
        </p:blipFill>
        <p:spPr>
          <a:xfrm>
            <a:off x="279130" y="4035320"/>
            <a:ext cx="4218798" cy="2651990"/>
          </a:xfrm>
          <a:prstGeom prst="rect">
            <a:avLst/>
          </a:prstGeom>
        </p:spPr>
      </p:pic>
    </p:spTree>
    <p:extLst>
      <p:ext uri="{BB962C8B-B14F-4D97-AF65-F5344CB8AC3E}">
        <p14:creationId xmlns:p14="http://schemas.microsoft.com/office/powerpoint/2010/main" val="236639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308919" y="338264"/>
            <a:ext cx="85715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　主な取組みと進捗状況に関するデータ（中長期的対策</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観光振興</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cxnSp>
        <p:nvCxnSpPr>
          <p:cNvPr id="37" name="直線コネクタ 36"/>
          <p:cNvCxnSpPr/>
          <p:nvPr/>
        </p:nvCxnSpPr>
        <p:spPr>
          <a:xfrm>
            <a:off x="236911" y="69830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図 28"/>
          <p:cNvPicPr>
            <a:picLocks noChangeAspect="1"/>
          </p:cNvPicPr>
          <p:nvPr/>
        </p:nvPicPr>
        <p:blipFill rotWithShape="1">
          <a:blip r:embed="rId2" cstate="email">
            <a:extLst>
              <a:ext uri="{28A0092B-C50C-407E-A947-70E740481C1C}">
                <a14:useLocalDpi xmlns:a14="http://schemas.microsoft.com/office/drawing/2010/main"/>
              </a:ext>
            </a:extLst>
          </a:blip>
          <a:srcRect t="2671" b="3140"/>
          <a:stretch/>
        </p:blipFill>
        <p:spPr>
          <a:xfrm>
            <a:off x="5364513" y="4113236"/>
            <a:ext cx="3566522" cy="2518031"/>
          </a:xfrm>
          <a:prstGeom prst="rect">
            <a:avLst/>
          </a:prstGeom>
          <a:ln>
            <a:solidFill>
              <a:schemeClr val="tx1"/>
            </a:solidFill>
          </a:ln>
        </p:spPr>
      </p:pic>
      <p:pic>
        <p:nvPicPr>
          <p:cNvPr id="31" name="図 30"/>
          <p:cNvPicPr>
            <a:picLocks noChangeAspect="1"/>
          </p:cNvPicPr>
          <p:nvPr/>
        </p:nvPicPr>
        <p:blipFill rotWithShape="1">
          <a:blip r:embed="rId3" cstate="email">
            <a:extLst>
              <a:ext uri="{28A0092B-C50C-407E-A947-70E740481C1C}">
                <a14:useLocalDpi xmlns:a14="http://schemas.microsoft.com/office/drawing/2010/main"/>
              </a:ext>
            </a:extLst>
          </a:blip>
          <a:srcRect t="1827" b="2751"/>
          <a:stretch/>
        </p:blipFill>
        <p:spPr>
          <a:xfrm>
            <a:off x="4523384" y="3975250"/>
            <a:ext cx="2174387" cy="1541103"/>
          </a:xfrm>
          <a:prstGeom prst="rect">
            <a:avLst/>
          </a:prstGeom>
          <a:ln>
            <a:solidFill>
              <a:schemeClr val="tx1"/>
            </a:solidFill>
          </a:ln>
        </p:spPr>
      </p:pic>
      <p:sp>
        <p:nvSpPr>
          <p:cNvPr id="33" name="テキスト ボックス 32"/>
          <p:cNvSpPr txBox="1"/>
          <p:nvPr/>
        </p:nvSpPr>
        <p:spPr>
          <a:xfrm>
            <a:off x="276965" y="6453114"/>
            <a:ext cx="718568" cy="224229"/>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特設</a:t>
            </a:r>
            <a:r>
              <a:rPr kumimoji="1" lang="en-US" altLang="ja-JP" sz="85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HP</a:t>
            </a:r>
            <a:endParaRPr kumimoji="1" lang="ja-JP" altLang="en-US" sz="85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5" name="テキスト ボックス 34"/>
          <p:cNvSpPr txBox="1"/>
          <p:nvPr/>
        </p:nvSpPr>
        <p:spPr>
          <a:xfrm>
            <a:off x="5364513" y="6668947"/>
            <a:ext cx="3777647" cy="202235"/>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リーフレット（表）　</a:t>
            </a:r>
            <a:r>
              <a:rPr kumimoji="1" lang="en-US" altLang="ja-JP" sz="71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1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右側図はポスターと同内容</a:t>
            </a:r>
          </a:p>
        </p:txBody>
      </p:sp>
      <p:sp>
        <p:nvSpPr>
          <p:cNvPr id="36" name="テキスト ボックス 35"/>
          <p:cNvSpPr txBox="1"/>
          <p:nvPr/>
        </p:nvSpPr>
        <p:spPr>
          <a:xfrm>
            <a:off x="4268069" y="5503172"/>
            <a:ext cx="1163674" cy="202235"/>
          </a:xfrm>
          <a:prstGeom prst="rect">
            <a:avLst/>
          </a:prstGeom>
          <a:noFill/>
        </p:spPr>
        <p:txBody>
          <a:bodyPr wrap="squar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71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リーフレット（裏）</a:t>
            </a:r>
          </a:p>
        </p:txBody>
      </p:sp>
      <p:pic>
        <p:nvPicPr>
          <p:cNvPr id="38" name="図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370" y="3904130"/>
            <a:ext cx="3506366" cy="1803401"/>
          </a:xfrm>
          <a:prstGeom prst="rect">
            <a:avLst/>
          </a:prstGeom>
          <a:ln>
            <a:solidFill>
              <a:schemeClr val="tx1"/>
            </a:solidFill>
          </a:ln>
        </p:spPr>
      </p:pic>
      <p:pic>
        <p:nvPicPr>
          <p:cNvPr id="39" name="図 38"/>
          <p:cNvPicPr>
            <a:picLocks noChangeAspect="1"/>
          </p:cNvPicPr>
          <p:nvPr/>
        </p:nvPicPr>
        <p:blipFill rotWithShape="1">
          <a:blip r:embed="rId5" cstate="email">
            <a:extLst>
              <a:ext uri="{28A0092B-C50C-407E-A947-70E740481C1C}">
                <a14:useLocalDpi xmlns:a14="http://schemas.microsoft.com/office/drawing/2010/main"/>
              </a:ext>
            </a:extLst>
          </a:blip>
          <a:srcRect t="-754" b="-709"/>
          <a:stretch/>
        </p:blipFill>
        <p:spPr>
          <a:xfrm>
            <a:off x="276965" y="4651934"/>
            <a:ext cx="2331477" cy="1791884"/>
          </a:xfrm>
          <a:prstGeom prst="rect">
            <a:avLst/>
          </a:prstGeom>
          <a:ln>
            <a:solidFill>
              <a:schemeClr val="tx1"/>
            </a:solidFill>
          </a:ln>
        </p:spPr>
      </p:pic>
      <p:pic>
        <p:nvPicPr>
          <p:cNvPr id="40" name="図 39"/>
          <p:cNvPicPr>
            <a:picLocks noChangeAspect="1"/>
          </p:cNvPicPr>
          <p:nvPr/>
        </p:nvPicPr>
        <p:blipFill rotWithShape="1">
          <a:blip r:embed="rId6" cstate="email">
            <a:extLst>
              <a:ext uri="{28A0092B-C50C-407E-A947-70E740481C1C}">
                <a14:useLocalDpi xmlns:a14="http://schemas.microsoft.com/office/drawing/2010/main"/>
              </a:ext>
            </a:extLst>
          </a:blip>
          <a:srcRect l="2497" t="-417" r="68202" b="15211"/>
          <a:stretch/>
        </p:blipFill>
        <p:spPr>
          <a:xfrm>
            <a:off x="2395869" y="4278484"/>
            <a:ext cx="1612909" cy="2326750"/>
          </a:xfrm>
          <a:prstGeom prst="rect">
            <a:avLst/>
          </a:prstGeom>
          <a:ln>
            <a:solidFill>
              <a:schemeClr val="tx1"/>
            </a:solidFill>
          </a:ln>
        </p:spPr>
      </p:pic>
      <p:sp>
        <p:nvSpPr>
          <p:cNvPr id="42" name="テキスト ボックス 41"/>
          <p:cNvSpPr txBox="1"/>
          <p:nvPr/>
        </p:nvSpPr>
        <p:spPr>
          <a:xfrm>
            <a:off x="2227911" y="6645200"/>
            <a:ext cx="1948825" cy="22422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新今宮スタディツアー動画イメージ</a:t>
            </a:r>
          </a:p>
        </p:txBody>
      </p:sp>
      <p:sp>
        <p:nvSpPr>
          <p:cNvPr id="44" name="テキスト ボックス 43"/>
          <p:cNvSpPr txBox="1"/>
          <p:nvPr/>
        </p:nvSpPr>
        <p:spPr>
          <a:xfrm>
            <a:off x="137159" y="1021270"/>
            <a:ext cx="4130909" cy="2783583"/>
          </a:xfrm>
          <a:prstGeom prst="rect">
            <a:avLst/>
          </a:prstGeom>
          <a:noFill/>
        </p:spPr>
        <p:txBody>
          <a:bodyPr wrap="square" rtlCol="0">
            <a:spAutoFit/>
          </a:bodyPr>
          <a:lstStyle/>
          <a:p>
            <a:pPr marL="204111" marR="0" lvl="0" indent="-204111"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ポスター・リーフレットを作成、特設のホームページを開設し、エリアの歴史・文化や、エリア内の回遊を促す「まちあるき」のモデルコースなどを紹介している。（駅や地域の店舗等に配架）</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4111" marR="0" lvl="0" indent="-204111"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Web</a:t>
            </a: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アンケートでの「新今宮ワンダーランドの名称認知度」は現状で約</a:t>
            </a:r>
            <a:r>
              <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％と低いが、事業については「ポジティブな評価」が</a:t>
            </a:r>
            <a:r>
              <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70%</a:t>
            </a: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以上となっている。</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4111" marR="0" lvl="0" indent="-204111"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地域の有志によって実施されている「地域のスタディツアー」について、標準コースの作成など、本事業で体系化・標準化することで新たに「新今宮スタディツアー</a:t>
            </a:r>
            <a:r>
              <a:rPr kumimoji="1" lang="en-US" altLang="ja-JP" sz="1143" b="0"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」を立ち上げて、今後の民間による自走化に向けた「モデルツアー」を実施した。</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85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85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来訪者に「地域を正確に学び、地域で楽しんでいただく」ためのツアー</a:t>
            </a:r>
            <a:endParaRPr kumimoji="1" lang="en-US" altLang="ja-JP" sz="85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2" name="テキスト ボックス 51"/>
          <p:cNvSpPr txBox="1"/>
          <p:nvPr/>
        </p:nvSpPr>
        <p:spPr>
          <a:xfrm>
            <a:off x="0" y="717535"/>
            <a:ext cx="4328160" cy="307777"/>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■新今宮エリアブランド向上事業の成果について</a:t>
            </a:r>
          </a:p>
        </p:txBody>
      </p:sp>
      <p:sp>
        <p:nvSpPr>
          <p:cNvPr id="25" name="テキスト ボックス 36"/>
          <p:cNvSpPr txBox="1"/>
          <p:nvPr/>
        </p:nvSpPr>
        <p:spPr>
          <a:xfrm>
            <a:off x="144844" y="67923"/>
            <a:ext cx="3308275"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Ⅰ</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政策の刷新・西成特区構想</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C3038-1CF1-4B63-9920-55248DCFBA9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24" name="テキスト ボックス 23"/>
          <p:cNvSpPr txBox="1"/>
          <p:nvPr/>
        </p:nvSpPr>
        <p:spPr>
          <a:xfrm>
            <a:off x="8285506" y="281013"/>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追加</a:t>
            </a:r>
          </a:p>
        </p:txBody>
      </p:sp>
      <p:pic>
        <p:nvPicPr>
          <p:cNvPr id="3" name="図 2"/>
          <p:cNvPicPr>
            <a:picLocks noChangeAspect="1"/>
          </p:cNvPicPr>
          <p:nvPr/>
        </p:nvPicPr>
        <p:blipFill>
          <a:blip r:embed="rId7"/>
          <a:stretch>
            <a:fillRect/>
          </a:stretch>
        </p:blipFill>
        <p:spPr>
          <a:xfrm>
            <a:off x="4292321" y="936431"/>
            <a:ext cx="4877223" cy="2901948"/>
          </a:xfrm>
          <a:prstGeom prst="rect">
            <a:avLst/>
          </a:prstGeom>
        </p:spPr>
      </p:pic>
    </p:spTree>
    <p:extLst>
      <p:ext uri="{BB962C8B-B14F-4D97-AF65-F5344CB8AC3E}">
        <p14:creationId xmlns:p14="http://schemas.microsoft.com/office/powerpoint/2010/main" val="143943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308919" y="338264"/>
            <a:ext cx="85715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　主な取組みと進捗状況に関するデータ</a:t>
            </a: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（将来のための投資プロジェクト・大規模事業）</a:t>
            </a:r>
          </a:p>
        </p:txBody>
      </p:sp>
      <p:cxnSp>
        <p:nvCxnSpPr>
          <p:cNvPr id="37" name="直線コネクタ 36"/>
          <p:cNvCxnSpPr/>
          <p:nvPr/>
        </p:nvCxnSpPr>
        <p:spPr>
          <a:xfrm>
            <a:off x="236911" y="698304"/>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242990" y="698170"/>
            <a:ext cx="2630414" cy="312265"/>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2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■取組みの成果</a:t>
            </a:r>
          </a:p>
        </p:txBody>
      </p:sp>
      <p:sp>
        <p:nvSpPr>
          <p:cNvPr id="27" name="テキスト ボックス 26"/>
          <p:cNvSpPr txBox="1"/>
          <p:nvPr/>
        </p:nvSpPr>
        <p:spPr>
          <a:xfrm>
            <a:off x="359699" y="927375"/>
            <a:ext cx="8611651" cy="1147622"/>
          </a:xfrm>
          <a:prstGeom prst="rect">
            <a:avLst/>
          </a:prstGeom>
          <a:noFill/>
        </p:spPr>
        <p:txBody>
          <a:bodyPr wrap="square" rtlCol="0">
            <a:spAutoFit/>
          </a:bodyPr>
          <a:lstStyle/>
          <a:p>
            <a:pPr marL="204111" marR="0" lvl="0" indent="-20411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あいりん総合センターは、耐震化について早急な対策が求められていたが、国・府・市が所管する施設が合築した建物で</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あることや、地域の行政への不信感があったことなどから、なかなか議論が進まなかった。</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4111" marR="0" lvl="0" indent="-20411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いりん地域まちづくり会議」で地域関係者をはじめ、国・府・市も同じテーブルに着いて議論を重ねた結果、市営萩之茶屋第一住宅、大阪社会医療センター付属病院の移転及び労働施設の仮移転について合意が得られた。</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04111" marR="0" lvl="0" indent="-20411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あいりん総合センターに隣接する市営萩之茶屋第二住宅の移転についても合意が得られた。</a:t>
            </a:r>
          </a:p>
          <a:p>
            <a:pPr marL="204111" marR="0" lvl="0" indent="-20411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現在、２つの市営住宅、病院の移転、労働施設の仮移転が完了している。</a:t>
            </a:r>
            <a:endParaRPr kumimoji="1" lang="en-US" altLang="ja-JP" sz="114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43" name="グループ化 42"/>
          <p:cNvGrpSpPr/>
          <p:nvPr/>
        </p:nvGrpSpPr>
        <p:grpSpPr>
          <a:xfrm>
            <a:off x="5322110" y="2106477"/>
            <a:ext cx="2843892" cy="2033218"/>
            <a:chOff x="7499028" y="3024063"/>
            <a:chExt cx="3981449" cy="2846505"/>
          </a:xfrm>
        </p:grpSpPr>
        <p:pic>
          <p:nvPicPr>
            <p:cNvPr id="53" name="図 5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92477" y="3024063"/>
              <a:ext cx="3888000" cy="2846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4" name="楕円 53"/>
            <p:cNvSpPr/>
            <p:nvPr/>
          </p:nvSpPr>
          <p:spPr>
            <a:xfrm rot="1310742">
              <a:off x="7499028" y="5000377"/>
              <a:ext cx="1454993" cy="795011"/>
            </a:xfrm>
            <a:prstGeom prst="ellipse">
              <a:avLst/>
            </a:prstGeom>
            <a:gradFill flip="none" rotWithShape="1">
              <a:gsLst>
                <a:gs pos="13000">
                  <a:schemeClr val="bg1">
                    <a:lumMod val="50000"/>
                    <a:shade val="30000"/>
                    <a:satMod val="115000"/>
                  </a:schemeClr>
                </a:gs>
                <a:gs pos="80000">
                  <a:schemeClr val="bg1">
                    <a:lumMod val="50000"/>
                    <a:shade val="67500"/>
                    <a:satMod val="115000"/>
                  </a:schemeClr>
                </a:gs>
                <a:gs pos="100000">
                  <a:schemeClr val="bg1">
                    <a:lumMod val="50000"/>
                    <a:shade val="100000"/>
                    <a:satMod val="115000"/>
                  </a:schemeClr>
                </a:gs>
              </a:gsLst>
              <a:lin ang="2700000" scaled="1"/>
              <a:tileRect/>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55" name="テキスト ボックス 54"/>
          <p:cNvSpPr txBox="1"/>
          <p:nvPr/>
        </p:nvSpPr>
        <p:spPr>
          <a:xfrm>
            <a:off x="5388860" y="4194182"/>
            <a:ext cx="2777142" cy="213514"/>
          </a:xfrm>
          <a:prstGeom prst="rect">
            <a:avLst/>
          </a:prstGeom>
          <a:solidFill>
            <a:schemeClr val="bg1"/>
          </a:solidFill>
          <a:ln>
            <a:solidFill>
              <a:schemeClr val="tx1"/>
            </a:solidFill>
          </a:ln>
        </p:spPr>
        <p:txBody>
          <a:bodyPr wrap="square" tIns="5142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①：向かって左から 第二住宅・病院・第一住宅</a:t>
            </a:r>
          </a:p>
        </p:txBody>
      </p:sp>
      <p:pic>
        <p:nvPicPr>
          <p:cNvPr id="56" name="図 5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88859" y="4494203"/>
            <a:ext cx="2777143" cy="2077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7" name="テキスト ボックス 56"/>
          <p:cNvSpPr txBox="1"/>
          <p:nvPr/>
        </p:nvSpPr>
        <p:spPr>
          <a:xfrm>
            <a:off x="5388858" y="6619123"/>
            <a:ext cx="2777143" cy="213514"/>
          </a:xfrm>
          <a:prstGeom prst="rect">
            <a:avLst/>
          </a:prstGeom>
          <a:solidFill>
            <a:schemeClr val="bg1"/>
          </a:solidFill>
          <a:ln>
            <a:solidFill>
              <a:schemeClr val="tx1"/>
            </a:solidFill>
          </a:ln>
        </p:spPr>
        <p:txBody>
          <a:bodyPr wrap="square" tIns="5142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②：正面が病院、その背面に２つの市営住宅</a:t>
            </a:r>
          </a:p>
        </p:txBody>
      </p:sp>
      <p:grpSp>
        <p:nvGrpSpPr>
          <p:cNvPr id="58" name="グループ化 57"/>
          <p:cNvGrpSpPr/>
          <p:nvPr/>
        </p:nvGrpSpPr>
        <p:grpSpPr>
          <a:xfrm>
            <a:off x="1010578" y="2213877"/>
            <a:ext cx="3288851" cy="4644123"/>
            <a:chOff x="2297459" y="3099428"/>
            <a:chExt cx="4604392" cy="6501772"/>
          </a:xfrm>
        </p:grpSpPr>
        <p:pic>
          <p:nvPicPr>
            <p:cNvPr id="59" name="図 58"/>
            <p:cNvPicPr>
              <a:picLocks noChangeAspect="1"/>
            </p:cNvPicPr>
            <p:nvPr/>
          </p:nvPicPr>
          <p:blipFill rotWithShape="1">
            <a:blip r:embed="rId5" cstate="email">
              <a:extLst>
                <a:ext uri="{28A0092B-C50C-407E-A947-70E740481C1C}">
                  <a14:useLocalDpi xmlns:a14="http://schemas.microsoft.com/office/drawing/2010/main"/>
                </a:ext>
              </a:extLst>
            </a:blip>
            <a:srcRect r="4176"/>
            <a:stretch/>
          </p:blipFill>
          <p:spPr>
            <a:xfrm>
              <a:off x="2393498" y="3099428"/>
              <a:ext cx="3965393" cy="6501772"/>
            </a:xfrm>
            <a:prstGeom prst="rect">
              <a:avLst/>
            </a:prstGeom>
          </p:spPr>
        </p:pic>
        <p:grpSp>
          <p:nvGrpSpPr>
            <p:cNvPr id="60" name="グループ化 59"/>
            <p:cNvGrpSpPr/>
            <p:nvPr/>
          </p:nvGrpSpPr>
          <p:grpSpPr>
            <a:xfrm>
              <a:off x="3488268" y="3235255"/>
              <a:ext cx="2039202" cy="3826660"/>
              <a:chOff x="4595928" y="4440296"/>
              <a:chExt cx="2039202" cy="3826660"/>
            </a:xfrm>
          </p:grpSpPr>
          <p:grpSp>
            <p:nvGrpSpPr>
              <p:cNvPr id="81" name="グループ化 80"/>
              <p:cNvGrpSpPr/>
              <p:nvPr/>
            </p:nvGrpSpPr>
            <p:grpSpPr>
              <a:xfrm>
                <a:off x="4595928" y="4440296"/>
                <a:ext cx="2039202" cy="3826660"/>
                <a:chOff x="1209149" y="3192529"/>
                <a:chExt cx="2039202" cy="3826660"/>
              </a:xfrm>
            </p:grpSpPr>
            <p:sp>
              <p:nvSpPr>
                <p:cNvPr id="83" name="台形 16"/>
                <p:cNvSpPr/>
                <p:nvPr/>
              </p:nvSpPr>
              <p:spPr>
                <a:xfrm rot="20989351">
                  <a:off x="1336406" y="3257132"/>
                  <a:ext cx="1798750" cy="3679481"/>
                </a:xfrm>
                <a:custGeom>
                  <a:avLst/>
                  <a:gdLst>
                    <a:gd name="connsiteX0" fmla="*/ 0 w 2027184"/>
                    <a:gd name="connsiteY0" fmla="*/ 3658652 h 3658652"/>
                    <a:gd name="connsiteX1" fmla="*/ 457008 w 2027184"/>
                    <a:gd name="connsiteY1" fmla="*/ 0 h 3658652"/>
                    <a:gd name="connsiteX2" fmla="*/ 1570176 w 2027184"/>
                    <a:gd name="connsiteY2" fmla="*/ 0 h 3658652"/>
                    <a:gd name="connsiteX3" fmla="*/ 2027184 w 2027184"/>
                    <a:gd name="connsiteY3" fmla="*/ 3658652 h 3658652"/>
                    <a:gd name="connsiteX4" fmla="*/ 0 w 2027184"/>
                    <a:gd name="connsiteY4" fmla="*/ 3658652 h 3658652"/>
                    <a:gd name="connsiteX0" fmla="*/ 0 w 2027184"/>
                    <a:gd name="connsiteY0" fmla="*/ 3658652 h 3658652"/>
                    <a:gd name="connsiteX1" fmla="*/ 457008 w 2027184"/>
                    <a:gd name="connsiteY1" fmla="*/ 0 h 3658652"/>
                    <a:gd name="connsiteX2" fmla="*/ 1450942 w 2027184"/>
                    <a:gd name="connsiteY2" fmla="*/ 17304 h 3658652"/>
                    <a:gd name="connsiteX3" fmla="*/ 2027184 w 2027184"/>
                    <a:gd name="connsiteY3" fmla="*/ 3658652 h 3658652"/>
                    <a:gd name="connsiteX4" fmla="*/ 0 w 2027184"/>
                    <a:gd name="connsiteY4" fmla="*/ 3658652 h 3658652"/>
                    <a:gd name="connsiteX0" fmla="*/ 0 w 1767740"/>
                    <a:gd name="connsiteY0" fmla="*/ 3658652 h 3658652"/>
                    <a:gd name="connsiteX1" fmla="*/ 457008 w 1767740"/>
                    <a:gd name="connsiteY1" fmla="*/ 0 h 3658652"/>
                    <a:gd name="connsiteX2" fmla="*/ 1450942 w 1767740"/>
                    <a:gd name="connsiteY2" fmla="*/ 17304 h 3658652"/>
                    <a:gd name="connsiteX3" fmla="*/ 1767740 w 1767740"/>
                    <a:gd name="connsiteY3" fmla="*/ 3199179 h 3658652"/>
                    <a:gd name="connsiteX4" fmla="*/ 0 w 1767740"/>
                    <a:gd name="connsiteY4" fmla="*/ 3658652 h 3658652"/>
                    <a:gd name="connsiteX0" fmla="*/ 0 w 1767740"/>
                    <a:gd name="connsiteY0" fmla="*/ 3651596 h 3651596"/>
                    <a:gd name="connsiteX1" fmla="*/ 604127 w 1767740"/>
                    <a:gd name="connsiteY1" fmla="*/ 0 h 3651596"/>
                    <a:gd name="connsiteX2" fmla="*/ 1450942 w 1767740"/>
                    <a:gd name="connsiteY2" fmla="*/ 10248 h 3651596"/>
                    <a:gd name="connsiteX3" fmla="*/ 1767740 w 1767740"/>
                    <a:gd name="connsiteY3" fmla="*/ 3192123 h 3651596"/>
                    <a:gd name="connsiteX4" fmla="*/ 0 w 1767740"/>
                    <a:gd name="connsiteY4" fmla="*/ 3651596 h 3651596"/>
                    <a:gd name="connsiteX0" fmla="*/ 0 w 1792101"/>
                    <a:gd name="connsiteY0" fmla="*/ 3679481 h 3679481"/>
                    <a:gd name="connsiteX1" fmla="*/ 628488 w 1792101"/>
                    <a:gd name="connsiteY1" fmla="*/ 0 h 3679481"/>
                    <a:gd name="connsiteX2" fmla="*/ 1475303 w 1792101"/>
                    <a:gd name="connsiteY2" fmla="*/ 10248 h 3679481"/>
                    <a:gd name="connsiteX3" fmla="*/ 1792101 w 1792101"/>
                    <a:gd name="connsiteY3" fmla="*/ 3192123 h 3679481"/>
                    <a:gd name="connsiteX4" fmla="*/ 0 w 1792101"/>
                    <a:gd name="connsiteY4" fmla="*/ 3679481 h 3679481"/>
                    <a:gd name="connsiteX0" fmla="*/ 0 w 1792101"/>
                    <a:gd name="connsiteY0" fmla="*/ 3679481 h 3679481"/>
                    <a:gd name="connsiteX1" fmla="*/ 628488 w 1792101"/>
                    <a:gd name="connsiteY1" fmla="*/ 0 h 3679481"/>
                    <a:gd name="connsiteX2" fmla="*/ 1278421 w 1792101"/>
                    <a:gd name="connsiteY2" fmla="*/ 100707 h 3679481"/>
                    <a:gd name="connsiteX3" fmla="*/ 1792101 w 1792101"/>
                    <a:gd name="connsiteY3" fmla="*/ 3192123 h 3679481"/>
                    <a:gd name="connsiteX4" fmla="*/ 0 w 1792101"/>
                    <a:gd name="connsiteY4" fmla="*/ 3679481 h 3679481"/>
                    <a:gd name="connsiteX0" fmla="*/ 0 w 1798750"/>
                    <a:gd name="connsiteY0" fmla="*/ 3679481 h 3679481"/>
                    <a:gd name="connsiteX1" fmla="*/ 628488 w 1798750"/>
                    <a:gd name="connsiteY1" fmla="*/ 0 h 3679481"/>
                    <a:gd name="connsiteX2" fmla="*/ 1278421 w 1798750"/>
                    <a:gd name="connsiteY2" fmla="*/ 100707 h 3679481"/>
                    <a:gd name="connsiteX3" fmla="*/ 1798750 w 1798750"/>
                    <a:gd name="connsiteY3" fmla="*/ 3244929 h 3679481"/>
                    <a:gd name="connsiteX4" fmla="*/ 0 w 1798750"/>
                    <a:gd name="connsiteY4" fmla="*/ 3679481 h 3679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750" h="3679481">
                      <a:moveTo>
                        <a:pt x="0" y="3679481"/>
                      </a:moveTo>
                      <a:lnTo>
                        <a:pt x="628488" y="0"/>
                      </a:lnTo>
                      <a:lnTo>
                        <a:pt x="1278421" y="100707"/>
                      </a:lnTo>
                      <a:lnTo>
                        <a:pt x="1798750" y="3244929"/>
                      </a:lnTo>
                      <a:lnTo>
                        <a:pt x="0" y="3679481"/>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4" name="台形 16"/>
                <p:cNvSpPr>
                  <a:spLocks/>
                </p:cNvSpPr>
                <p:nvPr/>
              </p:nvSpPr>
              <p:spPr>
                <a:xfrm rot="20989351">
                  <a:off x="1209149" y="3192529"/>
                  <a:ext cx="2039202" cy="3826660"/>
                </a:xfrm>
                <a:custGeom>
                  <a:avLst/>
                  <a:gdLst>
                    <a:gd name="connsiteX0" fmla="*/ 0 w 2027184"/>
                    <a:gd name="connsiteY0" fmla="*/ 3658652 h 3658652"/>
                    <a:gd name="connsiteX1" fmla="*/ 457008 w 2027184"/>
                    <a:gd name="connsiteY1" fmla="*/ 0 h 3658652"/>
                    <a:gd name="connsiteX2" fmla="*/ 1570176 w 2027184"/>
                    <a:gd name="connsiteY2" fmla="*/ 0 h 3658652"/>
                    <a:gd name="connsiteX3" fmla="*/ 2027184 w 2027184"/>
                    <a:gd name="connsiteY3" fmla="*/ 3658652 h 3658652"/>
                    <a:gd name="connsiteX4" fmla="*/ 0 w 2027184"/>
                    <a:gd name="connsiteY4" fmla="*/ 3658652 h 3658652"/>
                    <a:gd name="connsiteX0" fmla="*/ 0 w 2027184"/>
                    <a:gd name="connsiteY0" fmla="*/ 3658652 h 3658652"/>
                    <a:gd name="connsiteX1" fmla="*/ 457008 w 2027184"/>
                    <a:gd name="connsiteY1" fmla="*/ 0 h 3658652"/>
                    <a:gd name="connsiteX2" fmla="*/ 1450942 w 2027184"/>
                    <a:gd name="connsiteY2" fmla="*/ 17304 h 3658652"/>
                    <a:gd name="connsiteX3" fmla="*/ 2027184 w 2027184"/>
                    <a:gd name="connsiteY3" fmla="*/ 3658652 h 3658652"/>
                    <a:gd name="connsiteX4" fmla="*/ 0 w 2027184"/>
                    <a:gd name="connsiteY4" fmla="*/ 3658652 h 3658652"/>
                    <a:gd name="connsiteX0" fmla="*/ 0 w 1767740"/>
                    <a:gd name="connsiteY0" fmla="*/ 3658652 h 3658652"/>
                    <a:gd name="connsiteX1" fmla="*/ 457008 w 1767740"/>
                    <a:gd name="connsiteY1" fmla="*/ 0 h 3658652"/>
                    <a:gd name="connsiteX2" fmla="*/ 1450942 w 1767740"/>
                    <a:gd name="connsiteY2" fmla="*/ 17304 h 3658652"/>
                    <a:gd name="connsiteX3" fmla="*/ 1767740 w 1767740"/>
                    <a:gd name="connsiteY3" fmla="*/ 3199179 h 3658652"/>
                    <a:gd name="connsiteX4" fmla="*/ 0 w 1767740"/>
                    <a:gd name="connsiteY4" fmla="*/ 3658652 h 3658652"/>
                    <a:gd name="connsiteX0" fmla="*/ 0 w 1767740"/>
                    <a:gd name="connsiteY0" fmla="*/ 3651596 h 3651596"/>
                    <a:gd name="connsiteX1" fmla="*/ 604127 w 1767740"/>
                    <a:gd name="connsiteY1" fmla="*/ 0 h 3651596"/>
                    <a:gd name="connsiteX2" fmla="*/ 1450942 w 1767740"/>
                    <a:gd name="connsiteY2" fmla="*/ 10248 h 3651596"/>
                    <a:gd name="connsiteX3" fmla="*/ 1767740 w 1767740"/>
                    <a:gd name="connsiteY3" fmla="*/ 3192123 h 3651596"/>
                    <a:gd name="connsiteX4" fmla="*/ 0 w 1767740"/>
                    <a:gd name="connsiteY4" fmla="*/ 3651596 h 3651596"/>
                    <a:gd name="connsiteX0" fmla="*/ 0 w 1792101"/>
                    <a:gd name="connsiteY0" fmla="*/ 3679481 h 3679481"/>
                    <a:gd name="connsiteX1" fmla="*/ 628488 w 1792101"/>
                    <a:gd name="connsiteY1" fmla="*/ 0 h 3679481"/>
                    <a:gd name="connsiteX2" fmla="*/ 1475303 w 1792101"/>
                    <a:gd name="connsiteY2" fmla="*/ 10248 h 3679481"/>
                    <a:gd name="connsiteX3" fmla="*/ 1792101 w 1792101"/>
                    <a:gd name="connsiteY3" fmla="*/ 3192123 h 3679481"/>
                    <a:gd name="connsiteX4" fmla="*/ 0 w 1792101"/>
                    <a:gd name="connsiteY4" fmla="*/ 3679481 h 3679481"/>
                    <a:gd name="connsiteX0" fmla="*/ 0 w 1792101"/>
                    <a:gd name="connsiteY0" fmla="*/ 3679481 h 3679481"/>
                    <a:gd name="connsiteX1" fmla="*/ 628488 w 1792101"/>
                    <a:gd name="connsiteY1" fmla="*/ 0 h 3679481"/>
                    <a:gd name="connsiteX2" fmla="*/ 1278421 w 1792101"/>
                    <a:gd name="connsiteY2" fmla="*/ 100707 h 3679481"/>
                    <a:gd name="connsiteX3" fmla="*/ 1792101 w 1792101"/>
                    <a:gd name="connsiteY3" fmla="*/ 3192123 h 3679481"/>
                    <a:gd name="connsiteX4" fmla="*/ 0 w 1792101"/>
                    <a:gd name="connsiteY4" fmla="*/ 3679481 h 3679481"/>
                    <a:gd name="connsiteX0" fmla="*/ 0 w 1798750"/>
                    <a:gd name="connsiteY0" fmla="*/ 3679481 h 3679481"/>
                    <a:gd name="connsiteX1" fmla="*/ 628488 w 1798750"/>
                    <a:gd name="connsiteY1" fmla="*/ 0 h 3679481"/>
                    <a:gd name="connsiteX2" fmla="*/ 1278421 w 1798750"/>
                    <a:gd name="connsiteY2" fmla="*/ 100707 h 3679481"/>
                    <a:gd name="connsiteX3" fmla="*/ 1798750 w 1798750"/>
                    <a:gd name="connsiteY3" fmla="*/ 3244929 h 3679481"/>
                    <a:gd name="connsiteX4" fmla="*/ 0 w 1798750"/>
                    <a:gd name="connsiteY4" fmla="*/ 3679481 h 3679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750" h="3679481">
                      <a:moveTo>
                        <a:pt x="0" y="3679481"/>
                      </a:moveTo>
                      <a:lnTo>
                        <a:pt x="628488" y="0"/>
                      </a:lnTo>
                      <a:lnTo>
                        <a:pt x="1278421" y="100707"/>
                      </a:lnTo>
                      <a:lnTo>
                        <a:pt x="1798750" y="3244929"/>
                      </a:lnTo>
                      <a:lnTo>
                        <a:pt x="0" y="3679481"/>
                      </a:lnTo>
                      <a:close/>
                    </a:path>
                  </a:pathLst>
                </a:custGeom>
                <a:no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82" name="正方形/長方形 27"/>
              <p:cNvSpPr/>
              <p:nvPr/>
            </p:nvSpPr>
            <p:spPr>
              <a:xfrm rot="20407717">
                <a:off x="5792241" y="6185679"/>
                <a:ext cx="745534" cy="1576667"/>
              </a:xfrm>
              <a:custGeom>
                <a:avLst/>
                <a:gdLst>
                  <a:gd name="connsiteX0" fmla="*/ 0 w 743759"/>
                  <a:gd name="connsiteY0" fmla="*/ 0 h 1568033"/>
                  <a:gd name="connsiteX1" fmla="*/ 743759 w 743759"/>
                  <a:gd name="connsiteY1" fmla="*/ 0 h 1568033"/>
                  <a:gd name="connsiteX2" fmla="*/ 743759 w 743759"/>
                  <a:gd name="connsiteY2" fmla="*/ 1568033 h 1568033"/>
                  <a:gd name="connsiteX3" fmla="*/ 0 w 743759"/>
                  <a:gd name="connsiteY3" fmla="*/ 1568033 h 1568033"/>
                  <a:gd name="connsiteX4" fmla="*/ 0 w 743759"/>
                  <a:gd name="connsiteY4" fmla="*/ 0 h 1568033"/>
                  <a:gd name="connsiteX0" fmla="*/ 0 w 743759"/>
                  <a:gd name="connsiteY0" fmla="*/ 0 h 1568033"/>
                  <a:gd name="connsiteX1" fmla="*/ 743759 w 743759"/>
                  <a:gd name="connsiteY1" fmla="*/ 0 h 1568033"/>
                  <a:gd name="connsiteX2" fmla="*/ 729608 w 743759"/>
                  <a:gd name="connsiteY2" fmla="*/ 1544912 h 1568033"/>
                  <a:gd name="connsiteX3" fmla="*/ 0 w 743759"/>
                  <a:gd name="connsiteY3" fmla="*/ 1568033 h 1568033"/>
                  <a:gd name="connsiteX4" fmla="*/ 0 w 743759"/>
                  <a:gd name="connsiteY4" fmla="*/ 0 h 1568033"/>
                  <a:gd name="connsiteX0" fmla="*/ 0 w 745534"/>
                  <a:gd name="connsiteY0" fmla="*/ 17364 h 1568033"/>
                  <a:gd name="connsiteX1" fmla="*/ 745534 w 745534"/>
                  <a:gd name="connsiteY1" fmla="*/ 0 h 1568033"/>
                  <a:gd name="connsiteX2" fmla="*/ 731383 w 745534"/>
                  <a:gd name="connsiteY2" fmla="*/ 1544912 h 1568033"/>
                  <a:gd name="connsiteX3" fmla="*/ 1775 w 745534"/>
                  <a:gd name="connsiteY3" fmla="*/ 1568033 h 1568033"/>
                  <a:gd name="connsiteX4" fmla="*/ 0 w 745534"/>
                  <a:gd name="connsiteY4" fmla="*/ 17364 h 1568033"/>
                  <a:gd name="connsiteX0" fmla="*/ 0 w 745534"/>
                  <a:gd name="connsiteY0" fmla="*/ 17364 h 1576667"/>
                  <a:gd name="connsiteX1" fmla="*/ 745534 w 745534"/>
                  <a:gd name="connsiteY1" fmla="*/ 0 h 1576667"/>
                  <a:gd name="connsiteX2" fmla="*/ 731383 w 745534"/>
                  <a:gd name="connsiteY2" fmla="*/ 1544912 h 1576667"/>
                  <a:gd name="connsiteX3" fmla="*/ 25663 w 745534"/>
                  <a:gd name="connsiteY3" fmla="*/ 1576667 h 1576667"/>
                  <a:gd name="connsiteX4" fmla="*/ 0 w 745534"/>
                  <a:gd name="connsiteY4" fmla="*/ 17364 h 157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534" h="1576667">
                    <a:moveTo>
                      <a:pt x="0" y="17364"/>
                    </a:moveTo>
                    <a:lnTo>
                      <a:pt x="745534" y="0"/>
                    </a:lnTo>
                    <a:lnTo>
                      <a:pt x="731383" y="1544912"/>
                    </a:lnTo>
                    <a:lnTo>
                      <a:pt x="25663" y="1576667"/>
                    </a:lnTo>
                    <a:cubicBezTo>
                      <a:pt x="25071" y="1059777"/>
                      <a:pt x="592" y="534254"/>
                      <a:pt x="0" y="17364"/>
                    </a:cubicBezTo>
                    <a:close/>
                  </a:path>
                </a:pathLst>
              </a:cu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61" name="テキスト ボックス 60">
              <a:extLst>
                <a:ext uri="{FF2B5EF4-FFF2-40B4-BE49-F238E27FC236}">
                  <a16:creationId xmlns:a16="http://schemas.microsoft.com/office/drawing/2014/main" id="{F538C0ED-9A5C-43DC-8436-42A85CBC9054}"/>
                </a:ext>
              </a:extLst>
            </p:cNvPr>
            <p:cNvSpPr txBox="1"/>
            <p:nvPr/>
          </p:nvSpPr>
          <p:spPr>
            <a:xfrm>
              <a:off x="3048077" y="3467501"/>
              <a:ext cx="2871883" cy="422432"/>
            </a:xfrm>
            <a:prstGeom prst="rect">
              <a:avLst/>
            </a:prstGeom>
            <a:solidFill>
              <a:srgbClr val="FFFFFF">
                <a:alpha val="80000"/>
              </a:srgbClr>
            </a:solidFill>
          </p:spPr>
          <p:txBody>
            <a:bodyPr wrap="square" lIns="25714" tIns="51429" rIns="25714" bIns="5142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86" b="1" i="0" u="none" strike="noStrike" kern="1200" cap="none" spc="0" normalizeH="0" baseline="0" noProof="0" dirty="0">
                  <a:ln>
                    <a:noFill/>
                  </a:ln>
                  <a:solidFill>
                    <a:srgbClr val="4C3A00"/>
                  </a:solidFill>
                  <a:effectLst/>
                  <a:uLnTx/>
                  <a:uFillTx/>
                  <a:latin typeface="メイリオ" panose="020B0604030504040204" pitchFamily="50" charset="-128"/>
                  <a:ea typeface="メイリオ" panose="020B0604030504040204" pitchFamily="50" charset="-128"/>
                  <a:cs typeface="+mn-cs"/>
                </a:rPr>
                <a:t>【</a:t>
              </a:r>
              <a:r>
                <a:rPr kumimoji="1" lang="ja-JP" altLang="en-US" sz="1286" b="1" i="0" u="none" strike="noStrike" kern="1200" cap="none" spc="0" normalizeH="0" baseline="0" noProof="0" dirty="0">
                  <a:ln>
                    <a:noFill/>
                  </a:ln>
                  <a:solidFill>
                    <a:srgbClr val="4C3A00"/>
                  </a:solidFill>
                  <a:effectLst/>
                  <a:uLnTx/>
                  <a:uFillTx/>
                  <a:latin typeface="メイリオ" panose="020B0604030504040204" pitchFamily="50" charset="-128"/>
                  <a:ea typeface="メイリオ" panose="020B0604030504040204" pitchFamily="50" charset="-128"/>
                  <a:cs typeface="+mn-cs"/>
                </a:rPr>
                <a:t>あいりん総合センター</a:t>
              </a:r>
              <a:r>
                <a:rPr kumimoji="1" lang="en-US" altLang="ja-JP" sz="1286" b="1" i="0" u="none" strike="noStrike" kern="1200" cap="none" spc="0" normalizeH="0" baseline="0" noProof="0" dirty="0">
                  <a:ln>
                    <a:noFill/>
                  </a:ln>
                  <a:solidFill>
                    <a:srgbClr val="4C3A00"/>
                  </a:solidFill>
                  <a:effectLst/>
                  <a:uLnTx/>
                  <a:uFillTx/>
                  <a:latin typeface="メイリオ" panose="020B0604030504040204" pitchFamily="50" charset="-128"/>
                  <a:ea typeface="メイリオ" panose="020B0604030504040204" pitchFamily="50" charset="-128"/>
                  <a:cs typeface="+mn-cs"/>
                </a:rPr>
                <a:t>】</a:t>
              </a:r>
            </a:p>
          </p:txBody>
        </p:sp>
        <p:sp>
          <p:nvSpPr>
            <p:cNvPr id="62" name="テキスト ボックス 61">
              <a:extLst>
                <a:ext uri="{FF2B5EF4-FFF2-40B4-BE49-F238E27FC236}">
                  <a16:creationId xmlns:a16="http://schemas.microsoft.com/office/drawing/2014/main" id="{F538C0ED-9A5C-43DC-8436-42A85CBC9054}"/>
                </a:ext>
              </a:extLst>
            </p:cNvPr>
            <p:cNvSpPr txBox="1"/>
            <p:nvPr/>
          </p:nvSpPr>
          <p:spPr>
            <a:xfrm>
              <a:off x="3816386" y="6149791"/>
              <a:ext cx="1161642" cy="430888"/>
            </a:xfrm>
            <a:prstGeom prst="rect">
              <a:avLst/>
            </a:prstGeom>
            <a:solidFill>
              <a:srgbClr val="FFFFFF">
                <a:alpha val="69804"/>
              </a:srgb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市営萩之茶屋</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住宅</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3" name="テキスト ボックス 62">
              <a:extLst>
                <a:ext uri="{FF2B5EF4-FFF2-40B4-BE49-F238E27FC236}">
                  <a16:creationId xmlns:a16="http://schemas.microsoft.com/office/drawing/2014/main" id="{F538C0ED-9A5C-43DC-8436-42A85CBC9054}"/>
                </a:ext>
              </a:extLst>
            </p:cNvPr>
            <p:cNvSpPr txBox="1"/>
            <p:nvPr/>
          </p:nvSpPr>
          <p:spPr>
            <a:xfrm>
              <a:off x="4542039" y="5689520"/>
              <a:ext cx="1161642" cy="430888"/>
            </a:xfrm>
            <a:prstGeom prst="rect">
              <a:avLst/>
            </a:prstGeom>
            <a:solidFill>
              <a:srgbClr val="FFFFFF">
                <a:alpha val="69804"/>
              </a:srgb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5E0DB">
                      <a:lumMod val="50000"/>
                    </a:srgbClr>
                  </a:solidFill>
                  <a:effectLst/>
                  <a:uLnTx/>
                  <a:uFillTx/>
                  <a:latin typeface="メイリオ" panose="020B0604030504040204" pitchFamily="50" charset="-128"/>
                  <a:ea typeface="メイリオ" panose="020B0604030504040204" pitchFamily="50" charset="-128"/>
                  <a:cs typeface="+mn-cs"/>
                </a:rPr>
                <a:t>市営萩之茶屋</a:t>
              </a:r>
              <a:endParaRPr kumimoji="1" lang="en-US" altLang="ja-JP" sz="1000" b="0" i="0" u="none" strike="noStrike" kern="1200" cap="none" spc="0" normalizeH="0" baseline="0" noProof="0" dirty="0">
                <a:ln>
                  <a:noFill/>
                </a:ln>
                <a:solidFill>
                  <a:srgbClr val="05E0DB">
                    <a:lumMod val="50000"/>
                  </a:srgb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5E0DB">
                      <a:lumMod val="50000"/>
                    </a:srgbClr>
                  </a:solidFill>
                  <a:effectLst/>
                  <a:uLnTx/>
                  <a:uFillTx/>
                  <a:latin typeface="メイリオ" panose="020B0604030504040204" pitchFamily="50" charset="-128"/>
                  <a:ea typeface="メイリオ" panose="020B0604030504040204" pitchFamily="50" charset="-128"/>
                  <a:cs typeface="+mn-cs"/>
                </a:rPr>
                <a:t>第</a:t>
              </a:r>
              <a:r>
                <a:rPr kumimoji="1" lang="en-US" altLang="ja-JP" sz="1000" b="0" i="0" u="none" strike="noStrike" kern="1200" cap="none" spc="0" normalizeH="0" baseline="0" noProof="0" dirty="0">
                  <a:ln>
                    <a:noFill/>
                  </a:ln>
                  <a:solidFill>
                    <a:srgbClr val="05E0DB">
                      <a:lumMod val="50000"/>
                    </a:srgbClr>
                  </a:solidFill>
                  <a:effectLst/>
                  <a:uLnTx/>
                  <a:uFillTx/>
                  <a:latin typeface="メイリオ" panose="020B0604030504040204" pitchFamily="50" charset="-128"/>
                  <a:ea typeface="メイリオ" panose="020B0604030504040204" pitchFamily="50" charset="-128"/>
                  <a:cs typeface="+mn-cs"/>
                </a:rPr>
                <a:t>2</a:t>
              </a:r>
              <a:r>
                <a:rPr kumimoji="1" lang="ja-JP" altLang="en-US" sz="1000" b="0" i="0" u="none" strike="noStrike" kern="1200" cap="none" spc="0" normalizeH="0" baseline="0" noProof="0" dirty="0">
                  <a:ln>
                    <a:noFill/>
                  </a:ln>
                  <a:solidFill>
                    <a:srgbClr val="05E0DB">
                      <a:lumMod val="50000"/>
                    </a:srgbClr>
                  </a:solidFill>
                  <a:effectLst/>
                  <a:uLnTx/>
                  <a:uFillTx/>
                  <a:latin typeface="メイリオ" panose="020B0604030504040204" pitchFamily="50" charset="-128"/>
                  <a:ea typeface="メイリオ" panose="020B0604030504040204" pitchFamily="50" charset="-128"/>
                  <a:cs typeface="+mn-cs"/>
                </a:rPr>
                <a:t>住宅</a:t>
              </a:r>
            </a:p>
          </p:txBody>
        </p:sp>
        <p:sp>
          <p:nvSpPr>
            <p:cNvPr id="64" name="テキスト ボックス 63">
              <a:extLst>
                <a:ext uri="{FF2B5EF4-FFF2-40B4-BE49-F238E27FC236}">
                  <a16:creationId xmlns:a16="http://schemas.microsoft.com/office/drawing/2014/main" id="{F538C0ED-9A5C-43DC-8436-42A85CBC9054}"/>
                </a:ext>
              </a:extLst>
            </p:cNvPr>
            <p:cNvSpPr txBox="1"/>
            <p:nvPr/>
          </p:nvSpPr>
          <p:spPr>
            <a:xfrm>
              <a:off x="4458629" y="4586693"/>
              <a:ext cx="848971" cy="430888"/>
            </a:xfrm>
            <a:prstGeom prst="rect">
              <a:avLst/>
            </a:prstGeom>
            <a:solidFill>
              <a:srgbClr val="FFFFFF">
                <a:alpha val="69804"/>
              </a:srgb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73E87"/>
                  </a:solidFill>
                  <a:effectLst/>
                  <a:uLnTx/>
                  <a:uFillTx/>
                  <a:latin typeface="メイリオ" panose="020B0604030504040204" pitchFamily="50" charset="-128"/>
                  <a:ea typeface="メイリオ" panose="020B0604030504040204" pitchFamily="50" charset="-128"/>
                  <a:cs typeface="+mn-cs"/>
                </a:rPr>
                <a:t>社会医療</a:t>
              </a:r>
              <a:endParaRPr kumimoji="1" lang="en-US" altLang="ja-JP" sz="1000" b="0" i="0" u="none" strike="noStrike" kern="1200" cap="none" spc="0" normalizeH="0" baseline="0" noProof="0" dirty="0">
                <a:ln>
                  <a:noFill/>
                </a:ln>
                <a:solidFill>
                  <a:srgbClr val="073E87"/>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73E87"/>
                  </a:solidFill>
                  <a:effectLst/>
                  <a:uLnTx/>
                  <a:uFillTx/>
                  <a:latin typeface="メイリオ" panose="020B0604030504040204" pitchFamily="50" charset="-128"/>
                  <a:ea typeface="メイリオ" panose="020B0604030504040204" pitchFamily="50" charset="-128"/>
                  <a:cs typeface="+mn-cs"/>
                </a:rPr>
                <a:t>センター</a:t>
              </a:r>
            </a:p>
          </p:txBody>
        </p:sp>
        <p:sp>
          <p:nvSpPr>
            <p:cNvPr id="65" name="正方形/長方形 64"/>
            <p:cNvSpPr/>
            <p:nvPr/>
          </p:nvSpPr>
          <p:spPr>
            <a:xfrm>
              <a:off x="3140079" y="6283325"/>
              <a:ext cx="650875" cy="176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正方形/長方形 50"/>
            <p:cNvSpPr/>
            <p:nvPr/>
          </p:nvSpPr>
          <p:spPr>
            <a:xfrm>
              <a:off x="3234146" y="5853566"/>
              <a:ext cx="481013" cy="1473695"/>
            </a:xfrm>
            <a:custGeom>
              <a:avLst/>
              <a:gdLst>
                <a:gd name="connsiteX0" fmla="*/ 0 w 471488"/>
                <a:gd name="connsiteY0" fmla="*/ 0 h 1307007"/>
                <a:gd name="connsiteX1" fmla="*/ 471488 w 471488"/>
                <a:gd name="connsiteY1" fmla="*/ 0 h 1307007"/>
                <a:gd name="connsiteX2" fmla="*/ 471488 w 471488"/>
                <a:gd name="connsiteY2" fmla="*/ 1307007 h 1307007"/>
                <a:gd name="connsiteX3" fmla="*/ 0 w 471488"/>
                <a:gd name="connsiteY3" fmla="*/ 1307007 h 1307007"/>
                <a:gd name="connsiteX4" fmla="*/ 0 w 471488"/>
                <a:gd name="connsiteY4" fmla="*/ 0 h 1307007"/>
                <a:gd name="connsiteX0" fmla="*/ 0 w 471488"/>
                <a:gd name="connsiteY0" fmla="*/ 44450 h 1351457"/>
                <a:gd name="connsiteX1" fmla="*/ 414338 w 471488"/>
                <a:gd name="connsiteY1" fmla="*/ 0 h 1351457"/>
                <a:gd name="connsiteX2" fmla="*/ 471488 w 471488"/>
                <a:gd name="connsiteY2" fmla="*/ 1351457 h 1351457"/>
                <a:gd name="connsiteX3" fmla="*/ 0 w 471488"/>
                <a:gd name="connsiteY3" fmla="*/ 1351457 h 1351457"/>
                <a:gd name="connsiteX4" fmla="*/ 0 w 471488"/>
                <a:gd name="connsiteY4" fmla="*/ 44450 h 1351457"/>
                <a:gd name="connsiteX0" fmla="*/ 0 w 484188"/>
                <a:gd name="connsiteY0" fmla="*/ 44450 h 1359394"/>
                <a:gd name="connsiteX1" fmla="*/ 414338 w 484188"/>
                <a:gd name="connsiteY1" fmla="*/ 0 h 1359394"/>
                <a:gd name="connsiteX2" fmla="*/ 484188 w 484188"/>
                <a:gd name="connsiteY2" fmla="*/ 1359394 h 1359394"/>
                <a:gd name="connsiteX3" fmla="*/ 0 w 484188"/>
                <a:gd name="connsiteY3" fmla="*/ 1351457 h 1359394"/>
                <a:gd name="connsiteX4" fmla="*/ 0 w 484188"/>
                <a:gd name="connsiteY4" fmla="*/ 44450 h 1359394"/>
                <a:gd name="connsiteX0" fmla="*/ 0 w 481013"/>
                <a:gd name="connsiteY0" fmla="*/ 44450 h 1351457"/>
                <a:gd name="connsiteX1" fmla="*/ 414338 w 481013"/>
                <a:gd name="connsiteY1" fmla="*/ 0 h 1351457"/>
                <a:gd name="connsiteX2" fmla="*/ 481013 w 481013"/>
                <a:gd name="connsiteY2" fmla="*/ 1349869 h 1351457"/>
                <a:gd name="connsiteX3" fmla="*/ 0 w 481013"/>
                <a:gd name="connsiteY3" fmla="*/ 1351457 h 1351457"/>
                <a:gd name="connsiteX4" fmla="*/ 0 w 481013"/>
                <a:gd name="connsiteY4" fmla="*/ 44450 h 1351457"/>
                <a:gd name="connsiteX0" fmla="*/ 0 w 481013"/>
                <a:gd name="connsiteY0" fmla="*/ 44450 h 1473695"/>
                <a:gd name="connsiteX1" fmla="*/ 414338 w 481013"/>
                <a:gd name="connsiteY1" fmla="*/ 0 h 1473695"/>
                <a:gd name="connsiteX2" fmla="*/ 481013 w 481013"/>
                <a:gd name="connsiteY2" fmla="*/ 1349869 h 1473695"/>
                <a:gd name="connsiteX3" fmla="*/ 125413 w 481013"/>
                <a:gd name="connsiteY3" fmla="*/ 1473695 h 1473695"/>
                <a:gd name="connsiteX4" fmla="*/ 0 w 481013"/>
                <a:gd name="connsiteY4" fmla="*/ 44450 h 1473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3" h="1473695">
                  <a:moveTo>
                    <a:pt x="0" y="44450"/>
                  </a:moveTo>
                  <a:lnTo>
                    <a:pt x="414338" y="0"/>
                  </a:lnTo>
                  <a:lnTo>
                    <a:pt x="481013" y="1349869"/>
                  </a:lnTo>
                  <a:lnTo>
                    <a:pt x="125413" y="1473695"/>
                  </a:lnTo>
                  <a:lnTo>
                    <a:pt x="0" y="44450"/>
                  </a:lnTo>
                  <a:close/>
                </a:path>
              </a:pathLst>
            </a:cu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右カーブ矢印 66"/>
            <p:cNvSpPr/>
            <p:nvPr/>
          </p:nvSpPr>
          <p:spPr>
            <a:xfrm rot="435671">
              <a:off x="2903341" y="5195330"/>
              <a:ext cx="441434" cy="1266087"/>
            </a:xfrm>
            <a:prstGeom prst="curvedRightArrow">
              <a:avLst>
                <a:gd name="adj1" fmla="val 33658"/>
                <a:gd name="adj2" fmla="val 77524"/>
                <a:gd name="adj3" fmla="val 50826"/>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8" name="テキスト ボックス 67">
              <a:extLst>
                <a:ext uri="{FF2B5EF4-FFF2-40B4-BE49-F238E27FC236}">
                  <a16:creationId xmlns:a16="http://schemas.microsoft.com/office/drawing/2014/main" id="{F538C0ED-9A5C-43DC-8436-42A85CBC9054}"/>
                </a:ext>
              </a:extLst>
            </p:cNvPr>
            <p:cNvSpPr txBox="1"/>
            <p:nvPr/>
          </p:nvSpPr>
          <p:spPr>
            <a:xfrm>
              <a:off x="3485753" y="5067246"/>
              <a:ext cx="1136677" cy="430888"/>
            </a:xfrm>
            <a:prstGeom prst="rect">
              <a:avLst/>
            </a:prstGeom>
            <a:solidFill>
              <a:srgbClr val="FFFFFF">
                <a:alpha val="80000"/>
              </a:srgb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rPr>
                <a:t>西成労働</a:t>
              </a:r>
              <a:endParaRPr kumimoji="1" lang="en-US" altLang="ja-JP"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rPr>
                <a:t>福祉センター</a:t>
              </a:r>
              <a:endParaRPr kumimoji="1" lang="en-US" altLang="ja-JP"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69" name="正方形/長方形 54"/>
            <p:cNvSpPr/>
            <p:nvPr/>
          </p:nvSpPr>
          <p:spPr>
            <a:xfrm>
              <a:off x="3399367" y="8100483"/>
              <a:ext cx="426689" cy="939800"/>
            </a:xfrm>
            <a:custGeom>
              <a:avLst/>
              <a:gdLst>
                <a:gd name="connsiteX0" fmla="*/ 0 w 447856"/>
                <a:gd name="connsiteY0" fmla="*/ 0 h 817033"/>
                <a:gd name="connsiteX1" fmla="*/ 447856 w 447856"/>
                <a:gd name="connsiteY1" fmla="*/ 0 h 817033"/>
                <a:gd name="connsiteX2" fmla="*/ 447856 w 447856"/>
                <a:gd name="connsiteY2" fmla="*/ 817033 h 817033"/>
                <a:gd name="connsiteX3" fmla="*/ 0 w 447856"/>
                <a:gd name="connsiteY3" fmla="*/ 817033 h 817033"/>
                <a:gd name="connsiteX4" fmla="*/ 0 w 447856"/>
                <a:gd name="connsiteY4" fmla="*/ 0 h 817033"/>
                <a:gd name="connsiteX0" fmla="*/ 0 w 447856"/>
                <a:gd name="connsiteY0" fmla="*/ 27517 h 844550"/>
                <a:gd name="connsiteX1" fmla="*/ 384356 w 447856"/>
                <a:gd name="connsiteY1" fmla="*/ 0 h 844550"/>
                <a:gd name="connsiteX2" fmla="*/ 447856 w 447856"/>
                <a:gd name="connsiteY2" fmla="*/ 844550 h 844550"/>
                <a:gd name="connsiteX3" fmla="*/ 0 w 447856"/>
                <a:gd name="connsiteY3" fmla="*/ 844550 h 844550"/>
                <a:gd name="connsiteX4" fmla="*/ 0 w 447856"/>
                <a:gd name="connsiteY4" fmla="*/ 27517 h 844550"/>
                <a:gd name="connsiteX0" fmla="*/ 0 w 447856"/>
                <a:gd name="connsiteY0" fmla="*/ 27517 h 939800"/>
                <a:gd name="connsiteX1" fmla="*/ 384356 w 447856"/>
                <a:gd name="connsiteY1" fmla="*/ 0 h 939800"/>
                <a:gd name="connsiteX2" fmla="*/ 447856 w 447856"/>
                <a:gd name="connsiteY2" fmla="*/ 844550 h 939800"/>
                <a:gd name="connsiteX3" fmla="*/ 103717 w 447856"/>
                <a:gd name="connsiteY3" fmla="*/ 939800 h 939800"/>
                <a:gd name="connsiteX4" fmla="*/ 0 w 447856"/>
                <a:gd name="connsiteY4" fmla="*/ 27517 h 939800"/>
                <a:gd name="connsiteX0" fmla="*/ 0 w 426689"/>
                <a:gd name="connsiteY0" fmla="*/ 29634 h 939800"/>
                <a:gd name="connsiteX1" fmla="*/ 363189 w 426689"/>
                <a:gd name="connsiteY1" fmla="*/ 0 h 939800"/>
                <a:gd name="connsiteX2" fmla="*/ 426689 w 426689"/>
                <a:gd name="connsiteY2" fmla="*/ 844550 h 939800"/>
                <a:gd name="connsiteX3" fmla="*/ 82550 w 426689"/>
                <a:gd name="connsiteY3" fmla="*/ 939800 h 939800"/>
                <a:gd name="connsiteX4" fmla="*/ 0 w 426689"/>
                <a:gd name="connsiteY4" fmla="*/ 29634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689" h="939800">
                  <a:moveTo>
                    <a:pt x="0" y="29634"/>
                  </a:moveTo>
                  <a:lnTo>
                    <a:pt x="363189" y="0"/>
                  </a:lnTo>
                  <a:lnTo>
                    <a:pt x="426689" y="844550"/>
                  </a:lnTo>
                  <a:lnTo>
                    <a:pt x="82550" y="939800"/>
                  </a:lnTo>
                  <a:lnTo>
                    <a:pt x="0" y="29634"/>
                  </a:lnTo>
                  <a:close/>
                </a:path>
              </a:pathLst>
            </a:cu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0" name="正方形/長方形 54"/>
            <p:cNvSpPr/>
            <p:nvPr/>
          </p:nvSpPr>
          <p:spPr>
            <a:xfrm>
              <a:off x="3487870" y="9047389"/>
              <a:ext cx="416488" cy="497416"/>
            </a:xfrm>
            <a:custGeom>
              <a:avLst/>
              <a:gdLst>
                <a:gd name="connsiteX0" fmla="*/ 0 w 447856"/>
                <a:gd name="connsiteY0" fmla="*/ 0 h 817033"/>
                <a:gd name="connsiteX1" fmla="*/ 447856 w 447856"/>
                <a:gd name="connsiteY1" fmla="*/ 0 h 817033"/>
                <a:gd name="connsiteX2" fmla="*/ 447856 w 447856"/>
                <a:gd name="connsiteY2" fmla="*/ 817033 h 817033"/>
                <a:gd name="connsiteX3" fmla="*/ 0 w 447856"/>
                <a:gd name="connsiteY3" fmla="*/ 817033 h 817033"/>
                <a:gd name="connsiteX4" fmla="*/ 0 w 447856"/>
                <a:gd name="connsiteY4" fmla="*/ 0 h 817033"/>
                <a:gd name="connsiteX0" fmla="*/ 0 w 447856"/>
                <a:gd name="connsiteY0" fmla="*/ 27517 h 844550"/>
                <a:gd name="connsiteX1" fmla="*/ 384356 w 447856"/>
                <a:gd name="connsiteY1" fmla="*/ 0 h 844550"/>
                <a:gd name="connsiteX2" fmla="*/ 447856 w 447856"/>
                <a:gd name="connsiteY2" fmla="*/ 844550 h 844550"/>
                <a:gd name="connsiteX3" fmla="*/ 0 w 447856"/>
                <a:gd name="connsiteY3" fmla="*/ 844550 h 844550"/>
                <a:gd name="connsiteX4" fmla="*/ 0 w 447856"/>
                <a:gd name="connsiteY4" fmla="*/ 27517 h 844550"/>
                <a:gd name="connsiteX0" fmla="*/ 0 w 447856"/>
                <a:gd name="connsiteY0" fmla="*/ 27517 h 939800"/>
                <a:gd name="connsiteX1" fmla="*/ 384356 w 447856"/>
                <a:gd name="connsiteY1" fmla="*/ 0 h 939800"/>
                <a:gd name="connsiteX2" fmla="*/ 447856 w 447856"/>
                <a:gd name="connsiteY2" fmla="*/ 844550 h 939800"/>
                <a:gd name="connsiteX3" fmla="*/ 103717 w 447856"/>
                <a:gd name="connsiteY3" fmla="*/ 939800 h 939800"/>
                <a:gd name="connsiteX4" fmla="*/ 0 w 447856"/>
                <a:gd name="connsiteY4" fmla="*/ 27517 h 939800"/>
                <a:gd name="connsiteX0" fmla="*/ 0 w 426689"/>
                <a:gd name="connsiteY0" fmla="*/ 29634 h 939800"/>
                <a:gd name="connsiteX1" fmla="*/ 363189 w 426689"/>
                <a:gd name="connsiteY1" fmla="*/ 0 h 939800"/>
                <a:gd name="connsiteX2" fmla="*/ 426689 w 426689"/>
                <a:gd name="connsiteY2" fmla="*/ 844550 h 939800"/>
                <a:gd name="connsiteX3" fmla="*/ 82550 w 426689"/>
                <a:gd name="connsiteY3" fmla="*/ 939800 h 939800"/>
                <a:gd name="connsiteX4" fmla="*/ 0 w 426689"/>
                <a:gd name="connsiteY4" fmla="*/ 29634 h 939800"/>
                <a:gd name="connsiteX0" fmla="*/ 0 w 872048"/>
                <a:gd name="connsiteY0" fmla="*/ 29634 h 939800"/>
                <a:gd name="connsiteX1" fmla="*/ 363189 w 872048"/>
                <a:gd name="connsiteY1" fmla="*/ 0 h 939800"/>
                <a:gd name="connsiteX2" fmla="*/ 872048 w 872048"/>
                <a:gd name="connsiteY2" fmla="*/ 849802 h 939800"/>
                <a:gd name="connsiteX3" fmla="*/ 82550 w 872048"/>
                <a:gd name="connsiteY3" fmla="*/ 939800 h 939800"/>
                <a:gd name="connsiteX4" fmla="*/ 0 w 872048"/>
                <a:gd name="connsiteY4" fmla="*/ 29634 h 939800"/>
                <a:gd name="connsiteX0" fmla="*/ 0 w 872048"/>
                <a:gd name="connsiteY0" fmla="*/ 323649 h 1233815"/>
                <a:gd name="connsiteX1" fmla="*/ 737994 w 872048"/>
                <a:gd name="connsiteY1" fmla="*/ 0 h 1233815"/>
                <a:gd name="connsiteX2" fmla="*/ 872048 w 872048"/>
                <a:gd name="connsiteY2" fmla="*/ 1143817 h 1233815"/>
                <a:gd name="connsiteX3" fmla="*/ 82550 w 872048"/>
                <a:gd name="connsiteY3" fmla="*/ 1233815 h 1233815"/>
                <a:gd name="connsiteX4" fmla="*/ 0 w 872048"/>
                <a:gd name="connsiteY4" fmla="*/ 323649 h 1233815"/>
                <a:gd name="connsiteX0" fmla="*/ 0 w 876458"/>
                <a:gd name="connsiteY0" fmla="*/ 192391 h 1233815"/>
                <a:gd name="connsiteX1" fmla="*/ 742404 w 876458"/>
                <a:gd name="connsiteY1" fmla="*/ 0 h 1233815"/>
                <a:gd name="connsiteX2" fmla="*/ 876458 w 876458"/>
                <a:gd name="connsiteY2" fmla="*/ 1143817 h 1233815"/>
                <a:gd name="connsiteX3" fmla="*/ 86960 w 876458"/>
                <a:gd name="connsiteY3" fmla="*/ 1233815 h 1233815"/>
                <a:gd name="connsiteX4" fmla="*/ 0 w 876458"/>
                <a:gd name="connsiteY4" fmla="*/ 192391 h 1233815"/>
                <a:gd name="connsiteX0" fmla="*/ 0 w 867640"/>
                <a:gd name="connsiteY0" fmla="*/ 213393 h 1233815"/>
                <a:gd name="connsiteX1" fmla="*/ 733586 w 867640"/>
                <a:gd name="connsiteY1" fmla="*/ 0 h 1233815"/>
                <a:gd name="connsiteX2" fmla="*/ 867640 w 867640"/>
                <a:gd name="connsiteY2" fmla="*/ 1143817 h 1233815"/>
                <a:gd name="connsiteX3" fmla="*/ 78142 w 867640"/>
                <a:gd name="connsiteY3" fmla="*/ 1233815 h 1233815"/>
                <a:gd name="connsiteX4" fmla="*/ 0 w 867640"/>
                <a:gd name="connsiteY4" fmla="*/ 213393 h 123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640" h="1233815">
                  <a:moveTo>
                    <a:pt x="0" y="213393"/>
                  </a:moveTo>
                  <a:lnTo>
                    <a:pt x="733586" y="0"/>
                  </a:lnTo>
                  <a:lnTo>
                    <a:pt x="867640" y="1143817"/>
                  </a:lnTo>
                  <a:lnTo>
                    <a:pt x="78142" y="1233815"/>
                  </a:lnTo>
                  <a:lnTo>
                    <a:pt x="0" y="213393"/>
                  </a:lnTo>
                  <a:close/>
                </a:path>
              </a:pathLst>
            </a:cu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1" name="右カーブ矢印 70"/>
            <p:cNvSpPr/>
            <p:nvPr/>
          </p:nvSpPr>
          <p:spPr>
            <a:xfrm rot="254325">
              <a:off x="2297459" y="4067644"/>
              <a:ext cx="1097222" cy="5094432"/>
            </a:xfrm>
            <a:prstGeom prst="curvedRightArrow">
              <a:avLst>
                <a:gd name="adj1" fmla="val 25000"/>
                <a:gd name="adj2" fmla="val 50000"/>
                <a:gd name="adj3" fmla="val 22465"/>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2" name="テキスト ボックス 71">
              <a:extLst>
                <a:ext uri="{FF2B5EF4-FFF2-40B4-BE49-F238E27FC236}">
                  <a16:creationId xmlns:a16="http://schemas.microsoft.com/office/drawing/2014/main" id="{F538C0ED-9A5C-43DC-8436-42A85CBC9054}"/>
                </a:ext>
              </a:extLst>
            </p:cNvPr>
            <p:cNvSpPr txBox="1"/>
            <p:nvPr/>
          </p:nvSpPr>
          <p:spPr>
            <a:xfrm>
              <a:off x="3584640" y="4067926"/>
              <a:ext cx="1078938" cy="430888"/>
            </a:xfrm>
            <a:prstGeom prst="rect">
              <a:avLst/>
            </a:prstGeom>
            <a:solidFill>
              <a:srgbClr val="FFFFFF">
                <a:alpha val="80000"/>
              </a:srgb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rPr>
                <a:t>あいりん</a:t>
              </a:r>
              <a:endParaRPr kumimoji="1" lang="en-US" altLang="ja-JP"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rPr>
                <a:t>職業安定所</a:t>
              </a:r>
              <a:endParaRPr kumimoji="1" lang="en-US" altLang="ja-JP"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73" name="下矢印 72"/>
            <p:cNvSpPr/>
            <p:nvPr/>
          </p:nvSpPr>
          <p:spPr>
            <a:xfrm rot="21156572">
              <a:off x="4264204" y="6650945"/>
              <a:ext cx="278769" cy="977064"/>
            </a:xfrm>
            <a:prstGeom prst="downArrow">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4" name="下矢印 73"/>
            <p:cNvSpPr/>
            <p:nvPr/>
          </p:nvSpPr>
          <p:spPr>
            <a:xfrm rot="21156572">
              <a:off x="5104352" y="6305295"/>
              <a:ext cx="278769" cy="529365"/>
            </a:xfrm>
            <a:prstGeom prst="downArrow">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5" name="テキスト ボックス 74">
              <a:extLst>
                <a:ext uri="{FF2B5EF4-FFF2-40B4-BE49-F238E27FC236}">
                  <a16:creationId xmlns:a16="http://schemas.microsoft.com/office/drawing/2014/main" id="{F538C0ED-9A5C-43DC-8436-42A85CBC9054}"/>
                </a:ext>
              </a:extLst>
            </p:cNvPr>
            <p:cNvSpPr txBox="1"/>
            <p:nvPr/>
          </p:nvSpPr>
          <p:spPr>
            <a:xfrm>
              <a:off x="3866569" y="8029710"/>
              <a:ext cx="1161642" cy="430888"/>
            </a:xfrm>
            <a:prstGeom prst="rect">
              <a:avLst/>
            </a:prstGeom>
            <a:solidFill>
              <a:srgbClr val="FFFFFF">
                <a:alpha val="69804"/>
              </a:srgb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市営萩之茶屋</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北住宅</a:t>
              </a:r>
              <a:r>
                <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号館</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6" name="テキスト ボックス 75">
              <a:extLst>
                <a:ext uri="{FF2B5EF4-FFF2-40B4-BE49-F238E27FC236}">
                  <a16:creationId xmlns:a16="http://schemas.microsoft.com/office/drawing/2014/main" id="{F538C0ED-9A5C-43DC-8436-42A85CBC9054}"/>
                </a:ext>
              </a:extLst>
            </p:cNvPr>
            <p:cNvSpPr txBox="1"/>
            <p:nvPr/>
          </p:nvSpPr>
          <p:spPr>
            <a:xfrm>
              <a:off x="4729472" y="7068606"/>
              <a:ext cx="1161642" cy="430888"/>
            </a:xfrm>
            <a:prstGeom prst="rect">
              <a:avLst/>
            </a:prstGeom>
            <a:solidFill>
              <a:srgbClr val="FFFFFF">
                <a:alpha val="69804"/>
              </a:srgb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市営萩之茶屋</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北住宅</a:t>
              </a:r>
              <a:r>
                <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号館</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7" name="テキスト ボックス 76">
              <a:extLst>
                <a:ext uri="{FF2B5EF4-FFF2-40B4-BE49-F238E27FC236}">
                  <a16:creationId xmlns:a16="http://schemas.microsoft.com/office/drawing/2014/main" id="{F538C0ED-9A5C-43DC-8436-42A85CBC9054}"/>
                </a:ext>
              </a:extLst>
            </p:cNvPr>
            <p:cNvSpPr txBox="1"/>
            <p:nvPr/>
          </p:nvSpPr>
          <p:spPr>
            <a:xfrm>
              <a:off x="2845049" y="6524148"/>
              <a:ext cx="1136677" cy="430888"/>
            </a:xfrm>
            <a:prstGeom prst="rect">
              <a:avLst/>
            </a:prstGeom>
            <a:solidFill>
              <a:srgbClr val="FFFFFF">
                <a:alpha val="69804"/>
              </a:srgb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rPr>
                <a:t>西成労働</a:t>
              </a:r>
              <a:endParaRPr kumimoji="1" lang="en-US" altLang="ja-JP"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rPr>
                <a:t>福祉センター</a:t>
              </a:r>
              <a:endParaRPr kumimoji="1" lang="en-US" altLang="ja-JP"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78" name="テキスト ボックス 77">
              <a:extLst>
                <a:ext uri="{FF2B5EF4-FFF2-40B4-BE49-F238E27FC236}">
                  <a16:creationId xmlns:a16="http://schemas.microsoft.com/office/drawing/2014/main" id="{F538C0ED-9A5C-43DC-8436-42A85CBC9054}"/>
                </a:ext>
              </a:extLst>
            </p:cNvPr>
            <p:cNvSpPr txBox="1"/>
            <p:nvPr/>
          </p:nvSpPr>
          <p:spPr>
            <a:xfrm>
              <a:off x="3235420" y="8750542"/>
              <a:ext cx="1078938" cy="430888"/>
            </a:xfrm>
            <a:prstGeom prst="rect">
              <a:avLst/>
            </a:prstGeom>
            <a:solidFill>
              <a:srgbClr val="FFFFFF">
                <a:alpha val="69804"/>
              </a:srgb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rPr>
                <a:t>あいりん</a:t>
              </a:r>
              <a:endParaRPr kumimoji="1" lang="en-US" altLang="ja-JP"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rPr>
                <a:t>職業安定所</a:t>
              </a:r>
              <a:endParaRPr kumimoji="1" lang="en-US" altLang="ja-JP" sz="1000" b="0" i="0" u="none" strike="noStrike" kern="1200" cap="none" spc="0" normalizeH="0" baseline="0" noProof="0" dirty="0">
                <a:ln>
                  <a:noFill/>
                </a:ln>
                <a:solidFill>
                  <a:srgbClr val="4584D3">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79" name="テキスト ボックス 78">
              <a:extLst>
                <a:ext uri="{FF2B5EF4-FFF2-40B4-BE49-F238E27FC236}">
                  <a16:creationId xmlns:a16="http://schemas.microsoft.com/office/drawing/2014/main" id="{F538C0ED-9A5C-43DC-8436-42A85CBC9054}"/>
                </a:ext>
              </a:extLst>
            </p:cNvPr>
            <p:cNvSpPr txBox="1"/>
            <p:nvPr/>
          </p:nvSpPr>
          <p:spPr>
            <a:xfrm>
              <a:off x="5091591" y="7952020"/>
              <a:ext cx="855131" cy="430888"/>
            </a:xfrm>
            <a:prstGeom prst="rect">
              <a:avLst/>
            </a:prstGeom>
            <a:solidFill>
              <a:srgbClr val="FFFFFF">
                <a:alpha val="69804"/>
              </a:srgb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73E87"/>
                  </a:solidFill>
                  <a:effectLst/>
                  <a:uLnTx/>
                  <a:uFillTx/>
                  <a:latin typeface="メイリオ" panose="020B0604030504040204" pitchFamily="50" charset="-128"/>
                  <a:ea typeface="メイリオ" panose="020B0604030504040204" pitchFamily="50" charset="-128"/>
                  <a:cs typeface="+mn-cs"/>
                </a:rPr>
                <a:t>社会医療</a:t>
              </a:r>
              <a:endParaRPr kumimoji="1" lang="en-US" altLang="ja-JP" sz="1000" b="0" i="0" u="none" strike="noStrike" kern="1200" cap="none" spc="0" normalizeH="0" baseline="0" noProof="0" dirty="0">
                <a:ln>
                  <a:noFill/>
                </a:ln>
                <a:solidFill>
                  <a:srgbClr val="073E87"/>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73E87"/>
                  </a:solidFill>
                  <a:effectLst/>
                  <a:uLnTx/>
                  <a:uFillTx/>
                  <a:latin typeface="メイリオ" panose="020B0604030504040204" pitchFamily="50" charset="-128"/>
                  <a:ea typeface="メイリオ" panose="020B0604030504040204" pitchFamily="50" charset="-128"/>
                  <a:cs typeface="+mn-cs"/>
                </a:rPr>
                <a:t>センター</a:t>
              </a:r>
            </a:p>
          </p:txBody>
        </p:sp>
        <p:sp>
          <p:nvSpPr>
            <p:cNvPr id="80" name="左カーブ矢印 79"/>
            <p:cNvSpPr/>
            <p:nvPr/>
          </p:nvSpPr>
          <p:spPr>
            <a:xfrm rot="21109164">
              <a:off x="5646451" y="4535206"/>
              <a:ext cx="1255400" cy="3799436"/>
            </a:xfrm>
            <a:prstGeom prst="curvedLef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85" name="グループ化 84"/>
          <p:cNvGrpSpPr/>
          <p:nvPr/>
        </p:nvGrpSpPr>
        <p:grpSpPr>
          <a:xfrm rot="20313347">
            <a:off x="3596458" y="6033134"/>
            <a:ext cx="311647" cy="325437"/>
            <a:chOff x="5845175" y="4846638"/>
            <a:chExt cx="436306" cy="455612"/>
          </a:xfrm>
        </p:grpSpPr>
        <p:sp>
          <p:nvSpPr>
            <p:cNvPr id="86" name="円弧 85"/>
            <p:cNvSpPr/>
            <p:nvPr/>
          </p:nvSpPr>
          <p:spPr>
            <a:xfrm rot="18000000">
              <a:off x="5880100" y="4900869"/>
              <a:ext cx="401381" cy="401381"/>
            </a:xfrm>
            <a:prstGeom prst="arc">
              <a:avLst>
                <a:gd name="adj1" fmla="val 16200000"/>
                <a:gd name="adj2" fmla="val 19910881"/>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87" name="直線コネクタ 86"/>
            <p:cNvCxnSpPr/>
            <p:nvPr/>
          </p:nvCxnSpPr>
          <p:spPr>
            <a:xfrm flipV="1">
              <a:off x="6076950" y="4846638"/>
              <a:ext cx="14288" cy="26352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flipV="1">
              <a:off x="5845175" y="4965700"/>
              <a:ext cx="231775" cy="14446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9" name="テキスト ボックス 88"/>
          <p:cNvSpPr txBox="1"/>
          <p:nvPr/>
        </p:nvSpPr>
        <p:spPr>
          <a:xfrm>
            <a:off x="1870089" y="5133824"/>
            <a:ext cx="199108" cy="153888"/>
          </a:xfrm>
          <a:prstGeom prst="rect">
            <a:avLst/>
          </a:prstGeom>
          <a:solidFill>
            <a:schemeClr val="bg1"/>
          </a:solid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a:t>
            </a:r>
          </a:p>
        </p:txBody>
      </p:sp>
      <p:sp>
        <p:nvSpPr>
          <p:cNvPr id="90" name="テキスト ボックス 89"/>
          <p:cNvSpPr txBox="1"/>
          <p:nvPr/>
        </p:nvSpPr>
        <p:spPr>
          <a:xfrm>
            <a:off x="3774825" y="6216043"/>
            <a:ext cx="199108" cy="153888"/>
          </a:xfrm>
          <a:prstGeom prst="rect">
            <a:avLst/>
          </a:prstGeom>
          <a:solidFill>
            <a:schemeClr val="bg1"/>
          </a:solid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a:t>
            </a:r>
          </a:p>
        </p:txBody>
      </p:sp>
      <p:sp>
        <p:nvSpPr>
          <p:cNvPr id="91" name="正方形/長方形 90"/>
          <p:cNvSpPr/>
          <p:nvPr/>
        </p:nvSpPr>
        <p:spPr>
          <a:xfrm>
            <a:off x="2085208" y="5165956"/>
            <a:ext cx="228160" cy="221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2" name="グループ化 91"/>
          <p:cNvGrpSpPr/>
          <p:nvPr/>
        </p:nvGrpSpPr>
        <p:grpSpPr>
          <a:xfrm rot="7991844">
            <a:off x="1939904" y="5071039"/>
            <a:ext cx="311647" cy="325437"/>
            <a:chOff x="5845175" y="4846638"/>
            <a:chExt cx="436306" cy="455612"/>
          </a:xfrm>
        </p:grpSpPr>
        <p:sp>
          <p:nvSpPr>
            <p:cNvPr id="93" name="円弧 92"/>
            <p:cNvSpPr/>
            <p:nvPr/>
          </p:nvSpPr>
          <p:spPr>
            <a:xfrm rot="18000000">
              <a:off x="5880100" y="4900869"/>
              <a:ext cx="401381" cy="401381"/>
            </a:xfrm>
            <a:prstGeom prst="arc">
              <a:avLst>
                <a:gd name="adj1" fmla="val 16200000"/>
                <a:gd name="adj2" fmla="val 19910881"/>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86"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94" name="直線コネクタ 93"/>
            <p:cNvCxnSpPr/>
            <p:nvPr/>
          </p:nvCxnSpPr>
          <p:spPr>
            <a:xfrm flipV="1">
              <a:off x="6076950" y="4846638"/>
              <a:ext cx="14288" cy="26352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H="1" flipV="1">
              <a:off x="5845175" y="4965700"/>
              <a:ext cx="231775" cy="14446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241524" y="2082502"/>
            <a:ext cx="2892485" cy="312265"/>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2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■建物の移転・仮移転配置図</a:t>
            </a:r>
          </a:p>
        </p:txBody>
      </p:sp>
      <p:sp>
        <p:nvSpPr>
          <p:cNvPr id="96" name="テキスト ボックス 36"/>
          <p:cNvSpPr txBox="1"/>
          <p:nvPr/>
        </p:nvSpPr>
        <p:spPr>
          <a:xfrm>
            <a:off x="144844" y="67923"/>
            <a:ext cx="3308275" cy="261610"/>
          </a:xfrm>
          <a:prstGeom prst="rect">
            <a:avLst/>
          </a:prstGeom>
          <a:noFill/>
        </p:spPr>
        <p:txBody>
          <a:bodyPr wrap="square" rtlCol="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Ⅰ</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　政策の刷新・西成特区構想</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C3038-1CF1-4B63-9920-55248DCFBA97}" type="slidenum">
              <a:rPr kumimoji="1" lang="ja-JP" altLang="en-US" sz="12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
        <p:nvSpPr>
          <p:cNvPr id="97" name="テキスト ボックス 96"/>
          <p:cNvSpPr txBox="1"/>
          <p:nvPr/>
        </p:nvSpPr>
        <p:spPr>
          <a:xfrm>
            <a:off x="8285506" y="281013"/>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追加</a:t>
            </a:r>
          </a:p>
        </p:txBody>
      </p:sp>
    </p:spTree>
    <p:extLst>
      <p:ext uri="{BB962C8B-B14F-4D97-AF65-F5344CB8AC3E}">
        <p14:creationId xmlns:p14="http://schemas.microsoft.com/office/powerpoint/2010/main" val="1809229975"/>
      </p:ext>
    </p:extLst>
  </p:cSld>
  <p:clrMapOvr>
    <a:masterClrMapping/>
  </p:clrMapOvr>
</p:sld>
</file>

<file path=ppt/theme/theme1.xml><?xml version="1.0" encoding="utf-8"?>
<a:theme xmlns:a="http://schemas.openxmlformats.org/drawingml/2006/main" name="1_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1649</Words>
  <Application>Microsoft Office PowerPoint</Application>
  <PresentationFormat>画面に合わせる (4:3)</PresentationFormat>
  <Paragraphs>160</Paragraphs>
  <Slides>6</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vt:i4>
      </vt:variant>
    </vt:vector>
  </HeadingPairs>
  <TitlesOfParts>
    <vt:vector size="17" baseType="lpstr">
      <vt:lpstr>BIZ UDゴシック</vt:lpstr>
      <vt:lpstr>HGP創英角ｺﾞｼｯｸUB</vt:lpstr>
      <vt:lpstr>HG創英角ｺﾞｼｯｸUB</vt:lpstr>
      <vt:lpstr>Meiryo UI</vt:lpstr>
      <vt:lpstr>ＭＳ Ｐゴシック</vt:lpstr>
      <vt:lpstr>メイリオ</vt:lpstr>
      <vt:lpstr>游ゴシック</vt:lpstr>
      <vt:lpstr>Arial</vt:lpstr>
      <vt:lpstr>Calibri</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2023-06-16T04:23:16Z</dcterms:created>
  <dcterms:modified xsi:type="dcterms:W3CDTF">2023-06-16T05:13:18Z</dcterms:modified>
</cp:coreProperties>
</file>