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2" showSpecialPlsOnTitleSld="0" removePersonalInfoOnSave="1" saveSubsetFonts="1">
  <p:sldMasterIdLst>
    <p:sldMasterId id="2147483648" r:id="rId1"/>
  </p:sldMasterIdLst>
  <p:notesMasterIdLst>
    <p:notesMasterId r:id="rId64"/>
  </p:notesMasterIdLst>
  <p:handoutMasterIdLst>
    <p:handoutMasterId r:id="rId65"/>
  </p:handoutMasterIdLst>
  <p:sldIdLst>
    <p:sldId id="2375" r:id="rId2"/>
    <p:sldId id="2659" r:id="rId3"/>
    <p:sldId id="2376" r:id="rId4"/>
    <p:sldId id="2631" r:id="rId5"/>
    <p:sldId id="2632" r:id="rId6"/>
    <p:sldId id="2633" r:id="rId7"/>
    <p:sldId id="2634" r:id="rId8"/>
    <p:sldId id="2377" r:id="rId9"/>
    <p:sldId id="2958" r:id="rId10"/>
    <p:sldId id="2959" r:id="rId11"/>
    <p:sldId id="2960" r:id="rId12"/>
    <p:sldId id="2846" r:id="rId13"/>
    <p:sldId id="2847" r:id="rId14"/>
    <p:sldId id="2848" r:id="rId15"/>
    <p:sldId id="2849" r:id="rId16"/>
    <p:sldId id="2850" r:id="rId17"/>
    <p:sldId id="2851" r:id="rId18"/>
    <p:sldId id="2852" r:id="rId19"/>
    <p:sldId id="2853" r:id="rId20"/>
    <p:sldId id="2854" r:id="rId21"/>
    <p:sldId id="2855" r:id="rId22"/>
    <p:sldId id="2961" r:id="rId23"/>
    <p:sldId id="2857" r:id="rId24"/>
    <p:sldId id="2858" r:id="rId25"/>
    <p:sldId id="2859" r:id="rId26"/>
    <p:sldId id="2860" r:id="rId27"/>
    <p:sldId id="2861" r:id="rId28"/>
    <p:sldId id="2862" r:id="rId29"/>
    <p:sldId id="2863" r:id="rId30"/>
    <p:sldId id="2864" r:id="rId31"/>
    <p:sldId id="2865" r:id="rId32"/>
    <p:sldId id="2866" r:id="rId33"/>
    <p:sldId id="2962" r:id="rId34"/>
    <p:sldId id="2963" r:id="rId35"/>
    <p:sldId id="2867" r:id="rId36"/>
    <p:sldId id="2868" r:id="rId37"/>
    <p:sldId id="2869" r:id="rId38"/>
    <p:sldId id="2870" r:id="rId39"/>
    <p:sldId id="2871" r:id="rId40"/>
    <p:sldId id="2872" r:id="rId41"/>
    <p:sldId id="2873" r:id="rId42"/>
    <p:sldId id="2874" r:id="rId43"/>
    <p:sldId id="2964" r:id="rId44"/>
    <p:sldId id="2965" r:id="rId45"/>
    <p:sldId id="2877" r:id="rId46"/>
    <p:sldId id="2878" r:id="rId47"/>
    <p:sldId id="2951" r:id="rId48"/>
    <p:sldId id="2384" r:id="rId49"/>
    <p:sldId id="2952" r:id="rId50"/>
    <p:sldId id="2386" r:id="rId51"/>
    <p:sldId id="2953" r:id="rId52"/>
    <p:sldId id="2879" r:id="rId53"/>
    <p:sldId id="2954" r:id="rId54"/>
    <p:sldId id="2506" r:id="rId55"/>
    <p:sldId id="2507" r:id="rId56"/>
    <p:sldId id="2508" r:id="rId57"/>
    <p:sldId id="2509" r:id="rId58"/>
    <p:sldId id="2510" r:id="rId59"/>
    <p:sldId id="2511" r:id="rId60"/>
    <p:sldId id="2512" r:id="rId61"/>
    <p:sldId id="2513" r:id="rId62"/>
    <p:sldId id="2880" r:id="rId6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A5168CB-6D59-4E85-B55D-2A3603013F79}">
          <p14:sldIdLst/>
        </p14:section>
        <p14:section name="タイトルなしのセクション" id="{A4D62A37-E271-4605-B982-C4DA865EAE8E}">
          <p14:sldIdLst>
            <p14:sldId id="2375"/>
            <p14:sldId id="2659"/>
            <p14:sldId id="2376"/>
            <p14:sldId id="2631"/>
            <p14:sldId id="2632"/>
            <p14:sldId id="2633"/>
            <p14:sldId id="2634"/>
            <p14:sldId id="2377"/>
            <p14:sldId id="2958"/>
            <p14:sldId id="2959"/>
            <p14:sldId id="2960"/>
            <p14:sldId id="2846"/>
            <p14:sldId id="2847"/>
            <p14:sldId id="2848"/>
            <p14:sldId id="2849"/>
            <p14:sldId id="2850"/>
            <p14:sldId id="2851"/>
            <p14:sldId id="2852"/>
            <p14:sldId id="2853"/>
            <p14:sldId id="2854"/>
            <p14:sldId id="2855"/>
            <p14:sldId id="2961"/>
            <p14:sldId id="2857"/>
            <p14:sldId id="2858"/>
            <p14:sldId id="2859"/>
            <p14:sldId id="2860"/>
            <p14:sldId id="2861"/>
            <p14:sldId id="2862"/>
            <p14:sldId id="2863"/>
            <p14:sldId id="2864"/>
            <p14:sldId id="2865"/>
            <p14:sldId id="2866"/>
            <p14:sldId id="2962"/>
            <p14:sldId id="2963"/>
            <p14:sldId id="2867"/>
            <p14:sldId id="2868"/>
            <p14:sldId id="2869"/>
            <p14:sldId id="2870"/>
            <p14:sldId id="2871"/>
            <p14:sldId id="2872"/>
            <p14:sldId id="2873"/>
            <p14:sldId id="2874"/>
            <p14:sldId id="2964"/>
            <p14:sldId id="2965"/>
            <p14:sldId id="2877"/>
            <p14:sldId id="2878"/>
            <p14:sldId id="2951"/>
            <p14:sldId id="2384"/>
            <p14:sldId id="2952"/>
            <p14:sldId id="2386"/>
            <p14:sldId id="2953"/>
            <p14:sldId id="2879"/>
            <p14:sldId id="2954"/>
            <p14:sldId id="2506"/>
            <p14:sldId id="2507"/>
            <p14:sldId id="2508"/>
            <p14:sldId id="2509"/>
            <p14:sldId id="2510"/>
            <p14:sldId id="2511"/>
            <p14:sldId id="2512"/>
            <p14:sldId id="2513"/>
            <p14:sldId id="2880"/>
          </p14:sldIdLst>
        </p14:section>
        <p14:section name="タイトルなしのセクション" id="{9720A8D4-B865-4870-A84E-CBCF49E6AED5}">
          <p14:sldIdLst/>
        </p14:section>
        <p14:section name="タイトルなしのセクション" id="{431348C6-D2CC-4E7F-A594-67B722357F0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1" autoAdjust="0"/>
    <p:restoredTop sz="69653" autoAdjust="0"/>
  </p:normalViewPr>
  <p:slideViewPr>
    <p:cSldViewPr>
      <p:cViewPr varScale="1">
        <p:scale>
          <a:sx n="73" d="100"/>
          <a:sy n="73" d="100"/>
        </p:scale>
        <p:origin x="1584" y="78"/>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9576" cy="498474"/>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4"/>
            <a:ext cx="2949576" cy="498474"/>
          </a:xfrm>
          <a:prstGeom prst="rect">
            <a:avLst/>
          </a:prstGeom>
        </p:spPr>
        <p:txBody>
          <a:bodyPr vert="horz" lIns="91411" tIns="45705" rIns="91411" bIns="45705"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4"/>
            <a:ext cx="2949576" cy="498474"/>
          </a:xfrm>
          <a:prstGeom prst="rect">
            <a:avLst/>
          </a:prstGeom>
        </p:spPr>
        <p:txBody>
          <a:bodyPr vert="horz" lIns="91411" tIns="45705" rIns="91411"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4"/>
            <a:ext cx="2949576" cy="498474"/>
          </a:xfrm>
          <a:prstGeom prst="rect">
            <a:avLst/>
          </a:prstGeom>
        </p:spPr>
        <p:txBody>
          <a:bodyPr vert="horz" lIns="91411" tIns="45705" rIns="91411" bIns="45705"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6" cy="496888"/>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1"/>
            <a:ext cx="2949576" cy="496888"/>
          </a:xfrm>
          <a:prstGeom prst="rect">
            <a:avLst/>
          </a:prstGeom>
        </p:spPr>
        <p:txBody>
          <a:bodyPr vert="horz" lIns="91411" tIns="45705" rIns="91411" bIns="45705"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4275"/>
          </a:xfrm>
          <a:prstGeom prst="rect">
            <a:avLst/>
          </a:prstGeom>
          <a:noFill/>
          <a:ln w="12700">
            <a:solidFill>
              <a:prstClr val="black"/>
            </a:solidFill>
          </a:ln>
        </p:spPr>
        <p:txBody>
          <a:bodyPr vert="horz" lIns="91411" tIns="45705" rIns="91411" bIns="45705" rtlCol="0" anchor="ctr"/>
          <a:lstStyle/>
          <a:p>
            <a:endParaRPr lang="ja-JP" altLang="en-US"/>
          </a:p>
        </p:txBody>
      </p:sp>
      <p:sp>
        <p:nvSpPr>
          <p:cNvPr id="5" name="ノート プレースホルダー 4"/>
          <p:cNvSpPr>
            <a:spLocks noGrp="1"/>
          </p:cNvSpPr>
          <p:nvPr>
            <p:ph type="body" sz="quarter" idx="3"/>
          </p:nvPr>
        </p:nvSpPr>
        <p:spPr>
          <a:xfrm>
            <a:off x="681038" y="4721226"/>
            <a:ext cx="5445125" cy="4471988"/>
          </a:xfrm>
          <a:prstGeom prst="rect">
            <a:avLst/>
          </a:prstGeom>
        </p:spPr>
        <p:txBody>
          <a:bodyPr vert="horz" lIns="91411" tIns="45705" rIns="91411"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6" cy="496887"/>
          </a:xfrm>
          <a:prstGeom prst="rect">
            <a:avLst/>
          </a:prstGeom>
        </p:spPr>
        <p:txBody>
          <a:bodyPr vert="horz" lIns="91411" tIns="45705" rIns="91411"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6" cy="496887"/>
          </a:xfrm>
          <a:prstGeom prst="rect">
            <a:avLst/>
          </a:prstGeom>
        </p:spPr>
        <p:txBody>
          <a:bodyPr vert="horz" lIns="91411" tIns="45705" rIns="91411" bIns="45705"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44</a:t>
            </a:fld>
            <a:endParaRPr kumimoji="1" lang="ja-JP" altLang="en-US"/>
          </a:p>
        </p:txBody>
      </p:sp>
    </p:spTree>
    <p:extLst>
      <p:ext uri="{BB962C8B-B14F-4D97-AF65-F5344CB8AC3E}">
        <p14:creationId xmlns:p14="http://schemas.microsoft.com/office/powerpoint/2010/main" val="3417288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64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16670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080">
              <a:defRPr/>
            </a:pPr>
            <a:fld id="{4A5C514A-B6EE-4628-87B8-3755CB0013A9}" type="slidenum">
              <a:rPr lang="ja-JP" altLang="en-US">
                <a:solidFill>
                  <a:prstClr val="black"/>
                </a:solidFill>
                <a:latin typeface="Calibri"/>
                <a:ea typeface="ＭＳ Ｐゴシック" panose="020B0600070205080204" pitchFamily="50" charset="-128"/>
              </a:rPr>
              <a:pPr defTabSz="914080">
                <a:defRPr/>
              </a:pPr>
              <a:t>65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79696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66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10308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080">
              <a:defRPr/>
            </a:pPr>
            <a:fld id="{4A5C514A-B6EE-4628-87B8-3755CB0013A9}" type="slidenum">
              <a:rPr lang="ja-JP" altLang="en-US">
                <a:solidFill>
                  <a:prstClr val="black"/>
                </a:solidFill>
                <a:latin typeface="Calibri"/>
                <a:ea typeface="ＭＳ Ｐゴシック" panose="020B0600070205080204" pitchFamily="50" charset="-128"/>
              </a:rPr>
              <a:pPr defTabSz="914080">
                <a:defRPr/>
              </a:pPr>
              <a:t>67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475953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68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51866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080">
              <a:defRPr/>
            </a:pPr>
            <a:fld id="{4A5C514A-B6EE-4628-87B8-3755CB0013A9}" type="slidenum">
              <a:rPr lang="ja-JP" altLang="en-US">
                <a:solidFill>
                  <a:prstClr val="black"/>
                </a:solidFill>
                <a:latin typeface="Calibri"/>
                <a:ea typeface="ＭＳ Ｐゴシック" panose="020B0600070205080204" pitchFamily="50" charset="-128"/>
              </a:rPr>
              <a:pPr defTabSz="914080">
                <a:defRPr/>
              </a:pPr>
              <a:t>69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23386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080">
              <a:defRPr/>
            </a:pPr>
            <a:fld id="{4A5C514A-B6EE-4628-87B8-3755CB0013A9}" type="slidenum">
              <a:rPr lang="ja-JP" altLang="en-US">
                <a:solidFill>
                  <a:prstClr val="black"/>
                </a:solidFill>
                <a:latin typeface="Calibri"/>
                <a:ea typeface="ＭＳ Ｐゴシック" panose="020B0600070205080204" pitchFamily="50" charset="-128"/>
              </a:rPr>
              <a:pPr defTabSz="914080">
                <a:defRPr/>
              </a:pPr>
              <a:t>70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61409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71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56649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72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64531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73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7329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914178">
              <a:defRPr/>
            </a:pPr>
            <a:fld id="{3693FFF0-27AC-47ED-8B7E-3DCD9BEBACB0}" type="slidenum">
              <a:rPr lang="ja-JP" altLang="en-US">
                <a:solidFill>
                  <a:prstClr val="black"/>
                </a:solidFill>
                <a:latin typeface="Calibri"/>
                <a:ea typeface="ＭＳ Ｐゴシック" panose="020B0600070205080204" pitchFamily="50" charset="-128"/>
              </a:rPr>
              <a:pPr defTabSz="914178">
                <a:defRPr/>
              </a:pPr>
              <a:t>48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17493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5459">
              <a:defRPr/>
            </a:pPr>
            <a:fld id="{4A5C514A-B6EE-4628-87B8-3755CB0013A9}" type="slidenum">
              <a:rPr lang="ja-JP" altLang="en-US">
                <a:solidFill>
                  <a:prstClr val="black"/>
                </a:solidFill>
                <a:latin typeface="Calibri"/>
                <a:ea typeface="ＭＳ Ｐゴシック" panose="020B0600070205080204" pitchFamily="50" charset="-128"/>
              </a:rPr>
              <a:pPr defTabSz="915459">
                <a:defRPr/>
              </a:pPr>
              <a:t>74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64663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5459">
              <a:defRPr/>
            </a:pPr>
            <a:fld id="{4A5C514A-B6EE-4628-87B8-3755CB0013A9}" type="slidenum">
              <a:rPr lang="ja-JP" altLang="en-US">
                <a:solidFill>
                  <a:prstClr val="black"/>
                </a:solidFill>
                <a:latin typeface="Calibri"/>
                <a:ea typeface="ＭＳ Ｐゴシック" panose="020B0600070205080204" pitchFamily="50" charset="-128"/>
              </a:rPr>
              <a:pPr defTabSz="915459">
                <a:defRPr/>
              </a:pPr>
              <a:t>75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64606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81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08742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83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62284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84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92985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85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32093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86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91427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87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63841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5459">
              <a:defRPr/>
            </a:pPr>
            <a:fld id="{4A5C514A-B6EE-4628-87B8-3755CB0013A9}" type="slidenum">
              <a:rPr lang="ja-JP" altLang="en-US">
                <a:solidFill>
                  <a:prstClr val="black"/>
                </a:solidFill>
                <a:latin typeface="Calibri"/>
                <a:ea typeface="ＭＳ Ｐゴシック" panose="020B0600070205080204" pitchFamily="50" charset="-128"/>
              </a:rPr>
              <a:pPr defTabSz="915459">
                <a:defRPr/>
              </a:pPr>
              <a:t>88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12476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93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91624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49</a:t>
            </a:fld>
            <a:endParaRPr kumimoji="1" lang="ja-JP" altLang="en-US"/>
          </a:p>
        </p:txBody>
      </p:sp>
    </p:spTree>
    <p:extLst>
      <p:ext uri="{BB962C8B-B14F-4D97-AF65-F5344CB8AC3E}">
        <p14:creationId xmlns:p14="http://schemas.microsoft.com/office/powerpoint/2010/main" val="47108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5459">
              <a:defRPr/>
            </a:pPr>
            <a:fld id="{05C18FD4-255C-47B3-AA68-048CEC3FEBB8}" type="slidenum">
              <a:rPr lang="ja-JP" altLang="en-US">
                <a:solidFill>
                  <a:prstClr val="black"/>
                </a:solidFill>
                <a:latin typeface="Calibri"/>
                <a:ea typeface="ＭＳ Ｐゴシック" panose="020B0600070205080204" pitchFamily="50" charset="-128"/>
              </a:rPr>
              <a:pPr defTabSz="915459">
                <a:defRPr/>
              </a:pPr>
              <a:t>94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72015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97</a:t>
            </a:fld>
            <a:endParaRPr kumimoji="1" lang="ja-JP" altLang="en-US"/>
          </a:p>
        </p:txBody>
      </p:sp>
    </p:spTree>
    <p:extLst>
      <p:ext uri="{BB962C8B-B14F-4D97-AF65-F5344CB8AC3E}">
        <p14:creationId xmlns:p14="http://schemas.microsoft.com/office/powerpoint/2010/main" val="1910029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102</a:t>
            </a:fld>
            <a:endParaRPr kumimoji="1" lang="ja-JP" altLang="en-US"/>
          </a:p>
        </p:txBody>
      </p:sp>
    </p:spTree>
    <p:extLst>
      <p:ext uri="{BB962C8B-B14F-4D97-AF65-F5344CB8AC3E}">
        <p14:creationId xmlns:p14="http://schemas.microsoft.com/office/powerpoint/2010/main" val="1233203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103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5692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5459">
              <a:defRPr/>
            </a:pPr>
            <a:fld id="{4A5C514A-B6EE-4628-87B8-3755CB0013A9}" type="slidenum">
              <a:rPr lang="ja-JP" altLang="en-US">
                <a:solidFill>
                  <a:prstClr val="black"/>
                </a:solidFill>
                <a:latin typeface="Calibri"/>
                <a:ea typeface="ＭＳ Ｐゴシック" panose="020B0600070205080204" pitchFamily="50" charset="-128"/>
              </a:rPr>
              <a:pPr defTabSz="915459">
                <a:defRPr/>
              </a:pPr>
              <a:t>50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5107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5459">
              <a:defRPr/>
            </a:pPr>
            <a:fld id="{4A5C514A-B6EE-4628-87B8-3755CB0013A9}" type="slidenum">
              <a:rPr lang="ja-JP" altLang="en-US">
                <a:solidFill>
                  <a:prstClr val="black"/>
                </a:solidFill>
                <a:latin typeface="Calibri"/>
                <a:ea typeface="ＭＳ Ｐゴシック" panose="020B0600070205080204" pitchFamily="50" charset="-128"/>
              </a:rPr>
              <a:pPr defTabSz="915459">
                <a:defRPr/>
              </a:pPr>
              <a:t>51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3135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5459">
              <a:defRPr/>
            </a:pPr>
            <a:fld id="{4A5C514A-B6EE-4628-87B8-3755CB0013A9}" type="slidenum">
              <a:rPr lang="ja-JP" altLang="en-US">
                <a:solidFill>
                  <a:prstClr val="black"/>
                </a:solidFill>
                <a:latin typeface="Calibri"/>
                <a:ea typeface="ＭＳ Ｐゴシック" panose="020B0600070205080204" pitchFamily="50" charset="-128"/>
              </a:rPr>
              <a:pPr defTabSz="915459">
                <a:defRPr/>
              </a:pPr>
              <a:t>52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1268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61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8627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62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1016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63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5913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cid:e8e9b052-1c3f-4c62-aaa7-262812faa214@osakametro.co.j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emf"/><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0.emf"/><Relationship Id="rId5" Type="http://schemas.openxmlformats.org/officeDocument/2006/relationships/image" Target="../media/image59.jpeg"/><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2.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212862" y="4238520"/>
            <a:ext cx="647170" cy="281338"/>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 8"/>
          <p:cNvSpPr/>
          <p:nvPr/>
        </p:nvSpPr>
        <p:spPr>
          <a:xfrm>
            <a:off x="5346136" y="3827327"/>
            <a:ext cx="1502400" cy="249745"/>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角丸四角形 6"/>
          <p:cNvSpPr/>
          <p:nvPr/>
        </p:nvSpPr>
        <p:spPr>
          <a:xfrm>
            <a:off x="4212862" y="4054089"/>
            <a:ext cx="2635674" cy="239007"/>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角丸四角形 9"/>
          <p:cNvSpPr/>
          <p:nvPr/>
        </p:nvSpPr>
        <p:spPr>
          <a:xfrm>
            <a:off x="6906149" y="1883017"/>
            <a:ext cx="1928718" cy="2496172"/>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6" name="表 5"/>
          <p:cNvGraphicFramePr>
            <a:graphicFrameLocks noGrp="1"/>
          </p:cNvGraphicFramePr>
          <p:nvPr>
            <p:extLst>
              <p:ext uri="{D42A27DB-BD31-4B8C-83A1-F6EECF244321}">
                <p14:modId xmlns:p14="http://schemas.microsoft.com/office/powerpoint/2010/main" val="3807752163"/>
              </p:ext>
            </p:extLst>
          </p:nvPr>
        </p:nvGraphicFramePr>
        <p:xfrm>
          <a:off x="251521" y="491185"/>
          <a:ext cx="8640960" cy="6172200"/>
        </p:xfrm>
        <a:graphic>
          <a:graphicData uri="http://schemas.openxmlformats.org/drawingml/2006/table">
            <a:tbl>
              <a:tblPr firstRow="1" bandRow="1">
                <a:tableStyleId>{5940675A-B579-460E-94D1-54222C63F5DA}</a:tableStyleId>
              </a:tblPr>
              <a:tblGrid>
                <a:gridCol w="1872207">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gridCol w="1944217">
                  <a:extLst>
                    <a:ext uri="{9D8B030D-6E8A-4147-A177-3AD203B41FA5}">
                      <a16:colId xmlns:a16="http://schemas.microsoft.com/office/drawing/2014/main" val="20003"/>
                    </a:ext>
                  </a:extLst>
                </a:gridCol>
              </a:tblGrid>
              <a:tr h="360041">
                <a:tc>
                  <a:txBody>
                    <a:bodyPr/>
                    <a:lstStyle/>
                    <a:p>
                      <a:pPr algn="ctr"/>
                      <a:r>
                        <a:rPr kumimoji="1" lang="ja-JP" altLang="en-US" dirty="0"/>
                        <a:t>＜</a:t>
                      </a:r>
                      <a:r>
                        <a:rPr kumimoji="1" lang="en-US" altLang="ja-JP" dirty="0"/>
                        <a:t>Why</a:t>
                      </a:r>
                      <a:r>
                        <a:rPr kumimoji="1" lang="ja-JP" altLang="en-US" dirty="0"/>
                        <a:t>＞</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Vision</a:t>
                      </a:r>
                      <a:r>
                        <a:rPr kumimoji="1" lang="ja-JP" altLang="en-US" dirty="0"/>
                        <a:t>＞</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What</a:t>
                      </a:r>
                      <a:r>
                        <a:rPr kumimoji="1" lang="ja-JP" altLang="en-US" dirty="0"/>
                        <a:t>＞</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t>＜</a:t>
                      </a:r>
                      <a:r>
                        <a:rPr kumimoji="1" lang="en-US" altLang="ja-JP" dirty="0"/>
                        <a:t>Outcome</a:t>
                      </a:r>
                      <a:r>
                        <a:rPr kumimoji="1" lang="ja-JP" altLang="en-US" dirty="0"/>
                        <a:t>＞</a:t>
                      </a:r>
                    </a:p>
                  </a:txBody>
                  <a:tcPr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706534">
                <a:tc>
                  <a:txBody>
                    <a:bodyPr/>
                    <a:lstStyle/>
                    <a:p>
                      <a:r>
                        <a:rPr lang="ja-JP" altLang="en-US" sz="1400" dirty="0" smtClean="0"/>
                        <a:t>・従来の社会保障制度では十分対応しきれていない課題があった。</a:t>
                      </a:r>
                      <a:endParaRPr kumimoji="1" lang="ja-JP" altLang="en-US" sz="1400" dirty="0"/>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lang="ja-JP" altLang="en-US" sz="1400" dirty="0" smtClean="0"/>
                        <a:t>・これまで実施してきた、高齢者等に対し一律に行ってきた減免措置について、聖域を設けることなくゼロベースで点検・精査し、安全・安心など市民にとって優先度が高いもの、より大きな効果が見込めるものへの重点化・再構築を進める。</a:t>
                      </a:r>
                      <a:endParaRPr kumimoji="1" lang="ja-JP" altLang="en-US" sz="14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92075" indent="-92075"/>
                      <a:r>
                        <a:rPr kumimoji="1" lang="ja-JP" altLang="en-US" sz="1400" dirty="0" smtClean="0"/>
                        <a:t>・</a:t>
                      </a:r>
                      <a:r>
                        <a:rPr lang="ja-JP" altLang="en-US" sz="1400" dirty="0" smtClean="0"/>
                        <a:t>市政改革プランに、「施策・事業の聖域なきゼロベースの見直しと再構築」として方針を位置付け </a:t>
                      </a:r>
                      <a:endParaRPr lang="en-US" altLang="ja-JP" sz="1400" dirty="0" smtClean="0"/>
                    </a:p>
                    <a:p>
                      <a:pPr marL="92075" indent="-92075"/>
                      <a:r>
                        <a:rPr kumimoji="1" lang="ja-JP" altLang="en-US" sz="1400" dirty="0" smtClean="0"/>
                        <a:t>・</a:t>
                      </a:r>
                      <a:r>
                        <a:rPr lang="ja-JP" altLang="en-US" sz="1400" dirty="0" smtClean="0"/>
                        <a:t>方針に基づき、</a:t>
                      </a:r>
                      <a:r>
                        <a:rPr lang="en-US" altLang="ja-JP" sz="1400" dirty="0" smtClean="0"/>
                        <a:t>1970</a:t>
                      </a:r>
                      <a:r>
                        <a:rPr lang="ja-JP" altLang="en-US" sz="1400" dirty="0" smtClean="0"/>
                        <a:t>年代から実施してきた高齢者世帯等への上下水道料金福祉措置（減免）を廃止。</a:t>
                      </a:r>
                      <a:endParaRPr lang="en-US" altLang="ja-JP" sz="1400" dirty="0" smtClean="0"/>
                    </a:p>
                    <a:p>
                      <a:pPr marL="92075" indent="-92075"/>
                      <a:r>
                        <a:rPr lang="ja-JP" altLang="en-US" sz="1400" dirty="0" smtClean="0"/>
                        <a:t>・上記財源等を活用し、真に支援を必要としている人々への新たな支援施策を実施。</a:t>
                      </a:r>
                      <a:endParaRPr lang="en-US" altLang="ja-JP" sz="1400" dirty="0" smtClean="0"/>
                    </a:p>
                    <a:p>
                      <a:pPr marL="92075" marR="0" indent="-92075" algn="l" defTabSz="914400" rtl="0" eaLnBrk="1" fontAlgn="auto" latinLnBrk="0" hangingPunct="1">
                        <a:lnSpc>
                          <a:spcPct val="100000"/>
                        </a:lnSpc>
                        <a:spcBef>
                          <a:spcPts val="0"/>
                        </a:spcBef>
                        <a:spcAft>
                          <a:spcPts val="0"/>
                        </a:spcAft>
                        <a:buClrTx/>
                        <a:buSzTx/>
                        <a:buFontTx/>
                        <a:buNone/>
                        <a:tabLst/>
                        <a:defRPr/>
                      </a:pPr>
                      <a:r>
                        <a:rPr lang="en-US" altLang="ja-JP" sz="1400" dirty="0" smtClean="0"/>
                        <a:t>【</a:t>
                      </a:r>
                      <a:r>
                        <a:rPr lang="ja-JP" altLang="en-US" sz="1400" dirty="0" smtClean="0"/>
                        <a:t>真に支援が必要としている人々への</a:t>
                      </a:r>
                      <a:r>
                        <a:rPr kumimoji="1" lang="ja-JP" altLang="en-US" sz="1400" dirty="0" smtClean="0"/>
                        <a:t>施策</a:t>
                      </a:r>
                      <a:r>
                        <a:rPr kumimoji="1" lang="ja-JP" altLang="en-US" sz="1400" u="none" dirty="0" smtClean="0"/>
                        <a:t>（①）</a:t>
                      </a:r>
                      <a:r>
                        <a:rPr kumimoji="1" lang="en-US" altLang="ja-JP" sz="1400" dirty="0" smtClean="0"/>
                        <a:t>】</a:t>
                      </a:r>
                      <a:endParaRPr lang="en-US" altLang="ja-JP" sz="1400" dirty="0" smtClean="0"/>
                    </a:p>
                    <a:p>
                      <a:pPr marL="92075" indent="-92075"/>
                      <a:r>
                        <a:rPr lang="en-US" altLang="ja-JP" sz="1300" dirty="0" smtClean="0"/>
                        <a:t>-</a:t>
                      </a:r>
                      <a:r>
                        <a:rPr lang="ja-JP" altLang="en-US" sz="1300" baseline="0" dirty="0" smtClean="0"/>
                        <a:t> </a:t>
                      </a:r>
                      <a:r>
                        <a:rPr lang="ja-JP" altLang="en-US" sz="1300" dirty="0" smtClean="0"/>
                        <a:t>特別養護老人ホーム待機者の解消（整備費補助）</a:t>
                      </a:r>
                      <a:endParaRPr lang="en-US" altLang="ja-JP" sz="1300" dirty="0" smtClean="0"/>
                    </a:p>
                    <a:p>
                      <a:pPr marL="92075" indent="-92075"/>
                      <a:r>
                        <a:rPr lang="en-US" altLang="ja-JP" sz="1300" dirty="0" smtClean="0"/>
                        <a:t>-</a:t>
                      </a:r>
                      <a:r>
                        <a:rPr lang="ja-JP" altLang="en-US" sz="1300" dirty="0" smtClean="0"/>
                        <a:t>認知症高齢者等支援の充実（</a:t>
                      </a:r>
                      <a:r>
                        <a:rPr lang="ja-JP" altLang="en-US" sz="1300" strike="noStrike" baseline="0" dirty="0" smtClean="0">
                          <a:solidFill>
                            <a:schemeClr val="tx1"/>
                          </a:solidFill>
                        </a:rPr>
                        <a:t>相談窓口の体制強化、各区の認知症強化型地域包括支援センターの体制強化等</a:t>
                      </a:r>
                      <a:r>
                        <a:rPr lang="ja-JP" altLang="en-US" sz="1300" dirty="0" smtClean="0">
                          <a:solidFill>
                            <a:schemeClr val="tx1"/>
                          </a:solidFill>
                        </a:rPr>
                        <a:t>）</a:t>
                      </a:r>
                      <a:endParaRPr lang="en-US" altLang="ja-JP" sz="1300" dirty="0" smtClean="0">
                        <a:solidFill>
                          <a:schemeClr val="tx1"/>
                        </a:solidFill>
                      </a:endParaRPr>
                    </a:p>
                    <a:p>
                      <a:pPr marL="92075" indent="-92075"/>
                      <a:r>
                        <a:rPr lang="en-US" altLang="ja-JP" sz="1300" dirty="0" smtClean="0"/>
                        <a:t>-</a:t>
                      </a:r>
                      <a:r>
                        <a:rPr lang="en-US" altLang="ja-JP" sz="1300" baseline="0" dirty="0" smtClean="0"/>
                        <a:t> </a:t>
                      </a:r>
                      <a:r>
                        <a:rPr lang="ja-JP" altLang="en-US" sz="1300" dirty="0" err="1" smtClean="0"/>
                        <a:t>発達障がい</a:t>
                      </a:r>
                      <a:r>
                        <a:rPr lang="ja-JP" altLang="en-US" sz="1300" dirty="0" smtClean="0"/>
                        <a:t>者支援体制の充実（相談</a:t>
                      </a:r>
                      <a:r>
                        <a:rPr lang="ja-JP" altLang="en-US" sz="1300" b="0" dirty="0" smtClean="0">
                          <a:solidFill>
                            <a:schemeClr val="tx1"/>
                          </a:solidFill>
                        </a:rPr>
                        <a:t>支援</a:t>
                      </a:r>
                      <a:r>
                        <a:rPr lang="ja-JP" altLang="en-US" sz="1300" dirty="0" smtClean="0"/>
                        <a:t>体制の強化、専門療育機関の設置など）</a:t>
                      </a:r>
                      <a:endParaRPr lang="en-US" altLang="ja-JP" sz="1300" dirty="0" smtClean="0"/>
                    </a:p>
                    <a:p>
                      <a:pPr marL="92075" indent="-92075"/>
                      <a:r>
                        <a:rPr lang="en-US" altLang="ja-JP" sz="1300" dirty="0" smtClean="0"/>
                        <a:t>-</a:t>
                      </a:r>
                      <a:r>
                        <a:rPr lang="en-US" altLang="ja-JP" sz="1300" baseline="0" dirty="0" smtClean="0"/>
                        <a:t> </a:t>
                      </a:r>
                      <a:r>
                        <a:rPr lang="ja-JP" altLang="en-US" sz="1300" dirty="0" smtClean="0"/>
                        <a:t>重症心身障が</a:t>
                      </a:r>
                      <a:r>
                        <a:rPr lang="ja-JP" altLang="en-US" sz="1300" dirty="0" err="1" smtClean="0"/>
                        <a:t>い</a:t>
                      </a:r>
                      <a:r>
                        <a:rPr lang="ja-JP" altLang="en-US" sz="1300" dirty="0" smtClean="0"/>
                        <a:t>児者支援の充実（病床確保によるショートステイの実施、事業者への研修など）</a:t>
                      </a:r>
                      <a:endParaRPr lang="en-US" altLang="ja-JP" sz="1300" dirty="0" smtClean="0"/>
                    </a:p>
                    <a:p>
                      <a:pPr marL="92075" indent="-92075"/>
                      <a:r>
                        <a:rPr lang="en-US" altLang="ja-JP" sz="1300" dirty="0" smtClean="0"/>
                        <a:t>-</a:t>
                      </a:r>
                      <a:r>
                        <a:rPr lang="en-US" altLang="ja-JP" sz="1300" baseline="0" dirty="0" smtClean="0"/>
                        <a:t> </a:t>
                      </a:r>
                      <a:r>
                        <a:rPr lang="ja-JP" altLang="en-US" sz="1300" dirty="0" smtClean="0"/>
                        <a:t>福祉施策推進パイロット事業（区長が自らの権限と責任で区独自の福祉的施策をパイロット的に実施）</a:t>
                      </a:r>
                      <a:endParaRPr lang="en-US" altLang="ja-JP" sz="1300" dirty="0" smtClean="0"/>
                    </a:p>
                    <a:p>
                      <a:pPr marL="92075" indent="-92075"/>
                      <a:r>
                        <a:rPr lang="en-US" altLang="ja-JP" sz="1300" dirty="0" smtClean="0"/>
                        <a:t>-</a:t>
                      </a:r>
                      <a:r>
                        <a:rPr lang="en-US" altLang="ja-JP" sz="1300" baseline="0" dirty="0" smtClean="0"/>
                        <a:t> </a:t>
                      </a:r>
                      <a:r>
                        <a:rPr lang="ja-JP" altLang="en-US" sz="1300" dirty="0" smtClean="0"/>
                        <a:t>「ごみ屋敷」対策（条例制定、精神科医の派遣）</a:t>
                      </a:r>
                      <a:endParaRPr kumimoji="1" lang="en-US" altLang="ja-JP" sz="1300"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r>
                        <a:rPr lang="ja-JP" altLang="en-US" sz="1400" dirty="0" smtClean="0"/>
                        <a:t>・真に支援を必要としている高齢者や</a:t>
                      </a:r>
                      <a:r>
                        <a:rPr lang="ja-JP" altLang="en-US" sz="1400" dirty="0" err="1" smtClean="0"/>
                        <a:t>障がい</a:t>
                      </a:r>
                      <a:r>
                        <a:rPr lang="ja-JP" altLang="en-US" sz="1400" dirty="0" smtClean="0"/>
                        <a:t>者の方などの福祉課題への対応に重点化した。</a:t>
                      </a:r>
                      <a:endParaRPr lang="en-US" altLang="ja-JP" sz="1400" dirty="0" smtClean="0"/>
                    </a:p>
                    <a:p>
                      <a:endParaRPr kumimoji="1" lang="en-US" altLang="ja-JP" sz="1400" dirty="0" smtClean="0"/>
                    </a:p>
                    <a:p>
                      <a:r>
                        <a:rPr kumimoji="1" lang="ja-JP" altLang="en-US" sz="1400" dirty="0" smtClean="0">
                          <a:solidFill>
                            <a:schemeClr val="tx1"/>
                          </a:solidFill>
                        </a:rPr>
                        <a:t>・市政改革プラン（</a:t>
                      </a:r>
                      <a:r>
                        <a:rPr kumimoji="1" lang="en-US" altLang="ja-JP" sz="1400" dirty="0" smtClean="0">
                          <a:solidFill>
                            <a:schemeClr val="tx1"/>
                          </a:solidFill>
                        </a:rPr>
                        <a:t>2012</a:t>
                      </a:r>
                      <a:r>
                        <a:rPr kumimoji="1" lang="ja-JP" altLang="en-US" sz="1400" dirty="0" smtClean="0">
                          <a:solidFill>
                            <a:schemeClr val="tx1"/>
                          </a:solidFill>
                        </a:rPr>
                        <a:t>年～</a:t>
                      </a:r>
                      <a:r>
                        <a:rPr kumimoji="1" lang="en-US" altLang="ja-JP" sz="1400" dirty="0" smtClean="0">
                          <a:solidFill>
                            <a:schemeClr val="tx1"/>
                          </a:solidFill>
                        </a:rPr>
                        <a:t>2014</a:t>
                      </a:r>
                      <a:r>
                        <a:rPr kumimoji="1" lang="ja-JP" altLang="en-US" sz="1400" dirty="0" smtClean="0">
                          <a:solidFill>
                            <a:schemeClr val="tx1"/>
                          </a:solidFill>
                        </a:rPr>
                        <a:t>年）の「施策・事業の聖域なきゼロベースの見直しと再構築」は</a:t>
                      </a:r>
                      <a:r>
                        <a:rPr kumimoji="1" lang="en-US" altLang="ja-JP" sz="1400" dirty="0" smtClean="0">
                          <a:solidFill>
                            <a:schemeClr val="tx1"/>
                          </a:solidFill>
                        </a:rPr>
                        <a:t>2014</a:t>
                      </a:r>
                      <a:r>
                        <a:rPr kumimoji="1" lang="ja-JP" altLang="en-US" sz="1400" dirty="0" smtClean="0">
                          <a:solidFill>
                            <a:schemeClr val="tx1"/>
                          </a:solidFill>
                        </a:rPr>
                        <a:t>年で終了。</a:t>
                      </a:r>
                      <a:endParaRPr kumimoji="1" lang="en-US" altLang="ja-JP" sz="1400" dirty="0" smtClean="0">
                        <a:solidFill>
                          <a:schemeClr val="tx1"/>
                        </a:solidFill>
                      </a:endParaRPr>
                    </a:p>
                    <a:p>
                      <a:r>
                        <a:rPr kumimoji="1" lang="ja-JP" altLang="en-US" sz="1400" dirty="0" smtClean="0">
                          <a:solidFill>
                            <a:schemeClr val="tx1"/>
                          </a:solidFill>
                        </a:rPr>
                        <a:t>・時限的な財源のため「当初の財源を活用した施策」としては終了し、現在は国庫補助金など他の財源も活用して実施している。</a:t>
                      </a:r>
                      <a:endParaRPr kumimoji="1" lang="ja-JP" altLang="en-US" sz="1400" dirty="0">
                        <a:solidFill>
                          <a:schemeClr val="tx1"/>
                        </a:solidFill>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0" y="-27384"/>
            <a:ext cx="7200000" cy="461665"/>
          </a:xfrm>
          <a:prstGeom prst="rect">
            <a:avLst/>
          </a:prstGeom>
          <a:solidFill>
            <a:srgbClr val="0070C0"/>
          </a:solidFill>
        </p:spPr>
        <p:txBody>
          <a:bodyPr wrap="square" rtlCol="0">
            <a:spAutoFit/>
          </a:bodyPr>
          <a:lstStyle/>
          <a:p>
            <a:r>
              <a:rPr lang="en-US" altLang="ja-JP" sz="2400" b="1" dirty="0">
                <a:solidFill>
                  <a:schemeClr val="bg1"/>
                </a:solidFill>
                <a:latin typeface="BIZ UDゴシック" panose="020B0400000000000000" pitchFamily="49" charset="-128"/>
                <a:ea typeface="BIZ UDゴシック" panose="020B0400000000000000" pitchFamily="49" charset="-128"/>
              </a:rPr>
              <a:t> </a:t>
            </a:r>
            <a:r>
              <a:rPr lang="en-US" altLang="ja-JP" sz="2400" b="1" u="sng" dirty="0">
                <a:solidFill>
                  <a:schemeClr val="bg1"/>
                </a:solidFill>
                <a:latin typeface="BIZ UDゴシック" panose="020B0400000000000000" pitchFamily="49" charset="-128"/>
                <a:ea typeface="BIZ UDゴシック" panose="020B0400000000000000" pitchFamily="49" charset="-128"/>
              </a:rPr>
              <a:t>Ⅰ</a:t>
            </a:r>
            <a:r>
              <a:rPr lang="ja-JP" altLang="en-US" sz="2400" b="1" u="sng" dirty="0">
                <a:solidFill>
                  <a:schemeClr val="bg1"/>
                </a:solidFill>
                <a:latin typeface="BIZ UDゴシック" panose="020B0400000000000000" pitchFamily="49" charset="-128"/>
                <a:ea typeface="BIZ UDゴシック" panose="020B0400000000000000" pitchFamily="49" charset="-128"/>
              </a:rPr>
              <a:t>（４）福祉施策の再構築</a:t>
            </a:r>
            <a:endParaRPr lang="en-US" altLang="ja-JP" sz="2400" b="1" u="sng" dirty="0">
              <a:solidFill>
                <a:schemeClr val="bg1"/>
              </a:solidFill>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42</a:t>
            </a:fld>
            <a:endParaRPr lang="ja-JP" altLang="en-US"/>
          </a:p>
        </p:txBody>
      </p:sp>
    </p:spTree>
    <p:extLst>
      <p:ext uri="{BB962C8B-B14F-4D97-AF65-F5344CB8AC3E}">
        <p14:creationId xmlns:p14="http://schemas.microsoft.com/office/powerpoint/2010/main" val="416528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691633" y="2429610"/>
            <a:ext cx="4032000" cy="972000"/>
          </a:xfrm>
          <a:prstGeom prst="roundRect">
            <a:avLst>
              <a:gd name="adj" fmla="val 1006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2" name="表 11"/>
          <p:cNvGraphicFramePr>
            <a:graphicFrameLocks noGrp="1"/>
          </p:cNvGraphicFramePr>
          <p:nvPr>
            <p:extLst/>
          </p:nvPr>
        </p:nvGraphicFramePr>
        <p:xfrm>
          <a:off x="323528" y="620689"/>
          <a:ext cx="8424936" cy="5819821"/>
        </p:xfrm>
        <a:graphic>
          <a:graphicData uri="http://schemas.openxmlformats.org/drawingml/2006/table">
            <a:tbl>
              <a:tblPr firstRow="1">
                <a:tableStyleId>{5C22544A-7EE6-4342-B048-85BDC9FD1C3A}</a:tableStyleId>
              </a:tblPr>
              <a:tblGrid>
                <a:gridCol w="2106234">
                  <a:extLst>
                    <a:ext uri="{9D8B030D-6E8A-4147-A177-3AD203B41FA5}">
                      <a16:colId xmlns:a16="http://schemas.microsoft.com/office/drawing/2014/main" val="20000"/>
                    </a:ext>
                  </a:extLst>
                </a:gridCol>
                <a:gridCol w="2106234">
                  <a:extLst>
                    <a:ext uri="{9D8B030D-6E8A-4147-A177-3AD203B41FA5}">
                      <a16:colId xmlns:a16="http://schemas.microsoft.com/office/drawing/2014/main" val="20001"/>
                    </a:ext>
                  </a:extLst>
                </a:gridCol>
                <a:gridCol w="1692188">
                  <a:extLst>
                    <a:ext uri="{9D8B030D-6E8A-4147-A177-3AD203B41FA5}">
                      <a16:colId xmlns:a16="http://schemas.microsoft.com/office/drawing/2014/main" val="20002"/>
                    </a:ext>
                  </a:extLst>
                </a:gridCol>
                <a:gridCol w="2520280">
                  <a:extLst>
                    <a:ext uri="{9D8B030D-6E8A-4147-A177-3AD203B41FA5}">
                      <a16:colId xmlns:a16="http://schemas.microsoft.com/office/drawing/2014/main" val="20003"/>
                    </a:ext>
                  </a:extLst>
                </a:gridCol>
              </a:tblGrid>
              <a:tr h="306578">
                <a:tc>
                  <a:txBody>
                    <a:bodyPr/>
                    <a:lstStyle/>
                    <a:p>
                      <a:pPr algn="ctr"/>
                      <a:r>
                        <a:rPr kumimoji="1" lang="ja-JP" altLang="en-US" sz="1800" b="0" dirty="0">
                          <a:solidFill>
                            <a:schemeClr val="tx1"/>
                          </a:solidFill>
                        </a:rPr>
                        <a:t>＜</a:t>
                      </a:r>
                      <a:r>
                        <a:rPr kumimoji="1" lang="en-US" altLang="ja-JP" sz="1800" b="0" dirty="0">
                          <a:solidFill>
                            <a:schemeClr val="tx1"/>
                          </a:solidFill>
                        </a:rPr>
                        <a:t>Why</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Vision</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What</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Outcome</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54061">
                <a:tc>
                  <a:txBody>
                    <a:bodyPr/>
                    <a:lstStyle/>
                    <a:p>
                      <a:pPr marL="72000" indent="-457200">
                        <a:lnSpc>
                          <a:spcPct val="100000"/>
                        </a:lnSpc>
                        <a:spcBef>
                          <a:spcPts val="0"/>
                        </a:spcBef>
                        <a:spcAft>
                          <a:spcPts val="0"/>
                        </a:spcAft>
                      </a:pPr>
                      <a:r>
                        <a:rPr lang="ja-JP" altLang="en-US" sz="1200" dirty="0" smtClean="0">
                          <a:solidFill>
                            <a:schemeClr val="tx1"/>
                          </a:solidFill>
                          <a:latin typeface="+mn-lt"/>
                          <a:ea typeface="+mn-ea"/>
                        </a:rPr>
                        <a:t>（前頁からの続き）</a:t>
                      </a: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n-lt"/>
                          <a:ea typeface="+mn-ea"/>
                        </a:rPr>
                        <a:t>（次頁に続く）</a:t>
                      </a:r>
                      <a:endParaRPr lang="en-US" altLang="ja-JP" sz="1200" dirty="0" smtClean="0">
                        <a:solidFill>
                          <a:schemeClr val="tx1"/>
                        </a:solidFill>
                        <a:latin typeface="+mn-lt"/>
                        <a:ea typeface="+mn-ea"/>
                      </a:endParaRPr>
                    </a:p>
                    <a:p>
                      <a:pPr marL="72000" indent="-457200">
                        <a:lnSpc>
                          <a:spcPct val="100000"/>
                        </a:lnSpc>
                      </a:pPr>
                      <a:endParaRPr lang="ja-JP" altLang="en-US" sz="1200" u="none" dirty="0">
                        <a:solidFill>
                          <a:schemeClr val="tx1"/>
                        </a:solidFill>
                        <a:latin typeface="+mj-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ct val="100000"/>
                        </a:lnSpc>
                        <a:spcBef>
                          <a:spcPts val="0"/>
                        </a:spcBef>
                        <a:spcAft>
                          <a:spcPts val="0"/>
                        </a:spcAft>
                      </a:pPr>
                      <a:r>
                        <a:rPr lang="ja-JP" altLang="en-US" sz="1200" dirty="0" smtClean="0">
                          <a:solidFill>
                            <a:schemeClr val="tx1"/>
                          </a:solidFill>
                          <a:latin typeface="+mn-lt"/>
                          <a:ea typeface="+mn-ea"/>
                        </a:rPr>
                        <a:t>（前頁からの続き）</a:t>
                      </a: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n-lt"/>
                          <a:ea typeface="+mn-ea"/>
                        </a:rPr>
                        <a:t>（次頁に続く）</a:t>
                      </a:r>
                      <a:endParaRPr lang="en-US" altLang="ja-JP" sz="1200" dirty="0" smtClean="0">
                        <a:solidFill>
                          <a:schemeClr val="tx1"/>
                        </a:solidFill>
                        <a:latin typeface="+mn-lt"/>
                        <a:ea typeface="+mn-ea"/>
                      </a:endParaRPr>
                    </a:p>
                    <a:p>
                      <a:pPr marL="72000" indent="-457200">
                        <a:lnSpc>
                          <a:spcPct val="100000"/>
                        </a:lnSpc>
                      </a:pPr>
                      <a:endParaRPr lang="en-US" altLang="ja-JP" sz="1200" dirty="0">
                        <a:solidFill>
                          <a:schemeClr val="tx1"/>
                        </a:solidFill>
                        <a:latin typeface="+mj-lt"/>
                        <a:ea typeface="+mn-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j-lt"/>
                          <a:ea typeface="+mn-ea"/>
                        </a:rPr>
                        <a:t>②収支の改善</a:t>
                      </a:r>
                      <a:endParaRPr lang="en-US" altLang="ja-JP" sz="1200" dirty="0">
                        <a:latin typeface="+mj-lt"/>
                        <a:ea typeface="+mn-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indent="-457200">
                        <a:lnSpc>
                          <a:spcPct val="100000"/>
                        </a:lnSpc>
                      </a:pPr>
                      <a:r>
                        <a:rPr lang="ja-JP" altLang="en-US" sz="1200" b="0" u="none" dirty="0">
                          <a:solidFill>
                            <a:schemeClr val="tx1"/>
                          </a:solidFill>
                          <a:latin typeface="+mj-lt"/>
                          <a:ea typeface="+mn-ea"/>
                        </a:rPr>
                        <a:t>・大型商業施設の利用が好調を維持していることに加えて各種イベントの実施、現場職員による車内での告知、駅での営業強化といった営業施策の着実な取組等もあって土日を中心にご利用が堅調となり、</a:t>
                      </a:r>
                      <a:r>
                        <a:rPr lang="en-US" altLang="ja-JP" sz="1200" b="0" u="none" dirty="0">
                          <a:solidFill>
                            <a:schemeClr val="tx1"/>
                          </a:solidFill>
                          <a:latin typeface="+mj-lt"/>
                          <a:ea typeface="+mn-ea"/>
                        </a:rPr>
                        <a:t>2012</a:t>
                      </a:r>
                      <a:r>
                        <a:rPr lang="ja-JP" altLang="en-US" sz="1200" b="0" u="none" dirty="0">
                          <a:solidFill>
                            <a:schemeClr val="tx1"/>
                          </a:solidFill>
                          <a:latin typeface="+mj-lt"/>
                          <a:ea typeface="+mn-ea"/>
                        </a:rPr>
                        <a:t>・</a:t>
                      </a:r>
                      <a:r>
                        <a:rPr lang="en-US" altLang="ja-JP" sz="1200" b="0" u="none" dirty="0">
                          <a:solidFill>
                            <a:schemeClr val="tx1"/>
                          </a:solidFill>
                          <a:latin typeface="+mj-lt"/>
                          <a:ea typeface="+mn-ea"/>
                        </a:rPr>
                        <a:t>2013</a:t>
                      </a:r>
                      <a:r>
                        <a:rPr lang="ja-JP" altLang="en-US" sz="1200" b="0" u="none" dirty="0">
                          <a:solidFill>
                            <a:schemeClr val="tx1"/>
                          </a:solidFill>
                          <a:latin typeface="+mj-lt"/>
                          <a:ea typeface="+mn-ea"/>
                        </a:rPr>
                        <a:t>年度の利用者は前年度を上回る。</a:t>
                      </a:r>
                      <a:endParaRPr lang="en-US" altLang="ja-JP" sz="1200" b="0" u="none" dirty="0">
                        <a:solidFill>
                          <a:schemeClr val="tx1"/>
                        </a:solidFill>
                        <a:latin typeface="+mj-lt"/>
                        <a:ea typeface="+mn-ea"/>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200" b="0" u="none" dirty="0">
                          <a:solidFill>
                            <a:schemeClr val="tx1"/>
                          </a:solidFill>
                          <a:latin typeface="+mj-lt"/>
                          <a:ea typeface="+mn-ea"/>
                        </a:rPr>
                        <a:t>・</a:t>
                      </a:r>
                      <a:r>
                        <a:rPr lang="en-US" altLang="ja-JP" sz="1200" b="0" u="none" dirty="0">
                          <a:solidFill>
                            <a:schemeClr val="tx1"/>
                          </a:solidFill>
                          <a:latin typeface="+mj-lt"/>
                          <a:ea typeface="+mn-ea"/>
                        </a:rPr>
                        <a:t>2012</a:t>
                      </a:r>
                      <a:r>
                        <a:rPr lang="ja-JP" altLang="en-US" sz="1200" b="0" u="none" dirty="0">
                          <a:solidFill>
                            <a:schemeClr val="tx1"/>
                          </a:solidFill>
                          <a:latin typeface="+mj-lt"/>
                          <a:ea typeface="+mn-ea"/>
                        </a:rPr>
                        <a:t>年度以降、景気の緩やかな回復による雇用情勢の改善や大阪市の人口増加、外国人旅行客の増加などにより、乗車人員の回復基調が続いている。</a:t>
                      </a:r>
                      <a:endParaRPr lang="en-US" altLang="ja-JP" sz="1200" b="0" u="none" dirty="0">
                        <a:solidFill>
                          <a:schemeClr val="tx1"/>
                        </a:solidFill>
                        <a:latin typeface="+mj-lt"/>
                        <a:ea typeface="+mn-ea"/>
                      </a:endParaRPr>
                    </a:p>
                    <a:p>
                      <a:pPr marL="72000" indent="-457200">
                        <a:lnSpc>
                          <a:spcPct val="100000"/>
                        </a:lnSpc>
                      </a:pPr>
                      <a:endParaRPr lang="ja-JP" altLang="en-US" sz="1200" b="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b="0" u="none" dirty="0">
                          <a:solidFill>
                            <a:schemeClr val="tx1"/>
                          </a:solidFill>
                          <a:latin typeface="+mj-lt"/>
                          <a:ea typeface="+mn-ea"/>
                        </a:rPr>
                        <a:t>・人件費　　</a:t>
                      </a:r>
                      <a:r>
                        <a:rPr lang="en-US" altLang="ja-JP" sz="1200" b="0" u="none" dirty="0">
                          <a:solidFill>
                            <a:schemeClr val="tx1"/>
                          </a:solidFill>
                          <a:latin typeface="+mj-lt"/>
                          <a:ea typeface="+mn-ea"/>
                        </a:rPr>
                        <a:t>2011</a:t>
                      </a:r>
                      <a:r>
                        <a:rPr lang="ja-JP" altLang="en-US" sz="1200" b="0" u="none" dirty="0">
                          <a:solidFill>
                            <a:schemeClr val="tx1"/>
                          </a:solidFill>
                          <a:latin typeface="+mj-lt"/>
                          <a:ea typeface="+mn-ea"/>
                        </a:rPr>
                        <a:t>年度（</a:t>
                      </a:r>
                      <a:r>
                        <a:rPr lang="en-US" altLang="ja-JP" sz="1200" b="0" u="none" dirty="0">
                          <a:solidFill>
                            <a:schemeClr val="tx1"/>
                          </a:solidFill>
                          <a:latin typeface="+mj-lt"/>
                          <a:ea typeface="+mn-ea"/>
                        </a:rPr>
                        <a:t>412</a:t>
                      </a:r>
                      <a:r>
                        <a:rPr lang="ja-JP" altLang="en-US" sz="1200" b="0" u="none" dirty="0">
                          <a:solidFill>
                            <a:schemeClr val="tx1"/>
                          </a:solidFill>
                          <a:latin typeface="+mj-lt"/>
                          <a:ea typeface="+mn-ea"/>
                        </a:rPr>
                        <a:t>億円）</a:t>
                      </a:r>
                      <a:endParaRPr lang="en-US" altLang="ja-JP" sz="1200" b="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b="0" u="none" dirty="0">
                          <a:solidFill>
                            <a:schemeClr val="tx1"/>
                          </a:solidFill>
                          <a:latin typeface="+mj-lt"/>
                          <a:ea typeface="+mn-ea"/>
                        </a:rPr>
                        <a:t>　　　　　　→</a:t>
                      </a:r>
                      <a:r>
                        <a:rPr lang="en-US" altLang="ja-JP" sz="1200" b="0" u="none" dirty="0">
                          <a:solidFill>
                            <a:schemeClr val="tx1"/>
                          </a:solidFill>
                          <a:latin typeface="+mj-lt"/>
                          <a:ea typeface="+mn-ea"/>
                        </a:rPr>
                        <a:t>2013</a:t>
                      </a:r>
                      <a:r>
                        <a:rPr lang="ja-JP" altLang="en-US" sz="1200" b="0" u="none" dirty="0">
                          <a:solidFill>
                            <a:schemeClr val="tx1"/>
                          </a:solidFill>
                          <a:latin typeface="+mj-lt"/>
                          <a:ea typeface="+mn-ea"/>
                        </a:rPr>
                        <a:t>年度（</a:t>
                      </a:r>
                      <a:r>
                        <a:rPr lang="en-US" altLang="ja-JP" sz="1200" b="0" u="none" dirty="0">
                          <a:solidFill>
                            <a:schemeClr val="tx1"/>
                          </a:solidFill>
                          <a:latin typeface="+mj-lt"/>
                          <a:ea typeface="+mn-ea"/>
                        </a:rPr>
                        <a:t>387</a:t>
                      </a:r>
                      <a:r>
                        <a:rPr lang="ja-JP" altLang="en-US" sz="1200" b="0" u="none" dirty="0">
                          <a:solidFill>
                            <a:schemeClr val="tx1"/>
                          </a:solidFill>
                          <a:latin typeface="+mj-lt"/>
                          <a:ea typeface="+mn-ea"/>
                        </a:rPr>
                        <a:t>億円）</a:t>
                      </a:r>
                      <a:endParaRPr lang="en-US" altLang="ja-JP" sz="1200" b="0" u="none" dirty="0">
                        <a:solidFill>
                          <a:schemeClr val="tx1"/>
                        </a:solidFill>
                        <a:latin typeface="+mj-lt"/>
                        <a:ea typeface="+mn-ea"/>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200" b="0" u="none" dirty="0">
                          <a:solidFill>
                            <a:schemeClr val="tx1"/>
                          </a:solidFill>
                          <a:latin typeface="+mj-lt"/>
                          <a:ea typeface="+mn-ea"/>
                        </a:rPr>
                        <a:t>　  　　　　</a:t>
                      </a:r>
                      <a:r>
                        <a:rPr lang="ja-JP" altLang="en-US" sz="1200" b="0" u="none" baseline="0" dirty="0">
                          <a:solidFill>
                            <a:schemeClr val="tx1"/>
                          </a:solidFill>
                          <a:latin typeface="+mj-lt"/>
                          <a:ea typeface="+mn-ea"/>
                        </a:rPr>
                        <a:t> </a:t>
                      </a:r>
                      <a:r>
                        <a:rPr lang="ja-JP" altLang="en-US" sz="1200" b="0" u="none" dirty="0">
                          <a:solidFill>
                            <a:schemeClr val="tx1"/>
                          </a:solidFill>
                          <a:latin typeface="+mj-lt"/>
                          <a:ea typeface="+mn-ea"/>
                        </a:rPr>
                        <a:t>→</a:t>
                      </a:r>
                      <a:r>
                        <a:rPr lang="en-US" altLang="ja-JP" sz="1200" b="0" u="none" dirty="0">
                          <a:solidFill>
                            <a:schemeClr val="tx1"/>
                          </a:solidFill>
                          <a:latin typeface="+mj-lt"/>
                          <a:ea typeface="+mn-ea"/>
                        </a:rPr>
                        <a:t>2017</a:t>
                      </a:r>
                      <a:r>
                        <a:rPr lang="ja-JP" altLang="en-US" sz="1200" b="0" u="none" dirty="0">
                          <a:solidFill>
                            <a:schemeClr val="tx1"/>
                          </a:solidFill>
                          <a:latin typeface="+mj-lt"/>
                          <a:ea typeface="+mn-ea"/>
                        </a:rPr>
                        <a:t>年度（</a:t>
                      </a:r>
                      <a:r>
                        <a:rPr lang="en-US" altLang="ja-JP" sz="1200" b="0" u="none" dirty="0">
                          <a:solidFill>
                            <a:schemeClr val="tx1"/>
                          </a:solidFill>
                          <a:latin typeface="+mj-lt"/>
                          <a:ea typeface="+mn-ea"/>
                        </a:rPr>
                        <a:t>385</a:t>
                      </a:r>
                      <a:r>
                        <a:rPr lang="ja-JP" altLang="en-US" sz="1200" b="0" u="none" dirty="0">
                          <a:solidFill>
                            <a:schemeClr val="tx1"/>
                          </a:solidFill>
                          <a:latin typeface="+mj-lt"/>
                          <a:ea typeface="+mn-ea"/>
                        </a:rPr>
                        <a:t>億円）</a:t>
                      </a:r>
                      <a:endParaRPr lang="en-US" altLang="ja-JP" sz="1200" b="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000" b="0" u="none" dirty="0">
                          <a:solidFill>
                            <a:schemeClr val="tx1"/>
                          </a:solidFill>
                          <a:latin typeface="+mj-lt"/>
                          <a:ea typeface="+mn-ea"/>
                        </a:rPr>
                        <a:t>　　　　　　　　　　　　　　</a:t>
                      </a:r>
                      <a:r>
                        <a:rPr lang="en-US" altLang="ja-JP" sz="1000" b="0" u="none" dirty="0">
                          <a:solidFill>
                            <a:schemeClr val="tx1"/>
                          </a:solidFill>
                          <a:latin typeface="+mj-lt"/>
                          <a:ea typeface="+mn-ea"/>
                        </a:rPr>
                        <a:t>※</a:t>
                      </a:r>
                      <a:r>
                        <a:rPr lang="ja-JP" altLang="en-US" sz="1000" b="0" u="none" dirty="0">
                          <a:solidFill>
                            <a:schemeClr val="tx1"/>
                          </a:solidFill>
                          <a:latin typeface="+mj-lt"/>
                          <a:ea typeface="+mn-ea"/>
                        </a:rPr>
                        <a:t>給料・手当ベース</a:t>
                      </a:r>
                      <a:endParaRPr lang="en-US" altLang="ja-JP" sz="1000" b="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1200" b="0" u="none" dirty="0">
                        <a:solidFill>
                          <a:schemeClr val="tx1"/>
                        </a:solidFill>
                        <a:latin typeface="+mj-lt"/>
                        <a:ea typeface="+mn-ea"/>
                      </a:endParaRPr>
                    </a:p>
                    <a:p>
                      <a:pPr marL="72000" indent="-457200">
                        <a:lnSpc>
                          <a:spcPct val="100000"/>
                        </a:lnSpc>
                      </a:pPr>
                      <a:r>
                        <a:rPr lang="ja-JP" altLang="en-US" sz="1200" b="0" u="none" dirty="0">
                          <a:solidFill>
                            <a:schemeClr val="tx1"/>
                          </a:solidFill>
                          <a:latin typeface="+mj-lt"/>
                          <a:ea typeface="+mn-ea"/>
                        </a:rPr>
                        <a:t>・</a:t>
                      </a:r>
                      <a:r>
                        <a:rPr lang="en-US" altLang="ja-JP" sz="1200" b="0" u="none" dirty="0">
                          <a:solidFill>
                            <a:schemeClr val="tx1"/>
                          </a:solidFill>
                          <a:latin typeface="+mj-lt"/>
                          <a:ea typeface="+mn-ea"/>
                        </a:rPr>
                        <a:t>2015</a:t>
                      </a:r>
                      <a:r>
                        <a:rPr lang="ja-JP" altLang="en-US" sz="1200" b="0" u="none" dirty="0">
                          <a:solidFill>
                            <a:schemeClr val="tx1"/>
                          </a:solidFill>
                          <a:latin typeface="+mj-lt"/>
                          <a:ea typeface="+mn-ea"/>
                        </a:rPr>
                        <a:t>年度決算において、過去最高の当年度損益（</a:t>
                      </a:r>
                      <a:r>
                        <a:rPr lang="en-US" altLang="ja-JP" sz="1200" b="0" u="none" dirty="0">
                          <a:solidFill>
                            <a:schemeClr val="tx1"/>
                          </a:solidFill>
                          <a:latin typeface="+mj-lt"/>
                          <a:ea typeface="+mn-ea"/>
                        </a:rPr>
                        <a:t>375</a:t>
                      </a:r>
                      <a:r>
                        <a:rPr lang="ja-JP" altLang="en-US" sz="1200" b="0" u="none" dirty="0">
                          <a:solidFill>
                            <a:schemeClr val="tx1"/>
                          </a:solidFill>
                          <a:latin typeface="+mj-lt"/>
                          <a:ea typeface="+mn-ea"/>
                        </a:rPr>
                        <a:t>億円）を達成。</a:t>
                      </a:r>
                      <a:endParaRPr lang="en-US" altLang="ja-JP" sz="1200" b="0" u="none" dirty="0">
                        <a:solidFill>
                          <a:schemeClr val="tx1"/>
                        </a:solidFill>
                        <a:latin typeface="+mj-lt"/>
                        <a:ea typeface="+mn-ea"/>
                      </a:endParaRPr>
                    </a:p>
                    <a:p>
                      <a:pPr marL="72000" indent="-457200">
                        <a:lnSpc>
                          <a:spcPct val="100000"/>
                        </a:lnSpc>
                      </a:pPr>
                      <a:r>
                        <a:rPr lang="ja-JP" altLang="en-US" sz="900" b="0" u="none" baseline="0" dirty="0">
                          <a:solidFill>
                            <a:schemeClr val="tx1"/>
                          </a:solidFill>
                          <a:latin typeface="+mj-lt"/>
                          <a:ea typeface="+mn-ea"/>
                        </a:rPr>
                        <a:t>   ただし、</a:t>
                      </a:r>
                      <a:r>
                        <a:rPr lang="en-US" altLang="ja-JP" sz="900" b="0" u="none" baseline="0" dirty="0">
                          <a:solidFill>
                            <a:schemeClr val="tx1"/>
                          </a:solidFill>
                          <a:latin typeface="+mj-lt"/>
                          <a:ea typeface="+mn-ea"/>
                        </a:rPr>
                        <a:t>2017</a:t>
                      </a:r>
                      <a:r>
                        <a:rPr lang="ja-JP" altLang="en-US" sz="900" b="0" u="none" baseline="0" dirty="0">
                          <a:solidFill>
                            <a:schemeClr val="tx1"/>
                          </a:solidFill>
                          <a:latin typeface="+mj-lt"/>
                          <a:ea typeface="+mn-ea"/>
                        </a:rPr>
                        <a:t>年度決算において、バス事業の終結処理や高速鉄道事業の民営化処理を特別損失に計上したことなどにより、当年度黒字（</a:t>
                      </a:r>
                      <a:r>
                        <a:rPr lang="en-US" altLang="ja-JP" sz="900" b="0" u="none" baseline="0" dirty="0">
                          <a:solidFill>
                            <a:schemeClr val="tx1"/>
                          </a:solidFill>
                          <a:latin typeface="+mj-lt"/>
                          <a:ea typeface="+mn-ea"/>
                        </a:rPr>
                        <a:t>29</a:t>
                      </a:r>
                      <a:r>
                        <a:rPr lang="ja-JP" altLang="en-US" sz="900" b="0" u="none" baseline="0" dirty="0">
                          <a:solidFill>
                            <a:schemeClr val="tx1"/>
                          </a:solidFill>
                          <a:latin typeface="+mj-lt"/>
                          <a:ea typeface="+mn-ea"/>
                        </a:rPr>
                        <a:t>億円）</a:t>
                      </a:r>
                    </a:p>
                  </a:txBody>
                  <a:tcPr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9" name="テキスト ボックス 8"/>
          <p:cNvSpPr txBox="1"/>
          <p:nvPr/>
        </p:nvSpPr>
        <p:spPr>
          <a:xfrm>
            <a:off x="0" y="-27384"/>
            <a:ext cx="720000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Ⅱ【</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民営化の取組</a:t>
            </a: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（１）地下鉄</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51</a:t>
            </a:fld>
            <a:endParaRPr lang="ja-JP" altLang="en-US"/>
          </a:p>
        </p:txBody>
      </p:sp>
    </p:spTree>
    <p:extLst>
      <p:ext uri="{BB962C8B-B14F-4D97-AF65-F5344CB8AC3E}">
        <p14:creationId xmlns:p14="http://schemas.microsoft.com/office/powerpoint/2010/main" val="2023504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691633" y="2429610"/>
            <a:ext cx="4032000" cy="972000"/>
          </a:xfrm>
          <a:prstGeom prst="roundRect">
            <a:avLst>
              <a:gd name="adj" fmla="val 1006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2" name="表 11"/>
          <p:cNvGraphicFramePr>
            <a:graphicFrameLocks noGrp="1"/>
          </p:cNvGraphicFramePr>
          <p:nvPr>
            <p:extLst/>
          </p:nvPr>
        </p:nvGraphicFramePr>
        <p:xfrm>
          <a:off x="323528" y="620689"/>
          <a:ext cx="8424936" cy="5819821"/>
        </p:xfrm>
        <a:graphic>
          <a:graphicData uri="http://schemas.openxmlformats.org/drawingml/2006/table">
            <a:tbl>
              <a:tblPr firstRow="1">
                <a:tableStyleId>{5C22544A-7EE6-4342-B048-85BDC9FD1C3A}</a:tableStyleId>
              </a:tblPr>
              <a:tblGrid>
                <a:gridCol w="2106234">
                  <a:extLst>
                    <a:ext uri="{9D8B030D-6E8A-4147-A177-3AD203B41FA5}">
                      <a16:colId xmlns:a16="http://schemas.microsoft.com/office/drawing/2014/main" val="20000"/>
                    </a:ext>
                  </a:extLst>
                </a:gridCol>
                <a:gridCol w="2106234">
                  <a:extLst>
                    <a:ext uri="{9D8B030D-6E8A-4147-A177-3AD203B41FA5}">
                      <a16:colId xmlns:a16="http://schemas.microsoft.com/office/drawing/2014/main" val="20001"/>
                    </a:ext>
                  </a:extLst>
                </a:gridCol>
                <a:gridCol w="2106234">
                  <a:extLst>
                    <a:ext uri="{9D8B030D-6E8A-4147-A177-3AD203B41FA5}">
                      <a16:colId xmlns:a16="http://schemas.microsoft.com/office/drawing/2014/main" val="20002"/>
                    </a:ext>
                  </a:extLst>
                </a:gridCol>
                <a:gridCol w="2106234">
                  <a:extLst>
                    <a:ext uri="{9D8B030D-6E8A-4147-A177-3AD203B41FA5}">
                      <a16:colId xmlns:a16="http://schemas.microsoft.com/office/drawing/2014/main" val="20003"/>
                    </a:ext>
                  </a:extLst>
                </a:gridCol>
              </a:tblGrid>
              <a:tr h="306578">
                <a:tc>
                  <a:txBody>
                    <a:bodyPr/>
                    <a:lstStyle/>
                    <a:p>
                      <a:pPr algn="ctr"/>
                      <a:r>
                        <a:rPr kumimoji="1" lang="ja-JP" altLang="en-US" sz="1800" b="0" dirty="0">
                          <a:solidFill>
                            <a:schemeClr val="tx1"/>
                          </a:solidFill>
                        </a:rPr>
                        <a:t>＜</a:t>
                      </a:r>
                      <a:r>
                        <a:rPr kumimoji="1" lang="en-US" altLang="ja-JP" sz="1800" b="0" dirty="0">
                          <a:solidFill>
                            <a:schemeClr val="tx1"/>
                          </a:solidFill>
                        </a:rPr>
                        <a:t>Why</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Vision</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What</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Outcome</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54061">
                <a:tc>
                  <a:txBody>
                    <a:bodyPr/>
                    <a:lstStyle/>
                    <a:p>
                      <a:pPr marL="72000" indent="-457200">
                        <a:lnSpc>
                          <a:spcPct val="100000"/>
                        </a:lnSpc>
                        <a:spcBef>
                          <a:spcPts val="0"/>
                        </a:spcBef>
                        <a:spcAft>
                          <a:spcPts val="0"/>
                        </a:spcAft>
                      </a:pPr>
                      <a:r>
                        <a:rPr lang="ja-JP" altLang="en-US" sz="1200" dirty="0" smtClean="0">
                          <a:solidFill>
                            <a:schemeClr val="tx1"/>
                          </a:solidFill>
                          <a:latin typeface="+mn-lt"/>
                          <a:ea typeface="+mn-ea"/>
                        </a:rPr>
                        <a:t>（前頁からの続き）</a:t>
                      </a: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chemeClr val="tx1"/>
                        </a:solidFill>
                        <a:latin typeface="+mn-lt"/>
                        <a:ea typeface="+mn-ea"/>
                      </a:endParaRPr>
                    </a:p>
                    <a:p>
                      <a:pPr marL="72000" indent="-457200">
                        <a:lnSpc>
                          <a:spcPct val="100000"/>
                        </a:lnSpc>
                      </a:pPr>
                      <a:endParaRPr lang="ja-JP" altLang="en-US" sz="1200" u="none"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ct val="100000"/>
                        </a:lnSpc>
                        <a:spcBef>
                          <a:spcPts val="0"/>
                        </a:spcBef>
                        <a:spcAft>
                          <a:spcPts val="0"/>
                        </a:spcAft>
                      </a:pPr>
                      <a:r>
                        <a:rPr lang="ja-JP" altLang="en-US" sz="1200" dirty="0" smtClean="0">
                          <a:solidFill>
                            <a:schemeClr val="tx1"/>
                          </a:solidFill>
                          <a:latin typeface="+mn-lt"/>
                          <a:ea typeface="+mn-ea"/>
                        </a:rPr>
                        <a:t>（前頁からの続き）</a:t>
                      </a: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chemeClr val="tx1"/>
                        </a:solidFill>
                        <a:latin typeface="+mn-lt"/>
                        <a:ea typeface="+mn-ea"/>
                      </a:endParaRPr>
                    </a:p>
                    <a:p>
                      <a:pPr marL="72000" indent="-457200">
                        <a:lnSpc>
                          <a:spcPct val="100000"/>
                        </a:lnSpc>
                      </a:pPr>
                      <a:endParaRPr lang="en-US" altLang="ja-JP" sz="1200" dirty="0">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ct val="100000"/>
                        </a:lnSpc>
                      </a:pPr>
                      <a:r>
                        <a:rPr lang="ja-JP" altLang="en-US" sz="1200" dirty="0"/>
                        <a:t>③経営形態の見直し</a:t>
                      </a:r>
                      <a:endParaRPr lang="en-US" altLang="ja-JP" sz="1200" dirty="0"/>
                    </a:p>
                    <a:p>
                      <a:pPr marL="72000" indent="-457200">
                        <a:lnSpc>
                          <a:spcPct val="100000"/>
                        </a:lnSpc>
                      </a:pPr>
                      <a:r>
                        <a:rPr lang="ja-JP" altLang="en-US" sz="1200" dirty="0"/>
                        <a:t>　・交通局長の民間人登用</a:t>
                      </a:r>
                      <a:endParaRPr lang="en-US" altLang="ja-JP" sz="1200" dirty="0"/>
                    </a:p>
                    <a:p>
                      <a:pPr marL="72000" indent="-457200">
                        <a:lnSpc>
                          <a:spcPct val="100000"/>
                        </a:lnSpc>
                      </a:pPr>
                      <a:r>
                        <a:rPr lang="ja-JP" altLang="en-US" sz="1200" dirty="0"/>
                        <a:t>　・地下鉄事業の民営化</a:t>
                      </a:r>
                      <a:endParaRPr lang="en-US" altLang="ja-JP" sz="1200" dirty="0"/>
                    </a:p>
                    <a:p>
                      <a:pPr marL="72000" indent="-457200">
                        <a:lnSpc>
                          <a:spcPct val="100000"/>
                        </a:lnSpc>
                      </a:pPr>
                      <a:r>
                        <a:rPr lang="en-US" altLang="ja-JP" sz="1200" dirty="0"/>
                        <a:t>  </a:t>
                      </a:r>
                      <a:r>
                        <a:rPr lang="ja-JP" altLang="en-US" sz="1200" dirty="0"/>
                        <a:t>（株式会社を設立、上下一体での経営）</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indent="-457200">
                        <a:lnSpc>
                          <a:spcPct val="100000"/>
                        </a:lnSpc>
                      </a:pPr>
                      <a:r>
                        <a:rPr kumimoji="1" lang="ja-JP" altLang="en-US" sz="1200" dirty="0">
                          <a:solidFill>
                            <a:schemeClr val="tx1"/>
                          </a:solidFill>
                        </a:rPr>
                        <a:t>・地下鉄事業民営化基本方針（案）策定</a:t>
                      </a:r>
                      <a:endParaRPr kumimoji="1" lang="en-US" altLang="ja-JP" sz="1200" dirty="0">
                        <a:solidFill>
                          <a:schemeClr val="tx1"/>
                        </a:solidFill>
                      </a:endParaRPr>
                    </a:p>
                    <a:p>
                      <a:pPr marL="72000" indent="-457200">
                        <a:lnSpc>
                          <a:spcPct val="100000"/>
                        </a:lnSpc>
                      </a:pPr>
                      <a:r>
                        <a:rPr kumimoji="1" lang="ja-JP" altLang="en-US" sz="1200" dirty="0">
                          <a:solidFill>
                            <a:schemeClr val="tx1"/>
                          </a:solidFill>
                        </a:rPr>
                        <a:t>・地下鉄事業民営化基本プラン（案）策定</a:t>
                      </a:r>
                      <a:endParaRPr kumimoji="1" lang="en-US" altLang="ja-JP" sz="1200" dirty="0">
                        <a:solidFill>
                          <a:schemeClr val="tx1"/>
                        </a:solidFill>
                      </a:endParaRPr>
                    </a:p>
                    <a:p>
                      <a:pPr marL="72000" indent="-457200">
                        <a:lnSpc>
                          <a:spcPct val="100000"/>
                        </a:lnSpc>
                      </a:pPr>
                      <a:r>
                        <a:rPr kumimoji="1" lang="ja-JP" altLang="en-US" sz="1200" dirty="0">
                          <a:solidFill>
                            <a:schemeClr val="tx1"/>
                          </a:solidFill>
                        </a:rPr>
                        <a:t>・地下鉄事業民営化プラン（案）策定</a:t>
                      </a:r>
                      <a:endParaRPr kumimoji="1" lang="en-US" altLang="ja-JP" sz="1200" dirty="0">
                        <a:solidFill>
                          <a:schemeClr val="tx1"/>
                        </a:solidFill>
                      </a:endParaRPr>
                    </a:p>
                    <a:p>
                      <a:pPr marL="72000" indent="-457200">
                        <a:lnSpc>
                          <a:spcPct val="100000"/>
                        </a:lnSpc>
                      </a:pPr>
                      <a:r>
                        <a:rPr kumimoji="1" lang="ja-JP" altLang="en-US" sz="1200" dirty="0">
                          <a:solidFill>
                            <a:schemeClr val="tx1"/>
                          </a:solidFill>
                        </a:rPr>
                        <a:t>・地下鉄事業民営化プラン（案）</a:t>
                      </a:r>
                      <a:r>
                        <a:rPr kumimoji="1" lang="en-US" altLang="ja-JP" sz="1200" dirty="0">
                          <a:solidFill>
                            <a:schemeClr val="tx1"/>
                          </a:solidFill>
                        </a:rPr>
                        <a:t>【</a:t>
                      </a:r>
                      <a:r>
                        <a:rPr kumimoji="1" lang="ja-JP" altLang="en-US" sz="1200" dirty="0">
                          <a:solidFill>
                            <a:schemeClr val="tx1"/>
                          </a:solidFill>
                        </a:rPr>
                        <a:t>改訂版</a:t>
                      </a:r>
                      <a:r>
                        <a:rPr kumimoji="1" lang="en-US" altLang="ja-JP" sz="1200" dirty="0">
                          <a:solidFill>
                            <a:schemeClr val="tx1"/>
                          </a:solidFill>
                        </a:rPr>
                        <a:t>】</a:t>
                      </a:r>
                      <a:r>
                        <a:rPr kumimoji="1" lang="ja-JP" altLang="en-US" sz="1200" dirty="0">
                          <a:solidFill>
                            <a:schemeClr val="tx1"/>
                          </a:solidFill>
                        </a:rPr>
                        <a:t>策定</a:t>
                      </a:r>
                      <a:endParaRPr kumimoji="1" lang="en-US" altLang="ja-JP" sz="1200" dirty="0">
                        <a:solidFill>
                          <a:schemeClr val="tx1"/>
                        </a:solidFill>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・地下鉄事業民営化プラン（案）</a:t>
                      </a:r>
                      <a:r>
                        <a:rPr kumimoji="1" lang="en-US" altLang="ja-JP" sz="1200" dirty="0">
                          <a:solidFill>
                            <a:schemeClr val="tx1"/>
                          </a:solidFill>
                        </a:rPr>
                        <a:t>【</a:t>
                      </a:r>
                      <a:r>
                        <a:rPr kumimoji="1" lang="ja-JP" altLang="en-US" sz="1200" dirty="0">
                          <a:solidFill>
                            <a:schemeClr val="tx1"/>
                          </a:solidFill>
                        </a:rPr>
                        <a:t>改訂第２版</a:t>
                      </a:r>
                      <a:r>
                        <a:rPr kumimoji="1" lang="en-US" altLang="ja-JP" sz="1200" dirty="0">
                          <a:solidFill>
                            <a:schemeClr val="tx1"/>
                          </a:solidFill>
                        </a:rPr>
                        <a:t>】</a:t>
                      </a:r>
                      <a:r>
                        <a:rPr kumimoji="1" lang="ja-JP" altLang="en-US" sz="1200" dirty="0">
                          <a:solidFill>
                            <a:schemeClr val="tx1"/>
                          </a:solidFill>
                        </a:rPr>
                        <a:t>策定</a:t>
                      </a:r>
                      <a:endParaRPr kumimoji="1" lang="en-US" altLang="ja-JP" sz="1200" dirty="0">
                        <a:solidFill>
                          <a:schemeClr val="tx1"/>
                        </a:solidFill>
                      </a:endParaRPr>
                    </a:p>
                    <a:p>
                      <a:pPr marL="72000" indent="-457200">
                        <a:lnSpc>
                          <a:spcPct val="100000"/>
                        </a:lnSpc>
                      </a:pPr>
                      <a:r>
                        <a:rPr kumimoji="1" lang="ja-JP" altLang="en-US" sz="1200" dirty="0">
                          <a:solidFill>
                            <a:schemeClr val="tx1"/>
                          </a:solidFill>
                        </a:rPr>
                        <a:t>・地下鉄事業 株式会社化（民営化）プラン（案）策定</a:t>
                      </a:r>
                      <a:endParaRPr kumimoji="1" lang="en-US" altLang="ja-JP" sz="1200" dirty="0">
                        <a:solidFill>
                          <a:schemeClr val="tx1"/>
                        </a:solidFill>
                      </a:endParaRPr>
                    </a:p>
                    <a:p>
                      <a:pPr marL="72000" indent="-457200">
                        <a:lnSpc>
                          <a:spcPct val="100000"/>
                        </a:lnSpc>
                      </a:pPr>
                      <a:r>
                        <a:rPr kumimoji="1" lang="ja-JP" altLang="en-US" sz="1200" dirty="0">
                          <a:solidFill>
                            <a:schemeClr val="tx1"/>
                          </a:solidFill>
                        </a:rPr>
                        <a:t>・地下鉄事業 株式会社化（民営化）プラン（案）平成</a:t>
                      </a:r>
                      <a:r>
                        <a:rPr kumimoji="1" lang="en-US" altLang="ja-JP" sz="1200" dirty="0">
                          <a:solidFill>
                            <a:schemeClr val="tx1"/>
                          </a:solidFill>
                        </a:rPr>
                        <a:t>29</a:t>
                      </a:r>
                      <a:r>
                        <a:rPr kumimoji="1" lang="ja-JP" altLang="en-US" sz="1200" dirty="0">
                          <a:solidFill>
                            <a:schemeClr val="tx1"/>
                          </a:solidFill>
                        </a:rPr>
                        <a:t>年</a:t>
                      </a:r>
                      <a:r>
                        <a:rPr kumimoji="1" lang="en-US" altLang="ja-JP" sz="1200" dirty="0">
                          <a:solidFill>
                            <a:schemeClr val="tx1"/>
                          </a:solidFill>
                        </a:rPr>
                        <a:t>1</a:t>
                      </a:r>
                      <a:r>
                        <a:rPr kumimoji="1" lang="ja-JP" altLang="en-US" sz="1200" dirty="0">
                          <a:solidFill>
                            <a:schemeClr val="tx1"/>
                          </a:solidFill>
                        </a:rPr>
                        <a:t>月改訂策定</a:t>
                      </a:r>
                      <a:endParaRPr kumimoji="1" lang="en-US" altLang="ja-JP" sz="1200" dirty="0">
                        <a:solidFill>
                          <a:schemeClr val="tx1"/>
                        </a:solidFill>
                      </a:endParaRPr>
                    </a:p>
                    <a:p>
                      <a:pPr marL="72000" indent="-457200">
                        <a:lnSpc>
                          <a:spcPct val="100000"/>
                        </a:lnSpc>
                      </a:pPr>
                      <a:r>
                        <a:rPr kumimoji="1" lang="ja-JP" altLang="en-US" sz="1200" dirty="0">
                          <a:solidFill>
                            <a:schemeClr val="tx1"/>
                          </a:solidFill>
                        </a:rPr>
                        <a:t>・交通事業の設置等に関する条例を廃止する条例案　可決</a:t>
                      </a:r>
                      <a:endParaRPr kumimoji="1" lang="en-US" altLang="ja-JP" sz="1200" dirty="0">
                        <a:solidFill>
                          <a:schemeClr val="tx1"/>
                        </a:solidFill>
                      </a:endParaRPr>
                    </a:p>
                    <a:p>
                      <a:pPr marL="72000" indent="-457200">
                        <a:lnSpc>
                          <a:spcPct val="100000"/>
                        </a:lnSpc>
                      </a:pPr>
                      <a:endParaRPr kumimoji="1" lang="en-US" altLang="ja-JP" sz="1200" dirty="0">
                        <a:solidFill>
                          <a:srgbClr val="FF0000"/>
                        </a:solidFill>
                      </a:endParaRPr>
                    </a:p>
                    <a:p>
                      <a:pPr marL="72000" indent="-457200">
                        <a:lnSpc>
                          <a:spcPct val="100000"/>
                        </a:lnSpc>
                      </a:pPr>
                      <a:r>
                        <a:rPr kumimoji="1" lang="ja-JP" altLang="en-US" sz="1200" dirty="0">
                          <a:solidFill>
                            <a:schemeClr val="tx1"/>
                          </a:solidFill>
                        </a:rPr>
                        <a:t>・本市への納税・配当による財政貢献</a:t>
                      </a:r>
                      <a:r>
                        <a:rPr kumimoji="1" lang="ja-JP" altLang="en-US" sz="1200" u="none" dirty="0">
                          <a:solidFill>
                            <a:schemeClr val="tx1"/>
                          </a:solidFill>
                        </a:rPr>
                        <a:t>：</a:t>
                      </a:r>
                      <a:r>
                        <a:rPr kumimoji="1" lang="en-US" altLang="ja-JP" sz="1200" u="none" strike="noStrike" baseline="0" dirty="0">
                          <a:solidFill>
                            <a:schemeClr val="tx1"/>
                          </a:solidFill>
                        </a:rPr>
                        <a:t>108</a:t>
                      </a:r>
                      <a:r>
                        <a:rPr kumimoji="1" lang="ja-JP" altLang="en-US" sz="1200" u="none" dirty="0">
                          <a:solidFill>
                            <a:schemeClr val="tx1"/>
                          </a:solidFill>
                        </a:rPr>
                        <a:t>億円（民営化</a:t>
                      </a:r>
                      <a:r>
                        <a:rPr kumimoji="1" lang="en-US" altLang="ja-JP" sz="1200" u="none" dirty="0">
                          <a:solidFill>
                            <a:schemeClr val="tx1"/>
                          </a:solidFill>
                        </a:rPr>
                        <a:t>10</a:t>
                      </a:r>
                      <a:r>
                        <a:rPr kumimoji="1" lang="ja-JP" altLang="en-US" sz="1200" u="none" dirty="0">
                          <a:solidFill>
                            <a:schemeClr val="tx1"/>
                          </a:solidFill>
                        </a:rPr>
                        <a:t>年目（</a:t>
                      </a:r>
                      <a:r>
                        <a:rPr kumimoji="1" lang="en-US" altLang="ja-JP" sz="1200" u="none" dirty="0">
                          <a:solidFill>
                            <a:schemeClr val="tx1"/>
                          </a:solidFill>
                        </a:rPr>
                        <a:t>H39</a:t>
                      </a:r>
                      <a:r>
                        <a:rPr kumimoji="1" lang="ja-JP" altLang="en-US" sz="1200" u="none" dirty="0">
                          <a:solidFill>
                            <a:schemeClr val="tx1"/>
                          </a:solidFill>
                        </a:rPr>
                        <a:t>年度時点）の推計値）</a:t>
                      </a:r>
                      <a:endParaRPr kumimoji="1" lang="en-US" altLang="ja-JP" sz="1200" u="none" dirty="0">
                        <a:solidFill>
                          <a:schemeClr val="tx1"/>
                        </a:solidFill>
                      </a:endParaRPr>
                    </a:p>
                    <a:p>
                      <a:pPr marL="72000" indent="-457200">
                        <a:lnSpc>
                          <a:spcPct val="100000"/>
                        </a:lnSpc>
                      </a:pPr>
                      <a:r>
                        <a:rPr kumimoji="1" lang="ja-JP" altLang="en-US" sz="1200" dirty="0">
                          <a:solidFill>
                            <a:schemeClr val="tx1"/>
                          </a:solidFill>
                        </a:rPr>
                        <a:t>　（地下鉄事業　株式会社化（民営化）プラン（案）</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より</a:t>
                      </a:r>
                      <a:r>
                        <a:rPr kumimoji="1" lang="ja-JP" altLang="en-US" sz="1200" dirty="0">
                          <a:solidFill>
                            <a:schemeClr val="tx1"/>
                          </a:solidFill>
                        </a:rPr>
                        <a:t>）</a:t>
                      </a:r>
                      <a:endParaRPr lang="en-US" altLang="ja-JP" sz="1200" dirty="0">
                        <a:solidFill>
                          <a:schemeClr val="tx1"/>
                        </a:solidFill>
                      </a:endParaRPr>
                    </a:p>
                  </a:txBody>
                  <a:tcPr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9" name="テキスト ボックス 8"/>
          <p:cNvSpPr txBox="1"/>
          <p:nvPr/>
        </p:nvSpPr>
        <p:spPr>
          <a:xfrm>
            <a:off x="0" y="-27384"/>
            <a:ext cx="720000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Ⅱ【</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民営化の取組</a:t>
            </a: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（１）地下鉄</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52</a:t>
            </a:fld>
            <a:endParaRPr lang="ja-JP" altLang="en-US"/>
          </a:p>
        </p:txBody>
      </p:sp>
    </p:spTree>
    <p:extLst>
      <p:ext uri="{BB962C8B-B14F-4D97-AF65-F5344CB8AC3E}">
        <p14:creationId xmlns:p14="http://schemas.microsoft.com/office/powerpoint/2010/main" val="308631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線コネクタ 54"/>
          <p:cNvCxnSpPr>
            <a:stCxn id="14" idx="0"/>
          </p:cNvCxnSpPr>
          <p:nvPr/>
        </p:nvCxnSpPr>
        <p:spPr>
          <a:xfrm>
            <a:off x="2627784" y="1425476"/>
            <a:ext cx="6234" cy="5432524"/>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4620357" y="1425476"/>
            <a:ext cx="6234" cy="5432524"/>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6708465" y="1425476"/>
            <a:ext cx="6234" cy="5432524"/>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7" name="山形 6"/>
          <p:cNvSpPr/>
          <p:nvPr/>
        </p:nvSpPr>
        <p:spPr>
          <a:xfrm>
            <a:off x="611560"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8" name="山形 7"/>
          <p:cNvSpPr/>
          <p:nvPr/>
        </p:nvSpPr>
        <p:spPr>
          <a:xfrm>
            <a:off x="2628024"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9" name="山形 8"/>
          <p:cNvSpPr/>
          <p:nvPr/>
        </p:nvSpPr>
        <p:spPr>
          <a:xfrm>
            <a:off x="4644248"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2013</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10" name="山形 9"/>
          <p:cNvSpPr/>
          <p:nvPr/>
        </p:nvSpPr>
        <p:spPr>
          <a:xfrm>
            <a:off x="6660472"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14" name="正方形/長方形 13"/>
          <p:cNvSpPr/>
          <p:nvPr/>
        </p:nvSpPr>
        <p:spPr>
          <a:xfrm>
            <a:off x="2051720" y="1425476"/>
            <a:ext cx="1152128"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●地下鉄民営化・成長戦略</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設置（</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15" name="正方形/長方形 14"/>
          <p:cNvSpPr/>
          <p:nvPr/>
        </p:nvSpPr>
        <p:spPr>
          <a:xfrm>
            <a:off x="2699792" y="1857524"/>
            <a:ext cx="1728192"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●交通局長の</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民間人材登用（</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16" name="正方形/長方形 15"/>
          <p:cNvSpPr/>
          <p:nvPr/>
        </p:nvSpPr>
        <p:spPr>
          <a:xfrm>
            <a:off x="3610372" y="3573016"/>
            <a:ext cx="3240360"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●売店のリニューアル（</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月～；全</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店完了）</a:t>
            </a:r>
          </a:p>
        </p:txBody>
      </p:sp>
      <p:sp>
        <p:nvSpPr>
          <p:cNvPr id="17" name="正方形/長方形 16"/>
          <p:cNvSpPr/>
          <p:nvPr/>
        </p:nvSpPr>
        <p:spPr>
          <a:xfrm>
            <a:off x="3419872" y="2636912"/>
            <a:ext cx="1368152"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民営化推進室</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の　</a:t>
            </a:r>
            <a:r>
              <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設置</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月）</a:t>
            </a:r>
            <a:endPar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sp>
        <p:nvSpPr>
          <p:cNvPr id="18" name="正方形/長方形 17"/>
          <p:cNvSpPr/>
          <p:nvPr/>
        </p:nvSpPr>
        <p:spPr>
          <a:xfrm>
            <a:off x="4211960" y="2996952"/>
            <a:ext cx="1807840"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●地下鉄事業民営化基本方針</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の策定（</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20" name="正方形/長方形 19"/>
          <p:cNvSpPr/>
          <p:nvPr/>
        </p:nvSpPr>
        <p:spPr>
          <a:xfrm>
            <a:off x="4427984" y="4365104"/>
            <a:ext cx="1944216"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●終発時間の延長</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月；堺筋線以外）</a:t>
            </a:r>
          </a:p>
        </p:txBody>
      </p:sp>
      <p:sp>
        <p:nvSpPr>
          <p:cNvPr id="21" name="正方形/長方形 20"/>
          <p:cNvSpPr/>
          <p:nvPr/>
        </p:nvSpPr>
        <p:spPr>
          <a:xfrm>
            <a:off x="4644008" y="4797152"/>
            <a:ext cx="3672408"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●駅ナカ事業の展開（</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【2013.4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天王寺、</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2013.10</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なんば、</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梅田</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2" name="正方形/長方形 21"/>
          <p:cNvSpPr/>
          <p:nvPr/>
        </p:nvSpPr>
        <p:spPr>
          <a:xfrm>
            <a:off x="4860032" y="1323876"/>
            <a:ext cx="1800200"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●地下鉄事業民営化基本ﾌﾟﾗﾝ</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の策定（</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23" name="正方形/長方形 22"/>
          <p:cNvSpPr/>
          <p:nvPr/>
        </p:nvSpPr>
        <p:spPr>
          <a:xfrm>
            <a:off x="5397996" y="1832124"/>
            <a:ext cx="1434604"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交通政策室設置</a:t>
            </a:r>
            <a:endParaRPr kumimoji="1" lang="en-US" altLang="zh-TW"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a:t>
            </a:r>
            <a:r>
              <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月</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都市計画局</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endPar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sp>
        <p:nvSpPr>
          <p:cNvPr id="27" name="正方形/長方形 26"/>
          <p:cNvSpPr/>
          <p:nvPr/>
        </p:nvSpPr>
        <p:spPr>
          <a:xfrm>
            <a:off x="6012160" y="4365104"/>
            <a:ext cx="2088232"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●終発時間の延長</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月；堺筋線）</a:t>
            </a:r>
          </a:p>
        </p:txBody>
      </p:sp>
      <p:sp>
        <p:nvSpPr>
          <p:cNvPr id="28" name="正方形/長方形 27"/>
          <p:cNvSpPr/>
          <p:nvPr/>
        </p:nvSpPr>
        <p:spPr>
          <a:xfrm>
            <a:off x="6804248" y="3573016"/>
            <a:ext cx="2232248"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●初乗り運賃値下げ（</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36" name="正方形/長方形 35"/>
          <p:cNvSpPr/>
          <p:nvPr/>
        </p:nvSpPr>
        <p:spPr>
          <a:xfrm>
            <a:off x="251520" y="274716"/>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①サービスの向上、③経営形態の見直し　に関する取組</a:t>
            </a:r>
          </a:p>
        </p:txBody>
      </p:sp>
      <p:cxnSp>
        <p:nvCxnSpPr>
          <p:cNvPr id="37" name="直線コネクタ 36"/>
          <p:cNvCxnSpPr/>
          <p:nvPr/>
        </p:nvCxnSpPr>
        <p:spPr>
          <a:xfrm>
            <a:off x="179512" y="720832"/>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正方形/長方形 38"/>
          <p:cNvSpPr/>
          <p:nvPr/>
        </p:nvSpPr>
        <p:spPr>
          <a:xfrm>
            <a:off x="251520" y="4365104"/>
            <a:ext cx="43204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実　施</a:t>
            </a:r>
          </a:p>
        </p:txBody>
      </p:sp>
      <p:sp>
        <p:nvSpPr>
          <p:cNvPr id="40" name="正方形/長方形 39"/>
          <p:cNvSpPr/>
          <p:nvPr/>
        </p:nvSpPr>
        <p:spPr>
          <a:xfrm>
            <a:off x="251520" y="1628800"/>
            <a:ext cx="432048" cy="1368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改革立案</a:t>
            </a:r>
          </a:p>
        </p:txBody>
      </p:sp>
      <p:cxnSp>
        <p:nvCxnSpPr>
          <p:cNvPr id="42" name="直線コネクタ 41"/>
          <p:cNvCxnSpPr/>
          <p:nvPr/>
        </p:nvCxnSpPr>
        <p:spPr>
          <a:xfrm>
            <a:off x="395536" y="3573016"/>
            <a:ext cx="8568952"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3377456" y="6021288"/>
            <a:ext cx="1346944" cy="55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●給料カット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（最大</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41" name="正方形/長方形 40"/>
          <p:cNvSpPr/>
          <p:nvPr/>
        </p:nvSpPr>
        <p:spPr>
          <a:xfrm>
            <a:off x="4652516" y="6021288"/>
            <a:ext cx="2664296" cy="55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●給料カット（最大</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勤務時間８時間化、</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夏季休暇見直し等（</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45" name="正方形/長方形 44"/>
          <p:cNvSpPr/>
          <p:nvPr/>
        </p:nvSpPr>
        <p:spPr>
          <a:xfrm>
            <a:off x="6768752" y="6021288"/>
            <a:ext cx="1019833" cy="55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●給料カット・昇給停止等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9" name="正方形/長方形 48"/>
          <p:cNvSpPr/>
          <p:nvPr/>
        </p:nvSpPr>
        <p:spPr>
          <a:xfrm>
            <a:off x="4067944" y="5445224"/>
            <a:ext cx="1800200" cy="5553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●民営化に向けた労使協議を進めることについて労使合意（</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50" name="正方形/長方形 49"/>
          <p:cNvSpPr/>
          <p:nvPr/>
        </p:nvSpPr>
        <p:spPr>
          <a:xfrm>
            <a:off x="5961360" y="5449416"/>
            <a:ext cx="1645940" cy="5553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●民営化を見据えた効率化計画を労組提案（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51" name="正方形/長方形 50"/>
          <p:cNvSpPr/>
          <p:nvPr/>
        </p:nvSpPr>
        <p:spPr>
          <a:xfrm>
            <a:off x="3095836" y="2251472"/>
            <a:ext cx="1692188"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●地下鉄事業中期経営計画の策定（</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43" name="正方形/長方形 42"/>
          <p:cNvSpPr/>
          <p:nvPr/>
        </p:nvSpPr>
        <p:spPr>
          <a:xfrm>
            <a:off x="899592" y="3717032"/>
            <a:ext cx="432048" cy="1440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（サービス向上）</a:t>
            </a:r>
            <a:endParaRPr kumimoji="1" lang="ja-JP" altLang="en-US" sz="12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44" name="直線コネクタ 43"/>
          <p:cNvCxnSpPr/>
          <p:nvPr/>
        </p:nvCxnSpPr>
        <p:spPr>
          <a:xfrm>
            <a:off x="971600" y="5301208"/>
            <a:ext cx="7992888"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899592" y="5301208"/>
            <a:ext cx="432048" cy="15121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（給料・経営形態に関する労使協議）</a:t>
            </a:r>
            <a:endParaRPr kumimoji="1" lang="ja-JP" altLang="en-US" sz="12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3" name="正方形/長方形 52"/>
          <p:cNvSpPr/>
          <p:nvPr/>
        </p:nvSpPr>
        <p:spPr>
          <a:xfrm>
            <a:off x="7814824" y="402658"/>
            <a:ext cx="1158779"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54" name="正方形/長方形 53"/>
          <p:cNvSpPr/>
          <p:nvPr/>
        </p:nvSpPr>
        <p:spPr>
          <a:xfrm>
            <a:off x="7452320" y="4365104"/>
            <a:ext cx="1703873"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●終発時間の延長</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月；千日前線）</a:t>
            </a:r>
          </a:p>
        </p:txBody>
      </p:sp>
      <p:sp>
        <p:nvSpPr>
          <p:cNvPr id="58" name="正方形/長方形 57"/>
          <p:cNvSpPr/>
          <p:nvPr/>
        </p:nvSpPr>
        <p:spPr>
          <a:xfrm>
            <a:off x="7812360" y="4797152"/>
            <a:ext cx="1450710"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●終発時間の延長</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月；御堂筋線）</a:t>
            </a:r>
          </a:p>
        </p:txBody>
      </p:sp>
      <p:sp>
        <p:nvSpPr>
          <p:cNvPr id="52" name="正方形/長方形 51"/>
          <p:cNvSpPr/>
          <p:nvPr/>
        </p:nvSpPr>
        <p:spPr>
          <a:xfrm>
            <a:off x="7632416" y="6030106"/>
            <a:ext cx="1368000" cy="7282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●地下鉄新会社の人事・賃金制度等の骨格を労組提案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4211960" y="3877940"/>
            <a:ext cx="4944233"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●快適なトイレへの改修</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年度末</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40/112</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駅実施済、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年度末現在</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108/112</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駅実施済）</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53</a:t>
            </a:fld>
            <a:endParaRPr lang="ja-JP" altLang="en-US"/>
          </a:p>
        </p:txBody>
      </p:sp>
    </p:spTree>
    <p:extLst>
      <p:ext uri="{BB962C8B-B14F-4D97-AF65-F5344CB8AC3E}">
        <p14:creationId xmlns:p14="http://schemas.microsoft.com/office/powerpoint/2010/main" val="212538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線コネクタ 54"/>
          <p:cNvCxnSpPr/>
          <p:nvPr/>
        </p:nvCxnSpPr>
        <p:spPr>
          <a:xfrm>
            <a:off x="2627784" y="1425476"/>
            <a:ext cx="6234" cy="5432524"/>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5160764" y="1425476"/>
            <a:ext cx="6234" cy="5432524"/>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236296" y="1425476"/>
            <a:ext cx="6234" cy="5432524"/>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7" name="山形 6"/>
          <p:cNvSpPr/>
          <p:nvPr/>
        </p:nvSpPr>
        <p:spPr>
          <a:xfrm>
            <a:off x="611560" y="908720"/>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8" name="山形 7"/>
          <p:cNvSpPr/>
          <p:nvPr/>
        </p:nvSpPr>
        <p:spPr>
          <a:xfrm>
            <a:off x="2628024" y="908720"/>
            <a:ext cx="2744076"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9" name="山形 8"/>
          <p:cNvSpPr/>
          <p:nvPr/>
        </p:nvSpPr>
        <p:spPr>
          <a:xfrm>
            <a:off x="5233012" y="908720"/>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10" name="山形 9"/>
          <p:cNvSpPr/>
          <p:nvPr/>
        </p:nvSpPr>
        <p:spPr>
          <a:xfrm>
            <a:off x="7246306" y="908720"/>
            <a:ext cx="1574166"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36" name="正方形/長方形 35"/>
          <p:cNvSpPr/>
          <p:nvPr/>
        </p:nvSpPr>
        <p:spPr>
          <a:xfrm>
            <a:off x="251520" y="274716"/>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①サービスの向上、③経営形態の見直し　に関する取組</a:t>
            </a:r>
          </a:p>
        </p:txBody>
      </p:sp>
      <p:cxnSp>
        <p:nvCxnSpPr>
          <p:cNvPr id="37" name="直線コネクタ 36"/>
          <p:cNvCxnSpPr/>
          <p:nvPr/>
        </p:nvCxnSpPr>
        <p:spPr>
          <a:xfrm>
            <a:off x="179512" y="720832"/>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251520" y="4581128"/>
            <a:ext cx="43204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実　施</a:t>
            </a:r>
          </a:p>
        </p:txBody>
      </p:sp>
      <p:sp>
        <p:nvSpPr>
          <p:cNvPr id="40" name="正方形/長方形 39"/>
          <p:cNvSpPr/>
          <p:nvPr/>
        </p:nvSpPr>
        <p:spPr>
          <a:xfrm>
            <a:off x="251520" y="1628800"/>
            <a:ext cx="432048" cy="1368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改革立案</a:t>
            </a:r>
          </a:p>
        </p:txBody>
      </p:sp>
      <p:cxnSp>
        <p:nvCxnSpPr>
          <p:cNvPr id="42" name="直線コネクタ 41"/>
          <p:cNvCxnSpPr/>
          <p:nvPr/>
        </p:nvCxnSpPr>
        <p:spPr>
          <a:xfrm>
            <a:off x="395536" y="3789040"/>
            <a:ext cx="8568952"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899592" y="3825044"/>
            <a:ext cx="432048" cy="1440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（サービス向上）</a:t>
            </a:r>
            <a:endParaRPr kumimoji="1" lang="ja-JP" altLang="en-US" sz="12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44" name="直線コネクタ 43"/>
          <p:cNvCxnSpPr/>
          <p:nvPr/>
        </p:nvCxnSpPr>
        <p:spPr>
          <a:xfrm>
            <a:off x="971600" y="5301208"/>
            <a:ext cx="7992888"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899592" y="5301208"/>
            <a:ext cx="432048" cy="15121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（給料・経営形態に関する労使協議）</a:t>
            </a:r>
            <a:endParaRPr kumimoji="1" lang="ja-JP" altLang="en-US" sz="12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3" name="正方形/長方形 52"/>
          <p:cNvSpPr/>
          <p:nvPr/>
        </p:nvSpPr>
        <p:spPr>
          <a:xfrm>
            <a:off x="7814824" y="402658"/>
            <a:ext cx="1158779"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52" name="正方形/長方形 51"/>
          <p:cNvSpPr/>
          <p:nvPr/>
        </p:nvSpPr>
        <p:spPr>
          <a:xfrm>
            <a:off x="1547832" y="1412776"/>
            <a:ext cx="1512000" cy="46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96</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条条例案（手続き条例案）可決（</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59" name="正方形/長方形 58"/>
          <p:cNvSpPr/>
          <p:nvPr/>
        </p:nvSpPr>
        <p:spPr>
          <a:xfrm>
            <a:off x="2195736" y="2132920"/>
            <a:ext cx="1008000" cy="756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●地下鉄事業民営化ﾌﾟﾗﾝ</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の策定（</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62" name="正方形/長方形 61"/>
          <p:cNvSpPr/>
          <p:nvPr/>
        </p:nvSpPr>
        <p:spPr>
          <a:xfrm>
            <a:off x="3276048" y="1400076"/>
            <a:ext cx="1872000" cy="46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●地下鉄事業民営化ﾌﾟﾗﾝ</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改訂版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の策定（</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63" name="正方形/長方形 62"/>
          <p:cNvSpPr/>
          <p:nvPr/>
        </p:nvSpPr>
        <p:spPr>
          <a:xfrm>
            <a:off x="3648596" y="1839747"/>
            <a:ext cx="1980000" cy="46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●地下鉄事業民営化ﾌﾟﾗﾝ</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改訂第２版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の策定（</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64" name="正方形/長方形 63"/>
          <p:cNvSpPr/>
          <p:nvPr/>
        </p:nvSpPr>
        <p:spPr>
          <a:xfrm>
            <a:off x="3710418" y="2279418"/>
            <a:ext cx="2340000" cy="46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●地下鉄事業 株式会社化</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ﾌﾟﾗﾝ</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の策定（</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65" name="正方形/長方形 64"/>
          <p:cNvSpPr/>
          <p:nvPr/>
        </p:nvSpPr>
        <p:spPr>
          <a:xfrm>
            <a:off x="3792768" y="2719089"/>
            <a:ext cx="3456000" cy="25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●「事業の引継ぎに関する基本方針案」可決（</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66" name="正方形/長方形 65"/>
          <p:cNvSpPr/>
          <p:nvPr/>
        </p:nvSpPr>
        <p:spPr>
          <a:xfrm>
            <a:off x="4680280" y="3382432"/>
            <a:ext cx="2412000" cy="3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●「交通事業の設置等に関する条例を廃止する条例案」可決（</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68" name="正方形/長方形 67"/>
          <p:cNvSpPr/>
          <p:nvPr/>
        </p:nvSpPr>
        <p:spPr>
          <a:xfrm>
            <a:off x="5544296" y="1450997"/>
            <a:ext cx="1692000" cy="25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●準備会社設立（</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69" name="正方形/長方形 68"/>
          <p:cNvSpPr/>
          <p:nvPr/>
        </p:nvSpPr>
        <p:spPr>
          <a:xfrm>
            <a:off x="5760323" y="1664856"/>
            <a:ext cx="1044000" cy="46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●都市交通局設置（</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70" name="正方形/長方形 69"/>
          <p:cNvSpPr/>
          <p:nvPr/>
        </p:nvSpPr>
        <p:spPr>
          <a:xfrm>
            <a:off x="3930266" y="2942760"/>
            <a:ext cx="2844000" cy="46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●地下鉄事業株式会社化</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ﾌﾟﾗﾝ</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29</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月改訂の策定（</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72" name="正方形/長方形 71"/>
          <p:cNvSpPr/>
          <p:nvPr/>
        </p:nvSpPr>
        <p:spPr>
          <a:xfrm>
            <a:off x="5169272" y="3789040"/>
            <a:ext cx="2232248"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●２区運賃値下げ（</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73" name="正方形/長方形 72"/>
          <p:cNvSpPr/>
          <p:nvPr/>
        </p:nvSpPr>
        <p:spPr>
          <a:xfrm>
            <a:off x="2195736" y="4778911"/>
            <a:ext cx="3672408"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●駅ナカ事業の展開</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新なにわ大食堂（新大阪）</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7" name="正方形/長方形 76"/>
          <p:cNvSpPr/>
          <p:nvPr/>
        </p:nvSpPr>
        <p:spPr>
          <a:xfrm>
            <a:off x="7314808" y="1468581"/>
            <a:ext cx="360610" cy="530629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地下鉄新会社による営業開始（４月）</a:t>
            </a:r>
          </a:p>
        </p:txBody>
      </p:sp>
      <p:sp>
        <p:nvSpPr>
          <p:cNvPr id="45" name="正方形/長方形 44"/>
          <p:cNvSpPr/>
          <p:nvPr/>
        </p:nvSpPr>
        <p:spPr>
          <a:xfrm>
            <a:off x="1475656" y="5373216"/>
            <a:ext cx="1116000" cy="43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●給料カット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9" name="正方形/長方形 48"/>
          <p:cNvSpPr/>
          <p:nvPr/>
        </p:nvSpPr>
        <p:spPr>
          <a:xfrm>
            <a:off x="2755552" y="5376862"/>
            <a:ext cx="1816448" cy="2414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●給料カット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0" name="正方形/長方形 49"/>
          <p:cNvSpPr/>
          <p:nvPr/>
        </p:nvSpPr>
        <p:spPr>
          <a:xfrm>
            <a:off x="5232811" y="5376862"/>
            <a:ext cx="1816448" cy="2414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●給料カット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4" name="正方形/長方形 53"/>
          <p:cNvSpPr/>
          <p:nvPr/>
        </p:nvSpPr>
        <p:spPr>
          <a:xfrm>
            <a:off x="3321170" y="5649466"/>
            <a:ext cx="1610870" cy="64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●職員の転籍・雇用対策について労組提案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8" name="正方形/長方形 57"/>
          <p:cNvSpPr/>
          <p:nvPr/>
        </p:nvSpPr>
        <p:spPr>
          <a:xfrm>
            <a:off x="5888300" y="5691785"/>
            <a:ext cx="1347996" cy="7282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●地下鉄新会社の賃金・労働条件等について労使合意　</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0" name="テキスト ボックス 59"/>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54</a:t>
            </a:fld>
            <a:endParaRPr lang="ja-JP" altLang="en-US"/>
          </a:p>
        </p:txBody>
      </p:sp>
    </p:spTree>
    <p:extLst>
      <p:ext uri="{BB962C8B-B14F-4D97-AF65-F5344CB8AC3E}">
        <p14:creationId xmlns:p14="http://schemas.microsoft.com/office/powerpoint/2010/main" val="2644966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348527956"/>
              </p:ext>
            </p:extLst>
          </p:nvPr>
        </p:nvGraphicFramePr>
        <p:xfrm>
          <a:off x="674000" y="1180643"/>
          <a:ext cx="8280920" cy="560832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6624736">
                  <a:extLst>
                    <a:ext uri="{9D8B030D-6E8A-4147-A177-3AD203B41FA5}">
                      <a16:colId xmlns:a16="http://schemas.microsoft.com/office/drawing/2014/main" val="20001"/>
                    </a:ext>
                  </a:extLst>
                </a:gridCol>
              </a:tblGrid>
              <a:tr h="329134">
                <a:tc>
                  <a:txBody>
                    <a:bodyPr/>
                    <a:lstStyle/>
                    <a:p>
                      <a:pPr algn="ctr"/>
                      <a:r>
                        <a:rPr kumimoji="1" lang="ja-JP" altLang="en-US" sz="1600" dirty="0">
                          <a:solidFill>
                            <a:schemeClr val="tx1"/>
                          </a:solidFill>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a:solidFill>
                            <a:schemeClr val="tx1"/>
                          </a:solidFill>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54331">
                <a:tc>
                  <a:txBody>
                    <a:bodyPr/>
                    <a:lstStyle/>
                    <a:p>
                      <a:pPr algn="l"/>
                      <a:r>
                        <a:rPr kumimoji="1" lang="ja-JP" altLang="en-US" sz="1600" dirty="0"/>
                        <a:t>運賃値下げ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en-US" altLang="ja-JP" sz="1400" dirty="0">
                          <a:solidFill>
                            <a:schemeClr val="tx1"/>
                          </a:solidFill>
                        </a:rPr>
                        <a:t>2014.4</a:t>
                      </a:r>
                      <a:r>
                        <a:rPr kumimoji="1" lang="ja-JP" altLang="en-US" sz="1400" dirty="0">
                          <a:solidFill>
                            <a:schemeClr val="tx1"/>
                          </a:solidFill>
                        </a:rPr>
                        <a:t>に初乗り運賃</a:t>
                      </a:r>
                      <a:r>
                        <a:rPr kumimoji="1" lang="en-US" altLang="ja-JP" sz="1400" dirty="0">
                          <a:solidFill>
                            <a:schemeClr val="tx1"/>
                          </a:solidFill>
                        </a:rPr>
                        <a:t>200</a:t>
                      </a:r>
                      <a:r>
                        <a:rPr kumimoji="1" lang="ja-JP" altLang="en-US" sz="1400" dirty="0">
                          <a:solidFill>
                            <a:schemeClr val="tx1"/>
                          </a:solidFill>
                        </a:rPr>
                        <a:t>円から</a:t>
                      </a:r>
                      <a:r>
                        <a:rPr kumimoji="1" lang="en-US" altLang="ja-JP" sz="1400" dirty="0">
                          <a:solidFill>
                            <a:schemeClr val="tx1"/>
                          </a:solidFill>
                        </a:rPr>
                        <a:t>180</a:t>
                      </a:r>
                      <a:r>
                        <a:rPr kumimoji="1" lang="ja-JP" altLang="en-US" sz="1400" dirty="0">
                          <a:solidFill>
                            <a:schemeClr val="tx1"/>
                          </a:solidFill>
                        </a:rPr>
                        <a:t>円に</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値下げした。</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en-US" altLang="ja-JP" sz="1400" dirty="0">
                          <a:solidFill>
                            <a:schemeClr val="tx1"/>
                          </a:solidFill>
                        </a:rPr>
                        <a:t>IC</a:t>
                      </a:r>
                      <a:r>
                        <a:rPr kumimoji="1" lang="ja-JP" altLang="en-US" sz="1400" dirty="0">
                          <a:solidFill>
                            <a:schemeClr val="tx1"/>
                          </a:solidFill>
                        </a:rPr>
                        <a:t>カード</a:t>
                      </a:r>
                      <a:r>
                        <a:rPr kumimoji="1" lang="en-US" altLang="ja-JP" sz="1400" dirty="0" err="1">
                          <a:solidFill>
                            <a:schemeClr val="tx1"/>
                          </a:solidFill>
                        </a:rPr>
                        <a:t>PiTaPa</a:t>
                      </a:r>
                      <a:r>
                        <a:rPr kumimoji="1" lang="ja-JP" altLang="en-US" sz="1400" dirty="0">
                          <a:solidFill>
                            <a:schemeClr val="tx1"/>
                          </a:solidFill>
                        </a:rPr>
                        <a:t>の利用により、東京と比肩</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ja-JP" altLang="en-US" sz="1400" baseline="0" dirty="0">
                          <a:solidFill>
                            <a:schemeClr val="tx1"/>
                          </a:solidFill>
                        </a:rPr>
                        <a:t>  </a:t>
                      </a:r>
                      <a:r>
                        <a:rPr kumimoji="1" lang="ja-JP" altLang="en-US" sz="1400" dirty="0">
                          <a:solidFill>
                            <a:schemeClr val="tx1"/>
                          </a:solidFill>
                        </a:rPr>
                        <a:t>する初乗り運賃（</a:t>
                      </a:r>
                      <a:r>
                        <a:rPr kumimoji="1" lang="en-US" altLang="ja-JP" sz="1400" dirty="0">
                          <a:solidFill>
                            <a:schemeClr val="tx1"/>
                          </a:solidFill>
                        </a:rPr>
                        <a:t>162</a:t>
                      </a:r>
                      <a:r>
                        <a:rPr kumimoji="1" lang="ja-JP" altLang="en-US" sz="1400" dirty="0">
                          <a:solidFill>
                            <a:schemeClr val="tx1"/>
                          </a:solidFill>
                        </a:rPr>
                        <a:t>円）になった。</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ja-JP" altLang="en-US" sz="1200" dirty="0">
                          <a:solidFill>
                            <a:schemeClr val="tx1"/>
                          </a:solidFill>
                        </a:rPr>
                        <a:t>（東京メトロ・・</a:t>
                      </a:r>
                      <a:r>
                        <a:rPr kumimoji="1" lang="en-US" altLang="ja-JP" sz="1200" dirty="0">
                          <a:solidFill>
                            <a:schemeClr val="tx1"/>
                          </a:solidFill>
                        </a:rPr>
                        <a:t>IC:165</a:t>
                      </a:r>
                      <a:r>
                        <a:rPr kumimoji="1" lang="ja-JP" altLang="en-US" sz="1200" dirty="0">
                          <a:solidFill>
                            <a:schemeClr val="tx1"/>
                          </a:solidFill>
                        </a:rPr>
                        <a:t>円・切符</a:t>
                      </a:r>
                      <a:r>
                        <a:rPr kumimoji="1" lang="en-US" altLang="ja-JP" sz="1200" dirty="0">
                          <a:solidFill>
                            <a:schemeClr val="tx1"/>
                          </a:solidFill>
                        </a:rPr>
                        <a:t>:170</a:t>
                      </a:r>
                      <a:r>
                        <a:rPr kumimoji="1" lang="ja-JP" altLang="en-US" sz="1200" dirty="0">
                          <a:solidFill>
                            <a:schemeClr val="tx1"/>
                          </a:solidFill>
                        </a:rPr>
                        <a:t>円</a:t>
                      </a:r>
                      <a:endParaRPr kumimoji="1" lang="en-US" altLang="ja-JP"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　　　　東京都交通局・・</a:t>
                      </a:r>
                      <a:r>
                        <a:rPr kumimoji="1" lang="en-US" altLang="ja-JP" sz="1200" dirty="0">
                          <a:solidFill>
                            <a:schemeClr val="tx1"/>
                          </a:solidFill>
                        </a:rPr>
                        <a:t>IC:174</a:t>
                      </a:r>
                      <a:r>
                        <a:rPr kumimoji="1" lang="ja-JP" altLang="en-US" sz="1200" dirty="0">
                          <a:solidFill>
                            <a:schemeClr val="tx1"/>
                          </a:solidFill>
                        </a:rPr>
                        <a:t>円・切符</a:t>
                      </a:r>
                      <a:r>
                        <a:rPr kumimoji="1" lang="en-US" altLang="ja-JP" sz="1200" dirty="0">
                          <a:solidFill>
                            <a:schemeClr val="tx1"/>
                          </a:solidFill>
                        </a:rPr>
                        <a:t>:180</a:t>
                      </a:r>
                      <a:r>
                        <a:rPr kumimoji="1" lang="ja-JP" altLang="en-US" sz="1200" dirty="0">
                          <a:solidFill>
                            <a:schemeClr val="tx1"/>
                          </a:solidFill>
                        </a:rPr>
                        <a:t>円）</a:t>
                      </a:r>
                      <a:endParaRPr kumimoji="1" lang="en-US" altLang="ja-JP"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en-US" altLang="ja-JP" sz="1400" dirty="0">
                          <a:solidFill>
                            <a:schemeClr val="tx1"/>
                          </a:solidFill>
                        </a:rPr>
                        <a:t>2017.4</a:t>
                      </a:r>
                      <a:r>
                        <a:rPr kumimoji="1" lang="ja-JP" altLang="en-US" sz="1400" dirty="0">
                          <a:solidFill>
                            <a:schemeClr val="tx1"/>
                          </a:solidFill>
                        </a:rPr>
                        <a:t>は、初乗り運賃値下げにより生じ</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た初乗り運賃と</a:t>
                      </a:r>
                      <a:r>
                        <a:rPr kumimoji="1" lang="en-US" altLang="ja-JP" sz="1400" dirty="0">
                          <a:solidFill>
                            <a:schemeClr val="tx1"/>
                          </a:solidFill>
                        </a:rPr>
                        <a:t>2</a:t>
                      </a:r>
                      <a:r>
                        <a:rPr kumimoji="1" lang="ja-JP" altLang="en-US" sz="1400" dirty="0">
                          <a:solidFill>
                            <a:schemeClr val="tx1"/>
                          </a:solidFill>
                        </a:rPr>
                        <a:t>区運賃の格差（</a:t>
                      </a:r>
                      <a:r>
                        <a:rPr kumimoji="1" lang="en-US" altLang="ja-JP" sz="1400" dirty="0">
                          <a:solidFill>
                            <a:schemeClr val="tx1"/>
                          </a:solidFill>
                        </a:rPr>
                        <a:t>60</a:t>
                      </a:r>
                      <a:r>
                        <a:rPr kumimoji="1" lang="ja-JP" altLang="en-US" sz="1400" dirty="0">
                          <a:solidFill>
                            <a:schemeClr val="tx1"/>
                          </a:solidFill>
                        </a:rPr>
                        <a:t>円）を</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是正するため、</a:t>
                      </a:r>
                      <a:r>
                        <a:rPr kumimoji="1" lang="en-US" altLang="ja-JP" sz="1400" dirty="0">
                          <a:solidFill>
                            <a:schemeClr val="tx1"/>
                          </a:solidFill>
                        </a:rPr>
                        <a:t>2</a:t>
                      </a:r>
                      <a:r>
                        <a:rPr kumimoji="1" lang="ja-JP" altLang="en-US" sz="1400" dirty="0">
                          <a:solidFill>
                            <a:schemeClr val="tx1"/>
                          </a:solidFill>
                        </a:rPr>
                        <a:t>区運賃を</a:t>
                      </a:r>
                      <a:r>
                        <a:rPr kumimoji="1" lang="en-US" altLang="ja-JP" sz="1400" dirty="0">
                          <a:solidFill>
                            <a:schemeClr val="tx1"/>
                          </a:solidFill>
                        </a:rPr>
                        <a:t>240</a:t>
                      </a:r>
                      <a:r>
                        <a:rPr kumimoji="1" lang="ja-JP" altLang="en-US" sz="1400" dirty="0">
                          <a:solidFill>
                            <a:schemeClr val="tx1"/>
                          </a:solidFill>
                        </a:rPr>
                        <a:t>円から</a:t>
                      </a:r>
                      <a:r>
                        <a:rPr kumimoji="1" lang="en-US" altLang="ja-JP" sz="1400" dirty="0">
                          <a:solidFill>
                            <a:schemeClr val="tx1"/>
                          </a:solidFill>
                        </a:rPr>
                        <a:t>230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円に値下げした。</a:t>
                      </a:r>
                      <a:endParaRPr kumimoji="1" lang="en-US" altLang="ja-JP"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40137">
                <a:tc>
                  <a:txBody>
                    <a:bodyPr/>
                    <a:lstStyle/>
                    <a:p>
                      <a:pPr algn="l"/>
                      <a:r>
                        <a:rPr lang="ja-JP" altLang="en-US" sz="1600" dirty="0"/>
                        <a:t>終発時間の延長</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en-US" altLang="ja-JP" sz="1400" dirty="0">
                          <a:solidFill>
                            <a:schemeClr val="tx1"/>
                          </a:solidFill>
                        </a:rPr>
                        <a:t>2013.3</a:t>
                      </a:r>
                      <a:r>
                        <a:rPr kumimoji="1" lang="ja-JP" altLang="en-US" sz="1400" dirty="0">
                          <a:solidFill>
                            <a:schemeClr val="tx1"/>
                          </a:solidFill>
                        </a:rPr>
                        <a:t>に、民間鉄道事業者に比べて</a:t>
                      </a:r>
                      <a:r>
                        <a:rPr kumimoji="1" lang="en-US" altLang="ja-JP" sz="1400" dirty="0">
                          <a:solidFill>
                            <a:schemeClr val="tx1"/>
                          </a:solidFill>
                        </a:rPr>
                        <a:t>30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a:t>
                      </a:r>
                      <a:r>
                        <a:rPr kumimoji="1" lang="en-US" altLang="ja-JP" sz="1400" dirty="0">
                          <a:solidFill>
                            <a:schemeClr val="tx1"/>
                          </a:solidFill>
                        </a:rPr>
                        <a:t>40</a:t>
                      </a:r>
                      <a:r>
                        <a:rPr kumimoji="1" lang="ja-JP" altLang="en-US" sz="1400" dirty="0">
                          <a:solidFill>
                            <a:schemeClr val="tx1"/>
                          </a:solidFill>
                        </a:rPr>
                        <a:t>分程度早かったところ、終電後に</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運行している回送列車の営業化等により、</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最大</a:t>
                      </a:r>
                      <a:r>
                        <a:rPr kumimoji="1" lang="en-US" altLang="ja-JP" sz="1400" dirty="0">
                          <a:solidFill>
                            <a:schemeClr val="tx1"/>
                          </a:solidFill>
                        </a:rPr>
                        <a:t>30</a:t>
                      </a:r>
                      <a:r>
                        <a:rPr kumimoji="1" lang="ja-JP" altLang="en-US" sz="1400" dirty="0">
                          <a:solidFill>
                            <a:schemeClr val="tx1"/>
                          </a:solidFill>
                        </a:rPr>
                        <a:t>分延長を実現し、堺筋線を除く全</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線で実施した。</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en-US" altLang="ja-JP" sz="1400" dirty="0">
                          <a:solidFill>
                            <a:schemeClr val="tx1"/>
                          </a:solidFill>
                        </a:rPr>
                        <a:t>2013.12</a:t>
                      </a:r>
                      <a:r>
                        <a:rPr kumimoji="1" lang="ja-JP" altLang="en-US" sz="1400" dirty="0">
                          <a:solidFill>
                            <a:schemeClr val="tx1"/>
                          </a:solidFill>
                        </a:rPr>
                        <a:t>に、相互直通している事業者と</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ダイヤ調整を行い、堺筋線でも実施した。</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en-US" altLang="ja-JP" sz="1400" dirty="0">
                          <a:solidFill>
                            <a:schemeClr val="tx1"/>
                          </a:solidFill>
                        </a:rPr>
                        <a:t>2014.8</a:t>
                      </a:r>
                      <a:r>
                        <a:rPr kumimoji="1" lang="ja-JP" altLang="en-US" sz="1400" dirty="0">
                          <a:solidFill>
                            <a:schemeClr val="tx1"/>
                          </a:solidFill>
                        </a:rPr>
                        <a:t>に、可動式ホーム柵設置に伴う</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ダイヤ改正にあわせて、利便性向上の</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観点から千日前線で実施した。</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en-US" altLang="ja-JP" sz="1400" dirty="0">
                          <a:solidFill>
                            <a:schemeClr val="tx1"/>
                          </a:solidFill>
                        </a:rPr>
                        <a:t>2015.3</a:t>
                      </a:r>
                      <a:r>
                        <a:rPr kumimoji="1" lang="ja-JP" altLang="en-US" sz="1400" dirty="0">
                          <a:solidFill>
                            <a:schemeClr val="tx1"/>
                          </a:solidFill>
                        </a:rPr>
                        <a:t>に、可動式ホーム柵設置に伴う</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ダイヤ改正にあわせて、天王寺駅での</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JR</a:t>
                      </a:r>
                      <a:r>
                        <a:rPr kumimoji="1" lang="ja-JP" altLang="en-US" sz="1400" dirty="0">
                          <a:solidFill>
                            <a:schemeClr val="tx1"/>
                          </a:solidFill>
                        </a:rPr>
                        <a:t>線、近鉄線への乗継ぎの利便性向上</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      </a:t>
                      </a:r>
                      <a:r>
                        <a:rPr kumimoji="1" lang="ja-JP" altLang="en-US" sz="1400" dirty="0">
                          <a:solidFill>
                            <a:schemeClr val="tx1"/>
                          </a:solidFill>
                        </a:rPr>
                        <a:t>の観点から御堂筋線で実施した。</a:t>
                      </a:r>
                      <a:endParaRPr kumimoji="1" lang="en-US" altLang="ja-JP"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4" name="オブジェクト 3"/>
          <p:cNvGraphicFramePr>
            <a:graphicFrameLocks noChangeAspect="1"/>
          </p:cNvGraphicFramePr>
          <p:nvPr/>
        </p:nvGraphicFramePr>
        <p:xfrm>
          <a:off x="5772603" y="1784398"/>
          <a:ext cx="2905125" cy="1581150"/>
        </p:xfrm>
        <a:graphic>
          <a:graphicData uri="http://schemas.openxmlformats.org/presentationml/2006/ole">
            <mc:AlternateContent xmlns:mc="http://schemas.openxmlformats.org/markup-compatibility/2006">
              <mc:Choice xmlns:v="urn:schemas-microsoft-com:vml" Requires="v">
                <p:oleObj spid="_x0000_s1264" name="ワークシート" r:id="rId3" imgW="2905193" imgH="1581064" progId="Excel.Sheet.12">
                  <p:embed/>
                </p:oleObj>
              </mc:Choice>
              <mc:Fallback>
                <p:oleObj name="ワークシート" r:id="rId3" imgW="2905193" imgH="1581064" progId="Excel.Sheet.12">
                  <p:embed/>
                  <p:pic>
                    <p:nvPicPr>
                      <p:cNvPr id="4" name="オブジェクト 3"/>
                      <p:cNvPicPr/>
                      <p:nvPr/>
                    </p:nvPicPr>
                    <p:blipFill>
                      <a:blip r:embed="rId4"/>
                      <a:stretch>
                        <a:fillRect/>
                      </a:stretch>
                    </p:blipFill>
                    <p:spPr>
                      <a:xfrm>
                        <a:off x="5772603" y="1784398"/>
                        <a:ext cx="2905125" cy="1581150"/>
                      </a:xfrm>
                      <a:prstGeom prst="rect">
                        <a:avLst/>
                      </a:prstGeom>
                    </p:spPr>
                  </p:pic>
                </p:oleObj>
              </mc:Fallback>
            </mc:AlternateContent>
          </a:graphicData>
        </a:graphic>
      </p:graphicFrame>
      <p:cxnSp>
        <p:nvCxnSpPr>
          <p:cNvPr id="37" name="直線コネクタ 36"/>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①サービスの向上</a:t>
            </a:r>
          </a:p>
        </p:txBody>
      </p:sp>
      <p:sp>
        <p:nvSpPr>
          <p:cNvPr id="35" name="正方形/長方形 34"/>
          <p:cNvSpPr/>
          <p:nvPr/>
        </p:nvSpPr>
        <p:spPr>
          <a:xfrm>
            <a:off x="467544" y="752004"/>
            <a:ext cx="77048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利用者の視点に立ち、ソフト・ハード両面でサービス向上の取組を進めた。</a:t>
            </a:r>
            <a:endPar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p:txBody>
      </p:sp>
      <p:sp>
        <p:nvSpPr>
          <p:cNvPr id="8" name="正方形/長方形 7"/>
          <p:cNvSpPr/>
          <p:nvPr/>
        </p:nvSpPr>
        <p:spPr>
          <a:xfrm>
            <a:off x="7786688" y="360454"/>
            <a:ext cx="1158779"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6" name="正方形/長方形 15"/>
          <p:cNvSpPr/>
          <p:nvPr/>
        </p:nvSpPr>
        <p:spPr>
          <a:xfrm>
            <a:off x="5864040" y="6512395"/>
            <a:ext cx="3047870" cy="232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a:t>
            </a:r>
            <a:r>
              <a:rPr kumimoji="1" lang="ja-JP" altLang="en-US" sz="8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路線のうち全ての駅で延長されている訳ではありません。</a:t>
            </a:r>
            <a:endParaRPr kumimoji="1" lang="ja-JP" altLang="en-US"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5" name="オブジェクト 4"/>
          <p:cNvGraphicFramePr>
            <a:graphicFrameLocks noChangeAspect="1"/>
          </p:cNvGraphicFramePr>
          <p:nvPr/>
        </p:nvGraphicFramePr>
        <p:xfrm>
          <a:off x="5723568" y="3781715"/>
          <a:ext cx="2957281" cy="2780882"/>
        </p:xfrm>
        <a:graphic>
          <a:graphicData uri="http://schemas.openxmlformats.org/presentationml/2006/ole">
            <mc:AlternateContent xmlns:mc="http://schemas.openxmlformats.org/markup-compatibility/2006">
              <mc:Choice xmlns:v="urn:schemas-microsoft-com:vml" Requires="v">
                <p:oleObj spid="_x0000_s1265" name="ワークシート" r:id="rId5" imgW="2714565" imgH="2552779" progId="Excel.Sheet.12">
                  <p:embed/>
                </p:oleObj>
              </mc:Choice>
              <mc:Fallback>
                <p:oleObj name="ワークシート" r:id="rId5" imgW="2714565" imgH="2552779" progId="Excel.Sheet.12">
                  <p:embed/>
                  <p:pic>
                    <p:nvPicPr>
                      <p:cNvPr id="5" name="オブジェクト 4"/>
                      <p:cNvPicPr/>
                      <p:nvPr/>
                    </p:nvPicPr>
                    <p:blipFill>
                      <a:blip r:embed="rId6"/>
                      <a:stretch>
                        <a:fillRect/>
                      </a:stretch>
                    </p:blipFill>
                    <p:spPr>
                      <a:xfrm>
                        <a:off x="5723568" y="3781715"/>
                        <a:ext cx="2957281" cy="2780882"/>
                      </a:xfrm>
                      <a:prstGeom prst="rect">
                        <a:avLst/>
                      </a:prstGeom>
                    </p:spPr>
                  </p:pic>
                </p:oleObj>
              </mc:Fallback>
            </mc:AlternateContent>
          </a:graphicData>
        </a:graphic>
      </p:graphicFrame>
      <p:sp>
        <p:nvSpPr>
          <p:cNvPr id="18" name="テキスト ボックス 17"/>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55</a:t>
            </a:fld>
            <a:endParaRPr lang="ja-JP" altLang="en-US"/>
          </a:p>
        </p:txBody>
      </p:sp>
    </p:spTree>
    <p:extLst>
      <p:ext uri="{BB962C8B-B14F-4D97-AF65-F5344CB8AC3E}">
        <p14:creationId xmlns:p14="http://schemas.microsoft.com/office/powerpoint/2010/main" val="18558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496857" y="1180643"/>
          <a:ext cx="8300675" cy="5307385"/>
        </p:xfrm>
        <a:graphic>
          <a:graphicData uri="http://schemas.openxmlformats.org/drawingml/2006/table">
            <a:tbl>
              <a:tblPr firstRow="1" bandRow="1">
                <a:tableStyleId>{5C22544A-7EE6-4342-B048-85BDC9FD1C3A}</a:tableStyleId>
              </a:tblPr>
              <a:tblGrid>
                <a:gridCol w="1856417">
                  <a:extLst>
                    <a:ext uri="{9D8B030D-6E8A-4147-A177-3AD203B41FA5}">
                      <a16:colId xmlns:a16="http://schemas.microsoft.com/office/drawing/2014/main" val="20000"/>
                    </a:ext>
                  </a:extLst>
                </a:gridCol>
                <a:gridCol w="6444258">
                  <a:extLst>
                    <a:ext uri="{9D8B030D-6E8A-4147-A177-3AD203B41FA5}">
                      <a16:colId xmlns:a16="http://schemas.microsoft.com/office/drawing/2014/main" val="20001"/>
                    </a:ext>
                  </a:extLst>
                </a:gridCol>
              </a:tblGrid>
              <a:tr h="348481">
                <a:tc>
                  <a:txBody>
                    <a:bodyPr/>
                    <a:lstStyle/>
                    <a:p>
                      <a:pPr algn="ctr"/>
                      <a:r>
                        <a:rPr kumimoji="1" lang="ja-JP" altLang="en-US" sz="1600" dirty="0">
                          <a:solidFill>
                            <a:schemeClr val="tx1"/>
                          </a:solidFill>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a:solidFill>
                            <a:schemeClr val="tx1"/>
                          </a:solidFill>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958904">
                <a:tc>
                  <a:txBody>
                    <a:bodyPr/>
                    <a:lstStyle/>
                    <a:p>
                      <a:pPr algn="l"/>
                      <a:r>
                        <a:rPr kumimoji="1" lang="ja-JP" altLang="en-US" sz="1600" dirty="0"/>
                        <a:t>快適なトイレへの改修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600" dirty="0">
                          <a:solidFill>
                            <a:schemeClr val="tx1"/>
                          </a:solidFill>
                        </a:rPr>
                        <a:t>・　</a:t>
                      </a:r>
                      <a:r>
                        <a:rPr kumimoji="1" lang="en-US" altLang="ja-JP" sz="1600" dirty="0">
                          <a:solidFill>
                            <a:schemeClr val="tx1"/>
                          </a:solidFill>
                        </a:rPr>
                        <a:t>2012</a:t>
                      </a:r>
                      <a:r>
                        <a:rPr kumimoji="1" lang="ja-JP" altLang="en-US" sz="1600" dirty="0">
                          <a:solidFill>
                            <a:schemeClr val="tx1"/>
                          </a:solidFill>
                        </a:rPr>
                        <a:t>年度より、暗い、汚い、臭いという駅トイレのマイナスイメージ</a:t>
                      </a:r>
                      <a:endParaRPr kumimoji="1" lang="en-US" altLang="ja-JP" sz="1600" dirty="0">
                        <a:solidFill>
                          <a:schemeClr val="tx1"/>
                        </a:solidFill>
                      </a:endParaRPr>
                    </a:p>
                    <a:p>
                      <a:pPr>
                        <a:lnSpc>
                          <a:spcPct val="100000"/>
                        </a:lnSpc>
                      </a:pPr>
                      <a:r>
                        <a:rPr kumimoji="1" lang="ja-JP" altLang="en-US" sz="1600" dirty="0">
                          <a:solidFill>
                            <a:schemeClr val="tx1"/>
                          </a:solidFill>
                        </a:rPr>
                        <a:t>　</a:t>
                      </a:r>
                      <a:r>
                        <a:rPr kumimoji="1" lang="ja-JP" altLang="en-US" sz="1600" baseline="0" dirty="0">
                          <a:solidFill>
                            <a:schemeClr val="tx1"/>
                          </a:solidFill>
                        </a:rPr>
                        <a:t>  </a:t>
                      </a:r>
                      <a:r>
                        <a:rPr kumimoji="1" lang="ja-JP" altLang="en-US" sz="1600" dirty="0">
                          <a:solidFill>
                            <a:schemeClr val="tx1"/>
                          </a:solidFill>
                        </a:rPr>
                        <a:t>を払拭し、明るく清涼感あふれる快適空間を実感していただけるト</a:t>
                      </a:r>
                      <a:endParaRPr kumimoji="1" lang="en-US" altLang="ja-JP" sz="1600" dirty="0">
                        <a:solidFill>
                          <a:schemeClr val="tx1"/>
                        </a:solidFill>
                      </a:endParaRPr>
                    </a:p>
                    <a:p>
                      <a:pPr>
                        <a:lnSpc>
                          <a:spcPct val="100000"/>
                        </a:lnSpc>
                      </a:pPr>
                      <a:r>
                        <a:rPr kumimoji="1" lang="en-US" altLang="ja-JP" sz="1600" dirty="0">
                          <a:solidFill>
                            <a:schemeClr val="tx1"/>
                          </a:solidFill>
                        </a:rPr>
                        <a:t>     </a:t>
                      </a:r>
                      <a:r>
                        <a:rPr kumimoji="1" lang="ja-JP" altLang="en-US" sz="1600" dirty="0">
                          <a:solidFill>
                            <a:schemeClr val="tx1"/>
                          </a:solidFill>
                        </a:rPr>
                        <a:t>イレに順次リニューアルを実施した。</a:t>
                      </a:r>
                      <a:endParaRPr kumimoji="1" lang="en-US" altLang="ja-JP" sz="1600" dirty="0">
                        <a:solidFill>
                          <a:schemeClr val="tx1"/>
                        </a:solidFill>
                      </a:endParaRPr>
                    </a:p>
                    <a:p>
                      <a:pPr>
                        <a:lnSpc>
                          <a:spcPct val="100000"/>
                        </a:lnSpc>
                      </a:pPr>
                      <a:r>
                        <a:rPr kumimoji="1" lang="ja-JP" altLang="en-US" sz="1600" dirty="0"/>
                        <a:t>・  </a:t>
                      </a:r>
                      <a:r>
                        <a:rPr kumimoji="1" lang="en-US" altLang="ja-JP" sz="1600" dirty="0"/>
                        <a:t>2013</a:t>
                      </a:r>
                      <a:r>
                        <a:rPr kumimoji="1" lang="ja-JP" altLang="en-US" sz="1600" dirty="0"/>
                        <a:t>年度末時点で、</a:t>
                      </a:r>
                      <a:r>
                        <a:rPr kumimoji="1" lang="en-US" altLang="ja-JP" sz="1600" dirty="0"/>
                        <a:t>112</a:t>
                      </a:r>
                      <a:r>
                        <a:rPr kumimoji="1" lang="ja-JP" altLang="en-US" sz="1600" dirty="0"/>
                        <a:t>駅中</a:t>
                      </a:r>
                      <a:r>
                        <a:rPr kumimoji="1" lang="en-US" altLang="ja-JP" sz="1600" dirty="0">
                          <a:solidFill>
                            <a:schemeClr val="tx1"/>
                          </a:solidFill>
                        </a:rPr>
                        <a:t>40</a:t>
                      </a:r>
                      <a:r>
                        <a:rPr kumimoji="1" lang="ja-JP" altLang="en-US" sz="1600" dirty="0">
                          <a:solidFill>
                            <a:schemeClr val="tx1"/>
                          </a:solidFill>
                        </a:rPr>
                        <a:t>駅で</a:t>
                      </a:r>
                      <a:r>
                        <a:rPr kumimoji="1" lang="ja-JP" altLang="en-US" sz="1600" dirty="0"/>
                        <a:t>実施完了した。</a:t>
                      </a:r>
                      <a:endParaRPr kumimoji="1" lang="en-US" altLang="ja-JP" sz="1600" dirty="0"/>
                    </a:p>
                    <a:p>
                      <a:pPr>
                        <a:lnSpc>
                          <a:spcPct val="100000"/>
                        </a:lnSpc>
                      </a:pPr>
                      <a:r>
                        <a:rPr kumimoji="1" lang="ja-JP" altLang="en-US" sz="1600" kern="1200" dirty="0">
                          <a:solidFill>
                            <a:schemeClr val="tx1"/>
                          </a:solidFill>
                          <a:latin typeface="+mn-lt"/>
                          <a:ea typeface="+mn-ea"/>
                          <a:cs typeface="+mn-cs"/>
                        </a:rPr>
                        <a:t>・</a:t>
                      </a:r>
                      <a:r>
                        <a:rPr kumimoji="1" lang="ja-JP" altLang="en-US" sz="1600" kern="1200" baseline="0" dirty="0">
                          <a:solidFill>
                            <a:schemeClr val="tx1"/>
                          </a:solidFill>
                          <a:latin typeface="+mn-lt"/>
                          <a:ea typeface="+mn-ea"/>
                          <a:cs typeface="+mn-cs"/>
                        </a:rPr>
                        <a:t>  </a:t>
                      </a:r>
                      <a:r>
                        <a:rPr kumimoji="1" lang="en-US" altLang="ja-JP" sz="1600" kern="1200" dirty="0">
                          <a:solidFill>
                            <a:schemeClr val="tx1"/>
                          </a:solidFill>
                          <a:latin typeface="+mn-lt"/>
                          <a:ea typeface="+mn-ea"/>
                          <a:cs typeface="+mn-cs"/>
                        </a:rPr>
                        <a:t>2017</a:t>
                      </a:r>
                      <a:r>
                        <a:rPr kumimoji="1" lang="ja-JP" altLang="en-US" sz="1600" kern="1200" dirty="0">
                          <a:solidFill>
                            <a:schemeClr val="tx1"/>
                          </a:solidFill>
                          <a:latin typeface="+mn-lt"/>
                          <a:ea typeface="+mn-ea"/>
                          <a:cs typeface="+mn-cs"/>
                        </a:rPr>
                        <a:t>年度末時点で、</a:t>
                      </a:r>
                      <a:r>
                        <a:rPr kumimoji="1" lang="en-US" altLang="ja-JP" sz="1600" kern="1200" dirty="0">
                          <a:solidFill>
                            <a:schemeClr val="tx1"/>
                          </a:solidFill>
                          <a:latin typeface="+mn-lt"/>
                          <a:ea typeface="+mn-ea"/>
                          <a:cs typeface="+mn-cs"/>
                        </a:rPr>
                        <a:t>112</a:t>
                      </a:r>
                      <a:r>
                        <a:rPr kumimoji="1" lang="ja-JP" altLang="en-US" sz="1600" kern="1200" dirty="0">
                          <a:solidFill>
                            <a:schemeClr val="tx1"/>
                          </a:solidFill>
                          <a:latin typeface="+mn-lt"/>
                          <a:ea typeface="+mn-ea"/>
                          <a:cs typeface="+mn-cs"/>
                        </a:rPr>
                        <a:t>駅中</a:t>
                      </a:r>
                      <a:r>
                        <a:rPr kumimoji="1" lang="en-US" altLang="ja-JP" sz="1600" kern="1200" dirty="0">
                          <a:solidFill>
                            <a:schemeClr val="tx1"/>
                          </a:solidFill>
                          <a:latin typeface="+mn-lt"/>
                          <a:ea typeface="+mn-ea"/>
                          <a:cs typeface="+mn-cs"/>
                        </a:rPr>
                        <a:t>108</a:t>
                      </a:r>
                      <a:r>
                        <a:rPr kumimoji="1" lang="ja-JP" altLang="en-US" sz="1600" kern="1200" dirty="0">
                          <a:solidFill>
                            <a:schemeClr val="tx1"/>
                          </a:solidFill>
                          <a:latin typeface="+mn-lt"/>
                          <a:ea typeface="+mn-ea"/>
                          <a:cs typeface="+mn-cs"/>
                        </a:rPr>
                        <a:t>駅で実施した。</a:t>
                      </a:r>
                      <a:endParaRPr kumimoji="1" lang="en-US" altLang="ja-JP" sz="1600" kern="1200" dirty="0">
                        <a:solidFill>
                          <a:schemeClr val="tx1"/>
                        </a:solidFill>
                        <a:latin typeface="+mn-lt"/>
                        <a:ea typeface="+mn-ea"/>
                        <a:cs typeface="+mn-cs"/>
                      </a:endParaRPr>
                    </a:p>
                    <a:p>
                      <a:pPr>
                        <a:lnSpc>
                          <a:spcPct val="100000"/>
                        </a:lnSpc>
                      </a:pPr>
                      <a:r>
                        <a:rPr kumimoji="1" lang="ja-JP" altLang="en-US" sz="1600" kern="1200" dirty="0">
                          <a:solidFill>
                            <a:schemeClr val="tx1"/>
                          </a:solidFill>
                          <a:latin typeface="+mn-lt"/>
                          <a:ea typeface="+mn-ea"/>
                          <a:cs typeface="+mn-cs"/>
                        </a:rPr>
                        <a:t>　</a:t>
                      </a:r>
                      <a:r>
                        <a:rPr kumimoji="1" lang="ja-JP" altLang="en-US" sz="1600" kern="1200" baseline="0" dirty="0">
                          <a:solidFill>
                            <a:schemeClr val="tx1"/>
                          </a:solidFill>
                          <a:latin typeface="+mn-lt"/>
                          <a:ea typeface="+mn-ea"/>
                          <a:cs typeface="+mn-cs"/>
                        </a:rPr>
                        <a:t> </a:t>
                      </a:r>
                      <a:r>
                        <a:rPr kumimoji="1" lang="en-US" altLang="ja-JP" sz="1600" kern="1200" baseline="0" dirty="0">
                          <a:solidFill>
                            <a:schemeClr val="tx1"/>
                          </a:solidFill>
                          <a:latin typeface="+mn-lt"/>
                          <a:ea typeface="+mn-ea"/>
                          <a:cs typeface="+mn-cs"/>
                        </a:rPr>
                        <a:t>※</a:t>
                      </a:r>
                      <a:r>
                        <a:rPr kumimoji="1" lang="ja-JP" altLang="en-US" sz="1600" kern="1200" dirty="0">
                          <a:solidFill>
                            <a:schemeClr val="tx1"/>
                          </a:solidFill>
                          <a:latin typeface="+mn-lt"/>
                          <a:ea typeface="+mn-ea"/>
                          <a:cs typeface="+mn-cs"/>
                        </a:rPr>
                        <a:t>利用者アンケートに</a:t>
                      </a:r>
                      <a:r>
                        <a:rPr kumimoji="1" lang="ja-JP" altLang="en-US" sz="1600" kern="1200" baseline="0" dirty="0">
                          <a:solidFill>
                            <a:schemeClr val="tx1"/>
                          </a:solidFill>
                          <a:latin typeface="+mn-lt"/>
                          <a:ea typeface="+mn-ea"/>
                          <a:cs typeface="+mn-cs"/>
                        </a:rPr>
                        <a:t> </a:t>
                      </a:r>
                      <a:r>
                        <a:rPr kumimoji="1" lang="ja-JP" altLang="en-US" sz="1600" kern="1200" dirty="0">
                          <a:solidFill>
                            <a:schemeClr val="tx1"/>
                          </a:solidFill>
                          <a:latin typeface="+mn-lt"/>
                          <a:ea typeface="+mn-ea"/>
                          <a:cs typeface="+mn-cs"/>
                        </a:rPr>
                        <a:t>おいては、</a:t>
                      </a:r>
                      <a:r>
                        <a:rPr kumimoji="1" lang="en-US" altLang="ja-JP" sz="1600" kern="1200" dirty="0">
                          <a:solidFill>
                            <a:schemeClr val="tx1"/>
                          </a:solidFill>
                          <a:latin typeface="+mn-lt"/>
                          <a:ea typeface="+mn-ea"/>
                          <a:cs typeface="+mn-cs"/>
                        </a:rPr>
                        <a:t>86</a:t>
                      </a:r>
                      <a:r>
                        <a:rPr kumimoji="1" lang="ja-JP" altLang="en-US" sz="1600" kern="1200" dirty="0">
                          <a:solidFill>
                            <a:schemeClr val="tx1"/>
                          </a:solidFill>
                          <a:latin typeface="+mn-lt"/>
                          <a:ea typeface="+mn-ea"/>
                          <a:cs typeface="+mn-cs"/>
                        </a:rPr>
                        <a:t>％以上が「満足」と回答した。</a:t>
                      </a:r>
                      <a:endParaRPr kumimoji="1" lang="en-US" altLang="ja-JP"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3" name="正方形/長方形 12"/>
          <p:cNvSpPr/>
          <p:nvPr/>
        </p:nvSpPr>
        <p:spPr>
          <a:xfrm>
            <a:off x="7386133" y="5327592"/>
            <a:ext cx="67627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（年度）</a:t>
            </a:r>
            <a:endParaRPr kumimoji="1" lang="ja-JP" altLang="en-US" sz="9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37" name="直線コネクタ 36"/>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①サービスの向上</a:t>
            </a:r>
          </a:p>
        </p:txBody>
      </p:sp>
      <p:sp>
        <p:nvSpPr>
          <p:cNvPr id="35" name="正方形/長方形 34"/>
          <p:cNvSpPr/>
          <p:nvPr/>
        </p:nvSpPr>
        <p:spPr>
          <a:xfrm>
            <a:off x="467544" y="752004"/>
            <a:ext cx="77048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利用者の視点に立ち、ソフト・ハード両面でサービス向上の取組を進めた。</a:t>
            </a:r>
            <a:endPar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p:txBody>
      </p:sp>
      <p:sp>
        <p:nvSpPr>
          <p:cNvPr id="8" name="正方形/長方形 7"/>
          <p:cNvSpPr/>
          <p:nvPr/>
        </p:nvSpPr>
        <p:spPr>
          <a:xfrm>
            <a:off x="7786688" y="360454"/>
            <a:ext cx="1158779"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4" name="角丸四角形 13"/>
          <p:cNvSpPr/>
          <p:nvPr/>
        </p:nvSpPr>
        <p:spPr>
          <a:xfrm>
            <a:off x="3055923" y="5887320"/>
            <a:ext cx="4950808" cy="444570"/>
          </a:xfrm>
          <a:prstGeom prst="roundRect">
            <a:avLst>
              <a:gd name="adj" fmla="val 1278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・改修の開始より</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年間で</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96</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％の実施を完了</a:t>
            </a:r>
          </a:p>
        </p:txBody>
      </p:sp>
      <p:sp>
        <p:nvSpPr>
          <p:cNvPr id="18" name="テキスト ボックス 17"/>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56</a:t>
            </a:fld>
            <a:endParaRPr lang="ja-JP" altLang="en-US"/>
          </a:p>
        </p:txBody>
      </p:sp>
      <p:pic>
        <p:nvPicPr>
          <p:cNvPr id="4" name="図 3"/>
          <p:cNvPicPr>
            <a:picLocks noChangeAspect="1"/>
          </p:cNvPicPr>
          <p:nvPr/>
        </p:nvPicPr>
        <p:blipFill>
          <a:blip r:embed="rId2"/>
          <a:stretch>
            <a:fillRect/>
          </a:stretch>
        </p:blipFill>
        <p:spPr>
          <a:xfrm>
            <a:off x="2635476" y="3177245"/>
            <a:ext cx="5791702" cy="2639797"/>
          </a:xfrm>
          <a:prstGeom prst="rect">
            <a:avLst/>
          </a:prstGeom>
        </p:spPr>
      </p:pic>
    </p:spTree>
    <p:extLst>
      <p:ext uri="{BB962C8B-B14F-4D97-AF65-F5344CB8AC3E}">
        <p14:creationId xmlns:p14="http://schemas.microsoft.com/office/powerpoint/2010/main" val="1425720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 name="表 82"/>
          <p:cNvGraphicFramePr>
            <a:graphicFrameLocks noGrp="1"/>
          </p:cNvGraphicFramePr>
          <p:nvPr/>
        </p:nvGraphicFramePr>
        <p:xfrm>
          <a:off x="344230" y="1085679"/>
          <a:ext cx="8629373" cy="3230880"/>
        </p:xfrm>
        <a:graphic>
          <a:graphicData uri="http://schemas.openxmlformats.org/drawingml/2006/table">
            <a:tbl>
              <a:tblPr firstRow="1" bandRow="1">
                <a:tableStyleId>{5C22544A-7EE6-4342-B048-85BDC9FD1C3A}</a:tableStyleId>
              </a:tblPr>
              <a:tblGrid>
                <a:gridCol w="1438229">
                  <a:extLst>
                    <a:ext uri="{9D8B030D-6E8A-4147-A177-3AD203B41FA5}">
                      <a16:colId xmlns:a16="http://schemas.microsoft.com/office/drawing/2014/main" val="20000"/>
                    </a:ext>
                  </a:extLst>
                </a:gridCol>
                <a:gridCol w="3402639">
                  <a:extLst>
                    <a:ext uri="{9D8B030D-6E8A-4147-A177-3AD203B41FA5}">
                      <a16:colId xmlns:a16="http://schemas.microsoft.com/office/drawing/2014/main" val="20001"/>
                    </a:ext>
                  </a:extLst>
                </a:gridCol>
                <a:gridCol w="3788505">
                  <a:extLst>
                    <a:ext uri="{9D8B030D-6E8A-4147-A177-3AD203B41FA5}">
                      <a16:colId xmlns:a16="http://schemas.microsoft.com/office/drawing/2014/main" val="1431851564"/>
                    </a:ext>
                  </a:extLst>
                </a:gridCol>
              </a:tblGrid>
              <a:tr h="327508">
                <a:tc>
                  <a:txBody>
                    <a:bodyPr/>
                    <a:lstStyle/>
                    <a:p>
                      <a:pPr algn="ctr"/>
                      <a:r>
                        <a:rPr kumimoji="1" lang="ja-JP" altLang="en-US" sz="1600" dirty="0">
                          <a:solidFill>
                            <a:schemeClr val="tx1"/>
                          </a:solidFill>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600" dirty="0">
                          <a:solidFill>
                            <a:schemeClr val="tx1"/>
                          </a:solidFill>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80258">
                <a:tc>
                  <a:txBody>
                    <a:bodyPr/>
                    <a:lstStyle/>
                    <a:p>
                      <a:pPr algn="l"/>
                      <a:r>
                        <a:rPr lang="ja-JP" altLang="en-US" sz="1600" dirty="0"/>
                        <a:t>地下鉄売店の</a:t>
                      </a:r>
                      <a:endParaRPr lang="en-US" altLang="ja-JP" sz="1600" dirty="0"/>
                    </a:p>
                    <a:p>
                      <a:pPr algn="l"/>
                      <a:r>
                        <a:rPr lang="ja-JP" altLang="en-US" sz="1600" dirty="0"/>
                        <a:t>リニューアル</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400" dirty="0"/>
                        <a:t>・　</a:t>
                      </a:r>
                      <a:r>
                        <a:rPr lang="en-US" altLang="ja-JP" sz="1400" dirty="0"/>
                        <a:t>2013</a:t>
                      </a:r>
                      <a:r>
                        <a:rPr lang="ja-JP" altLang="en-US" sz="1400" dirty="0"/>
                        <a:t>年度までに</a:t>
                      </a:r>
                      <a:r>
                        <a:rPr lang="en-US" altLang="ja-JP" sz="1400" dirty="0"/>
                        <a:t>51</a:t>
                      </a:r>
                      <a:r>
                        <a:rPr lang="ja-JP" altLang="en-US" sz="1400" dirty="0"/>
                        <a:t>店全て完了した。</a:t>
                      </a:r>
                      <a:endParaRPr lang="en-US" altLang="ja-JP" sz="1400" dirty="0"/>
                    </a:p>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2017.3</a:t>
                      </a:r>
                      <a:r>
                        <a:rPr kumimoji="1" lang="ja-JP" altLang="en-US" sz="1200" kern="1200" dirty="0">
                          <a:solidFill>
                            <a:schemeClr val="tx1"/>
                          </a:solidFill>
                          <a:latin typeface="+mn-lt"/>
                          <a:ea typeface="+mn-ea"/>
                          <a:cs typeface="+mn-cs"/>
                        </a:rPr>
                        <a:t>～使用期間満了に伴い、</a:t>
                      </a:r>
                      <a:endParaRPr kumimoji="1" lang="en-US" altLang="ja-JP" sz="1200" kern="1200" dirty="0">
                        <a:solidFill>
                          <a:schemeClr val="tx1"/>
                        </a:solidFill>
                        <a:latin typeface="+mn-lt"/>
                        <a:ea typeface="+mn-ea"/>
                        <a:cs typeface="+mn-cs"/>
                      </a:endParaRPr>
                    </a:p>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　　新たな事業者による再オープン）</a:t>
                      </a:r>
                      <a:endParaRPr lang="en-US" altLang="ja-JP" sz="1200" dirty="0">
                        <a:solidFill>
                          <a:schemeClr val="tx1"/>
                        </a:solidFill>
                      </a:endParaRPr>
                    </a:p>
                    <a:p>
                      <a:r>
                        <a:rPr lang="ja-JP" altLang="en-US" sz="1400" dirty="0"/>
                        <a:t>・　公募で選定した事業者による運営開始。</a:t>
                      </a:r>
                      <a:endParaRPr lang="en-US" altLang="ja-JP" sz="1400" dirty="0"/>
                    </a:p>
                    <a:p>
                      <a:r>
                        <a:rPr lang="ja-JP" altLang="en-US" sz="1400" dirty="0"/>
                        <a:t>・　公共料金支払いの取扱を開始し、また</a:t>
                      </a:r>
                      <a:endParaRPr lang="en-US" altLang="ja-JP" sz="1400" dirty="0"/>
                    </a:p>
                    <a:p>
                      <a:r>
                        <a:rPr lang="ja-JP" altLang="en-US" sz="1400" dirty="0"/>
                        <a:t>　　商品の品揃えを充実させた。</a:t>
                      </a:r>
                      <a:endParaRPr lang="en-US" altLang="ja-JP"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US" altLang="ja-JP" sz="1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548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t>駅ナカ事業の展開</a:t>
                      </a:r>
                      <a:endParaRPr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a:t>・　</a:t>
                      </a:r>
                      <a:r>
                        <a:rPr kumimoji="1" lang="en-US" altLang="ja-JP" sz="1400" dirty="0"/>
                        <a:t>2013.4</a:t>
                      </a:r>
                      <a:r>
                        <a:rPr kumimoji="1" lang="ja-JP" altLang="en-US" sz="1400" dirty="0"/>
                        <a:t>　　「</a:t>
                      </a:r>
                      <a:r>
                        <a:rPr kumimoji="1" lang="en-US" altLang="ja-JP" sz="1400" dirty="0" err="1"/>
                        <a:t>ekimo</a:t>
                      </a:r>
                      <a:r>
                        <a:rPr kumimoji="1" lang="ja-JP" altLang="en-US" sz="1400" dirty="0"/>
                        <a:t>天王寺」オープン</a:t>
                      </a:r>
                      <a:endParaRPr kumimoji="1" lang="en-US" altLang="ja-JP" sz="1400" dirty="0"/>
                    </a:p>
                    <a:p>
                      <a:r>
                        <a:rPr kumimoji="1" lang="ja-JP" altLang="en-US" sz="1400" dirty="0"/>
                        <a:t>・　</a:t>
                      </a:r>
                      <a:r>
                        <a:rPr kumimoji="1" lang="en-US" altLang="ja-JP" sz="1400" dirty="0"/>
                        <a:t>2013.10</a:t>
                      </a:r>
                      <a:r>
                        <a:rPr kumimoji="1" lang="ja-JP" altLang="en-US" sz="1400" dirty="0"/>
                        <a:t>　「</a:t>
                      </a:r>
                      <a:r>
                        <a:rPr kumimoji="1" lang="en-US" altLang="ja-JP" sz="1400" dirty="0" err="1"/>
                        <a:t>ekimo</a:t>
                      </a:r>
                      <a:r>
                        <a:rPr kumimoji="1" lang="ja-JP" altLang="en-US" sz="1400" dirty="0"/>
                        <a:t>なんば」オープン</a:t>
                      </a:r>
                      <a:endParaRPr kumimoji="1" lang="en-US" altLang="ja-JP" sz="1400" dirty="0"/>
                    </a:p>
                    <a:p>
                      <a:r>
                        <a:rPr kumimoji="1" lang="ja-JP" altLang="en-US" sz="1400" dirty="0"/>
                        <a:t>・　</a:t>
                      </a:r>
                      <a:r>
                        <a:rPr kumimoji="1" lang="en-US" altLang="ja-JP" sz="1400" dirty="0"/>
                        <a:t>2014.4</a:t>
                      </a:r>
                      <a:r>
                        <a:rPr kumimoji="1" lang="ja-JP" altLang="en-US" sz="1400" dirty="0"/>
                        <a:t>　　「</a:t>
                      </a:r>
                      <a:r>
                        <a:rPr kumimoji="1" lang="en-US" altLang="ja-JP" sz="1400" dirty="0" err="1"/>
                        <a:t>ekimo</a:t>
                      </a:r>
                      <a:r>
                        <a:rPr kumimoji="1" lang="ja-JP" altLang="en-US" sz="1400" dirty="0"/>
                        <a:t>梅田」オープン</a:t>
                      </a:r>
                      <a:endParaRPr kumimoji="1" lang="en-US" altLang="ja-JP" sz="1400" dirty="0"/>
                    </a:p>
                    <a:p>
                      <a:r>
                        <a:rPr kumimoji="1" lang="ja-JP" altLang="en-US" sz="1400" dirty="0">
                          <a:solidFill>
                            <a:srgbClr val="FF0000"/>
                          </a:solidFill>
                        </a:rPr>
                        <a:t>・　</a:t>
                      </a:r>
                      <a:r>
                        <a:rPr kumimoji="1" lang="en-US" altLang="ja-JP" sz="1400" dirty="0">
                          <a:solidFill>
                            <a:schemeClr val="tx1"/>
                          </a:solidFill>
                        </a:rPr>
                        <a:t>2016.3</a:t>
                      </a:r>
                      <a:r>
                        <a:rPr kumimoji="1" lang="ja-JP" altLang="en-US" sz="1400" dirty="0">
                          <a:solidFill>
                            <a:schemeClr val="tx1"/>
                          </a:solidFill>
                        </a:rPr>
                        <a:t>　　「新なにわ大食堂」オープン      </a:t>
                      </a:r>
                      <a:endParaRPr kumimoji="1" lang="en-US" altLang="ja-JP" sz="1400" dirty="0">
                        <a:solidFill>
                          <a:schemeClr val="tx1"/>
                        </a:solidFill>
                      </a:endParaRPr>
                    </a:p>
                    <a:p>
                      <a:r>
                        <a:rPr kumimoji="1" lang="en-US" altLang="ja-JP" sz="1400" dirty="0">
                          <a:solidFill>
                            <a:schemeClr val="tx1"/>
                          </a:solidFill>
                        </a:rPr>
                        <a:t>                         </a:t>
                      </a:r>
                      <a:r>
                        <a:rPr kumimoji="1" lang="ja-JP" altLang="en-US" sz="1400" dirty="0">
                          <a:solidFill>
                            <a:schemeClr val="tx1"/>
                          </a:solidFill>
                        </a:rPr>
                        <a:t>（新大阪）</a:t>
                      </a:r>
                      <a:endParaRPr kumimoji="1" lang="en-US" altLang="ja-JP" sz="1400" dirty="0">
                        <a:solidFill>
                          <a:schemeClr val="tx1"/>
                        </a:solidFill>
                      </a:endParaRPr>
                    </a:p>
                    <a:p>
                      <a:r>
                        <a:rPr kumimoji="1" lang="ja-JP" altLang="en-US" sz="1400" dirty="0"/>
                        <a:t>・　日本初出店、関西初出店となる店舗も</a:t>
                      </a:r>
                      <a:endParaRPr kumimoji="1" lang="en-US" altLang="ja-JP" sz="1400" dirty="0"/>
                    </a:p>
                    <a:p>
                      <a:r>
                        <a:rPr kumimoji="1" lang="ja-JP" altLang="en-US" sz="1400" dirty="0"/>
                        <a:t>　　誘致した。</a:t>
                      </a:r>
                      <a:endParaRPr lang="en-US" altLang="ja-JP"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ltLang="ja-JP"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cxnSp>
        <p:nvCxnSpPr>
          <p:cNvPr id="55" name="直線コネクタ 54"/>
          <p:cNvCxnSpPr/>
          <p:nvPr/>
        </p:nvCxnSpPr>
        <p:spPr>
          <a:xfrm>
            <a:off x="1962781" y="4470059"/>
            <a:ext cx="0" cy="2210507"/>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4554000" y="4437809"/>
            <a:ext cx="6604" cy="2242135"/>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116349" y="4481706"/>
            <a:ext cx="17326" cy="2213341"/>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7" name="山形 6"/>
          <p:cNvSpPr/>
          <p:nvPr/>
        </p:nvSpPr>
        <p:spPr>
          <a:xfrm>
            <a:off x="1962781" y="4450951"/>
            <a:ext cx="1406072" cy="32523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2013</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8" name="山形 7"/>
          <p:cNvSpPr/>
          <p:nvPr/>
        </p:nvSpPr>
        <p:spPr>
          <a:xfrm>
            <a:off x="3255452" y="4459261"/>
            <a:ext cx="1406072" cy="32523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9" name="山形 8"/>
          <p:cNvSpPr/>
          <p:nvPr/>
        </p:nvSpPr>
        <p:spPr>
          <a:xfrm>
            <a:off x="4550610" y="4454335"/>
            <a:ext cx="1406072" cy="32523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10" name="山形 9"/>
          <p:cNvSpPr/>
          <p:nvPr/>
        </p:nvSpPr>
        <p:spPr>
          <a:xfrm>
            <a:off x="668272" y="4459261"/>
            <a:ext cx="1406072" cy="32523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36" name="正方形/長方形 35"/>
          <p:cNvSpPr/>
          <p:nvPr/>
        </p:nvSpPr>
        <p:spPr>
          <a:xfrm>
            <a:off x="251520" y="274716"/>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①サービスの向上</a:t>
            </a:r>
          </a:p>
        </p:txBody>
      </p:sp>
      <p:cxnSp>
        <p:nvCxnSpPr>
          <p:cNvPr id="37" name="直線コネクタ 36"/>
          <p:cNvCxnSpPr/>
          <p:nvPr/>
        </p:nvCxnSpPr>
        <p:spPr>
          <a:xfrm>
            <a:off x="179512" y="720832"/>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407124" y="4920372"/>
            <a:ext cx="522295" cy="165618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駅ナカ・  店舗</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42" name="直線コネクタ 41"/>
          <p:cNvCxnSpPr/>
          <p:nvPr/>
        </p:nvCxnSpPr>
        <p:spPr>
          <a:xfrm>
            <a:off x="683568" y="6695047"/>
            <a:ext cx="7973778"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7814824" y="402658"/>
            <a:ext cx="1158779"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68" name="正方形/長方形 67"/>
          <p:cNvSpPr/>
          <p:nvPr/>
        </p:nvSpPr>
        <p:spPr>
          <a:xfrm>
            <a:off x="1162730" y="5276306"/>
            <a:ext cx="1931335"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●売店のリニューアル</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【2012.9</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店完了</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9" name="正方形/長方形 68"/>
          <p:cNvSpPr/>
          <p:nvPr/>
        </p:nvSpPr>
        <p:spPr>
          <a:xfrm>
            <a:off x="2074344" y="5902982"/>
            <a:ext cx="4667128"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●駅ナカ事業の展開</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【2013.4ekimo</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天王寺、</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2013.10ekimo</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なんば</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0" name="正方形/長方形 69"/>
          <p:cNvSpPr/>
          <p:nvPr/>
        </p:nvSpPr>
        <p:spPr>
          <a:xfrm>
            <a:off x="5750254" y="5891842"/>
            <a:ext cx="3241440"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●駅ナカ事業の展開</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新なにわ大食堂（新大阪）</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1" name="山形 70"/>
          <p:cNvSpPr/>
          <p:nvPr/>
        </p:nvSpPr>
        <p:spPr>
          <a:xfrm>
            <a:off x="7122517" y="4455802"/>
            <a:ext cx="1406072" cy="32523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cxnSp>
        <p:nvCxnSpPr>
          <p:cNvPr id="72" name="直線コネクタ 71"/>
          <p:cNvCxnSpPr/>
          <p:nvPr/>
        </p:nvCxnSpPr>
        <p:spPr>
          <a:xfrm>
            <a:off x="3244228" y="4479038"/>
            <a:ext cx="17423" cy="2242135"/>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4139952" y="5085676"/>
            <a:ext cx="3584957"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●店舗新規出店</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【2015.2</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東梅田、</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2015.9</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淀屋橋、</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2015.10</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淀屋橋</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5" name="正方形/長方形 74"/>
          <p:cNvSpPr/>
          <p:nvPr/>
        </p:nvSpPr>
        <p:spPr>
          <a:xfrm>
            <a:off x="5656571" y="5481709"/>
            <a:ext cx="2227797"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●店舗新規出店</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天満橋、</a:t>
            </a:r>
            <a:r>
              <a:rPr kumimoji="1" lang="ja-JP" altLang="en-US" sz="12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なかもず</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7" name="正方形/長方形 76"/>
          <p:cNvSpPr/>
          <p:nvPr/>
        </p:nvSpPr>
        <p:spPr>
          <a:xfrm>
            <a:off x="7335324" y="6289345"/>
            <a:ext cx="1800232"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●店舗新規出店</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谷町四丁目</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8" name="正方形/長方形 77"/>
          <p:cNvSpPr/>
          <p:nvPr/>
        </p:nvSpPr>
        <p:spPr>
          <a:xfrm>
            <a:off x="3411814" y="6294483"/>
            <a:ext cx="4667128"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●駅ナカ事業の展開</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【2014.4ekimo</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梅田</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4" name="正方形/長方形 83"/>
          <p:cNvSpPr/>
          <p:nvPr/>
        </p:nvSpPr>
        <p:spPr>
          <a:xfrm>
            <a:off x="503547" y="736908"/>
            <a:ext cx="77048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利用者の視点に立ち、ソフト・ハード両面でサービス向上の取組を進めた。</a:t>
            </a:r>
            <a:endPar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p:txBody>
      </p:sp>
      <p:sp>
        <p:nvSpPr>
          <p:cNvPr id="35" name="山形 34"/>
          <p:cNvSpPr/>
          <p:nvPr/>
        </p:nvSpPr>
        <p:spPr>
          <a:xfrm>
            <a:off x="5835940" y="4452316"/>
            <a:ext cx="1406072" cy="32523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cxnSp>
        <p:nvCxnSpPr>
          <p:cNvPr id="39" name="直線コネクタ 38"/>
          <p:cNvCxnSpPr/>
          <p:nvPr/>
        </p:nvCxnSpPr>
        <p:spPr>
          <a:xfrm>
            <a:off x="5835940" y="4474023"/>
            <a:ext cx="0" cy="2210507"/>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6817311" y="4815851"/>
            <a:ext cx="2228104"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●売店の再オープン</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【2017.3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～、現在</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店完了</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57</a:t>
            </a:fld>
            <a:endParaRPr lang="ja-JP" altLang="en-US"/>
          </a:p>
        </p:txBody>
      </p:sp>
      <p:pic>
        <p:nvPicPr>
          <p:cNvPr id="3" name="図 2"/>
          <p:cNvPicPr>
            <a:picLocks noChangeAspect="1"/>
          </p:cNvPicPr>
          <p:nvPr/>
        </p:nvPicPr>
        <p:blipFill>
          <a:blip r:embed="rId2"/>
          <a:stretch>
            <a:fillRect/>
          </a:stretch>
        </p:blipFill>
        <p:spPr>
          <a:xfrm>
            <a:off x="5177171" y="1561781"/>
            <a:ext cx="3895682" cy="2670279"/>
          </a:xfrm>
          <a:prstGeom prst="rect">
            <a:avLst/>
          </a:prstGeom>
        </p:spPr>
      </p:pic>
    </p:spTree>
    <p:extLst>
      <p:ext uri="{BB962C8B-B14F-4D97-AF65-F5344CB8AC3E}">
        <p14:creationId xmlns:p14="http://schemas.microsoft.com/office/powerpoint/2010/main" val="1086288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線コネクタ 36"/>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②収支の改善（乗車人員）</a:t>
            </a:r>
            <a:endParaRPr kumimoji="1" lang="en-US" altLang="ja-JP"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p:txBody>
      </p:sp>
      <p:sp>
        <p:nvSpPr>
          <p:cNvPr id="39" name="テキスト ボックス 38"/>
          <p:cNvSpPr txBox="1"/>
          <p:nvPr/>
        </p:nvSpPr>
        <p:spPr>
          <a:xfrm>
            <a:off x="363071" y="780532"/>
            <a:ext cx="840441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乗車人員は社会経済情勢の影響により</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1990</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年度をピークに大幅に減少。</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年度以降、景気の緩やかな回復による雇用情勢の改善や大阪市の人口増加、外国人旅行客の増加などにより、乗車人員の回復基調が続いている。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しかし、長期的には少子高齢化など人口減少により、乗車人員の減少が続くと見込まれる。</a:t>
            </a:r>
          </a:p>
        </p:txBody>
      </p:sp>
      <p:sp>
        <p:nvSpPr>
          <p:cNvPr id="29" name="正方形/長方形 28"/>
          <p:cNvSpPr/>
          <p:nvPr/>
        </p:nvSpPr>
        <p:spPr>
          <a:xfrm>
            <a:off x="7829456" y="346386"/>
            <a:ext cx="1073243"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Why</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33" name="テキスト ボックス 32"/>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a:xfrm>
            <a:off x="6989482" y="6492875"/>
            <a:ext cx="2133600" cy="365125"/>
          </a:xfrm>
        </p:spPr>
        <p:txBody>
          <a:bodyPr/>
          <a:lstStyle/>
          <a:p>
            <a:fld id="{63BC356D-1576-478B-8647-1361C6E9DFF7}" type="slidenum">
              <a:rPr lang="ja-JP" altLang="en-US" smtClean="0"/>
              <a:pPr/>
              <a:t>58</a:t>
            </a:fld>
            <a:endParaRPr lang="ja-JP" altLang="en-US"/>
          </a:p>
        </p:txBody>
      </p:sp>
      <p:pic>
        <p:nvPicPr>
          <p:cNvPr id="4" name="図 3"/>
          <p:cNvPicPr>
            <a:picLocks noChangeAspect="1"/>
          </p:cNvPicPr>
          <p:nvPr/>
        </p:nvPicPr>
        <p:blipFill>
          <a:blip r:embed="rId2"/>
          <a:stretch>
            <a:fillRect/>
          </a:stretch>
        </p:blipFill>
        <p:spPr>
          <a:xfrm>
            <a:off x="159712" y="2059271"/>
            <a:ext cx="8370533" cy="4316342"/>
          </a:xfrm>
          <a:prstGeom prst="rect">
            <a:avLst/>
          </a:prstGeom>
        </p:spPr>
      </p:pic>
    </p:spTree>
    <p:extLst>
      <p:ext uri="{BB962C8B-B14F-4D97-AF65-F5344CB8AC3E}">
        <p14:creationId xmlns:p14="http://schemas.microsoft.com/office/powerpoint/2010/main" val="3111095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線コネクタ 36"/>
          <p:cNvCxnSpPr/>
          <p:nvPr/>
        </p:nvCxnSpPr>
        <p:spPr>
          <a:xfrm>
            <a:off x="181148"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②収支の改善（経営成績）</a:t>
            </a:r>
            <a:endParaRPr kumimoji="1" lang="en-US" altLang="ja-JP"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p:txBody>
      </p:sp>
      <p:sp>
        <p:nvSpPr>
          <p:cNvPr id="9" name="正方形/長方形 8"/>
          <p:cNvSpPr/>
          <p:nvPr/>
        </p:nvSpPr>
        <p:spPr>
          <a:xfrm>
            <a:off x="825500" y="930368"/>
            <a:ext cx="79375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年度決算において、過去最高の当年度損益（</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375</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億円）を達成</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7610070" y="332318"/>
            <a:ext cx="1512017"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6" name="大かっこ 15"/>
          <p:cNvSpPr/>
          <p:nvPr/>
        </p:nvSpPr>
        <p:spPr>
          <a:xfrm>
            <a:off x="640588" y="1282146"/>
            <a:ext cx="7812000" cy="432000"/>
          </a:xfrm>
          <a:prstGeom prst="bracketPair">
            <a:avLst/>
          </a:prstGeom>
          <a:ln>
            <a:solidFill>
              <a:schemeClr val="tx1"/>
            </a:solidFill>
          </a:ln>
        </p:spPr>
        <p:style>
          <a:lnRef idx="1">
            <a:schemeClr val="dk1"/>
          </a:lnRef>
          <a:fillRef idx="0">
            <a:schemeClr val="dk1"/>
          </a:fillRef>
          <a:effectRef idx="0">
            <a:schemeClr val="dk1"/>
          </a:effectRef>
          <a:fontRef idx="minor">
            <a:schemeClr val="tx1"/>
          </a:fontRef>
        </p:style>
        <p:txBody>
          <a:bodyPr lIns="252000" r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ただし、</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年度決算において、</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バス事業の終結処理や高速鉄道事業の民営化処理を特別損失に計上したことなどにより、当年度黒字（</a:t>
            </a:r>
            <a:r>
              <a:rPr kumimoji="1" lang="en-US" altLang="ja-JP" sz="1200" b="0" i="0" u="none" strike="noStrike" kern="1200" cap="none" spc="0" normalizeH="0" baseline="0" noProof="0" dirty="0">
                <a:ln>
                  <a:noFill/>
                </a:ln>
                <a:solidFill>
                  <a:prstClr val="black"/>
                </a:solidFill>
                <a:effectLst/>
                <a:uLnTx/>
                <a:uFillTx/>
                <a:latin typeface="Calibri" panose="020F0502020204030204" pitchFamily="34" charset="0"/>
                <a:ea typeface="Meiryo UI" panose="020B0604030504040204" pitchFamily="50" charset="-128"/>
                <a:cs typeface="Calibri" panose="020F0502020204030204" pitchFamily="34" charset="0"/>
              </a:rPr>
              <a:t>29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億円）</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テキスト ボックス 19"/>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a:xfrm>
            <a:off x="6988487" y="6490395"/>
            <a:ext cx="2133600" cy="365125"/>
          </a:xfrm>
        </p:spPr>
        <p:txBody>
          <a:bodyPr/>
          <a:lstStyle/>
          <a:p>
            <a:fld id="{63BC356D-1576-478B-8647-1361C6E9DFF7}" type="slidenum">
              <a:rPr lang="ja-JP" altLang="en-US" smtClean="0"/>
              <a:pPr/>
              <a:t>59</a:t>
            </a:fld>
            <a:endParaRPr lang="ja-JP" altLang="en-US" dirty="0"/>
          </a:p>
        </p:txBody>
      </p:sp>
      <p:pic>
        <p:nvPicPr>
          <p:cNvPr id="3" name="図 2"/>
          <p:cNvPicPr>
            <a:picLocks noChangeAspect="1"/>
          </p:cNvPicPr>
          <p:nvPr/>
        </p:nvPicPr>
        <p:blipFill>
          <a:blip r:embed="rId2"/>
          <a:stretch>
            <a:fillRect/>
          </a:stretch>
        </p:blipFill>
        <p:spPr>
          <a:xfrm>
            <a:off x="238864" y="2015234"/>
            <a:ext cx="8461981" cy="4706520"/>
          </a:xfrm>
          <a:prstGeom prst="rect">
            <a:avLst/>
          </a:prstGeom>
        </p:spPr>
      </p:pic>
    </p:spTree>
    <p:extLst>
      <p:ext uri="{BB962C8B-B14F-4D97-AF65-F5344CB8AC3E}">
        <p14:creationId xmlns:p14="http://schemas.microsoft.com/office/powerpoint/2010/main" val="2335704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60</a:t>
            </a:fld>
            <a:endParaRPr kumimoji="1" lang="ja-JP" altLang="en-US"/>
          </a:p>
        </p:txBody>
      </p:sp>
      <p:sp>
        <p:nvSpPr>
          <p:cNvPr id="19459" name="コンテンツ プレースホルダー 2"/>
          <p:cNvSpPr>
            <a:spLocks noGrp="1"/>
          </p:cNvSpPr>
          <p:nvPr>
            <p:ph idx="4294967295"/>
          </p:nvPr>
        </p:nvSpPr>
        <p:spPr>
          <a:xfrm>
            <a:off x="0" y="2060575"/>
            <a:ext cx="1439863" cy="685800"/>
          </a:xfrm>
        </p:spPr>
        <p:txBody>
          <a:bodyPr anchor="ctr">
            <a:normAutofit/>
          </a:bodyPr>
          <a:lstStyle/>
          <a:p>
            <a:pPr marL="0" indent="0">
              <a:buFont typeface="Wingdings" pitchFamily="2" charset="2"/>
              <a:buNone/>
            </a:pPr>
            <a:r>
              <a:rPr lang="ja-JP" altLang="en-US" sz="2000" dirty="0"/>
              <a:t>（考え方）</a:t>
            </a:r>
          </a:p>
        </p:txBody>
      </p:sp>
      <p:sp>
        <p:nvSpPr>
          <p:cNvPr id="7" name="角丸四角形 6"/>
          <p:cNvSpPr/>
          <p:nvPr/>
        </p:nvSpPr>
        <p:spPr>
          <a:xfrm>
            <a:off x="323528" y="2579073"/>
            <a:ext cx="8607425" cy="3816424"/>
          </a:xfrm>
          <a:prstGeom prst="roundRect">
            <a:avLst>
              <a:gd name="adj" fmla="val 654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marR="0" lvl="0" indent="-88900" algn="just" defTabSz="914400"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今後の事業環境の悪化を想定すると、概ね鉄道整備が進み、事業の管理・運営が中心となっている現在の地下鉄事業の現状を考えると、自立した企業体として自らの経営責任で、持続的にさらなる効率性や生産性を追求し、成長力を高めていくことが極めて重要。</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8900" marR="0" lvl="0" indent="-88900" algn="just" defTabSz="914400" rtl="0" eaLnBrk="1" fontAlgn="auto" latinLnBrk="0" hangingPunct="1">
              <a:lnSpc>
                <a:spcPts val="19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8900" marR="0" lvl="0" indent="-88900" algn="just" defTabSz="914400"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・効率性や生産性を追求するためには、柔軟かつ機動的な経営が可能な経営形態を指向するべき。</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8900" marR="0" lvl="0" indent="-88900" algn="just" defTabSz="914400" rtl="0" eaLnBrk="1" fontAlgn="auto" latinLnBrk="0" hangingPunct="1">
              <a:lnSpc>
                <a:spcPts val="19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8900" marR="0" lvl="0" indent="-88900" algn="just" defTabSz="914400"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・民営化は上下分離方式ではなく、上下一体の株式会社とし、</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％大阪市出資の株式会社化を図る。</a:t>
            </a:r>
            <a:r>
              <a:rPr kumimoji="1" lang="en-US" altLang="ja-JP" sz="1600" b="0" i="0" u="none" strike="noStrike" kern="120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0" i="0" u="none" strike="noStrike" kern="120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注</a:t>
            </a:r>
            <a:endParaRPr kumimoji="1" lang="en-US" altLang="ja-JP" sz="1600" b="0" i="0" u="none" strike="noStrike" kern="120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2550" marR="0" lvl="0" indent="-82550" algn="just" defTabSz="914400"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・民間事業者としての機能を最大限発揮して、将来、株式上場が可能な企業体を目指し、経営力を高めていく。</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just" defTabSz="914400" rtl="0" eaLnBrk="1" fontAlgn="auto" latinLnBrk="0" hangingPunct="1">
              <a:lnSpc>
                <a:spcPts val="19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（注）＜会社法に基づく株主としての権利＞</a:t>
            </a:r>
            <a:endParaRPr kumimoji="1" lang="en-US" altLang="ja-JP" sz="13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配当を受ける権利、株主総会への議案提出権（定款の変更、役員の選任・解任、配当の金額　など）</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3" name="グループ化 17"/>
          <p:cNvGrpSpPr/>
          <p:nvPr/>
        </p:nvGrpSpPr>
        <p:grpSpPr>
          <a:xfrm>
            <a:off x="383356" y="1220456"/>
            <a:ext cx="8293100" cy="863600"/>
            <a:chOff x="493713" y="5953125"/>
            <a:chExt cx="8293100" cy="863600"/>
          </a:xfrm>
        </p:grpSpPr>
        <p:sp>
          <p:nvSpPr>
            <p:cNvPr id="8" name="角丸四角形 7"/>
            <p:cNvSpPr/>
            <p:nvPr/>
          </p:nvSpPr>
          <p:spPr>
            <a:xfrm>
              <a:off x="493713" y="5953125"/>
              <a:ext cx="2273300" cy="863600"/>
            </a:xfrm>
            <a:prstGeom prst="roundRect">
              <a:avLst>
                <a:gd name="adj" fmla="val 1121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S UI Gothic" pitchFamily="50" charset="-128"/>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MS UI Gothic" pitchFamily="50" charset="-128"/>
                  <a:ea typeface="ＭＳ Ｐゴシック" panose="020B0600070205080204" pitchFamily="50" charset="-128"/>
                  <a:cs typeface="+mn-cs"/>
                </a:rPr>
                <a:t>年３月以前</a:t>
              </a:r>
              <a:r>
                <a:rPr kumimoji="1" lang="en-US" altLang="ja-JP" sz="1800" b="0" i="0" u="none" strike="noStrike" kern="1200" cap="none" spc="0" normalizeH="0" baseline="0" noProof="0" dirty="0">
                  <a:ln>
                    <a:noFill/>
                  </a:ln>
                  <a:solidFill>
                    <a:prstClr val="black"/>
                  </a:solidFill>
                  <a:effectLst/>
                  <a:uLnTx/>
                  <a:uFillTx/>
                  <a:latin typeface="MS UI Gothic" pitchFamily="50" charset="-128"/>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S UI Gothic" pitchFamily="50" charset="-128"/>
                  <a:ea typeface="ＭＳ Ｐゴシック" panose="020B0600070205080204" pitchFamily="50" charset="-128"/>
                  <a:cs typeface="+mn-cs"/>
                </a:rPr>
                <a:t>地方公営企業</a:t>
              </a:r>
              <a:endParaRPr kumimoji="1" lang="en-US" altLang="ja-JP" sz="1800" b="0" i="0" u="none" strike="noStrike" kern="1200" cap="none" spc="0" normalizeH="0" baseline="0" noProof="0" dirty="0">
                <a:ln>
                  <a:noFill/>
                </a:ln>
                <a:solidFill>
                  <a:prstClr val="black"/>
                </a:solidFill>
                <a:effectLst/>
                <a:uLnTx/>
                <a:uFillTx/>
                <a:latin typeface="MS UI Gothic" pitchFamily="50" charset="-128"/>
                <a:ea typeface="ＭＳ Ｐゴシック" panose="020B0600070205080204" pitchFamily="50" charset="-128"/>
                <a:cs typeface="+mn-cs"/>
              </a:endParaRPr>
            </a:p>
          </p:txBody>
        </p:sp>
        <p:sp>
          <p:nvSpPr>
            <p:cNvPr id="9" name="角丸四角形 8"/>
            <p:cNvSpPr/>
            <p:nvPr/>
          </p:nvSpPr>
          <p:spPr>
            <a:xfrm>
              <a:off x="3516313" y="5953125"/>
              <a:ext cx="2273300" cy="863600"/>
            </a:xfrm>
            <a:prstGeom prst="roundRect">
              <a:avLst>
                <a:gd name="adj" fmla="val 11212"/>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9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MS UI Gothic" pitchFamily="50" charset="-128"/>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white"/>
                  </a:solidFill>
                  <a:effectLst/>
                  <a:uLnTx/>
                  <a:uFillTx/>
                  <a:latin typeface="MS UI Gothic" pitchFamily="50" charset="-128"/>
                  <a:ea typeface="ＭＳ Ｐゴシック" panose="020B0600070205080204" pitchFamily="50" charset="-128"/>
                  <a:cs typeface="+mn-cs"/>
                </a:rPr>
                <a:t>年４月</a:t>
              </a:r>
              <a:r>
                <a:rPr kumimoji="1" lang="en-US" altLang="ja-JP" sz="1800" b="0" i="0" u="none" strike="noStrike" kern="1200" cap="none" spc="0" normalizeH="0" baseline="0" noProof="0" dirty="0">
                  <a:ln>
                    <a:noFill/>
                  </a:ln>
                  <a:solidFill>
                    <a:prstClr val="white"/>
                  </a:solidFill>
                  <a:effectLst/>
                  <a:uLnTx/>
                  <a:uFillTx/>
                  <a:latin typeface="MS UI Gothic" pitchFamily="50" charset="-128"/>
                  <a:ea typeface="ＭＳ Ｐゴシック" panose="020B0600070205080204" pitchFamily="50" charset="-128"/>
                  <a:cs typeface="+mn-cs"/>
                </a:rPr>
                <a:t>】</a:t>
              </a:r>
            </a:p>
            <a:p>
              <a:pPr marL="0" marR="0" lvl="0" indent="0" algn="ctr" defTabSz="914400" rtl="0" eaLnBrk="1" fontAlgn="auto" latinLnBrk="0" hangingPunct="1">
                <a:lnSpc>
                  <a:spcPts val="19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S UI Gothic" pitchFamily="50" charset="-128"/>
                  <a:ea typeface="ＭＳ Ｐゴシック" panose="020B0600070205080204" pitchFamily="50" charset="-128"/>
                  <a:cs typeface="+mn-cs"/>
                </a:rPr>
                <a:t>株式会社</a:t>
              </a:r>
              <a:endParaRPr kumimoji="1" lang="en-US" altLang="ja-JP" sz="1800" b="0" i="0" u="none" strike="noStrike" kern="1200" cap="none" spc="0" normalizeH="0" baseline="0" noProof="0" dirty="0">
                <a:ln>
                  <a:noFill/>
                </a:ln>
                <a:solidFill>
                  <a:srgbClr val="FF0000"/>
                </a:solidFill>
                <a:effectLst/>
                <a:uLnTx/>
                <a:uFillTx/>
                <a:latin typeface="MS UI Gothic" pitchFamily="50" charset="-128"/>
                <a:ea typeface="ＭＳ Ｐゴシック" panose="020B0600070205080204" pitchFamily="50" charset="-128"/>
                <a:cs typeface="+mn-cs"/>
              </a:endParaRPr>
            </a:p>
            <a:p>
              <a:pPr marL="0" marR="0" lvl="0" indent="0" algn="ctr" defTabSz="914400" rtl="0" eaLnBrk="1" fontAlgn="auto" latinLnBrk="0" hangingPunct="1">
                <a:lnSpc>
                  <a:spcPts val="19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S UI Gothic" pitchFamily="50" charset="-128"/>
                  <a:ea typeface="ＭＳ Ｐゴシック" panose="020B0600070205080204" pitchFamily="50" charset="-128"/>
                  <a:cs typeface="+mn-cs"/>
                </a:rPr>
                <a:t>（市出資</a:t>
              </a:r>
              <a:r>
                <a:rPr kumimoji="1" lang="en-US" altLang="ja-JP" sz="1800" b="0" i="0" u="none" strike="noStrike" kern="1200" cap="none" spc="0" normalizeH="0" baseline="0" noProof="0" dirty="0">
                  <a:ln>
                    <a:noFill/>
                  </a:ln>
                  <a:solidFill>
                    <a:prstClr val="white"/>
                  </a:solidFill>
                  <a:effectLst/>
                  <a:uLnTx/>
                  <a:uFillTx/>
                  <a:latin typeface="MS UI Gothic" pitchFamily="50" charset="-128"/>
                  <a:ea typeface="ＭＳ Ｐゴシック" panose="020B0600070205080204" pitchFamily="50" charset="-128"/>
                  <a:cs typeface="+mn-cs"/>
                </a:rPr>
                <a:t>100</a:t>
              </a:r>
              <a:r>
                <a:rPr kumimoji="1" lang="ja-JP" altLang="en-US" sz="1800" b="0" i="0" u="none" strike="noStrike" kern="1200" cap="none" spc="0" normalizeH="0" baseline="0" noProof="0" dirty="0">
                  <a:ln>
                    <a:noFill/>
                  </a:ln>
                  <a:solidFill>
                    <a:prstClr val="white"/>
                  </a:solidFill>
                  <a:effectLst/>
                  <a:uLnTx/>
                  <a:uFillTx/>
                  <a:latin typeface="MS UI Gothic" pitchFamily="50" charset="-128"/>
                  <a:ea typeface="ＭＳ Ｐゴシック" panose="020B0600070205080204" pitchFamily="50" charset="-128"/>
                  <a:cs typeface="+mn-cs"/>
                </a:rPr>
                <a:t>％）</a:t>
              </a:r>
              <a:endParaRPr kumimoji="1" lang="en-US" altLang="ja-JP" sz="1800" b="0" i="0" u="none" strike="noStrike" kern="1200" cap="none" spc="0" normalizeH="0" baseline="0" noProof="0" dirty="0">
                <a:ln>
                  <a:noFill/>
                </a:ln>
                <a:solidFill>
                  <a:prstClr val="white"/>
                </a:solidFill>
                <a:effectLst/>
                <a:uLnTx/>
                <a:uFillTx/>
                <a:latin typeface="MS UI Gothic" pitchFamily="50" charset="-128"/>
                <a:ea typeface="ＭＳ Ｐゴシック" panose="020B0600070205080204" pitchFamily="50" charset="-128"/>
                <a:cs typeface="+mn-cs"/>
              </a:endParaRPr>
            </a:p>
          </p:txBody>
        </p:sp>
        <p:sp>
          <p:nvSpPr>
            <p:cNvPr id="10" name="角丸四角形 9"/>
            <p:cNvSpPr/>
            <p:nvPr/>
          </p:nvSpPr>
          <p:spPr>
            <a:xfrm>
              <a:off x="6513513" y="5953125"/>
              <a:ext cx="2273300" cy="863600"/>
            </a:xfrm>
            <a:prstGeom prst="roundRect">
              <a:avLst>
                <a:gd name="adj" fmla="val 11212"/>
              </a:avLst>
            </a:prstGeom>
            <a:solidFill>
              <a:schemeClr val="accent6">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9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S UI Gothic"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S UI Gothic" pitchFamily="50" charset="-128"/>
                  <a:ea typeface="ＭＳ Ｐゴシック" panose="020B0600070205080204" pitchFamily="50" charset="-128"/>
                  <a:cs typeface="+mn-cs"/>
                </a:rPr>
                <a:t>将来</a:t>
              </a:r>
              <a:r>
                <a:rPr kumimoji="1" lang="en-US" altLang="ja-JP" sz="1800" b="0" i="0" u="none" strike="noStrike" kern="1200" cap="none" spc="0" normalizeH="0" baseline="0" noProof="0" dirty="0">
                  <a:ln>
                    <a:noFill/>
                  </a:ln>
                  <a:solidFill>
                    <a:prstClr val="black"/>
                  </a:solidFill>
                  <a:effectLst/>
                  <a:uLnTx/>
                  <a:uFillTx/>
                  <a:latin typeface="MS UI Gothic" pitchFamily="50" charset="-128"/>
                  <a:ea typeface="ＭＳ Ｐゴシック" panose="020B0600070205080204" pitchFamily="50" charset="-128"/>
                  <a:cs typeface="+mn-cs"/>
                </a:rPr>
                <a:t>】</a:t>
              </a:r>
            </a:p>
            <a:p>
              <a:pPr marL="0" marR="0" lvl="0" indent="0" algn="ctr" defTabSz="914400" rtl="0" eaLnBrk="1" fontAlgn="auto" latinLnBrk="0" hangingPunct="1">
                <a:lnSpc>
                  <a:spcPts val="19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S UI Gothic" pitchFamily="50" charset="-128"/>
                  <a:ea typeface="ＭＳ Ｐゴシック" panose="020B0600070205080204" pitchFamily="50" charset="-128"/>
                  <a:cs typeface="+mn-cs"/>
                </a:rPr>
                <a:t>株式上場が可能な</a:t>
              </a:r>
              <a:endParaRPr kumimoji="1" lang="en-US" altLang="ja-JP" sz="1800" b="0" i="0" u="none" strike="noStrike" kern="1200" cap="none" spc="0" normalizeH="0" baseline="0" noProof="0" dirty="0">
                <a:ln>
                  <a:noFill/>
                </a:ln>
                <a:solidFill>
                  <a:prstClr val="black"/>
                </a:solidFill>
                <a:effectLst/>
                <a:uLnTx/>
                <a:uFillTx/>
                <a:latin typeface="MS UI Gothic" pitchFamily="50" charset="-128"/>
                <a:ea typeface="ＭＳ Ｐゴシック" panose="020B0600070205080204" pitchFamily="50" charset="-128"/>
                <a:cs typeface="+mn-cs"/>
              </a:endParaRPr>
            </a:p>
            <a:p>
              <a:pPr marL="0" marR="0" lvl="0" indent="0" algn="ctr" defTabSz="914400" rtl="0" eaLnBrk="1" fontAlgn="auto" latinLnBrk="0" hangingPunct="1">
                <a:lnSpc>
                  <a:spcPts val="19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S UI Gothic" pitchFamily="50" charset="-128"/>
                  <a:ea typeface="ＭＳ Ｐゴシック" panose="020B0600070205080204" pitchFamily="50" charset="-128"/>
                  <a:cs typeface="+mn-cs"/>
                </a:rPr>
                <a:t>企業体を目指す</a:t>
              </a:r>
              <a:endParaRPr kumimoji="1" lang="en-US" altLang="ja-JP" sz="1800" b="0" i="0" u="none" strike="noStrike" kern="1200" cap="none" spc="0" normalizeH="0" baseline="0" noProof="0" dirty="0">
                <a:ln>
                  <a:noFill/>
                </a:ln>
                <a:solidFill>
                  <a:prstClr val="black"/>
                </a:solidFill>
                <a:effectLst/>
                <a:uLnTx/>
                <a:uFillTx/>
                <a:latin typeface="MS UI Gothic" pitchFamily="50" charset="-128"/>
                <a:ea typeface="ＭＳ Ｐゴシック" panose="020B0600070205080204" pitchFamily="50" charset="-128"/>
                <a:cs typeface="+mn-cs"/>
              </a:endParaRPr>
            </a:p>
          </p:txBody>
        </p:sp>
        <p:sp>
          <p:nvSpPr>
            <p:cNvPr id="2" name="二等辺三角形 1"/>
            <p:cNvSpPr/>
            <p:nvPr/>
          </p:nvSpPr>
          <p:spPr>
            <a:xfrm rot="5400000">
              <a:off x="2805113" y="6270625"/>
              <a:ext cx="685800" cy="228600"/>
            </a:xfrm>
            <a:prstGeom prst="triangl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二等辺三角形 11"/>
            <p:cNvSpPr/>
            <p:nvPr/>
          </p:nvSpPr>
          <p:spPr>
            <a:xfrm rot="5400000">
              <a:off x="5834063" y="6270625"/>
              <a:ext cx="685800" cy="228600"/>
            </a:xfrm>
            <a:prstGeom prst="triangl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cxnSp>
        <p:nvCxnSpPr>
          <p:cNvPr id="15" name="直線コネクタ 14"/>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③経営形態の見直し</a:t>
            </a:r>
          </a:p>
        </p:txBody>
      </p:sp>
      <p:sp>
        <p:nvSpPr>
          <p:cNvPr id="18" name="正方形/長方形 17"/>
          <p:cNvSpPr/>
          <p:nvPr/>
        </p:nvSpPr>
        <p:spPr>
          <a:xfrm>
            <a:off x="7610070" y="360454"/>
            <a:ext cx="1512017"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21" name="テキスト ボックス 20"/>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47818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7069730" y="3149745"/>
            <a:ext cx="1750738" cy="226328"/>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角丸四角形 14"/>
          <p:cNvSpPr/>
          <p:nvPr/>
        </p:nvSpPr>
        <p:spPr>
          <a:xfrm>
            <a:off x="7069730" y="2279105"/>
            <a:ext cx="1750737" cy="483059"/>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角丸四角形 17"/>
          <p:cNvSpPr/>
          <p:nvPr/>
        </p:nvSpPr>
        <p:spPr>
          <a:xfrm>
            <a:off x="5240879" y="1039290"/>
            <a:ext cx="1828852" cy="5486054"/>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3" name="表 2"/>
          <p:cNvGraphicFramePr>
            <a:graphicFrameLocks noGrp="1"/>
          </p:cNvGraphicFramePr>
          <p:nvPr>
            <p:extLst>
              <p:ext uri="{D42A27DB-BD31-4B8C-83A1-F6EECF244321}">
                <p14:modId xmlns:p14="http://schemas.microsoft.com/office/powerpoint/2010/main" val="4048352508"/>
              </p:ext>
            </p:extLst>
          </p:nvPr>
        </p:nvGraphicFramePr>
        <p:xfrm>
          <a:off x="1283611" y="1031780"/>
          <a:ext cx="7536858" cy="900732"/>
        </p:xfrm>
        <a:graphic>
          <a:graphicData uri="http://schemas.openxmlformats.org/drawingml/2006/table">
            <a:tbl>
              <a:tblPr/>
              <a:tblGrid>
                <a:gridCol w="962467">
                  <a:extLst>
                    <a:ext uri="{9D8B030D-6E8A-4147-A177-3AD203B41FA5}">
                      <a16:colId xmlns:a16="http://schemas.microsoft.com/office/drawing/2014/main" val="3917680600"/>
                    </a:ext>
                  </a:extLst>
                </a:gridCol>
                <a:gridCol w="399794">
                  <a:extLst>
                    <a:ext uri="{9D8B030D-6E8A-4147-A177-3AD203B41FA5}">
                      <a16:colId xmlns:a16="http://schemas.microsoft.com/office/drawing/2014/main" val="331945325"/>
                    </a:ext>
                  </a:extLst>
                </a:gridCol>
                <a:gridCol w="399794">
                  <a:extLst>
                    <a:ext uri="{9D8B030D-6E8A-4147-A177-3AD203B41FA5}">
                      <a16:colId xmlns:a16="http://schemas.microsoft.com/office/drawing/2014/main" val="2885386607"/>
                    </a:ext>
                  </a:extLst>
                </a:gridCol>
                <a:gridCol w="399794">
                  <a:extLst>
                    <a:ext uri="{9D8B030D-6E8A-4147-A177-3AD203B41FA5}">
                      <a16:colId xmlns:a16="http://schemas.microsoft.com/office/drawing/2014/main" val="2345718281"/>
                    </a:ext>
                  </a:extLst>
                </a:gridCol>
                <a:gridCol w="451619">
                  <a:extLst>
                    <a:ext uri="{9D8B030D-6E8A-4147-A177-3AD203B41FA5}">
                      <a16:colId xmlns:a16="http://schemas.microsoft.com/office/drawing/2014/main" val="749932754"/>
                    </a:ext>
                  </a:extLst>
                </a:gridCol>
                <a:gridCol w="451619">
                  <a:extLst>
                    <a:ext uri="{9D8B030D-6E8A-4147-A177-3AD203B41FA5}">
                      <a16:colId xmlns:a16="http://schemas.microsoft.com/office/drawing/2014/main" val="1826985787"/>
                    </a:ext>
                  </a:extLst>
                </a:gridCol>
                <a:gridCol w="451619">
                  <a:extLst>
                    <a:ext uri="{9D8B030D-6E8A-4147-A177-3AD203B41FA5}">
                      <a16:colId xmlns:a16="http://schemas.microsoft.com/office/drawing/2014/main" val="343747844"/>
                    </a:ext>
                  </a:extLst>
                </a:gridCol>
                <a:gridCol w="451619">
                  <a:extLst>
                    <a:ext uri="{9D8B030D-6E8A-4147-A177-3AD203B41FA5}">
                      <a16:colId xmlns:a16="http://schemas.microsoft.com/office/drawing/2014/main" val="858798355"/>
                    </a:ext>
                  </a:extLst>
                </a:gridCol>
                <a:gridCol w="451619">
                  <a:extLst>
                    <a:ext uri="{9D8B030D-6E8A-4147-A177-3AD203B41FA5}">
                      <a16:colId xmlns:a16="http://schemas.microsoft.com/office/drawing/2014/main" val="2533823055"/>
                    </a:ext>
                  </a:extLst>
                </a:gridCol>
                <a:gridCol w="451619">
                  <a:extLst>
                    <a:ext uri="{9D8B030D-6E8A-4147-A177-3AD203B41FA5}">
                      <a16:colId xmlns:a16="http://schemas.microsoft.com/office/drawing/2014/main" val="2364585970"/>
                    </a:ext>
                  </a:extLst>
                </a:gridCol>
                <a:gridCol w="451619">
                  <a:extLst>
                    <a:ext uri="{9D8B030D-6E8A-4147-A177-3AD203B41FA5}">
                      <a16:colId xmlns:a16="http://schemas.microsoft.com/office/drawing/2014/main" val="230551061"/>
                    </a:ext>
                  </a:extLst>
                </a:gridCol>
                <a:gridCol w="451619">
                  <a:extLst>
                    <a:ext uri="{9D8B030D-6E8A-4147-A177-3AD203B41FA5}">
                      <a16:colId xmlns:a16="http://schemas.microsoft.com/office/drawing/2014/main" val="4284260333"/>
                    </a:ext>
                  </a:extLst>
                </a:gridCol>
                <a:gridCol w="1762057">
                  <a:extLst>
                    <a:ext uri="{9D8B030D-6E8A-4147-A177-3AD203B41FA5}">
                      <a16:colId xmlns:a16="http://schemas.microsoft.com/office/drawing/2014/main" val="3889205053"/>
                    </a:ext>
                  </a:extLst>
                </a:gridCol>
              </a:tblGrid>
              <a:tr h="328645">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2012</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2013</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2014</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2021</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2022</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主な取組み</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6217036"/>
                  </a:ext>
                </a:extLst>
              </a:tr>
              <a:tr h="572087">
                <a:tc>
                  <a:txBody>
                    <a:bodyPr/>
                    <a:lstStyle/>
                    <a:p>
                      <a:pPr algn="ctr" fontAlgn="ctr"/>
                      <a: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上下水道料金福祉措置</a:t>
                      </a:r>
                      <a:b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（減免）</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３６億円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２１億円</a:t>
                      </a:r>
                      <a:br>
                        <a:rPr lang="zh-TW"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altLang="zh-TW" sz="7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zh-TW"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月廃止</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3669614008"/>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82976353"/>
              </p:ext>
            </p:extLst>
          </p:nvPr>
        </p:nvGraphicFramePr>
        <p:xfrm>
          <a:off x="1283611" y="2271596"/>
          <a:ext cx="7536856" cy="4487479"/>
        </p:xfrm>
        <a:graphic>
          <a:graphicData uri="http://schemas.openxmlformats.org/drawingml/2006/table">
            <a:tbl>
              <a:tblPr/>
              <a:tblGrid>
                <a:gridCol w="962467">
                  <a:extLst>
                    <a:ext uri="{9D8B030D-6E8A-4147-A177-3AD203B41FA5}">
                      <a16:colId xmlns:a16="http://schemas.microsoft.com/office/drawing/2014/main" val="4169199754"/>
                    </a:ext>
                  </a:extLst>
                </a:gridCol>
                <a:gridCol w="399794">
                  <a:extLst>
                    <a:ext uri="{9D8B030D-6E8A-4147-A177-3AD203B41FA5}">
                      <a16:colId xmlns:a16="http://schemas.microsoft.com/office/drawing/2014/main" val="3858471745"/>
                    </a:ext>
                  </a:extLst>
                </a:gridCol>
                <a:gridCol w="399794">
                  <a:extLst>
                    <a:ext uri="{9D8B030D-6E8A-4147-A177-3AD203B41FA5}">
                      <a16:colId xmlns:a16="http://schemas.microsoft.com/office/drawing/2014/main" val="1261205173"/>
                    </a:ext>
                  </a:extLst>
                </a:gridCol>
                <a:gridCol w="399794">
                  <a:extLst>
                    <a:ext uri="{9D8B030D-6E8A-4147-A177-3AD203B41FA5}">
                      <a16:colId xmlns:a16="http://schemas.microsoft.com/office/drawing/2014/main" val="1074328733"/>
                    </a:ext>
                  </a:extLst>
                </a:gridCol>
                <a:gridCol w="451619">
                  <a:extLst>
                    <a:ext uri="{9D8B030D-6E8A-4147-A177-3AD203B41FA5}">
                      <a16:colId xmlns:a16="http://schemas.microsoft.com/office/drawing/2014/main" val="107195826"/>
                    </a:ext>
                  </a:extLst>
                </a:gridCol>
                <a:gridCol w="451619">
                  <a:extLst>
                    <a:ext uri="{9D8B030D-6E8A-4147-A177-3AD203B41FA5}">
                      <a16:colId xmlns:a16="http://schemas.microsoft.com/office/drawing/2014/main" val="1376420475"/>
                    </a:ext>
                  </a:extLst>
                </a:gridCol>
                <a:gridCol w="451619">
                  <a:extLst>
                    <a:ext uri="{9D8B030D-6E8A-4147-A177-3AD203B41FA5}">
                      <a16:colId xmlns:a16="http://schemas.microsoft.com/office/drawing/2014/main" val="1550512809"/>
                    </a:ext>
                  </a:extLst>
                </a:gridCol>
                <a:gridCol w="451619">
                  <a:extLst>
                    <a:ext uri="{9D8B030D-6E8A-4147-A177-3AD203B41FA5}">
                      <a16:colId xmlns:a16="http://schemas.microsoft.com/office/drawing/2014/main" val="2585239537"/>
                    </a:ext>
                  </a:extLst>
                </a:gridCol>
                <a:gridCol w="451619">
                  <a:extLst>
                    <a:ext uri="{9D8B030D-6E8A-4147-A177-3AD203B41FA5}">
                      <a16:colId xmlns:a16="http://schemas.microsoft.com/office/drawing/2014/main" val="1745062621"/>
                    </a:ext>
                  </a:extLst>
                </a:gridCol>
                <a:gridCol w="451619">
                  <a:extLst>
                    <a:ext uri="{9D8B030D-6E8A-4147-A177-3AD203B41FA5}">
                      <a16:colId xmlns:a16="http://schemas.microsoft.com/office/drawing/2014/main" val="1513523944"/>
                    </a:ext>
                  </a:extLst>
                </a:gridCol>
                <a:gridCol w="451619">
                  <a:extLst>
                    <a:ext uri="{9D8B030D-6E8A-4147-A177-3AD203B41FA5}">
                      <a16:colId xmlns:a16="http://schemas.microsoft.com/office/drawing/2014/main" val="3548184217"/>
                    </a:ext>
                  </a:extLst>
                </a:gridCol>
                <a:gridCol w="451619">
                  <a:extLst>
                    <a:ext uri="{9D8B030D-6E8A-4147-A177-3AD203B41FA5}">
                      <a16:colId xmlns:a16="http://schemas.microsoft.com/office/drawing/2014/main" val="224977974"/>
                    </a:ext>
                  </a:extLst>
                </a:gridCol>
                <a:gridCol w="1762055">
                  <a:extLst>
                    <a:ext uri="{9D8B030D-6E8A-4147-A177-3AD203B41FA5}">
                      <a16:colId xmlns:a16="http://schemas.microsoft.com/office/drawing/2014/main" val="3035385164"/>
                    </a:ext>
                  </a:extLst>
                </a:gridCol>
              </a:tblGrid>
              <a:tr h="509821">
                <a:tc>
                  <a:txBody>
                    <a:bodyPr/>
                    <a:lstStyle/>
                    <a:p>
                      <a:pPr algn="ctr" fontAlgn="ct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特別養護老人ホーム</a:t>
                      </a:r>
                      <a:b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rPr>
                        <a:t>待機者解消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２４億円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３３億円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３９億円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４４億円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３８億円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４９億円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２３億円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２６億円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２６億円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１０億円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７億円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整備目標に基づき、</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2021</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年度末で定員</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14,500</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人分を整備</a:t>
                      </a:r>
                      <a:b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年度から</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2021</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年度まで</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252</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人分を整備（着手含む）</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2667327"/>
                  </a:ext>
                </a:extLst>
              </a:tr>
              <a:tr h="872479">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認知症高齢者等</a:t>
                      </a:r>
                      <a:b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支援の充実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２億円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２億円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６億円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７億円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７億円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７億円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７億円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７億円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７億円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総合相談窓口（ブランチ）機能を強化</a:t>
                      </a:r>
                      <a:r>
                        <a:rPr lang="ja-JP" altLang="en-US" sz="700" b="0" i="0" u="none" strike="sngStrike">
                          <a:solidFill>
                            <a:srgbClr val="000000"/>
                          </a:solidFill>
                          <a:effectLst/>
                          <a:latin typeface="ＭＳ Ｐゴシック" panose="020B0600070205080204" pitchFamily="50" charset="-128"/>
                          <a:ea typeface="ＭＳ Ｐゴシック" panose="020B0600070205080204" pitchFamily="50" charset="-128"/>
                        </a:rPr>
                        <a:t/>
                      </a:r>
                      <a:br>
                        <a:rPr lang="ja-JP" altLang="en-US" sz="700" b="0" i="0" u="none" strike="sngStrike">
                          <a:solidFill>
                            <a:srgbClr val="000000"/>
                          </a:solidFill>
                          <a:effectLst/>
                          <a:latin typeface="ＭＳ Ｐゴシック" panose="020B0600070205080204" pitchFamily="50" charset="-128"/>
                          <a:ea typeface="ＭＳ Ｐゴシック" panose="020B0600070205080204" pitchFamily="50" charset="-128"/>
                        </a:rPr>
                      </a:b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各区の認知症強化型地域包括支援センターにおいて認知症高齢者等の支援を実施</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716117"/>
                  </a:ext>
                </a:extLst>
              </a:tr>
              <a:tr h="509821">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発達障がい者</a:t>
                      </a:r>
                      <a:b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支援体制の充実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2013</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年度より</a:t>
                      </a:r>
                      <a:r>
                        <a:rPr lang="ja-JP" altLang="en-US" sz="700" b="0" i="0" u="none" strike="noStrike" dirty="0" err="1">
                          <a:solidFill>
                            <a:srgbClr val="000000"/>
                          </a:solidFill>
                          <a:effectLst/>
                          <a:latin typeface="ＭＳ Ｐゴシック" panose="020B0600070205080204" pitchFamily="50" charset="-128"/>
                          <a:ea typeface="ＭＳ Ｐゴシック" panose="020B0600070205080204" pitchFamily="50" charset="-128"/>
                        </a:rPr>
                        <a:t>発達障がい</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者支援室を設置し、ライフステージに応じた支援体制を構築</a:t>
                      </a:r>
                      <a:b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700" b="0" i="0" u="none" strike="noStrike" dirty="0">
                          <a:solidFill>
                            <a:srgbClr val="000000"/>
                          </a:solidFill>
                          <a:effectLst/>
                          <a:latin typeface="ＭＳ Ｐゴシック" panose="020B0600070205080204" pitchFamily="50" charset="-128"/>
                          <a:ea typeface="ＭＳ Ｐゴシック" panose="020B0600070205080204" pitchFamily="50" charset="-128"/>
                        </a:rPr>
                        <a:t>2020</a:t>
                      </a:r>
                      <a:r>
                        <a:rPr lang="ja-JP"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年度以降、一部教育施策への移管を行いながら、関係局において継続実施）</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76470"/>
                  </a:ext>
                </a:extLst>
              </a:tr>
              <a:tr h="509821">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重症心身障がい児者</a:t>
                      </a:r>
                      <a:b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支援の充実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０．４億円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０．４億円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０．４億円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０．５億円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０．６億</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０．６億</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０．６億</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医療機関において医療型短期入所サービスを実施</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301835"/>
                  </a:ext>
                </a:extLst>
              </a:tr>
              <a:tr h="830431">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福祉施策推進パイロット事業／区独自の福祉施策・事業</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３．６億円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４．３億円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４．３億円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６．８億円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６．６億円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６．４億円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７．２億円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８．３億円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８．４億円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８．５億円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区長自らの権限と責任で区独自の福祉的施策を実施</a:t>
                      </a:r>
                      <a:b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年度以降はパイロット事業以外も含めて集計）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084184"/>
                  </a:ext>
                </a:extLst>
              </a:tr>
              <a:tr h="509821">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「ごみ屋敷」対策</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０．１億円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０．２億円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０．１億円</a:t>
                      </a:r>
                      <a:b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altLang="zh-TW" sz="600" b="0" i="0" u="none" strike="noStrike">
                          <a:solidFill>
                            <a:srgbClr val="000000"/>
                          </a:solidFill>
                          <a:effectLst/>
                          <a:latin typeface="ＭＳ Ｐゴシック" panose="020B0600070205080204" pitchFamily="50" charset="-128"/>
                          <a:ea typeface="ＭＳ Ｐゴシック" panose="020B0600070205080204" pitchFamily="50" charset="-128"/>
                        </a:rPr>
                        <a:t>(8,012</a:t>
                      </a: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千円</a:t>
                      </a:r>
                      <a:r>
                        <a:rPr lang="en-US" altLang="zh-TW" sz="6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０．１億円</a:t>
                      </a:r>
                      <a:b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altLang="zh-TW" sz="600" b="0" i="0" u="none" strike="noStrike">
                          <a:solidFill>
                            <a:srgbClr val="000000"/>
                          </a:solidFill>
                          <a:effectLst/>
                          <a:latin typeface="ＭＳ Ｐゴシック" panose="020B0600070205080204" pitchFamily="50" charset="-128"/>
                          <a:ea typeface="ＭＳ Ｐゴシック" panose="020B0600070205080204" pitchFamily="50" charset="-128"/>
                        </a:rPr>
                        <a:t>(1,643</a:t>
                      </a: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千円</a:t>
                      </a:r>
                      <a:r>
                        <a:rPr lang="en-US" altLang="zh-TW" sz="6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０．１億円</a:t>
                      </a:r>
                      <a:b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altLang="zh-TW" sz="600" b="0" i="0" u="none" strike="noStrike">
                          <a:solidFill>
                            <a:srgbClr val="000000"/>
                          </a:solidFill>
                          <a:effectLst/>
                          <a:latin typeface="ＭＳ Ｐゴシック" panose="020B0600070205080204" pitchFamily="50" charset="-128"/>
                          <a:ea typeface="ＭＳ Ｐゴシック" panose="020B0600070205080204" pitchFamily="50" charset="-128"/>
                        </a:rPr>
                        <a:t>(1,527</a:t>
                      </a: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千円</a:t>
                      </a:r>
                      <a:r>
                        <a:rPr lang="en-US" altLang="zh-TW" sz="6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０．１億円</a:t>
                      </a:r>
                      <a:b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altLang="zh-TW" sz="600" b="0" i="0" u="none" strike="noStrike">
                          <a:solidFill>
                            <a:srgbClr val="000000"/>
                          </a:solidFill>
                          <a:effectLst/>
                          <a:latin typeface="ＭＳ Ｐゴシック" panose="020B0600070205080204" pitchFamily="50" charset="-128"/>
                          <a:ea typeface="ＭＳ Ｐゴシック" panose="020B0600070205080204" pitchFamily="50" charset="-128"/>
                        </a:rPr>
                        <a:t>(1,410</a:t>
                      </a: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千円</a:t>
                      </a:r>
                      <a:r>
                        <a:rPr lang="en-US" altLang="zh-TW" sz="6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０．１億</a:t>
                      </a:r>
                      <a:b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zh-TW" sz="600" b="0" i="0" u="none" strike="noStrike">
                          <a:solidFill>
                            <a:srgbClr val="000000"/>
                          </a:solidFill>
                          <a:effectLst/>
                          <a:latin typeface="ＭＳ Ｐゴシック" panose="020B0600070205080204" pitchFamily="50" charset="-128"/>
                          <a:ea typeface="ＭＳ Ｐゴシック" panose="020B0600070205080204" pitchFamily="50" charset="-128"/>
                        </a:rPr>
                        <a:t>1,370</a:t>
                      </a: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千円）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０．１億円（</a:t>
                      </a:r>
                      <a:r>
                        <a:rPr lang="en-US" altLang="zh-TW" sz="600" b="0" i="0" u="none" strike="noStrike">
                          <a:solidFill>
                            <a:srgbClr val="000000"/>
                          </a:solidFill>
                          <a:effectLst/>
                          <a:latin typeface="ＭＳ Ｐゴシック" panose="020B0600070205080204" pitchFamily="50" charset="-128"/>
                          <a:ea typeface="ＭＳ Ｐゴシック" panose="020B0600070205080204" pitchFamily="50" charset="-128"/>
                        </a:rPr>
                        <a:t>1,322</a:t>
                      </a: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千円）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０．１億円（</a:t>
                      </a:r>
                      <a:r>
                        <a:rPr lang="en-US" altLang="zh-TW" sz="600" b="0" i="0" u="none" strike="noStrike">
                          <a:solidFill>
                            <a:srgbClr val="000000"/>
                          </a:solidFill>
                          <a:effectLst/>
                          <a:latin typeface="ＭＳ Ｐゴシック" panose="020B0600070205080204" pitchFamily="50" charset="-128"/>
                          <a:ea typeface="ＭＳ Ｐゴシック" panose="020B0600070205080204" pitchFamily="50" charset="-128"/>
                        </a:rPr>
                        <a:t>1,288</a:t>
                      </a: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千円）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０．１億円</a:t>
                      </a:r>
                      <a:b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zh-TW" sz="600" b="0" i="0" u="none" strike="noStrike">
                          <a:solidFill>
                            <a:srgbClr val="000000"/>
                          </a:solidFill>
                          <a:effectLst/>
                          <a:latin typeface="ＭＳ Ｐゴシック" panose="020B0600070205080204" pitchFamily="50" charset="-128"/>
                          <a:ea typeface="ＭＳ Ｐゴシック" panose="020B0600070205080204" pitchFamily="50" charset="-128"/>
                        </a:rPr>
                        <a:t>1,265</a:t>
                      </a: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千円）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大阪市住居における物品等の堆積による不良な状態の適正化に関する条例を制定（</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2014</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年</a:t>
                      </a:r>
                      <a:r>
                        <a:rPr lang="en-US" altLang="ja-JP" sz="7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月施行）</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465894"/>
                  </a:ext>
                </a:extLst>
              </a:tr>
              <a:tr h="509821">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２４億円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４２．１億円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４８．９億円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５４．７億円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５４．２億円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６６億円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３９．９億円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４３．８億円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４２億円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２６．１億円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２３．２億円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650077"/>
                  </a:ext>
                </a:extLst>
              </a:tr>
              <a:tr h="235464">
                <a:tc gridSpan="9">
                  <a:txBody>
                    <a:bodyPr/>
                    <a:lstStyle/>
                    <a:p>
                      <a:pPr algn="l" fontAlgn="ct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上記、予算額には国庫補助金など、「上下水道料金福祉措置（減免）」以外の財源を含む。</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b"/>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37881128"/>
                  </a:ext>
                </a:extLst>
              </a:tr>
            </a:tbl>
          </a:graphicData>
        </a:graphic>
      </p:graphicFrame>
      <p:sp>
        <p:nvSpPr>
          <p:cNvPr id="64" name="角丸四角形 63"/>
          <p:cNvSpPr/>
          <p:nvPr/>
        </p:nvSpPr>
        <p:spPr>
          <a:xfrm>
            <a:off x="611560" y="2151076"/>
            <a:ext cx="8460432" cy="4608000"/>
          </a:xfrm>
          <a:prstGeom prst="roundRect">
            <a:avLst>
              <a:gd name="adj" fmla="val 80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51520" y="332656"/>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　施策事業の見直しと再構築</a:t>
            </a:r>
          </a:p>
        </p:txBody>
      </p:sp>
      <p:cxnSp>
        <p:nvCxnSpPr>
          <p:cNvPr id="24" name="直線コネクタ 23"/>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曲折矢印 62"/>
          <p:cNvSpPr/>
          <p:nvPr/>
        </p:nvSpPr>
        <p:spPr>
          <a:xfrm flipV="1">
            <a:off x="179512" y="1588459"/>
            <a:ext cx="576064" cy="2808312"/>
          </a:xfrm>
          <a:prstGeom prst="bentArrow">
            <a:avLst>
              <a:gd name="adj1" fmla="val 38024"/>
              <a:gd name="adj2" fmla="val 50000"/>
              <a:gd name="adj3" fmla="val 41280"/>
              <a:gd name="adj4" fmla="val 3723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5" name="正方形/長方形 64"/>
          <p:cNvSpPr/>
          <p:nvPr/>
        </p:nvSpPr>
        <p:spPr>
          <a:xfrm>
            <a:off x="179512" y="1588459"/>
            <a:ext cx="576064"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9" name="角丸四角形 68"/>
          <p:cNvSpPr/>
          <p:nvPr/>
        </p:nvSpPr>
        <p:spPr>
          <a:xfrm>
            <a:off x="755576" y="940387"/>
            <a:ext cx="432048" cy="1080120"/>
          </a:xfrm>
          <a:prstGeom prst="roundRect">
            <a:avLst/>
          </a:prstGeom>
          <a:ln/>
        </p:spPr>
        <p:style>
          <a:lnRef idx="3">
            <a:schemeClr val="lt1"/>
          </a:lnRef>
          <a:fillRef idx="1">
            <a:schemeClr val="accent2"/>
          </a:fillRef>
          <a:effectRef idx="1">
            <a:schemeClr val="accent2"/>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見 直 し</a:t>
            </a:r>
          </a:p>
        </p:txBody>
      </p:sp>
      <p:sp>
        <p:nvSpPr>
          <p:cNvPr id="66" name="テキスト ボックス 65"/>
          <p:cNvSpPr txBox="1"/>
          <p:nvPr/>
        </p:nvSpPr>
        <p:spPr>
          <a:xfrm>
            <a:off x="7452320" y="724363"/>
            <a:ext cx="15841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いずれも予算額</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1" name="角丸四角形 70"/>
          <p:cNvSpPr/>
          <p:nvPr/>
        </p:nvSpPr>
        <p:spPr>
          <a:xfrm>
            <a:off x="765957" y="2467095"/>
            <a:ext cx="432048" cy="3776419"/>
          </a:xfrm>
          <a:prstGeom prst="roundRect">
            <a:avLst/>
          </a:prstGeom>
          <a:ln/>
        </p:spPr>
        <p:style>
          <a:lnRef idx="3">
            <a:schemeClr val="lt1"/>
          </a:lnRef>
          <a:fillRef idx="1">
            <a:schemeClr val="accent1"/>
          </a:fillRef>
          <a:effectRef idx="1">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再　構　築</a:t>
            </a:r>
          </a:p>
        </p:txBody>
      </p:sp>
      <p:sp>
        <p:nvSpPr>
          <p:cNvPr id="17" name="テキスト ボックス 36"/>
          <p:cNvSpPr txBox="1"/>
          <p:nvPr/>
        </p:nvSpPr>
        <p:spPr>
          <a:xfrm>
            <a:off x="0" y="48143"/>
            <a:ext cx="3312368"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Ⅰ</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政策の刷新・福祉施策の再構築</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43</a:t>
            </a:fld>
            <a:endParaRPr lang="ja-JP" altLang="en-US"/>
          </a:p>
        </p:txBody>
      </p:sp>
    </p:spTree>
    <p:extLst>
      <p:ext uri="{BB962C8B-B14F-4D97-AF65-F5344CB8AC3E}">
        <p14:creationId xmlns:p14="http://schemas.microsoft.com/office/powerpoint/2010/main" val="2047338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線コネクタ 14"/>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④さらなる課題（民営化後の取組内容）</a:t>
            </a:r>
          </a:p>
        </p:txBody>
      </p:sp>
      <p:sp>
        <p:nvSpPr>
          <p:cNvPr id="18" name="正方形/長方形 17"/>
          <p:cNvSpPr/>
          <p:nvPr/>
        </p:nvSpPr>
        <p:spPr>
          <a:xfrm>
            <a:off x="7610070" y="360454"/>
            <a:ext cx="1512017"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28" name="角丸四角形 27"/>
          <p:cNvSpPr/>
          <p:nvPr/>
        </p:nvSpPr>
        <p:spPr>
          <a:xfrm>
            <a:off x="251520" y="1702549"/>
            <a:ext cx="360000" cy="4966811"/>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民間でできることは民間に</a:t>
            </a:r>
          </a:p>
        </p:txBody>
      </p:sp>
      <p:sp>
        <p:nvSpPr>
          <p:cNvPr id="29" name="角丸四角形 28"/>
          <p:cNvSpPr/>
          <p:nvPr/>
        </p:nvSpPr>
        <p:spPr>
          <a:xfrm>
            <a:off x="8546886" y="1774557"/>
            <a:ext cx="453562" cy="482279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市民・お客さまのための民営化</a:t>
            </a:r>
          </a:p>
        </p:txBody>
      </p:sp>
      <p:sp>
        <p:nvSpPr>
          <p:cNvPr id="30" name="角丸四角形 29"/>
          <p:cNvSpPr/>
          <p:nvPr/>
        </p:nvSpPr>
        <p:spPr>
          <a:xfrm>
            <a:off x="899592" y="1702548"/>
            <a:ext cx="360000" cy="496681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地下鉄事業の民営化</a:t>
            </a:r>
          </a:p>
        </p:txBody>
      </p:sp>
      <p:sp>
        <p:nvSpPr>
          <p:cNvPr id="6" name="二等辺三角形 5"/>
          <p:cNvSpPr/>
          <p:nvPr/>
        </p:nvSpPr>
        <p:spPr>
          <a:xfrm rot="5400000">
            <a:off x="532714" y="4077954"/>
            <a:ext cx="396000" cy="21600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二等辺三角形 48"/>
          <p:cNvSpPr/>
          <p:nvPr/>
        </p:nvSpPr>
        <p:spPr>
          <a:xfrm rot="5400000">
            <a:off x="1163570" y="4077954"/>
            <a:ext cx="396000" cy="21600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58" name="グループ化 57"/>
          <p:cNvGrpSpPr/>
          <p:nvPr/>
        </p:nvGrpSpPr>
        <p:grpSpPr>
          <a:xfrm>
            <a:off x="1576746" y="1702549"/>
            <a:ext cx="6820396" cy="1294403"/>
            <a:chOff x="1576746" y="1481911"/>
            <a:chExt cx="6820396" cy="1294403"/>
          </a:xfrm>
        </p:grpSpPr>
        <p:sp>
          <p:nvSpPr>
            <p:cNvPr id="43" name="ホームベース 42"/>
            <p:cNvSpPr/>
            <p:nvPr/>
          </p:nvSpPr>
          <p:spPr>
            <a:xfrm>
              <a:off x="5436416" y="1481911"/>
              <a:ext cx="2952000" cy="576000"/>
            </a:xfrm>
            <a:prstGeom prst="homePlate">
              <a:avLst/>
            </a:prstGeom>
            <a:solidFill>
              <a:schemeClr val="accent1">
                <a:lumMod val="75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お客さま満足度の向上</a:t>
              </a:r>
            </a:p>
          </p:txBody>
        </p:sp>
        <p:sp>
          <p:nvSpPr>
            <p:cNvPr id="44" name="ホームベース 43"/>
            <p:cNvSpPr/>
            <p:nvPr/>
          </p:nvSpPr>
          <p:spPr>
            <a:xfrm>
              <a:off x="2184158" y="1481911"/>
              <a:ext cx="2952000" cy="576000"/>
            </a:xfrm>
            <a:prstGeom prst="homePlate">
              <a:avLst/>
            </a:prstGeom>
            <a:solidFill>
              <a:schemeClr val="accent1">
                <a:lumMod val="90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スピーディな</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サービス改善</a:t>
              </a:r>
            </a:p>
          </p:txBody>
        </p:sp>
        <p:sp>
          <p:nvSpPr>
            <p:cNvPr id="47" name="円/楕円 83"/>
            <p:cNvSpPr/>
            <p:nvPr/>
          </p:nvSpPr>
          <p:spPr>
            <a:xfrm>
              <a:off x="1576746" y="1535911"/>
              <a:ext cx="468000" cy="468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a:t>
              </a:r>
            </a:p>
          </p:txBody>
        </p:sp>
        <p:sp>
          <p:nvSpPr>
            <p:cNvPr id="50" name="テキスト ボックス 49"/>
            <p:cNvSpPr txBox="1"/>
            <p:nvPr/>
          </p:nvSpPr>
          <p:spPr>
            <a:xfrm>
              <a:off x="1745940" y="2129983"/>
              <a:ext cx="6651202"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これまでも、運賃の値下げ、トイレの美装化、終発延長、駅ナカ・売店のリニューアルなどのサービス改革に取り組んできた。民営化後は公営の制約がなくなり、みずからの判断と責任の下で、ニーズを機敏に捉え、スピード感を持って市民・お客さまに実感いただけるサービスを展開していく。</a:t>
              </a:r>
            </a:p>
          </p:txBody>
        </p:sp>
      </p:grpSp>
      <p:grpSp>
        <p:nvGrpSpPr>
          <p:cNvPr id="57" name="グループ化 56"/>
          <p:cNvGrpSpPr/>
          <p:nvPr/>
        </p:nvGrpSpPr>
        <p:grpSpPr>
          <a:xfrm>
            <a:off x="1576746" y="5013176"/>
            <a:ext cx="6830728" cy="1656184"/>
            <a:chOff x="1576746" y="5013176"/>
            <a:chExt cx="6830728" cy="1656184"/>
          </a:xfrm>
        </p:grpSpPr>
        <p:sp>
          <p:nvSpPr>
            <p:cNvPr id="23" name="ホームベース 22"/>
            <p:cNvSpPr/>
            <p:nvPr/>
          </p:nvSpPr>
          <p:spPr>
            <a:xfrm>
              <a:off x="2184158" y="5013176"/>
              <a:ext cx="2952000" cy="576000"/>
            </a:xfrm>
            <a:prstGeom prst="homePlate">
              <a:avLst/>
            </a:prstGeom>
            <a:solidFill>
              <a:schemeClr val="accent1">
                <a:lumMod val="90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経営体質の強化</a:t>
              </a:r>
            </a:p>
          </p:txBody>
        </p:sp>
        <p:sp>
          <p:nvSpPr>
            <p:cNvPr id="24" name="ホームベース 23"/>
            <p:cNvSpPr/>
            <p:nvPr/>
          </p:nvSpPr>
          <p:spPr>
            <a:xfrm>
              <a:off x="5436416" y="5013176"/>
              <a:ext cx="2952000" cy="576000"/>
            </a:xfrm>
            <a:prstGeom prst="homePlate">
              <a:avLst/>
            </a:prstGeom>
            <a:solidFill>
              <a:schemeClr val="accent1">
                <a:lumMod val="75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効率的な事業経営による</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収支改善</a:t>
              </a:r>
            </a:p>
          </p:txBody>
        </p:sp>
        <p:sp>
          <p:nvSpPr>
            <p:cNvPr id="27" name="円/楕円 85"/>
            <p:cNvSpPr/>
            <p:nvPr/>
          </p:nvSpPr>
          <p:spPr>
            <a:xfrm>
              <a:off x="1576746" y="5067176"/>
              <a:ext cx="468000" cy="468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a:t>
              </a:r>
            </a:p>
          </p:txBody>
        </p:sp>
        <p:sp>
          <p:nvSpPr>
            <p:cNvPr id="51" name="テキスト ボックス 50"/>
            <p:cNvSpPr txBox="1"/>
            <p:nvPr/>
          </p:nvSpPr>
          <p:spPr>
            <a:xfrm>
              <a:off x="1745940" y="5653697"/>
              <a:ext cx="6661534"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経営力の強化により、新たな安全施策・サービス投資資金を確保する。</a:t>
              </a: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効率的な経営の推進により、固定資産税などの租税公課などを見込んでもなお、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280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億円以上（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年平均）の経常利益を確保する。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地下鉄新会社から大阪市への納税・配当により、年間約</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億円（民営化</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年目の試算）の財政貢献を果たす。</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56" name="グループ化 55"/>
          <p:cNvGrpSpPr/>
          <p:nvPr/>
        </p:nvGrpSpPr>
        <p:grpSpPr>
          <a:xfrm>
            <a:off x="1576746" y="3173229"/>
            <a:ext cx="6820396" cy="1663671"/>
            <a:chOff x="1576746" y="2997016"/>
            <a:chExt cx="6820396" cy="1663671"/>
          </a:xfrm>
        </p:grpSpPr>
        <p:sp>
          <p:nvSpPr>
            <p:cNvPr id="37" name="ホームベース 36"/>
            <p:cNvSpPr/>
            <p:nvPr/>
          </p:nvSpPr>
          <p:spPr>
            <a:xfrm>
              <a:off x="2184158" y="2997016"/>
              <a:ext cx="2952000" cy="576000"/>
            </a:xfrm>
            <a:prstGeom prst="homePlate">
              <a:avLst/>
            </a:prstGeom>
            <a:solidFill>
              <a:schemeClr val="accent1">
                <a:lumMod val="90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多様な事業展開</a:t>
              </a:r>
            </a:p>
          </p:txBody>
        </p:sp>
        <p:sp>
          <p:nvSpPr>
            <p:cNvPr id="38" name="ホームベース 37"/>
            <p:cNvSpPr/>
            <p:nvPr/>
          </p:nvSpPr>
          <p:spPr>
            <a:xfrm>
              <a:off x="5436416" y="2997016"/>
              <a:ext cx="2952000" cy="576000"/>
            </a:xfrm>
            <a:prstGeom prst="homePlate">
              <a:avLst/>
            </a:prstGeom>
            <a:solidFill>
              <a:schemeClr val="accent1">
                <a:lumMod val="75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沿線・地域の</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活性化への貢献</a:t>
              </a:r>
            </a:p>
          </p:txBody>
        </p:sp>
        <p:sp>
          <p:nvSpPr>
            <p:cNvPr id="41" name="円/楕円 17"/>
            <p:cNvSpPr/>
            <p:nvPr/>
          </p:nvSpPr>
          <p:spPr>
            <a:xfrm>
              <a:off x="1576746" y="3051016"/>
              <a:ext cx="468000" cy="468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a:t>
              </a:r>
            </a:p>
          </p:txBody>
        </p:sp>
        <p:sp>
          <p:nvSpPr>
            <p:cNvPr id="52" name="テキスト ボックス 51"/>
            <p:cNvSpPr txBox="1"/>
            <p:nvPr/>
          </p:nvSpPr>
          <p:spPr>
            <a:xfrm>
              <a:off x="1745940" y="3645024"/>
              <a:ext cx="6651202"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鉄道事業の枠を超えた「ホテル・不動産事業」、「高齢者・子育て支援事業」などを展開し、新たな収益の柱に育て、鉄道事業の持続・発展につなげるとともに、沿線・地域の活性化に貢献する。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の地下をブラッシュアップし、快適な地下空間の創出・地下のまちの魅力アップに貢献する。また、グループ会社である大阪地下街（株）との連携により、地下の防災面の強化や、営業面でもシナジー効果（相乗効果）を発揮する。</a:t>
              </a:r>
            </a:p>
          </p:txBody>
        </p:sp>
      </p:grpSp>
      <p:sp>
        <p:nvSpPr>
          <p:cNvPr id="60" name="テキスト ボックス 59"/>
          <p:cNvSpPr txBox="1"/>
          <p:nvPr/>
        </p:nvSpPr>
        <p:spPr>
          <a:xfrm>
            <a:off x="2210798" y="986520"/>
            <a:ext cx="5559598"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私たちは、最高の安全・安心を追求し、誠実さとチャレンジ精神をもって、</a:t>
            </a:r>
            <a:endParaRPr kumimoji="1" lang="en-US" altLang="ja-JP"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大阪から元気を創りつづけます。</a:t>
            </a:r>
          </a:p>
        </p:txBody>
      </p:sp>
      <p:sp>
        <p:nvSpPr>
          <p:cNvPr id="72" name="テキスト ボックス 71"/>
          <p:cNvSpPr txBox="1"/>
          <p:nvPr/>
        </p:nvSpPr>
        <p:spPr>
          <a:xfrm>
            <a:off x="422874" y="986475"/>
            <a:ext cx="1627598" cy="492533"/>
          </a:xfrm>
          <a:prstGeom prst="rect">
            <a:avLst/>
          </a:prstGeom>
          <a:noFill/>
          <a:ln>
            <a:solidFill>
              <a:schemeClr val="accent1">
                <a:shade val="50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新会社の企業理念</a:t>
            </a:r>
          </a:p>
        </p:txBody>
      </p:sp>
      <p:sp>
        <p:nvSpPr>
          <p:cNvPr id="33" name="テキスト ボックス 32"/>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61</a:t>
            </a:fld>
            <a:endParaRPr kumimoji="1" lang="ja-JP" altLang="en-US"/>
          </a:p>
        </p:txBody>
      </p:sp>
    </p:spTree>
    <p:extLst>
      <p:ext uri="{BB962C8B-B14F-4D97-AF65-F5344CB8AC3E}">
        <p14:creationId xmlns:p14="http://schemas.microsoft.com/office/powerpoint/2010/main" val="1119867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3D755CC2-7926-4834-9CAC-0216FE6DA5C4}"/>
              </a:ext>
            </a:extLst>
          </p:cNvPr>
          <p:cNvGrpSpPr/>
          <p:nvPr/>
        </p:nvGrpSpPr>
        <p:grpSpPr>
          <a:xfrm>
            <a:off x="123933" y="3168535"/>
            <a:ext cx="4248472" cy="792088"/>
            <a:chOff x="395536" y="3114265"/>
            <a:chExt cx="5184576" cy="792088"/>
          </a:xfrm>
        </p:grpSpPr>
        <p:sp>
          <p:nvSpPr>
            <p:cNvPr id="15" name="正方形/長方形 14">
              <a:extLst>
                <a:ext uri="{FF2B5EF4-FFF2-40B4-BE49-F238E27FC236}">
                  <a16:creationId xmlns:a16="http://schemas.microsoft.com/office/drawing/2014/main" id="{77BD186D-579D-4EBB-84F1-714869DE5A78}"/>
                </a:ext>
              </a:extLst>
            </p:cNvPr>
            <p:cNvSpPr/>
            <p:nvPr/>
          </p:nvSpPr>
          <p:spPr>
            <a:xfrm>
              <a:off x="395536" y="3114265"/>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D2088"/>
                  </a:solidFill>
                  <a:effectLst/>
                  <a:uLnTx/>
                  <a:uFillTx/>
                  <a:latin typeface="ＭＳ Ｐゴシック" panose="020B0600070205080204" pitchFamily="50" charset="-128"/>
                  <a:ea typeface="ＭＳ Ｐゴシック" panose="020B0600070205080204" pitchFamily="50" charset="-128"/>
                  <a:cs typeface="+mn-cs"/>
                </a:rPr>
                <a:t>可動式ホーム柵の設置（民営化プランより大幅に前倒し）</a:t>
              </a:r>
            </a:p>
          </p:txBody>
        </p:sp>
        <p:sp>
          <p:nvSpPr>
            <p:cNvPr id="16" name="正方形/長方形 15">
              <a:extLst>
                <a:ext uri="{FF2B5EF4-FFF2-40B4-BE49-F238E27FC236}">
                  <a16:creationId xmlns:a16="http://schemas.microsoft.com/office/drawing/2014/main" id="{0906A6A7-65FC-45BC-8C9A-3238DEA0F656}"/>
                </a:ext>
              </a:extLst>
            </p:cNvPr>
            <p:cNvSpPr/>
            <p:nvPr/>
          </p:nvSpPr>
          <p:spPr>
            <a:xfrm>
              <a:off x="395536" y="3295378"/>
              <a:ext cx="5184576" cy="610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お客さまのホームからの転落や列車との接触を防ぐため、</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年度に御堂筋線全駅への設置が完了し、１日あたりの利用者</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万人以上の駅で設置完了。</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7" name="グループ化 16">
            <a:extLst>
              <a:ext uri="{FF2B5EF4-FFF2-40B4-BE49-F238E27FC236}">
                <a16:creationId xmlns:a16="http://schemas.microsoft.com/office/drawing/2014/main" id="{40231E35-5889-4342-984E-912F9AF1067B}"/>
              </a:ext>
            </a:extLst>
          </p:cNvPr>
          <p:cNvGrpSpPr/>
          <p:nvPr/>
        </p:nvGrpSpPr>
        <p:grpSpPr>
          <a:xfrm>
            <a:off x="123933" y="3942928"/>
            <a:ext cx="4248472" cy="936104"/>
            <a:chOff x="395536" y="2757683"/>
            <a:chExt cx="5184576" cy="936104"/>
          </a:xfrm>
        </p:grpSpPr>
        <p:sp>
          <p:nvSpPr>
            <p:cNvPr id="18" name="正方形/長方形 17">
              <a:extLst>
                <a:ext uri="{FF2B5EF4-FFF2-40B4-BE49-F238E27FC236}">
                  <a16:creationId xmlns:a16="http://schemas.microsoft.com/office/drawing/2014/main" id="{E7151100-98B5-4B5C-94C8-B4AEC283D326}"/>
                </a:ext>
              </a:extLst>
            </p:cNvPr>
            <p:cNvSpPr/>
            <p:nvPr/>
          </p:nvSpPr>
          <p:spPr>
            <a:xfrm>
              <a:off x="395536" y="2757683"/>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D2088"/>
                  </a:solidFill>
                  <a:effectLst/>
                  <a:uLnTx/>
                  <a:uFillTx/>
                  <a:latin typeface="ＭＳ Ｐゴシック" panose="020B0600070205080204" pitchFamily="50" charset="-128"/>
                  <a:ea typeface="ＭＳ Ｐゴシック" panose="020B0600070205080204" pitchFamily="50" charset="-128"/>
                  <a:cs typeface="+mn-cs"/>
                </a:rPr>
                <a:t>大規模地震への備え</a:t>
              </a:r>
            </a:p>
          </p:txBody>
        </p:sp>
        <p:sp>
          <p:nvSpPr>
            <p:cNvPr id="19" name="正方形/長方形 18">
              <a:extLst>
                <a:ext uri="{FF2B5EF4-FFF2-40B4-BE49-F238E27FC236}">
                  <a16:creationId xmlns:a16="http://schemas.microsoft.com/office/drawing/2014/main" id="{18220B1D-B37F-4DE2-9EBC-406493C92BCC}"/>
                </a:ext>
              </a:extLst>
            </p:cNvPr>
            <p:cNvSpPr/>
            <p:nvPr/>
          </p:nvSpPr>
          <p:spPr>
            <a:xfrm>
              <a:off x="395536" y="2873260"/>
              <a:ext cx="5184576" cy="820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年に発生した東日本大震災を踏まえ、さらなる耐震性の向上を図るべく、これまで補強の必要がないとされてきた</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橋脚やトンネルの中柱などについて、対策工事を実施。</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脱線防止ガード付きまくらぎに交換することで、列車が大きく逸脱するのを抑制し、被害を最小限に抑える対策を実施。</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20" name="グループ化 19">
            <a:extLst>
              <a:ext uri="{FF2B5EF4-FFF2-40B4-BE49-F238E27FC236}">
                <a16:creationId xmlns:a16="http://schemas.microsoft.com/office/drawing/2014/main" id="{BFAA8360-91FC-499B-9818-A50DC0163A64}"/>
              </a:ext>
            </a:extLst>
          </p:cNvPr>
          <p:cNvGrpSpPr/>
          <p:nvPr/>
        </p:nvGrpSpPr>
        <p:grpSpPr>
          <a:xfrm>
            <a:off x="123933" y="5009271"/>
            <a:ext cx="4248472" cy="983845"/>
            <a:chOff x="395536" y="2956826"/>
            <a:chExt cx="5184576" cy="983845"/>
          </a:xfrm>
        </p:grpSpPr>
        <p:sp>
          <p:nvSpPr>
            <p:cNvPr id="21" name="正方形/長方形 20">
              <a:extLst>
                <a:ext uri="{FF2B5EF4-FFF2-40B4-BE49-F238E27FC236}">
                  <a16:creationId xmlns:a16="http://schemas.microsoft.com/office/drawing/2014/main" id="{CB080D5F-6E06-4948-8B96-700CF100B152}"/>
                </a:ext>
              </a:extLst>
            </p:cNvPr>
            <p:cNvSpPr/>
            <p:nvPr/>
          </p:nvSpPr>
          <p:spPr>
            <a:xfrm>
              <a:off x="395536" y="295682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D2088"/>
                  </a:solidFill>
                  <a:effectLst/>
                  <a:uLnTx/>
                  <a:uFillTx/>
                  <a:latin typeface="ＭＳ Ｐゴシック" panose="020B0600070205080204" pitchFamily="50" charset="-128"/>
                  <a:ea typeface="ＭＳ Ｐゴシック" panose="020B0600070205080204" pitchFamily="50" charset="-128"/>
                  <a:cs typeface="+mn-cs"/>
                </a:rPr>
                <a:t>津波・浸水防止への備え</a:t>
              </a:r>
            </a:p>
          </p:txBody>
        </p:sp>
        <p:sp>
          <p:nvSpPr>
            <p:cNvPr id="22" name="正方形/長方形 21">
              <a:extLst>
                <a:ext uri="{FF2B5EF4-FFF2-40B4-BE49-F238E27FC236}">
                  <a16:creationId xmlns:a16="http://schemas.microsoft.com/office/drawing/2014/main" id="{76CE1AEF-F1ED-4B7C-996C-010044A6BFD1}"/>
                </a:ext>
              </a:extLst>
            </p:cNvPr>
            <p:cNvSpPr/>
            <p:nvPr/>
          </p:nvSpPr>
          <p:spPr>
            <a:xfrm>
              <a:off x="395536" y="3120144"/>
              <a:ext cx="5184576" cy="820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南海トラフ巨大地震に伴う津波浸水やゲリラ豪雨等から</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地下鉄施設を防護するために対策として各駅への</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止水パネル、止水鉄扉の整備、地下から高架移行区間に</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おける側壁のかさ上げが完了。</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23" name="グループ化 22">
            <a:extLst>
              <a:ext uri="{FF2B5EF4-FFF2-40B4-BE49-F238E27FC236}">
                <a16:creationId xmlns:a16="http://schemas.microsoft.com/office/drawing/2014/main" id="{E44E7968-38CF-47D8-BC9A-01C91E79EA6B}"/>
              </a:ext>
            </a:extLst>
          </p:cNvPr>
          <p:cNvGrpSpPr/>
          <p:nvPr/>
        </p:nvGrpSpPr>
        <p:grpSpPr>
          <a:xfrm>
            <a:off x="123933" y="5893413"/>
            <a:ext cx="4608512" cy="953871"/>
            <a:chOff x="395536" y="2935616"/>
            <a:chExt cx="5623947" cy="953871"/>
          </a:xfrm>
        </p:grpSpPr>
        <p:sp>
          <p:nvSpPr>
            <p:cNvPr id="24" name="正方形/長方形 23">
              <a:extLst>
                <a:ext uri="{FF2B5EF4-FFF2-40B4-BE49-F238E27FC236}">
                  <a16:creationId xmlns:a16="http://schemas.microsoft.com/office/drawing/2014/main" id="{79C30645-3869-4108-91CD-34884C20DDA4}"/>
                </a:ext>
              </a:extLst>
            </p:cNvPr>
            <p:cNvSpPr/>
            <p:nvPr/>
          </p:nvSpPr>
          <p:spPr>
            <a:xfrm>
              <a:off x="395536" y="293561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D2088"/>
                  </a:solidFill>
                  <a:effectLst/>
                  <a:uLnTx/>
                  <a:uFillTx/>
                  <a:latin typeface="ＭＳ Ｐゴシック" panose="020B0600070205080204" pitchFamily="50" charset="-128"/>
                  <a:ea typeface="ＭＳ Ｐゴシック" panose="020B0600070205080204" pitchFamily="50" charset="-128"/>
                  <a:cs typeface="+mn-cs"/>
                </a:rPr>
                <a:t>セキュリティ対策</a:t>
              </a:r>
            </a:p>
          </p:txBody>
        </p:sp>
        <p:sp>
          <p:nvSpPr>
            <p:cNvPr id="25" name="正方形/長方形 24">
              <a:extLst>
                <a:ext uri="{FF2B5EF4-FFF2-40B4-BE49-F238E27FC236}">
                  <a16:creationId xmlns:a16="http://schemas.microsoft.com/office/drawing/2014/main" id="{20213094-31BA-4DD8-93B4-242D18F3FF98}"/>
                </a:ext>
              </a:extLst>
            </p:cNvPr>
            <p:cNvSpPr/>
            <p:nvPr/>
          </p:nvSpPr>
          <p:spPr>
            <a:xfrm>
              <a:off x="395536" y="3068960"/>
              <a:ext cx="5623947" cy="820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駅構内防犯カメラの増設・車内防犯カメラを設置。</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また、お客さまや社員の安全確保及び避難誘導を迅速に</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行うため、</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防護盾を駅・車両へ順次配備</a:t>
              </a:r>
              <a:r>
                <a:rPr kumimoji="1" lang="ja-JP" altLang="en-US"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月完了予定）</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pic>
        <p:nvPicPr>
          <p:cNvPr id="49" name="図 48" descr="地下鉄の駅&#10;&#10;中程度の精度で自動的に生成された説明">
            <a:extLst>
              <a:ext uri="{FF2B5EF4-FFF2-40B4-BE49-F238E27FC236}">
                <a16:creationId xmlns:a16="http://schemas.microsoft.com/office/drawing/2014/main" id="{6BCBA1AA-3F92-44AB-B92D-F698963306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30635" y="5009271"/>
            <a:ext cx="1918263" cy="1440000"/>
          </a:xfrm>
          <a:prstGeom prst="rect">
            <a:avLst/>
          </a:prstGeom>
        </p:spPr>
      </p:pic>
      <p:grpSp>
        <p:nvGrpSpPr>
          <p:cNvPr id="50" name="グループ化 49">
            <a:extLst>
              <a:ext uri="{FF2B5EF4-FFF2-40B4-BE49-F238E27FC236}">
                <a16:creationId xmlns:a16="http://schemas.microsoft.com/office/drawing/2014/main" id="{605E78C8-9AFF-4574-86BE-1588FCBD69FF}"/>
              </a:ext>
            </a:extLst>
          </p:cNvPr>
          <p:cNvGrpSpPr>
            <a:grpSpLocks noChangeAspect="1"/>
          </p:cNvGrpSpPr>
          <p:nvPr/>
        </p:nvGrpSpPr>
        <p:grpSpPr>
          <a:xfrm>
            <a:off x="6773003" y="5050744"/>
            <a:ext cx="1920187" cy="1440000"/>
            <a:chOff x="6259856" y="1682295"/>
            <a:chExt cx="1536148" cy="1152000"/>
          </a:xfrm>
        </p:grpSpPr>
        <p:pic>
          <p:nvPicPr>
            <p:cNvPr id="51" name="図 50" descr="電車, 駅, 飛行機, 立つ が含まれている画像&#10;&#10;自動的に生成された説明">
              <a:extLst>
                <a:ext uri="{FF2B5EF4-FFF2-40B4-BE49-F238E27FC236}">
                  <a16:creationId xmlns:a16="http://schemas.microsoft.com/office/drawing/2014/main" id="{54684971-E788-4B76-9D29-E836952817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9856" y="1682295"/>
              <a:ext cx="1536148" cy="1152000"/>
            </a:xfrm>
            <a:prstGeom prst="rect">
              <a:avLst/>
            </a:prstGeom>
          </p:spPr>
        </p:pic>
        <p:pic>
          <p:nvPicPr>
            <p:cNvPr id="52" name="図 51">
              <a:extLst>
                <a:ext uri="{FF2B5EF4-FFF2-40B4-BE49-F238E27FC236}">
                  <a16:creationId xmlns:a16="http://schemas.microsoft.com/office/drawing/2014/main" id="{230D48ED-D81D-44D9-B1F1-21D59FCD589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09606" y="1726535"/>
              <a:ext cx="758360" cy="568771"/>
            </a:xfrm>
            <a:prstGeom prst="rect">
              <a:avLst/>
            </a:prstGeom>
          </p:spPr>
        </p:pic>
        <p:sp>
          <p:nvSpPr>
            <p:cNvPr id="53" name="楕円 52">
              <a:extLst>
                <a:ext uri="{FF2B5EF4-FFF2-40B4-BE49-F238E27FC236}">
                  <a16:creationId xmlns:a16="http://schemas.microsoft.com/office/drawing/2014/main" id="{B394868D-070D-49E9-AC6F-CCA1C673D390}"/>
                </a:ext>
              </a:extLst>
            </p:cNvPr>
            <p:cNvSpPr/>
            <p:nvPr/>
          </p:nvSpPr>
          <p:spPr bwMode="auto">
            <a:xfrm>
              <a:off x="6446749" y="1844826"/>
              <a:ext cx="529539" cy="485491"/>
            </a:xfrm>
            <a:prstGeom prst="ellipse">
              <a:avLst/>
            </a:prstGeom>
            <a:noFill/>
            <a:ln w="38100" algn="ctr">
              <a:solidFill>
                <a:srgbClr val="FF0000"/>
              </a:solidFill>
              <a:prstDash val="sysDot"/>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grpSp>
      <p:grpSp>
        <p:nvGrpSpPr>
          <p:cNvPr id="3" name="グループ化 2"/>
          <p:cNvGrpSpPr/>
          <p:nvPr/>
        </p:nvGrpSpPr>
        <p:grpSpPr>
          <a:xfrm>
            <a:off x="4620357" y="3501008"/>
            <a:ext cx="1928541" cy="1476194"/>
            <a:chOff x="4620357" y="3158965"/>
            <a:chExt cx="1928541" cy="1476194"/>
          </a:xfrm>
        </p:grpSpPr>
        <p:pic>
          <p:nvPicPr>
            <p:cNvPr id="44" name="図 43" descr="グラフィカル ユーザー インターフェイス&#10;&#10;低い精度で自動的に生成された説明">
              <a:extLst>
                <a:ext uri="{FF2B5EF4-FFF2-40B4-BE49-F238E27FC236}">
                  <a16:creationId xmlns:a16="http://schemas.microsoft.com/office/drawing/2014/main" id="{C66E970F-BE29-4D2E-B176-E446F92FE6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0357" y="3158965"/>
              <a:ext cx="1919999" cy="1440000"/>
            </a:xfrm>
            <a:prstGeom prst="rect">
              <a:avLst/>
            </a:prstGeom>
          </p:spPr>
        </p:pic>
        <p:sp>
          <p:nvSpPr>
            <p:cNvPr id="54" name="正方形/長方形 53">
              <a:extLst>
                <a:ext uri="{FF2B5EF4-FFF2-40B4-BE49-F238E27FC236}">
                  <a16:creationId xmlns:a16="http://schemas.microsoft.com/office/drawing/2014/main" id="{8E11E0B1-3AD0-4E1C-8A73-756CA2B24907}"/>
                </a:ext>
              </a:extLst>
            </p:cNvPr>
            <p:cNvSpPr/>
            <p:nvPr/>
          </p:nvSpPr>
          <p:spPr>
            <a:xfrm>
              <a:off x="5484572" y="4229457"/>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可動式ホーム柵</a:t>
              </a:r>
            </a:p>
          </p:txBody>
        </p:sp>
      </p:grpSp>
      <p:grpSp>
        <p:nvGrpSpPr>
          <p:cNvPr id="4" name="グループ化 3"/>
          <p:cNvGrpSpPr/>
          <p:nvPr/>
        </p:nvGrpSpPr>
        <p:grpSpPr>
          <a:xfrm>
            <a:off x="6748753" y="3501008"/>
            <a:ext cx="1920000" cy="1459603"/>
            <a:chOff x="6748753" y="3175556"/>
            <a:chExt cx="1920000" cy="1459603"/>
          </a:xfrm>
        </p:grpSpPr>
        <p:pic>
          <p:nvPicPr>
            <p:cNvPr id="48" name="図 47" descr="建物の間の道路&#10;&#10;中程度の精度で自動的に生成された説明">
              <a:extLst>
                <a:ext uri="{FF2B5EF4-FFF2-40B4-BE49-F238E27FC236}">
                  <a16:creationId xmlns:a16="http://schemas.microsoft.com/office/drawing/2014/main" id="{A70783BE-E85F-4510-93F9-1E8F81999A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8753" y="3175556"/>
              <a:ext cx="1920000" cy="1440000"/>
            </a:xfrm>
            <a:prstGeom prst="rect">
              <a:avLst/>
            </a:prstGeom>
          </p:spPr>
        </p:pic>
        <p:sp>
          <p:nvSpPr>
            <p:cNvPr id="55" name="正方形/長方形 54">
              <a:extLst>
                <a:ext uri="{FF2B5EF4-FFF2-40B4-BE49-F238E27FC236}">
                  <a16:creationId xmlns:a16="http://schemas.microsoft.com/office/drawing/2014/main" id="{C9066DBE-1DD2-402D-8D1B-7743AE419747}"/>
                </a:ext>
              </a:extLst>
            </p:cNvPr>
            <p:cNvSpPr/>
            <p:nvPr/>
          </p:nvSpPr>
          <p:spPr>
            <a:xfrm>
              <a:off x="7588478" y="4229457"/>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高架橋の橋脚補強</a:t>
              </a:r>
            </a:p>
          </p:txBody>
        </p:sp>
      </p:grpSp>
      <p:sp>
        <p:nvSpPr>
          <p:cNvPr id="56" name="正方形/長方形 55">
            <a:extLst>
              <a:ext uri="{FF2B5EF4-FFF2-40B4-BE49-F238E27FC236}">
                <a16:creationId xmlns:a16="http://schemas.microsoft.com/office/drawing/2014/main" id="{49BC8109-4E65-440E-9F9D-CB35FE650DDE}"/>
              </a:ext>
            </a:extLst>
          </p:cNvPr>
          <p:cNvSpPr/>
          <p:nvPr/>
        </p:nvSpPr>
        <p:spPr>
          <a:xfrm>
            <a:off x="7588478" y="6093109"/>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車内防犯カメラ</a:t>
            </a:r>
          </a:p>
        </p:txBody>
      </p:sp>
      <p:sp>
        <p:nvSpPr>
          <p:cNvPr id="57" name="正方形/長方形 56">
            <a:extLst>
              <a:ext uri="{FF2B5EF4-FFF2-40B4-BE49-F238E27FC236}">
                <a16:creationId xmlns:a16="http://schemas.microsoft.com/office/drawing/2014/main" id="{47E05757-7F77-4F81-97F0-4FA9450D9F9B}"/>
              </a:ext>
            </a:extLst>
          </p:cNvPr>
          <p:cNvSpPr/>
          <p:nvPr/>
        </p:nvSpPr>
        <p:spPr>
          <a:xfrm>
            <a:off x="5456807" y="6043569"/>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止水鉄扉</a:t>
            </a:r>
          </a:p>
        </p:txBody>
      </p:sp>
      <p:grpSp>
        <p:nvGrpSpPr>
          <p:cNvPr id="2" name="グループ化 1"/>
          <p:cNvGrpSpPr/>
          <p:nvPr/>
        </p:nvGrpSpPr>
        <p:grpSpPr>
          <a:xfrm>
            <a:off x="123933" y="274987"/>
            <a:ext cx="8749212" cy="2848481"/>
            <a:chOff x="179512" y="-139561"/>
            <a:chExt cx="8749212" cy="2848481"/>
          </a:xfrm>
        </p:grpSpPr>
        <p:sp>
          <p:nvSpPr>
            <p:cNvPr id="27" name="正方形/長方形 26"/>
            <p:cNvSpPr/>
            <p:nvPr/>
          </p:nvSpPr>
          <p:spPr>
            <a:xfrm>
              <a:off x="210923" y="-139561"/>
              <a:ext cx="863779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企業理念の継承</a:t>
              </a:r>
            </a:p>
          </p:txBody>
        </p:sp>
        <p:cxnSp>
          <p:nvCxnSpPr>
            <p:cNvPr id="41" name="直線コネクタ 40">
              <a:extLst>
                <a:ext uri="{FF2B5EF4-FFF2-40B4-BE49-F238E27FC236}">
                  <a16:creationId xmlns:a16="http://schemas.microsoft.com/office/drawing/2014/main" id="{E8C06758-845F-4593-8CCF-F9D776BB3B5F}"/>
                </a:ext>
              </a:extLst>
            </p:cNvPr>
            <p:cNvCxnSpPr>
              <a:cxnSpLocks/>
            </p:cNvCxnSpPr>
            <p:nvPr/>
          </p:nvCxnSpPr>
          <p:spPr>
            <a:xfrm>
              <a:off x="2627784" y="1162844"/>
              <a:ext cx="0" cy="1546076"/>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6E4ADD40-12C1-464D-995D-7950B13930F6}"/>
                </a:ext>
              </a:extLst>
            </p:cNvPr>
            <p:cNvCxnSpPr>
              <a:cxnSpLocks/>
            </p:cNvCxnSpPr>
            <p:nvPr/>
          </p:nvCxnSpPr>
          <p:spPr>
            <a:xfrm>
              <a:off x="4620357" y="1162844"/>
              <a:ext cx="0" cy="1546076"/>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D6E2A43-D61B-4EB2-BD50-4662D5AC961E}"/>
                </a:ext>
              </a:extLst>
            </p:cNvPr>
            <p:cNvCxnSpPr>
              <a:cxnSpLocks/>
            </p:cNvCxnSpPr>
            <p:nvPr/>
          </p:nvCxnSpPr>
          <p:spPr>
            <a:xfrm>
              <a:off x="6708465" y="1162843"/>
              <a:ext cx="0" cy="1546077"/>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5" name="山形 6">
              <a:extLst>
                <a:ext uri="{FF2B5EF4-FFF2-40B4-BE49-F238E27FC236}">
                  <a16:creationId xmlns:a16="http://schemas.microsoft.com/office/drawing/2014/main" id="{A129DD8B-5BB5-4A4E-B812-62F859B6D6E6}"/>
                </a:ext>
              </a:extLst>
            </p:cNvPr>
            <p:cNvSpPr/>
            <p:nvPr/>
          </p:nvSpPr>
          <p:spPr>
            <a:xfrm>
              <a:off x="611560"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6" name="山形 7">
              <a:extLst>
                <a:ext uri="{FF2B5EF4-FFF2-40B4-BE49-F238E27FC236}">
                  <a16:creationId xmlns:a16="http://schemas.microsoft.com/office/drawing/2014/main" id="{13CE0EBE-9711-4468-AA3F-56E6686991BA}"/>
                </a:ext>
              </a:extLst>
            </p:cNvPr>
            <p:cNvSpPr/>
            <p:nvPr/>
          </p:nvSpPr>
          <p:spPr>
            <a:xfrm>
              <a:off x="2628024"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7" name="山形 8">
              <a:extLst>
                <a:ext uri="{FF2B5EF4-FFF2-40B4-BE49-F238E27FC236}">
                  <a16:creationId xmlns:a16="http://schemas.microsoft.com/office/drawing/2014/main" id="{AF37F727-690A-408F-A502-0B878F9FAEBE}"/>
                </a:ext>
              </a:extLst>
            </p:cNvPr>
            <p:cNvSpPr/>
            <p:nvPr/>
          </p:nvSpPr>
          <p:spPr>
            <a:xfrm>
              <a:off x="4644248"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8" name="山形 9">
              <a:extLst>
                <a:ext uri="{FF2B5EF4-FFF2-40B4-BE49-F238E27FC236}">
                  <a16:creationId xmlns:a16="http://schemas.microsoft.com/office/drawing/2014/main" id="{7B0371C7-654E-4BBC-87E7-CED8EAD93E6D}"/>
                </a:ext>
              </a:extLst>
            </p:cNvPr>
            <p:cNvSpPr/>
            <p:nvPr/>
          </p:nvSpPr>
          <p:spPr>
            <a:xfrm>
              <a:off x="6660472"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9" name="正方形/長方形 68">
              <a:extLst>
                <a:ext uri="{FF2B5EF4-FFF2-40B4-BE49-F238E27FC236}">
                  <a16:creationId xmlns:a16="http://schemas.microsoft.com/office/drawing/2014/main" id="{4488AF1B-6BAD-4206-9A89-EA28F1C15165}"/>
                </a:ext>
              </a:extLst>
            </p:cNvPr>
            <p:cNvSpPr/>
            <p:nvPr/>
          </p:nvSpPr>
          <p:spPr>
            <a:xfrm>
              <a:off x="251520" y="1124744"/>
              <a:ext cx="432048" cy="1368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年表（概況）</a:t>
              </a:r>
            </a:p>
          </p:txBody>
        </p:sp>
        <p:cxnSp>
          <p:nvCxnSpPr>
            <p:cNvPr id="70" name="直線コネクタ 69">
              <a:extLst>
                <a:ext uri="{FF2B5EF4-FFF2-40B4-BE49-F238E27FC236}">
                  <a16:creationId xmlns:a16="http://schemas.microsoft.com/office/drawing/2014/main" id="{BC51FB6C-90DF-4AB9-8563-F0A7BC8D449A}"/>
                </a:ext>
              </a:extLst>
            </p:cNvPr>
            <p:cNvCxnSpPr/>
            <p:nvPr/>
          </p:nvCxnSpPr>
          <p:spPr>
            <a:xfrm>
              <a:off x="359772" y="2708920"/>
              <a:ext cx="85689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AD2D5DBD-98F2-4D01-8ED5-FCBABB5CC213}"/>
                </a:ext>
              </a:extLst>
            </p:cNvPr>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B615BD7F-9215-4919-B0AB-A06827676726}"/>
                </a:ext>
              </a:extLst>
            </p:cNvPr>
            <p:cNvSpPr/>
            <p:nvPr/>
          </p:nvSpPr>
          <p:spPr>
            <a:xfrm>
              <a:off x="7163070" y="1904376"/>
              <a:ext cx="1726241" cy="3962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●トンネル中柱、特殊橋梁の補強完了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p>
          </p:txBody>
        </p:sp>
        <p:sp>
          <p:nvSpPr>
            <p:cNvPr id="60" name="正方形/長方形 59">
              <a:extLst>
                <a:ext uri="{FF2B5EF4-FFF2-40B4-BE49-F238E27FC236}">
                  <a16:creationId xmlns:a16="http://schemas.microsoft.com/office/drawing/2014/main" id="{DC1C0E8B-AC32-42BA-A4FB-4483FB97B4DD}"/>
                </a:ext>
              </a:extLst>
            </p:cNvPr>
            <p:cNvSpPr/>
            <p:nvPr/>
          </p:nvSpPr>
          <p:spPr>
            <a:xfrm>
              <a:off x="901543" y="1831627"/>
              <a:ext cx="2423585" cy="3341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●津波浸水対策完了</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2019.3)</a:t>
              </a:r>
            </a:p>
          </p:txBody>
        </p:sp>
        <p:sp>
          <p:nvSpPr>
            <p:cNvPr id="73" name="正方形/長方形 72">
              <a:extLst>
                <a:ext uri="{FF2B5EF4-FFF2-40B4-BE49-F238E27FC236}">
                  <a16:creationId xmlns:a16="http://schemas.microsoft.com/office/drawing/2014/main" id="{42EA0592-EF34-4E6B-94CE-1B1CAFF2F790}"/>
                </a:ext>
              </a:extLst>
            </p:cNvPr>
            <p:cNvSpPr/>
            <p:nvPr/>
          </p:nvSpPr>
          <p:spPr>
            <a:xfrm>
              <a:off x="948049" y="2042339"/>
              <a:ext cx="2423585" cy="3341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●ゲリラ豪雨対策完了（～</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8" name="矢印: 五方向 57">
              <a:extLst>
                <a:ext uri="{FF2B5EF4-FFF2-40B4-BE49-F238E27FC236}">
                  <a16:creationId xmlns:a16="http://schemas.microsoft.com/office/drawing/2014/main" id="{629F3C36-4D4D-4EF1-8F01-01B3CA806010}"/>
                </a:ext>
              </a:extLst>
            </p:cNvPr>
            <p:cNvSpPr/>
            <p:nvPr/>
          </p:nvSpPr>
          <p:spPr>
            <a:xfrm>
              <a:off x="755578" y="1023337"/>
              <a:ext cx="8064892" cy="216001"/>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●可動式ホーム柵設置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年度末：整備率</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57</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76/133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駅））</a:t>
              </a:r>
            </a:p>
          </p:txBody>
        </p:sp>
        <p:sp>
          <p:nvSpPr>
            <p:cNvPr id="61" name="矢印: 五方向 60">
              <a:extLst>
                <a:ext uri="{FF2B5EF4-FFF2-40B4-BE49-F238E27FC236}">
                  <a16:creationId xmlns:a16="http://schemas.microsoft.com/office/drawing/2014/main" id="{EBA0D148-B2B3-4AFF-B6FF-1FC6E73C9831}"/>
                </a:ext>
              </a:extLst>
            </p:cNvPr>
            <p:cNvSpPr/>
            <p:nvPr/>
          </p:nvSpPr>
          <p:spPr>
            <a:xfrm>
              <a:off x="755578" y="1300859"/>
              <a:ext cx="8064892" cy="216001"/>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●高架橋脚の補強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年度末：整備率</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97</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438/450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本））</a:t>
              </a:r>
            </a:p>
          </p:txBody>
        </p:sp>
        <p:sp>
          <p:nvSpPr>
            <p:cNvPr id="74" name="矢印: 五方向 73">
              <a:extLst>
                <a:ext uri="{FF2B5EF4-FFF2-40B4-BE49-F238E27FC236}">
                  <a16:creationId xmlns:a16="http://schemas.microsoft.com/office/drawing/2014/main" id="{6E679759-FD3B-4F4A-B119-809157691FC9}"/>
                </a:ext>
              </a:extLst>
            </p:cNvPr>
            <p:cNvSpPr/>
            <p:nvPr/>
          </p:nvSpPr>
          <p:spPr>
            <a:xfrm>
              <a:off x="755578" y="1576960"/>
              <a:ext cx="8064892" cy="216001"/>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●脱線防止レールの設置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年度末：整備率</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10/20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ｋｍ））</a:t>
              </a:r>
            </a:p>
          </p:txBody>
        </p:sp>
        <p:sp>
          <p:nvSpPr>
            <p:cNvPr id="75" name="矢印: 五方向 74">
              <a:extLst>
                <a:ext uri="{FF2B5EF4-FFF2-40B4-BE49-F238E27FC236}">
                  <a16:creationId xmlns:a16="http://schemas.microsoft.com/office/drawing/2014/main" id="{6F46E4B0-0E23-4173-933B-377908845147}"/>
                </a:ext>
              </a:extLst>
            </p:cNvPr>
            <p:cNvSpPr/>
            <p:nvPr/>
          </p:nvSpPr>
          <p:spPr>
            <a:xfrm>
              <a:off x="755578" y="2421528"/>
              <a:ext cx="8064892" cy="216001"/>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●駅構内・車内防犯カメラの設置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年度末：駅</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3,116</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台、車両</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250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両）</a:t>
              </a:r>
            </a:p>
          </p:txBody>
        </p:sp>
      </p:grpSp>
      <p:sp>
        <p:nvSpPr>
          <p:cNvPr id="59" name="正方形/長方形 58"/>
          <p:cNvSpPr/>
          <p:nvPr/>
        </p:nvSpPr>
        <p:spPr>
          <a:xfrm>
            <a:off x="155343" y="629936"/>
            <a:ext cx="8637791" cy="307777"/>
          </a:xfrm>
          <a:prstGeom prst="rect">
            <a:avLst/>
          </a:prstGeom>
          <a:ln w="127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新会社の企業理念</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「私たちは、</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最高の安全・安心</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を追求し、誠実さとチャレンジ精神をもって、大阪から元気を創り続けます。」</a:t>
            </a:r>
          </a:p>
        </p:txBody>
      </p:sp>
      <p:sp>
        <p:nvSpPr>
          <p:cNvPr id="62" name="角丸四角形 61"/>
          <p:cNvSpPr/>
          <p:nvPr/>
        </p:nvSpPr>
        <p:spPr>
          <a:xfrm>
            <a:off x="7396758" y="188640"/>
            <a:ext cx="1423714" cy="36004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76" name="正方形/長方形 75"/>
          <p:cNvSpPr/>
          <p:nvPr/>
        </p:nvSpPr>
        <p:spPr>
          <a:xfrm>
            <a:off x="5184068" y="188640"/>
            <a:ext cx="2088232"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BIZ UDゴシック" panose="020B0400000000000000" pitchFamily="49" charset="-128"/>
                <a:ea typeface="BIZ UDゴシック" panose="020B0400000000000000" pitchFamily="49" charset="-128"/>
              </a:rPr>
              <a:t>民営化後の</a:t>
            </a:r>
            <a:r>
              <a:rPr kumimoji="1" lang="ja-JP" altLang="en-US" sz="1600" b="1" dirty="0">
                <a:solidFill>
                  <a:schemeClr val="bg1"/>
                </a:solidFill>
                <a:latin typeface="BIZ UDゴシック" panose="020B0400000000000000" pitchFamily="49" charset="-128"/>
                <a:ea typeface="BIZ UDゴシック" panose="020B0400000000000000" pitchFamily="49" charset="-128"/>
              </a:rPr>
              <a:t>取組</a:t>
            </a:r>
          </a:p>
        </p:txBody>
      </p:sp>
      <p:sp>
        <p:nvSpPr>
          <p:cNvPr id="72" name="テキスト ボックス 71"/>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fld id="{CCEC3038-1CF1-4B63-9920-55248DCFBA97}" type="slidenum">
              <a:rPr kumimoji="1" lang="ja-JP" altLang="en-US" smtClean="0"/>
              <a:pPr/>
              <a:t>62</a:t>
            </a:fld>
            <a:endParaRPr kumimoji="1" lang="ja-JP" altLang="en-US"/>
          </a:p>
        </p:txBody>
      </p:sp>
    </p:spTree>
    <p:extLst>
      <p:ext uri="{BB962C8B-B14F-4D97-AF65-F5344CB8AC3E}">
        <p14:creationId xmlns:p14="http://schemas.microsoft.com/office/powerpoint/2010/main" val="682565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20" y="260648"/>
            <a:ext cx="5904656" cy="3539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①スピーディなサービス改善</a:t>
            </a:r>
            <a:r>
              <a:rPr kumimoji="1" lang="ja-JP" altLang="en-US" sz="1700" b="1" i="0" u="none" strike="noStrike" kern="1200" cap="none" spc="0" normalizeH="0" baseline="0" noProof="0" dirty="0" smtClean="0">
                <a:ln>
                  <a:noFill/>
                </a:ln>
                <a:solidFill>
                  <a:prstClr val="black"/>
                </a:solidFill>
                <a:effectLst/>
                <a:uLnTx/>
                <a:uFillTx/>
                <a:latin typeface="Calibri" pitchFamily="34" charset="0"/>
                <a:ea typeface="ＭＳ Ｐゴシック" panose="020B0600070205080204" pitchFamily="50" charset="-128"/>
                <a:cs typeface="+mn-cs"/>
              </a:rPr>
              <a:t>（快適性・利便性の</a:t>
            </a:r>
            <a:r>
              <a:rPr kumimoji="1" lang="ja-JP" altLang="en-US" sz="17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向上）</a:t>
            </a:r>
          </a:p>
        </p:txBody>
      </p:sp>
      <p:cxnSp>
        <p:nvCxnSpPr>
          <p:cNvPr id="41" name="直線コネクタ 40">
            <a:extLst>
              <a:ext uri="{FF2B5EF4-FFF2-40B4-BE49-F238E27FC236}">
                <a16:creationId xmlns:a16="http://schemas.microsoft.com/office/drawing/2014/main" id="{E8C06758-845F-4593-8CCF-F9D776BB3B5F}"/>
              </a:ext>
            </a:extLst>
          </p:cNvPr>
          <p:cNvCxnSpPr>
            <a:cxnSpLocks/>
          </p:cNvCxnSpPr>
          <p:nvPr/>
        </p:nvCxnSpPr>
        <p:spPr>
          <a:xfrm>
            <a:off x="2627784" y="1162844"/>
            <a:ext cx="0" cy="1546076"/>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6E4ADD40-12C1-464D-995D-7950B13930F6}"/>
              </a:ext>
            </a:extLst>
          </p:cNvPr>
          <p:cNvCxnSpPr>
            <a:cxnSpLocks/>
          </p:cNvCxnSpPr>
          <p:nvPr/>
        </p:nvCxnSpPr>
        <p:spPr>
          <a:xfrm>
            <a:off x="4620357" y="1162844"/>
            <a:ext cx="0" cy="1546076"/>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D6E2A43-D61B-4EB2-BD50-4662D5AC961E}"/>
              </a:ext>
            </a:extLst>
          </p:cNvPr>
          <p:cNvCxnSpPr>
            <a:cxnSpLocks/>
          </p:cNvCxnSpPr>
          <p:nvPr/>
        </p:nvCxnSpPr>
        <p:spPr>
          <a:xfrm>
            <a:off x="6708465" y="1162843"/>
            <a:ext cx="0" cy="1546077"/>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5" name="山形 6">
            <a:extLst>
              <a:ext uri="{FF2B5EF4-FFF2-40B4-BE49-F238E27FC236}">
                <a16:creationId xmlns:a16="http://schemas.microsoft.com/office/drawing/2014/main" id="{A129DD8B-5BB5-4A4E-B812-62F859B6D6E6}"/>
              </a:ext>
            </a:extLst>
          </p:cNvPr>
          <p:cNvSpPr/>
          <p:nvPr/>
        </p:nvSpPr>
        <p:spPr>
          <a:xfrm>
            <a:off x="611560"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6" name="山形 7">
            <a:extLst>
              <a:ext uri="{FF2B5EF4-FFF2-40B4-BE49-F238E27FC236}">
                <a16:creationId xmlns:a16="http://schemas.microsoft.com/office/drawing/2014/main" id="{13CE0EBE-9711-4468-AA3F-56E6686991BA}"/>
              </a:ext>
            </a:extLst>
          </p:cNvPr>
          <p:cNvSpPr/>
          <p:nvPr/>
        </p:nvSpPr>
        <p:spPr>
          <a:xfrm>
            <a:off x="2628024"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7" name="山形 8">
            <a:extLst>
              <a:ext uri="{FF2B5EF4-FFF2-40B4-BE49-F238E27FC236}">
                <a16:creationId xmlns:a16="http://schemas.microsoft.com/office/drawing/2014/main" id="{AF37F727-690A-408F-A502-0B878F9FAEBE}"/>
              </a:ext>
            </a:extLst>
          </p:cNvPr>
          <p:cNvSpPr/>
          <p:nvPr/>
        </p:nvSpPr>
        <p:spPr>
          <a:xfrm>
            <a:off x="4644248"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8" name="山形 9">
            <a:extLst>
              <a:ext uri="{FF2B5EF4-FFF2-40B4-BE49-F238E27FC236}">
                <a16:creationId xmlns:a16="http://schemas.microsoft.com/office/drawing/2014/main" id="{7B0371C7-654E-4BBC-87E7-CED8EAD93E6D}"/>
              </a:ext>
            </a:extLst>
          </p:cNvPr>
          <p:cNvSpPr/>
          <p:nvPr/>
        </p:nvSpPr>
        <p:spPr>
          <a:xfrm>
            <a:off x="6660472"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9" name="正方形/長方形 68">
            <a:extLst>
              <a:ext uri="{FF2B5EF4-FFF2-40B4-BE49-F238E27FC236}">
                <a16:creationId xmlns:a16="http://schemas.microsoft.com/office/drawing/2014/main" id="{4488AF1B-6BAD-4206-9A89-EA28F1C15165}"/>
              </a:ext>
            </a:extLst>
          </p:cNvPr>
          <p:cNvSpPr/>
          <p:nvPr/>
        </p:nvSpPr>
        <p:spPr>
          <a:xfrm>
            <a:off x="251520" y="1124744"/>
            <a:ext cx="432048" cy="1368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年表（概況）</a:t>
            </a:r>
          </a:p>
        </p:txBody>
      </p:sp>
      <p:cxnSp>
        <p:nvCxnSpPr>
          <p:cNvPr id="70" name="直線コネクタ 69">
            <a:extLst>
              <a:ext uri="{FF2B5EF4-FFF2-40B4-BE49-F238E27FC236}">
                <a16:creationId xmlns:a16="http://schemas.microsoft.com/office/drawing/2014/main" id="{BC51FB6C-90DF-4AB9-8563-F0A7BC8D449A}"/>
              </a:ext>
            </a:extLst>
          </p:cNvPr>
          <p:cNvCxnSpPr/>
          <p:nvPr/>
        </p:nvCxnSpPr>
        <p:spPr>
          <a:xfrm>
            <a:off x="359772" y="2708196"/>
            <a:ext cx="85689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AD2D5DBD-98F2-4D01-8ED5-FCBABB5CC213}"/>
              </a:ext>
            </a:extLst>
          </p:cNvPr>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3D755CC2-7926-4834-9CAC-0216FE6DA5C4}"/>
              </a:ext>
            </a:extLst>
          </p:cNvPr>
          <p:cNvGrpSpPr/>
          <p:nvPr/>
        </p:nvGrpSpPr>
        <p:grpSpPr>
          <a:xfrm>
            <a:off x="179512" y="2711106"/>
            <a:ext cx="4547736" cy="789902"/>
            <a:chOff x="395536" y="2852936"/>
            <a:chExt cx="5549780" cy="789902"/>
          </a:xfrm>
        </p:grpSpPr>
        <p:sp>
          <p:nvSpPr>
            <p:cNvPr id="15" name="正方形/長方形 14">
              <a:extLst>
                <a:ext uri="{FF2B5EF4-FFF2-40B4-BE49-F238E27FC236}">
                  <a16:creationId xmlns:a16="http://schemas.microsoft.com/office/drawing/2014/main" id="{77BD186D-579D-4EBB-84F1-714869DE5A78}"/>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D2088"/>
                  </a:solidFill>
                  <a:effectLst/>
                  <a:uLnTx/>
                  <a:uFillTx/>
                  <a:latin typeface="ＭＳ Ｐゴシック" panose="020B0600070205080204" pitchFamily="50" charset="-128"/>
                  <a:ea typeface="ＭＳ Ｐゴシック" panose="020B0600070205080204" pitchFamily="50" charset="-128"/>
                  <a:cs typeface="+mn-cs"/>
                </a:rPr>
                <a:t>トイレのリニューアル</a:t>
              </a:r>
            </a:p>
          </p:txBody>
        </p:sp>
        <p:sp>
          <p:nvSpPr>
            <p:cNvPr id="16" name="正方形/長方形 15">
              <a:extLst>
                <a:ext uri="{FF2B5EF4-FFF2-40B4-BE49-F238E27FC236}">
                  <a16:creationId xmlns:a16="http://schemas.microsoft.com/office/drawing/2014/main" id="{0906A6A7-65FC-45BC-8C9A-3238DEA0F656}"/>
                </a:ext>
              </a:extLst>
            </p:cNvPr>
            <p:cNvSpPr/>
            <p:nvPr/>
          </p:nvSpPr>
          <p:spPr>
            <a:xfrm>
              <a:off x="395536" y="3031863"/>
              <a:ext cx="5549780" cy="610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全駅で車いす対応可能なトイレを設置。おむつ替えシートや</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オストメイト用水洗装置も備えた多機能トイレを男女別に１か所</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設置することを基本に整備。</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7" name="グループ化 16">
            <a:extLst>
              <a:ext uri="{FF2B5EF4-FFF2-40B4-BE49-F238E27FC236}">
                <a16:creationId xmlns:a16="http://schemas.microsoft.com/office/drawing/2014/main" id="{40231E35-5889-4342-984E-912F9AF1067B}"/>
              </a:ext>
            </a:extLst>
          </p:cNvPr>
          <p:cNvGrpSpPr/>
          <p:nvPr/>
        </p:nvGrpSpPr>
        <p:grpSpPr>
          <a:xfrm>
            <a:off x="168282" y="3429000"/>
            <a:ext cx="4558966" cy="977347"/>
            <a:chOff x="395536" y="2852936"/>
            <a:chExt cx="5563484" cy="977347"/>
          </a:xfrm>
        </p:grpSpPr>
        <p:sp>
          <p:nvSpPr>
            <p:cNvPr id="18" name="正方形/長方形 17">
              <a:extLst>
                <a:ext uri="{FF2B5EF4-FFF2-40B4-BE49-F238E27FC236}">
                  <a16:creationId xmlns:a16="http://schemas.microsoft.com/office/drawing/2014/main" id="{E7151100-98B5-4B5C-94C8-B4AEC283D326}"/>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D2088"/>
                  </a:solidFill>
                  <a:effectLst/>
                  <a:uLnTx/>
                  <a:uFillTx/>
                  <a:latin typeface="ＭＳ Ｐゴシック" panose="020B0600070205080204" pitchFamily="50" charset="-128"/>
                  <a:ea typeface="ＭＳ Ｐゴシック" panose="020B0600070205080204" pitchFamily="50" charset="-128"/>
                  <a:cs typeface="+mn-cs"/>
                </a:rPr>
                <a:t>駅のリニューアル</a:t>
              </a:r>
            </a:p>
          </p:txBody>
        </p:sp>
        <p:sp>
          <p:nvSpPr>
            <p:cNvPr id="19" name="正方形/長方形 18">
              <a:extLst>
                <a:ext uri="{FF2B5EF4-FFF2-40B4-BE49-F238E27FC236}">
                  <a16:creationId xmlns:a16="http://schemas.microsoft.com/office/drawing/2014/main" id="{18220B1D-B37F-4DE2-9EBC-406493C92BCC}"/>
                </a:ext>
              </a:extLst>
            </p:cNvPr>
            <p:cNvSpPr/>
            <p:nvPr/>
          </p:nvSpPr>
          <p:spPr>
            <a:xfrm>
              <a:off x="395536" y="3009756"/>
              <a:ext cx="5563484" cy="820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快適な移動のみならず、利用することが目的となるような魅力</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あふれる地下空間を提供。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月中津駅、同年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月新大阪駅</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完了。現在、梅田・心斎橋・動物園前・大阪港駅工事中。）</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20" name="グループ化 19">
            <a:extLst>
              <a:ext uri="{FF2B5EF4-FFF2-40B4-BE49-F238E27FC236}">
                <a16:creationId xmlns:a16="http://schemas.microsoft.com/office/drawing/2014/main" id="{BFAA8360-91FC-499B-9818-A50DC0163A64}"/>
              </a:ext>
            </a:extLst>
          </p:cNvPr>
          <p:cNvGrpSpPr/>
          <p:nvPr/>
        </p:nvGrpSpPr>
        <p:grpSpPr>
          <a:xfrm>
            <a:off x="168281" y="4149080"/>
            <a:ext cx="4452075" cy="1002705"/>
            <a:chOff x="395536" y="2852936"/>
            <a:chExt cx="5184576" cy="1002705"/>
          </a:xfrm>
        </p:grpSpPr>
        <p:sp>
          <p:nvSpPr>
            <p:cNvPr id="21" name="正方形/長方形 20">
              <a:extLst>
                <a:ext uri="{FF2B5EF4-FFF2-40B4-BE49-F238E27FC236}">
                  <a16:creationId xmlns:a16="http://schemas.microsoft.com/office/drawing/2014/main" id="{CB080D5F-6E06-4948-8B96-700CF100B152}"/>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D2088"/>
                  </a:solidFill>
                  <a:effectLst/>
                  <a:uLnTx/>
                  <a:uFillTx/>
                  <a:latin typeface="ＭＳ Ｐゴシック" panose="020B0600070205080204" pitchFamily="50" charset="-128"/>
                  <a:ea typeface="ＭＳ Ｐゴシック" panose="020B0600070205080204" pitchFamily="50" charset="-128"/>
                  <a:cs typeface="+mn-cs"/>
                </a:rPr>
                <a:t>運賃の据え置き</a:t>
              </a:r>
            </a:p>
          </p:txBody>
        </p:sp>
        <p:sp>
          <p:nvSpPr>
            <p:cNvPr id="22" name="正方形/長方形 21">
              <a:extLst>
                <a:ext uri="{FF2B5EF4-FFF2-40B4-BE49-F238E27FC236}">
                  <a16:creationId xmlns:a16="http://schemas.microsoft.com/office/drawing/2014/main" id="{76CE1AEF-F1ED-4B7C-996C-010044A6BFD1}"/>
                </a:ext>
              </a:extLst>
            </p:cNvPr>
            <p:cNvSpPr/>
            <p:nvPr/>
          </p:nvSpPr>
          <p:spPr>
            <a:xfrm>
              <a:off x="395536" y="3035114"/>
              <a:ext cx="5184576" cy="820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月の消費税改定（</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 → 10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％）時に、１～３区の運賃を据え置き。</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23" name="グループ化 22">
            <a:extLst>
              <a:ext uri="{FF2B5EF4-FFF2-40B4-BE49-F238E27FC236}">
                <a16:creationId xmlns:a16="http://schemas.microsoft.com/office/drawing/2014/main" id="{C8768727-1B4D-4752-A143-232F7BE3C281}"/>
              </a:ext>
            </a:extLst>
          </p:cNvPr>
          <p:cNvGrpSpPr/>
          <p:nvPr/>
        </p:nvGrpSpPr>
        <p:grpSpPr>
          <a:xfrm>
            <a:off x="186343" y="4735550"/>
            <a:ext cx="4601681" cy="987965"/>
            <a:chOff x="387997" y="2633845"/>
            <a:chExt cx="5615611" cy="987965"/>
          </a:xfrm>
        </p:grpSpPr>
        <p:sp>
          <p:nvSpPr>
            <p:cNvPr id="24" name="正方形/長方形 23">
              <a:extLst>
                <a:ext uri="{FF2B5EF4-FFF2-40B4-BE49-F238E27FC236}">
                  <a16:creationId xmlns:a16="http://schemas.microsoft.com/office/drawing/2014/main" id="{887B9FFC-0C0D-469D-AC59-5929F2614609}"/>
                </a:ext>
              </a:extLst>
            </p:cNvPr>
            <p:cNvSpPr/>
            <p:nvPr/>
          </p:nvSpPr>
          <p:spPr>
            <a:xfrm>
              <a:off x="395536" y="2633845"/>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D2088"/>
                  </a:solidFill>
                  <a:effectLst/>
                  <a:uLnTx/>
                  <a:uFillTx/>
                  <a:latin typeface="ＭＳ Ｐゴシック" panose="020B0600070205080204" pitchFamily="50" charset="-128"/>
                  <a:ea typeface="ＭＳ Ｐゴシック" panose="020B0600070205080204" pitchFamily="50" charset="-128"/>
                  <a:cs typeface="+mn-cs"/>
                </a:rPr>
                <a:t>混雑緩和</a:t>
              </a:r>
            </a:p>
          </p:txBody>
        </p:sp>
        <p:sp>
          <p:nvSpPr>
            <p:cNvPr id="25" name="正方形/長方形 24">
              <a:extLst>
                <a:ext uri="{FF2B5EF4-FFF2-40B4-BE49-F238E27FC236}">
                  <a16:creationId xmlns:a16="http://schemas.microsoft.com/office/drawing/2014/main" id="{E72639E0-139C-4057-A48C-D5086E0A09B9}"/>
                </a:ext>
              </a:extLst>
            </p:cNvPr>
            <p:cNvSpPr/>
            <p:nvPr/>
          </p:nvSpPr>
          <p:spPr>
            <a:xfrm>
              <a:off x="387997" y="2801283"/>
              <a:ext cx="5615611" cy="820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堺筋線のダイヤ改正： 河原町直通増便（</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月実施）</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中央線のダイヤ改正：終発延長（</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月実施）</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長堀鶴見緑地線のダイヤ改正：朝ラッシュ時間帯の拡大</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月実施）</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谷町線のダイヤ改正：間隔</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分半⇒</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月実施）</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Osaka Point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を付与する「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TRY!</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御堂筋線 時差通勤応援</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キャンペーン」を実施（</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年７月１日～</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40" name="グループ化 39">
            <a:extLst>
              <a:ext uri="{FF2B5EF4-FFF2-40B4-BE49-F238E27FC236}">
                <a16:creationId xmlns:a16="http://schemas.microsoft.com/office/drawing/2014/main" id="{70E91012-8C8D-4CB5-8BD7-1908383CA43F}"/>
              </a:ext>
            </a:extLst>
          </p:cNvPr>
          <p:cNvGrpSpPr/>
          <p:nvPr/>
        </p:nvGrpSpPr>
        <p:grpSpPr>
          <a:xfrm>
            <a:off x="179512" y="6237312"/>
            <a:ext cx="4643536" cy="483204"/>
            <a:chOff x="395536" y="2852936"/>
            <a:chExt cx="5666688" cy="483204"/>
          </a:xfrm>
        </p:grpSpPr>
        <p:sp>
          <p:nvSpPr>
            <p:cNvPr id="42" name="正方形/長方形 41">
              <a:extLst>
                <a:ext uri="{FF2B5EF4-FFF2-40B4-BE49-F238E27FC236}">
                  <a16:creationId xmlns:a16="http://schemas.microsoft.com/office/drawing/2014/main" id="{8A26AC77-60B7-49D8-925D-6C3D9EF1D476}"/>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D2088"/>
                  </a:solidFill>
                  <a:effectLst/>
                  <a:uLnTx/>
                  <a:uFillTx/>
                  <a:latin typeface="ＭＳ Ｐゴシック" panose="020B0600070205080204" pitchFamily="50" charset="-128"/>
                  <a:ea typeface="ＭＳ Ｐゴシック" panose="020B0600070205080204" pitchFamily="50" charset="-128"/>
                  <a:cs typeface="+mn-cs"/>
                </a:rPr>
                <a:t>各種サービス</a:t>
              </a:r>
            </a:p>
          </p:txBody>
        </p:sp>
        <p:sp>
          <p:nvSpPr>
            <p:cNvPr id="43" name="正方形/長方形 42">
              <a:extLst>
                <a:ext uri="{FF2B5EF4-FFF2-40B4-BE49-F238E27FC236}">
                  <a16:creationId xmlns:a16="http://schemas.microsoft.com/office/drawing/2014/main" id="{B592E7C5-8513-4D61-90C5-73B7AE809D83}"/>
                </a:ext>
              </a:extLst>
            </p:cNvPr>
            <p:cNvSpPr/>
            <p:nvPr/>
          </p:nvSpPr>
          <p:spPr>
            <a:xfrm>
              <a:off x="395536" y="3025456"/>
              <a:ext cx="5666688" cy="310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・各駅改札口付近に運行情報、各種コンテンツ情報を提供する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液晶ディスプレイ「サービス情報表示器」を設置。</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62" name="正方形/長方形 61">
            <a:extLst>
              <a:ext uri="{FF2B5EF4-FFF2-40B4-BE49-F238E27FC236}">
                <a16:creationId xmlns:a16="http://schemas.microsoft.com/office/drawing/2014/main" id="{44C8BE0C-36E2-4CD9-AE8B-4F2FCBF4843A}"/>
              </a:ext>
            </a:extLst>
          </p:cNvPr>
          <p:cNvSpPr/>
          <p:nvPr/>
        </p:nvSpPr>
        <p:spPr>
          <a:xfrm>
            <a:off x="3673246" y="1384680"/>
            <a:ext cx="5040559"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●中津駅のリニューアル（</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6" name="正方形/長方形 55">
            <a:extLst>
              <a:ext uri="{FF2B5EF4-FFF2-40B4-BE49-F238E27FC236}">
                <a16:creationId xmlns:a16="http://schemas.microsoft.com/office/drawing/2014/main" id="{1F545F8F-6890-4274-B7A3-1D5D0B59D594}"/>
              </a:ext>
            </a:extLst>
          </p:cNvPr>
          <p:cNvSpPr/>
          <p:nvPr/>
        </p:nvSpPr>
        <p:spPr>
          <a:xfrm>
            <a:off x="3351036" y="1588481"/>
            <a:ext cx="2427218" cy="3537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●消費税改定時の運賃据置き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7" name="正方形/長方形 56">
            <a:extLst>
              <a:ext uri="{FF2B5EF4-FFF2-40B4-BE49-F238E27FC236}">
                <a16:creationId xmlns:a16="http://schemas.microsoft.com/office/drawing/2014/main" id="{8908CD53-0793-4610-AB8F-EB427BCB0F8A}"/>
              </a:ext>
            </a:extLst>
          </p:cNvPr>
          <p:cNvSpPr/>
          <p:nvPr/>
        </p:nvSpPr>
        <p:spPr>
          <a:xfrm>
            <a:off x="1172497" y="1780525"/>
            <a:ext cx="2427218" cy="3537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堺筋線ダイヤ改正（</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9" name="正方形/長方形 58">
            <a:extLst>
              <a:ext uri="{FF2B5EF4-FFF2-40B4-BE49-F238E27FC236}">
                <a16:creationId xmlns:a16="http://schemas.microsoft.com/office/drawing/2014/main" id="{C7FF9F72-04E0-49D2-9D4C-06156FED86E8}"/>
              </a:ext>
            </a:extLst>
          </p:cNvPr>
          <p:cNvSpPr/>
          <p:nvPr/>
        </p:nvSpPr>
        <p:spPr>
          <a:xfrm>
            <a:off x="1671723" y="2009176"/>
            <a:ext cx="2983995" cy="3488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●中央線・長堀鶴見緑地線ダイヤ改正（</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0" name="正方形/長方形 59">
            <a:extLst>
              <a:ext uri="{FF2B5EF4-FFF2-40B4-BE49-F238E27FC236}">
                <a16:creationId xmlns:a16="http://schemas.microsoft.com/office/drawing/2014/main" id="{305B57B3-DEA2-4105-B756-13E82C0D20F9}"/>
              </a:ext>
            </a:extLst>
          </p:cNvPr>
          <p:cNvSpPr/>
          <p:nvPr/>
        </p:nvSpPr>
        <p:spPr>
          <a:xfrm>
            <a:off x="4014640" y="2000538"/>
            <a:ext cx="2714480" cy="3537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●谷町線ダイヤ改正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2" name="正方形/長方形 71">
            <a:extLst>
              <a:ext uri="{FF2B5EF4-FFF2-40B4-BE49-F238E27FC236}">
                <a16:creationId xmlns:a16="http://schemas.microsoft.com/office/drawing/2014/main" id="{8B2EB42C-56CB-4147-9C95-2287AD67CC78}"/>
              </a:ext>
            </a:extLst>
          </p:cNvPr>
          <p:cNvSpPr/>
          <p:nvPr/>
        </p:nvSpPr>
        <p:spPr>
          <a:xfrm>
            <a:off x="6754842" y="1657680"/>
            <a:ext cx="2272236" cy="3431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TRY!</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御堂筋線時差通勤応援キャンペーン」の実施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2021.7.1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12.31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4" name="正方形/長方形 53">
            <a:extLst>
              <a:ext uri="{FF2B5EF4-FFF2-40B4-BE49-F238E27FC236}">
                <a16:creationId xmlns:a16="http://schemas.microsoft.com/office/drawing/2014/main" id="{6CDC0F96-EF74-4352-9BE4-7AD4653B4611}"/>
              </a:ext>
            </a:extLst>
          </p:cNvPr>
          <p:cNvSpPr/>
          <p:nvPr/>
        </p:nvSpPr>
        <p:spPr>
          <a:xfrm>
            <a:off x="5452604" y="1389533"/>
            <a:ext cx="5040559"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●新大阪駅のリニューアル（</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2020.9</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58" name="図 57" descr="駅のホームに停まっている電車&#10;&#10;自動的に生成された説明">
            <a:extLst>
              <a:ext uri="{FF2B5EF4-FFF2-40B4-BE49-F238E27FC236}">
                <a16:creationId xmlns:a16="http://schemas.microsoft.com/office/drawing/2014/main" id="{68C1047E-A0A6-413C-8ADB-C804A54474E1}"/>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825563" y="5132076"/>
            <a:ext cx="1857191" cy="1238127"/>
          </a:xfrm>
          <a:prstGeom prst="rect">
            <a:avLst/>
          </a:prstGeom>
        </p:spPr>
      </p:pic>
      <p:pic>
        <p:nvPicPr>
          <p:cNvPr id="74" name="図 73" descr="天井, 部屋, テーブル が含まれている画像&#10;&#10;自動的に生成された説明">
            <a:extLst>
              <a:ext uri="{FF2B5EF4-FFF2-40B4-BE49-F238E27FC236}">
                <a16:creationId xmlns:a16="http://schemas.microsoft.com/office/drawing/2014/main" id="{E161A08A-DD2F-4EA4-A107-6FEDE9458FC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929991" y="5137570"/>
            <a:ext cx="1872000" cy="1238126"/>
          </a:xfrm>
          <a:prstGeom prst="rect">
            <a:avLst/>
          </a:prstGeom>
        </p:spPr>
      </p:pic>
      <p:pic>
        <p:nvPicPr>
          <p:cNvPr id="75" name="図 74">
            <a:extLst>
              <a:ext uri="{FF2B5EF4-FFF2-40B4-BE49-F238E27FC236}">
                <a16:creationId xmlns:a16="http://schemas.microsoft.com/office/drawing/2014/main" id="{452F6215-2570-413C-A0F6-B68FA94CE4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7754" y="3337725"/>
            <a:ext cx="1824004" cy="1368000"/>
          </a:xfrm>
          <a:prstGeom prst="rect">
            <a:avLst/>
          </a:prstGeom>
        </p:spPr>
      </p:pic>
      <p:pic>
        <p:nvPicPr>
          <p:cNvPr id="76" name="図 75" descr="タイル床と白い壁があるバスルーム&#10;&#10;自動的に生成された説明">
            <a:extLst>
              <a:ext uri="{FF2B5EF4-FFF2-40B4-BE49-F238E27FC236}">
                <a16:creationId xmlns:a16="http://schemas.microsoft.com/office/drawing/2014/main" id="{781463BC-B6EF-4468-A422-EA2A230F4C61}"/>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785767" y="3337725"/>
            <a:ext cx="1788738" cy="1368000"/>
          </a:xfrm>
          <a:prstGeom prst="rect">
            <a:avLst/>
          </a:prstGeom>
        </p:spPr>
      </p:pic>
      <p:sp>
        <p:nvSpPr>
          <p:cNvPr id="77" name="正方形/長方形 76">
            <a:extLst>
              <a:ext uri="{FF2B5EF4-FFF2-40B4-BE49-F238E27FC236}">
                <a16:creationId xmlns:a16="http://schemas.microsoft.com/office/drawing/2014/main" id="{97E9D4A5-AC92-41F4-B9C9-FF454F43C214}"/>
              </a:ext>
            </a:extLst>
          </p:cNvPr>
          <p:cNvSpPr/>
          <p:nvPr/>
        </p:nvSpPr>
        <p:spPr>
          <a:xfrm>
            <a:off x="5615124" y="5991512"/>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心斎橋駅</a:t>
            </a: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9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（ジ・オオサカ・ブランド）</a:t>
            </a:r>
          </a:p>
        </p:txBody>
      </p:sp>
      <p:sp>
        <p:nvSpPr>
          <p:cNvPr id="78" name="正方形/長方形 77">
            <a:extLst>
              <a:ext uri="{FF2B5EF4-FFF2-40B4-BE49-F238E27FC236}">
                <a16:creationId xmlns:a16="http://schemas.microsoft.com/office/drawing/2014/main" id="{23316727-F4AE-4C14-9FDC-6716303CBCAF}"/>
              </a:ext>
            </a:extLst>
          </p:cNvPr>
          <p:cNvSpPr/>
          <p:nvPr/>
        </p:nvSpPr>
        <p:spPr>
          <a:xfrm>
            <a:off x="7510179" y="4392215"/>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トイレのリニューアル</a:t>
            </a:r>
          </a:p>
        </p:txBody>
      </p:sp>
      <p:sp>
        <p:nvSpPr>
          <p:cNvPr id="80" name="正方形/長方形 79">
            <a:extLst>
              <a:ext uri="{FF2B5EF4-FFF2-40B4-BE49-F238E27FC236}">
                <a16:creationId xmlns:a16="http://schemas.microsoft.com/office/drawing/2014/main" id="{6353F942-3FB4-4636-84C6-69C2792E74D4}"/>
              </a:ext>
            </a:extLst>
          </p:cNvPr>
          <p:cNvSpPr/>
          <p:nvPr/>
        </p:nvSpPr>
        <p:spPr>
          <a:xfrm>
            <a:off x="7740472" y="5991512"/>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動物園前駅</a:t>
            </a: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9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まるで自然の中にいるような空間</a:t>
            </a:r>
            <a:r>
              <a:rPr kumimoji="1" lang="en-US" altLang="ja-JP" sz="9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a:t>
            </a:r>
          </a:p>
        </p:txBody>
      </p:sp>
      <p:sp>
        <p:nvSpPr>
          <p:cNvPr id="49" name="矢印: 五方向 48">
            <a:extLst>
              <a:ext uri="{FF2B5EF4-FFF2-40B4-BE49-F238E27FC236}">
                <a16:creationId xmlns:a16="http://schemas.microsoft.com/office/drawing/2014/main" id="{5D1A1CA5-E2E4-464C-AF00-DB74F50E8174}"/>
              </a:ext>
            </a:extLst>
          </p:cNvPr>
          <p:cNvSpPr/>
          <p:nvPr/>
        </p:nvSpPr>
        <p:spPr>
          <a:xfrm>
            <a:off x="755580" y="1052736"/>
            <a:ext cx="8064892" cy="216001"/>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●トイレリニューアル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年度末：整備率</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146/179</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か所））　</a:t>
            </a:r>
          </a:p>
        </p:txBody>
      </p:sp>
      <p:sp>
        <p:nvSpPr>
          <p:cNvPr id="51" name="矢印: 五方向 50">
            <a:extLst>
              <a:ext uri="{FF2B5EF4-FFF2-40B4-BE49-F238E27FC236}">
                <a16:creationId xmlns:a16="http://schemas.microsoft.com/office/drawing/2014/main" id="{1FB9E6C1-EA84-4191-8544-FB396D461ACF}"/>
              </a:ext>
            </a:extLst>
          </p:cNvPr>
          <p:cNvSpPr/>
          <p:nvPr/>
        </p:nvSpPr>
        <p:spPr>
          <a:xfrm>
            <a:off x="2631167" y="2404188"/>
            <a:ext cx="6170824" cy="216001"/>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●サービス情報表示器設置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台（</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33/133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駅））</a:t>
            </a:r>
          </a:p>
        </p:txBody>
      </p:sp>
      <p:sp>
        <p:nvSpPr>
          <p:cNvPr id="46" name="角丸四角形 45"/>
          <p:cNvSpPr/>
          <p:nvPr/>
        </p:nvSpPr>
        <p:spPr>
          <a:xfrm>
            <a:off x="7396758" y="188640"/>
            <a:ext cx="1423714" cy="339856"/>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47" name="正方形/長方形 46"/>
          <p:cNvSpPr/>
          <p:nvPr/>
        </p:nvSpPr>
        <p:spPr>
          <a:xfrm>
            <a:off x="5184068" y="188640"/>
            <a:ext cx="2088232"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民営化後の</a:t>
            </a:r>
            <a:r>
              <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取組</a:t>
            </a:r>
          </a:p>
        </p:txBody>
      </p:sp>
      <p:sp>
        <p:nvSpPr>
          <p:cNvPr id="48" name="テキスト ボックス 47"/>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63</a:t>
            </a:fld>
            <a:endParaRPr kumimoji="1" lang="ja-JP" altLang="en-US"/>
          </a:p>
        </p:txBody>
      </p:sp>
    </p:spTree>
    <p:extLst>
      <p:ext uri="{BB962C8B-B14F-4D97-AF65-F5344CB8AC3E}">
        <p14:creationId xmlns:p14="http://schemas.microsoft.com/office/powerpoint/2010/main" val="2586979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①スピーディなサービス改善（バリアフリーの拡充）</a:t>
            </a:r>
          </a:p>
        </p:txBody>
      </p:sp>
      <p:cxnSp>
        <p:nvCxnSpPr>
          <p:cNvPr id="41" name="直線コネクタ 40">
            <a:extLst>
              <a:ext uri="{FF2B5EF4-FFF2-40B4-BE49-F238E27FC236}">
                <a16:creationId xmlns:a16="http://schemas.microsoft.com/office/drawing/2014/main" id="{E8C06758-845F-4593-8CCF-F9D776BB3B5F}"/>
              </a:ext>
            </a:extLst>
          </p:cNvPr>
          <p:cNvCxnSpPr>
            <a:cxnSpLocks/>
          </p:cNvCxnSpPr>
          <p:nvPr/>
        </p:nvCxnSpPr>
        <p:spPr>
          <a:xfrm>
            <a:off x="2627784" y="1162844"/>
            <a:ext cx="0" cy="1546076"/>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6E4ADD40-12C1-464D-995D-7950B13930F6}"/>
              </a:ext>
            </a:extLst>
          </p:cNvPr>
          <p:cNvCxnSpPr>
            <a:cxnSpLocks/>
          </p:cNvCxnSpPr>
          <p:nvPr/>
        </p:nvCxnSpPr>
        <p:spPr>
          <a:xfrm>
            <a:off x="4620357" y="1162844"/>
            <a:ext cx="0" cy="1546076"/>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D6E2A43-D61B-4EB2-BD50-4662D5AC961E}"/>
              </a:ext>
            </a:extLst>
          </p:cNvPr>
          <p:cNvCxnSpPr>
            <a:cxnSpLocks/>
          </p:cNvCxnSpPr>
          <p:nvPr/>
        </p:nvCxnSpPr>
        <p:spPr>
          <a:xfrm>
            <a:off x="6708465" y="1162843"/>
            <a:ext cx="0" cy="1546077"/>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5" name="山形 6">
            <a:extLst>
              <a:ext uri="{FF2B5EF4-FFF2-40B4-BE49-F238E27FC236}">
                <a16:creationId xmlns:a16="http://schemas.microsoft.com/office/drawing/2014/main" id="{A129DD8B-5BB5-4A4E-B812-62F859B6D6E6}"/>
              </a:ext>
            </a:extLst>
          </p:cNvPr>
          <p:cNvSpPr/>
          <p:nvPr/>
        </p:nvSpPr>
        <p:spPr>
          <a:xfrm>
            <a:off x="611560"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6" name="山形 7">
            <a:extLst>
              <a:ext uri="{FF2B5EF4-FFF2-40B4-BE49-F238E27FC236}">
                <a16:creationId xmlns:a16="http://schemas.microsoft.com/office/drawing/2014/main" id="{13CE0EBE-9711-4468-AA3F-56E6686991BA}"/>
              </a:ext>
            </a:extLst>
          </p:cNvPr>
          <p:cNvSpPr/>
          <p:nvPr/>
        </p:nvSpPr>
        <p:spPr>
          <a:xfrm>
            <a:off x="2628024"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7" name="山形 8">
            <a:extLst>
              <a:ext uri="{FF2B5EF4-FFF2-40B4-BE49-F238E27FC236}">
                <a16:creationId xmlns:a16="http://schemas.microsoft.com/office/drawing/2014/main" id="{AF37F727-690A-408F-A502-0B878F9FAEBE}"/>
              </a:ext>
            </a:extLst>
          </p:cNvPr>
          <p:cNvSpPr/>
          <p:nvPr/>
        </p:nvSpPr>
        <p:spPr>
          <a:xfrm>
            <a:off x="4644248"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8" name="山形 9">
            <a:extLst>
              <a:ext uri="{FF2B5EF4-FFF2-40B4-BE49-F238E27FC236}">
                <a16:creationId xmlns:a16="http://schemas.microsoft.com/office/drawing/2014/main" id="{7B0371C7-654E-4BBC-87E7-CED8EAD93E6D}"/>
              </a:ext>
            </a:extLst>
          </p:cNvPr>
          <p:cNvSpPr/>
          <p:nvPr/>
        </p:nvSpPr>
        <p:spPr>
          <a:xfrm>
            <a:off x="6660472"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9" name="正方形/長方形 68">
            <a:extLst>
              <a:ext uri="{FF2B5EF4-FFF2-40B4-BE49-F238E27FC236}">
                <a16:creationId xmlns:a16="http://schemas.microsoft.com/office/drawing/2014/main" id="{4488AF1B-6BAD-4206-9A89-EA28F1C15165}"/>
              </a:ext>
            </a:extLst>
          </p:cNvPr>
          <p:cNvSpPr/>
          <p:nvPr/>
        </p:nvSpPr>
        <p:spPr>
          <a:xfrm>
            <a:off x="251520" y="1124744"/>
            <a:ext cx="432048" cy="1368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年表（概況）</a:t>
            </a:r>
          </a:p>
        </p:txBody>
      </p:sp>
      <p:cxnSp>
        <p:nvCxnSpPr>
          <p:cNvPr id="70" name="直線コネクタ 69">
            <a:extLst>
              <a:ext uri="{FF2B5EF4-FFF2-40B4-BE49-F238E27FC236}">
                <a16:creationId xmlns:a16="http://schemas.microsoft.com/office/drawing/2014/main" id="{BC51FB6C-90DF-4AB9-8563-F0A7BC8D449A}"/>
              </a:ext>
            </a:extLst>
          </p:cNvPr>
          <p:cNvCxnSpPr/>
          <p:nvPr/>
        </p:nvCxnSpPr>
        <p:spPr>
          <a:xfrm>
            <a:off x="359772" y="2708920"/>
            <a:ext cx="85689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AD2D5DBD-98F2-4D01-8ED5-FCBABB5CC213}"/>
              </a:ext>
            </a:extLst>
          </p:cNvPr>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3D755CC2-7926-4834-9CAC-0216FE6DA5C4}"/>
              </a:ext>
            </a:extLst>
          </p:cNvPr>
          <p:cNvGrpSpPr/>
          <p:nvPr/>
        </p:nvGrpSpPr>
        <p:grpSpPr>
          <a:xfrm>
            <a:off x="289612" y="3074099"/>
            <a:ext cx="4508891" cy="777046"/>
            <a:chOff x="395535" y="2852936"/>
            <a:chExt cx="5502376" cy="777046"/>
          </a:xfrm>
        </p:grpSpPr>
        <p:sp>
          <p:nvSpPr>
            <p:cNvPr id="15" name="正方形/長方形 14">
              <a:extLst>
                <a:ext uri="{FF2B5EF4-FFF2-40B4-BE49-F238E27FC236}">
                  <a16:creationId xmlns:a16="http://schemas.microsoft.com/office/drawing/2014/main" id="{77BD186D-579D-4EBB-84F1-714869DE5A78}"/>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D2088"/>
                  </a:solidFill>
                  <a:effectLst/>
                  <a:uLnTx/>
                  <a:uFillTx/>
                  <a:latin typeface="ＭＳ Ｐゴシック" panose="020B0600070205080204" pitchFamily="50" charset="-128"/>
                  <a:ea typeface="ＭＳ Ｐゴシック" panose="020B0600070205080204" pitchFamily="50" charset="-128"/>
                  <a:cs typeface="+mn-cs"/>
                </a:rPr>
                <a:t>バリアフリールートの複線化</a:t>
              </a:r>
            </a:p>
          </p:txBody>
        </p:sp>
        <p:sp>
          <p:nvSpPr>
            <p:cNvPr id="16" name="正方形/長方形 15">
              <a:extLst>
                <a:ext uri="{FF2B5EF4-FFF2-40B4-BE49-F238E27FC236}">
                  <a16:creationId xmlns:a16="http://schemas.microsoft.com/office/drawing/2014/main" id="{0906A6A7-65FC-45BC-8C9A-3238DEA0F656}"/>
                </a:ext>
              </a:extLst>
            </p:cNvPr>
            <p:cNvSpPr/>
            <p:nvPr/>
          </p:nvSpPr>
          <p:spPr>
            <a:xfrm>
              <a:off x="395535" y="3019007"/>
              <a:ext cx="5502376" cy="610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年度に全駅完了したワンルート整備に加えて、</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エレベーター（</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EV</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）増設による複線化に向け、</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年度までに６駅完了。</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7" name="グループ化 16">
            <a:extLst>
              <a:ext uri="{FF2B5EF4-FFF2-40B4-BE49-F238E27FC236}">
                <a16:creationId xmlns:a16="http://schemas.microsoft.com/office/drawing/2014/main" id="{40231E35-5889-4342-984E-912F9AF1067B}"/>
              </a:ext>
            </a:extLst>
          </p:cNvPr>
          <p:cNvGrpSpPr/>
          <p:nvPr/>
        </p:nvGrpSpPr>
        <p:grpSpPr>
          <a:xfrm>
            <a:off x="289613" y="4842718"/>
            <a:ext cx="4248472" cy="1036551"/>
            <a:chOff x="395536" y="2852936"/>
            <a:chExt cx="5184576" cy="1036551"/>
          </a:xfrm>
        </p:grpSpPr>
        <p:sp>
          <p:nvSpPr>
            <p:cNvPr id="18" name="正方形/長方形 17">
              <a:extLst>
                <a:ext uri="{FF2B5EF4-FFF2-40B4-BE49-F238E27FC236}">
                  <a16:creationId xmlns:a16="http://schemas.microsoft.com/office/drawing/2014/main" id="{E7151100-98B5-4B5C-94C8-B4AEC283D326}"/>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D2088"/>
                  </a:solidFill>
                  <a:effectLst/>
                  <a:uLnTx/>
                  <a:uFillTx/>
                  <a:latin typeface="ＭＳ Ｐゴシック" panose="020B0600070205080204" pitchFamily="50" charset="-128"/>
                  <a:ea typeface="ＭＳ Ｐゴシック" panose="020B0600070205080204" pitchFamily="50" charset="-128"/>
                  <a:cs typeface="+mn-cs"/>
                </a:rPr>
                <a:t>お客さまとの意見交換</a:t>
              </a:r>
            </a:p>
          </p:txBody>
        </p:sp>
        <p:sp>
          <p:nvSpPr>
            <p:cNvPr id="19" name="正方形/長方形 18">
              <a:extLst>
                <a:ext uri="{FF2B5EF4-FFF2-40B4-BE49-F238E27FC236}">
                  <a16:creationId xmlns:a16="http://schemas.microsoft.com/office/drawing/2014/main" id="{18220B1D-B37F-4DE2-9EBC-406493C92BCC}"/>
                </a:ext>
              </a:extLst>
            </p:cNvPr>
            <p:cNvSpPr/>
            <p:nvPr/>
          </p:nvSpPr>
          <p:spPr>
            <a:xfrm>
              <a:off x="395536" y="3068960"/>
              <a:ext cx="5184576" cy="820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障がい者団体と共同でバリアフリー体験会・意見交換会を</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実施することにより、障害のあるお客さまとのスムーズな</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コミュニケーションや介助方法などについて、気づきや学びを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通じて駅社員の対応力を向上。</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20" name="グループ化 19">
            <a:extLst>
              <a:ext uri="{FF2B5EF4-FFF2-40B4-BE49-F238E27FC236}">
                <a16:creationId xmlns:a16="http://schemas.microsoft.com/office/drawing/2014/main" id="{BFAA8360-91FC-499B-9818-A50DC0163A64}"/>
              </a:ext>
            </a:extLst>
          </p:cNvPr>
          <p:cNvGrpSpPr/>
          <p:nvPr/>
        </p:nvGrpSpPr>
        <p:grpSpPr>
          <a:xfrm>
            <a:off x="289613" y="5948868"/>
            <a:ext cx="4248472" cy="1036551"/>
            <a:chOff x="395536" y="2852936"/>
            <a:chExt cx="5184576" cy="1036551"/>
          </a:xfrm>
        </p:grpSpPr>
        <p:sp>
          <p:nvSpPr>
            <p:cNvPr id="21" name="正方形/長方形 20">
              <a:extLst>
                <a:ext uri="{FF2B5EF4-FFF2-40B4-BE49-F238E27FC236}">
                  <a16:creationId xmlns:a16="http://schemas.microsoft.com/office/drawing/2014/main" id="{CB080D5F-6E06-4948-8B96-700CF100B152}"/>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D2088"/>
                  </a:solidFill>
                  <a:effectLst/>
                  <a:uLnTx/>
                  <a:uFillTx/>
                  <a:latin typeface="ＭＳ Ｐゴシック" panose="020B0600070205080204" pitchFamily="50" charset="-128"/>
                  <a:ea typeface="ＭＳ Ｐゴシック" panose="020B0600070205080204" pitchFamily="50" charset="-128"/>
                  <a:cs typeface="+mn-cs"/>
                </a:rPr>
                <a:t>サービス介助士資格取得の推進</a:t>
              </a:r>
            </a:p>
          </p:txBody>
        </p:sp>
        <p:sp>
          <p:nvSpPr>
            <p:cNvPr id="22" name="正方形/長方形 21">
              <a:extLst>
                <a:ext uri="{FF2B5EF4-FFF2-40B4-BE49-F238E27FC236}">
                  <a16:creationId xmlns:a16="http://schemas.microsoft.com/office/drawing/2014/main" id="{76CE1AEF-F1ED-4B7C-996C-010044A6BFD1}"/>
                </a:ext>
              </a:extLst>
            </p:cNvPr>
            <p:cNvSpPr/>
            <p:nvPr/>
          </p:nvSpPr>
          <p:spPr>
            <a:xfrm>
              <a:off x="395536" y="3068960"/>
              <a:ext cx="5184576" cy="820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駅社員のサービス介助士資格取得率</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％を目指し推進。</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年度末：取得率</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23" name="グループ化 22">
            <a:extLst>
              <a:ext uri="{FF2B5EF4-FFF2-40B4-BE49-F238E27FC236}">
                <a16:creationId xmlns:a16="http://schemas.microsoft.com/office/drawing/2014/main" id="{D19E920E-FECE-4993-A8FF-2F0BBE98502A}"/>
              </a:ext>
            </a:extLst>
          </p:cNvPr>
          <p:cNvGrpSpPr/>
          <p:nvPr/>
        </p:nvGrpSpPr>
        <p:grpSpPr>
          <a:xfrm>
            <a:off x="289613" y="3903773"/>
            <a:ext cx="4255928" cy="961434"/>
            <a:chOff x="395536" y="2928053"/>
            <a:chExt cx="5193675" cy="961434"/>
          </a:xfrm>
        </p:grpSpPr>
        <p:sp>
          <p:nvSpPr>
            <p:cNvPr id="24" name="正方形/長方形 23">
              <a:extLst>
                <a:ext uri="{FF2B5EF4-FFF2-40B4-BE49-F238E27FC236}">
                  <a16:creationId xmlns:a16="http://schemas.microsoft.com/office/drawing/2014/main" id="{08D14E91-17C6-479B-81A5-EB809FBFF2C7}"/>
                </a:ext>
              </a:extLst>
            </p:cNvPr>
            <p:cNvSpPr/>
            <p:nvPr/>
          </p:nvSpPr>
          <p:spPr>
            <a:xfrm>
              <a:off x="404635" y="2928053"/>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D2088"/>
                  </a:solidFill>
                  <a:effectLst/>
                  <a:uLnTx/>
                  <a:uFillTx/>
                  <a:latin typeface="ＭＳ Ｐゴシック" panose="020B0600070205080204" pitchFamily="50" charset="-128"/>
                  <a:ea typeface="ＭＳ Ｐゴシック" panose="020B0600070205080204" pitchFamily="50" charset="-128"/>
                  <a:cs typeface="+mn-cs"/>
                </a:rPr>
                <a:t>ホームと車両の段差隙間縮小</a:t>
              </a:r>
            </a:p>
          </p:txBody>
        </p:sp>
        <p:sp>
          <p:nvSpPr>
            <p:cNvPr id="25" name="正方形/長方形 24">
              <a:extLst>
                <a:ext uri="{FF2B5EF4-FFF2-40B4-BE49-F238E27FC236}">
                  <a16:creationId xmlns:a16="http://schemas.microsoft.com/office/drawing/2014/main" id="{FFB8DE05-8C3C-43C5-8DEF-225A98C9F938}"/>
                </a:ext>
              </a:extLst>
            </p:cNvPr>
            <p:cNvSpPr/>
            <p:nvPr/>
          </p:nvSpPr>
          <p:spPr>
            <a:xfrm>
              <a:off x="395536" y="3068960"/>
              <a:ext cx="5184576" cy="820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車椅子ご利用者をはじめ、乗降の利便性向上のため、</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可動式ホーム柵設置後、ホームと車両の段差隙間縮小工事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を実施。</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33" name="グループ化 32">
            <a:extLst>
              <a:ext uri="{FF2B5EF4-FFF2-40B4-BE49-F238E27FC236}">
                <a16:creationId xmlns:a16="http://schemas.microsoft.com/office/drawing/2014/main" id="{508C8E40-5373-42BB-99D5-383D37D329F7}"/>
              </a:ext>
            </a:extLst>
          </p:cNvPr>
          <p:cNvGrpSpPr/>
          <p:nvPr/>
        </p:nvGrpSpPr>
        <p:grpSpPr>
          <a:xfrm>
            <a:off x="4500299" y="3104472"/>
            <a:ext cx="4607898" cy="1369019"/>
            <a:chOff x="856846" y="2260679"/>
            <a:chExt cx="7554331" cy="2244413"/>
          </a:xfrm>
        </p:grpSpPr>
        <p:sp>
          <p:nvSpPr>
            <p:cNvPr id="34" name="ホーム階">
              <a:extLst>
                <a:ext uri="{FF2B5EF4-FFF2-40B4-BE49-F238E27FC236}">
                  <a16:creationId xmlns:a16="http://schemas.microsoft.com/office/drawing/2014/main" id="{E818895B-63EB-4F9E-81B4-54F7D602E1A0}"/>
                </a:ext>
              </a:extLst>
            </p:cNvPr>
            <p:cNvSpPr/>
            <p:nvPr/>
          </p:nvSpPr>
          <p:spPr bwMode="auto">
            <a:xfrm>
              <a:off x="1721791" y="3574671"/>
              <a:ext cx="4081524" cy="430773"/>
            </a:xfrm>
            <a:prstGeom prst="trapezoid">
              <a:avLst>
                <a:gd name="adj" fmla="val 99626"/>
              </a:avLst>
            </a:prstGeom>
            <a:solidFill>
              <a:schemeClr val="accent3">
                <a:lumMod val="20000"/>
                <a:lumOff val="80000"/>
              </a:schemeClr>
            </a:solidFill>
            <a:ln w="3175" algn="ctr">
              <a:solidFill>
                <a:schemeClr val="bg1">
                  <a:lumMod val="9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36" name="グループ化 35">
              <a:extLst>
                <a:ext uri="{FF2B5EF4-FFF2-40B4-BE49-F238E27FC236}">
                  <a16:creationId xmlns:a16="http://schemas.microsoft.com/office/drawing/2014/main" id="{B4F6942B-269E-4D1C-96CB-2EBD6954CC8C}"/>
                </a:ext>
              </a:extLst>
            </p:cNvPr>
            <p:cNvGrpSpPr/>
            <p:nvPr/>
          </p:nvGrpSpPr>
          <p:grpSpPr>
            <a:xfrm>
              <a:off x="1184644" y="2688317"/>
              <a:ext cx="2117160" cy="1170630"/>
              <a:chOff x="1591447" y="4756301"/>
              <a:chExt cx="2117160" cy="1170630"/>
            </a:xfrm>
          </p:grpSpPr>
          <p:sp>
            <p:nvSpPr>
              <p:cNvPr id="92" name="平行四辺形 91">
                <a:extLst>
                  <a:ext uri="{FF2B5EF4-FFF2-40B4-BE49-F238E27FC236}">
                    <a16:creationId xmlns:a16="http://schemas.microsoft.com/office/drawing/2014/main" id="{0EE72C3F-FDD9-47A9-8538-47BA476AD93C}"/>
                  </a:ext>
                </a:extLst>
              </p:cNvPr>
              <p:cNvSpPr/>
              <p:nvPr/>
            </p:nvSpPr>
            <p:spPr bwMode="auto">
              <a:xfrm>
                <a:off x="2526496" y="5180169"/>
                <a:ext cx="387324" cy="121190"/>
              </a:xfrm>
              <a:prstGeom prst="parallelogram">
                <a:avLst>
                  <a:gd name="adj" fmla="val 100387"/>
                </a:avLst>
              </a:prstGeom>
              <a:solidFill>
                <a:schemeClr val="accent5">
                  <a:lumMod val="20000"/>
                  <a:lumOff val="80000"/>
                </a:schemeClr>
              </a:solidFill>
              <a:ln w="3175" algn="ctr">
                <a:solidFill>
                  <a:schemeClr val="tx1">
                    <a:lumMod val="75000"/>
                    <a:lumOff val="25000"/>
                  </a:schemeClr>
                </a:solidFill>
                <a:miter lim="800000"/>
                <a:headEnd/>
                <a:tailEnd/>
              </a:ln>
              <a:effectLst>
                <a:outerShdw blurRad="50800" dist="38100" dir="2700000" algn="tl" rotWithShape="0">
                  <a:prstClr val="black">
                    <a:alpha val="40000"/>
                  </a:prstClr>
                </a:outerShdw>
              </a:effectLst>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3" name="平行四辺形 92">
                <a:extLst>
                  <a:ext uri="{FF2B5EF4-FFF2-40B4-BE49-F238E27FC236}">
                    <a16:creationId xmlns:a16="http://schemas.microsoft.com/office/drawing/2014/main" id="{769849DC-C11F-40FD-A620-0E7891DF4EED}"/>
                  </a:ext>
                </a:extLst>
              </p:cNvPr>
              <p:cNvSpPr/>
              <p:nvPr/>
            </p:nvSpPr>
            <p:spPr bwMode="auto">
              <a:xfrm>
                <a:off x="2093772" y="5301208"/>
                <a:ext cx="1427494" cy="432000"/>
              </a:xfrm>
              <a:prstGeom prst="parallelogram">
                <a:avLst>
                  <a:gd name="adj" fmla="val 100387"/>
                </a:avLst>
              </a:prstGeom>
              <a:solidFill>
                <a:schemeClr val="accent5">
                  <a:lumMod val="20000"/>
                  <a:lumOff val="80000"/>
                </a:schemeClr>
              </a:solidFill>
              <a:ln w="3175" algn="ctr">
                <a:solidFill>
                  <a:schemeClr val="tx1">
                    <a:lumMod val="75000"/>
                    <a:lumOff val="25000"/>
                  </a:schemeClr>
                </a:solidFill>
                <a:miter lim="800000"/>
                <a:headEnd/>
                <a:tailEnd/>
              </a:ln>
              <a:effectLst>
                <a:outerShdw blurRad="50800" dist="38100" dir="2700000" algn="tl" rotWithShape="0">
                  <a:prstClr val="black">
                    <a:alpha val="40000"/>
                  </a:prstClr>
                </a:outerShdw>
              </a:effectLst>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4" name="EV">
                <a:extLst>
                  <a:ext uri="{FF2B5EF4-FFF2-40B4-BE49-F238E27FC236}">
                    <a16:creationId xmlns:a16="http://schemas.microsoft.com/office/drawing/2014/main" id="{89DE6AA0-F175-4FE1-9760-BD706F12866A}"/>
                  </a:ext>
                </a:extLst>
              </p:cNvPr>
              <p:cNvSpPr/>
              <p:nvPr/>
            </p:nvSpPr>
            <p:spPr bwMode="auto">
              <a:xfrm>
                <a:off x="3416809" y="4980875"/>
                <a:ext cx="174917" cy="701918"/>
              </a:xfrm>
              <a:prstGeom prst="cube">
                <a:avLst>
                  <a:gd name="adj" fmla="val 31486"/>
                </a:avLst>
              </a:prstGeom>
              <a:solidFill>
                <a:schemeClr val="accent5">
                  <a:lumMod val="40000"/>
                  <a:lumOff val="60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95" name="グループ化 94">
                <a:extLst>
                  <a:ext uri="{FF2B5EF4-FFF2-40B4-BE49-F238E27FC236}">
                    <a16:creationId xmlns:a16="http://schemas.microsoft.com/office/drawing/2014/main" id="{3E9D3F49-B8E7-4139-9205-21D6DE92BF7A}"/>
                  </a:ext>
                </a:extLst>
              </p:cNvPr>
              <p:cNvGrpSpPr/>
              <p:nvPr/>
            </p:nvGrpSpPr>
            <p:grpSpPr>
              <a:xfrm>
                <a:off x="3210925" y="5426869"/>
                <a:ext cx="497682" cy="500062"/>
                <a:chOff x="3240881" y="5426869"/>
                <a:chExt cx="497682" cy="500062"/>
              </a:xfrm>
              <a:noFill/>
            </p:grpSpPr>
            <p:sp>
              <p:nvSpPr>
                <p:cNvPr id="106" name="フリーフォーム 135">
                  <a:extLst>
                    <a:ext uri="{FF2B5EF4-FFF2-40B4-BE49-F238E27FC236}">
                      <a16:creationId xmlns:a16="http://schemas.microsoft.com/office/drawing/2014/main" id="{42227284-3688-4F1C-BA25-DF8CF5E0F072}"/>
                    </a:ext>
                  </a:extLst>
                </p:cNvPr>
                <p:cNvSpPr/>
                <p:nvPr/>
              </p:nvSpPr>
              <p:spPr bwMode="auto">
                <a:xfrm>
                  <a:off x="3240881" y="5426869"/>
                  <a:ext cx="497682" cy="500062"/>
                </a:xfrm>
                <a:custGeom>
                  <a:avLst/>
                  <a:gdLst>
                    <a:gd name="connsiteX0" fmla="*/ 0 w 497682"/>
                    <a:gd name="connsiteY0" fmla="*/ 180975 h 500062"/>
                    <a:gd name="connsiteX1" fmla="*/ 180975 w 497682"/>
                    <a:gd name="connsiteY1" fmla="*/ 0 h 500062"/>
                    <a:gd name="connsiteX2" fmla="*/ 497682 w 497682"/>
                    <a:gd name="connsiteY2" fmla="*/ 321469 h 500062"/>
                    <a:gd name="connsiteX3" fmla="*/ 321469 w 497682"/>
                    <a:gd name="connsiteY3" fmla="*/ 500062 h 500062"/>
                    <a:gd name="connsiteX4" fmla="*/ 0 w 497682"/>
                    <a:gd name="connsiteY4" fmla="*/ 180975 h 50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82" h="500062">
                      <a:moveTo>
                        <a:pt x="0" y="180975"/>
                      </a:moveTo>
                      <a:lnTo>
                        <a:pt x="180975" y="0"/>
                      </a:lnTo>
                      <a:lnTo>
                        <a:pt x="497682" y="321469"/>
                      </a:lnTo>
                      <a:lnTo>
                        <a:pt x="321469" y="500062"/>
                      </a:lnTo>
                      <a:lnTo>
                        <a:pt x="0" y="180975"/>
                      </a:lnTo>
                      <a:close/>
                    </a:path>
                  </a:pathLst>
                </a:custGeom>
                <a:solidFill>
                  <a:schemeClr val="accent5">
                    <a:lumMod val="40000"/>
                    <a:lumOff val="60000"/>
                  </a:schemeClr>
                </a:solidFill>
                <a:ln w="3175" algn="ctr">
                  <a:solidFill>
                    <a:schemeClr val="tx1">
                      <a:lumMod val="75000"/>
                      <a:lumOff val="25000"/>
                    </a:schemeClr>
                  </a:solidFill>
                  <a:miter lim="800000"/>
                  <a:headEnd/>
                  <a:tailEnd/>
                </a:ln>
                <a:effectLst>
                  <a:outerShdw blurRad="50800" dist="38100" dir="2700000" algn="tl" rotWithShape="0">
                    <a:prstClr val="black">
                      <a:alpha val="40000"/>
                    </a:prstClr>
                  </a:outerShdw>
                </a:effectLst>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107" name="直線コネクタ 106">
                  <a:extLst>
                    <a:ext uri="{FF2B5EF4-FFF2-40B4-BE49-F238E27FC236}">
                      <a16:creationId xmlns:a16="http://schemas.microsoft.com/office/drawing/2014/main" id="{3C8AA927-8B16-4DAF-99F5-681ECB17D669}"/>
                    </a:ext>
                  </a:extLst>
                </p:cNvPr>
                <p:cNvCxnSpPr/>
                <p:nvPr/>
              </p:nvCxnSpPr>
              <p:spPr>
                <a:xfrm flipV="1">
                  <a:off x="3441187" y="5629718"/>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E7F12955-21DA-4A03-8B82-C31A9FDD7DCC}"/>
                    </a:ext>
                  </a:extLst>
                </p:cNvPr>
                <p:cNvCxnSpPr/>
                <p:nvPr/>
              </p:nvCxnSpPr>
              <p:spPr>
                <a:xfrm flipV="1">
                  <a:off x="3524304" y="5715025"/>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07E51AD5-F07B-411A-A147-7DF5CF70EE5D}"/>
                    </a:ext>
                  </a:extLst>
                </p:cNvPr>
                <p:cNvCxnSpPr/>
                <p:nvPr/>
              </p:nvCxnSpPr>
              <p:spPr>
                <a:xfrm flipV="1">
                  <a:off x="3481555" y="5674678"/>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1484CCF9-314A-4487-9D94-2DA09BAAE843}"/>
                    </a:ext>
                  </a:extLst>
                </p:cNvPr>
                <p:cNvCxnSpPr/>
                <p:nvPr/>
              </p:nvCxnSpPr>
              <p:spPr>
                <a:xfrm flipV="1">
                  <a:off x="3320024" y="5506349"/>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E0B868A0-DFB1-4A22-BADB-76FE31A33957}"/>
                    </a:ext>
                  </a:extLst>
                </p:cNvPr>
                <p:cNvCxnSpPr/>
                <p:nvPr/>
              </p:nvCxnSpPr>
              <p:spPr>
                <a:xfrm flipV="1">
                  <a:off x="3397199" y="5589240"/>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864A3F2D-18DE-45C4-B2D0-A141B2F124AF}"/>
                    </a:ext>
                  </a:extLst>
                </p:cNvPr>
                <p:cNvCxnSpPr/>
                <p:nvPr/>
              </p:nvCxnSpPr>
              <p:spPr>
                <a:xfrm flipV="1">
                  <a:off x="3358011" y="5546547"/>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61DB1911-A363-4BCE-8231-7D586D254A95}"/>
                    </a:ext>
                  </a:extLst>
                </p:cNvPr>
                <p:cNvCxnSpPr/>
                <p:nvPr/>
              </p:nvCxnSpPr>
              <p:spPr>
                <a:xfrm flipV="1">
                  <a:off x="3281975" y="5467381"/>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sp>
            <p:nvSpPr>
              <p:cNvPr id="96" name="直方体 95">
                <a:extLst>
                  <a:ext uri="{FF2B5EF4-FFF2-40B4-BE49-F238E27FC236}">
                    <a16:creationId xmlns:a16="http://schemas.microsoft.com/office/drawing/2014/main" id="{04AD176B-040C-4E6A-B936-2E525028A7E2}"/>
                  </a:ext>
                </a:extLst>
              </p:cNvPr>
              <p:cNvSpPr/>
              <p:nvPr/>
            </p:nvSpPr>
            <p:spPr bwMode="auto">
              <a:xfrm>
                <a:off x="2791829" y="4756301"/>
                <a:ext cx="174917" cy="423867"/>
              </a:xfrm>
              <a:prstGeom prst="cube">
                <a:avLst>
                  <a:gd name="adj" fmla="val 31486"/>
                </a:avLst>
              </a:prstGeom>
              <a:solidFill>
                <a:schemeClr val="bg2">
                  <a:lumMod val="90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7" name="平行四辺形 96">
                <a:extLst>
                  <a:ext uri="{FF2B5EF4-FFF2-40B4-BE49-F238E27FC236}">
                    <a16:creationId xmlns:a16="http://schemas.microsoft.com/office/drawing/2014/main" id="{7DFBAFED-CF83-42E4-ABC2-4B5892CDAED5}"/>
                  </a:ext>
                </a:extLst>
              </p:cNvPr>
              <p:cNvSpPr/>
              <p:nvPr/>
            </p:nvSpPr>
            <p:spPr bwMode="auto">
              <a:xfrm rot="18881747">
                <a:off x="1765691" y="5355427"/>
                <a:ext cx="167750" cy="516238"/>
              </a:xfrm>
              <a:prstGeom prst="parallelogram">
                <a:avLst>
                  <a:gd name="adj" fmla="val 0"/>
                </a:avLst>
              </a:prstGeom>
              <a:solidFill>
                <a:schemeClr val="accent5">
                  <a:lumMod val="40000"/>
                  <a:lumOff val="60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8" name="平行四辺形 97">
                <a:extLst>
                  <a:ext uri="{FF2B5EF4-FFF2-40B4-BE49-F238E27FC236}">
                    <a16:creationId xmlns:a16="http://schemas.microsoft.com/office/drawing/2014/main" id="{8BA38CA1-B937-4D42-A9DE-CE1328FCB497}"/>
                  </a:ext>
                </a:extLst>
              </p:cNvPr>
              <p:cNvSpPr/>
              <p:nvPr/>
            </p:nvSpPr>
            <p:spPr bwMode="auto">
              <a:xfrm>
                <a:off x="1971048" y="5733525"/>
                <a:ext cx="264810" cy="121190"/>
              </a:xfrm>
              <a:prstGeom prst="parallelogram">
                <a:avLst>
                  <a:gd name="adj" fmla="val 100387"/>
                </a:avLst>
              </a:prstGeom>
              <a:solidFill>
                <a:schemeClr val="accent5">
                  <a:lumMod val="20000"/>
                  <a:lumOff val="80000"/>
                </a:schemeClr>
              </a:solidFill>
              <a:ln w="3175" algn="ctr">
                <a:solidFill>
                  <a:schemeClr val="tx1">
                    <a:lumMod val="75000"/>
                    <a:lumOff val="25000"/>
                  </a:schemeClr>
                </a:solidFill>
                <a:miter lim="800000"/>
                <a:headEnd/>
                <a:tailEnd/>
              </a:ln>
              <a:effectLst>
                <a:outerShdw blurRad="50800" dist="38100" dir="2700000" algn="tl" rotWithShape="0">
                  <a:prstClr val="black">
                    <a:alpha val="40000"/>
                  </a:prstClr>
                </a:outerShdw>
              </a:effectLst>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9" name="平行四辺形 98">
                <a:extLst>
                  <a:ext uri="{FF2B5EF4-FFF2-40B4-BE49-F238E27FC236}">
                    <a16:creationId xmlns:a16="http://schemas.microsoft.com/office/drawing/2014/main" id="{D769A320-B44D-4A1D-890D-9173A397FA0A}"/>
                  </a:ext>
                </a:extLst>
              </p:cNvPr>
              <p:cNvSpPr/>
              <p:nvPr/>
            </p:nvSpPr>
            <p:spPr bwMode="auto">
              <a:xfrm rot="18881747">
                <a:off x="2321139" y="4802071"/>
                <a:ext cx="167750" cy="516238"/>
              </a:xfrm>
              <a:prstGeom prst="parallelogram">
                <a:avLst>
                  <a:gd name="adj" fmla="val 0"/>
                </a:avLst>
              </a:prstGeom>
              <a:solidFill>
                <a:schemeClr val="accent5">
                  <a:lumMod val="40000"/>
                  <a:lumOff val="60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100" name="グループ化 99">
                <a:extLst>
                  <a:ext uri="{FF2B5EF4-FFF2-40B4-BE49-F238E27FC236}">
                    <a16:creationId xmlns:a16="http://schemas.microsoft.com/office/drawing/2014/main" id="{72DE498C-8691-43ED-9562-1553AF4A49EC}"/>
                  </a:ext>
                </a:extLst>
              </p:cNvPr>
              <p:cNvGrpSpPr/>
              <p:nvPr/>
            </p:nvGrpSpPr>
            <p:grpSpPr>
              <a:xfrm>
                <a:off x="2590683" y="5301208"/>
                <a:ext cx="445760" cy="432000"/>
                <a:chOff x="2620639" y="5301208"/>
                <a:chExt cx="445760" cy="432000"/>
              </a:xfrm>
            </p:grpSpPr>
            <p:sp>
              <p:nvSpPr>
                <p:cNvPr id="101" name="平行四辺形 100">
                  <a:extLst>
                    <a:ext uri="{FF2B5EF4-FFF2-40B4-BE49-F238E27FC236}">
                      <a16:creationId xmlns:a16="http://schemas.microsoft.com/office/drawing/2014/main" id="{1BA65358-44EF-48D3-9356-C12817596F3F}"/>
                    </a:ext>
                  </a:extLst>
                </p:cNvPr>
                <p:cNvSpPr/>
                <p:nvPr/>
              </p:nvSpPr>
              <p:spPr bwMode="auto">
                <a:xfrm>
                  <a:off x="2671253" y="5569352"/>
                  <a:ext cx="186983" cy="36000"/>
                </a:xfrm>
                <a:prstGeom prst="parallelogram">
                  <a:avLst>
                    <a:gd name="adj" fmla="val 100387"/>
                  </a:avLst>
                </a:prstGeom>
                <a:solidFill>
                  <a:schemeClr val="bg1">
                    <a:lumMod val="75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2" name="平行四辺形 101">
                  <a:extLst>
                    <a:ext uri="{FF2B5EF4-FFF2-40B4-BE49-F238E27FC236}">
                      <a16:creationId xmlns:a16="http://schemas.microsoft.com/office/drawing/2014/main" id="{FA1A5F74-FDE5-45E8-9A40-7702749C0BFE}"/>
                    </a:ext>
                  </a:extLst>
                </p:cNvPr>
                <p:cNvSpPr/>
                <p:nvPr/>
              </p:nvSpPr>
              <p:spPr bwMode="auto">
                <a:xfrm>
                  <a:off x="2741440" y="5504943"/>
                  <a:ext cx="186983" cy="36000"/>
                </a:xfrm>
                <a:prstGeom prst="parallelogram">
                  <a:avLst>
                    <a:gd name="adj" fmla="val 100387"/>
                  </a:avLst>
                </a:prstGeom>
                <a:solidFill>
                  <a:schemeClr val="bg1">
                    <a:lumMod val="75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3" name="平行四辺形 102">
                  <a:extLst>
                    <a:ext uri="{FF2B5EF4-FFF2-40B4-BE49-F238E27FC236}">
                      <a16:creationId xmlns:a16="http://schemas.microsoft.com/office/drawing/2014/main" id="{F7761FE5-10ED-4F73-8AA0-715E0431EB4E}"/>
                    </a:ext>
                  </a:extLst>
                </p:cNvPr>
                <p:cNvSpPr/>
                <p:nvPr/>
              </p:nvSpPr>
              <p:spPr bwMode="auto">
                <a:xfrm>
                  <a:off x="2809229" y="5437625"/>
                  <a:ext cx="186983" cy="36000"/>
                </a:xfrm>
                <a:prstGeom prst="parallelogram">
                  <a:avLst>
                    <a:gd name="adj" fmla="val 100387"/>
                  </a:avLst>
                </a:prstGeom>
                <a:solidFill>
                  <a:schemeClr val="bg1">
                    <a:lumMod val="75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4" name="平行四辺形 103">
                  <a:extLst>
                    <a:ext uri="{FF2B5EF4-FFF2-40B4-BE49-F238E27FC236}">
                      <a16:creationId xmlns:a16="http://schemas.microsoft.com/office/drawing/2014/main" id="{B1781874-0DBB-454E-BAED-197BAD71B420}"/>
                    </a:ext>
                  </a:extLst>
                </p:cNvPr>
                <p:cNvSpPr/>
                <p:nvPr/>
              </p:nvSpPr>
              <p:spPr bwMode="auto">
                <a:xfrm>
                  <a:off x="2879416" y="5373216"/>
                  <a:ext cx="186983" cy="36000"/>
                </a:xfrm>
                <a:prstGeom prst="parallelogram">
                  <a:avLst>
                    <a:gd name="adj" fmla="val 100387"/>
                  </a:avLst>
                </a:prstGeom>
                <a:solidFill>
                  <a:schemeClr val="bg1">
                    <a:lumMod val="75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105" name="直線コネクタ 104">
                  <a:extLst>
                    <a:ext uri="{FF2B5EF4-FFF2-40B4-BE49-F238E27FC236}">
                      <a16:creationId xmlns:a16="http://schemas.microsoft.com/office/drawing/2014/main" id="{5A022766-AB9F-4137-8ED8-B77BF728561B}"/>
                    </a:ext>
                  </a:extLst>
                </p:cNvPr>
                <p:cNvCxnSpPr>
                  <a:stCxn id="93" idx="3"/>
                </p:cNvCxnSpPr>
                <p:nvPr/>
              </p:nvCxnSpPr>
              <p:spPr>
                <a:xfrm flipV="1">
                  <a:off x="2620639" y="5301208"/>
                  <a:ext cx="439193" cy="432000"/>
                </a:xfrm>
                <a:prstGeom prst="line">
                  <a:avLst/>
                </a:prstGeom>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grpSp>
        <p:grpSp>
          <p:nvGrpSpPr>
            <p:cNvPr id="37" name="グループ化 36">
              <a:extLst>
                <a:ext uri="{FF2B5EF4-FFF2-40B4-BE49-F238E27FC236}">
                  <a16:creationId xmlns:a16="http://schemas.microsoft.com/office/drawing/2014/main" id="{EF609817-E1AA-4EF0-9FE5-BBCB1833D9F6}"/>
                </a:ext>
              </a:extLst>
            </p:cNvPr>
            <p:cNvGrpSpPr/>
            <p:nvPr/>
          </p:nvGrpSpPr>
          <p:grpSpPr>
            <a:xfrm flipH="1">
              <a:off x="4184247" y="2906865"/>
              <a:ext cx="2117160" cy="950616"/>
              <a:chOff x="1621403" y="4976315"/>
              <a:chExt cx="2117160" cy="950616"/>
            </a:xfrm>
          </p:grpSpPr>
          <p:sp>
            <p:nvSpPr>
              <p:cNvPr id="72" name="平行四辺形 71">
                <a:extLst>
                  <a:ext uri="{FF2B5EF4-FFF2-40B4-BE49-F238E27FC236}">
                    <a16:creationId xmlns:a16="http://schemas.microsoft.com/office/drawing/2014/main" id="{1A782C8F-B2E2-4C16-91BD-36C83F57E2AC}"/>
                  </a:ext>
                </a:extLst>
              </p:cNvPr>
              <p:cNvSpPr/>
              <p:nvPr/>
            </p:nvSpPr>
            <p:spPr bwMode="auto">
              <a:xfrm>
                <a:off x="2563595" y="5180169"/>
                <a:ext cx="258190" cy="121190"/>
              </a:xfrm>
              <a:prstGeom prst="parallelogram">
                <a:avLst>
                  <a:gd name="adj" fmla="val 100387"/>
                </a:avLst>
              </a:prstGeom>
              <a:solidFill>
                <a:schemeClr val="accent5">
                  <a:lumMod val="20000"/>
                  <a:lumOff val="80000"/>
                </a:schemeClr>
              </a:solidFill>
              <a:ln w="3175" algn="ctr">
                <a:solidFill>
                  <a:schemeClr val="tx1">
                    <a:lumMod val="75000"/>
                    <a:lumOff val="25000"/>
                  </a:schemeClr>
                </a:solidFill>
                <a:miter lim="800000"/>
                <a:headEnd/>
                <a:tailEnd/>
              </a:ln>
              <a:effectLst>
                <a:outerShdw blurRad="50800" dist="38100" dir="2700000" algn="tl" rotWithShape="0">
                  <a:prstClr val="black">
                    <a:alpha val="40000"/>
                  </a:prstClr>
                </a:outerShdw>
              </a:effectLst>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3" name="平行四辺形 72">
                <a:extLst>
                  <a:ext uri="{FF2B5EF4-FFF2-40B4-BE49-F238E27FC236}">
                    <a16:creationId xmlns:a16="http://schemas.microsoft.com/office/drawing/2014/main" id="{22E2D38F-6048-45FE-A604-43FCC1E1F408}"/>
                  </a:ext>
                </a:extLst>
              </p:cNvPr>
              <p:cNvSpPr/>
              <p:nvPr/>
            </p:nvSpPr>
            <p:spPr bwMode="auto">
              <a:xfrm>
                <a:off x="2123728" y="5301208"/>
                <a:ext cx="1427494" cy="432000"/>
              </a:xfrm>
              <a:prstGeom prst="parallelogram">
                <a:avLst>
                  <a:gd name="adj" fmla="val 100387"/>
                </a:avLst>
              </a:prstGeom>
              <a:solidFill>
                <a:schemeClr val="accent5">
                  <a:lumMod val="20000"/>
                  <a:lumOff val="80000"/>
                </a:schemeClr>
              </a:solidFill>
              <a:ln w="3175" algn="ctr">
                <a:solidFill>
                  <a:schemeClr val="tx1">
                    <a:lumMod val="75000"/>
                    <a:lumOff val="25000"/>
                  </a:schemeClr>
                </a:solidFill>
                <a:miter lim="800000"/>
                <a:headEnd/>
                <a:tailEnd/>
              </a:ln>
              <a:effectLst>
                <a:outerShdw blurRad="50800" dist="38100" dir="2700000" algn="tl" rotWithShape="0">
                  <a:prstClr val="black">
                    <a:alpha val="40000"/>
                  </a:prstClr>
                </a:outerShdw>
              </a:effectLst>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74" name="グループ化 73">
                <a:extLst>
                  <a:ext uri="{FF2B5EF4-FFF2-40B4-BE49-F238E27FC236}">
                    <a16:creationId xmlns:a16="http://schemas.microsoft.com/office/drawing/2014/main" id="{E1BD5E70-CDC6-4E66-BC38-596754C3B658}"/>
                  </a:ext>
                </a:extLst>
              </p:cNvPr>
              <p:cNvGrpSpPr/>
              <p:nvPr/>
            </p:nvGrpSpPr>
            <p:grpSpPr>
              <a:xfrm>
                <a:off x="3240881" y="5426869"/>
                <a:ext cx="497682" cy="500062"/>
                <a:chOff x="3240881" y="5426869"/>
                <a:chExt cx="497682" cy="500062"/>
              </a:xfrm>
              <a:noFill/>
            </p:grpSpPr>
            <p:sp>
              <p:nvSpPr>
                <p:cNvPr id="84" name="フリーフォーム 113">
                  <a:extLst>
                    <a:ext uri="{FF2B5EF4-FFF2-40B4-BE49-F238E27FC236}">
                      <a16:creationId xmlns:a16="http://schemas.microsoft.com/office/drawing/2014/main" id="{92773D05-15A4-4DFD-A76C-16DD53B99FF0}"/>
                    </a:ext>
                  </a:extLst>
                </p:cNvPr>
                <p:cNvSpPr/>
                <p:nvPr/>
              </p:nvSpPr>
              <p:spPr bwMode="auto">
                <a:xfrm>
                  <a:off x="3240881" y="5426869"/>
                  <a:ext cx="497682" cy="500062"/>
                </a:xfrm>
                <a:custGeom>
                  <a:avLst/>
                  <a:gdLst>
                    <a:gd name="connsiteX0" fmla="*/ 0 w 497682"/>
                    <a:gd name="connsiteY0" fmla="*/ 180975 h 500062"/>
                    <a:gd name="connsiteX1" fmla="*/ 180975 w 497682"/>
                    <a:gd name="connsiteY1" fmla="*/ 0 h 500062"/>
                    <a:gd name="connsiteX2" fmla="*/ 497682 w 497682"/>
                    <a:gd name="connsiteY2" fmla="*/ 321469 h 500062"/>
                    <a:gd name="connsiteX3" fmla="*/ 321469 w 497682"/>
                    <a:gd name="connsiteY3" fmla="*/ 500062 h 500062"/>
                    <a:gd name="connsiteX4" fmla="*/ 0 w 497682"/>
                    <a:gd name="connsiteY4" fmla="*/ 180975 h 50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82" h="500062">
                      <a:moveTo>
                        <a:pt x="0" y="180975"/>
                      </a:moveTo>
                      <a:lnTo>
                        <a:pt x="180975" y="0"/>
                      </a:lnTo>
                      <a:lnTo>
                        <a:pt x="497682" y="321469"/>
                      </a:lnTo>
                      <a:lnTo>
                        <a:pt x="321469" y="500062"/>
                      </a:lnTo>
                      <a:lnTo>
                        <a:pt x="0" y="180975"/>
                      </a:lnTo>
                      <a:close/>
                    </a:path>
                  </a:pathLst>
                </a:custGeom>
                <a:solidFill>
                  <a:schemeClr val="accent5">
                    <a:lumMod val="40000"/>
                    <a:lumOff val="60000"/>
                  </a:schemeClr>
                </a:solidFill>
                <a:ln w="3175" algn="ctr">
                  <a:solidFill>
                    <a:schemeClr val="tx1">
                      <a:lumMod val="75000"/>
                      <a:lumOff val="25000"/>
                    </a:schemeClr>
                  </a:solidFill>
                  <a:miter lim="800000"/>
                  <a:headEnd/>
                  <a:tailEnd/>
                </a:ln>
                <a:effectLst>
                  <a:outerShdw blurRad="50800" dist="38100" dir="2700000" algn="tl" rotWithShape="0">
                    <a:prstClr val="black">
                      <a:alpha val="40000"/>
                    </a:prstClr>
                  </a:outerShdw>
                </a:effectLst>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85" name="直線コネクタ 84">
                  <a:extLst>
                    <a:ext uri="{FF2B5EF4-FFF2-40B4-BE49-F238E27FC236}">
                      <a16:creationId xmlns:a16="http://schemas.microsoft.com/office/drawing/2014/main" id="{9CD9B00E-F54F-482E-929A-C56F9ECFC653}"/>
                    </a:ext>
                  </a:extLst>
                </p:cNvPr>
                <p:cNvCxnSpPr/>
                <p:nvPr/>
              </p:nvCxnSpPr>
              <p:spPr>
                <a:xfrm flipV="1">
                  <a:off x="3441187" y="5629718"/>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2B1470EB-6466-4CAC-B004-86F31A380440}"/>
                    </a:ext>
                  </a:extLst>
                </p:cNvPr>
                <p:cNvCxnSpPr/>
                <p:nvPr/>
              </p:nvCxnSpPr>
              <p:spPr>
                <a:xfrm flipV="1">
                  <a:off x="3524304" y="5715025"/>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3FBBC539-F8F3-4EF0-8F8E-271EC61C4FF7}"/>
                    </a:ext>
                  </a:extLst>
                </p:cNvPr>
                <p:cNvCxnSpPr/>
                <p:nvPr/>
              </p:nvCxnSpPr>
              <p:spPr>
                <a:xfrm flipV="1">
                  <a:off x="3481555" y="5674678"/>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7C726C74-82C5-4951-80FA-0862D897B63C}"/>
                    </a:ext>
                  </a:extLst>
                </p:cNvPr>
                <p:cNvCxnSpPr/>
                <p:nvPr/>
              </p:nvCxnSpPr>
              <p:spPr>
                <a:xfrm flipV="1">
                  <a:off x="3320024" y="5506349"/>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E4137C94-5537-445A-A7A0-59267167DED4}"/>
                    </a:ext>
                  </a:extLst>
                </p:cNvPr>
                <p:cNvCxnSpPr/>
                <p:nvPr/>
              </p:nvCxnSpPr>
              <p:spPr>
                <a:xfrm flipV="1">
                  <a:off x="3397199" y="5589240"/>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0B8FF273-1137-4D3A-B509-985FC6B3EE52}"/>
                    </a:ext>
                  </a:extLst>
                </p:cNvPr>
                <p:cNvCxnSpPr/>
                <p:nvPr/>
              </p:nvCxnSpPr>
              <p:spPr>
                <a:xfrm flipV="1">
                  <a:off x="3358011" y="5546547"/>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302F9ED0-3979-4227-A77F-1EE4877786DE}"/>
                    </a:ext>
                  </a:extLst>
                </p:cNvPr>
                <p:cNvCxnSpPr/>
                <p:nvPr/>
              </p:nvCxnSpPr>
              <p:spPr>
                <a:xfrm flipV="1">
                  <a:off x="3281975" y="5467381"/>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sp>
            <p:nvSpPr>
              <p:cNvPr id="75" name="平行四辺形 74">
                <a:extLst>
                  <a:ext uri="{FF2B5EF4-FFF2-40B4-BE49-F238E27FC236}">
                    <a16:creationId xmlns:a16="http://schemas.microsoft.com/office/drawing/2014/main" id="{2C015F57-9235-4975-AB60-DA36946BEA3C}"/>
                  </a:ext>
                </a:extLst>
              </p:cNvPr>
              <p:cNvSpPr/>
              <p:nvPr/>
            </p:nvSpPr>
            <p:spPr bwMode="auto">
              <a:xfrm>
                <a:off x="2005766" y="5733525"/>
                <a:ext cx="264810" cy="121190"/>
              </a:xfrm>
              <a:prstGeom prst="parallelogram">
                <a:avLst>
                  <a:gd name="adj" fmla="val 100387"/>
                </a:avLst>
              </a:prstGeom>
              <a:solidFill>
                <a:schemeClr val="accent5">
                  <a:lumMod val="20000"/>
                  <a:lumOff val="80000"/>
                </a:schemeClr>
              </a:solidFill>
              <a:ln w="3175" algn="ctr">
                <a:solidFill>
                  <a:schemeClr val="tx1">
                    <a:lumMod val="75000"/>
                    <a:lumOff val="25000"/>
                  </a:schemeClr>
                </a:solidFill>
                <a:miter lim="800000"/>
                <a:headEnd/>
                <a:tailEnd/>
              </a:ln>
              <a:effectLst>
                <a:outerShdw blurRad="50800" dist="38100" dir="2700000" algn="tl" rotWithShape="0">
                  <a:prstClr val="black">
                    <a:alpha val="40000"/>
                  </a:prstClr>
                </a:outerShdw>
              </a:effectLst>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6" name="平行四辺形 75">
                <a:extLst>
                  <a:ext uri="{FF2B5EF4-FFF2-40B4-BE49-F238E27FC236}">
                    <a16:creationId xmlns:a16="http://schemas.microsoft.com/office/drawing/2014/main" id="{01235B0C-BDD4-404B-90C1-341D00A4C058}"/>
                  </a:ext>
                </a:extLst>
              </p:cNvPr>
              <p:cNvSpPr/>
              <p:nvPr/>
            </p:nvSpPr>
            <p:spPr bwMode="auto">
              <a:xfrm rot="18881747">
                <a:off x="2351095" y="4802071"/>
                <a:ext cx="167750" cy="516238"/>
              </a:xfrm>
              <a:prstGeom prst="parallelogram">
                <a:avLst>
                  <a:gd name="adj" fmla="val 0"/>
                </a:avLst>
              </a:prstGeom>
              <a:solidFill>
                <a:schemeClr val="accent5">
                  <a:lumMod val="40000"/>
                  <a:lumOff val="60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7" name="平行四辺形 76">
                <a:extLst>
                  <a:ext uri="{FF2B5EF4-FFF2-40B4-BE49-F238E27FC236}">
                    <a16:creationId xmlns:a16="http://schemas.microsoft.com/office/drawing/2014/main" id="{7259605F-9CC8-4B3E-A274-8823A3AD98F8}"/>
                  </a:ext>
                </a:extLst>
              </p:cNvPr>
              <p:cNvSpPr/>
              <p:nvPr/>
            </p:nvSpPr>
            <p:spPr bwMode="auto">
              <a:xfrm rot="18881747">
                <a:off x="1795647" y="5355427"/>
                <a:ext cx="167750" cy="516238"/>
              </a:xfrm>
              <a:prstGeom prst="parallelogram">
                <a:avLst>
                  <a:gd name="adj" fmla="val 0"/>
                </a:avLst>
              </a:prstGeom>
              <a:solidFill>
                <a:schemeClr val="accent5">
                  <a:lumMod val="40000"/>
                  <a:lumOff val="60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78" name="グループ化 77">
                <a:extLst>
                  <a:ext uri="{FF2B5EF4-FFF2-40B4-BE49-F238E27FC236}">
                    <a16:creationId xmlns:a16="http://schemas.microsoft.com/office/drawing/2014/main" id="{7FDFDD94-9680-441B-9F86-8A39A3BBA7C7}"/>
                  </a:ext>
                </a:extLst>
              </p:cNvPr>
              <p:cNvGrpSpPr/>
              <p:nvPr/>
            </p:nvGrpSpPr>
            <p:grpSpPr>
              <a:xfrm>
                <a:off x="2620639" y="5301208"/>
                <a:ext cx="445760" cy="432000"/>
                <a:chOff x="2620639" y="5301208"/>
                <a:chExt cx="445760" cy="432000"/>
              </a:xfrm>
            </p:grpSpPr>
            <p:sp>
              <p:nvSpPr>
                <p:cNvPr id="79" name="平行四辺形 78">
                  <a:extLst>
                    <a:ext uri="{FF2B5EF4-FFF2-40B4-BE49-F238E27FC236}">
                      <a16:creationId xmlns:a16="http://schemas.microsoft.com/office/drawing/2014/main" id="{9837CE6F-1138-4D58-9F8B-B917057A38F5}"/>
                    </a:ext>
                  </a:extLst>
                </p:cNvPr>
                <p:cNvSpPr/>
                <p:nvPr/>
              </p:nvSpPr>
              <p:spPr bwMode="auto">
                <a:xfrm>
                  <a:off x="2671253" y="5569352"/>
                  <a:ext cx="186983" cy="36000"/>
                </a:xfrm>
                <a:prstGeom prst="parallelogram">
                  <a:avLst>
                    <a:gd name="adj" fmla="val 100387"/>
                  </a:avLst>
                </a:prstGeom>
                <a:solidFill>
                  <a:schemeClr val="bg1">
                    <a:lumMod val="75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0" name="平行四辺形 79">
                  <a:extLst>
                    <a:ext uri="{FF2B5EF4-FFF2-40B4-BE49-F238E27FC236}">
                      <a16:creationId xmlns:a16="http://schemas.microsoft.com/office/drawing/2014/main" id="{4C79923C-BB0A-4F23-9C21-9D606D775C92}"/>
                    </a:ext>
                  </a:extLst>
                </p:cNvPr>
                <p:cNvSpPr/>
                <p:nvPr/>
              </p:nvSpPr>
              <p:spPr bwMode="auto">
                <a:xfrm>
                  <a:off x="2741440" y="5504943"/>
                  <a:ext cx="186983" cy="36000"/>
                </a:xfrm>
                <a:prstGeom prst="parallelogram">
                  <a:avLst>
                    <a:gd name="adj" fmla="val 100387"/>
                  </a:avLst>
                </a:prstGeom>
                <a:solidFill>
                  <a:schemeClr val="bg1">
                    <a:lumMod val="75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1" name="平行四辺形 80">
                  <a:extLst>
                    <a:ext uri="{FF2B5EF4-FFF2-40B4-BE49-F238E27FC236}">
                      <a16:creationId xmlns:a16="http://schemas.microsoft.com/office/drawing/2014/main" id="{B6BBDDA9-A088-40F1-97EE-33D990C56CE3}"/>
                    </a:ext>
                  </a:extLst>
                </p:cNvPr>
                <p:cNvSpPr/>
                <p:nvPr/>
              </p:nvSpPr>
              <p:spPr bwMode="auto">
                <a:xfrm>
                  <a:off x="2809229" y="5437625"/>
                  <a:ext cx="186983" cy="36000"/>
                </a:xfrm>
                <a:prstGeom prst="parallelogram">
                  <a:avLst>
                    <a:gd name="adj" fmla="val 100387"/>
                  </a:avLst>
                </a:prstGeom>
                <a:solidFill>
                  <a:schemeClr val="bg1">
                    <a:lumMod val="75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2" name="平行四辺形 81">
                  <a:extLst>
                    <a:ext uri="{FF2B5EF4-FFF2-40B4-BE49-F238E27FC236}">
                      <a16:creationId xmlns:a16="http://schemas.microsoft.com/office/drawing/2014/main" id="{7712FA3F-EF6D-4F37-BCAC-A5921B7D8177}"/>
                    </a:ext>
                  </a:extLst>
                </p:cNvPr>
                <p:cNvSpPr/>
                <p:nvPr/>
              </p:nvSpPr>
              <p:spPr bwMode="auto">
                <a:xfrm>
                  <a:off x="2879416" y="5373216"/>
                  <a:ext cx="186983" cy="36000"/>
                </a:xfrm>
                <a:prstGeom prst="parallelogram">
                  <a:avLst>
                    <a:gd name="adj" fmla="val 100387"/>
                  </a:avLst>
                </a:prstGeom>
                <a:solidFill>
                  <a:schemeClr val="bg1">
                    <a:lumMod val="75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83" name="直線コネクタ 82">
                  <a:extLst>
                    <a:ext uri="{FF2B5EF4-FFF2-40B4-BE49-F238E27FC236}">
                      <a16:creationId xmlns:a16="http://schemas.microsoft.com/office/drawing/2014/main" id="{E4558ED0-4B0A-4043-A524-1954A5D0B8FF}"/>
                    </a:ext>
                  </a:extLst>
                </p:cNvPr>
                <p:cNvCxnSpPr>
                  <a:stCxn id="73" idx="3"/>
                </p:cNvCxnSpPr>
                <p:nvPr/>
              </p:nvCxnSpPr>
              <p:spPr>
                <a:xfrm flipV="1">
                  <a:off x="2620639" y="5301208"/>
                  <a:ext cx="439193" cy="432000"/>
                </a:xfrm>
                <a:prstGeom prst="line">
                  <a:avLst/>
                </a:prstGeom>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grpSp>
        <p:sp>
          <p:nvSpPr>
            <p:cNvPr id="38" name="地上">
              <a:extLst>
                <a:ext uri="{FF2B5EF4-FFF2-40B4-BE49-F238E27FC236}">
                  <a16:creationId xmlns:a16="http://schemas.microsoft.com/office/drawing/2014/main" id="{9CE33FF2-9EC5-47BB-85A4-A77D9383B442}"/>
                </a:ext>
              </a:extLst>
            </p:cNvPr>
            <p:cNvSpPr/>
            <p:nvPr/>
          </p:nvSpPr>
          <p:spPr bwMode="auto">
            <a:xfrm>
              <a:off x="1073398" y="2864118"/>
              <a:ext cx="6552000" cy="430773"/>
            </a:xfrm>
            <a:prstGeom prst="trapezoid">
              <a:avLst>
                <a:gd name="adj" fmla="val 99626"/>
              </a:avLst>
            </a:prstGeom>
            <a:solidFill>
              <a:schemeClr val="bg1">
                <a:lumMod val="50000"/>
                <a:alpha val="47000"/>
              </a:schemeClr>
            </a:solidFill>
            <a:ln w="9525" algn="ctr">
              <a:no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9" name="地上">
              <a:extLst>
                <a:ext uri="{FF2B5EF4-FFF2-40B4-BE49-F238E27FC236}">
                  <a16:creationId xmlns:a16="http://schemas.microsoft.com/office/drawing/2014/main" id="{DD0AE8F1-2549-4F00-A565-0EF31F89E982}"/>
                </a:ext>
              </a:extLst>
            </p:cNvPr>
            <p:cNvSpPr/>
            <p:nvPr/>
          </p:nvSpPr>
          <p:spPr bwMode="auto">
            <a:xfrm>
              <a:off x="1501852" y="2650064"/>
              <a:ext cx="5688000" cy="213587"/>
            </a:xfrm>
            <a:prstGeom prst="trapezoid">
              <a:avLst>
                <a:gd name="adj" fmla="val 99626"/>
              </a:avLst>
            </a:prstGeom>
            <a:solidFill>
              <a:schemeClr val="bg1">
                <a:lumMod val="85000"/>
                <a:alpha val="47000"/>
              </a:schemeClr>
            </a:solidFill>
            <a:ln w="9525" algn="ctr">
              <a:no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0" name="地上">
              <a:extLst>
                <a:ext uri="{FF2B5EF4-FFF2-40B4-BE49-F238E27FC236}">
                  <a16:creationId xmlns:a16="http://schemas.microsoft.com/office/drawing/2014/main" id="{5FEF496D-F2CF-4261-9D40-53BD3068E91E}"/>
                </a:ext>
              </a:extLst>
            </p:cNvPr>
            <p:cNvSpPr/>
            <p:nvPr/>
          </p:nvSpPr>
          <p:spPr bwMode="auto">
            <a:xfrm>
              <a:off x="856846" y="3293493"/>
              <a:ext cx="6984000" cy="216000"/>
            </a:xfrm>
            <a:prstGeom prst="trapezoid">
              <a:avLst>
                <a:gd name="adj" fmla="val 99626"/>
              </a:avLst>
            </a:prstGeom>
            <a:solidFill>
              <a:schemeClr val="bg1">
                <a:lumMod val="85000"/>
                <a:alpha val="47000"/>
              </a:schemeClr>
            </a:solidFill>
            <a:ln w="9525" algn="ctr">
              <a:no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2" name="平行四辺形 41">
              <a:extLst>
                <a:ext uri="{FF2B5EF4-FFF2-40B4-BE49-F238E27FC236}">
                  <a16:creationId xmlns:a16="http://schemas.microsoft.com/office/drawing/2014/main" id="{2884E71F-61DA-4EA0-B7E0-7155F6675EB2}"/>
                </a:ext>
              </a:extLst>
            </p:cNvPr>
            <p:cNvSpPr/>
            <p:nvPr/>
          </p:nvSpPr>
          <p:spPr bwMode="auto">
            <a:xfrm flipH="1">
              <a:off x="6373975" y="3193409"/>
              <a:ext cx="400175" cy="45719"/>
            </a:xfrm>
            <a:prstGeom prst="parallelogram">
              <a:avLst>
                <a:gd name="adj" fmla="val 102662"/>
              </a:avLst>
            </a:prstGeom>
            <a:solidFill>
              <a:schemeClr val="bg1">
                <a:lumMod val="95000"/>
              </a:schemeClr>
            </a:solidFill>
            <a:ln w="3175" algn="ctr">
              <a:solidFill>
                <a:schemeClr val="bg1">
                  <a:lumMod val="9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3" name="平行四辺形 42">
              <a:extLst>
                <a:ext uri="{FF2B5EF4-FFF2-40B4-BE49-F238E27FC236}">
                  <a16:creationId xmlns:a16="http://schemas.microsoft.com/office/drawing/2014/main" id="{CEA877CD-FD4F-4CA8-B689-6A42F772EF24}"/>
                </a:ext>
              </a:extLst>
            </p:cNvPr>
            <p:cNvSpPr/>
            <p:nvPr/>
          </p:nvSpPr>
          <p:spPr bwMode="auto">
            <a:xfrm flipH="1">
              <a:off x="6298315" y="3098790"/>
              <a:ext cx="400175" cy="45719"/>
            </a:xfrm>
            <a:prstGeom prst="parallelogram">
              <a:avLst>
                <a:gd name="adj" fmla="val 102662"/>
              </a:avLst>
            </a:prstGeom>
            <a:solidFill>
              <a:schemeClr val="bg1">
                <a:lumMod val="95000"/>
              </a:schemeClr>
            </a:solidFill>
            <a:ln w="3175" algn="ctr">
              <a:solidFill>
                <a:schemeClr val="bg1">
                  <a:lumMod val="9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4" name="平行四辺形 43">
              <a:extLst>
                <a:ext uri="{FF2B5EF4-FFF2-40B4-BE49-F238E27FC236}">
                  <a16:creationId xmlns:a16="http://schemas.microsoft.com/office/drawing/2014/main" id="{58ABAE86-CBE3-4C38-A81B-8A9EEDE56C2F}"/>
                </a:ext>
              </a:extLst>
            </p:cNvPr>
            <p:cNvSpPr/>
            <p:nvPr/>
          </p:nvSpPr>
          <p:spPr bwMode="auto">
            <a:xfrm flipH="1">
              <a:off x="6216082" y="2997305"/>
              <a:ext cx="400175" cy="45719"/>
            </a:xfrm>
            <a:prstGeom prst="parallelogram">
              <a:avLst>
                <a:gd name="adj" fmla="val 102662"/>
              </a:avLst>
            </a:prstGeom>
            <a:solidFill>
              <a:schemeClr val="bg1">
                <a:lumMod val="95000"/>
              </a:schemeClr>
            </a:solidFill>
            <a:ln w="3175" algn="ctr">
              <a:solidFill>
                <a:schemeClr val="bg1">
                  <a:lumMod val="9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5" name="平行四辺形 44">
              <a:extLst>
                <a:ext uri="{FF2B5EF4-FFF2-40B4-BE49-F238E27FC236}">
                  <a16:creationId xmlns:a16="http://schemas.microsoft.com/office/drawing/2014/main" id="{CA3044A4-899B-424D-B6E4-BFEBD6E6C89E}"/>
                </a:ext>
              </a:extLst>
            </p:cNvPr>
            <p:cNvSpPr/>
            <p:nvPr/>
          </p:nvSpPr>
          <p:spPr bwMode="auto">
            <a:xfrm flipH="1">
              <a:off x="6134620" y="2900671"/>
              <a:ext cx="400175" cy="45719"/>
            </a:xfrm>
            <a:prstGeom prst="parallelogram">
              <a:avLst>
                <a:gd name="adj" fmla="val 102662"/>
              </a:avLst>
            </a:prstGeom>
            <a:solidFill>
              <a:schemeClr val="bg1">
                <a:lumMod val="95000"/>
              </a:schemeClr>
            </a:solidFill>
            <a:ln w="3175" algn="ctr">
              <a:solidFill>
                <a:schemeClr val="bg1">
                  <a:lumMod val="9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6" name="直方体 45">
              <a:extLst>
                <a:ext uri="{FF2B5EF4-FFF2-40B4-BE49-F238E27FC236}">
                  <a16:creationId xmlns:a16="http://schemas.microsoft.com/office/drawing/2014/main" id="{4BB2D882-99E3-4CE7-8FB0-7181EE5B458E}"/>
                </a:ext>
              </a:extLst>
            </p:cNvPr>
            <p:cNvSpPr/>
            <p:nvPr/>
          </p:nvSpPr>
          <p:spPr bwMode="auto">
            <a:xfrm>
              <a:off x="2384987" y="2410136"/>
              <a:ext cx="174917" cy="343176"/>
            </a:xfrm>
            <a:prstGeom prst="cube">
              <a:avLst>
                <a:gd name="adj" fmla="val 31486"/>
              </a:avLst>
            </a:prstGeom>
            <a:solidFill>
              <a:schemeClr val="bg2">
                <a:lumMod val="90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7" name="テキスト ボックス 46">
              <a:extLst>
                <a:ext uri="{FF2B5EF4-FFF2-40B4-BE49-F238E27FC236}">
                  <a16:creationId xmlns:a16="http://schemas.microsoft.com/office/drawing/2014/main" id="{E9C7FEAA-BAD5-42CE-8E56-5191A35C0F9B}"/>
                </a:ext>
              </a:extLst>
            </p:cNvPr>
            <p:cNvSpPr txBox="1"/>
            <p:nvPr/>
          </p:nvSpPr>
          <p:spPr>
            <a:xfrm>
              <a:off x="6786875" y="2584438"/>
              <a:ext cx="1048238" cy="3325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歩道</a:t>
              </a:r>
            </a:p>
          </p:txBody>
        </p:sp>
        <p:sp>
          <p:nvSpPr>
            <p:cNvPr id="48" name="テキスト ボックス 47">
              <a:extLst>
                <a:ext uri="{FF2B5EF4-FFF2-40B4-BE49-F238E27FC236}">
                  <a16:creationId xmlns:a16="http://schemas.microsoft.com/office/drawing/2014/main" id="{F5D4EFA7-BC97-4F37-8DED-2A027C6E4481}"/>
                </a:ext>
              </a:extLst>
            </p:cNvPr>
            <p:cNvSpPr txBox="1"/>
            <p:nvPr/>
          </p:nvSpPr>
          <p:spPr>
            <a:xfrm>
              <a:off x="7362939" y="3236233"/>
              <a:ext cx="1048238" cy="3325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歩道</a:t>
              </a:r>
            </a:p>
          </p:txBody>
        </p:sp>
        <p:sp>
          <p:nvSpPr>
            <p:cNvPr id="49" name="テキスト ボックス 48">
              <a:extLst>
                <a:ext uri="{FF2B5EF4-FFF2-40B4-BE49-F238E27FC236}">
                  <a16:creationId xmlns:a16="http://schemas.microsoft.com/office/drawing/2014/main" id="{70CA99A6-EC63-4DBA-BD2B-9F93A5BC8CF6}"/>
                </a:ext>
              </a:extLst>
            </p:cNvPr>
            <p:cNvSpPr txBox="1"/>
            <p:nvPr/>
          </p:nvSpPr>
          <p:spPr>
            <a:xfrm>
              <a:off x="6642861" y="2813834"/>
              <a:ext cx="1540942" cy="5224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車道</a:t>
              </a:r>
              <a:endParaRPr kumimoji="1" lang="en-US" altLang="ja-JP" sz="800" b="0" i="0" u="none" strike="noStrike" kern="1200" cap="none" spc="0" normalizeH="0" baseline="0" noProof="0" dirty="0">
                <a:ln>
                  <a:noFill/>
                </a:ln>
                <a:solidFill>
                  <a:prstClr val="black"/>
                </a:solidFill>
                <a:effectLst/>
                <a:uLnTx/>
                <a:uFillTx/>
                <a:latin typeface="Trebuchet MS"/>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a:t>
              </a:r>
              <a:r>
                <a:rPr kumimoji="1" lang="en-US" altLang="ja-JP" sz="800" b="0" i="0" u="none" strike="noStrike" kern="1200" cap="none" spc="0" normalizeH="0" baseline="0" noProof="0" dirty="0">
                  <a:ln>
                    <a:noFill/>
                  </a:ln>
                  <a:solidFill>
                    <a:prstClr val="black"/>
                  </a:solidFill>
                  <a:effectLst/>
                  <a:uLnTx/>
                  <a:uFillTx/>
                  <a:latin typeface="Trebuchet MS"/>
                  <a:ea typeface="Meiryo UI"/>
                  <a:cs typeface="+mn-cs"/>
                </a:rPr>
                <a:t>4</a:t>
              </a: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車線以上）</a:t>
              </a:r>
            </a:p>
          </p:txBody>
        </p:sp>
        <p:sp>
          <p:nvSpPr>
            <p:cNvPr id="50" name="フリーフォーム 88">
              <a:extLst>
                <a:ext uri="{FF2B5EF4-FFF2-40B4-BE49-F238E27FC236}">
                  <a16:creationId xmlns:a16="http://schemas.microsoft.com/office/drawing/2014/main" id="{77EAD0AB-184F-40DE-BCB5-A597E1C7D3C8}"/>
                </a:ext>
              </a:extLst>
            </p:cNvPr>
            <p:cNvSpPr/>
            <p:nvPr/>
          </p:nvSpPr>
          <p:spPr bwMode="auto">
            <a:xfrm>
              <a:off x="2138277" y="2656416"/>
              <a:ext cx="1363980" cy="1021080"/>
            </a:xfrm>
            <a:custGeom>
              <a:avLst/>
              <a:gdLst>
                <a:gd name="connsiteX0" fmla="*/ 1363980 w 1363980"/>
                <a:gd name="connsiteY0" fmla="*/ 1021080 h 1021080"/>
                <a:gd name="connsiteX1" fmla="*/ 944880 w 1363980"/>
                <a:gd name="connsiteY1" fmla="*/ 1021080 h 1021080"/>
                <a:gd name="connsiteX2" fmla="*/ 944880 w 1363980"/>
                <a:gd name="connsiteY2" fmla="*/ 640080 h 1021080"/>
                <a:gd name="connsiteX3" fmla="*/ 76200 w 1363980"/>
                <a:gd name="connsiteY3" fmla="*/ 640080 h 1021080"/>
                <a:gd name="connsiteX4" fmla="*/ 312420 w 1363980"/>
                <a:gd name="connsiteY4" fmla="*/ 403860 h 1021080"/>
                <a:gd name="connsiteX5" fmla="*/ 312420 w 1363980"/>
                <a:gd name="connsiteY5" fmla="*/ 0 h 1021080"/>
                <a:gd name="connsiteX6" fmla="*/ 0 w 1363980"/>
                <a:gd name="connsiteY6" fmla="*/ 0 h 102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980" h="1021080">
                  <a:moveTo>
                    <a:pt x="1363980" y="1021080"/>
                  </a:moveTo>
                  <a:lnTo>
                    <a:pt x="944880" y="1021080"/>
                  </a:lnTo>
                  <a:lnTo>
                    <a:pt x="944880" y="640080"/>
                  </a:lnTo>
                  <a:lnTo>
                    <a:pt x="76200" y="640080"/>
                  </a:lnTo>
                  <a:lnTo>
                    <a:pt x="312420" y="403860"/>
                  </a:lnTo>
                  <a:lnTo>
                    <a:pt x="312420" y="0"/>
                  </a:lnTo>
                  <a:lnTo>
                    <a:pt x="0" y="0"/>
                  </a:lnTo>
                </a:path>
              </a:pathLst>
            </a:custGeom>
            <a:noFill/>
            <a:ln w="19050" algn="ctr">
              <a:solidFill>
                <a:schemeClr val="bg2">
                  <a:lumMod val="50000"/>
                </a:schemeClr>
              </a:solidFill>
              <a:prstDash val="dash"/>
              <a:miter lim="800000"/>
              <a:headEnd type="none" w="med" len="med"/>
              <a:tailEnd type="arrow" w="med" len="me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Trebuchet MS"/>
                <a:ea typeface="Meiryo UI"/>
                <a:cs typeface="+mn-cs"/>
              </a:endParaRPr>
            </a:p>
          </p:txBody>
        </p:sp>
        <p:sp>
          <p:nvSpPr>
            <p:cNvPr id="51" name="フリーフォーム 89">
              <a:extLst>
                <a:ext uri="{FF2B5EF4-FFF2-40B4-BE49-F238E27FC236}">
                  <a16:creationId xmlns:a16="http://schemas.microsoft.com/office/drawing/2014/main" id="{B889A4F6-7EF0-4A28-91CC-FE43CE6CF6A8}"/>
                </a:ext>
              </a:extLst>
            </p:cNvPr>
            <p:cNvSpPr/>
            <p:nvPr/>
          </p:nvSpPr>
          <p:spPr bwMode="auto">
            <a:xfrm>
              <a:off x="2139546" y="2789766"/>
              <a:ext cx="4516437" cy="533400"/>
            </a:xfrm>
            <a:custGeom>
              <a:avLst/>
              <a:gdLst>
                <a:gd name="connsiteX0" fmla="*/ 0 w 4559300"/>
                <a:gd name="connsiteY0" fmla="*/ 0 h 590550"/>
                <a:gd name="connsiteX1" fmla="*/ 4121150 w 4559300"/>
                <a:gd name="connsiteY1" fmla="*/ 0 h 590550"/>
                <a:gd name="connsiteX2" fmla="*/ 4559300 w 4559300"/>
                <a:gd name="connsiteY2" fmla="*/ 590550 h 590550"/>
                <a:gd name="connsiteX0" fmla="*/ 0 w 4516437"/>
                <a:gd name="connsiteY0" fmla="*/ 0 h 533400"/>
                <a:gd name="connsiteX1" fmla="*/ 4121150 w 4516437"/>
                <a:gd name="connsiteY1" fmla="*/ 0 h 533400"/>
                <a:gd name="connsiteX2" fmla="*/ 4516437 w 4516437"/>
                <a:gd name="connsiteY2" fmla="*/ 533400 h 533400"/>
              </a:gdLst>
              <a:ahLst/>
              <a:cxnLst>
                <a:cxn ang="0">
                  <a:pos x="connsiteX0" y="connsiteY0"/>
                </a:cxn>
                <a:cxn ang="0">
                  <a:pos x="connsiteX1" y="connsiteY1"/>
                </a:cxn>
                <a:cxn ang="0">
                  <a:pos x="connsiteX2" y="connsiteY2"/>
                </a:cxn>
              </a:cxnLst>
              <a:rect l="l" t="t" r="r" b="b"/>
              <a:pathLst>
                <a:path w="4516437" h="533400">
                  <a:moveTo>
                    <a:pt x="0" y="0"/>
                  </a:moveTo>
                  <a:lnTo>
                    <a:pt x="4121150" y="0"/>
                  </a:lnTo>
                  <a:lnTo>
                    <a:pt x="4516437" y="533400"/>
                  </a:lnTo>
                </a:path>
              </a:pathLst>
            </a:custGeom>
            <a:noFill/>
            <a:ln w="19050" algn="ctr">
              <a:solidFill>
                <a:schemeClr val="bg2">
                  <a:lumMod val="50000"/>
                </a:schemeClr>
              </a:solidFill>
              <a:miter lim="800000"/>
              <a:headEnd type="arrow" w="med" len="med"/>
              <a:tailEnd type="arrow" w="med" len="me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Trebuchet MS"/>
                <a:ea typeface="Meiryo UI"/>
                <a:cs typeface="+mn-cs"/>
              </a:endParaRPr>
            </a:p>
          </p:txBody>
        </p:sp>
        <p:sp>
          <p:nvSpPr>
            <p:cNvPr id="52" name="テキスト ボックス 51">
              <a:extLst>
                <a:ext uri="{FF2B5EF4-FFF2-40B4-BE49-F238E27FC236}">
                  <a16:creationId xmlns:a16="http://schemas.microsoft.com/office/drawing/2014/main" id="{F6A04823-844C-43AC-B527-5DC60F970377}"/>
                </a:ext>
              </a:extLst>
            </p:cNvPr>
            <p:cNvSpPr txBox="1"/>
            <p:nvPr/>
          </p:nvSpPr>
          <p:spPr>
            <a:xfrm>
              <a:off x="2489416" y="2260679"/>
              <a:ext cx="624839" cy="5224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既存</a:t>
              </a:r>
              <a:endParaRPr kumimoji="1" lang="en-US" altLang="ja-JP" sz="800" b="0" i="0" u="none" strike="noStrike" kern="1200" cap="none" spc="0" normalizeH="0" baseline="0" noProof="0" dirty="0">
                <a:ln>
                  <a:noFill/>
                </a:ln>
                <a:solidFill>
                  <a:prstClr val="black"/>
                </a:solidFill>
                <a:effectLst/>
                <a:uLnTx/>
                <a:uFillTx/>
                <a:latin typeface="Trebuchet MS"/>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Trebuchet MS"/>
                  <a:ea typeface="Meiryo UI"/>
                  <a:cs typeface="+mn-cs"/>
                </a:rPr>
                <a:t>EV</a:t>
              </a:r>
              <a:endPar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endParaRPr>
            </a:p>
          </p:txBody>
        </p:sp>
        <p:sp>
          <p:nvSpPr>
            <p:cNvPr id="53" name="テキスト ボックス 52">
              <a:extLst>
                <a:ext uri="{FF2B5EF4-FFF2-40B4-BE49-F238E27FC236}">
                  <a16:creationId xmlns:a16="http://schemas.microsoft.com/office/drawing/2014/main" id="{49FCE925-247D-4385-A7FB-5795661C6FC2}"/>
                </a:ext>
              </a:extLst>
            </p:cNvPr>
            <p:cNvSpPr txBox="1"/>
            <p:nvPr/>
          </p:nvSpPr>
          <p:spPr>
            <a:xfrm>
              <a:off x="3126067" y="3280026"/>
              <a:ext cx="1048238" cy="3325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既存</a:t>
              </a:r>
              <a:r>
                <a:rPr kumimoji="1" lang="en-US" altLang="ja-JP" sz="800" b="0" i="0" u="none" strike="noStrike" kern="1200" cap="none" spc="0" normalizeH="0" baseline="0" noProof="0" dirty="0">
                  <a:ln>
                    <a:noFill/>
                  </a:ln>
                  <a:solidFill>
                    <a:prstClr val="black"/>
                  </a:solidFill>
                  <a:effectLst/>
                  <a:uLnTx/>
                  <a:uFillTx/>
                  <a:latin typeface="Trebuchet MS"/>
                  <a:ea typeface="Meiryo UI"/>
                  <a:cs typeface="+mn-cs"/>
                </a:rPr>
                <a:t>EV</a:t>
              </a:r>
              <a:endPar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endParaRPr>
            </a:p>
          </p:txBody>
        </p:sp>
        <p:sp>
          <p:nvSpPr>
            <p:cNvPr id="54" name="楕円 53">
              <a:extLst>
                <a:ext uri="{FF2B5EF4-FFF2-40B4-BE49-F238E27FC236}">
                  <a16:creationId xmlns:a16="http://schemas.microsoft.com/office/drawing/2014/main" id="{58F8FCC7-7C0A-43B3-BCA8-9CD05507CF74}"/>
                </a:ext>
              </a:extLst>
            </p:cNvPr>
            <p:cNvSpPr/>
            <p:nvPr/>
          </p:nvSpPr>
          <p:spPr bwMode="auto">
            <a:xfrm>
              <a:off x="1993940" y="2668378"/>
              <a:ext cx="100445" cy="100445"/>
            </a:xfrm>
            <a:prstGeom prst="ellipse">
              <a:avLst/>
            </a:prstGeom>
            <a:solidFill>
              <a:schemeClr val="bg2">
                <a:lumMod val="50000"/>
              </a:schemeClr>
            </a:solidFill>
            <a:ln w="9525" algn="ctr">
              <a:solidFill>
                <a:schemeClr val="bg2">
                  <a:lumMod val="50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5" name="楕円 54">
              <a:extLst>
                <a:ext uri="{FF2B5EF4-FFF2-40B4-BE49-F238E27FC236}">
                  <a16:creationId xmlns:a16="http://schemas.microsoft.com/office/drawing/2014/main" id="{1B272738-AD5C-4D4D-B9CD-2BA533B00732}"/>
                </a:ext>
              </a:extLst>
            </p:cNvPr>
            <p:cNvSpPr/>
            <p:nvPr/>
          </p:nvSpPr>
          <p:spPr bwMode="auto">
            <a:xfrm>
              <a:off x="6635245" y="3340367"/>
              <a:ext cx="100445" cy="100445"/>
            </a:xfrm>
            <a:prstGeom prst="ellipse">
              <a:avLst/>
            </a:prstGeom>
            <a:solidFill>
              <a:schemeClr val="bg2">
                <a:lumMod val="50000"/>
              </a:schemeClr>
            </a:solidFill>
            <a:ln w="9525" algn="ctr">
              <a:solidFill>
                <a:schemeClr val="bg2">
                  <a:lumMod val="50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6" name="テキスト ボックス 55">
              <a:extLst>
                <a:ext uri="{FF2B5EF4-FFF2-40B4-BE49-F238E27FC236}">
                  <a16:creationId xmlns:a16="http://schemas.microsoft.com/office/drawing/2014/main" id="{8A1445B6-C8BA-45EE-BEC7-9ED9EB79CD95}"/>
                </a:ext>
              </a:extLst>
            </p:cNvPr>
            <p:cNvSpPr txBox="1"/>
            <p:nvPr/>
          </p:nvSpPr>
          <p:spPr>
            <a:xfrm>
              <a:off x="1685240" y="3729469"/>
              <a:ext cx="2160106" cy="3325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現状のバリアフリールート</a:t>
              </a:r>
            </a:p>
          </p:txBody>
        </p:sp>
        <p:sp>
          <p:nvSpPr>
            <p:cNvPr id="57" name="テキスト ボックス 56">
              <a:extLst>
                <a:ext uri="{FF2B5EF4-FFF2-40B4-BE49-F238E27FC236}">
                  <a16:creationId xmlns:a16="http://schemas.microsoft.com/office/drawing/2014/main" id="{9AC7F414-DB1C-406C-ACFE-639D1E7FB010}"/>
                </a:ext>
              </a:extLst>
            </p:cNvPr>
            <p:cNvSpPr txBox="1"/>
            <p:nvPr/>
          </p:nvSpPr>
          <p:spPr>
            <a:xfrm>
              <a:off x="2865926" y="2340760"/>
              <a:ext cx="4651145" cy="4036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ACCBF9">
                      <a:lumMod val="50000"/>
                    </a:srgbClr>
                  </a:solidFill>
                  <a:effectLst/>
                  <a:uLnTx/>
                  <a:uFillTx/>
                  <a:latin typeface="Trebuchet MS"/>
                  <a:ea typeface="Meiryo UI"/>
                  <a:cs typeface="+mn-cs"/>
                </a:rPr>
                <a:t>EV</a:t>
              </a:r>
              <a:r>
                <a:rPr kumimoji="1" lang="ja-JP" altLang="en-US" sz="1000" b="1" i="0" u="none" strike="noStrike" kern="1200" cap="none" spc="0" normalizeH="0" baseline="0" noProof="0" dirty="0">
                  <a:ln>
                    <a:noFill/>
                  </a:ln>
                  <a:solidFill>
                    <a:srgbClr val="ACCBF9">
                      <a:lumMod val="50000"/>
                    </a:srgbClr>
                  </a:solidFill>
                  <a:effectLst/>
                  <a:uLnTx/>
                  <a:uFillTx/>
                  <a:latin typeface="Trebuchet MS"/>
                  <a:ea typeface="Meiryo UI"/>
                  <a:cs typeface="+mn-cs"/>
                </a:rPr>
                <a:t>利用者が余分に移動する距離（</a:t>
              </a:r>
              <a:r>
                <a:rPr kumimoji="1" lang="en-US" altLang="ja-JP" sz="1000" b="1" i="0" u="none" strike="noStrike" kern="1200" cap="none" spc="0" normalizeH="0" baseline="0" noProof="0" dirty="0">
                  <a:ln>
                    <a:noFill/>
                  </a:ln>
                  <a:solidFill>
                    <a:srgbClr val="ACCBF9">
                      <a:lumMod val="50000"/>
                    </a:srgbClr>
                  </a:solidFill>
                  <a:effectLst/>
                  <a:uLnTx/>
                  <a:uFillTx/>
                  <a:latin typeface="Trebuchet MS"/>
                  <a:ea typeface="Meiryo UI"/>
                  <a:cs typeface="+mn-cs"/>
                </a:rPr>
                <a:t>150m</a:t>
              </a:r>
              <a:r>
                <a:rPr kumimoji="1" lang="ja-JP" altLang="en-US" sz="1000" b="1" i="0" u="none" strike="noStrike" kern="1200" cap="none" spc="0" normalizeH="0" baseline="0" noProof="0" dirty="0">
                  <a:ln>
                    <a:noFill/>
                  </a:ln>
                  <a:solidFill>
                    <a:srgbClr val="ACCBF9">
                      <a:lumMod val="50000"/>
                    </a:srgbClr>
                  </a:solidFill>
                  <a:effectLst/>
                  <a:uLnTx/>
                  <a:uFillTx/>
                  <a:latin typeface="Trebuchet MS"/>
                  <a:ea typeface="Meiryo UI"/>
                  <a:cs typeface="+mn-cs"/>
                </a:rPr>
                <a:t>以上）</a:t>
              </a:r>
            </a:p>
          </p:txBody>
        </p:sp>
        <p:sp>
          <p:nvSpPr>
            <p:cNvPr id="58" name="楕円 57">
              <a:extLst>
                <a:ext uri="{FF2B5EF4-FFF2-40B4-BE49-F238E27FC236}">
                  <a16:creationId xmlns:a16="http://schemas.microsoft.com/office/drawing/2014/main" id="{FB2A6972-18D8-497E-9C99-A3CC1A03CAFD}"/>
                </a:ext>
              </a:extLst>
            </p:cNvPr>
            <p:cNvSpPr/>
            <p:nvPr/>
          </p:nvSpPr>
          <p:spPr bwMode="auto">
            <a:xfrm>
              <a:off x="5538272" y="2990740"/>
              <a:ext cx="898968" cy="1014704"/>
            </a:xfrm>
            <a:prstGeom prst="ellipse">
              <a:avLst/>
            </a:prstGeom>
            <a:noFill/>
            <a:ln w="19050" algn="ctr">
              <a:solidFill>
                <a:srgbClr val="FF0000"/>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9" name="楕円 58">
              <a:extLst>
                <a:ext uri="{FF2B5EF4-FFF2-40B4-BE49-F238E27FC236}">
                  <a16:creationId xmlns:a16="http://schemas.microsoft.com/office/drawing/2014/main" id="{DC0ED835-295E-4612-A540-D18ABB0DF2AC}"/>
                </a:ext>
              </a:extLst>
            </p:cNvPr>
            <p:cNvSpPr/>
            <p:nvPr/>
          </p:nvSpPr>
          <p:spPr bwMode="auto">
            <a:xfrm>
              <a:off x="4264255" y="3046258"/>
              <a:ext cx="647157" cy="864610"/>
            </a:xfrm>
            <a:prstGeom prst="ellipse">
              <a:avLst/>
            </a:prstGeom>
            <a:noFill/>
            <a:ln w="19050" algn="ctr">
              <a:solidFill>
                <a:srgbClr val="FF0000"/>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0" name="テキスト ボックス 59">
              <a:extLst>
                <a:ext uri="{FF2B5EF4-FFF2-40B4-BE49-F238E27FC236}">
                  <a16:creationId xmlns:a16="http://schemas.microsoft.com/office/drawing/2014/main" id="{F8CAB86B-9ADD-4BDC-A286-CBB2B88686D7}"/>
                </a:ext>
              </a:extLst>
            </p:cNvPr>
            <p:cNvSpPr txBox="1"/>
            <p:nvPr/>
          </p:nvSpPr>
          <p:spPr>
            <a:xfrm>
              <a:off x="2559454" y="4151886"/>
              <a:ext cx="2295287" cy="3532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新たな</a:t>
              </a:r>
              <a:r>
                <a:rPr kumimoji="1" lang="en-US" altLang="ja-JP" sz="800" b="0" i="0" u="none" strike="noStrike" kern="1200" cap="none" spc="0" normalizeH="0" baseline="0" noProof="0" dirty="0">
                  <a:ln>
                    <a:noFill/>
                  </a:ln>
                  <a:solidFill>
                    <a:prstClr val="black"/>
                  </a:solidFill>
                  <a:effectLst/>
                  <a:uLnTx/>
                  <a:uFillTx/>
                  <a:latin typeface="Trebuchet MS"/>
                  <a:ea typeface="Meiryo UI"/>
                  <a:cs typeface="+mn-cs"/>
                </a:rPr>
                <a:t>EV</a:t>
              </a: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整備位置</a:t>
              </a:r>
            </a:p>
          </p:txBody>
        </p:sp>
        <p:cxnSp>
          <p:nvCxnSpPr>
            <p:cNvPr id="61" name="直線コネクタ 60">
              <a:extLst>
                <a:ext uri="{FF2B5EF4-FFF2-40B4-BE49-F238E27FC236}">
                  <a16:creationId xmlns:a16="http://schemas.microsoft.com/office/drawing/2014/main" id="{82E990E8-B06B-415B-A685-62C127983C8B}"/>
                </a:ext>
              </a:extLst>
            </p:cNvPr>
            <p:cNvCxnSpPr>
              <a:endCxn id="59" idx="4"/>
            </p:cNvCxnSpPr>
            <p:nvPr/>
          </p:nvCxnSpPr>
          <p:spPr>
            <a:xfrm flipV="1">
              <a:off x="4514679" y="3910868"/>
              <a:ext cx="73155" cy="335594"/>
            </a:xfrm>
            <a:prstGeom prst="line">
              <a:avLst/>
            </a:prstGeom>
            <a:ln w="9525" cmpd="sng">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38FCF30-4889-49B5-BE40-2A4FCE885B18}"/>
                </a:ext>
              </a:extLst>
            </p:cNvPr>
            <p:cNvCxnSpPr>
              <a:endCxn id="58" idx="3"/>
            </p:cNvCxnSpPr>
            <p:nvPr/>
          </p:nvCxnSpPr>
          <p:spPr>
            <a:xfrm flipV="1">
              <a:off x="4514679" y="3856844"/>
              <a:ext cx="1155244" cy="389618"/>
            </a:xfrm>
            <a:prstGeom prst="line">
              <a:avLst/>
            </a:prstGeom>
            <a:ln w="9525" cmpd="sng">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grpSp>
      <p:sp>
        <p:nvSpPr>
          <p:cNvPr id="118" name="正方形/長方形 117">
            <a:extLst>
              <a:ext uri="{FF2B5EF4-FFF2-40B4-BE49-F238E27FC236}">
                <a16:creationId xmlns:a16="http://schemas.microsoft.com/office/drawing/2014/main" id="{1FE9A9B6-3698-4ACE-A281-91024CD428C8}"/>
              </a:ext>
            </a:extLst>
          </p:cNvPr>
          <p:cNvSpPr/>
          <p:nvPr/>
        </p:nvSpPr>
        <p:spPr>
          <a:xfrm>
            <a:off x="7211930" y="4212735"/>
            <a:ext cx="1668347"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バリアフリールートの複線化</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pic>
        <p:nvPicPr>
          <p:cNvPr id="119" name="図 118" descr="駅に待っている人たち&#10;&#10;自動的に生成された説明">
            <a:extLst>
              <a:ext uri="{FF2B5EF4-FFF2-40B4-BE49-F238E27FC236}">
                <a16:creationId xmlns:a16="http://schemas.microsoft.com/office/drawing/2014/main" id="{9AD4803F-AB80-4833-A0B3-1B324EE728DE}"/>
              </a:ext>
            </a:extLst>
          </p:cNvPr>
          <p:cNvPicPr>
            <a:picLocks/>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685487" y="5011381"/>
            <a:ext cx="2052640" cy="1278369"/>
          </a:xfrm>
          <a:prstGeom prst="rect">
            <a:avLst/>
          </a:prstGeom>
          <a:noFill/>
          <a:ln>
            <a:noFill/>
          </a:ln>
        </p:spPr>
      </p:pic>
      <p:pic>
        <p:nvPicPr>
          <p:cNvPr id="120" name="図 119">
            <a:extLst>
              <a:ext uri="{FF2B5EF4-FFF2-40B4-BE49-F238E27FC236}">
                <a16:creationId xmlns:a16="http://schemas.microsoft.com/office/drawing/2014/main" id="{CA8474A6-FCBD-490E-8E76-D2FAC36254E3}"/>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936250" y="5012033"/>
            <a:ext cx="2029611" cy="1283232"/>
          </a:xfrm>
          <a:prstGeom prst="rect">
            <a:avLst/>
          </a:prstGeom>
        </p:spPr>
      </p:pic>
      <p:sp>
        <p:nvSpPr>
          <p:cNvPr id="115" name="正方形/長方形 114">
            <a:extLst>
              <a:ext uri="{FF2B5EF4-FFF2-40B4-BE49-F238E27FC236}">
                <a16:creationId xmlns:a16="http://schemas.microsoft.com/office/drawing/2014/main" id="{B12ABDBF-E8B1-44B5-AFD7-B64D36863117}"/>
              </a:ext>
            </a:extLst>
          </p:cNvPr>
          <p:cNvSpPr/>
          <p:nvPr/>
        </p:nvSpPr>
        <p:spPr>
          <a:xfrm>
            <a:off x="5671983" y="5948868"/>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バリアフリー体験会</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sp>
        <p:nvSpPr>
          <p:cNvPr id="117" name="正方形/長方形 116">
            <a:extLst>
              <a:ext uri="{FF2B5EF4-FFF2-40B4-BE49-F238E27FC236}">
                <a16:creationId xmlns:a16="http://schemas.microsoft.com/office/drawing/2014/main" id="{EC4AB22F-E01A-4380-8DC7-4A16D763CAED}"/>
              </a:ext>
            </a:extLst>
          </p:cNvPr>
          <p:cNvSpPr/>
          <p:nvPr/>
        </p:nvSpPr>
        <p:spPr>
          <a:xfrm>
            <a:off x="7872011" y="5948868"/>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バリアフリー意見交換会</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sp>
        <p:nvSpPr>
          <p:cNvPr id="125" name="矢印: 五方向 124">
            <a:extLst>
              <a:ext uri="{FF2B5EF4-FFF2-40B4-BE49-F238E27FC236}">
                <a16:creationId xmlns:a16="http://schemas.microsoft.com/office/drawing/2014/main" id="{2922C703-80E0-4C94-82F5-4E9AC5CD6214}"/>
              </a:ext>
            </a:extLst>
          </p:cNvPr>
          <p:cNvSpPr/>
          <p:nvPr/>
        </p:nvSpPr>
        <p:spPr>
          <a:xfrm>
            <a:off x="755580" y="1132647"/>
            <a:ext cx="8064892" cy="216001"/>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●バリアフリールートの複線化（</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年度末：整備率</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6/19</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駅））</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6" name="矢印: 五方向 125">
            <a:extLst>
              <a:ext uri="{FF2B5EF4-FFF2-40B4-BE49-F238E27FC236}">
                <a16:creationId xmlns:a16="http://schemas.microsoft.com/office/drawing/2014/main" id="{0AD1D4CB-2FF3-4254-9637-8EE8B000B1C1}"/>
              </a:ext>
            </a:extLst>
          </p:cNvPr>
          <p:cNvSpPr/>
          <p:nvPr/>
        </p:nvSpPr>
        <p:spPr>
          <a:xfrm>
            <a:off x="755580" y="1530936"/>
            <a:ext cx="8064892" cy="216001"/>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●ホームと車両の段差隙間縮小（</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年度末：整備率</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44</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59/133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駅））</a:t>
            </a:r>
          </a:p>
        </p:txBody>
      </p:sp>
      <p:sp>
        <p:nvSpPr>
          <p:cNvPr id="114" name="正方形/長方形 113">
            <a:extLst>
              <a:ext uri="{FF2B5EF4-FFF2-40B4-BE49-F238E27FC236}">
                <a16:creationId xmlns:a16="http://schemas.microsoft.com/office/drawing/2014/main" id="{F940938E-A06B-4444-B6A5-848743872647}"/>
              </a:ext>
            </a:extLst>
          </p:cNvPr>
          <p:cNvSpPr/>
          <p:nvPr/>
        </p:nvSpPr>
        <p:spPr>
          <a:xfrm>
            <a:off x="762727" y="1883585"/>
            <a:ext cx="3497461" cy="326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●お客さまとの意見交換会（</a:t>
            </a:r>
            <a:r>
              <a:rPr kumimoji="1" lang="en-US" altLang="ja-JP" sz="10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2018.6)</a:t>
            </a:r>
            <a:r>
              <a:rPr kumimoji="1" lang="ja-JP" altLang="en-US" sz="10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以後、毎年実施</a:t>
            </a:r>
          </a:p>
        </p:txBody>
      </p:sp>
      <p:sp>
        <p:nvSpPr>
          <p:cNvPr id="121" name="角丸四角形 120"/>
          <p:cNvSpPr/>
          <p:nvPr/>
        </p:nvSpPr>
        <p:spPr>
          <a:xfrm>
            <a:off x="7396758" y="188640"/>
            <a:ext cx="1423714" cy="342723"/>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122" name="正方形/長方形 121"/>
          <p:cNvSpPr/>
          <p:nvPr/>
        </p:nvSpPr>
        <p:spPr>
          <a:xfrm>
            <a:off x="5220072" y="188640"/>
            <a:ext cx="2088232"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BIZ UDゴシック" panose="020B0400000000000000" pitchFamily="49" charset="-128"/>
                <a:ea typeface="BIZ UDゴシック" panose="020B0400000000000000" pitchFamily="49" charset="-128"/>
              </a:rPr>
              <a:t>民営化後の</a:t>
            </a:r>
            <a:r>
              <a:rPr kumimoji="1" lang="ja-JP" altLang="en-US" sz="1600" b="1" dirty="0">
                <a:solidFill>
                  <a:schemeClr val="bg1"/>
                </a:solidFill>
                <a:latin typeface="BIZ UDゴシック" panose="020B0400000000000000" pitchFamily="49" charset="-128"/>
                <a:ea typeface="BIZ UDゴシック" panose="020B0400000000000000" pitchFamily="49" charset="-128"/>
              </a:rPr>
              <a:t>取組</a:t>
            </a:r>
          </a:p>
        </p:txBody>
      </p:sp>
      <p:sp>
        <p:nvSpPr>
          <p:cNvPr id="123" name="テキスト ボックス 122"/>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64</a:t>
            </a:fld>
            <a:endParaRPr kumimoji="1" lang="ja-JP" altLang="en-US"/>
          </a:p>
        </p:txBody>
      </p:sp>
    </p:spTree>
    <p:extLst>
      <p:ext uri="{BB962C8B-B14F-4D97-AF65-F5344CB8AC3E}">
        <p14:creationId xmlns:p14="http://schemas.microsoft.com/office/powerpoint/2010/main" val="2982755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20" y="260648"/>
            <a:ext cx="85661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①スピーディなサービス改善（最新技術を活用したサービス向上の取組み）</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4320C0A-7E0E-4F18-9A5D-D9F85BADDE66}"/>
              </a:ext>
            </a:extLst>
          </p:cNvPr>
          <p:cNvCxnSpPr>
            <a:cxnSpLocks/>
          </p:cNvCxnSpPr>
          <p:nvPr/>
        </p:nvCxnSpPr>
        <p:spPr>
          <a:xfrm>
            <a:off x="2627784" y="1162844"/>
            <a:ext cx="0" cy="1546076"/>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03C320DE-9FD0-44EF-A1BF-B344FF674C00}"/>
              </a:ext>
            </a:extLst>
          </p:cNvPr>
          <p:cNvCxnSpPr>
            <a:cxnSpLocks/>
          </p:cNvCxnSpPr>
          <p:nvPr/>
        </p:nvCxnSpPr>
        <p:spPr>
          <a:xfrm>
            <a:off x="4620357" y="1162844"/>
            <a:ext cx="0" cy="1546076"/>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E31C7970-6FEC-43C0-9854-DD2BCBD86AD7}"/>
              </a:ext>
            </a:extLst>
          </p:cNvPr>
          <p:cNvCxnSpPr>
            <a:cxnSpLocks/>
          </p:cNvCxnSpPr>
          <p:nvPr/>
        </p:nvCxnSpPr>
        <p:spPr>
          <a:xfrm>
            <a:off x="6708465" y="1162843"/>
            <a:ext cx="0" cy="1546077"/>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5" name="山形 6">
            <a:extLst>
              <a:ext uri="{FF2B5EF4-FFF2-40B4-BE49-F238E27FC236}">
                <a16:creationId xmlns:a16="http://schemas.microsoft.com/office/drawing/2014/main" id="{1E7366E4-045C-4F8C-AC0B-A49D6F034B29}"/>
              </a:ext>
            </a:extLst>
          </p:cNvPr>
          <p:cNvSpPr/>
          <p:nvPr/>
        </p:nvSpPr>
        <p:spPr>
          <a:xfrm>
            <a:off x="611560"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6" name="山形 7">
            <a:extLst>
              <a:ext uri="{FF2B5EF4-FFF2-40B4-BE49-F238E27FC236}">
                <a16:creationId xmlns:a16="http://schemas.microsoft.com/office/drawing/2014/main" id="{72F65D2A-B2A0-482A-9858-FF48DA7D7DEE}"/>
              </a:ext>
            </a:extLst>
          </p:cNvPr>
          <p:cNvSpPr/>
          <p:nvPr/>
        </p:nvSpPr>
        <p:spPr>
          <a:xfrm>
            <a:off x="2628024"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7" name="山形 8">
            <a:extLst>
              <a:ext uri="{FF2B5EF4-FFF2-40B4-BE49-F238E27FC236}">
                <a16:creationId xmlns:a16="http://schemas.microsoft.com/office/drawing/2014/main" id="{346F1E0F-FC38-40A9-B993-D2BEE3C4CEBA}"/>
              </a:ext>
            </a:extLst>
          </p:cNvPr>
          <p:cNvSpPr/>
          <p:nvPr/>
        </p:nvSpPr>
        <p:spPr>
          <a:xfrm>
            <a:off x="4644248"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8" name="山形 9">
            <a:extLst>
              <a:ext uri="{FF2B5EF4-FFF2-40B4-BE49-F238E27FC236}">
                <a16:creationId xmlns:a16="http://schemas.microsoft.com/office/drawing/2014/main" id="{8893F885-CDF6-44F8-BF9D-2695C0A9C48A}"/>
              </a:ext>
            </a:extLst>
          </p:cNvPr>
          <p:cNvSpPr/>
          <p:nvPr/>
        </p:nvSpPr>
        <p:spPr>
          <a:xfrm>
            <a:off x="6660472"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9" name="正方形/長方形 68">
            <a:extLst>
              <a:ext uri="{FF2B5EF4-FFF2-40B4-BE49-F238E27FC236}">
                <a16:creationId xmlns:a16="http://schemas.microsoft.com/office/drawing/2014/main" id="{9F050C6C-F7C3-462D-A25A-BEB2EA1C38BB}"/>
              </a:ext>
            </a:extLst>
          </p:cNvPr>
          <p:cNvSpPr/>
          <p:nvPr/>
        </p:nvSpPr>
        <p:spPr>
          <a:xfrm>
            <a:off x="251520" y="1124744"/>
            <a:ext cx="432048" cy="1368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年表（概況）</a:t>
            </a:r>
          </a:p>
        </p:txBody>
      </p:sp>
      <p:cxnSp>
        <p:nvCxnSpPr>
          <p:cNvPr id="70" name="直線コネクタ 69">
            <a:extLst>
              <a:ext uri="{FF2B5EF4-FFF2-40B4-BE49-F238E27FC236}">
                <a16:creationId xmlns:a16="http://schemas.microsoft.com/office/drawing/2014/main" id="{EE378781-8855-4002-9812-8F93AEE3AAC4}"/>
              </a:ext>
            </a:extLst>
          </p:cNvPr>
          <p:cNvCxnSpPr/>
          <p:nvPr/>
        </p:nvCxnSpPr>
        <p:spPr>
          <a:xfrm>
            <a:off x="359772" y="2708920"/>
            <a:ext cx="85689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3A4D9286-7116-40DE-93A7-6299EA61FA1F}"/>
              </a:ext>
            </a:extLst>
          </p:cNvPr>
          <p:cNvGrpSpPr/>
          <p:nvPr/>
        </p:nvGrpSpPr>
        <p:grpSpPr>
          <a:xfrm>
            <a:off x="179511" y="2924944"/>
            <a:ext cx="4440845" cy="990984"/>
            <a:chOff x="395535" y="2852936"/>
            <a:chExt cx="5534479" cy="990984"/>
          </a:xfrm>
        </p:grpSpPr>
        <p:sp>
          <p:nvSpPr>
            <p:cNvPr id="53" name="正方形/長方形 52">
              <a:extLst>
                <a:ext uri="{FF2B5EF4-FFF2-40B4-BE49-F238E27FC236}">
                  <a16:creationId xmlns:a16="http://schemas.microsoft.com/office/drawing/2014/main" id="{73DC218A-8601-4622-B88E-F8CA23D1AA7D}"/>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建設・保守技術の高度化</a:t>
              </a:r>
            </a:p>
          </p:txBody>
        </p:sp>
        <p:sp>
          <p:nvSpPr>
            <p:cNvPr id="54" name="正方形/長方形 53">
              <a:extLst>
                <a:ext uri="{FF2B5EF4-FFF2-40B4-BE49-F238E27FC236}">
                  <a16:creationId xmlns:a16="http://schemas.microsoft.com/office/drawing/2014/main" id="{667F74D6-84D6-4657-8020-A8D2FC258D9C}"/>
                </a:ext>
              </a:extLst>
            </p:cNvPr>
            <p:cNvSpPr/>
            <p:nvPr/>
          </p:nvSpPr>
          <p:spPr>
            <a:xfrm>
              <a:off x="395535" y="3068959"/>
              <a:ext cx="5534479" cy="774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マイクロ・ドローンを導入することにより、これまで点検が</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困難だった箇所が細部まで点検可能となり、安全性の向上や</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点検用足場等が不要になることで点検の効率化とコスト縮減化。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59" name="グループ化 58">
            <a:extLst>
              <a:ext uri="{FF2B5EF4-FFF2-40B4-BE49-F238E27FC236}">
                <a16:creationId xmlns:a16="http://schemas.microsoft.com/office/drawing/2014/main" id="{D060DFE2-4F4F-4DD8-9FCD-2688F09AB404}"/>
              </a:ext>
            </a:extLst>
          </p:cNvPr>
          <p:cNvGrpSpPr/>
          <p:nvPr/>
        </p:nvGrpSpPr>
        <p:grpSpPr>
          <a:xfrm>
            <a:off x="173526" y="5705820"/>
            <a:ext cx="4254458" cy="918968"/>
            <a:chOff x="388231" y="2786466"/>
            <a:chExt cx="5191881" cy="848277"/>
          </a:xfrm>
        </p:grpSpPr>
        <p:sp>
          <p:nvSpPr>
            <p:cNvPr id="71" name="正方形/長方形 70">
              <a:extLst>
                <a:ext uri="{FF2B5EF4-FFF2-40B4-BE49-F238E27FC236}">
                  <a16:creationId xmlns:a16="http://schemas.microsoft.com/office/drawing/2014/main" id="{DCC2FDAD-FC5F-407E-B6AF-31BC25AD44AE}"/>
                </a:ext>
              </a:extLst>
            </p:cNvPr>
            <p:cNvSpPr/>
            <p:nvPr/>
          </p:nvSpPr>
          <p:spPr>
            <a:xfrm>
              <a:off x="395536" y="2786466"/>
              <a:ext cx="5184576" cy="282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顔認証を用いた次世代改札機の実証実験</a:t>
              </a:r>
            </a:p>
          </p:txBody>
        </p:sp>
        <p:sp>
          <p:nvSpPr>
            <p:cNvPr id="72" name="正方形/長方形 71">
              <a:extLst>
                <a:ext uri="{FF2B5EF4-FFF2-40B4-BE49-F238E27FC236}">
                  <a16:creationId xmlns:a16="http://schemas.microsoft.com/office/drawing/2014/main" id="{73A55D75-0299-42F4-ABF1-CB8F64E5D494}"/>
                </a:ext>
              </a:extLst>
            </p:cNvPr>
            <p:cNvSpPr/>
            <p:nvPr/>
          </p:nvSpPr>
          <p:spPr>
            <a:xfrm>
              <a:off x="388231" y="2986671"/>
              <a:ext cx="51845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年度に全駅で顔認証によるチケットレス改札の導入を</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目指し、</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月から一部の駅で</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Osaka Metro</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の社員を</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対象とした実証実験を開始。実用化に向けた課題抽出や</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検討基礎データを取得。</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pic>
        <p:nvPicPr>
          <p:cNvPr id="42" name="図 41">
            <a:extLst>
              <a:ext uri="{FF2B5EF4-FFF2-40B4-BE49-F238E27FC236}">
                <a16:creationId xmlns:a16="http://schemas.microsoft.com/office/drawing/2014/main" id="{F49C3569-60EB-45A6-8EE4-DFE8B19635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741" y="5076423"/>
            <a:ext cx="1593739" cy="1220840"/>
          </a:xfrm>
          <a:prstGeom prst="rect">
            <a:avLst/>
          </a:prstGeom>
        </p:spPr>
      </p:pic>
      <p:sp>
        <p:nvSpPr>
          <p:cNvPr id="47" name="正方形/長方形 46">
            <a:extLst>
              <a:ext uri="{FF2B5EF4-FFF2-40B4-BE49-F238E27FC236}">
                <a16:creationId xmlns:a16="http://schemas.microsoft.com/office/drawing/2014/main" id="{C89A03B7-AF67-4C21-9FA3-08BFD8657DF0}"/>
              </a:ext>
            </a:extLst>
          </p:cNvPr>
          <p:cNvSpPr/>
          <p:nvPr/>
        </p:nvSpPr>
        <p:spPr>
          <a:xfrm>
            <a:off x="7828154" y="5992913"/>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zh-TW"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顔認証対応次世代改札機</a:t>
            </a:r>
          </a:p>
        </p:txBody>
      </p:sp>
      <p:sp>
        <p:nvSpPr>
          <p:cNvPr id="56" name="正方形/長方形 55">
            <a:extLst>
              <a:ext uri="{FF2B5EF4-FFF2-40B4-BE49-F238E27FC236}">
                <a16:creationId xmlns:a16="http://schemas.microsoft.com/office/drawing/2014/main" id="{D21BC5EC-175E-450B-B347-C9319D52E1EC}"/>
              </a:ext>
            </a:extLst>
          </p:cNvPr>
          <p:cNvSpPr/>
          <p:nvPr/>
        </p:nvSpPr>
        <p:spPr>
          <a:xfrm>
            <a:off x="4087290" y="1022190"/>
            <a:ext cx="3312367"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●マイクロ・ドローンの導入（</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矢印: 五方向 28">
            <a:extLst>
              <a:ext uri="{FF2B5EF4-FFF2-40B4-BE49-F238E27FC236}">
                <a16:creationId xmlns:a16="http://schemas.microsoft.com/office/drawing/2014/main" id="{D7E980B4-11F0-42D7-A086-4E31C479B95D}"/>
              </a:ext>
            </a:extLst>
          </p:cNvPr>
          <p:cNvSpPr/>
          <p:nvPr/>
        </p:nvSpPr>
        <p:spPr>
          <a:xfrm>
            <a:off x="3612123" y="2258670"/>
            <a:ext cx="5208348" cy="216001"/>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●次世代改札機の実証実験（</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grpSp>
        <p:nvGrpSpPr>
          <p:cNvPr id="30" name="グループ化 29">
            <a:extLst>
              <a:ext uri="{FF2B5EF4-FFF2-40B4-BE49-F238E27FC236}">
                <a16:creationId xmlns:a16="http://schemas.microsoft.com/office/drawing/2014/main" id="{A66FD42F-65C2-459B-890F-492B0390E89F}"/>
              </a:ext>
            </a:extLst>
          </p:cNvPr>
          <p:cNvGrpSpPr/>
          <p:nvPr/>
        </p:nvGrpSpPr>
        <p:grpSpPr>
          <a:xfrm>
            <a:off x="157179" y="3995909"/>
            <a:ext cx="4370238" cy="1664530"/>
            <a:chOff x="395536" y="2852936"/>
            <a:chExt cx="5446484" cy="1664530"/>
          </a:xfrm>
        </p:grpSpPr>
        <p:sp>
          <p:nvSpPr>
            <p:cNvPr id="31" name="正方形/長方形 30">
              <a:extLst>
                <a:ext uri="{FF2B5EF4-FFF2-40B4-BE49-F238E27FC236}">
                  <a16:creationId xmlns:a16="http://schemas.microsoft.com/office/drawing/2014/main" id="{15A62250-36A1-4953-B9FC-7CA36721CB5D}"/>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新技術の導入</a:t>
              </a:r>
            </a:p>
          </p:txBody>
        </p:sp>
        <p:sp>
          <p:nvSpPr>
            <p:cNvPr id="32" name="正方形/長方形 31">
              <a:extLst>
                <a:ext uri="{FF2B5EF4-FFF2-40B4-BE49-F238E27FC236}">
                  <a16:creationId xmlns:a16="http://schemas.microsoft.com/office/drawing/2014/main" id="{AB877621-4FA1-40F8-9982-47A2E6E2779C}"/>
                </a:ext>
              </a:extLst>
            </p:cNvPr>
            <p:cNvSpPr/>
            <p:nvPr/>
          </p:nvSpPr>
          <p:spPr>
            <a:xfrm>
              <a:off x="395536" y="3068960"/>
              <a:ext cx="5446484" cy="1448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御堂筋線なんば駅</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心斎橋駅間で鉄道トンネル内</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5G</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基地局シェアリングの実証実験を行い、車内や駅構内の映像を</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5G</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でリアルタイムに伝送し、防犯や混雑状況の把握に活用する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ことが可能か検証。（</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白杖または車いすをご利用のお客さまに対し、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AI</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自動検知技術による見守りサービスを提供できるよう実証実験を実施し、実用化に向け、検知精度等を改善。（</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pic>
        <p:nvPicPr>
          <p:cNvPr id="33" name="図 32" descr="ダイアグラム&#10;&#10;中程度の精度で自動的に生成された説明">
            <a:extLst>
              <a:ext uri="{FF2B5EF4-FFF2-40B4-BE49-F238E27FC236}">
                <a16:creationId xmlns:a16="http://schemas.microsoft.com/office/drawing/2014/main" id="{B25AA3D6-9EB5-4364-9A00-459D8A5EEA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8895" y="5009313"/>
            <a:ext cx="2286602" cy="1052498"/>
          </a:xfrm>
          <a:prstGeom prst="rect">
            <a:avLst/>
          </a:prstGeom>
        </p:spPr>
      </p:pic>
      <p:sp>
        <p:nvSpPr>
          <p:cNvPr id="34" name="テキスト ボックス 33">
            <a:extLst>
              <a:ext uri="{FF2B5EF4-FFF2-40B4-BE49-F238E27FC236}">
                <a16:creationId xmlns:a16="http://schemas.microsoft.com/office/drawing/2014/main" id="{CDD598CF-9A2C-463C-B163-AEF15BBF58B6}"/>
              </a:ext>
            </a:extLst>
          </p:cNvPr>
          <p:cNvSpPr txBox="1"/>
          <p:nvPr/>
        </p:nvSpPr>
        <p:spPr>
          <a:xfrm>
            <a:off x="4494031" y="6125489"/>
            <a:ext cx="2921793"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AI</a:t>
            </a:r>
            <a:r>
              <a:rPr kumimoji="1" lang="ja-JP" altLang="en-US" sz="1050" b="0" i="0" u="none" strike="noStrike" kern="12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自動検知技術による見守りｻｰﾋﾞｽ（ｲﾒｰｼﾞ）</a:t>
            </a:r>
            <a:endPar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正方形/長方形 38">
            <a:extLst>
              <a:ext uri="{FF2B5EF4-FFF2-40B4-BE49-F238E27FC236}">
                <a16:creationId xmlns:a16="http://schemas.microsoft.com/office/drawing/2014/main" id="{09774659-04E1-4E91-8085-BC71BD8DBB60}"/>
              </a:ext>
            </a:extLst>
          </p:cNvPr>
          <p:cNvSpPr/>
          <p:nvPr/>
        </p:nvSpPr>
        <p:spPr>
          <a:xfrm>
            <a:off x="7308920" y="1755122"/>
            <a:ext cx="1487653" cy="3924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●白杖車いす検知ｼｽﾃﾑ」</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の実証実験（</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2021.11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38" name="正方形/長方形 37">
            <a:extLst>
              <a:ext uri="{FF2B5EF4-FFF2-40B4-BE49-F238E27FC236}">
                <a16:creationId xmlns:a16="http://schemas.microsoft.com/office/drawing/2014/main" id="{15FE322A-6F9E-4386-BDA3-61AA86086405}"/>
              </a:ext>
            </a:extLst>
          </p:cNvPr>
          <p:cNvSpPr/>
          <p:nvPr/>
        </p:nvSpPr>
        <p:spPr>
          <a:xfrm>
            <a:off x="5455147" y="1322438"/>
            <a:ext cx="3312367"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5G</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基地局シェアリングの実証実験（</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2020.10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028" name="Picture 4">
            <a:extLst>
              <a:ext uri="{FF2B5EF4-FFF2-40B4-BE49-F238E27FC236}">
                <a16:creationId xmlns:a16="http://schemas.microsoft.com/office/drawing/2014/main" id="{883A8883-DE87-4C2B-85DC-B1012376E6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5497" y="3147567"/>
            <a:ext cx="1822149" cy="1220840"/>
          </a:xfrm>
          <a:prstGeom prst="rect">
            <a:avLst/>
          </a:prstGeom>
          <a:noFill/>
          <a:extLst>
            <a:ext uri="{909E8E84-426E-40DD-AFC4-6F175D3DCCD1}">
              <a14:hiddenFill xmlns:a14="http://schemas.microsoft.com/office/drawing/2010/main">
                <a:solidFill>
                  <a:srgbClr val="FFFFFF"/>
                </a:solidFill>
              </a14:hiddenFill>
            </a:ext>
          </a:extLst>
        </p:spPr>
      </p:pic>
      <p:sp>
        <p:nvSpPr>
          <p:cNvPr id="40" name="正方形/長方形 39">
            <a:extLst>
              <a:ext uri="{FF2B5EF4-FFF2-40B4-BE49-F238E27FC236}">
                <a16:creationId xmlns:a16="http://schemas.microsoft.com/office/drawing/2014/main" id="{832FE65D-CAC8-44AD-9E1A-ADA7FB10D8F5}"/>
              </a:ext>
            </a:extLst>
          </p:cNvPr>
          <p:cNvSpPr/>
          <p:nvPr/>
        </p:nvSpPr>
        <p:spPr>
          <a:xfrm>
            <a:off x="7737646" y="3987991"/>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5G</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基地局シェアリングの</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実証実験</a:t>
            </a:r>
            <a:endParaRPr kumimoji="1" lang="zh-TW"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grpSp>
        <p:nvGrpSpPr>
          <p:cNvPr id="43" name="グループ化 42">
            <a:extLst>
              <a:ext uri="{FF2B5EF4-FFF2-40B4-BE49-F238E27FC236}">
                <a16:creationId xmlns:a16="http://schemas.microsoft.com/office/drawing/2014/main" id="{E7310752-C7E8-424F-9DE3-AED9338AD300}"/>
              </a:ext>
            </a:extLst>
          </p:cNvPr>
          <p:cNvGrpSpPr/>
          <p:nvPr/>
        </p:nvGrpSpPr>
        <p:grpSpPr>
          <a:xfrm>
            <a:off x="5002141" y="3051251"/>
            <a:ext cx="1700110" cy="1467060"/>
            <a:chOff x="4566647" y="2578291"/>
            <a:chExt cx="2741378" cy="2150827"/>
          </a:xfrm>
        </p:grpSpPr>
        <p:pic>
          <p:nvPicPr>
            <p:cNvPr id="44" name="図 43" descr="駅のホームを歩いている人&#10;&#10;自動的に生成された説明">
              <a:extLst>
                <a:ext uri="{FF2B5EF4-FFF2-40B4-BE49-F238E27FC236}">
                  <a16:creationId xmlns:a16="http://schemas.microsoft.com/office/drawing/2014/main" id="{0C591737-6A9F-4A5F-8DD0-445468D6B29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566647" y="2578291"/>
              <a:ext cx="2741378" cy="2150827"/>
            </a:xfrm>
            <a:prstGeom prst="rect">
              <a:avLst/>
            </a:prstGeom>
          </p:spPr>
        </p:pic>
        <p:sp>
          <p:nvSpPr>
            <p:cNvPr id="45" name="正方形/長方形 44">
              <a:extLst>
                <a:ext uri="{FF2B5EF4-FFF2-40B4-BE49-F238E27FC236}">
                  <a16:creationId xmlns:a16="http://schemas.microsoft.com/office/drawing/2014/main" id="{3A4437B8-C701-4294-B8F1-B35F3DC36FFE}"/>
                </a:ext>
              </a:extLst>
            </p:cNvPr>
            <p:cNvSpPr/>
            <p:nvPr/>
          </p:nvSpPr>
          <p:spPr>
            <a:xfrm>
              <a:off x="5445648" y="4206003"/>
              <a:ext cx="1177425" cy="523114"/>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ct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マイクロ・ドローンによる</a:t>
              </a:r>
            </a:p>
            <a:p>
              <a:pPr marL="185738" marR="0" lvl="0" indent="-185738" algn="ct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構造物点検</a:t>
              </a:r>
            </a:p>
          </p:txBody>
        </p:sp>
      </p:grpSp>
      <p:pic>
        <p:nvPicPr>
          <p:cNvPr id="48" name="図 47">
            <a:extLst>
              <a:ext uri="{FF2B5EF4-FFF2-40B4-BE49-F238E27FC236}">
                <a16:creationId xmlns:a16="http://schemas.microsoft.com/office/drawing/2014/main" id="{39FBE430-D295-4FF8-95BB-9D2447A65756}"/>
              </a:ext>
            </a:extLst>
          </p:cNvPr>
          <p:cNvPicPr>
            <a:picLocks noChangeAspect="1"/>
          </p:cNvPicPr>
          <p:nvPr/>
        </p:nvPicPr>
        <p:blipFill rotWithShape="1">
          <a:blip r:embed="rId7"/>
          <a:srcRect l="21189" t="6722" r="20297" b="3718"/>
          <a:stretch/>
        </p:blipFill>
        <p:spPr>
          <a:xfrm>
            <a:off x="4527417" y="2870318"/>
            <a:ext cx="817338" cy="829588"/>
          </a:xfrm>
          <a:prstGeom prst="rect">
            <a:avLst/>
          </a:prstGeom>
        </p:spPr>
      </p:pic>
      <p:sp>
        <p:nvSpPr>
          <p:cNvPr id="46" name="角丸四角形 45"/>
          <p:cNvSpPr/>
          <p:nvPr/>
        </p:nvSpPr>
        <p:spPr>
          <a:xfrm>
            <a:off x="7896367" y="37006"/>
            <a:ext cx="1209562" cy="220542"/>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50" name="正方形/長方形 49"/>
          <p:cNvSpPr/>
          <p:nvPr/>
        </p:nvSpPr>
        <p:spPr>
          <a:xfrm>
            <a:off x="7570768" y="277037"/>
            <a:ext cx="1535161"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BIZ UDゴシック" panose="020B0400000000000000" pitchFamily="49" charset="-128"/>
                <a:ea typeface="BIZ UDゴシック" panose="020B0400000000000000" pitchFamily="49" charset="-128"/>
              </a:rPr>
              <a:t>民営化後の</a:t>
            </a:r>
            <a:r>
              <a:rPr kumimoji="1" lang="ja-JP" altLang="en-US" sz="1400" b="1" dirty="0">
                <a:solidFill>
                  <a:schemeClr val="bg1"/>
                </a:solidFill>
                <a:latin typeface="BIZ UDゴシック" panose="020B0400000000000000" pitchFamily="49" charset="-128"/>
                <a:ea typeface="BIZ UDゴシック" panose="020B0400000000000000" pitchFamily="49" charset="-128"/>
              </a:rPr>
              <a:t>取組</a:t>
            </a:r>
          </a:p>
        </p:txBody>
      </p:sp>
      <p:sp>
        <p:nvSpPr>
          <p:cNvPr id="51" name="テキスト ボックス 50"/>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65</a:t>
            </a:fld>
            <a:endParaRPr kumimoji="1" lang="ja-JP" altLang="en-US"/>
          </a:p>
        </p:txBody>
      </p:sp>
    </p:spTree>
    <p:extLst>
      <p:ext uri="{BB962C8B-B14F-4D97-AF65-F5344CB8AC3E}">
        <p14:creationId xmlns:p14="http://schemas.microsoft.com/office/powerpoint/2010/main" val="915733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19" y="260648"/>
            <a:ext cx="887404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①スピーディなサービス改善（多様なモビリティの活用）</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64BB8559-6152-4DB2-BB08-92527C88AE60}"/>
              </a:ext>
            </a:extLst>
          </p:cNvPr>
          <p:cNvCxnSpPr>
            <a:cxnSpLocks/>
          </p:cNvCxnSpPr>
          <p:nvPr/>
        </p:nvCxnSpPr>
        <p:spPr>
          <a:xfrm>
            <a:off x="2627784" y="1320079"/>
            <a:ext cx="0" cy="2036913"/>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742CE514-EDF5-4BA1-B568-2C1299733482}"/>
              </a:ext>
            </a:extLst>
          </p:cNvPr>
          <p:cNvCxnSpPr>
            <a:cxnSpLocks/>
          </p:cNvCxnSpPr>
          <p:nvPr/>
        </p:nvCxnSpPr>
        <p:spPr>
          <a:xfrm>
            <a:off x="4620357" y="1237964"/>
            <a:ext cx="0" cy="2119028"/>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CA24AC5-12DD-4984-9735-4285AE8D8A54}"/>
              </a:ext>
            </a:extLst>
          </p:cNvPr>
          <p:cNvCxnSpPr>
            <a:cxnSpLocks/>
          </p:cNvCxnSpPr>
          <p:nvPr/>
        </p:nvCxnSpPr>
        <p:spPr>
          <a:xfrm flipH="1">
            <a:off x="6708465" y="1237964"/>
            <a:ext cx="23269" cy="2119028"/>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5" name="山形 6">
            <a:extLst>
              <a:ext uri="{FF2B5EF4-FFF2-40B4-BE49-F238E27FC236}">
                <a16:creationId xmlns:a16="http://schemas.microsoft.com/office/drawing/2014/main" id="{D0E820B8-54F5-4B84-A9C5-A44FCCA1EFD6}"/>
              </a:ext>
            </a:extLst>
          </p:cNvPr>
          <p:cNvSpPr/>
          <p:nvPr/>
        </p:nvSpPr>
        <p:spPr>
          <a:xfrm>
            <a:off x="611560"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6" name="山形 7">
            <a:extLst>
              <a:ext uri="{FF2B5EF4-FFF2-40B4-BE49-F238E27FC236}">
                <a16:creationId xmlns:a16="http://schemas.microsoft.com/office/drawing/2014/main" id="{9697427D-AFFD-407F-B2CE-7B52B38B710F}"/>
              </a:ext>
            </a:extLst>
          </p:cNvPr>
          <p:cNvSpPr/>
          <p:nvPr/>
        </p:nvSpPr>
        <p:spPr>
          <a:xfrm>
            <a:off x="2628024"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7" name="山形 8">
            <a:extLst>
              <a:ext uri="{FF2B5EF4-FFF2-40B4-BE49-F238E27FC236}">
                <a16:creationId xmlns:a16="http://schemas.microsoft.com/office/drawing/2014/main" id="{72B508B7-C2F3-40D8-BD7C-0918D8FB2B59}"/>
              </a:ext>
            </a:extLst>
          </p:cNvPr>
          <p:cNvSpPr/>
          <p:nvPr/>
        </p:nvSpPr>
        <p:spPr>
          <a:xfrm>
            <a:off x="4644248"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8" name="山形 9">
            <a:extLst>
              <a:ext uri="{FF2B5EF4-FFF2-40B4-BE49-F238E27FC236}">
                <a16:creationId xmlns:a16="http://schemas.microsoft.com/office/drawing/2014/main" id="{C00DB95C-6280-4A3C-B913-C06924625102}"/>
              </a:ext>
            </a:extLst>
          </p:cNvPr>
          <p:cNvSpPr/>
          <p:nvPr/>
        </p:nvSpPr>
        <p:spPr>
          <a:xfrm>
            <a:off x="6660472"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9" name="正方形/長方形 68">
            <a:extLst>
              <a:ext uri="{FF2B5EF4-FFF2-40B4-BE49-F238E27FC236}">
                <a16:creationId xmlns:a16="http://schemas.microsoft.com/office/drawing/2014/main" id="{E3AFE46F-69EA-4C48-B723-9A0D93ED5728}"/>
              </a:ext>
            </a:extLst>
          </p:cNvPr>
          <p:cNvSpPr/>
          <p:nvPr/>
        </p:nvSpPr>
        <p:spPr>
          <a:xfrm>
            <a:off x="251520" y="1124744"/>
            <a:ext cx="432048" cy="1368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年表（概況）</a:t>
            </a:r>
          </a:p>
        </p:txBody>
      </p:sp>
      <p:cxnSp>
        <p:nvCxnSpPr>
          <p:cNvPr id="70" name="直線コネクタ 69">
            <a:extLst>
              <a:ext uri="{FF2B5EF4-FFF2-40B4-BE49-F238E27FC236}">
                <a16:creationId xmlns:a16="http://schemas.microsoft.com/office/drawing/2014/main" id="{E387D8FF-4B11-4A55-AF09-DA282AF15B9A}"/>
              </a:ext>
            </a:extLst>
          </p:cNvPr>
          <p:cNvCxnSpPr/>
          <p:nvPr/>
        </p:nvCxnSpPr>
        <p:spPr>
          <a:xfrm>
            <a:off x="282726" y="3356992"/>
            <a:ext cx="85689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9" name="グループ化 48">
            <a:extLst>
              <a:ext uri="{FF2B5EF4-FFF2-40B4-BE49-F238E27FC236}">
                <a16:creationId xmlns:a16="http://schemas.microsoft.com/office/drawing/2014/main" id="{A34E00BC-1EE4-49ED-B44E-C8BB817D97A0}"/>
              </a:ext>
            </a:extLst>
          </p:cNvPr>
          <p:cNvGrpSpPr/>
          <p:nvPr/>
        </p:nvGrpSpPr>
        <p:grpSpPr>
          <a:xfrm>
            <a:off x="251520" y="4149080"/>
            <a:ext cx="4536504" cy="1091539"/>
            <a:chOff x="412475" y="2449272"/>
            <a:chExt cx="5771509" cy="1091539"/>
          </a:xfrm>
        </p:grpSpPr>
        <p:sp>
          <p:nvSpPr>
            <p:cNvPr id="50" name="正方形/長方形 49">
              <a:extLst>
                <a:ext uri="{FF2B5EF4-FFF2-40B4-BE49-F238E27FC236}">
                  <a16:creationId xmlns:a16="http://schemas.microsoft.com/office/drawing/2014/main" id="{3BA95239-F366-469C-A0BE-669F1A200AE7}"/>
                </a:ext>
              </a:extLst>
            </p:cNvPr>
            <p:cNvSpPr/>
            <p:nvPr/>
          </p:nvSpPr>
          <p:spPr>
            <a:xfrm>
              <a:off x="412475" y="2449272"/>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D2088"/>
                  </a:solidFill>
                  <a:effectLst/>
                  <a:uLnTx/>
                  <a:uFillTx/>
                  <a:latin typeface="ＭＳ Ｐゴシック" panose="020B0600070205080204" pitchFamily="50" charset="-128"/>
                  <a:ea typeface="ＭＳ Ｐゴシック" panose="020B0600070205080204" pitchFamily="50" charset="-128"/>
                  <a:cs typeface="+mn-cs"/>
                </a:rPr>
                <a:t>オンデマンドバスの取組み</a:t>
              </a:r>
            </a:p>
          </p:txBody>
        </p:sp>
        <p:sp>
          <p:nvSpPr>
            <p:cNvPr id="51" name="正方形/長方形 50">
              <a:extLst>
                <a:ext uri="{FF2B5EF4-FFF2-40B4-BE49-F238E27FC236}">
                  <a16:creationId xmlns:a16="http://schemas.microsoft.com/office/drawing/2014/main" id="{756067D2-6A69-49EE-82BB-C8646199ED7C}"/>
                </a:ext>
              </a:extLst>
            </p:cNvPr>
            <p:cNvSpPr/>
            <p:nvPr/>
          </p:nvSpPr>
          <p:spPr>
            <a:xfrm>
              <a:off x="412475" y="2684773"/>
              <a:ext cx="5771509" cy="85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乗車日時・場所（約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300m</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メッシュ毎に乗降場所を設置）を</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指定頂き、お客さまのニーズに応じて運行する新しいスタイルの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乗合バスであるオンデマンドバスの社会実験を生野区・平野区で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運行開始（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52" name="グループ化 51">
            <a:extLst>
              <a:ext uri="{FF2B5EF4-FFF2-40B4-BE49-F238E27FC236}">
                <a16:creationId xmlns:a16="http://schemas.microsoft.com/office/drawing/2014/main" id="{10EBB072-E7F4-455B-BA28-28EEDA6CC96B}"/>
              </a:ext>
            </a:extLst>
          </p:cNvPr>
          <p:cNvGrpSpPr/>
          <p:nvPr/>
        </p:nvGrpSpPr>
        <p:grpSpPr>
          <a:xfrm>
            <a:off x="251520" y="3550371"/>
            <a:ext cx="4608512" cy="598709"/>
            <a:chOff x="395536" y="2852936"/>
            <a:chExt cx="6260620" cy="598709"/>
          </a:xfrm>
        </p:grpSpPr>
        <p:sp>
          <p:nvSpPr>
            <p:cNvPr id="53" name="正方形/長方形 52">
              <a:extLst>
                <a:ext uri="{FF2B5EF4-FFF2-40B4-BE49-F238E27FC236}">
                  <a16:creationId xmlns:a16="http://schemas.microsoft.com/office/drawing/2014/main" id="{DAC7DFF9-2349-4FE5-88DF-3DD2DE583400}"/>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1D2088"/>
                  </a:solidFill>
                  <a:effectLst/>
                  <a:uLnTx/>
                  <a:uFillTx/>
                  <a:latin typeface="ＭＳ Ｐゴシック" panose="020B0600070205080204" pitchFamily="50" charset="-128"/>
                  <a:ea typeface="ＭＳ Ｐゴシック" panose="020B0600070205080204" pitchFamily="50" charset="-128"/>
                  <a:cs typeface="+mn-cs"/>
                </a:rPr>
                <a:t>BRT</a:t>
              </a:r>
              <a:r>
                <a:rPr kumimoji="1" lang="ja-JP" altLang="en-US" sz="1200" b="1" i="0" u="none" strike="noStrike" kern="1200" cap="none" spc="0" normalizeH="0" baseline="0" noProof="0" dirty="0">
                  <a:ln>
                    <a:noFill/>
                  </a:ln>
                  <a:solidFill>
                    <a:srgbClr val="1D2088"/>
                  </a:solidFill>
                  <a:effectLst/>
                  <a:uLnTx/>
                  <a:uFillTx/>
                  <a:latin typeface="ＭＳ Ｐゴシック" panose="020B0600070205080204" pitchFamily="50" charset="-128"/>
                  <a:ea typeface="ＭＳ Ｐゴシック" panose="020B0600070205080204" pitchFamily="50" charset="-128"/>
                  <a:cs typeface="+mn-cs"/>
                </a:rPr>
                <a:t>運行による社会実験</a:t>
              </a:r>
            </a:p>
          </p:txBody>
        </p:sp>
        <p:sp>
          <p:nvSpPr>
            <p:cNvPr id="54" name="正方形/長方形 53">
              <a:extLst>
                <a:ext uri="{FF2B5EF4-FFF2-40B4-BE49-F238E27FC236}">
                  <a16:creationId xmlns:a16="http://schemas.microsoft.com/office/drawing/2014/main" id="{5EC57937-3E64-4731-86F7-4B6DB13D466A}"/>
                </a:ext>
              </a:extLst>
            </p:cNvPr>
            <p:cNvSpPr/>
            <p:nvPr/>
          </p:nvSpPr>
          <p:spPr>
            <a:xfrm>
              <a:off x="395536" y="3068960"/>
              <a:ext cx="6260620" cy="382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いまざとライナーの運行による社会実験の開始（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年４月）</a:t>
              </a:r>
            </a:p>
          </p:txBody>
        </p:sp>
      </p:grpSp>
      <p:grpSp>
        <p:nvGrpSpPr>
          <p:cNvPr id="21" name="グループ化 20"/>
          <p:cNvGrpSpPr/>
          <p:nvPr/>
        </p:nvGrpSpPr>
        <p:grpSpPr>
          <a:xfrm>
            <a:off x="5403540" y="3603878"/>
            <a:ext cx="2609850" cy="1472941"/>
            <a:chOff x="5513181" y="3573176"/>
            <a:chExt cx="2609850" cy="1472941"/>
          </a:xfrm>
        </p:grpSpPr>
        <p:pic>
          <p:nvPicPr>
            <p:cNvPr id="3" name="図 2" descr="道路を走るバス&#10;&#10;自動的に生成された説明">
              <a:extLst>
                <a:ext uri="{FF2B5EF4-FFF2-40B4-BE49-F238E27FC236}">
                  <a16:creationId xmlns:a16="http://schemas.microsoft.com/office/drawing/2014/main" id="{B12A7CF8-7838-4C21-A747-8F350FEB02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13181" y="3573176"/>
              <a:ext cx="2609850" cy="1440000"/>
            </a:xfrm>
            <a:prstGeom prst="rect">
              <a:avLst/>
            </a:prstGeom>
          </p:spPr>
        </p:pic>
        <p:sp>
          <p:nvSpPr>
            <p:cNvPr id="30" name="正方形/長方形 29">
              <a:extLst>
                <a:ext uri="{FF2B5EF4-FFF2-40B4-BE49-F238E27FC236}">
                  <a16:creationId xmlns:a16="http://schemas.microsoft.com/office/drawing/2014/main" id="{EE07DDC9-7536-463F-8B74-441082012F5C}"/>
                </a:ext>
              </a:extLst>
            </p:cNvPr>
            <p:cNvSpPr/>
            <p:nvPr/>
          </p:nvSpPr>
          <p:spPr>
            <a:xfrm>
              <a:off x="7362881" y="4640415"/>
              <a:ext cx="720080"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BRT</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車両</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9" name="グループ化 8"/>
          <p:cNvGrpSpPr/>
          <p:nvPr/>
        </p:nvGrpSpPr>
        <p:grpSpPr>
          <a:xfrm>
            <a:off x="4973978" y="5289090"/>
            <a:ext cx="3118983" cy="1466143"/>
            <a:chOff x="5004048" y="5013176"/>
            <a:chExt cx="3118983" cy="1466143"/>
          </a:xfrm>
        </p:grpSpPr>
        <p:grpSp>
          <p:nvGrpSpPr>
            <p:cNvPr id="8" name="グループ化 7"/>
            <p:cNvGrpSpPr/>
            <p:nvPr/>
          </p:nvGrpSpPr>
          <p:grpSpPr>
            <a:xfrm>
              <a:off x="5004048" y="5013176"/>
              <a:ext cx="3118983" cy="1188670"/>
              <a:chOff x="5004048" y="5013176"/>
              <a:chExt cx="3118983" cy="1188670"/>
            </a:xfrm>
          </p:grpSpPr>
          <p:pic>
            <p:nvPicPr>
              <p:cNvPr id="23" name="Picture 6">
                <a:extLst>
                  <a:ext uri="{FF2B5EF4-FFF2-40B4-BE49-F238E27FC236}">
                    <a16:creationId xmlns:a16="http://schemas.microsoft.com/office/drawing/2014/main" id="{0D3C3885-4787-419D-8EBA-69AE2B421B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8544" y="5033722"/>
                <a:ext cx="54448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DD77E3CD-19AC-4F27-9A9B-AAD81B2722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811" y="5033722"/>
                <a:ext cx="770910" cy="6168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オンデマンドバス">
                <a:extLst>
                  <a:ext uri="{FF2B5EF4-FFF2-40B4-BE49-F238E27FC236}">
                    <a16:creationId xmlns:a16="http://schemas.microsoft.com/office/drawing/2014/main" id="{9ABEFC06-FB7E-4DFC-B817-0161D8D577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5013176"/>
                <a:ext cx="1681427" cy="118867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正方形/長方形 30">
              <a:extLst>
                <a:ext uri="{FF2B5EF4-FFF2-40B4-BE49-F238E27FC236}">
                  <a16:creationId xmlns:a16="http://schemas.microsoft.com/office/drawing/2014/main" id="{D89706F0-9570-4A05-9414-81C4AA80C909}"/>
                </a:ext>
              </a:extLst>
            </p:cNvPr>
            <p:cNvSpPr/>
            <p:nvPr/>
          </p:nvSpPr>
          <p:spPr>
            <a:xfrm>
              <a:off x="5724128" y="6113722"/>
              <a:ext cx="2398903" cy="365597"/>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オンデマンドバス車両・</a:t>
              </a:r>
              <a:r>
                <a:rPr kumimoji="1" lang="en-US" altLang="ja-JP" sz="1050" b="1" i="0" u="none" strike="noStrike" kern="1200" cap="none" spc="0" normalizeH="0" baseline="0" noProof="0" dirty="0" err="1">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アプリ</a:t>
              </a:r>
            </a:p>
          </p:txBody>
        </p:sp>
      </p:grpSp>
      <p:sp>
        <p:nvSpPr>
          <p:cNvPr id="2" name="矢印: 五方向 1">
            <a:extLst>
              <a:ext uri="{FF2B5EF4-FFF2-40B4-BE49-F238E27FC236}">
                <a16:creationId xmlns:a16="http://schemas.microsoft.com/office/drawing/2014/main" id="{4DBA54AF-4F71-4937-BF8B-66D0D9E0A047}"/>
              </a:ext>
            </a:extLst>
          </p:cNvPr>
          <p:cNvSpPr/>
          <p:nvPr/>
        </p:nvSpPr>
        <p:spPr>
          <a:xfrm>
            <a:off x="2627784" y="1021963"/>
            <a:ext cx="6192684" cy="216001"/>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BRT</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社会実験（</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2019.4</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4" name="正方形/長方形 33">
            <a:extLst>
              <a:ext uri="{FF2B5EF4-FFF2-40B4-BE49-F238E27FC236}">
                <a16:creationId xmlns:a16="http://schemas.microsoft.com/office/drawing/2014/main" id="{301E423A-30A0-4EFB-9F13-5C4AE44A35B8}"/>
              </a:ext>
            </a:extLst>
          </p:cNvPr>
          <p:cNvSpPr/>
          <p:nvPr/>
        </p:nvSpPr>
        <p:spPr>
          <a:xfrm>
            <a:off x="6024387" y="1320079"/>
            <a:ext cx="3232268" cy="353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●生野区・平野区でオンデマンドバス社会実験開始、</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アプリ社会実験版の配信（</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6" name="正方形/長方形 35">
            <a:extLst>
              <a:ext uri="{FF2B5EF4-FFF2-40B4-BE49-F238E27FC236}">
                <a16:creationId xmlns:a16="http://schemas.microsoft.com/office/drawing/2014/main" id="{FA3C98EC-5083-4050-B424-5FFA2949DD00}"/>
              </a:ext>
            </a:extLst>
          </p:cNvPr>
          <p:cNvSpPr/>
          <p:nvPr/>
        </p:nvSpPr>
        <p:spPr>
          <a:xfrm>
            <a:off x="6724421" y="1484784"/>
            <a:ext cx="2968154" cy="373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●運行エリア拡大（</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2021.10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7" name="正方形/長方形 36">
            <a:extLst>
              <a:ext uri="{FF2B5EF4-FFF2-40B4-BE49-F238E27FC236}">
                <a16:creationId xmlns:a16="http://schemas.microsoft.com/office/drawing/2014/main" id="{A62896CA-2572-4D41-8697-02AFE7C87920}"/>
              </a:ext>
            </a:extLst>
          </p:cNvPr>
          <p:cNvSpPr/>
          <p:nvPr/>
        </p:nvSpPr>
        <p:spPr>
          <a:xfrm>
            <a:off x="6731734" y="1694564"/>
            <a:ext cx="2968154" cy="325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●運行エリア拡大（</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8" name="正方形/長方形 37">
            <a:extLst>
              <a:ext uri="{FF2B5EF4-FFF2-40B4-BE49-F238E27FC236}">
                <a16:creationId xmlns:a16="http://schemas.microsoft.com/office/drawing/2014/main" id="{6292DF40-C909-493B-A1DC-2B710926407A}"/>
              </a:ext>
            </a:extLst>
          </p:cNvPr>
          <p:cNvSpPr/>
          <p:nvPr/>
        </p:nvSpPr>
        <p:spPr>
          <a:xfrm>
            <a:off x="6734844" y="2015677"/>
            <a:ext cx="2048175" cy="282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●電動車いす型近距離モビリティ</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実証実験（</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9" name="正方形/長方形 38">
            <a:extLst>
              <a:ext uri="{FF2B5EF4-FFF2-40B4-BE49-F238E27FC236}">
                <a16:creationId xmlns:a16="http://schemas.microsoft.com/office/drawing/2014/main" id="{DC5079B0-3572-4FB0-BCE3-B14AA1B5AD3A}"/>
              </a:ext>
            </a:extLst>
          </p:cNvPr>
          <p:cNvSpPr/>
          <p:nvPr/>
        </p:nvSpPr>
        <p:spPr>
          <a:xfrm>
            <a:off x="6856722" y="2359814"/>
            <a:ext cx="2242148" cy="304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アプリとタクシーアプリの</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連携（</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0" name="正方形/長方形 39">
            <a:extLst>
              <a:ext uri="{FF2B5EF4-FFF2-40B4-BE49-F238E27FC236}">
                <a16:creationId xmlns:a16="http://schemas.microsoft.com/office/drawing/2014/main" id="{F4E46736-CE66-484A-8D3D-3D741398E293}"/>
              </a:ext>
            </a:extLst>
          </p:cNvPr>
          <p:cNvSpPr/>
          <p:nvPr/>
        </p:nvSpPr>
        <p:spPr>
          <a:xfrm>
            <a:off x="6949300" y="2710957"/>
            <a:ext cx="2222389" cy="25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●企業向けオンデマンド配車　</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サービス実証実験（</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2022.6</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6" name="正方形/長方形 45">
            <a:extLst>
              <a:ext uri="{FF2B5EF4-FFF2-40B4-BE49-F238E27FC236}">
                <a16:creationId xmlns:a16="http://schemas.microsoft.com/office/drawing/2014/main" id="{3FE35AD3-37AD-4810-8770-42BF5584CA5C}"/>
              </a:ext>
            </a:extLst>
          </p:cNvPr>
          <p:cNvSpPr/>
          <p:nvPr/>
        </p:nvSpPr>
        <p:spPr>
          <a:xfrm>
            <a:off x="2922878" y="1196752"/>
            <a:ext cx="3312367"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●駅施設へのサイクルポート設置（</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2019.5</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47" name="グループ化 46">
            <a:extLst>
              <a:ext uri="{FF2B5EF4-FFF2-40B4-BE49-F238E27FC236}">
                <a16:creationId xmlns:a16="http://schemas.microsoft.com/office/drawing/2014/main" id="{01890174-1ED2-4F56-9DA3-447607C07CD7}"/>
              </a:ext>
            </a:extLst>
          </p:cNvPr>
          <p:cNvGrpSpPr/>
          <p:nvPr/>
        </p:nvGrpSpPr>
        <p:grpSpPr>
          <a:xfrm>
            <a:off x="179512" y="5262056"/>
            <a:ext cx="4392488" cy="831240"/>
            <a:chOff x="435241" y="3321171"/>
            <a:chExt cx="5379624" cy="831240"/>
          </a:xfrm>
        </p:grpSpPr>
        <p:sp>
          <p:nvSpPr>
            <p:cNvPr id="48" name="正方形/長方形 47">
              <a:extLst>
                <a:ext uri="{FF2B5EF4-FFF2-40B4-BE49-F238E27FC236}">
                  <a16:creationId xmlns:a16="http://schemas.microsoft.com/office/drawing/2014/main" id="{8D1A170A-4A88-43F3-AF1E-CCA9F7FF33B9}"/>
                </a:ext>
              </a:extLst>
            </p:cNvPr>
            <p:cNvSpPr/>
            <p:nvPr/>
          </p:nvSpPr>
          <p:spPr>
            <a:xfrm>
              <a:off x="474068" y="3321171"/>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自動運転化の実証実験</a:t>
              </a:r>
            </a:p>
          </p:txBody>
        </p:sp>
        <p:sp>
          <p:nvSpPr>
            <p:cNvPr id="55" name="正方形/長方形 54">
              <a:extLst>
                <a:ext uri="{FF2B5EF4-FFF2-40B4-BE49-F238E27FC236}">
                  <a16:creationId xmlns:a16="http://schemas.microsoft.com/office/drawing/2014/main" id="{257899EE-8835-45C8-98ED-3859B3E18D84}"/>
                </a:ext>
              </a:extLst>
            </p:cNvPr>
            <p:cNvSpPr/>
            <p:nvPr/>
          </p:nvSpPr>
          <p:spPr>
            <a:xfrm>
              <a:off x="435241" y="3504339"/>
              <a:ext cx="537962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実用化に向けて、グランフロント大阪周辺で大阪初の自動運転バス試乗会を開催（</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大阪・関西万博開催予定地の夢洲を含むベイエリアにおいて、自動運転バスの実証実験を実施。（</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「舞洲実証実験会場内」と、「コスモスクエア駅～舞洲実証実験会場」間の公道で実証実験を実施。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56" name="正方形/長方形 55">
            <a:extLst>
              <a:ext uri="{FF2B5EF4-FFF2-40B4-BE49-F238E27FC236}">
                <a16:creationId xmlns:a16="http://schemas.microsoft.com/office/drawing/2014/main" id="{5226813F-28F7-4066-B21B-12701F3C1180}"/>
              </a:ext>
            </a:extLst>
          </p:cNvPr>
          <p:cNvSpPr/>
          <p:nvPr/>
        </p:nvSpPr>
        <p:spPr>
          <a:xfrm>
            <a:off x="3793931" y="1916832"/>
            <a:ext cx="3312367"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●自動運転バス試乗会（</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7" name="正方形/長方形 56">
            <a:extLst>
              <a:ext uri="{FF2B5EF4-FFF2-40B4-BE49-F238E27FC236}">
                <a16:creationId xmlns:a16="http://schemas.microsoft.com/office/drawing/2014/main" id="{F45B70BE-0F9C-467C-8CFB-AFFB7153B21A}"/>
              </a:ext>
            </a:extLst>
          </p:cNvPr>
          <p:cNvSpPr/>
          <p:nvPr/>
        </p:nvSpPr>
        <p:spPr>
          <a:xfrm>
            <a:off x="3793931" y="2137944"/>
            <a:ext cx="3312367"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●自動運転バス実証実験（</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8" name="正方形/長方形 57">
            <a:extLst>
              <a:ext uri="{FF2B5EF4-FFF2-40B4-BE49-F238E27FC236}">
                <a16:creationId xmlns:a16="http://schemas.microsoft.com/office/drawing/2014/main" id="{4D792E2B-B8CB-4CB6-9755-8729AA2E0C49}"/>
              </a:ext>
            </a:extLst>
          </p:cNvPr>
          <p:cNvSpPr/>
          <p:nvPr/>
        </p:nvSpPr>
        <p:spPr>
          <a:xfrm>
            <a:off x="7524512" y="2996952"/>
            <a:ext cx="16560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●自動運転バス 実証実験</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2022.4.</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4" name="角丸四角形 43"/>
          <p:cNvSpPr/>
          <p:nvPr/>
        </p:nvSpPr>
        <p:spPr>
          <a:xfrm>
            <a:off x="7396758" y="188640"/>
            <a:ext cx="1423714" cy="342072"/>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45" name="正方形/長方形 44"/>
          <p:cNvSpPr/>
          <p:nvPr/>
        </p:nvSpPr>
        <p:spPr>
          <a:xfrm>
            <a:off x="5694058" y="188640"/>
            <a:ext cx="1614246"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BIZ UDゴシック" panose="020B0400000000000000" pitchFamily="49" charset="-128"/>
                <a:ea typeface="BIZ UDゴシック" panose="020B0400000000000000" pitchFamily="49" charset="-128"/>
              </a:rPr>
              <a:t>民営化後の</a:t>
            </a:r>
            <a:r>
              <a:rPr kumimoji="1" lang="ja-JP" altLang="en-US" sz="1600" b="1" dirty="0">
                <a:solidFill>
                  <a:schemeClr val="bg1"/>
                </a:solidFill>
                <a:latin typeface="BIZ UDゴシック" panose="020B0400000000000000" pitchFamily="49" charset="-128"/>
                <a:ea typeface="BIZ UDゴシック" panose="020B0400000000000000" pitchFamily="49" charset="-128"/>
              </a:rPr>
              <a:t>取組</a:t>
            </a:r>
          </a:p>
        </p:txBody>
      </p:sp>
      <p:sp>
        <p:nvSpPr>
          <p:cNvPr id="59" name="テキスト ボックス 58"/>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66</a:t>
            </a:fld>
            <a:endParaRPr kumimoji="1" lang="ja-JP" altLang="en-US"/>
          </a:p>
        </p:txBody>
      </p:sp>
    </p:spTree>
    <p:extLst>
      <p:ext uri="{BB962C8B-B14F-4D97-AF65-F5344CB8AC3E}">
        <p14:creationId xmlns:p14="http://schemas.microsoft.com/office/powerpoint/2010/main" val="3586800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②多様な事業展開（</a:t>
            </a:r>
            <a:r>
              <a:rPr kumimoji="1" lang="en-US" altLang="ja-JP" sz="1800" b="1" i="0" u="none" strike="noStrike" kern="1200" cap="none" spc="0" normalizeH="0" baseline="0" noProof="0" dirty="0" err="1">
                <a:ln>
                  <a:noFill/>
                </a:ln>
                <a:solidFill>
                  <a:prstClr val="black"/>
                </a:solidFill>
                <a:effectLst/>
                <a:uLnTx/>
                <a:uFillTx/>
                <a:latin typeface="Calibri" pitchFamily="34" charset="0"/>
                <a:ea typeface="ＭＳ Ｐゴシック" panose="020B0600070205080204" pitchFamily="50" charset="-128"/>
                <a:cs typeface="+mn-cs"/>
              </a:rPr>
              <a:t>MaaS</a:t>
            </a: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の推進）</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4320C0A-7E0E-4F18-9A5D-D9F85BADDE66}"/>
              </a:ext>
            </a:extLst>
          </p:cNvPr>
          <p:cNvCxnSpPr>
            <a:cxnSpLocks/>
          </p:cNvCxnSpPr>
          <p:nvPr/>
        </p:nvCxnSpPr>
        <p:spPr>
          <a:xfrm>
            <a:off x="2627784" y="1124744"/>
            <a:ext cx="0" cy="1441973"/>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03C320DE-9FD0-44EF-A1BF-B344FF674C00}"/>
              </a:ext>
            </a:extLst>
          </p:cNvPr>
          <p:cNvCxnSpPr>
            <a:cxnSpLocks/>
          </p:cNvCxnSpPr>
          <p:nvPr/>
        </p:nvCxnSpPr>
        <p:spPr>
          <a:xfrm>
            <a:off x="4620357" y="1124744"/>
            <a:ext cx="0" cy="1441973"/>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E31C7970-6FEC-43C0-9854-DD2BCBD86AD7}"/>
              </a:ext>
            </a:extLst>
          </p:cNvPr>
          <p:cNvCxnSpPr>
            <a:cxnSpLocks/>
          </p:cNvCxnSpPr>
          <p:nvPr/>
        </p:nvCxnSpPr>
        <p:spPr>
          <a:xfrm>
            <a:off x="6708465" y="1124744"/>
            <a:ext cx="0" cy="1441973"/>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5" name="山形 6">
            <a:extLst>
              <a:ext uri="{FF2B5EF4-FFF2-40B4-BE49-F238E27FC236}">
                <a16:creationId xmlns:a16="http://schemas.microsoft.com/office/drawing/2014/main" id="{1E7366E4-045C-4F8C-AC0B-A49D6F034B29}"/>
              </a:ext>
            </a:extLst>
          </p:cNvPr>
          <p:cNvSpPr/>
          <p:nvPr/>
        </p:nvSpPr>
        <p:spPr>
          <a:xfrm>
            <a:off x="611560"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6" name="山形 7">
            <a:extLst>
              <a:ext uri="{FF2B5EF4-FFF2-40B4-BE49-F238E27FC236}">
                <a16:creationId xmlns:a16="http://schemas.microsoft.com/office/drawing/2014/main" id="{72F65D2A-B2A0-482A-9858-FF48DA7D7DEE}"/>
              </a:ext>
            </a:extLst>
          </p:cNvPr>
          <p:cNvSpPr/>
          <p:nvPr/>
        </p:nvSpPr>
        <p:spPr>
          <a:xfrm>
            <a:off x="2628024"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7" name="山形 8">
            <a:extLst>
              <a:ext uri="{FF2B5EF4-FFF2-40B4-BE49-F238E27FC236}">
                <a16:creationId xmlns:a16="http://schemas.microsoft.com/office/drawing/2014/main" id="{346F1E0F-FC38-40A9-B993-D2BEE3C4CEBA}"/>
              </a:ext>
            </a:extLst>
          </p:cNvPr>
          <p:cNvSpPr/>
          <p:nvPr/>
        </p:nvSpPr>
        <p:spPr>
          <a:xfrm>
            <a:off x="4644248"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8" name="山形 9">
            <a:extLst>
              <a:ext uri="{FF2B5EF4-FFF2-40B4-BE49-F238E27FC236}">
                <a16:creationId xmlns:a16="http://schemas.microsoft.com/office/drawing/2014/main" id="{8893F885-CDF6-44F8-BF9D-2695C0A9C48A}"/>
              </a:ext>
            </a:extLst>
          </p:cNvPr>
          <p:cNvSpPr/>
          <p:nvPr/>
        </p:nvSpPr>
        <p:spPr>
          <a:xfrm>
            <a:off x="6660472"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9" name="正方形/長方形 68">
            <a:extLst>
              <a:ext uri="{FF2B5EF4-FFF2-40B4-BE49-F238E27FC236}">
                <a16:creationId xmlns:a16="http://schemas.microsoft.com/office/drawing/2014/main" id="{9F050C6C-F7C3-462D-A25A-BEB2EA1C38BB}"/>
              </a:ext>
            </a:extLst>
          </p:cNvPr>
          <p:cNvSpPr/>
          <p:nvPr/>
        </p:nvSpPr>
        <p:spPr>
          <a:xfrm>
            <a:off x="251520" y="1124744"/>
            <a:ext cx="432048" cy="1368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年表（概況）</a:t>
            </a:r>
          </a:p>
        </p:txBody>
      </p:sp>
      <p:cxnSp>
        <p:nvCxnSpPr>
          <p:cNvPr id="70" name="直線コネクタ 69">
            <a:extLst>
              <a:ext uri="{FF2B5EF4-FFF2-40B4-BE49-F238E27FC236}">
                <a16:creationId xmlns:a16="http://schemas.microsoft.com/office/drawing/2014/main" id="{EE378781-8855-4002-9812-8F93AEE3AAC4}"/>
              </a:ext>
            </a:extLst>
          </p:cNvPr>
          <p:cNvCxnSpPr/>
          <p:nvPr/>
        </p:nvCxnSpPr>
        <p:spPr>
          <a:xfrm>
            <a:off x="215008" y="2566717"/>
            <a:ext cx="8568952"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73DC218A-8601-4622-B88E-F8CA23D1AA7D}"/>
              </a:ext>
            </a:extLst>
          </p:cNvPr>
          <p:cNvSpPr/>
          <p:nvPr/>
        </p:nvSpPr>
        <p:spPr>
          <a:xfrm>
            <a:off x="178542" y="2714008"/>
            <a:ext cx="4233230" cy="1429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「大阪都市型</a:t>
            </a:r>
            <a:r>
              <a:rPr kumimoji="1" lang="en-US" altLang="ja-JP" sz="1200" b="1" i="0" u="none" strike="noStrike" kern="1200" cap="none" spc="0" normalizeH="0" baseline="0" noProof="0" dirty="0" err="1">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構想」の推進</a:t>
            </a:r>
            <a:endParaRPr kumimoji="1" lang="en-US" altLang="ja-JP"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Osaka Metro Group</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が考える大阪のモビリティ課題と実現したい</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大阪の未来</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を掛け合わせた「大阪都市型</a:t>
            </a:r>
            <a:r>
              <a:rPr kumimoji="1" lang="en-US" altLang="ja-JP"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構想」を大阪スマートシティ戦略会議で公表し、以降、着実に推進。</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月からオンデマンドバスの社会実験を生野区・平野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区で開始し、予約・決済に使える</a:t>
            </a:r>
            <a:r>
              <a:rPr kumimoji="1" lang="en-US" altLang="ja-JP"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アプリ社会実験版も</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配信。</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月に同区内の運行エリアを更に拡大。</a:t>
            </a:r>
            <a:endParaRPr kumimoji="1" lang="ja-JP" altLang="en-US" sz="1200" b="0"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0" name="正方形/長方形 49">
            <a:extLst>
              <a:ext uri="{FF2B5EF4-FFF2-40B4-BE49-F238E27FC236}">
                <a16:creationId xmlns:a16="http://schemas.microsoft.com/office/drawing/2014/main" id="{90AA49BC-2E3A-4E5B-A8F1-CA51467BEB58}"/>
              </a:ext>
            </a:extLst>
          </p:cNvPr>
          <p:cNvSpPr/>
          <p:nvPr/>
        </p:nvSpPr>
        <p:spPr>
          <a:xfrm>
            <a:off x="3312100" y="1386444"/>
            <a:ext cx="26642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●「大阪都市型</a:t>
            </a:r>
            <a:r>
              <a:rPr kumimoji="1" lang="en-US" altLang="ja-JP" sz="10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」構想発表（</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DC6728D4-0AE6-4322-9198-0FEBADD48A82}"/>
              </a:ext>
            </a:extLst>
          </p:cNvPr>
          <p:cNvPicPr>
            <a:picLocks noChangeAspect="1"/>
          </p:cNvPicPr>
          <p:nvPr/>
        </p:nvPicPr>
        <p:blipFill rotWithShape="1">
          <a:blip r:embed="rId3"/>
          <a:srcRect t="4257"/>
          <a:stretch/>
        </p:blipFill>
        <p:spPr>
          <a:xfrm>
            <a:off x="4444282" y="2977314"/>
            <a:ext cx="4719932" cy="2491171"/>
          </a:xfrm>
          <a:prstGeom prst="rect">
            <a:avLst/>
          </a:prstGeom>
        </p:spPr>
      </p:pic>
      <p:sp>
        <p:nvSpPr>
          <p:cNvPr id="83" name="正方形/長方形 82">
            <a:extLst>
              <a:ext uri="{FF2B5EF4-FFF2-40B4-BE49-F238E27FC236}">
                <a16:creationId xmlns:a16="http://schemas.microsoft.com/office/drawing/2014/main" id="{DC9B7975-842D-4051-AD2A-A3BCC194CB95}"/>
              </a:ext>
            </a:extLst>
          </p:cNvPr>
          <p:cNvSpPr/>
          <p:nvPr/>
        </p:nvSpPr>
        <p:spPr>
          <a:xfrm>
            <a:off x="4411772" y="2707505"/>
            <a:ext cx="423323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Osaka</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Metro</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Group</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が目指す都市型</a:t>
            </a:r>
            <a:r>
              <a:rPr kumimoji="1" lang="en-US" altLang="ja-JP" sz="1200" b="1"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構想</a:t>
            </a:r>
          </a:p>
        </p:txBody>
      </p:sp>
      <p:grpSp>
        <p:nvGrpSpPr>
          <p:cNvPr id="47" name="グループ化 46">
            <a:extLst>
              <a:ext uri="{FF2B5EF4-FFF2-40B4-BE49-F238E27FC236}">
                <a16:creationId xmlns:a16="http://schemas.microsoft.com/office/drawing/2014/main" id="{20CD5F86-B0AA-4A5E-B405-3BCB48CF4828}"/>
              </a:ext>
            </a:extLst>
          </p:cNvPr>
          <p:cNvGrpSpPr/>
          <p:nvPr/>
        </p:nvGrpSpPr>
        <p:grpSpPr>
          <a:xfrm>
            <a:off x="178542" y="4178951"/>
            <a:ext cx="4357454" cy="910475"/>
            <a:chOff x="338791" y="3662322"/>
            <a:chExt cx="5317571" cy="840439"/>
          </a:xfrm>
        </p:grpSpPr>
        <p:sp>
          <p:nvSpPr>
            <p:cNvPr id="48" name="正方形/長方形 47">
              <a:extLst>
                <a:ext uri="{FF2B5EF4-FFF2-40B4-BE49-F238E27FC236}">
                  <a16:creationId xmlns:a16="http://schemas.microsoft.com/office/drawing/2014/main" id="{E2ABF51F-AA95-4FFB-9BCC-AE30E045118C}"/>
                </a:ext>
              </a:extLst>
            </p:cNvPr>
            <p:cNvSpPr/>
            <p:nvPr/>
          </p:nvSpPr>
          <p:spPr>
            <a:xfrm>
              <a:off x="471786" y="3662322"/>
              <a:ext cx="5184576" cy="282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関西・鉄道７社による</a:t>
              </a:r>
              <a:r>
                <a:rPr kumimoji="1" lang="en-US" altLang="ja-JP" sz="1200" b="1" i="0" u="none" strike="noStrike" kern="1200" cap="none" spc="0" normalizeH="0" baseline="0" noProof="0" dirty="0" err="1">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共同検討</a:t>
              </a:r>
            </a:p>
          </p:txBody>
        </p:sp>
        <p:sp>
          <p:nvSpPr>
            <p:cNvPr id="51" name="正方形/長方形 50">
              <a:extLst>
                <a:ext uri="{FF2B5EF4-FFF2-40B4-BE49-F238E27FC236}">
                  <a16:creationId xmlns:a16="http://schemas.microsoft.com/office/drawing/2014/main" id="{3574CA76-D595-454F-8871-68995AFEFDAA}"/>
                </a:ext>
              </a:extLst>
            </p:cNvPr>
            <p:cNvSpPr/>
            <p:nvPr/>
          </p:nvSpPr>
          <p:spPr>
            <a:xfrm>
              <a:off x="338791" y="3854689"/>
              <a:ext cx="51845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年に開催される大阪・関西万博に向け、関西地域に</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おいて出発地から目的地までのシームレスな移動手段を</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ご提供するために</a:t>
              </a:r>
              <a:r>
                <a:rPr kumimoji="1" lang="en-US" altLang="ja-JP"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を実用化することを視野に入れ、</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社で「関西</a:t>
              </a:r>
              <a:r>
                <a:rPr kumimoji="1" lang="en-US" altLang="ja-JP"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検討会」を組織。</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52" name="正方形/長方形 51">
            <a:extLst>
              <a:ext uri="{FF2B5EF4-FFF2-40B4-BE49-F238E27FC236}">
                <a16:creationId xmlns:a16="http://schemas.microsoft.com/office/drawing/2014/main" id="{796CD044-13FA-A85D-2F11-5EC94C1706F3}"/>
              </a:ext>
            </a:extLst>
          </p:cNvPr>
          <p:cNvSpPr/>
          <p:nvPr/>
        </p:nvSpPr>
        <p:spPr>
          <a:xfrm>
            <a:off x="3312100" y="1700808"/>
            <a:ext cx="26642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●関西鉄道</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社による「</a:t>
            </a:r>
            <a:r>
              <a:rPr kumimoji="1" lang="en-US" altLang="ja-JP" sz="10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検討会」を組織　</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4" name="正方形/長方形 53">
            <a:extLst>
              <a:ext uri="{FF2B5EF4-FFF2-40B4-BE49-F238E27FC236}">
                <a16:creationId xmlns:a16="http://schemas.microsoft.com/office/drawing/2014/main" id="{301E423A-30A0-4EFB-9F13-5C4AE44A35B8}"/>
              </a:ext>
            </a:extLst>
          </p:cNvPr>
          <p:cNvSpPr/>
          <p:nvPr/>
        </p:nvSpPr>
        <p:spPr>
          <a:xfrm>
            <a:off x="6024387" y="1320079"/>
            <a:ext cx="3232268" cy="353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●生野区・平野区でオンデマンドバス社会実験開始、</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アプリ社会実験版の配信（</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56" name="グループ化 55"/>
          <p:cNvGrpSpPr/>
          <p:nvPr/>
        </p:nvGrpSpPr>
        <p:grpSpPr>
          <a:xfrm>
            <a:off x="4076857" y="5364786"/>
            <a:ext cx="3799078" cy="1423830"/>
            <a:chOff x="3792074" y="5156189"/>
            <a:chExt cx="3799078" cy="1423830"/>
          </a:xfrm>
        </p:grpSpPr>
        <p:grpSp>
          <p:nvGrpSpPr>
            <p:cNvPr id="57" name="グループ化 56"/>
            <p:cNvGrpSpPr/>
            <p:nvPr/>
          </p:nvGrpSpPr>
          <p:grpSpPr>
            <a:xfrm>
              <a:off x="4405118" y="5156189"/>
              <a:ext cx="3186034" cy="1247691"/>
              <a:chOff x="4405118" y="5156189"/>
              <a:chExt cx="3186034" cy="1247691"/>
            </a:xfrm>
          </p:grpSpPr>
          <p:pic>
            <p:nvPicPr>
              <p:cNvPr id="59" name="Picture 6">
                <a:extLst>
                  <a:ext uri="{FF2B5EF4-FFF2-40B4-BE49-F238E27FC236}">
                    <a16:creationId xmlns:a16="http://schemas.microsoft.com/office/drawing/2014/main" id="{0D3C3885-4787-419D-8EBA-69AE2B421B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6665" y="5323880"/>
                <a:ext cx="54448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a:extLst>
                  <a:ext uri="{FF2B5EF4-FFF2-40B4-BE49-F238E27FC236}">
                    <a16:creationId xmlns:a16="http://schemas.microsoft.com/office/drawing/2014/main" id="{DD77E3CD-19AC-4F27-9A9B-AAD81B2722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5560" y="5350425"/>
                <a:ext cx="770910" cy="61685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オンデマンドバス">
                <a:extLst>
                  <a:ext uri="{FF2B5EF4-FFF2-40B4-BE49-F238E27FC236}">
                    <a16:creationId xmlns:a16="http://schemas.microsoft.com/office/drawing/2014/main" id="{9ABEFC06-FB7E-4DFC-B817-0161D8D577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5118" y="5156189"/>
                <a:ext cx="1681427" cy="1188670"/>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正方形/長方形 57">
              <a:extLst>
                <a:ext uri="{FF2B5EF4-FFF2-40B4-BE49-F238E27FC236}">
                  <a16:creationId xmlns:a16="http://schemas.microsoft.com/office/drawing/2014/main" id="{D89706F0-9570-4A05-9414-81C4AA80C909}"/>
                </a:ext>
              </a:extLst>
            </p:cNvPr>
            <p:cNvSpPr/>
            <p:nvPr/>
          </p:nvSpPr>
          <p:spPr>
            <a:xfrm>
              <a:off x="3792074" y="6214422"/>
              <a:ext cx="2398903" cy="365597"/>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オンデマンドバス車両・</a:t>
              </a:r>
              <a:r>
                <a:rPr kumimoji="1" lang="en-US" altLang="ja-JP" sz="1050" b="1" i="0" u="none" strike="noStrike" kern="1200" cap="none" spc="0" normalizeH="0" baseline="0" noProof="0" dirty="0" err="1">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アプリ</a:t>
              </a:r>
            </a:p>
          </p:txBody>
        </p:sp>
      </p:grpSp>
      <p:sp>
        <p:nvSpPr>
          <p:cNvPr id="31" name="正方形/長方形 30">
            <a:extLst>
              <a:ext uri="{FF2B5EF4-FFF2-40B4-BE49-F238E27FC236}">
                <a16:creationId xmlns:a16="http://schemas.microsoft.com/office/drawing/2014/main" id="{5226813F-28F7-4066-B21B-12701F3C1180}"/>
              </a:ext>
            </a:extLst>
          </p:cNvPr>
          <p:cNvSpPr/>
          <p:nvPr/>
        </p:nvSpPr>
        <p:spPr>
          <a:xfrm>
            <a:off x="3793931" y="1916832"/>
            <a:ext cx="3312367"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●自動運転バス試乗会（</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 name="正方形/長方形 31">
            <a:extLst>
              <a:ext uri="{FF2B5EF4-FFF2-40B4-BE49-F238E27FC236}">
                <a16:creationId xmlns:a16="http://schemas.microsoft.com/office/drawing/2014/main" id="{F45B70BE-0F9C-467C-8CFB-AFFB7153B21A}"/>
              </a:ext>
            </a:extLst>
          </p:cNvPr>
          <p:cNvSpPr/>
          <p:nvPr/>
        </p:nvSpPr>
        <p:spPr>
          <a:xfrm>
            <a:off x="3793931" y="2137944"/>
            <a:ext cx="3312367"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●自動運転バス実証実験（</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33" name="正方形/長方形 32">
            <a:extLst>
              <a:ext uri="{FF2B5EF4-FFF2-40B4-BE49-F238E27FC236}">
                <a16:creationId xmlns:a16="http://schemas.microsoft.com/office/drawing/2014/main" id="{DC5079B0-3572-4FB0-BCE3-B14AA1B5AD3A}"/>
              </a:ext>
            </a:extLst>
          </p:cNvPr>
          <p:cNvSpPr/>
          <p:nvPr/>
        </p:nvSpPr>
        <p:spPr>
          <a:xfrm>
            <a:off x="6943429" y="1875121"/>
            <a:ext cx="2242148" cy="304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アプリとタクシーアプリの</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連携（</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4" name="正方形/長方形 33">
            <a:extLst>
              <a:ext uri="{FF2B5EF4-FFF2-40B4-BE49-F238E27FC236}">
                <a16:creationId xmlns:a16="http://schemas.microsoft.com/office/drawing/2014/main" id="{4D792E2B-B8CB-4CB6-9755-8729AA2E0C49}"/>
              </a:ext>
            </a:extLst>
          </p:cNvPr>
          <p:cNvSpPr/>
          <p:nvPr/>
        </p:nvSpPr>
        <p:spPr>
          <a:xfrm>
            <a:off x="7359267" y="2179531"/>
            <a:ext cx="16560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●自動運転バス 実証実験</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2022.4.</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36" name="グループ化 35">
            <a:extLst>
              <a:ext uri="{FF2B5EF4-FFF2-40B4-BE49-F238E27FC236}">
                <a16:creationId xmlns:a16="http://schemas.microsoft.com/office/drawing/2014/main" id="{01890174-1ED2-4F56-9DA3-447607C07CD7}"/>
              </a:ext>
            </a:extLst>
          </p:cNvPr>
          <p:cNvGrpSpPr/>
          <p:nvPr/>
        </p:nvGrpSpPr>
        <p:grpSpPr>
          <a:xfrm>
            <a:off x="178542" y="5199546"/>
            <a:ext cx="4392488" cy="1181782"/>
            <a:chOff x="435241" y="3321171"/>
            <a:chExt cx="5379624" cy="831240"/>
          </a:xfrm>
        </p:grpSpPr>
        <p:sp>
          <p:nvSpPr>
            <p:cNvPr id="37" name="正方形/長方形 36">
              <a:extLst>
                <a:ext uri="{FF2B5EF4-FFF2-40B4-BE49-F238E27FC236}">
                  <a16:creationId xmlns:a16="http://schemas.microsoft.com/office/drawing/2014/main" id="{8D1A170A-4A88-43F3-AF1E-CCA9F7FF33B9}"/>
                </a:ext>
              </a:extLst>
            </p:cNvPr>
            <p:cNvSpPr/>
            <p:nvPr/>
          </p:nvSpPr>
          <p:spPr>
            <a:xfrm>
              <a:off x="474068" y="3321171"/>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自動運転化の実証実験（再掲）</a:t>
              </a:r>
            </a:p>
          </p:txBody>
        </p:sp>
        <p:sp>
          <p:nvSpPr>
            <p:cNvPr id="38" name="正方形/長方形 37">
              <a:extLst>
                <a:ext uri="{FF2B5EF4-FFF2-40B4-BE49-F238E27FC236}">
                  <a16:creationId xmlns:a16="http://schemas.microsoft.com/office/drawing/2014/main" id="{257899EE-8835-45C8-98ED-3859B3E18D84}"/>
                </a:ext>
              </a:extLst>
            </p:cNvPr>
            <p:cNvSpPr/>
            <p:nvPr/>
          </p:nvSpPr>
          <p:spPr>
            <a:xfrm>
              <a:off x="435241" y="3504339"/>
              <a:ext cx="537962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実用化に向けて、グランフロント大阪周辺で大阪初の自動運転バス試乗会を開催（</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大阪・関西万博開催予定地の夢洲を含むベイエリアにおいて、自動運転バスの実証実験を実施。（</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「舞洲実証実験会場内」と、「コスモスクエア駅～舞洲実証実験会場」間の公道で実証実験を実施。（</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39" name="角丸四角形 38"/>
          <p:cNvSpPr/>
          <p:nvPr/>
        </p:nvSpPr>
        <p:spPr>
          <a:xfrm>
            <a:off x="7396758" y="188640"/>
            <a:ext cx="1423714" cy="342302"/>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40" name="正方形/長方形 39"/>
          <p:cNvSpPr/>
          <p:nvPr/>
        </p:nvSpPr>
        <p:spPr>
          <a:xfrm>
            <a:off x="5694058" y="188640"/>
            <a:ext cx="1614246"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BIZ UDゴシック" panose="020B0400000000000000" pitchFamily="49" charset="-128"/>
                <a:ea typeface="BIZ UDゴシック" panose="020B0400000000000000" pitchFamily="49" charset="-128"/>
              </a:rPr>
              <a:t>民営化後の</a:t>
            </a:r>
            <a:r>
              <a:rPr kumimoji="1" lang="ja-JP" altLang="en-US" sz="1600" b="1" dirty="0">
                <a:solidFill>
                  <a:schemeClr val="bg1"/>
                </a:solidFill>
                <a:latin typeface="BIZ UDゴシック" panose="020B0400000000000000" pitchFamily="49" charset="-128"/>
                <a:ea typeface="BIZ UDゴシック" panose="020B0400000000000000" pitchFamily="49" charset="-128"/>
              </a:rPr>
              <a:t>取組</a:t>
            </a:r>
          </a:p>
        </p:txBody>
      </p:sp>
      <p:sp>
        <p:nvSpPr>
          <p:cNvPr id="42" name="テキスト ボックス 41"/>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67</a:t>
            </a:fld>
            <a:endParaRPr kumimoji="1" lang="ja-JP" altLang="en-US"/>
          </a:p>
        </p:txBody>
      </p:sp>
    </p:spTree>
    <p:extLst>
      <p:ext uri="{BB962C8B-B14F-4D97-AF65-F5344CB8AC3E}">
        <p14:creationId xmlns:p14="http://schemas.microsoft.com/office/powerpoint/2010/main" val="428527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直線コネクタ 72">
            <a:extLst>
              <a:ext uri="{FF2B5EF4-FFF2-40B4-BE49-F238E27FC236}">
                <a16:creationId xmlns:a16="http://schemas.microsoft.com/office/drawing/2014/main" id="{FC2A82DE-4B1B-4263-8CB1-980D2B0F56D1}"/>
              </a:ext>
            </a:extLst>
          </p:cNvPr>
          <p:cNvCxnSpPr>
            <a:cxnSpLocks/>
          </p:cNvCxnSpPr>
          <p:nvPr/>
        </p:nvCxnSpPr>
        <p:spPr>
          <a:xfrm>
            <a:off x="4590996" y="1161269"/>
            <a:ext cx="240" cy="2330716"/>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6DA6622C-6FAF-4C5A-B3EE-E89878D4179E}"/>
              </a:ext>
            </a:extLst>
          </p:cNvPr>
          <p:cNvCxnSpPr>
            <a:cxnSpLocks/>
          </p:cNvCxnSpPr>
          <p:nvPr/>
        </p:nvCxnSpPr>
        <p:spPr>
          <a:xfrm>
            <a:off x="6660232" y="1155070"/>
            <a:ext cx="240" cy="2330716"/>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②多様な事業展開（都市開発事業）</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1D6F794-C7D5-4E18-B22D-DF432BD924E0}"/>
              </a:ext>
            </a:extLst>
          </p:cNvPr>
          <p:cNvCxnSpPr>
            <a:cxnSpLocks/>
          </p:cNvCxnSpPr>
          <p:nvPr/>
        </p:nvCxnSpPr>
        <p:spPr>
          <a:xfrm>
            <a:off x="2627784" y="1162844"/>
            <a:ext cx="240" cy="2330716"/>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5" name="山形 6">
            <a:extLst>
              <a:ext uri="{FF2B5EF4-FFF2-40B4-BE49-F238E27FC236}">
                <a16:creationId xmlns:a16="http://schemas.microsoft.com/office/drawing/2014/main" id="{B701980D-9AA1-4A04-85C1-570855404361}"/>
              </a:ext>
            </a:extLst>
          </p:cNvPr>
          <p:cNvSpPr/>
          <p:nvPr/>
        </p:nvSpPr>
        <p:spPr>
          <a:xfrm>
            <a:off x="611560"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6" name="山形 7">
            <a:extLst>
              <a:ext uri="{FF2B5EF4-FFF2-40B4-BE49-F238E27FC236}">
                <a16:creationId xmlns:a16="http://schemas.microsoft.com/office/drawing/2014/main" id="{48B6832A-260B-4311-B7B8-28621C9A1A19}"/>
              </a:ext>
            </a:extLst>
          </p:cNvPr>
          <p:cNvSpPr/>
          <p:nvPr/>
        </p:nvSpPr>
        <p:spPr>
          <a:xfrm>
            <a:off x="2628024"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7" name="山形 8">
            <a:extLst>
              <a:ext uri="{FF2B5EF4-FFF2-40B4-BE49-F238E27FC236}">
                <a16:creationId xmlns:a16="http://schemas.microsoft.com/office/drawing/2014/main" id="{20560E9B-8430-4451-A008-6DE4C4836A1E}"/>
              </a:ext>
            </a:extLst>
          </p:cNvPr>
          <p:cNvSpPr/>
          <p:nvPr/>
        </p:nvSpPr>
        <p:spPr>
          <a:xfrm>
            <a:off x="4644248"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8" name="山形 9">
            <a:extLst>
              <a:ext uri="{FF2B5EF4-FFF2-40B4-BE49-F238E27FC236}">
                <a16:creationId xmlns:a16="http://schemas.microsoft.com/office/drawing/2014/main" id="{9F8914FE-82EC-43C1-9B7D-39DA256D2A80}"/>
              </a:ext>
            </a:extLst>
          </p:cNvPr>
          <p:cNvSpPr/>
          <p:nvPr/>
        </p:nvSpPr>
        <p:spPr>
          <a:xfrm>
            <a:off x="6660472"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cxnSp>
        <p:nvCxnSpPr>
          <p:cNvPr id="70" name="直線コネクタ 69">
            <a:extLst>
              <a:ext uri="{FF2B5EF4-FFF2-40B4-BE49-F238E27FC236}">
                <a16:creationId xmlns:a16="http://schemas.microsoft.com/office/drawing/2014/main" id="{D81028B8-B13F-49F4-AEB6-69511E59F467}"/>
              </a:ext>
            </a:extLst>
          </p:cNvPr>
          <p:cNvCxnSpPr/>
          <p:nvPr/>
        </p:nvCxnSpPr>
        <p:spPr>
          <a:xfrm>
            <a:off x="359772" y="3501008"/>
            <a:ext cx="8568952"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山形 6">
            <a:extLst>
              <a:ext uri="{FF2B5EF4-FFF2-40B4-BE49-F238E27FC236}">
                <a16:creationId xmlns:a16="http://schemas.microsoft.com/office/drawing/2014/main" id="{886E5DFF-4DB6-44EC-9EB9-139C158B54B1}"/>
              </a:ext>
            </a:extLst>
          </p:cNvPr>
          <p:cNvSpPr/>
          <p:nvPr/>
        </p:nvSpPr>
        <p:spPr>
          <a:xfrm>
            <a:off x="611560"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17" name="山形 7">
            <a:extLst>
              <a:ext uri="{FF2B5EF4-FFF2-40B4-BE49-F238E27FC236}">
                <a16:creationId xmlns:a16="http://schemas.microsoft.com/office/drawing/2014/main" id="{380AD4A3-0EF5-4E9B-9B87-A1AA8F45208A}"/>
              </a:ext>
            </a:extLst>
          </p:cNvPr>
          <p:cNvSpPr/>
          <p:nvPr/>
        </p:nvSpPr>
        <p:spPr>
          <a:xfrm>
            <a:off x="2628024"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18" name="山形 8">
            <a:extLst>
              <a:ext uri="{FF2B5EF4-FFF2-40B4-BE49-F238E27FC236}">
                <a16:creationId xmlns:a16="http://schemas.microsoft.com/office/drawing/2014/main" id="{8B27A757-0886-49E0-A208-943F933FAD55}"/>
              </a:ext>
            </a:extLst>
          </p:cNvPr>
          <p:cNvSpPr/>
          <p:nvPr/>
        </p:nvSpPr>
        <p:spPr>
          <a:xfrm>
            <a:off x="4644248"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19" name="山形 9">
            <a:extLst>
              <a:ext uri="{FF2B5EF4-FFF2-40B4-BE49-F238E27FC236}">
                <a16:creationId xmlns:a16="http://schemas.microsoft.com/office/drawing/2014/main" id="{C579D020-995C-446C-8746-58593604DEE0}"/>
              </a:ext>
            </a:extLst>
          </p:cNvPr>
          <p:cNvSpPr/>
          <p:nvPr/>
        </p:nvSpPr>
        <p:spPr>
          <a:xfrm>
            <a:off x="6660472"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33" name="正方形/長方形 32">
            <a:extLst>
              <a:ext uri="{FF2B5EF4-FFF2-40B4-BE49-F238E27FC236}">
                <a16:creationId xmlns:a16="http://schemas.microsoft.com/office/drawing/2014/main" id="{A1268A1C-0614-4D88-9D7F-366AAB8890C2}"/>
              </a:ext>
            </a:extLst>
          </p:cNvPr>
          <p:cNvSpPr/>
          <p:nvPr/>
        </p:nvSpPr>
        <p:spPr>
          <a:xfrm>
            <a:off x="3850589" y="2924944"/>
            <a:ext cx="266429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Osaka</a:t>
            </a: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Metro</a:t>
            </a: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南堀江ビル</a:t>
            </a:r>
            <a:endPar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2019.11</a:t>
            </a: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取得</a:t>
            </a:r>
            <a:r>
              <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34" name="正方形/長方形 33">
            <a:extLst>
              <a:ext uri="{FF2B5EF4-FFF2-40B4-BE49-F238E27FC236}">
                <a16:creationId xmlns:a16="http://schemas.microsoft.com/office/drawing/2014/main" id="{AADF8034-7F1B-41A6-B913-D4DA780D2F78}"/>
              </a:ext>
            </a:extLst>
          </p:cNvPr>
          <p:cNvSpPr/>
          <p:nvPr/>
        </p:nvSpPr>
        <p:spPr>
          <a:xfrm>
            <a:off x="3799898" y="996259"/>
            <a:ext cx="1923990" cy="416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Metrosa</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弁天町（</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もと弁天町東出入口</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6" name="正方形/長方形 35">
            <a:extLst>
              <a:ext uri="{FF2B5EF4-FFF2-40B4-BE49-F238E27FC236}">
                <a16:creationId xmlns:a16="http://schemas.microsoft.com/office/drawing/2014/main" id="{1CA00B8B-D520-490E-934F-A78A908422E3}"/>
              </a:ext>
            </a:extLst>
          </p:cNvPr>
          <p:cNvSpPr/>
          <p:nvPr/>
        </p:nvSpPr>
        <p:spPr>
          <a:xfrm>
            <a:off x="2172985" y="1450496"/>
            <a:ext cx="1957661" cy="382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Metrosa</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朝潮橋（</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もと朝潮橋職員公舎</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7" name="正方形/長方形 36">
            <a:extLst>
              <a:ext uri="{FF2B5EF4-FFF2-40B4-BE49-F238E27FC236}">
                <a16:creationId xmlns:a16="http://schemas.microsoft.com/office/drawing/2014/main" id="{EC74D33C-77EF-4BB4-8EC0-2EAC60393758}"/>
              </a:ext>
            </a:extLst>
          </p:cNvPr>
          <p:cNvSpPr/>
          <p:nvPr/>
        </p:nvSpPr>
        <p:spPr>
          <a:xfrm>
            <a:off x="6009219" y="996259"/>
            <a:ext cx="2667237" cy="454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Osaka Metro</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天神橋筋六丁目ビル（</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もと天六三線部隧道用地</a:t>
            </a:r>
          </a:p>
        </p:txBody>
      </p:sp>
      <p:sp>
        <p:nvSpPr>
          <p:cNvPr id="38" name="正方形/長方形 37">
            <a:extLst>
              <a:ext uri="{FF2B5EF4-FFF2-40B4-BE49-F238E27FC236}">
                <a16:creationId xmlns:a16="http://schemas.microsoft.com/office/drawing/2014/main" id="{9A4867D8-352B-46E0-8ADE-63562550BADF}"/>
              </a:ext>
            </a:extLst>
          </p:cNvPr>
          <p:cNvSpPr/>
          <p:nvPr/>
        </p:nvSpPr>
        <p:spPr>
          <a:xfrm>
            <a:off x="7956376" y="1849347"/>
            <a:ext cx="1871859" cy="643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METRISE TOWER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大阪上本町 </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着工）</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もと上六操車場</a:t>
            </a:r>
          </a:p>
        </p:txBody>
      </p:sp>
      <p:sp>
        <p:nvSpPr>
          <p:cNvPr id="39" name="正方形/長方形 38">
            <a:extLst>
              <a:ext uri="{FF2B5EF4-FFF2-40B4-BE49-F238E27FC236}">
                <a16:creationId xmlns:a16="http://schemas.microsoft.com/office/drawing/2014/main" id="{864B285B-BC4B-4864-89FF-396C0D183D47}"/>
              </a:ext>
            </a:extLst>
          </p:cNvPr>
          <p:cNvSpPr/>
          <p:nvPr/>
        </p:nvSpPr>
        <p:spPr>
          <a:xfrm>
            <a:off x="4050532" y="1854115"/>
            <a:ext cx="1786158" cy="361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Metrosa</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南森町（</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もと南森町仮泊所用地</a:t>
            </a:r>
          </a:p>
        </p:txBody>
      </p:sp>
      <p:sp>
        <p:nvSpPr>
          <p:cNvPr id="42" name="正方形/長方形 41">
            <a:extLst>
              <a:ext uri="{FF2B5EF4-FFF2-40B4-BE49-F238E27FC236}">
                <a16:creationId xmlns:a16="http://schemas.microsoft.com/office/drawing/2014/main" id="{878C5C29-FB67-456D-875C-EEF7EC65F692}"/>
              </a:ext>
            </a:extLst>
          </p:cNvPr>
          <p:cNvSpPr/>
          <p:nvPr/>
        </p:nvSpPr>
        <p:spPr>
          <a:xfrm>
            <a:off x="7373687" y="1340768"/>
            <a:ext cx="1597425" cy="376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●中百舌鳥 借地事業 </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2021.9</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飲食店舗開業）</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もと中百舌鳥車庫</a:t>
            </a:r>
          </a:p>
        </p:txBody>
      </p:sp>
      <p:sp>
        <p:nvSpPr>
          <p:cNvPr id="43" name="正方形/長方形 42">
            <a:extLst>
              <a:ext uri="{FF2B5EF4-FFF2-40B4-BE49-F238E27FC236}">
                <a16:creationId xmlns:a16="http://schemas.microsoft.com/office/drawing/2014/main" id="{DE9D8D0B-4E3A-4282-874E-4A435DBCFE7E}"/>
              </a:ext>
            </a:extLst>
          </p:cNvPr>
          <p:cNvSpPr/>
          <p:nvPr/>
        </p:nvSpPr>
        <p:spPr>
          <a:xfrm>
            <a:off x="5849918" y="1849347"/>
            <a:ext cx="2106218" cy="643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Metro</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Porte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四天王寺前夕陽ヶ丘</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Ⅰ</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Ⅱ</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2020.8</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もと四天王寺前</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北西・南東・南西出入口</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45" name="Picture 8">
            <a:extLst>
              <a:ext uri="{FF2B5EF4-FFF2-40B4-BE49-F238E27FC236}">
                <a16:creationId xmlns:a16="http://schemas.microsoft.com/office/drawing/2014/main" id="{02095744-3D51-4A03-BBE1-5AB8D453E4D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66517" y="4074178"/>
            <a:ext cx="1546687" cy="263993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a:extLst>
              <a:ext uri="{FF2B5EF4-FFF2-40B4-BE49-F238E27FC236}">
                <a16:creationId xmlns:a16="http://schemas.microsoft.com/office/drawing/2014/main" id="{FB1A813E-49D9-411A-851C-39B2D9E1859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4061" y="4925751"/>
            <a:ext cx="1018869" cy="1776954"/>
          </a:xfrm>
          <a:prstGeom prst="rect">
            <a:avLst/>
          </a:prstGeom>
          <a:noFill/>
          <a:extLst>
            <a:ext uri="{909E8E84-426E-40DD-AFC4-6F175D3DCCD1}">
              <a14:hiddenFill xmlns:a14="http://schemas.microsoft.com/office/drawing/2010/main">
                <a:solidFill>
                  <a:srgbClr val="FFFFFF"/>
                </a:solidFill>
              </a14:hiddenFill>
            </a:ext>
          </a:extLst>
        </p:spPr>
      </p:pic>
      <p:sp>
        <p:nvSpPr>
          <p:cNvPr id="49" name="正方形/長方形 48">
            <a:extLst>
              <a:ext uri="{FF2B5EF4-FFF2-40B4-BE49-F238E27FC236}">
                <a16:creationId xmlns:a16="http://schemas.microsoft.com/office/drawing/2014/main" id="{2A364818-1A40-41F9-AE6D-68698428C3C9}"/>
              </a:ext>
            </a:extLst>
          </p:cNvPr>
          <p:cNvSpPr/>
          <p:nvPr/>
        </p:nvSpPr>
        <p:spPr>
          <a:xfrm>
            <a:off x="7524329" y="5933189"/>
            <a:ext cx="1296143" cy="741321"/>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METRISE TOWER</a:t>
            </a: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大阪上本町 </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商業一体型</a:t>
            </a:r>
            <a:endParaRPr kumimoji="1" lang="en-US" altLang="ja-JP"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定期借地権付</a:t>
            </a:r>
            <a:endParaRPr kumimoji="1" lang="en-US" altLang="ja-JP"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分譲マンション</a:t>
            </a:r>
            <a:endParaRPr kumimoji="1" lang="en-US" altLang="ja-JP"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2024.4 </a:t>
            </a:r>
            <a:r>
              <a:rPr kumimoji="1" lang="ja-JP" altLang="en-US"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完成予定</a:t>
            </a:r>
            <a:endParaRPr kumimoji="1" lang="en-US" altLang="ja-JP"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sp>
        <p:nvSpPr>
          <p:cNvPr id="50" name="正方形/長方形 49">
            <a:extLst>
              <a:ext uri="{FF2B5EF4-FFF2-40B4-BE49-F238E27FC236}">
                <a16:creationId xmlns:a16="http://schemas.microsoft.com/office/drawing/2014/main" id="{770FE0BD-F429-4CDC-8CF1-C79E88E18980}"/>
              </a:ext>
            </a:extLst>
          </p:cNvPr>
          <p:cNvSpPr/>
          <p:nvPr/>
        </p:nvSpPr>
        <p:spPr>
          <a:xfrm>
            <a:off x="403619" y="6381328"/>
            <a:ext cx="1189311" cy="293217"/>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err="1">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Metrosa</a:t>
            </a: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 </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南森町</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賃貸マンション</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sp>
        <p:nvSpPr>
          <p:cNvPr id="52" name="正方形/長方形 51">
            <a:extLst>
              <a:ext uri="{FF2B5EF4-FFF2-40B4-BE49-F238E27FC236}">
                <a16:creationId xmlns:a16="http://schemas.microsoft.com/office/drawing/2014/main" id="{AAB4BDD0-5595-46B4-A6E4-6370EDA02AE0}"/>
              </a:ext>
            </a:extLst>
          </p:cNvPr>
          <p:cNvSpPr/>
          <p:nvPr/>
        </p:nvSpPr>
        <p:spPr>
          <a:xfrm>
            <a:off x="6804248" y="3233738"/>
            <a:ext cx="2016224" cy="20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（仮称）なんば駅前再開発</a:t>
            </a:r>
            <a:r>
              <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PJ</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2021.4</a:t>
            </a: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南海電鉄との共同購入</a:t>
            </a:r>
            <a:r>
              <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3" name="正方形/長方形 52">
            <a:extLst>
              <a:ext uri="{FF2B5EF4-FFF2-40B4-BE49-F238E27FC236}">
                <a16:creationId xmlns:a16="http://schemas.microsoft.com/office/drawing/2014/main" id="{9B77208F-C38C-4A74-B8CD-28D1F871CC64}"/>
              </a:ext>
            </a:extLst>
          </p:cNvPr>
          <p:cNvSpPr/>
          <p:nvPr/>
        </p:nvSpPr>
        <p:spPr>
          <a:xfrm>
            <a:off x="6372201" y="3493560"/>
            <a:ext cx="2771800" cy="295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●既存資産の徹底活用　</a:t>
            </a: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★物件取得による開発</a:t>
            </a:r>
            <a:endPar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8" name="正方形/長方形 57">
            <a:extLst>
              <a:ext uri="{FF2B5EF4-FFF2-40B4-BE49-F238E27FC236}">
                <a16:creationId xmlns:a16="http://schemas.microsoft.com/office/drawing/2014/main" id="{49139803-1AFA-4181-9FD9-FFDEE86FED26}"/>
              </a:ext>
            </a:extLst>
          </p:cNvPr>
          <p:cNvSpPr/>
          <p:nvPr/>
        </p:nvSpPr>
        <p:spPr>
          <a:xfrm>
            <a:off x="7171019" y="2871419"/>
            <a:ext cx="2225517" cy="286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Osaka Metro</a:t>
            </a: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なんばビル</a:t>
            </a:r>
            <a:r>
              <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PJ</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2021.7</a:t>
            </a: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用地取得</a:t>
            </a:r>
            <a:r>
              <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9" name="正方形/長方形 58">
            <a:extLst>
              <a:ext uri="{FF2B5EF4-FFF2-40B4-BE49-F238E27FC236}">
                <a16:creationId xmlns:a16="http://schemas.microsoft.com/office/drawing/2014/main" id="{79F41D0F-AF45-4FEF-B9AA-F4BA3EF8CE64}"/>
              </a:ext>
            </a:extLst>
          </p:cNvPr>
          <p:cNvSpPr/>
          <p:nvPr/>
        </p:nvSpPr>
        <p:spPr>
          <a:xfrm>
            <a:off x="7666815" y="2572482"/>
            <a:ext cx="1871860" cy="259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err="1">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Metrosa</a:t>
            </a: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谷六</a:t>
            </a:r>
            <a:r>
              <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PJ</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2021.11</a:t>
            </a:r>
            <a:r>
              <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用地取得</a:t>
            </a:r>
            <a:r>
              <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p>
        </p:txBody>
      </p:sp>
      <p:pic>
        <p:nvPicPr>
          <p:cNvPr id="60" name="図 59" descr="アパートのビル&#10;&#10;低い精度で自動的に生成された説明">
            <a:extLst>
              <a:ext uri="{FF2B5EF4-FFF2-40B4-BE49-F238E27FC236}">
                <a16:creationId xmlns:a16="http://schemas.microsoft.com/office/drawing/2014/main" id="{7CAD0852-B70A-4610-B34A-640A4362EC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89689" y="4925751"/>
            <a:ext cx="2710731" cy="1807734"/>
          </a:xfrm>
          <a:prstGeom prst="rect">
            <a:avLst/>
          </a:prstGeom>
        </p:spPr>
      </p:pic>
      <p:sp>
        <p:nvSpPr>
          <p:cNvPr id="48" name="正方形/長方形 47">
            <a:extLst>
              <a:ext uri="{FF2B5EF4-FFF2-40B4-BE49-F238E27FC236}">
                <a16:creationId xmlns:a16="http://schemas.microsoft.com/office/drawing/2014/main" id="{73A4015C-010A-4084-8A18-3843A4806250}"/>
              </a:ext>
            </a:extLst>
          </p:cNvPr>
          <p:cNvSpPr/>
          <p:nvPr/>
        </p:nvSpPr>
        <p:spPr>
          <a:xfrm>
            <a:off x="1639156" y="6410987"/>
            <a:ext cx="2971496" cy="29154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Osaka Metro </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天神橋筋六丁目ビル</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商業ビル</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pic>
        <p:nvPicPr>
          <p:cNvPr id="61" name="図 60">
            <a:extLst>
              <a:ext uri="{FF2B5EF4-FFF2-40B4-BE49-F238E27FC236}">
                <a16:creationId xmlns:a16="http://schemas.microsoft.com/office/drawing/2014/main" id="{792EDDEF-DC84-47FA-A19F-CD58F7B4DA9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50953" y="4074178"/>
            <a:ext cx="2315387" cy="2639938"/>
          </a:xfrm>
          <a:prstGeom prst="rect">
            <a:avLst/>
          </a:prstGeom>
        </p:spPr>
      </p:pic>
      <p:sp>
        <p:nvSpPr>
          <p:cNvPr id="62" name="正方形/長方形 61">
            <a:extLst>
              <a:ext uri="{FF2B5EF4-FFF2-40B4-BE49-F238E27FC236}">
                <a16:creationId xmlns:a16="http://schemas.microsoft.com/office/drawing/2014/main" id="{88E5386D-119E-44F8-AEB0-DFAAF06DC4C0}"/>
              </a:ext>
            </a:extLst>
          </p:cNvPr>
          <p:cNvSpPr/>
          <p:nvPr/>
        </p:nvSpPr>
        <p:spPr>
          <a:xfrm>
            <a:off x="4914770" y="6225725"/>
            <a:ext cx="2278066" cy="476804"/>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Osaka Metro </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なんばビル</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商業複合オフィスビル</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2024.3</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 完成予定</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grpSp>
        <p:nvGrpSpPr>
          <p:cNvPr id="51" name="グループ化 50">
            <a:extLst>
              <a:ext uri="{FF2B5EF4-FFF2-40B4-BE49-F238E27FC236}">
                <a16:creationId xmlns:a16="http://schemas.microsoft.com/office/drawing/2014/main" id="{2E134D6B-53C6-4926-8DBB-1170CCA12341}"/>
              </a:ext>
            </a:extLst>
          </p:cNvPr>
          <p:cNvGrpSpPr/>
          <p:nvPr/>
        </p:nvGrpSpPr>
        <p:grpSpPr>
          <a:xfrm>
            <a:off x="323528" y="3550371"/>
            <a:ext cx="4608512" cy="526701"/>
            <a:chOff x="395536" y="2852936"/>
            <a:chExt cx="6260620" cy="526701"/>
          </a:xfrm>
        </p:grpSpPr>
        <p:sp>
          <p:nvSpPr>
            <p:cNvPr id="63" name="正方形/長方形 62">
              <a:extLst>
                <a:ext uri="{FF2B5EF4-FFF2-40B4-BE49-F238E27FC236}">
                  <a16:creationId xmlns:a16="http://schemas.microsoft.com/office/drawing/2014/main" id="{0FF5A43E-AD96-49BA-B32E-CC96FE3BC6D9}"/>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既存資産の徹底活用</a:t>
              </a:r>
            </a:p>
          </p:txBody>
        </p:sp>
        <p:sp>
          <p:nvSpPr>
            <p:cNvPr id="64" name="正方形/長方形 63">
              <a:extLst>
                <a:ext uri="{FF2B5EF4-FFF2-40B4-BE49-F238E27FC236}">
                  <a16:creationId xmlns:a16="http://schemas.microsoft.com/office/drawing/2014/main" id="{A46FE734-C1FC-4F29-AB08-996914201334}"/>
                </a:ext>
              </a:extLst>
            </p:cNvPr>
            <p:cNvSpPr/>
            <p:nvPr/>
          </p:nvSpPr>
          <p:spPr>
            <a:xfrm>
              <a:off x="395536" y="2996952"/>
              <a:ext cx="6260620" cy="382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駐車場など低利用であった用地などをマンションや商業ビルに</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活用することで地域の賑わいに貢献。</a:t>
              </a:r>
            </a:p>
          </p:txBody>
        </p:sp>
      </p:grpSp>
      <p:grpSp>
        <p:nvGrpSpPr>
          <p:cNvPr id="75" name="グループ化 74">
            <a:extLst>
              <a:ext uri="{FF2B5EF4-FFF2-40B4-BE49-F238E27FC236}">
                <a16:creationId xmlns:a16="http://schemas.microsoft.com/office/drawing/2014/main" id="{AA8C206E-01DC-432C-B92A-1706AEE10AE6}"/>
              </a:ext>
            </a:extLst>
          </p:cNvPr>
          <p:cNvGrpSpPr/>
          <p:nvPr/>
        </p:nvGrpSpPr>
        <p:grpSpPr>
          <a:xfrm>
            <a:off x="314223" y="4126435"/>
            <a:ext cx="4608512" cy="787729"/>
            <a:chOff x="395536" y="2852936"/>
            <a:chExt cx="6260620" cy="787729"/>
          </a:xfrm>
        </p:grpSpPr>
        <p:sp>
          <p:nvSpPr>
            <p:cNvPr id="76" name="正方形/長方形 75">
              <a:extLst>
                <a:ext uri="{FF2B5EF4-FFF2-40B4-BE49-F238E27FC236}">
                  <a16:creationId xmlns:a16="http://schemas.microsoft.com/office/drawing/2014/main" id="{184D8039-92C7-45FB-8006-B1D1DAFF9507}"/>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物件取得による開発</a:t>
              </a:r>
            </a:p>
          </p:txBody>
        </p:sp>
        <p:sp>
          <p:nvSpPr>
            <p:cNvPr id="77" name="正方形/長方形 76">
              <a:extLst>
                <a:ext uri="{FF2B5EF4-FFF2-40B4-BE49-F238E27FC236}">
                  <a16:creationId xmlns:a16="http://schemas.microsoft.com/office/drawing/2014/main" id="{8AEBA863-3490-442F-B16B-FBF0D117BB3A}"/>
                </a:ext>
              </a:extLst>
            </p:cNvPr>
            <p:cNvSpPr/>
            <p:nvPr/>
          </p:nvSpPr>
          <p:spPr>
            <a:xfrm>
              <a:off x="395536" y="3019597"/>
              <a:ext cx="6260620" cy="621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駅に近い物件を取得・開発し、地下鉄・バスとの相乗効果を発揮することで、「交通を核にした生活まちづくり企業」として大阪の発展に貢献。</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47" name="正方形/長方形 46">
            <a:extLst>
              <a:ext uri="{FF2B5EF4-FFF2-40B4-BE49-F238E27FC236}">
                <a16:creationId xmlns:a16="http://schemas.microsoft.com/office/drawing/2014/main" id="{4488AF1B-6BAD-4206-9A89-EA28F1C15165}"/>
              </a:ext>
            </a:extLst>
          </p:cNvPr>
          <p:cNvSpPr/>
          <p:nvPr/>
        </p:nvSpPr>
        <p:spPr>
          <a:xfrm>
            <a:off x="251520" y="1124743"/>
            <a:ext cx="432048" cy="22096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年表（概況）</a:t>
            </a:r>
          </a:p>
        </p:txBody>
      </p:sp>
      <p:sp>
        <p:nvSpPr>
          <p:cNvPr id="54" name="角丸四角形 53"/>
          <p:cNvSpPr/>
          <p:nvPr/>
        </p:nvSpPr>
        <p:spPr>
          <a:xfrm>
            <a:off x="7396758" y="188640"/>
            <a:ext cx="1423714" cy="36004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55" name="正方形/長方形 54"/>
          <p:cNvSpPr/>
          <p:nvPr/>
        </p:nvSpPr>
        <p:spPr>
          <a:xfrm>
            <a:off x="5694058" y="188640"/>
            <a:ext cx="1614246"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BIZ UDゴシック" panose="020B0400000000000000" pitchFamily="49" charset="-128"/>
                <a:ea typeface="BIZ UDゴシック" panose="020B0400000000000000" pitchFamily="49" charset="-128"/>
              </a:rPr>
              <a:t>民営化後の</a:t>
            </a:r>
            <a:r>
              <a:rPr kumimoji="1" lang="ja-JP" altLang="en-US" sz="1600" b="1" dirty="0">
                <a:solidFill>
                  <a:schemeClr val="bg1"/>
                </a:solidFill>
                <a:latin typeface="BIZ UDゴシック" panose="020B0400000000000000" pitchFamily="49" charset="-128"/>
                <a:ea typeface="BIZ UDゴシック" panose="020B0400000000000000" pitchFamily="49" charset="-128"/>
              </a:rPr>
              <a:t>取組</a:t>
            </a:r>
          </a:p>
        </p:txBody>
      </p:sp>
      <p:sp>
        <p:nvSpPr>
          <p:cNvPr id="56" name="テキスト ボックス 55"/>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68</a:t>
            </a:fld>
            <a:endParaRPr kumimoji="1" lang="ja-JP" altLang="en-US"/>
          </a:p>
        </p:txBody>
      </p:sp>
    </p:spTree>
    <p:extLst>
      <p:ext uri="{BB962C8B-B14F-4D97-AF65-F5344CB8AC3E}">
        <p14:creationId xmlns:p14="http://schemas.microsoft.com/office/powerpoint/2010/main" val="4095387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②多様な事業展開（マーケティング事業）</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11DD021-CC3E-4583-BFDC-B04C8C926F23}"/>
              </a:ext>
            </a:extLst>
          </p:cNvPr>
          <p:cNvCxnSpPr>
            <a:cxnSpLocks/>
          </p:cNvCxnSpPr>
          <p:nvPr/>
        </p:nvCxnSpPr>
        <p:spPr>
          <a:xfrm>
            <a:off x="2627784" y="1162844"/>
            <a:ext cx="0" cy="1618084"/>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23B71D84-4D73-4E52-8701-E88238417436}"/>
              </a:ext>
            </a:extLst>
          </p:cNvPr>
          <p:cNvCxnSpPr>
            <a:cxnSpLocks/>
          </p:cNvCxnSpPr>
          <p:nvPr/>
        </p:nvCxnSpPr>
        <p:spPr>
          <a:xfrm>
            <a:off x="4620357" y="1162844"/>
            <a:ext cx="0" cy="1618084"/>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92D5A6C9-8CA1-43E8-85D4-5AA4F9A6E208}"/>
              </a:ext>
            </a:extLst>
          </p:cNvPr>
          <p:cNvCxnSpPr>
            <a:cxnSpLocks/>
          </p:cNvCxnSpPr>
          <p:nvPr/>
        </p:nvCxnSpPr>
        <p:spPr>
          <a:xfrm>
            <a:off x="6708465" y="1162843"/>
            <a:ext cx="0" cy="1618085"/>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5" name="山形 6">
            <a:extLst>
              <a:ext uri="{FF2B5EF4-FFF2-40B4-BE49-F238E27FC236}">
                <a16:creationId xmlns:a16="http://schemas.microsoft.com/office/drawing/2014/main" id="{F6385061-6314-4C09-B91C-2585EA2DEF15}"/>
              </a:ext>
            </a:extLst>
          </p:cNvPr>
          <p:cNvSpPr/>
          <p:nvPr/>
        </p:nvSpPr>
        <p:spPr>
          <a:xfrm>
            <a:off x="611560"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6" name="山形 7">
            <a:extLst>
              <a:ext uri="{FF2B5EF4-FFF2-40B4-BE49-F238E27FC236}">
                <a16:creationId xmlns:a16="http://schemas.microsoft.com/office/drawing/2014/main" id="{7F9E841B-C4EF-4F2F-9FCC-009E19A8C0F2}"/>
              </a:ext>
            </a:extLst>
          </p:cNvPr>
          <p:cNvSpPr/>
          <p:nvPr/>
        </p:nvSpPr>
        <p:spPr>
          <a:xfrm>
            <a:off x="2628024"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7" name="山形 8">
            <a:extLst>
              <a:ext uri="{FF2B5EF4-FFF2-40B4-BE49-F238E27FC236}">
                <a16:creationId xmlns:a16="http://schemas.microsoft.com/office/drawing/2014/main" id="{142B92EE-899E-4D29-A572-4A36FD287C53}"/>
              </a:ext>
            </a:extLst>
          </p:cNvPr>
          <p:cNvSpPr/>
          <p:nvPr/>
        </p:nvSpPr>
        <p:spPr>
          <a:xfrm>
            <a:off x="4644248"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8" name="山形 9">
            <a:extLst>
              <a:ext uri="{FF2B5EF4-FFF2-40B4-BE49-F238E27FC236}">
                <a16:creationId xmlns:a16="http://schemas.microsoft.com/office/drawing/2014/main" id="{571B5822-ADF1-4061-9242-65C5286E6166}"/>
              </a:ext>
            </a:extLst>
          </p:cNvPr>
          <p:cNvSpPr/>
          <p:nvPr/>
        </p:nvSpPr>
        <p:spPr>
          <a:xfrm>
            <a:off x="6660472"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9" name="正方形/長方形 68">
            <a:extLst>
              <a:ext uri="{FF2B5EF4-FFF2-40B4-BE49-F238E27FC236}">
                <a16:creationId xmlns:a16="http://schemas.microsoft.com/office/drawing/2014/main" id="{0BF35291-C97E-45EF-A827-8DBA57D7C3E1}"/>
              </a:ext>
            </a:extLst>
          </p:cNvPr>
          <p:cNvSpPr/>
          <p:nvPr/>
        </p:nvSpPr>
        <p:spPr>
          <a:xfrm>
            <a:off x="251520" y="1124744"/>
            <a:ext cx="432048" cy="1368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年表（概況）</a:t>
            </a:r>
          </a:p>
        </p:txBody>
      </p:sp>
      <p:cxnSp>
        <p:nvCxnSpPr>
          <p:cNvPr id="70" name="直線コネクタ 69">
            <a:extLst>
              <a:ext uri="{FF2B5EF4-FFF2-40B4-BE49-F238E27FC236}">
                <a16:creationId xmlns:a16="http://schemas.microsoft.com/office/drawing/2014/main" id="{A0E288B0-8DA9-4F46-B926-17EAE4372B64}"/>
              </a:ext>
            </a:extLst>
          </p:cNvPr>
          <p:cNvCxnSpPr/>
          <p:nvPr/>
        </p:nvCxnSpPr>
        <p:spPr>
          <a:xfrm>
            <a:off x="359772" y="2780928"/>
            <a:ext cx="85689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20DC296F-CB0B-4D58-ABA6-FCF67FDF6AE8}"/>
              </a:ext>
            </a:extLst>
          </p:cNvPr>
          <p:cNvGrpSpPr/>
          <p:nvPr/>
        </p:nvGrpSpPr>
        <p:grpSpPr>
          <a:xfrm>
            <a:off x="179512" y="2852936"/>
            <a:ext cx="4248472" cy="1008112"/>
            <a:chOff x="395536" y="2852936"/>
            <a:chExt cx="5184576" cy="1008112"/>
          </a:xfrm>
        </p:grpSpPr>
        <p:sp>
          <p:nvSpPr>
            <p:cNvPr id="21" name="正方形/長方形 20">
              <a:extLst>
                <a:ext uri="{FF2B5EF4-FFF2-40B4-BE49-F238E27FC236}">
                  <a16:creationId xmlns:a16="http://schemas.microsoft.com/office/drawing/2014/main" id="{A54E23A1-2DB5-46DA-B144-41B830E4E8E0}"/>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駅ナカの利便性向上に向けた取組み</a:t>
              </a:r>
            </a:p>
          </p:txBody>
        </p:sp>
        <p:sp>
          <p:nvSpPr>
            <p:cNvPr id="53" name="正方形/長方形 52">
              <a:extLst>
                <a:ext uri="{FF2B5EF4-FFF2-40B4-BE49-F238E27FC236}">
                  <a16:creationId xmlns:a16="http://schemas.microsoft.com/office/drawing/2014/main" id="{C7B7F058-A643-4508-B1AB-CE4F10EBB6EE}"/>
                </a:ext>
              </a:extLst>
            </p:cNvPr>
            <p:cNvSpPr/>
            <p:nvPr/>
          </p:nvSpPr>
          <p:spPr>
            <a:xfrm>
              <a:off x="395536" y="3068960"/>
              <a:ext cx="518457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民営化後～</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年度末までに、</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店舗を開発。</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利便施設のバリエーション拡大として、「紙おむつ自販機」</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「モバイルバッテリースタンド」を設置、また非対面で商品の</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受け取りができる「デポる。」のサービスを開始。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pic>
        <p:nvPicPr>
          <p:cNvPr id="47" name="図 46">
            <a:extLst>
              <a:ext uri="{FF2B5EF4-FFF2-40B4-BE49-F238E27FC236}">
                <a16:creationId xmlns:a16="http://schemas.microsoft.com/office/drawing/2014/main" id="{FAEAC1D0-A282-4FB2-B3A6-BA7F5B06B343}"/>
              </a:ext>
            </a:extLst>
          </p:cNvPr>
          <p:cNvPicPr>
            <a:picLocks noChangeAspect="1"/>
          </p:cNvPicPr>
          <p:nvPr/>
        </p:nvPicPr>
        <p:blipFill>
          <a:blip r:embed="rId3"/>
          <a:stretch>
            <a:fillRect/>
          </a:stretch>
        </p:blipFill>
        <p:spPr>
          <a:xfrm>
            <a:off x="7884368" y="2924944"/>
            <a:ext cx="1105134" cy="1159708"/>
          </a:xfrm>
          <a:prstGeom prst="rect">
            <a:avLst/>
          </a:prstGeom>
        </p:spPr>
      </p:pic>
      <p:pic>
        <p:nvPicPr>
          <p:cNvPr id="1035" name="Picture 11">
            <a:extLst>
              <a:ext uri="{FF2B5EF4-FFF2-40B4-BE49-F238E27FC236}">
                <a16:creationId xmlns:a16="http://schemas.microsoft.com/office/drawing/2014/main" id="{54303470-44A5-4648-A267-7418941529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2924944"/>
            <a:ext cx="1757132" cy="115970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a:extLst>
              <a:ext uri="{FF2B5EF4-FFF2-40B4-BE49-F238E27FC236}">
                <a16:creationId xmlns:a16="http://schemas.microsoft.com/office/drawing/2014/main" id="{71EE25A7-5592-4A34-801E-0B586E71F737}"/>
              </a:ext>
            </a:extLst>
          </p:cNvPr>
          <p:cNvGrpSpPr/>
          <p:nvPr/>
        </p:nvGrpSpPr>
        <p:grpSpPr>
          <a:xfrm>
            <a:off x="4427984" y="2924944"/>
            <a:ext cx="1613970" cy="1159708"/>
            <a:chOff x="6804248" y="2924944"/>
            <a:chExt cx="1508398" cy="1083849"/>
          </a:xfrm>
        </p:grpSpPr>
        <p:pic>
          <p:nvPicPr>
            <p:cNvPr id="1037" name="Picture 13">
              <a:extLst>
                <a:ext uri="{FF2B5EF4-FFF2-40B4-BE49-F238E27FC236}">
                  <a16:creationId xmlns:a16="http://schemas.microsoft.com/office/drawing/2014/main" id="{CA5F5EE4-3D40-448E-A11F-32EDAAF026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2924944"/>
              <a:ext cx="1508398" cy="1083849"/>
            </a:xfrm>
            <a:prstGeom prst="rect">
              <a:avLst/>
            </a:prstGeom>
            <a:noFill/>
            <a:extLst>
              <a:ext uri="{909E8E84-426E-40DD-AFC4-6F175D3DCCD1}">
                <a14:hiddenFill xmlns:a14="http://schemas.microsoft.com/office/drawing/2010/main">
                  <a:solidFill>
                    <a:srgbClr val="FFFFFF"/>
                  </a:solidFill>
                </a14:hiddenFill>
              </a:ext>
            </a:extLst>
          </p:spPr>
        </p:pic>
        <p:sp>
          <p:nvSpPr>
            <p:cNvPr id="82" name="正方形/長方形 81">
              <a:extLst>
                <a:ext uri="{FF2B5EF4-FFF2-40B4-BE49-F238E27FC236}">
                  <a16:creationId xmlns:a16="http://schemas.microsoft.com/office/drawing/2014/main" id="{479846F7-AE07-4C3E-B867-7F55E475D29E}"/>
                </a:ext>
              </a:extLst>
            </p:cNvPr>
            <p:cNvSpPr/>
            <p:nvPr/>
          </p:nvSpPr>
          <p:spPr>
            <a:xfrm>
              <a:off x="6956992" y="3669054"/>
              <a:ext cx="1355654" cy="339739"/>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ローソン</a:t>
              </a: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OSL</a:t>
              </a: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天満橋駅北店</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grpSp>
      <p:sp>
        <p:nvSpPr>
          <p:cNvPr id="87" name="正方形/長方形 86">
            <a:extLst>
              <a:ext uri="{FF2B5EF4-FFF2-40B4-BE49-F238E27FC236}">
                <a16:creationId xmlns:a16="http://schemas.microsoft.com/office/drawing/2014/main" id="{6997BE16-D3EB-4FD4-9B96-620A51BB1C42}"/>
              </a:ext>
            </a:extLst>
          </p:cNvPr>
          <p:cNvSpPr/>
          <p:nvPr/>
        </p:nvSpPr>
        <p:spPr>
          <a:xfrm>
            <a:off x="6444208" y="1484784"/>
            <a:ext cx="25922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●おむつ自販機の設置（</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88" name="正方形/長方形 87">
            <a:extLst>
              <a:ext uri="{FF2B5EF4-FFF2-40B4-BE49-F238E27FC236}">
                <a16:creationId xmlns:a16="http://schemas.microsoft.com/office/drawing/2014/main" id="{3828C722-9ED2-41CE-846E-9B31FC189023}"/>
              </a:ext>
            </a:extLst>
          </p:cNvPr>
          <p:cNvSpPr/>
          <p:nvPr/>
        </p:nvSpPr>
        <p:spPr>
          <a:xfrm>
            <a:off x="7092280" y="1664803"/>
            <a:ext cx="205172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●ローソン</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OSL</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天満橋北店</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オープン（</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89" name="正方形/長方形 88">
            <a:extLst>
              <a:ext uri="{FF2B5EF4-FFF2-40B4-BE49-F238E27FC236}">
                <a16:creationId xmlns:a16="http://schemas.microsoft.com/office/drawing/2014/main" id="{3B88F396-21C1-4215-AC76-171AE90022EB}"/>
              </a:ext>
            </a:extLst>
          </p:cNvPr>
          <p:cNvSpPr/>
          <p:nvPr/>
        </p:nvSpPr>
        <p:spPr>
          <a:xfrm>
            <a:off x="4935004" y="1583425"/>
            <a:ext cx="2592288" cy="405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Osaka Point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サービス開始（</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2020.10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0" name="正方形/長方形 89">
            <a:extLst>
              <a:ext uri="{FF2B5EF4-FFF2-40B4-BE49-F238E27FC236}">
                <a16:creationId xmlns:a16="http://schemas.microsoft.com/office/drawing/2014/main" id="{1E6330BD-F3BF-4AA7-A151-023810980293}"/>
              </a:ext>
            </a:extLst>
          </p:cNvPr>
          <p:cNvSpPr/>
          <p:nvPr/>
        </p:nvSpPr>
        <p:spPr>
          <a:xfrm>
            <a:off x="7092280" y="1943464"/>
            <a:ext cx="2592288" cy="405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Osaka Metro</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クリエイト</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プロジェクト始動（</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1" name="正方形/長方形 90">
            <a:extLst>
              <a:ext uri="{FF2B5EF4-FFF2-40B4-BE49-F238E27FC236}">
                <a16:creationId xmlns:a16="http://schemas.microsoft.com/office/drawing/2014/main" id="{88A61A1C-F01E-4D0F-97FD-9D33BF841934}"/>
              </a:ext>
            </a:extLst>
          </p:cNvPr>
          <p:cNvSpPr/>
          <p:nvPr/>
        </p:nvSpPr>
        <p:spPr>
          <a:xfrm>
            <a:off x="7884368" y="2348880"/>
            <a:ext cx="2592288" cy="405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●「デポる。」第一弾を</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弁天町駅に設置</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2" name="正方形/長方形 91">
            <a:extLst>
              <a:ext uri="{FF2B5EF4-FFF2-40B4-BE49-F238E27FC236}">
                <a16:creationId xmlns:a16="http://schemas.microsoft.com/office/drawing/2014/main" id="{09D2F5BE-4B38-4280-A4F9-1274D903D176}"/>
              </a:ext>
            </a:extLst>
          </p:cNvPr>
          <p:cNvSpPr/>
          <p:nvPr/>
        </p:nvSpPr>
        <p:spPr>
          <a:xfrm>
            <a:off x="3635896" y="2060848"/>
            <a:ext cx="266429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Umeda Metro Vision</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2019.11)</a:t>
            </a:r>
          </a:p>
        </p:txBody>
      </p:sp>
      <p:sp>
        <p:nvSpPr>
          <p:cNvPr id="94" name="正方形/長方形 93">
            <a:extLst>
              <a:ext uri="{FF2B5EF4-FFF2-40B4-BE49-F238E27FC236}">
                <a16:creationId xmlns:a16="http://schemas.microsoft.com/office/drawing/2014/main" id="{9F657064-8585-44CF-BCC6-0453CEECA0A4}"/>
              </a:ext>
            </a:extLst>
          </p:cNvPr>
          <p:cNvSpPr/>
          <p:nvPr/>
        </p:nvSpPr>
        <p:spPr>
          <a:xfrm>
            <a:off x="6588224" y="2348880"/>
            <a:ext cx="151216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●大阪メトロアドエラ</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創業（</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2021.4</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99" name="グループ化 98">
            <a:extLst>
              <a:ext uri="{FF2B5EF4-FFF2-40B4-BE49-F238E27FC236}">
                <a16:creationId xmlns:a16="http://schemas.microsoft.com/office/drawing/2014/main" id="{19C937FD-80C2-497A-B8C1-A343131185AE}"/>
              </a:ext>
            </a:extLst>
          </p:cNvPr>
          <p:cNvGrpSpPr/>
          <p:nvPr/>
        </p:nvGrpSpPr>
        <p:grpSpPr>
          <a:xfrm>
            <a:off x="179512" y="3933056"/>
            <a:ext cx="4392488" cy="864096"/>
            <a:chOff x="395536" y="2852936"/>
            <a:chExt cx="5184576" cy="864096"/>
          </a:xfrm>
        </p:grpSpPr>
        <p:sp>
          <p:nvSpPr>
            <p:cNvPr id="100" name="正方形/長方形 99">
              <a:extLst>
                <a:ext uri="{FF2B5EF4-FFF2-40B4-BE49-F238E27FC236}">
                  <a16:creationId xmlns:a16="http://schemas.microsoft.com/office/drawing/2014/main" id="{0B7F24B5-DB35-4FDB-A7C1-9647126C6241}"/>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Osaka Point</a:t>
              </a:r>
              <a:endPar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1" name="正方形/長方形 100">
              <a:extLst>
                <a:ext uri="{FF2B5EF4-FFF2-40B4-BE49-F238E27FC236}">
                  <a16:creationId xmlns:a16="http://schemas.microsoft.com/office/drawing/2014/main" id="{D4CEF772-F97E-4E82-9D5B-AFF0493E2907}"/>
                </a:ext>
              </a:extLst>
            </p:cNvPr>
            <p:cNvSpPr/>
            <p:nvPr/>
          </p:nvSpPr>
          <p:spPr>
            <a:xfrm>
              <a:off x="395536" y="3068960"/>
              <a:ext cx="51845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データに基づき社内外とのシナジーを創出し、お客さまに</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上質な体験・生活を提案することを目的とした</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グループ共通ポイント「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Osaka Point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」のサービスを開始。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102" name="正方形/長方形 101">
            <a:extLst>
              <a:ext uri="{FF2B5EF4-FFF2-40B4-BE49-F238E27FC236}">
                <a16:creationId xmlns:a16="http://schemas.microsoft.com/office/drawing/2014/main" id="{3B58E56D-2941-4BE5-BD42-CA5CB4C22CE5}"/>
              </a:ext>
            </a:extLst>
          </p:cNvPr>
          <p:cNvSpPr/>
          <p:nvPr/>
        </p:nvSpPr>
        <p:spPr>
          <a:xfrm>
            <a:off x="6390764" y="3861048"/>
            <a:ext cx="1450536" cy="219501"/>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紙おむつ自販機</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sp>
        <p:nvSpPr>
          <p:cNvPr id="103" name="正方形/長方形 102">
            <a:extLst>
              <a:ext uri="{FF2B5EF4-FFF2-40B4-BE49-F238E27FC236}">
                <a16:creationId xmlns:a16="http://schemas.microsoft.com/office/drawing/2014/main" id="{58CBBCBD-725E-43B7-B7A1-250B1C2C500E}"/>
              </a:ext>
            </a:extLst>
          </p:cNvPr>
          <p:cNvSpPr/>
          <p:nvPr/>
        </p:nvSpPr>
        <p:spPr>
          <a:xfrm>
            <a:off x="7538966" y="3861048"/>
            <a:ext cx="1450536" cy="219501"/>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「デポる。」</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grpSp>
        <p:nvGrpSpPr>
          <p:cNvPr id="107" name="グループ化 106">
            <a:extLst>
              <a:ext uri="{FF2B5EF4-FFF2-40B4-BE49-F238E27FC236}">
                <a16:creationId xmlns:a16="http://schemas.microsoft.com/office/drawing/2014/main" id="{7E1BCD66-D646-46FF-8EFF-10291FB5312D}"/>
              </a:ext>
            </a:extLst>
          </p:cNvPr>
          <p:cNvGrpSpPr/>
          <p:nvPr/>
        </p:nvGrpSpPr>
        <p:grpSpPr>
          <a:xfrm>
            <a:off x="179512" y="4870152"/>
            <a:ext cx="4032448" cy="720080"/>
            <a:chOff x="395536" y="2852936"/>
            <a:chExt cx="5184576" cy="720080"/>
          </a:xfrm>
        </p:grpSpPr>
        <p:sp>
          <p:nvSpPr>
            <p:cNvPr id="108" name="正方形/長方形 107">
              <a:extLst>
                <a:ext uri="{FF2B5EF4-FFF2-40B4-BE49-F238E27FC236}">
                  <a16:creationId xmlns:a16="http://schemas.microsoft.com/office/drawing/2014/main" id="{BD3AA3F2-8E22-4636-ACDC-380A94C52874}"/>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廃車再生プロジェクト「</a:t>
              </a:r>
              <a:r>
                <a:rPr kumimoji="1" lang="en-US" altLang="ja-JP"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Osaka Metro</a:t>
              </a: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クリエイト」</a:t>
              </a:r>
            </a:p>
          </p:txBody>
        </p:sp>
        <p:sp>
          <p:nvSpPr>
            <p:cNvPr id="109" name="正方形/長方形 108">
              <a:extLst>
                <a:ext uri="{FF2B5EF4-FFF2-40B4-BE49-F238E27FC236}">
                  <a16:creationId xmlns:a16="http://schemas.microsoft.com/office/drawing/2014/main" id="{1E6631A2-AE29-4ECD-A35C-82127202B679}"/>
                </a:ext>
              </a:extLst>
            </p:cNvPr>
            <p:cNvSpPr/>
            <p:nvPr/>
          </p:nvSpPr>
          <p:spPr>
            <a:xfrm>
              <a:off x="395536" y="3068960"/>
              <a:ext cx="518457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大阪・関西の生産事業者やクリエイターとのものづくり</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共創事業者である「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Osaka Metro</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クリエイト」を始動。</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3" name="グループ化 12">
            <a:extLst>
              <a:ext uri="{FF2B5EF4-FFF2-40B4-BE49-F238E27FC236}">
                <a16:creationId xmlns:a16="http://schemas.microsoft.com/office/drawing/2014/main" id="{C9B1A132-EA70-4E25-A48D-52EEE38A0585}"/>
              </a:ext>
            </a:extLst>
          </p:cNvPr>
          <p:cNvGrpSpPr/>
          <p:nvPr/>
        </p:nvGrpSpPr>
        <p:grpSpPr>
          <a:xfrm>
            <a:off x="6588224" y="4365104"/>
            <a:ext cx="2376264" cy="1080120"/>
            <a:chOff x="6516216" y="4221088"/>
            <a:chExt cx="2376264" cy="1080120"/>
          </a:xfrm>
        </p:grpSpPr>
        <p:grpSp>
          <p:nvGrpSpPr>
            <p:cNvPr id="104" name="グループ化 103">
              <a:extLst>
                <a:ext uri="{FF2B5EF4-FFF2-40B4-BE49-F238E27FC236}">
                  <a16:creationId xmlns:a16="http://schemas.microsoft.com/office/drawing/2014/main" id="{E9323E77-9461-4506-A4B1-43D936597597}"/>
                </a:ext>
              </a:extLst>
            </p:cNvPr>
            <p:cNvGrpSpPr/>
            <p:nvPr/>
          </p:nvGrpSpPr>
          <p:grpSpPr>
            <a:xfrm>
              <a:off x="7092280" y="4221088"/>
              <a:ext cx="1800200" cy="1080120"/>
              <a:chOff x="3635896" y="2924944"/>
              <a:chExt cx="4603752" cy="2762251"/>
            </a:xfrm>
          </p:grpSpPr>
          <p:pic>
            <p:nvPicPr>
              <p:cNvPr id="105" name="Picture 2" descr="Osaka Pointカードイメージ画像">
                <a:extLst>
                  <a:ext uri="{FF2B5EF4-FFF2-40B4-BE49-F238E27FC236}">
                    <a16:creationId xmlns:a16="http://schemas.microsoft.com/office/drawing/2014/main" id="{EA07084A-AE4E-4B47-9F93-50305C7B37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5896" y="4077470"/>
                <a:ext cx="2533649"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3" descr="Osaka Pointカード台紙イメージ">
                <a:extLst>
                  <a:ext uri="{FF2B5EF4-FFF2-40B4-BE49-F238E27FC236}">
                    <a16:creationId xmlns:a16="http://schemas.microsoft.com/office/drawing/2014/main" id="{E23AE765-1FA9-4A2E-9286-4903FC10C5B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3224" y="2924944"/>
                <a:ext cx="1876424" cy="2762251"/>
              </a:xfrm>
              <a:prstGeom prst="rect">
                <a:avLst/>
              </a:prstGeom>
              <a:noFill/>
              <a:extLst>
                <a:ext uri="{909E8E84-426E-40DD-AFC4-6F175D3DCCD1}">
                  <a14:hiddenFill xmlns:a14="http://schemas.microsoft.com/office/drawing/2010/main">
                    <a:solidFill>
                      <a:srgbClr val="FFFFFF"/>
                    </a:solidFill>
                  </a14:hiddenFill>
                </a:ext>
              </a:extLst>
            </p:spPr>
          </p:pic>
        </p:grpSp>
        <p:sp>
          <p:nvSpPr>
            <p:cNvPr id="111" name="正方形/長方形 110">
              <a:extLst>
                <a:ext uri="{FF2B5EF4-FFF2-40B4-BE49-F238E27FC236}">
                  <a16:creationId xmlns:a16="http://schemas.microsoft.com/office/drawing/2014/main" id="{C970B39E-B2A2-44C0-8D36-A38533CE9AD9}"/>
                </a:ext>
              </a:extLst>
            </p:cNvPr>
            <p:cNvSpPr/>
            <p:nvPr/>
          </p:nvSpPr>
          <p:spPr>
            <a:xfrm>
              <a:off x="6516216" y="4365104"/>
              <a:ext cx="1450536" cy="219501"/>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Osaka Point</a:t>
              </a:r>
            </a:p>
          </p:txBody>
        </p:sp>
      </p:grpSp>
      <p:grpSp>
        <p:nvGrpSpPr>
          <p:cNvPr id="14" name="グループ化 13">
            <a:extLst>
              <a:ext uri="{FF2B5EF4-FFF2-40B4-BE49-F238E27FC236}">
                <a16:creationId xmlns:a16="http://schemas.microsoft.com/office/drawing/2014/main" id="{D6A6B00D-8C40-4098-A2AA-750648E8A22C}"/>
              </a:ext>
            </a:extLst>
          </p:cNvPr>
          <p:cNvGrpSpPr/>
          <p:nvPr/>
        </p:nvGrpSpPr>
        <p:grpSpPr>
          <a:xfrm>
            <a:off x="4139952" y="4437112"/>
            <a:ext cx="2808312" cy="1012573"/>
            <a:chOff x="3995936" y="4677562"/>
            <a:chExt cx="2808312" cy="1012573"/>
          </a:xfrm>
        </p:grpSpPr>
        <p:pic>
          <p:nvPicPr>
            <p:cNvPr id="1031" name="Picture 7">
              <a:extLst>
                <a:ext uri="{FF2B5EF4-FFF2-40B4-BE49-F238E27FC236}">
                  <a16:creationId xmlns:a16="http://schemas.microsoft.com/office/drawing/2014/main" id="{6A80692F-FE91-4AC1-8CEB-F0A6B2BFB36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5936" y="4748846"/>
              <a:ext cx="1296144" cy="93338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99C9AF68-1C48-4F45-977D-DF0F812CF2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080" y="4677562"/>
              <a:ext cx="1512168" cy="1012573"/>
            </a:xfrm>
            <a:prstGeom prst="rect">
              <a:avLst/>
            </a:prstGeom>
            <a:noFill/>
            <a:extLst>
              <a:ext uri="{909E8E84-426E-40DD-AFC4-6F175D3DCCD1}">
                <a14:hiddenFill xmlns:a14="http://schemas.microsoft.com/office/drawing/2010/main">
                  <a:solidFill>
                    <a:srgbClr val="FFFFFF"/>
                  </a:solidFill>
                </a14:hiddenFill>
              </a:ext>
            </a:extLst>
          </p:spPr>
        </p:pic>
        <p:sp>
          <p:nvSpPr>
            <p:cNvPr id="112" name="正方形/長方形 111">
              <a:extLst>
                <a:ext uri="{FF2B5EF4-FFF2-40B4-BE49-F238E27FC236}">
                  <a16:creationId xmlns:a16="http://schemas.microsoft.com/office/drawing/2014/main" id="{71294F22-191C-4D83-82F6-4482D3EF3F1B}"/>
                </a:ext>
              </a:extLst>
            </p:cNvPr>
            <p:cNvSpPr/>
            <p:nvPr/>
          </p:nvSpPr>
          <p:spPr>
            <a:xfrm>
              <a:off x="5353712" y="5517232"/>
              <a:ext cx="1450536" cy="147493"/>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Osaka Metro</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クリエイト</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13" name="グループ化 112">
            <a:extLst>
              <a:ext uri="{FF2B5EF4-FFF2-40B4-BE49-F238E27FC236}">
                <a16:creationId xmlns:a16="http://schemas.microsoft.com/office/drawing/2014/main" id="{C01013F4-22A5-42CA-922A-6E5464D3ED99}"/>
              </a:ext>
            </a:extLst>
          </p:cNvPr>
          <p:cNvGrpSpPr/>
          <p:nvPr/>
        </p:nvGrpSpPr>
        <p:grpSpPr>
          <a:xfrm>
            <a:off x="179512" y="5662736"/>
            <a:ext cx="4032448" cy="1078632"/>
            <a:chOff x="395536" y="2852936"/>
            <a:chExt cx="5184576" cy="1078632"/>
          </a:xfrm>
        </p:grpSpPr>
        <p:sp>
          <p:nvSpPr>
            <p:cNvPr id="114" name="正方形/長方形 113">
              <a:extLst>
                <a:ext uri="{FF2B5EF4-FFF2-40B4-BE49-F238E27FC236}">
                  <a16:creationId xmlns:a16="http://schemas.microsoft.com/office/drawing/2014/main" id="{C92BE2A1-5940-4DC7-A880-2D66F170F539}"/>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交通広告事業の強化</a:t>
              </a:r>
            </a:p>
          </p:txBody>
        </p:sp>
        <p:sp>
          <p:nvSpPr>
            <p:cNvPr id="115" name="正方形/長方形 114">
              <a:extLst>
                <a:ext uri="{FF2B5EF4-FFF2-40B4-BE49-F238E27FC236}">
                  <a16:creationId xmlns:a16="http://schemas.microsoft.com/office/drawing/2014/main" id="{57474A91-377E-49BE-A11E-C4F2F3F0F90D}"/>
                </a:ext>
              </a:extLst>
            </p:cNvPr>
            <p:cNvSpPr/>
            <p:nvPr/>
          </p:nvSpPr>
          <p:spPr>
            <a:xfrm>
              <a:off x="395536" y="3068960"/>
              <a:ext cx="5184576" cy="86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デジタルサイネージを増設（</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駅</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407</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面）</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地下空間では当時最大となる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LED</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モニター</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Umeda Metro Vision</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」を設置</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「大阪メトロアドエラ」として独立子会社化（</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pic>
        <p:nvPicPr>
          <p:cNvPr id="116" name="Picture 2">
            <a:extLst>
              <a:ext uri="{FF2B5EF4-FFF2-40B4-BE49-F238E27FC236}">
                <a16:creationId xmlns:a16="http://schemas.microsoft.com/office/drawing/2014/main" id="{74018441-387F-4EEE-8F41-33FB5237ED0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99992" y="5517232"/>
            <a:ext cx="2016224" cy="1134127"/>
          </a:xfrm>
          <a:prstGeom prst="rect">
            <a:avLst/>
          </a:prstGeom>
          <a:noFill/>
          <a:extLst>
            <a:ext uri="{909E8E84-426E-40DD-AFC4-6F175D3DCCD1}">
              <a14:hiddenFill xmlns:a14="http://schemas.microsoft.com/office/drawing/2010/main">
                <a:solidFill>
                  <a:srgbClr val="FFFFFF"/>
                </a:solidFill>
              </a14:hiddenFill>
            </a:ext>
          </a:extLst>
        </p:spPr>
      </p:pic>
      <p:sp>
        <p:nvSpPr>
          <p:cNvPr id="117" name="正方形/長方形 116">
            <a:extLst>
              <a:ext uri="{FF2B5EF4-FFF2-40B4-BE49-F238E27FC236}">
                <a16:creationId xmlns:a16="http://schemas.microsoft.com/office/drawing/2014/main" id="{56B0C623-03E3-4082-BFDD-9922C6D48554}"/>
              </a:ext>
            </a:extLst>
          </p:cNvPr>
          <p:cNvSpPr/>
          <p:nvPr/>
        </p:nvSpPr>
        <p:spPr>
          <a:xfrm>
            <a:off x="4777648" y="6503866"/>
            <a:ext cx="1738568" cy="147493"/>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Umeda Metro Vision</a:t>
            </a:r>
          </a:p>
        </p:txBody>
      </p:sp>
      <p:pic>
        <p:nvPicPr>
          <p:cNvPr id="4" name="図 3">
            <a:extLst>
              <a:ext uri="{FF2B5EF4-FFF2-40B4-BE49-F238E27FC236}">
                <a16:creationId xmlns:a16="http://schemas.microsoft.com/office/drawing/2014/main" id="{96755D61-1F64-4A08-8688-B776F1CD2227}"/>
              </a:ext>
            </a:extLst>
          </p:cNvPr>
          <p:cNvPicPr>
            <a:picLocks noChangeAspect="1"/>
          </p:cNvPicPr>
          <p:nvPr/>
        </p:nvPicPr>
        <p:blipFill>
          <a:blip r:embed="rId11"/>
          <a:stretch>
            <a:fillRect/>
          </a:stretch>
        </p:blipFill>
        <p:spPr>
          <a:xfrm>
            <a:off x="6732240" y="5517232"/>
            <a:ext cx="1666908" cy="1152128"/>
          </a:xfrm>
          <a:prstGeom prst="rect">
            <a:avLst/>
          </a:prstGeom>
        </p:spPr>
      </p:pic>
      <p:sp>
        <p:nvSpPr>
          <p:cNvPr id="73" name="正方形/長方形 72">
            <a:extLst>
              <a:ext uri="{FF2B5EF4-FFF2-40B4-BE49-F238E27FC236}">
                <a16:creationId xmlns:a16="http://schemas.microsoft.com/office/drawing/2014/main" id="{23DF33D6-39CA-4B3F-B945-5088219B2B74}"/>
              </a:ext>
            </a:extLst>
          </p:cNvPr>
          <p:cNvSpPr/>
          <p:nvPr/>
        </p:nvSpPr>
        <p:spPr>
          <a:xfrm>
            <a:off x="6660580" y="6521867"/>
            <a:ext cx="1738568" cy="147493"/>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デジタルサイネージ</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sp>
        <p:nvSpPr>
          <p:cNvPr id="77" name="正方形/長方形 76">
            <a:extLst>
              <a:ext uri="{FF2B5EF4-FFF2-40B4-BE49-F238E27FC236}">
                <a16:creationId xmlns:a16="http://schemas.microsoft.com/office/drawing/2014/main" id="{0AB356AA-FB1B-4A98-9F27-ED638B274208}"/>
              </a:ext>
            </a:extLst>
          </p:cNvPr>
          <p:cNvSpPr/>
          <p:nvPr/>
        </p:nvSpPr>
        <p:spPr>
          <a:xfrm>
            <a:off x="2940113" y="1581770"/>
            <a:ext cx="205172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●コクミン心斎橋店オープン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78" name="正方形/長方形 77">
            <a:extLst>
              <a:ext uri="{FF2B5EF4-FFF2-40B4-BE49-F238E27FC236}">
                <a16:creationId xmlns:a16="http://schemas.microsoft.com/office/drawing/2014/main" id="{48F45B4C-0ADF-41DB-A843-61E1FC73F680}"/>
              </a:ext>
            </a:extLst>
          </p:cNvPr>
          <p:cNvSpPr/>
          <p:nvPr/>
        </p:nvSpPr>
        <p:spPr>
          <a:xfrm>
            <a:off x="995896" y="1588761"/>
            <a:ext cx="205172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●コクミンなんばウォーク店</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オープン（</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7" name="矢印: 五方向 56">
            <a:extLst>
              <a:ext uri="{FF2B5EF4-FFF2-40B4-BE49-F238E27FC236}">
                <a16:creationId xmlns:a16="http://schemas.microsoft.com/office/drawing/2014/main" id="{918188E9-C160-4C6C-A134-50E06DE2BBB9}"/>
              </a:ext>
            </a:extLst>
          </p:cNvPr>
          <p:cNvSpPr/>
          <p:nvPr/>
        </p:nvSpPr>
        <p:spPr>
          <a:xfrm>
            <a:off x="755580" y="1019196"/>
            <a:ext cx="8064892" cy="216001"/>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●駅ナカ店舗区画拡大（</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144</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店舗）</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8" name="矢印: 五方向 57">
            <a:extLst>
              <a:ext uri="{FF2B5EF4-FFF2-40B4-BE49-F238E27FC236}">
                <a16:creationId xmlns:a16="http://schemas.microsoft.com/office/drawing/2014/main" id="{398D35B9-776D-46CE-8563-2BF23AF9E998}"/>
              </a:ext>
            </a:extLst>
          </p:cNvPr>
          <p:cNvSpPr/>
          <p:nvPr/>
        </p:nvSpPr>
        <p:spPr>
          <a:xfrm>
            <a:off x="755580" y="1277654"/>
            <a:ext cx="8064892" cy="216001"/>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●デジタルサイネージ増設（</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駅</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407</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面設置）</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0" name="角丸四角形 59"/>
          <p:cNvSpPr/>
          <p:nvPr/>
        </p:nvSpPr>
        <p:spPr>
          <a:xfrm>
            <a:off x="7396758" y="196220"/>
            <a:ext cx="1423714" cy="33196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61" name="正方形/長方形 60"/>
          <p:cNvSpPr/>
          <p:nvPr/>
        </p:nvSpPr>
        <p:spPr>
          <a:xfrm>
            <a:off x="5694058" y="188640"/>
            <a:ext cx="1614246"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BIZ UDゴシック" panose="020B0400000000000000" pitchFamily="49" charset="-128"/>
                <a:ea typeface="BIZ UDゴシック" panose="020B0400000000000000" pitchFamily="49" charset="-128"/>
              </a:rPr>
              <a:t>民営化後の</a:t>
            </a:r>
            <a:r>
              <a:rPr kumimoji="1" lang="ja-JP" altLang="en-US" sz="1600" b="1" dirty="0">
                <a:solidFill>
                  <a:schemeClr val="bg1"/>
                </a:solidFill>
                <a:latin typeface="BIZ UDゴシック" panose="020B0400000000000000" pitchFamily="49" charset="-128"/>
                <a:ea typeface="BIZ UDゴシック" panose="020B0400000000000000" pitchFamily="49" charset="-128"/>
              </a:rPr>
              <a:t>取組</a:t>
            </a:r>
          </a:p>
        </p:txBody>
      </p:sp>
      <p:sp>
        <p:nvSpPr>
          <p:cNvPr id="62" name="テキスト ボックス 61"/>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69</a:t>
            </a:fld>
            <a:endParaRPr kumimoji="1" lang="ja-JP" altLang="en-US"/>
          </a:p>
        </p:txBody>
      </p:sp>
    </p:spTree>
    <p:extLst>
      <p:ext uri="{BB962C8B-B14F-4D97-AF65-F5344CB8AC3E}">
        <p14:creationId xmlns:p14="http://schemas.microsoft.com/office/powerpoint/2010/main" val="3505346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②多様な事業展開（地下街等グループ会社との連携）</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4320C0A-7E0E-4F18-9A5D-D9F85BADDE66}"/>
              </a:ext>
            </a:extLst>
          </p:cNvPr>
          <p:cNvCxnSpPr>
            <a:cxnSpLocks/>
          </p:cNvCxnSpPr>
          <p:nvPr/>
        </p:nvCxnSpPr>
        <p:spPr>
          <a:xfrm>
            <a:off x="2627784" y="1162844"/>
            <a:ext cx="0" cy="1546076"/>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03C320DE-9FD0-44EF-A1BF-B344FF674C00}"/>
              </a:ext>
            </a:extLst>
          </p:cNvPr>
          <p:cNvCxnSpPr>
            <a:cxnSpLocks/>
          </p:cNvCxnSpPr>
          <p:nvPr/>
        </p:nvCxnSpPr>
        <p:spPr>
          <a:xfrm>
            <a:off x="4620357" y="1162844"/>
            <a:ext cx="0" cy="1546076"/>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E31C7970-6FEC-43C0-9854-DD2BCBD86AD7}"/>
              </a:ext>
            </a:extLst>
          </p:cNvPr>
          <p:cNvCxnSpPr>
            <a:cxnSpLocks/>
          </p:cNvCxnSpPr>
          <p:nvPr/>
        </p:nvCxnSpPr>
        <p:spPr>
          <a:xfrm>
            <a:off x="6708465" y="1162843"/>
            <a:ext cx="0" cy="1546077"/>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5" name="山形 6">
            <a:extLst>
              <a:ext uri="{FF2B5EF4-FFF2-40B4-BE49-F238E27FC236}">
                <a16:creationId xmlns:a16="http://schemas.microsoft.com/office/drawing/2014/main" id="{1E7366E4-045C-4F8C-AC0B-A49D6F034B29}"/>
              </a:ext>
            </a:extLst>
          </p:cNvPr>
          <p:cNvSpPr/>
          <p:nvPr/>
        </p:nvSpPr>
        <p:spPr>
          <a:xfrm>
            <a:off x="611560"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6" name="山形 7">
            <a:extLst>
              <a:ext uri="{FF2B5EF4-FFF2-40B4-BE49-F238E27FC236}">
                <a16:creationId xmlns:a16="http://schemas.microsoft.com/office/drawing/2014/main" id="{72F65D2A-B2A0-482A-9858-FF48DA7D7DEE}"/>
              </a:ext>
            </a:extLst>
          </p:cNvPr>
          <p:cNvSpPr/>
          <p:nvPr/>
        </p:nvSpPr>
        <p:spPr>
          <a:xfrm>
            <a:off x="2628024"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7" name="山形 8">
            <a:extLst>
              <a:ext uri="{FF2B5EF4-FFF2-40B4-BE49-F238E27FC236}">
                <a16:creationId xmlns:a16="http://schemas.microsoft.com/office/drawing/2014/main" id="{346F1E0F-FC38-40A9-B993-D2BEE3C4CEBA}"/>
              </a:ext>
            </a:extLst>
          </p:cNvPr>
          <p:cNvSpPr/>
          <p:nvPr/>
        </p:nvSpPr>
        <p:spPr>
          <a:xfrm>
            <a:off x="4644248"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8" name="山形 9">
            <a:extLst>
              <a:ext uri="{FF2B5EF4-FFF2-40B4-BE49-F238E27FC236}">
                <a16:creationId xmlns:a16="http://schemas.microsoft.com/office/drawing/2014/main" id="{8893F885-CDF6-44F8-BF9D-2695C0A9C48A}"/>
              </a:ext>
            </a:extLst>
          </p:cNvPr>
          <p:cNvSpPr/>
          <p:nvPr/>
        </p:nvSpPr>
        <p:spPr>
          <a:xfrm>
            <a:off x="6660472"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9" name="正方形/長方形 68">
            <a:extLst>
              <a:ext uri="{FF2B5EF4-FFF2-40B4-BE49-F238E27FC236}">
                <a16:creationId xmlns:a16="http://schemas.microsoft.com/office/drawing/2014/main" id="{9F050C6C-F7C3-462D-A25A-BEB2EA1C38BB}"/>
              </a:ext>
            </a:extLst>
          </p:cNvPr>
          <p:cNvSpPr/>
          <p:nvPr/>
        </p:nvSpPr>
        <p:spPr>
          <a:xfrm>
            <a:off x="251520" y="1124744"/>
            <a:ext cx="432048" cy="1368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年表（概況）</a:t>
            </a:r>
          </a:p>
        </p:txBody>
      </p:sp>
      <p:cxnSp>
        <p:nvCxnSpPr>
          <p:cNvPr id="70" name="直線コネクタ 69">
            <a:extLst>
              <a:ext uri="{FF2B5EF4-FFF2-40B4-BE49-F238E27FC236}">
                <a16:creationId xmlns:a16="http://schemas.microsoft.com/office/drawing/2014/main" id="{EE378781-8855-4002-9812-8F93AEE3AAC4}"/>
              </a:ext>
            </a:extLst>
          </p:cNvPr>
          <p:cNvCxnSpPr/>
          <p:nvPr/>
        </p:nvCxnSpPr>
        <p:spPr>
          <a:xfrm>
            <a:off x="359772" y="2708920"/>
            <a:ext cx="85689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3A4D9286-7116-40DE-93A7-6299EA61FA1F}"/>
              </a:ext>
            </a:extLst>
          </p:cNvPr>
          <p:cNvGrpSpPr/>
          <p:nvPr/>
        </p:nvGrpSpPr>
        <p:grpSpPr>
          <a:xfrm>
            <a:off x="179512" y="2924944"/>
            <a:ext cx="3960000" cy="1030170"/>
            <a:chOff x="395536" y="2852936"/>
            <a:chExt cx="5379624" cy="1030170"/>
          </a:xfrm>
        </p:grpSpPr>
        <p:sp>
          <p:nvSpPr>
            <p:cNvPr id="53" name="正方形/長方形 52">
              <a:extLst>
                <a:ext uri="{FF2B5EF4-FFF2-40B4-BE49-F238E27FC236}">
                  <a16:creationId xmlns:a16="http://schemas.microsoft.com/office/drawing/2014/main" id="{73DC218A-8601-4622-B88E-F8CA23D1AA7D}"/>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ホワイティうめだリニューアル（大阪地下街）</a:t>
              </a:r>
            </a:p>
          </p:txBody>
        </p:sp>
        <p:sp>
          <p:nvSpPr>
            <p:cNvPr id="54" name="正方形/長方形 53">
              <a:extLst>
                <a:ext uri="{FF2B5EF4-FFF2-40B4-BE49-F238E27FC236}">
                  <a16:creationId xmlns:a16="http://schemas.microsoft.com/office/drawing/2014/main" id="{667F74D6-84D6-4657-8020-A8D2FC258D9C}"/>
                </a:ext>
              </a:extLst>
            </p:cNvPr>
            <p:cNvSpPr/>
            <p:nvPr/>
          </p:nvSpPr>
          <p:spPr>
            <a:xfrm>
              <a:off x="395536" y="3068960"/>
              <a:ext cx="5379624" cy="814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「泉の広場」周辺エリアのリニューアルを実施。バル街「</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NOMOKA</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」をはじめ、飲食、食物販店を集積。賑わいを創出するとともに、安全・安心・快適な空間を創出。</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59" name="グループ化 58">
            <a:extLst>
              <a:ext uri="{FF2B5EF4-FFF2-40B4-BE49-F238E27FC236}">
                <a16:creationId xmlns:a16="http://schemas.microsoft.com/office/drawing/2014/main" id="{D060DFE2-4F4F-4DD8-9FCD-2688F09AB404}"/>
              </a:ext>
            </a:extLst>
          </p:cNvPr>
          <p:cNvGrpSpPr/>
          <p:nvPr/>
        </p:nvGrpSpPr>
        <p:grpSpPr>
          <a:xfrm>
            <a:off x="175035" y="4106103"/>
            <a:ext cx="4248472" cy="1476164"/>
            <a:chOff x="395536" y="2786467"/>
            <a:chExt cx="5184576" cy="1362613"/>
          </a:xfrm>
        </p:grpSpPr>
        <p:sp>
          <p:nvSpPr>
            <p:cNvPr id="71" name="正方形/長方形 70">
              <a:extLst>
                <a:ext uri="{FF2B5EF4-FFF2-40B4-BE49-F238E27FC236}">
                  <a16:creationId xmlns:a16="http://schemas.microsoft.com/office/drawing/2014/main" id="{DCC2FDAD-FC5F-407E-B6AF-31BC25AD44AE}"/>
                </a:ext>
              </a:extLst>
            </p:cNvPr>
            <p:cNvSpPr/>
            <p:nvPr/>
          </p:nvSpPr>
          <p:spPr>
            <a:xfrm>
              <a:off x="395536" y="2786467"/>
              <a:ext cx="5184576" cy="282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テレワーク時代に対応したコワーキングの展開</a:t>
              </a:r>
              <a:r>
                <a:rPr kumimoji="1" lang="en-US" altLang="ja-JP"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（大阪地下街）</a:t>
              </a:r>
            </a:p>
          </p:txBody>
        </p:sp>
        <p:sp>
          <p:nvSpPr>
            <p:cNvPr id="72" name="正方形/長方形 71">
              <a:extLst>
                <a:ext uri="{FF2B5EF4-FFF2-40B4-BE49-F238E27FC236}">
                  <a16:creationId xmlns:a16="http://schemas.microsoft.com/office/drawing/2014/main" id="{73A55D75-0299-42F4-ABF1-CB8F64E5D494}"/>
                </a:ext>
              </a:extLst>
            </p:cNvPr>
            <p:cNvSpPr/>
            <p:nvPr/>
          </p:nvSpPr>
          <p:spPr>
            <a:xfrm>
              <a:off x="395536" y="3068960"/>
              <a:ext cx="5184576"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西日本最大級となる「駅チカ・コワーキングスペース」</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として、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ON the UMEDA</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」を谷町線東梅田駅徒歩</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の場所にオープン。</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新ブランドとして「</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CAFÉ</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ON</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the</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中央線本町駅構内と、ドージマ地下センター内に</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それぞれ開業。</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grpSp>
      <p:grpSp>
        <p:nvGrpSpPr>
          <p:cNvPr id="73" name="グループ化 72">
            <a:extLst>
              <a:ext uri="{FF2B5EF4-FFF2-40B4-BE49-F238E27FC236}">
                <a16:creationId xmlns:a16="http://schemas.microsoft.com/office/drawing/2014/main" id="{364621DD-E20A-4D65-BDFC-DB22C58A645C}"/>
              </a:ext>
            </a:extLst>
          </p:cNvPr>
          <p:cNvGrpSpPr/>
          <p:nvPr/>
        </p:nvGrpSpPr>
        <p:grpSpPr>
          <a:xfrm>
            <a:off x="179512" y="5733256"/>
            <a:ext cx="3744416" cy="792088"/>
            <a:chOff x="395536" y="2852936"/>
            <a:chExt cx="5184576" cy="792088"/>
          </a:xfrm>
        </p:grpSpPr>
        <p:sp>
          <p:nvSpPr>
            <p:cNvPr id="74" name="正方形/長方形 73">
              <a:extLst>
                <a:ext uri="{FF2B5EF4-FFF2-40B4-BE49-F238E27FC236}">
                  <a16:creationId xmlns:a16="http://schemas.microsoft.com/office/drawing/2014/main" id="{61A8FBA3-0434-463D-8911-638C47AA837E}"/>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フランチャイズ店舗の展開</a:t>
              </a:r>
              <a:r>
                <a:rPr kumimoji="1" lang="en-US" altLang="ja-JP"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（大阪地下街）</a:t>
              </a:r>
            </a:p>
          </p:txBody>
        </p:sp>
        <p:sp>
          <p:nvSpPr>
            <p:cNvPr id="75" name="正方形/長方形 74">
              <a:extLst>
                <a:ext uri="{FF2B5EF4-FFF2-40B4-BE49-F238E27FC236}">
                  <a16:creationId xmlns:a16="http://schemas.microsoft.com/office/drawing/2014/main" id="{9005E36F-2A61-424B-B650-44405703E40E}"/>
                </a:ext>
              </a:extLst>
            </p:cNvPr>
            <p:cNvSpPr/>
            <p:nvPr/>
          </p:nvSpPr>
          <p:spPr>
            <a:xfrm>
              <a:off x="395536" y="3140968"/>
              <a:ext cx="518457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駅の利便性を活かし、お客さまのニーズにお応え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できるフランチャイズ店舗を開業。</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87" name="正方形/長方形 86">
            <a:extLst>
              <a:ext uri="{FF2B5EF4-FFF2-40B4-BE49-F238E27FC236}">
                <a16:creationId xmlns:a16="http://schemas.microsoft.com/office/drawing/2014/main" id="{CE3437E1-BD71-4C53-BDD4-B024AC3E4C3C}"/>
              </a:ext>
            </a:extLst>
          </p:cNvPr>
          <p:cNvSpPr/>
          <p:nvPr/>
        </p:nvSpPr>
        <p:spPr>
          <a:xfrm>
            <a:off x="3491879" y="980728"/>
            <a:ext cx="2832319"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●ホワイティうめだリニューアルオープン（</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2019.12)</a:t>
            </a:r>
          </a:p>
        </p:txBody>
      </p:sp>
      <p:sp>
        <p:nvSpPr>
          <p:cNvPr id="89" name="正方形/長方形 88">
            <a:extLst>
              <a:ext uri="{FF2B5EF4-FFF2-40B4-BE49-F238E27FC236}">
                <a16:creationId xmlns:a16="http://schemas.microsoft.com/office/drawing/2014/main" id="{953B85CA-6AD2-4AA1-B72A-1596C1D520F8}"/>
              </a:ext>
            </a:extLst>
          </p:cNvPr>
          <p:cNvSpPr/>
          <p:nvPr/>
        </p:nvSpPr>
        <p:spPr>
          <a:xfrm>
            <a:off x="3491880" y="1196752"/>
            <a:ext cx="26642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ON the UMEDA</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」オープン（</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2" name="正方形/長方形 91">
            <a:extLst>
              <a:ext uri="{FF2B5EF4-FFF2-40B4-BE49-F238E27FC236}">
                <a16:creationId xmlns:a16="http://schemas.microsoft.com/office/drawing/2014/main" id="{358BB737-250F-42FB-84B6-C8709EB03EB8}"/>
              </a:ext>
            </a:extLst>
          </p:cNvPr>
          <p:cNvSpPr/>
          <p:nvPr/>
        </p:nvSpPr>
        <p:spPr>
          <a:xfrm>
            <a:off x="7236296" y="1507936"/>
            <a:ext cx="2664296" cy="688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CAFÉ</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ON</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the</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」ホンマチ、</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CAFÉ</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ON</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the</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」ドーチカ、</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Can</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Do </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なんばウォーク店</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オープン（いずれも</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2021.10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3" name="正方形/長方形 92">
            <a:extLst>
              <a:ext uri="{FF2B5EF4-FFF2-40B4-BE49-F238E27FC236}">
                <a16:creationId xmlns:a16="http://schemas.microsoft.com/office/drawing/2014/main" id="{D2705F81-54A3-0F2D-BFF9-E402EABB8BDA}"/>
              </a:ext>
            </a:extLst>
          </p:cNvPr>
          <p:cNvSpPr/>
          <p:nvPr/>
        </p:nvSpPr>
        <p:spPr>
          <a:xfrm>
            <a:off x="3491879" y="1412776"/>
            <a:ext cx="3312367"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●大阪地下街による㈱ドーチカ完全子会社化（</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4" name="正方形/長方形 93">
            <a:extLst>
              <a:ext uri="{FF2B5EF4-FFF2-40B4-BE49-F238E27FC236}">
                <a16:creationId xmlns:a16="http://schemas.microsoft.com/office/drawing/2014/main" id="{796CD044-13FA-A85D-2F11-5EC94C1706F3}"/>
              </a:ext>
            </a:extLst>
          </p:cNvPr>
          <p:cNvSpPr/>
          <p:nvPr/>
        </p:nvSpPr>
        <p:spPr>
          <a:xfrm>
            <a:off x="4890383" y="1844824"/>
            <a:ext cx="26642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●㈱ドーチカの吸収合併（</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2020.7</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02" name="図 101">
            <a:extLst>
              <a:ext uri="{FF2B5EF4-FFF2-40B4-BE49-F238E27FC236}">
                <a16:creationId xmlns:a16="http://schemas.microsoft.com/office/drawing/2014/main" id="{D364D319-30F8-B235-0319-2D0B4FD15AC2}"/>
              </a:ext>
            </a:extLst>
          </p:cNvPr>
          <p:cNvPicPr>
            <a:picLocks noChangeAspect="1"/>
          </p:cNvPicPr>
          <p:nvPr/>
        </p:nvPicPr>
        <p:blipFill>
          <a:blip r:embed="rId3"/>
          <a:stretch>
            <a:fillRect/>
          </a:stretch>
        </p:blipFill>
        <p:spPr>
          <a:xfrm>
            <a:off x="6708464" y="2833329"/>
            <a:ext cx="2256023" cy="1257945"/>
          </a:xfrm>
          <a:prstGeom prst="rect">
            <a:avLst/>
          </a:prstGeom>
        </p:spPr>
      </p:pic>
      <p:pic>
        <p:nvPicPr>
          <p:cNvPr id="103" name="図 102">
            <a:extLst>
              <a:ext uri="{FF2B5EF4-FFF2-40B4-BE49-F238E27FC236}">
                <a16:creationId xmlns:a16="http://schemas.microsoft.com/office/drawing/2014/main" id="{603044FF-434C-0165-427B-A39CC630A55C}"/>
              </a:ext>
            </a:extLst>
          </p:cNvPr>
          <p:cNvPicPr>
            <a:picLocks noChangeAspect="1"/>
          </p:cNvPicPr>
          <p:nvPr/>
        </p:nvPicPr>
        <p:blipFill>
          <a:blip r:embed="rId4"/>
          <a:stretch>
            <a:fillRect/>
          </a:stretch>
        </p:blipFill>
        <p:spPr>
          <a:xfrm>
            <a:off x="4067945" y="2833935"/>
            <a:ext cx="2527012" cy="1242286"/>
          </a:xfrm>
          <a:prstGeom prst="rect">
            <a:avLst/>
          </a:prstGeom>
        </p:spPr>
      </p:pic>
      <p:sp>
        <p:nvSpPr>
          <p:cNvPr id="105" name="角丸四角形 68">
            <a:extLst>
              <a:ext uri="{FF2B5EF4-FFF2-40B4-BE49-F238E27FC236}">
                <a16:creationId xmlns:a16="http://schemas.microsoft.com/office/drawing/2014/main" id="{C9AE1CD9-80E2-4DBE-BAD9-191A66CBB15C}"/>
              </a:ext>
            </a:extLst>
          </p:cNvPr>
          <p:cNvSpPr/>
          <p:nvPr/>
        </p:nvSpPr>
        <p:spPr bwMode="auto">
          <a:xfrm>
            <a:off x="7518699" y="3855946"/>
            <a:ext cx="1445789" cy="221124"/>
          </a:xfrm>
          <a:prstGeom prst="round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NOMOKA</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」エリア</a:t>
            </a:r>
          </a:p>
        </p:txBody>
      </p:sp>
      <p:grpSp>
        <p:nvGrpSpPr>
          <p:cNvPr id="106" name="グループ化 105">
            <a:extLst>
              <a:ext uri="{FF2B5EF4-FFF2-40B4-BE49-F238E27FC236}">
                <a16:creationId xmlns:a16="http://schemas.microsoft.com/office/drawing/2014/main" id="{57358AA6-2A3F-4B76-9649-EDB7BB2BB8E2}"/>
              </a:ext>
            </a:extLst>
          </p:cNvPr>
          <p:cNvGrpSpPr/>
          <p:nvPr/>
        </p:nvGrpSpPr>
        <p:grpSpPr>
          <a:xfrm>
            <a:off x="5142434" y="2978311"/>
            <a:ext cx="1445789" cy="1098759"/>
            <a:chOff x="5014146" y="3068960"/>
            <a:chExt cx="1660732" cy="1262110"/>
          </a:xfrm>
        </p:grpSpPr>
        <p:sp>
          <p:nvSpPr>
            <p:cNvPr id="107" name="角丸四角形 68">
              <a:extLst>
                <a:ext uri="{FF2B5EF4-FFF2-40B4-BE49-F238E27FC236}">
                  <a16:creationId xmlns:a16="http://schemas.microsoft.com/office/drawing/2014/main" id="{CA69BDE1-DE76-4A07-86B2-2B55C1DD7509}"/>
                </a:ext>
              </a:extLst>
            </p:cNvPr>
            <p:cNvSpPr/>
            <p:nvPr/>
          </p:nvSpPr>
          <p:spPr bwMode="auto">
            <a:xfrm>
              <a:off x="5014146" y="3898316"/>
              <a:ext cx="1660732" cy="432754"/>
            </a:xfrm>
            <a:prstGeom prst="round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12</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月リニューアル後</a:t>
              </a: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泉の広場エリア</a:t>
              </a:r>
            </a:p>
          </p:txBody>
        </p:sp>
        <p:pic>
          <p:nvPicPr>
            <p:cNvPr id="108" name="図 107">
              <a:extLst>
                <a:ext uri="{FF2B5EF4-FFF2-40B4-BE49-F238E27FC236}">
                  <a16:creationId xmlns:a16="http://schemas.microsoft.com/office/drawing/2014/main" id="{486A8912-1250-4501-AD73-D84A2A9BE7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3068960"/>
              <a:ext cx="655131" cy="240215"/>
            </a:xfrm>
            <a:prstGeom prst="rect">
              <a:avLst/>
            </a:prstGeom>
            <a:effectLst>
              <a:glow rad="50800">
                <a:schemeClr val="bg1"/>
              </a:glow>
            </a:effectLst>
          </p:spPr>
        </p:pic>
      </p:grpSp>
      <p:pic>
        <p:nvPicPr>
          <p:cNvPr id="109" name="図 108">
            <a:extLst>
              <a:ext uri="{FF2B5EF4-FFF2-40B4-BE49-F238E27FC236}">
                <a16:creationId xmlns:a16="http://schemas.microsoft.com/office/drawing/2014/main" id="{7BD1A6D4-3B7B-832D-E3FA-56F522736DF6}"/>
              </a:ext>
            </a:extLst>
          </p:cNvPr>
          <p:cNvPicPr>
            <a:picLocks noChangeAspect="1"/>
          </p:cNvPicPr>
          <p:nvPr/>
        </p:nvPicPr>
        <p:blipFill>
          <a:blip r:embed="rId6"/>
          <a:stretch>
            <a:fillRect/>
          </a:stretch>
        </p:blipFill>
        <p:spPr>
          <a:xfrm>
            <a:off x="4067945" y="4149079"/>
            <a:ext cx="1860287" cy="1270645"/>
          </a:xfrm>
          <a:prstGeom prst="rect">
            <a:avLst/>
          </a:prstGeom>
        </p:spPr>
      </p:pic>
      <p:sp>
        <p:nvSpPr>
          <p:cNvPr id="111" name="角丸四角形 73">
            <a:extLst>
              <a:ext uri="{FF2B5EF4-FFF2-40B4-BE49-F238E27FC236}">
                <a16:creationId xmlns:a16="http://schemas.microsoft.com/office/drawing/2014/main" id="{F9C42FA5-B558-45F2-ADE7-09467313AC80}"/>
              </a:ext>
            </a:extLst>
          </p:cNvPr>
          <p:cNvSpPr/>
          <p:nvPr/>
        </p:nvSpPr>
        <p:spPr bwMode="auto">
          <a:xfrm>
            <a:off x="4477872" y="5229198"/>
            <a:ext cx="1450642" cy="169709"/>
          </a:xfrm>
          <a:prstGeom prst="round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ON the UMEDA</a:t>
            </a:r>
            <a:endPar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pic>
        <p:nvPicPr>
          <p:cNvPr id="112" name="図 111">
            <a:extLst>
              <a:ext uri="{FF2B5EF4-FFF2-40B4-BE49-F238E27FC236}">
                <a16:creationId xmlns:a16="http://schemas.microsoft.com/office/drawing/2014/main" id="{F2A30466-2591-40A5-8DB1-4F07760069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7512" y="4077072"/>
            <a:ext cx="1438021" cy="284756"/>
          </a:xfrm>
          <a:prstGeom prst="rect">
            <a:avLst/>
          </a:prstGeom>
          <a:effectLst>
            <a:glow rad="50800">
              <a:schemeClr val="bg1"/>
            </a:glow>
          </a:effectLst>
        </p:spPr>
      </p:pic>
      <p:grpSp>
        <p:nvGrpSpPr>
          <p:cNvPr id="113" name="グループ化 112">
            <a:extLst>
              <a:ext uri="{FF2B5EF4-FFF2-40B4-BE49-F238E27FC236}">
                <a16:creationId xmlns:a16="http://schemas.microsoft.com/office/drawing/2014/main" id="{23339DF1-AC87-4169-9249-C7A99280DF10}"/>
              </a:ext>
            </a:extLst>
          </p:cNvPr>
          <p:cNvGrpSpPr/>
          <p:nvPr/>
        </p:nvGrpSpPr>
        <p:grpSpPr>
          <a:xfrm>
            <a:off x="6036962" y="4127928"/>
            <a:ext cx="2160240" cy="1277005"/>
            <a:chOff x="5940152" y="4127928"/>
            <a:chExt cx="2388981" cy="1277005"/>
          </a:xfrm>
        </p:grpSpPr>
        <p:pic>
          <p:nvPicPr>
            <p:cNvPr id="114" name="図 113">
              <a:extLst>
                <a:ext uri="{FF2B5EF4-FFF2-40B4-BE49-F238E27FC236}">
                  <a16:creationId xmlns:a16="http://schemas.microsoft.com/office/drawing/2014/main" id="{67ADC12D-7FA3-4802-B0C1-974604CBBA57}"/>
                </a:ext>
              </a:extLst>
            </p:cNvPr>
            <p:cNvPicPr>
              <a:picLocks noChangeAspect="1"/>
            </p:cNvPicPr>
            <p:nvPr/>
          </p:nvPicPr>
          <p:blipFill>
            <a:blip r:embed="rId8"/>
            <a:stretch>
              <a:fillRect/>
            </a:stretch>
          </p:blipFill>
          <p:spPr>
            <a:xfrm>
              <a:off x="5940152" y="4127928"/>
              <a:ext cx="2388981" cy="1277005"/>
            </a:xfrm>
            <a:prstGeom prst="rect">
              <a:avLst/>
            </a:prstGeom>
          </p:spPr>
        </p:pic>
        <p:sp>
          <p:nvSpPr>
            <p:cNvPr id="115" name="角丸四角形 73">
              <a:extLst>
                <a:ext uri="{FF2B5EF4-FFF2-40B4-BE49-F238E27FC236}">
                  <a16:creationId xmlns:a16="http://schemas.microsoft.com/office/drawing/2014/main" id="{537D509F-5DE0-4D59-A1C2-D01B2092BC32}"/>
                </a:ext>
              </a:extLst>
            </p:cNvPr>
            <p:cNvSpPr/>
            <p:nvPr/>
          </p:nvSpPr>
          <p:spPr bwMode="auto">
            <a:xfrm>
              <a:off x="6878491" y="5235224"/>
              <a:ext cx="1450642" cy="169709"/>
            </a:xfrm>
            <a:prstGeom prst="round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CAFÉ ON the</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ドーチカ</a:t>
              </a:r>
            </a:p>
          </p:txBody>
        </p:sp>
      </p:grpSp>
      <p:grpSp>
        <p:nvGrpSpPr>
          <p:cNvPr id="116" name="グループ化 115">
            <a:extLst>
              <a:ext uri="{FF2B5EF4-FFF2-40B4-BE49-F238E27FC236}">
                <a16:creationId xmlns:a16="http://schemas.microsoft.com/office/drawing/2014/main" id="{1EBEBB7E-1669-4FF1-8D7F-FE444AC1CBF7}"/>
              </a:ext>
            </a:extLst>
          </p:cNvPr>
          <p:cNvGrpSpPr/>
          <p:nvPr/>
        </p:nvGrpSpPr>
        <p:grpSpPr>
          <a:xfrm>
            <a:off x="4067945" y="5445224"/>
            <a:ext cx="1880646" cy="1224136"/>
            <a:chOff x="4067944" y="5589240"/>
            <a:chExt cx="2592288" cy="1029857"/>
          </a:xfrm>
        </p:grpSpPr>
        <p:pic>
          <p:nvPicPr>
            <p:cNvPr id="117" name="図 116">
              <a:extLst>
                <a:ext uri="{FF2B5EF4-FFF2-40B4-BE49-F238E27FC236}">
                  <a16:creationId xmlns:a16="http://schemas.microsoft.com/office/drawing/2014/main" id="{0749F6F2-EC44-4F4A-8D3A-B53BCF604B79}"/>
                </a:ext>
              </a:extLst>
            </p:cNvPr>
            <p:cNvPicPr>
              <a:picLocks noChangeAspect="1"/>
            </p:cNvPicPr>
            <p:nvPr/>
          </p:nvPicPr>
          <p:blipFill>
            <a:blip r:embed="rId9"/>
            <a:stretch>
              <a:fillRect/>
            </a:stretch>
          </p:blipFill>
          <p:spPr>
            <a:xfrm>
              <a:off x="4067944" y="5589240"/>
              <a:ext cx="2592288" cy="1029857"/>
            </a:xfrm>
            <a:prstGeom prst="rect">
              <a:avLst/>
            </a:prstGeom>
          </p:spPr>
        </p:pic>
        <p:sp>
          <p:nvSpPr>
            <p:cNvPr id="118" name="角丸四角形 73">
              <a:extLst>
                <a:ext uri="{FF2B5EF4-FFF2-40B4-BE49-F238E27FC236}">
                  <a16:creationId xmlns:a16="http://schemas.microsoft.com/office/drawing/2014/main" id="{00189FDF-EEA3-4CE1-B7D5-766AFCAC8026}"/>
                </a:ext>
              </a:extLst>
            </p:cNvPr>
            <p:cNvSpPr/>
            <p:nvPr/>
          </p:nvSpPr>
          <p:spPr bwMode="auto">
            <a:xfrm>
              <a:off x="5209591" y="6449388"/>
              <a:ext cx="1450641" cy="169709"/>
            </a:xfrm>
            <a:prstGeom prst="round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Can</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Do </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なんばウォーク店</a:t>
              </a:r>
            </a:p>
          </p:txBody>
        </p:sp>
      </p:grpSp>
      <p:sp>
        <p:nvSpPr>
          <p:cNvPr id="44" name="角丸四角形 43"/>
          <p:cNvSpPr/>
          <p:nvPr/>
        </p:nvSpPr>
        <p:spPr>
          <a:xfrm>
            <a:off x="7396758" y="188640"/>
            <a:ext cx="1423714" cy="36004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45" name="正方形/長方形 44"/>
          <p:cNvSpPr/>
          <p:nvPr/>
        </p:nvSpPr>
        <p:spPr>
          <a:xfrm>
            <a:off x="5694058" y="188640"/>
            <a:ext cx="1614246"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BIZ UDゴシック" panose="020B0400000000000000" pitchFamily="49" charset="-128"/>
                <a:ea typeface="BIZ UDゴシック" panose="020B0400000000000000" pitchFamily="49" charset="-128"/>
              </a:rPr>
              <a:t>民営化後の</a:t>
            </a:r>
            <a:r>
              <a:rPr kumimoji="1" lang="ja-JP" altLang="en-US" sz="1600" b="1" dirty="0">
                <a:solidFill>
                  <a:schemeClr val="bg1"/>
                </a:solidFill>
                <a:latin typeface="BIZ UDゴシック" panose="020B0400000000000000" pitchFamily="49" charset="-128"/>
                <a:ea typeface="BIZ UDゴシック" panose="020B0400000000000000" pitchFamily="49" charset="-128"/>
              </a:rPr>
              <a:t>取組</a:t>
            </a:r>
          </a:p>
        </p:txBody>
      </p:sp>
      <p:sp>
        <p:nvSpPr>
          <p:cNvPr id="46" name="テキスト ボックス 45"/>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70</a:t>
            </a:fld>
            <a:endParaRPr kumimoji="1" lang="ja-JP" altLang="en-US"/>
          </a:p>
        </p:txBody>
      </p:sp>
    </p:spTree>
    <p:extLst>
      <p:ext uri="{BB962C8B-B14F-4D97-AF65-F5344CB8AC3E}">
        <p14:creationId xmlns:p14="http://schemas.microsoft.com/office/powerpoint/2010/main" val="243469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6839072" y="5517232"/>
            <a:ext cx="2197424" cy="504056"/>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角丸四角形 15"/>
          <p:cNvSpPr/>
          <p:nvPr/>
        </p:nvSpPr>
        <p:spPr>
          <a:xfrm>
            <a:off x="8460432" y="5229200"/>
            <a:ext cx="576064" cy="288032"/>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角丸四角形 12"/>
          <p:cNvSpPr/>
          <p:nvPr/>
        </p:nvSpPr>
        <p:spPr>
          <a:xfrm>
            <a:off x="6855736" y="3771882"/>
            <a:ext cx="1964736" cy="1217150"/>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角丸四角形 13"/>
          <p:cNvSpPr/>
          <p:nvPr/>
        </p:nvSpPr>
        <p:spPr>
          <a:xfrm>
            <a:off x="7848464" y="3479102"/>
            <a:ext cx="972008" cy="309937"/>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角丸四角形 9"/>
          <p:cNvSpPr/>
          <p:nvPr/>
        </p:nvSpPr>
        <p:spPr>
          <a:xfrm>
            <a:off x="6839072" y="2988539"/>
            <a:ext cx="1981400" cy="477503"/>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角丸四角形 10"/>
          <p:cNvSpPr/>
          <p:nvPr/>
        </p:nvSpPr>
        <p:spPr>
          <a:xfrm>
            <a:off x="6839072" y="2742456"/>
            <a:ext cx="900000" cy="252000"/>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角丸四角形 11"/>
          <p:cNvSpPr/>
          <p:nvPr/>
        </p:nvSpPr>
        <p:spPr>
          <a:xfrm>
            <a:off x="8234536" y="2464056"/>
            <a:ext cx="801960" cy="278400"/>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 8"/>
          <p:cNvSpPr/>
          <p:nvPr/>
        </p:nvSpPr>
        <p:spPr>
          <a:xfrm>
            <a:off x="8676456" y="1728960"/>
            <a:ext cx="360040" cy="231040"/>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角丸四角形 6"/>
          <p:cNvSpPr/>
          <p:nvPr/>
        </p:nvSpPr>
        <p:spPr>
          <a:xfrm>
            <a:off x="6912734" y="1960000"/>
            <a:ext cx="1115649" cy="254256"/>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角丸四角形 4"/>
          <p:cNvSpPr/>
          <p:nvPr/>
        </p:nvSpPr>
        <p:spPr>
          <a:xfrm>
            <a:off x="5814661" y="1962256"/>
            <a:ext cx="900000" cy="252000"/>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0" y="-27384"/>
            <a:ext cx="7200000" cy="461665"/>
          </a:xfrm>
          <a:prstGeom prst="rect">
            <a:avLst/>
          </a:prstGeom>
          <a:solidFill>
            <a:srgbClr val="0070C0"/>
          </a:solidFill>
        </p:spPr>
        <p:txBody>
          <a:bodyPr wrap="square" rtlCol="0">
            <a:spAutoFit/>
          </a:bodyPr>
          <a:lstStyle/>
          <a:p>
            <a:r>
              <a:rPr lang="en-US" altLang="ja-JP" sz="2400" b="1" dirty="0">
                <a:solidFill>
                  <a:schemeClr val="bg1"/>
                </a:solidFill>
                <a:latin typeface="BIZ UDゴシック" panose="020B0400000000000000" pitchFamily="49" charset="-128"/>
                <a:ea typeface="BIZ UDゴシック" panose="020B0400000000000000" pitchFamily="49" charset="-128"/>
              </a:rPr>
              <a:t> </a:t>
            </a:r>
            <a:r>
              <a:rPr lang="en-US" altLang="ja-JP" sz="2400" b="1" u="sng" dirty="0">
                <a:solidFill>
                  <a:schemeClr val="bg1"/>
                </a:solidFill>
                <a:latin typeface="BIZ UDゴシック" panose="020B0400000000000000" pitchFamily="49" charset="-128"/>
                <a:ea typeface="BIZ UDゴシック" panose="020B0400000000000000" pitchFamily="49" charset="-128"/>
              </a:rPr>
              <a:t>Ⅰ</a:t>
            </a:r>
            <a:r>
              <a:rPr lang="ja-JP" altLang="en-US" sz="2400" b="1" u="sng" dirty="0">
                <a:solidFill>
                  <a:schemeClr val="bg1"/>
                </a:solidFill>
                <a:latin typeface="BIZ UDゴシック" panose="020B0400000000000000" pitchFamily="49" charset="-128"/>
                <a:ea typeface="BIZ UDゴシック" panose="020B0400000000000000" pitchFamily="49" charset="-128"/>
              </a:rPr>
              <a:t>（５）インフラ整備</a:t>
            </a:r>
            <a:endParaRPr lang="en-US" altLang="ja-JP" sz="2400" b="1" u="sng" dirty="0">
              <a:solidFill>
                <a:schemeClr val="bg1"/>
              </a:solidFill>
              <a:latin typeface="BIZ UDゴシック" panose="020B0400000000000000" pitchFamily="49" charset="-128"/>
              <a:ea typeface="BIZ UDゴシック" panose="020B0400000000000000" pitchFamily="49"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992567468"/>
              </p:ext>
            </p:extLst>
          </p:nvPr>
        </p:nvGraphicFramePr>
        <p:xfrm>
          <a:off x="179512" y="548680"/>
          <a:ext cx="8856984" cy="5860847"/>
        </p:xfrm>
        <a:graphic>
          <a:graphicData uri="http://schemas.openxmlformats.org/drawingml/2006/table">
            <a:tbl>
              <a:tblPr firstRow="1" bandRow="1">
                <a:tableStyleId>{5940675A-B579-460E-94D1-54222C63F5DA}</a:tableStyleId>
              </a:tblPr>
              <a:tblGrid>
                <a:gridCol w="2032750">
                  <a:extLst>
                    <a:ext uri="{9D8B030D-6E8A-4147-A177-3AD203B41FA5}">
                      <a16:colId xmlns:a16="http://schemas.microsoft.com/office/drawing/2014/main" val="20000"/>
                    </a:ext>
                  </a:extLst>
                </a:gridCol>
                <a:gridCol w="2177947">
                  <a:extLst>
                    <a:ext uri="{9D8B030D-6E8A-4147-A177-3AD203B41FA5}">
                      <a16:colId xmlns:a16="http://schemas.microsoft.com/office/drawing/2014/main" val="20001"/>
                    </a:ext>
                  </a:extLst>
                </a:gridCol>
                <a:gridCol w="2377592">
                  <a:extLst>
                    <a:ext uri="{9D8B030D-6E8A-4147-A177-3AD203B41FA5}">
                      <a16:colId xmlns:a16="http://schemas.microsoft.com/office/drawing/2014/main" val="20002"/>
                    </a:ext>
                  </a:extLst>
                </a:gridCol>
                <a:gridCol w="2268695">
                  <a:extLst>
                    <a:ext uri="{9D8B030D-6E8A-4147-A177-3AD203B41FA5}">
                      <a16:colId xmlns:a16="http://schemas.microsoft.com/office/drawing/2014/main" val="20003"/>
                    </a:ext>
                  </a:extLst>
                </a:gridCol>
              </a:tblGrid>
              <a:tr h="337560">
                <a:tc>
                  <a:txBody>
                    <a:bodyPr/>
                    <a:lstStyle/>
                    <a:p>
                      <a:pPr algn="ctr"/>
                      <a:r>
                        <a:rPr kumimoji="1" lang="ja-JP" altLang="en-US" dirty="0">
                          <a:solidFill>
                            <a:schemeClr val="tx1"/>
                          </a:solidFill>
                        </a:rPr>
                        <a:t>＜</a:t>
                      </a:r>
                      <a:r>
                        <a:rPr kumimoji="1" lang="en-US" altLang="ja-JP" dirty="0">
                          <a:solidFill>
                            <a:schemeClr val="tx1"/>
                          </a:solidFill>
                        </a:rPr>
                        <a:t>Why</a:t>
                      </a:r>
                      <a:r>
                        <a:rPr kumimoji="1" lang="ja-JP" altLang="en-US" dirty="0">
                          <a:solidFill>
                            <a:schemeClr val="tx1"/>
                          </a:solidFill>
                        </a:rPr>
                        <a:t>＞</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rPr>
                        <a:t>＜</a:t>
                      </a:r>
                      <a:r>
                        <a:rPr kumimoji="1" lang="en-US" altLang="ja-JP" dirty="0">
                          <a:solidFill>
                            <a:schemeClr val="tx1"/>
                          </a:solidFill>
                        </a:rPr>
                        <a:t>Vision</a:t>
                      </a:r>
                      <a:r>
                        <a:rPr kumimoji="1" lang="ja-JP" altLang="en-US" dirty="0">
                          <a:solidFill>
                            <a:schemeClr val="tx1"/>
                          </a:solidFill>
                        </a:rPr>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rPr>
                        <a:t>＜</a:t>
                      </a:r>
                      <a:r>
                        <a:rPr kumimoji="1" lang="en-US" altLang="ja-JP" dirty="0">
                          <a:solidFill>
                            <a:schemeClr val="tx1"/>
                          </a:solidFill>
                        </a:rPr>
                        <a:t>What</a:t>
                      </a:r>
                      <a:r>
                        <a:rPr kumimoji="1" lang="ja-JP" altLang="en-US" dirty="0">
                          <a:solidFill>
                            <a:schemeClr val="tx1"/>
                          </a:solidFill>
                        </a:rPr>
                        <a:t>＞</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rPr>
                        <a:t>＜</a:t>
                      </a:r>
                      <a:r>
                        <a:rPr kumimoji="1" lang="en-US" altLang="ja-JP" dirty="0">
                          <a:solidFill>
                            <a:schemeClr val="tx1"/>
                          </a:solidFill>
                        </a:rPr>
                        <a:t>Outcome</a:t>
                      </a:r>
                      <a:r>
                        <a:rPr kumimoji="1" lang="ja-JP" altLang="en-US" dirty="0">
                          <a:solidFill>
                            <a:schemeClr val="tx1"/>
                          </a:solidFill>
                        </a:rPr>
                        <a:t>＞</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495087">
                <a:tc>
                  <a:txBody>
                    <a:bodyPr/>
                    <a:lstStyle/>
                    <a:p>
                      <a:pPr>
                        <a:lnSpc>
                          <a:spcPts val="2000"/>
                        </a:lnSpc>
                      </a:pPr>
                      <a:r>
                        <a:rPr lang="ja-JP" altLang="en-US" sz="1400" u="none" dirty="0" smtClean="0">
                          <a:solidFill>
                            <a:schemeClr val="tx1"/>
                          </a:solidFill>
                          <a:latin typeface="+mn-ea"/>
                        </a:rPr>
                        <a:t>・大阪都市圏は、首都圏や名古屋圏に比べて基幹的な都市基盤（インフラ）整備に向けた戦略的な投資が滞っていた。</a:t>
                      </a:r>
                      <a:endParaRPr lang="en-US" altLang="ja-JP" sz="1400" u="none" dirty="0" smtClean="0">
                        <a:solidFill>
                          <a:schemeClr val="tx1"/>
                        </a:solidFill>
                        <a:latin typeface="+mn-ea"/>
                      </a:endParaRPr>
                    </a:p>
                    <a:p>
                      <a:pPr>
                        <a:lnSpc>
                          <a:spcPts val="2000"/>
                        </a:lnSpc>
                      </a:pPr>
                      <a:r>
                        <a:rPr lang="ja-JP" altLang="en-US" sz="1400" u="none" dirty="0" smtClean="0">
                          <a:solidFill>
                            <a:schemeClr val="tx1"/>
                          </a:solidFill>
                          <a:latin typeface="+mn-ea"/>
                        </a:rPr>
                        <a:t>・特に、関空や新大阪等の広域拠点への鉄道アクセスや、高速道路ネットワークの拡充が東京や名古屋に比べて遅れていた。</a:t>
                      </a:r>
                      <a:endParaRPr lang="en-US" altLang="ja-JP" sz="1400" u="none" dirty="0" smtClean="0">
                        <a:solidFill>
                          <a:schemeClr val="tx1"/>
                        </a:solidFill>
                        <a:latin typeface="+mn-ea"/>
                      </a:endParaRPr>
                    </a:p>
                    <a:p>
                      <a:pPr marL="72000" indent="-457200">
                        <a:lnSpc>
                          <a:spcPts val="2400"/>
                        </a:lnSpc>
                      </a:pPr>
                      <a:endParaRPr lang="en-US" altLang="ja-JP" sz="1400" dirty="0">
                        <a:solidFill>
                          <a:schemeClr val="tx1"/>
                        </a:solidFill>
                        <a:latin typeface="+mn-lt"/>
                        <a:ea typeface="+mn-ea"/>
                      </a:endParaRPr>
                    </a:p>
                    <a:p>
                      <a:pPr marL="72000" indent="-457200"/>
                      <a:endParaRPr kumimoji="1" lang="ja-JP" altLang="en-US" sz="1400" dirty="0">
                        <a:solidFill>
                          <a:schemeClr val="tx1"/>
                        </a:solidFill>
                        <a:latin typeface="+mn-lt"/>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nSpc>
                          <a:spcPts val="2000"/>
                        </a:lnSpc>
                      </a:pPr>
                      <a:r>
                        <a:rPr lang="ja-JP" altLang="en-US" sz="1400" u="none" dirty="0" smtClean="0">
                          <a:solidFill>
                            <a:schemeClr val="tx1"/>
                          </a:solidFill>
                          <a:latin typeface="+mn-ea"/>
                        </a:rPr>
                        <a:t>・国家的事業であるリニア中央新幹線や新名神高速道路等との結節機能を強化する。</a:t>
                      </a:r>
                      <a:endParaRPr lang="en-US" altLang="ja-JP" sz="1400" u="none" strike="dblStrike" dirty="0" smtClean="0">
                        <a:solidFill>
                          <a:schemeClr val="tx1"/>
                        </a:solidFill>
                        <a:latin typeface="+mn-ea"/>
                      </a:endParaRPr>
                    </a:p>
                    <a:p>
                      <a:pPr>
                        <a:lnSpc>
                          <a:spcPts val="2000"/>
                        </a:lnSpc>
                      </a:pPr>
                      <a:r>
                        <a:rPr lang="ja-JP" altLang="en-US" sz="1400" u="none" dirty="0" smtClean="0">
                          <a:solidFill>
                            <a:schemeClr val="tx1"/>
                          </a:solidFill>
                          <a:latin typeface="+mn-ea"/>
                        </a:rPr>
                        <a:t>・国際的な広域拠点である関空や臨海部との鉄道アクセス機能を強化することにより、都市圏の成長を牽引する都心部に国際人材などの成長資源を取り込み、国際ビジネス拠点の形成を図る。</a:t>
                      </a:r>
                      <a:endParaRPr lang="en-US" altLang="ja-JP" sz="1400" u="none" dirty="0" smtClean="0">
                        <a:solidFill>
                          <a:schemeClr val="tx1"/>
                        </a:solidFill>
                        <a:latin typeface="+mn-ea"/>
                      </a:endParaRPr>
                    </a:p>
                    <a:p>
                      <a:pPr marL="92075" indent="-92075">
                        <a:lnSpc>
                          <a:spcPct val="150000"/>
                        </a:lnSpc>
                      </a:pPr>
                      <a:r>
                        <a:rPr lang="ja-JP" altLang="en-US" sz="1400" u="none" dirty="0" smtClean="0">
                          <a:solidFill>
                            <a:schemeClr val="tx1"/>
                          </a:solidFill>
                          <a:latin typeface="+mn-ea"/>
                        </a:rPr>
                        <a:t>（①）</a:t>
                      </a:r>
                      <a:endParaRPr kumimoji="1" lang="ja-JP" altLang="en-US" sz="1400" u="none"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nSpc>
                          <a:spcPts val="2000"/>
                        </a:lnSpc>
                      </a:pPr>
                      <a:r>
                        <a:rPr lang="en-US" altLang="ja-JP" sz="1400" u="none" dirty="0" smtClean="0">
                          <a:solidFill>
                            <a:schemeClr val="tx1"/>
                          </a:solidFill>
                          <a:latin typeface="+mn-ea"/>
                        </a:rPr>
                        <a:t>【</a:t>
                      </a:r>
                      <a:r>
                        <a:rPr lang="ja-JP" altLang="en-US" sz="1400" u="none" dirty="0" smtClean="0">
                          <a:solidFill>
                            <a:schemeClr val="tx1"/>
                          </a:solidFill>
                          <a:latin typeface="+mn-ea"/>
                        </a:rPr>
                        <a:t>鉄道</a:t>
                      </a:r>
                      <a:r>
                        <a:rPr lang="en-US" altLang="ja-JP" sz="1400" u="none" dirty="0" smtClean="0">
                          <a:solidFill>
                            <a:schemeClr val="tx1"/>
                          </a:solidFill>
                          <a:latin typeface="+mn-ea"/>
                        </a:rPr>
                        <a:t>】</a:t>
                      </a:r>
                      <a:r>
                        <a:rPr lang="ja-JP" altLang="en-US" sz="1400" u="none" dirty="0" smtClean="0">
                          <a:solidFill>
                            <a:schemeClr val="tx1"/>
                          </a:solidFill>
                          <a:latin typeface="+mn-ea"/>
                        </a:rPr>
                        <a:t>（②）</a:t>
                      </a:r>
                      <a:endParaRPr lang="en-US" altLang="ja-JP" sz="1400" u="none" dirty="0" smtClean="0">
                        <a:solidFill>
                          <a:schemeClr val="tx1"/>
                        </a:solidFill>
                        <a:latin typeface="+mn-ea"/>
                      </a:endParaRPr>
                    </a:p>
                    <a:p>
                      <a:pPr>
                        <a:lnSpc>
                          <a:spcPts val="2000"/>
                        </a:lnSpc>
                      </a:pPr>
                      <a:r>
                        <a:rPr lang="ja-JP" altLang="en-US" sz="1400" u="none" dirty="0" smtClean="0">
                          <a:solidFill>
                            <a:schemeClr val="tx1"/>
                          </a:solidFill>
                          <a:latin typeface="+mn-ea"/>
                        </a:rPr>
                        <a:t>・関空アクセス改善に資するうめきた新駅設置事業を引き続き推進</a:t>
                      </a:r>
                      <a:endParaRPr lang="en-US" altLang="ja-JP" sz="1400" u="none" strike="dblStrike" dirty="0" smtClean="0">
                        <a:solidFill>
                          <a:schemeClr val="tx1"/>
                        </a:solidFill>
                        <a:latin typeface="+mn-ea"/>
                      </a:endParaRPr>
                    </a:p>
                    <a:p>
                      <a:pPr marL="0" marR="0" indent="0" algn="l" defTabSz="914400" rtl="0" eaLnBrk="1" fontAlgn="auto" latinLnBrk="0" hangingPunct="1">
                        <a:lnSpc>
                          <a:spcPts val="2000"/>
                        </a:lnSpc>
                        <a:spcBef>
                          <a:spcPts val="0"/>
                        </a:spcBef>
                        <a:spcAft>
                          <a:spcPts val="0"/>
                        </a:spcAft>
                        <a:buClrTx/>
                        <a:buSzTx/>
                        <a:buFontTx/>
                        <a:buNone/>
                        <a:tabLst/>
                        <a:defRPr/>
                      </a:pPr>
                      <a:r>
                        <a:rPr lang="ja-JP" altLang="en-US" sz="1400" u="none" dirty="0" smtClean="0">
                          <a:solidFill>
                            <a:schemeClr val="tx1"/>
                          </a:solidFill>
                          <a:latin typeface="+mn-ea"/>
                        </a:rPr>
                        <a:t>・「なにわ筋線」の整備の促進</a:t>
                      </a:r>
                      <a:endParaRPr lang="en-US" altLang="ja-JP" sz="1400" u="none" strike="sngStrike" baseline="0" dirty="0" smtClean="0">
                        <a:solidFill>
                          <a:schemeClr val="tx1"/>
                        </a:solidFill>
                        <a:latin typeface="+mn-ea"/>
                      </a:endParaRPr>
                    </a:p>
                    <a:p>
                      <a:pPr>
                        <a:lnSpc>
                          <a:spcPts val="2000"/>
                        </a:lnSpc>
                      </a:pPr>
                      <a:r>
                        <a:rPr lang="en-US" altLang="ja-JP" sz="1400" u="none" dirty="0" smtClean="0">
                          <a:solidFill>
                            <a:schemeClr val="tx1"/>
                          </a:solidFill>
                          <a:latin typeface="+mn-ea"/>
                        </a:rPr>
                        <a:t>【</a:t>
                      </a:r>
                      <a:r>
                        <a:rPr lang="ja-JP" altLang="en-US" sz="1400" u="none" dirty="0" smtClean="0">
                          <a:solidFill>
                            <a:schemeClr val="tx1"/>
                          </a:solidFill>
                          <a:latin typeface="+mn-ea"/>
                        </a:rPr>
                        <a:t>道路</a:t>
                      </a:r>
                      <a:r>
                        <a:rPr lang="en-US" altLang="ja-JP" sz="1400" u="none" dirty="0" smtClean="0">
                          <a:solidFill>
                            <a:schemeClr val="tx1"/>
                          </a:solidFill>
                          <a:latin typeface="+mn-ea"/>
                        </a:rPr>
                        <a:t>】</a:t>
                      </a:r>
                      <a:r>
                        <a:rPr lang="ja-JP" altLang="en-US" sz="1400" u="none" dirty="0" smtClean="0">
                          <a:solidFill>
                            <a:schemeClr val="tx1"/>
                          </a:solidFill>
                          <a:latin typeface="+mn-ea"/>
                        </a:rPr>
                        <a:t>（③）</a:t>
                      </a:r>
                      <a:endParaRPr lang="en-US" altLang="ja-JP" sz="1400" u="none" dirty="0" smtClean="0">
                        <a:solidFill>
                          <a:schemeClr val="tx1"/>
                        </a:solidFill>
                        <a:latin typeface="+mn-ea"/>
                      </a:endParaRPr>
                    </a:p>
                    <a:p>
                      <a:pPr>
                        <a:lnSpc>
                          <a:spcPts val="2000"/>
                        </a:lnSpc>
                      </a:pPr>
                      <a:r>
                        <a:rPr lang="ja-JP" altLang="en-US" sz="1400" u="none" dirty="0" smtClean="0">
                          <a:solidFill>
                            <a:schemeClr val="tx1"/>
                          </a:solidFill>
                          <a:latin typeface="+mn-ea"/>
                        </a:rPr>
                        <a:t>・大阪都市再生環状道路の完成をめざした「淀川左岸線延伸部」の整備の促進</a:t>
                      </a:r>
                      <a:endParaRPr lang="en-US" altLang="ja-JP" sz="1400" u="none" dirty="0" smtClean="0">
                        <a:solidFill>
                          <a:schemeClr val="tx1"/>
                        </a:solidFill>
                        <a:latin typeface="+mn-ea"/>
                      </a:endParaRPr>
                    </a:p>
                    <a:p>
                      <a:pPr marL="72000" indent="-457200"/>
                      <a:endParaRPr kumimoji="1" lang="en-US" altLang="ja-JP" sz="1400" dirty="0">
                        <a:solidFill>
                          <a:schemeClr val="tx1"/>
                        </a:solidFill>
                        <a:latin typeface="+mn-lt"/>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nSpc>
                          <a:spcPts val="2000"/>
                        </a:lnSpc>
                      </a:pPr>
                      <a:r>
                        <a:rPr lang="ja-JP" altLang="en-US" sz="1400" b="0" u="none" dirty="0" smtClean="0">
                          <a:solidFill>
                            <a:schemeClr val="tx1"/>
                          </a:solidFill>
                          <a:latin typeface="+mn-ea"/>
                        </a:rPr>
                        <a:t>府市が連携し、 「なにわ筋線」 や「淀川左岸線延伸部」など大阪の成長に直結する都市基盤の整備に取り組んでいる。（④）</a:t>
                      </a:r>
                      <a:endParaRPr lang="en-US" altLang="ja-JP" sz="1400" b="0" u="none" dirty="0" smtClean="0">
                        <a:solidFill>
                          <a:schemeClr val="tx1"/>
                        </a:solidFill>
                        <a:latin typeface="+mn-ea"/>
                      </a:endParaRPr>
                    </a:p>
                    <a:p>
                      <a:pPr>
                        <a:lnSpc>
                          <a:spcPts val="2000"/>
                        </a:lnSpc>
                      </a:pPr>
                      <a:r>
                        <a:rPr lang="en-US" altLang="ja-JP" sz="1400" b="0" u="none" dirty="0" smtClean="0">
                          <a:solidFill>
                            <a:schemeClr val="tx1"/>
                          </a:solidFill>
                          <a:latin typeface="+mn-ea"/>
                        </a:rPr>
                        <a:t>【</a:t>
                      </a:r>
                      <a:r>
                        <a:rPr lang="ja-JP" altLang="en-US" sz="1400" b="0" u="none" dirty="0" smtClean="0">
                          <a:solidFill>
                            <a:schemeClr val="tx1"/>
                          </a:solidFill>
                          <a:latin typeface="+mn-ea"/>
                        </a:rPr>
                        <a:t>鉄道</a:t>
                      </a:r>
                      <a:r>
                        <a:rPr lang="en-US" altLang="ja-JP" sz="1400" b="0" u="none" dirty="0" smtClean="0">
                          <a:solidFill>
                            <a:schemeClr val="tx1"/>
                          </a:solidFill>
                          <a:latin typeface="+mn-ea"/>
                        </a:rPr>
                        <a:t>】</a:t>
                      </a:r>
                    </a:p>
                    <a:p>
                      <a:pPr>
                        <a:lnSpc>
                          <a:spcPts val="2000"/>
                        </a:lnSpc>
                      </a:pPr>
                      <a:r>
                        <a:rPr lang="ja-JP" altLang="en-US" sz="1400" b="0" u="none" dirty="0" smtClean="0">
                          <a:solidFill>
                            <a:schemeClr val="tx1"/>
                          </a:solidFill>
                          <a:latin typeface="+mn-ea"/>
                        </a:rPr>
                        <a:t>・</a:t>
                      </a:r>
                      <a:r>
                        <a:rPr lang="ja-JP" altLang="en-US" sz="1400" b="0" u="none" strike="noStrike" dirty="0" smtClean="0">
                          <a:solidFill>
                            <a:schemeClr val="tx1"/>
                          </a:solidFill>
                          <a:latin typeface="+mn-ea"/>
                        </a:rPr>
                        <a:t>うめきた</a:t>
                      </a:r>
                      <a:r>
                        <a:rPr lang="ja-JP" altLang="en-US" sz="1400" b="0" u="none" dirty="0" smtClean="0">
                          <a:solidFill>
                            <a:schemeClr val="tx1"/>
                          </a:solidFill>
                          <a:latin typeface="+mn-ea"/>
                        </a:rPr>
                        <a:t>新駅設置；駅施設工事等</a:t>
                      </a:r>
                      <a:endParaRPr lang="en-US" altLang="ja-JP" sz="1400" b="0" u="none" dirty="0" smtClean="0">
                        <a:solidFill>
                          <a:schemeClr val="tx1"/>
                        </a:solidFill>
                        <a:latin typeface="+mn-ea"/>
                      </a:endParaRPr>
                    </a:p>
                    <a:p>
                      <a:pPr>
                        <a:lnSpc>
                          <a:spcPts val="2000"/>
                        </a:lnSpc>
                      </a:pPr>
                      <a:r>
                        <a:rPr lang="en-US" altLang="ja-JP" sz="1400" b="0" u="none" dirty="0" smtClean="0">
                          <a:solidFill>
                            <a:schemeClr val="tx1"/>
                          </a:solidFill>
                          <a:latin typeface="+mn-ea"/>
                        </a:rPr>
                        <a:t>2023</a:t>
                      </a:r>
                      <a:r>
                        <a:rPr lang="ja-JP" altLang="en-US" sz="1400" b="0" u="none" dirty="0" smtClean="0">
                          <a:solidFill>
                            <a:schemeClr val="tx1"/>
                          </a:solidFill>
                          <a:latin typeface="+mn-ea"/>
                        </a:rPr>
                        <a:t>春に新駅開業予定</a:t>
                      </a:r>
                      <a:endParaRPr lang="en-US" altLang="ja-JP" sz="1400" b="0" u="none" dirty="0" smtClean="0">
                        <a:solidFill>
                          <a:schemeClr val="tx1"/>
                        </a:solidFill>
                        <a:latin typeface="+mn-ea"/>
                      </a:endParaRPr>
                    </a:p>
                    <a:p>
                      <a:pPr>
                        <a:lnSpc>
                          <a:spcPts val="2000"/>
                        </a:lnSpc>
                      </a:pPr>
                      <a:r>
                        <a:rPr lang="ja-JP" altLang="en-US" sz="1400" b="0" u="none" strike="noStrike" dirty="0" smtClean="0">
                          <a:solidFill>
                            <a:schemeClr val="tx1"/>
                          </a:solidFill>
                          <a:latin typeface="+mn-ea"/>
                        </a:rPr>
                        <a:t>（</a:t>
                      </a:r>
                      <a:r>
                        <a:rPr lang="en-US" altLang="ja-JP" sz="1400" b="0" u="none" strike="noStrike" dirty="0" smtClean="0">
                          <a:solidFill>
                            <a:schemeClr val="tx1"/>
                          </a:solidFill>
                          <a:latin typeface="+mn-ea"/>
                        </a:rPr>
                        <a:t>2022</a:t>
                      </a:r>
                      <a:r>
                        <a:rPr lang="ja-JP" altLang="en-US" sz="1400" b="0" u="none" strike="noStrike" dirty="0" smtClean="0">
                          <a:solidFill>
                            <a:schemeClr val="tx1"/>
                          </a:solidFill>
                          <a:latin typeface="+mn-ea"/>
                        </a:rPr>
                        <a:t>年度予算：</a:t>
                      </a:r>
                      <a:r>
                        <a:rPr lang="en-US" altLang="ja-JP" sz="1400" b="0" u="none" strike="noStrike" dirty="0" smtClean="0">
                          <a:solidFill>
                            <a:schemeClr val="tx1"/>
                          </a:solidFill>
                          <a:latin typeface="+mn-ea"/>
                        </a:rPr>
                        <a:t>19</a:t>
                      </a:r>
                      <a:r>
                        <a:rPr lang="ja-JP" altLang="en-US" sz="1400" b="0" u="none" strike="noStrike" dirty="0" smtClean="0">
                          <a:solidFill>
                            <a:schemeClr val="tx1"/>
                          </a:solidFill>
                          <a:latin typeface="+mn-ea"/>
                        </a:rPr>
                        <a:t>億円）</a:t>
                      </a:r>
                      <a:endParaRPr lang="en-US" altLang="ja-JP" sz="1400" b="0" u="none" strike="noStrike" dirty="0" smtClean="0">
                        <a:solidFill>
                          <a:schemeClr val="tx1"/>
                        </a:solidFill>
                        <a:latin typeface="+mn-ea"/>
                      </a:endParaRPr>
                    </a:p>
                    <a:p>
                      <a:pPr marL="0" marR="0" lvl="0" indent="0" algn="l" defTabSz="914400" rtl="0" eaLnBrk="1" fontAlgn="auto" latinLnBrk="0" hangingPunct="1">
                        <a:lnSpc>
                          <a:spcPts val="2000"/>
                        </a:lnSpc>
                        <a:spcBef>
                          <a:spcPts val="0"/>
                        </a:spcBef>
                        <a:spcAft>
                          <a:spcPts val="0"/>
                        </a:spcAft>
                        <a:buClrTx/>
                        <a:buSzTx/>
                        <a:buFontTx/>
                        <a:buNone/>
                        <a:tabLst/>
                        <a:defRPr/>
                      </a:pPr>
                      <a:r>
                        <a:rPr lang="ja-JP" altLang="en-US" sz="1400" b="0" u="none" dirty="0" smtClean="0">
                          <a:solidFill>
                            <a:schemeClr val="tx1"/>
                          </a:solidFill>
                          <a:latin typeface="+mn-ea"/>
                        </a:rPr>
                        <a:t>・なにわ筋線；整備の促進（</a:t>
                      </a:r>
                      <a:r>
                        <a:rPr lang="en-US" altLang="ja-JP" sz="1400" b="0" u="none" dirty="0" smtClean="0">
                          <a:solidFill>
                            <a:schemeClr val="tx1"/>
                          </a:solidFill>
                          <a:latin typeface="+mn-ea"/>
                        </a:rPr>
                        <a:t>2022</a:t>
                      </a:r>
                      <a:r>
                        <a:rPr lang="ja-JP" altLang="en-US" sz="1400" b="0" u="none" dirty="0" smtClean="0">
                          <a:solidFill>
                            <a:schemeClr val="tx1"/>
                          </a:solidFill>
                          <a:latin typeface="+mn-ea"/>
                        </a:rPr>
                        <a:t>年度予算：</a:t>
                      </a:r>
                      <a:r>
                        <a:rPr lang="en-US" altLang="ja-JP" sz="1400" b="0" u="none" dirty="0" smtClean="0">
                          <a:solidFill>
                            <a:schemeClr val="tx1"/>
                          </a:solidFill>
                          <a:latin typeface="+mn-ea"/>
                        </a:rPr>
                        <a:t>4.8</a:t>
                      </a:r>
                      <a:r>
                        <a:rPr lang="ja-JP" altLang="en-US" sz="1400" b="0" u="none" dirty="0" smtClean="0">
                          <a:solidFill>
                            <a:schemeClr val="tx1"/>
                          </a:solidFill>
                          <a:latin typeface="+mn-ea"/>
                        </a:rPr>
                        <a:t>億円）</a:t>
                      </a:r>
                      <a:endParaRPr lang="en-US" altLang="ja-JP" sz="1400" b="0" u="none" dirty="0" smtClean="0">
                        <a:solidFill>
                          <a:schemeClr val="tx1"/>
                        </a:solidFill>
                        <a:latin typeface="+mn-ea"/>
                      </a:endParaRPr>
                    </a:p>
                    <a:p>
                      <a:pPr>
                        <a:lnSpc>
                          <a:spcPts val="2000"/>
                        </a:lnSpc>
                      </a:pPr>
                      <a:r>
                        <a:rPr lang="ja-JP" altLang="en-US" sz="1400" b="0" u="none" dirty="0" smtClean="0">
                          <a:solidFill>
                            <a:schemeClr val="tx1"/>
                          </a:solidFill>
                          <a:latin typeface="+mn-ea"/>
                        </a:rPr>
                        <a:t>　</a:t>
                      </a:r>
                      <a:r>
                        <a:rPr lang="ja-JP" altLang="en-US" sz="1200" b="0" u="none" dirty="0" smtClean="0">
                          <a:solidFill>
                            <a:schemeClr val="tx1"/>
                          </a:solidFill>
                          <a:latin typeface="+mn-ea"/>
                        </a:rPr>
                        <a:t>⇒</a:t>
                      </a:r>
                      <a:r>
                        <a:rPr lang="en-US" altLang="ja-JP" sz="1200" b="0" u="none" dirty="0" smtClean="0">
                          <a:solidFill>
                            <a:schemeClr val="tx1"/>
                          </a:solidFill>
                          <a:latin typeface="+mn-ea"/>
                        </a:rPr>
                        <a:t>2019.7 </a:t>
                      </a:r>
                      <a:r>
                        <a:rPr lang="ja-JP" altLang="en-US" sz="1200" b="0" u="none" dirty="0" smtClean="0">
                          <a:solidFill>
                            <a:schemeClr val="tx1"/>
                          </a:solidFill>
                          <a:latin typeface="+mn-ea"/>
                        </a:rPr>
                        <a:t>鉄道事業許可</a:t>
                      </a:r>
                      <a:endParaRPr lang="en-US" altLang="ja-JP" sz="1200" b="0" u="none" dirty="0" smtClean="0">
                        <a:solidFill>
                          <a:schemeClr val="tx1"/>
                        </a:solidFill>
                        <a:latin typeface="+mn-ea"/>
                      </a:endParaRPr>
                    </a:p>
                    <a:p>
                      <a:pPr>
                        <a:lnSpc>
                          <a:spcPts val="2000"/>
                        </a:lnSpc>
                      </a:pPr>
                      <a:r>
                        <a:rPr lang="ja-JP" altLang="en-US" sz="1200" b="0" u="none" dirty="0" smtClean="0">
                          <a:solidFill>
                            <a:schemeClr val="tx1"/>
                          </a:solidFill>
                          <a:latin typeface="+mn-ea"/>
                        </a:rPr>
                        <a:t>　⇒</a:t>
                      </a:r>
                      <a:r>
                        <a:rPr lang="en-US" altLang="ja-JP" sz="1200" b="0" u="none" dirty="0" smtClean="0">
                          <a:solidFill>
                            <a:schemeClr val="tx1"/>
                          </a:solidFill>
                          <a:latin typeface="+mn-ea"/>
                        </a:rPr>
                        <a:t>2020.2 </a:t>
                      </a:r>
                      <a:r>
                        <a:rPr lang="ja-JP" altLang="en-US" sz="1200" b="0" u="none" dirty="0" smtClean="0">
                          <a:solidFill>
                            <a:schemeClr val="tx1"/>
                          </a:solidFill>
                          <a:latin typeface="+mn-ea"/>
                        </a:rPr>
                        <a:t>都市計画決定</a:t>
                      </a:r>
                      <a:endParaRPr lang="en-US" altLang="ja-JP" sz="1200" b="0" u="none" dirty="0" smtClean="0">
                        <a:solidFill>
                          <a:schemeClr val="tx1"/>
                        </a:solidFill>
                        <a:latin typeface="+mn-ea"/>
                      </a:endParaRPr>
                    </a:p>
                    <a:p>
                      <a:pPr>
                        <a:lnSpc>
                          <a:spcPts val="2000"/>
                        </a:lnSpc>
                      </a:pPr>
                      <a:r>
                        <a:rPr lang="ja-JP" altLang="en-US" sz="1200" b="0" u="none" dirty="0" smtClean="0">
                          <a:solidFill>
                            <a:schemeClr val="tx1"/>
                          </a:solidFill>
                          <a:latin typeface="+mn-ea"/>
                        </a:rPr>
                        <a:t>　⇒</a:t>
                      </a:r>
                      <a:r>
                        <a:rPr lang="en-US" altLang="ja-JP" sz="1200" b="0" u="none" dirty="0" smtClean="0">
                          <a:solidFill>
                            <a:schemeClr val="tx1"/>
                          </a:solidFill>
                          <a:latin typeface="+mn-ea"/>
                        </a:rPr>
                        <a:t>2020.8 </a:t>
                      </a:r>
                      <a:r>
                        <a:rPr lang="ja-JP" altLang="en-US" sz="1200" b="0" u="none" dirty="0" smtClean="0">
                          <a:solidFill>
                            <a:schemeClr val="tx1"/>
                          </a:solidFill>
                          <a:latin typeface="+mn-ea"/>
                        </a:rPr>
                        <a:t>都市計画事業認可</a:t>
                      </a:r>
                      <a:endParaRPr lang="en-US" altLang="ja-JP" sz="1200" b="0" u="none" dirty="0" smtClean="0">
                        <a:solidFill>
                          <a:schemeClr val="tx1"/>
                        </a:solidFill>
                        <a:latin typeface="+mn-ea"/>
                      </a:endParaRPr>
                    </a:p>
                    <a:p>
                      <a:pPr>
                        <a:lnSpc>
                          <a:spcPts val="2000"/>
                        </a:lnSpc>
                      </a:pPr>
                      <a:r>
                        <a:rPr lang="ja-JP" altLang="en-US" sz="1200" b="0" u="none" dirty="0" smtClean="0">
                          <a:solidFill>
                            <a:schemeClr val="tx1"/>
                          </a:solidFill>
                          <a:latin typeface="+mn-ea"/>
                        </a:rPr>
                        <a:t>　⇒</a:t>
                      </a:r>
                      <a:r>
                        <a:rPr lang="en-US" altLang="ja-JP" sz="1200" b="0" u="none" dirty="0" smtClean="0">
                          <a:solidFill>
                            <a:schemeClr val="tx1"/>
                          </a:solidFill>
                          <a:latin typeface="+mn-ea"/>
                        </a:rPr>
                        <a:t>2021.10</a:t>
                      </a:r>
                      <a:r>
                        <a:rPr lang="en-US" altLang="ja-JP" sz="1200" b="0" u="none" baseline="0" dirty="0" smtClean="0">
                          <a:solidFill>
                            <a:schemeClr val="tx1"/>
                          </a:solidFill>
                          <a:latin typeface="+mn-ea"/>
                        </a:rPr>
                        <a:t> </a:t>
                      </a:r>
                      <a:r>
                        <a:rPr lang="ja-JP" altLang="en-US" sz="1200" b="0" u="none" baseline="0" dirty="0" smtClean="0">
                          <a:solidFill>
                            <a:schemeClr val="tx1"/>
                          </a:solidFill>
                          <a:latin typeface="+mn-ea"/>
                        </a:rPr>
                        <a:t>工事着手</a:t>
                      </a:r>
                      <a:endParaRPr lang="en-US" altLang="ja-JP" sz="1200" b="0" u="none" dirty="0" smtClean="0">
                        <a:solidFill>
                          <a:schemeClr val="tx1"/>
                        </a:solidFill>
                        <a:latin typeface="+mn-ea"/>
                      </a:endParaRPr>
                    </a:p>
                    <a:p>
                      <a:pPr>
                        <a:lnSpc>
                          <a:spcPts val="2000"/>
                        </a:lnSpc>
                      </a:pPr>
                      <a:r>
                        <a:rPr lang="en-US" altLang="ja-JP" sz="1400" b="0" u="none" dirty="0" smtClean="0">
                          <a:solidFill>
                            <a:schemeClr val="tx1"/>
                          </a:solidFill>
                          <a:latin typeface="+mn-ea"/>
                        </a:rPr>
                        <a:t>【</a:t>
                      </a:r>
                      <a:r>
                        <a:rPr lang="ja-JP" altLang="en-US" sz="1400" b="0" u="none" dirty="0" smtClean="0">
                          <a:solidFill>
                            <a:schemeClr val="tx1"/>
                          </a:solidFill>
                          <a:latin typeface="+mn-ea"/>
                        </a:rPr>
                        <a:t>道路</a:t>
                      </a:r>
                      <a:r>
                        <a:rPr lang="en-US" altLang="ja-JP" sz="1400" b="0" u="none" dirty="0" smtClean="0">
                          <a:solidFill>
                            <a:schemeClr val="tx1"/>
                          </a:solidFill>
                          <a:latin typeface="+mn-ea"/>
                        </a:rPr>
                        <a:t>】</a:t>
                      </a:r>
                    </a:p>
                    <a:p>
                      <a:pPr>
                        <a:lnSpc>
                          <a:spcPts val="2000"/>
                        </a:lnSpc>
                      </a:pPr>
                      <a:r>
                        <a:rPr lang="ja-JP" altLang="en-US" sz="1400" b="0" u="none" dirty="0" smtClean="0">
                          <a:solidFill>
                            <a:schemeClr val="tx1"/>
                          </a:solidFill>
                          <a:latin typeface="+mn-ea"/>
                        </a:rPr>
                        <a:t>・淀川左岸線延伸部：設計、工事</a:t>
                      </a:r>
                      <a:r>
                        <a:rPr lang="ja-JP" altLang="en-US" sz="1400" b="0" u="none" strike="noStrike" dirty="0" smtClean="0">
                          <a:solidFill>
                            <a:schemeClr val="tx1"/>
                          </a:solidFill>
                          <a:latin typeface="+mn-ea"/>
                        </a:rPr>
                        <a:t>（</a:t>
                      </a:r>
                      <a:r>
                        <a:rPr lang="en-US" altLang="ja-JP" sz="1400" b="0" u="none" strike="noStrike" dirty="0" smtClean="0">
                          <a:solidFill>
                            <a:schemeClr val="tx1"/>
                          </a:solidFill>
                          <a:latin typeface="+mn-ea"/>
                        </a:rPr>
                        <a:t>2022</a:t>
                      </a:r>
                      <a:r>
                        <a:rPr lang="ja-JP" altLang="en-US" sz="1400" b="0" u="none" strike="noStrike" dirty="0" smtClean="0">
                          <a:solidFill>
                            <a:schemeClr val="tx1"/>
                          </a:solidFill>
                          <a:latin typeface="+mn-ea"/>
                        </a:rPr>
                        <a:t>年度予算：</a:t>
                      </a:r>
                      <a:r>
                        <a:rPr lang="en-US" altLang="ja-JP" sz="1400" b="0" u="none" strike="noStrike" dirty="0" smtClean="0">
                          <a:solidFill>
                            <a:schemeClr val="tx1"/>
                          </a:solidFill>
                          <a:latin typeface="+mn-ea"/>
                        </a:rPr>
                        <a:t>2</a:t>
                      </a:r>
                      <a:r>
                        <a:rPr lang="ja-JP" altLang="en-US" sz="1400" b="0" u="none" strike="noStrike" dirty="0" smtClean="0">
                          <a:solidFill>
                            <a:schemeClr val="tx1"/>
                          </a:solidFill>
                          <a:latin typeface="+mn-ea"/>
                        </a:rPr>
                        <a:t>億円</a:t>
                      </a:r>
                      <a:r>
                        <a:rPr lang="en-US" altLang="ja-JP" sz="1400" b="0" u="none" strike="noStrike" dirty="0" smtClean="0">
                          <a:solidFill>
                            <a:schemeClr val="tx1"/>
                          </a:solidFill>
                          <a:latin typeface="+mn-ea"/>
                        </a:rPr>
                        <a:t>【</a:t>
                      </a:r>
                      <a:r>
                        <a:rPr lang="ja-JP" altLang="en-US" sz="1400" b="0" u="none" strike="noStrike" dirty="0" smtClean="0">
                          <a:solidFill>
                            <a:schemeClr val="tx1"/>
                          </a:solidFill>
                          <a:latin typeface="+mn-ea"/>
                        </a:rPr>
                        <a:t>国直轄事業負担金</a:t>
                      </a:r>
                      <a:r>
                        <a:rPr lang="en-US" altLang="ja-JP" sz="1400" b="0" u="none" strike="noStrike" dirty="0" smtClean="0">
                          <a:solidFill>
                            <a:schemeClr val="tx1"/>
                          </a:solidFill>
                          <a:latin typeface="+mn-ea"/>
                        </a:rPr>
                        <a:t>】</a:t>
                      </a:r>
                      <a:r>
                        <a:rPr lang="ja-JP" altLang="en-US" sz="1400" b="0" u="none" strike="noStrike" dirty="0" smtClean="0">
                          <a:solidFill>
                            <a:schemeClr val="tx1"/>
                          </a:solidFill>
                          <a:latin typeface="+mn-ea"/>
                        </a:rPr>
                        <a:t>）</a:t>
                      </a:r>
                      <a:endParaRPr lang="en-US" altLang="ja-JP" sz="1600" b="0" u="none" strike="noStrike" dirty="0" smtClean="0">
                        <a:solidFill>
                          <a:schemeClr val="tx1"/>
                        </a:solidFill>
                        <a:latin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44</a:t>
            </a:fld>
            <a:endParaRPr lang="ja-JP" altLang="en-US"/>
          </a:p>
        </p:txBody>
      </p:sp>
    </p:spTree>
    <p:extLst>
      <p:ext uri="{BB962C8B-B14F-4D97-AF65-F5344CB8AC3E}">
        <p14:creationId xmlns:p14="http://schemas.microsoft.com/office/powerpoint/2010/main" val="1143183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③経営体質の強化（決算状況の推移） </a:t>
            </a:r>
            <a:r>
              <a:rPr kumimoji="1" lang="en-US" altLang="ja-JP" sz="16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Osaka Metro</a:t>
            </a:r>
            <a:r>
              <a:rPr kumimoji="1" lang="ja-JP" altLang="en-US" sz="16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単体</a:t>
            </a:r>
            <a:endPar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19784CB9-77DF-442C-BDBC-A5BF0E468CE4}"/>
              </a:ext>
            </a:extLst>
          </p:cNvPr>
          <p:cNvSpPr txBox="1"/>
          <p:nvPr/>
        </p:nvSpPr>
        <p:spPr>
          <a:xfrm>
            <a:off x="179513" y="692696"/>
            <a:ext cx="871296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民営化後、順調に推移していたが、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年度期末から新型コロナウイルス感染症の影響により</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経営環境が激変。この環境下、持続可能な事業体になるべく、経営の合理化・効率化を始めとする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引き締まった経営施策に取り組み、</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年度も感染症の影響を受けたものの、鉄道の運輸収入などが回復し、増収増益となり黒字化を達成。</a:t>
            </a:r>
          </a:p>
        </p:txBody>
      </p:sp>
      <p:sp>
        <p:nvSpPr>
          <p:cNvPr id="11" name="正方形/長方形 10"/>
          <p:cNvSpPr/>
          <p:nvPr/>
        </p:nvSpPr>
        <p:spPr>
          <a:xfrm>
            <a:off x="5694058" y="188640"/>
            <a:ext cx="1614246"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BIZ UDゴシック" panose="020B0400000000000000" pitchFamily="49" charset="-128"/>
                <a:ea typeface="BIZ UDゴシック" panose="020B0400000000000000" pitchFamily="49" charset="-128"/>
              </a:rPr>
              <a:t>民営化後の</a:t>
            </a:r>
            <a:r>
              <a:rPr kumimoji="1" lang="ja-JP" altLang="en-US" sz="1600" b="1" dirty="0">
                <a:solidFill>
                  <a:schemeClr val="bg1"/>
                </a:solidFill>
                <a:latin typeface="BIZ UDゴシック" panose="020B0400000000000000" pitchFamily="49" charset="-128"/>
                <a:ea typeface="BIZ UDゴシック" panose="020B0400000000000000" pitchFamily="49" charset="-128"/>
              </a:rPr>
              <a:t>取組</a:t>
            </a:r>
          </a:p>
        </p:txBody>
      </p:sp>
      <p:sp>
        <p:nvSpPr>
          <p:cNvPr id="12" name="角丸四角形 11"/>
          <p:cNvSpPr/>
          <p:nvPr/>
        </p:nvSpPr>
        <p:spPr>
          <a:xfrm>
            <a:off x="7396758" y="188640"/>
            <a:ext cx="1423714" cy="36004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13" name="テキスト ボックス 12"/>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71</a:t>
            </a:fld>
            <a:endParaRPr kumimoji="1" lang="ja-JP" altLang="en-US"/>
          </a:p>
        </p:txBody>
      </p:sp>
      <p:pic>
        <p:nvPicPr>
          <p:cNvPr id="3" name="図 2"/>
          <p:cNvPicPr>
            <a:picLocks noChangeAspect="1"/>
          </p:cNvPicPr>
          <p:nvPr/>
        </p:nvPicPr>
        <p:blipFill>
          <a:blip r:embed="rId3"/>
          <a:stretch>
            <a:fillRect/>
          </a:stretch>
        </p:blipFill>
        <p:spPr>
          <a:xfrm>
            <a:off x="521432" y="1832630"/>
            <a:ext cx="8029128" cy="4816257"/>
          </a:xfrm>
          <a:prstGeom prst="rect">
            <a:avLst/>
          </a:prstGeom>
        </p:spPr>
      </p:pic>
    </p:spTree>
    <p:extLst>
      <p:ext uri="{BB962C8B-B14F-4D97-AF65-F5344CB8AC3E}">
        <p14:creationId xmlns:p14="http://schemas.microsoft.com/office/powerpoint/2010/main" val="1823925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③経営体質の強化（決算状況の推移） </a:t>
            </a:r>
            <a:r>
              <a:rPr kumimoji="1" lang="ja-JP" altLang="en-US" sz="16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グループ連結</a:t>
            </a:r>
            <a:endParaRPr kumimoji="1" lang="ja-JP" altLang="en-US" sz="1400" b="1" i="0" u="sng" strike="noStrike" kern="1200" cap="none" spc="0" normalizeH="0" baseline="0" noProof="0" dirty="0">
              <a:ln>
                <a:noFill/>
              </a:ln>
              <a:solidFill>
                <a:srgbClr val="FF0000"/>
              </a:solidFill>
              <a:effectLst/>
              <a:uLnTx/>
              <a:uFillTx/>
              <a:latin typeface="Calibri" pitchFamily="34" charset="0"/>
              <a:ea typeface="ＭＳ Ｐゴシック" panose="020B0600070205080204" pitchFamily="50" charset="-128"/>
              <a:cs typeface="+mn-cs"/>
            </a:endParaRP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CCD0A3BA-B079-4C43-9F05-D5D3BDD3AE5D}"/>
              </a:ext>
            </a:extLst>
          </p:cNvPr>
          <p:cNvSpPr txBox="1"/>
          <p:nvPr/>
        </p:nvSpPr>
        <p:spPr>
          <a:xfrm>
            <a:off x="179512" y="695598"/>
            <a:ext cx="878497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民営化後、順調に推移していたが、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年度期末から新型コロナウイルス感染症の影響により</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経営環境が激変。この環境下、持続可能な事業体になるべく、経営の合理化・効率化を始めとする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引き締まった経営施策に取り組み、</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年度も感染症の影響を受けたものの、鉄道の運輸収入などが回復し、増収増益となり黒字化を達成。</a:t>
            </a:r>
          </a:p>
        </p:txBody>
      </p:sp>
      <p:sp>
        <p:nvSpPr>
          <p:cNvPr id="13" name="正方形/長方形 12"/>
          <p:cNvSpPr/>
          <p:nvPr/>
        </p:nvSpPr>
        <p:spPr>
          <a:xfrm>
            <a:off x="5694058" y="188640"/>
            <a:ext cx="1614246"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BIZ UDゴシック" panose="020B0400000000000000" pitchFamily="49" charset="-128"/>
                <a:ea typeface="BIZ UDゴシック" panose="020B0400000000000000" pitchFamily="49" charset="-128"/>
              </a:rPr>
              <a:t>民営化後の</a:t>
            </a:r>
            <a:r>
              <a:rPr kumimoji="1" lang="ja-JP" altLang="en-US" sz="1600" b="1" dirty="0">
                <a:solidFill>
                  <a:schemeClr val="bg1"/>
                </a:solidFill>
                <a:latin typeface="BIZ UDゴシック" panose="020B0400000000000000" pitchFamily="49" charset="-128"/>
                <a:ea typeface="BIZ UDゴシック" panose="020B0400000000000000" pitchFamily="49" charset="-128"/>
              </a:rPr>
              <a:t>取組</a:t>
            </a:r>
          </a:p>
        </p:txBody>
      </p:sp>
      <p:sp>
        <p:nvSpPr>
          <p:cNvPr id="14" name="角丸四角形 13"/>
          <p:cNvSpPr/>
          <p:nvPr/>
        </p:nvSpPr>
        <p:spPr>
          <a:xfrm>
            <a:off x="7396758" y="188640"/>
            <a:ext cx="1423714" cy="36004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12" name="テキスト ボックス 11"/>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72</a:t>
            </a:fld>
            <a:endParaRPr kumimoji="1" lang="ja-JP" altLang="en-US" dirty="0"/>
          </a:p>
        </p:txBody>
      </p:sp>
      <p:pic>
        <p:nvPicPr>
          <p:cNvPr id="3" name="図 2"/>
          <p:cNvPicPr>
            <a:picLocks noChangeAspect="1"/>
          </p:cNvPicPr>
          <p:nvPr/>
        </p:nvPicPr>
        <p:blipFill>
          <a:blip r:embed="rId3"/>
          <a:stretch>
            <a:fillRect/>
          </a:stretch>
        </p:blipFill>
        <p:spPr>
          <a:xfrm>
            <a:off x="557435" y="1663752"/>
            <a:ext cx="8029128" cy="4938188"/>
          </a:xfrm>
          <a:prstGeom prst="rect">
            <a:avLst/>
          </a:prstGeom>
        </p:spPr>
      </p:pic>
    </p:spTree>
    <p:extLst>
      <p:ext uri="{BB962C8B-B14F-4D97-AF65-F5344CB8AC3E}">
        <p14:creationId xmlns:p14="http://schemas.microsoft.com/office/powerpoint/2010/main" val="2127587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③経営体質の強化（大阪市への財政貢献の推移）</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5694058" y="188640"/>
            <a:ext cx="1614246"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BIZ UDゴシック" panose="020B0400000000000000" pitchFamily="49" charset="-128"/>
                <a:ea typeface="BIZ UDゴシック" panose="020B0400000000000000" pitchFamily="49" charset="-128"/>
              </a:rPr>
              <a:t>民営化後の</a:t>
            </a:r>
            <a:r>
              <a:rPr kumimoji="1" lang="ja-JP" altLang="en-US" sz="1600" b="1" dirty="0">
                <a:solidFill>
                  <a:schemeClr val="bg1"/>
                </a:solidFill>
                <a:latin typeface="BIZ UDゴシック" panose="020B0400000000000000" pitchFamily="49" charset="-128"/>
                <a:ea typeface="BIZ UDゴシック" panose="020B0400000000000000" pitchFamily="49" charset="-128"/>
              </a:rPr>
              <a:t>取組</a:t>
            </a:r>
          </a:p>
        </p:txBody>
      </p:sp>
      <p:sp>
        <p:nvSpPr>
          <p:cNvPr id="11" name="角丸四角形 10"/>
          <p:cNvSpPr/>
          <p:nvPr/>
        </p:nvSpPr>
        <p:spPr>
          <a:xfrm>
            <a:off x="7396758" y="188640"/>
            <a:ext cx="1423714" cy="36004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12" name="テキスト ボックス 11"/>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73</a:t>
            </a:fld>
            <a:endParaRPr kumimoji="1" lang="ja-JP" altLang="en-US"/>
          </a:p>
        </p:txBody>
      </p:sp>
      <p:pic>
        <p:nvPicPr>
          <p:cNvPr id="3" name="図 2"/>
          <p:cNvPicPr>
            <a:picLocks noChangeAspect="1"/>
          </p:cNvPicPr>
          <p:nvPr/>
        </p:nvPicPr>
        <p:blipFill>
          <a:blip r:embed="rId3"/>
          <a:stretch>
            <a:fillRect/>
          </a:stretch>
        </p:blipFill>
        <p:spPr>
          <a:xfrm>
            <a:off x="205656" y="1372940"/>
            <a:ext cx="8157155" cy="5047926"/>
          </a:xfrm>
          <a:prstGeom prst="rect">
            <a:avLst/>
          </a:prstGeom>
        </p:spPr>
      </p:pic>
    </p:spTree>
    <p:extLst>
      <p:ext uri="{BB962C8B-B14F-4D97-AF65-F5344CB8AC3E}">
        <p14:creationId xmlns:p14="http://schemas.microsoft.com/office/powerpoint/2010/main" val="3334647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691633" y="2429610"/>
            <a:ext cx="4032000" cy="972000"/>
          </a:xfrm>
          <a:prstGeom prst="roundRect">
            <a:avLst>
              <a:gd name="adj" fmla="val 1006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2" name="表 11"/>
          <p:cNvGraphicFramePr>
            <a:graphicFrameLocks noGrp="1"/>
          </p:cNvGraphicFramePr>
          <p:nvPr>
            <p:extLst/>
          </p:nvPr>
        </p:nvGraphicFramePr>
        <p:xfrm>
          <a:off x="323528" y="832776"/>
          <a:ext cx="8424936" cy="5836920"/>
        </p:xfrm>
        <a:graphic>
          <a:graphicData uri="http://schemas.openxmlformats.org/drawingml/2006/table">
            <a:tbl>
              <a:tblPr firstRow="1">
                <a:tableStyleId>{5C22544A-7EE6-4342-B048-85BDC9FD1C3A}</a:tableStyleId>
              </a:tblPr>
              <a:tblGrid>
                <a:gridCol w="2106234">
                  <a:extLst>
                    <a:ext uri="{9D8B030D-6E8A-4147-A177-3AD203B41FA5}">
                      <a16:colId xmlns:a16="http://schemas.microsoft.com/office/drawing/2014/main" val="20000"/>
                    </a:ext>
                  </a:extLst>
                </a:gridCol>
                <a:gridCol w="2106234">
                  <a:extLst>
                    <a:ext uri="{9D8B030D-6E8A-4147-A177-3AD203B41FA5}">
                      <a16:colId xmlns:a16="http://schemas.microsoft.com/office/drawing/2014/main" val="20001"/>
                    </a:ext>
                  </a:extLst>
                </a:gridCol>
                <a:gridCol w="2106234">
                  <a:extLst>
                    <a:ext uri="{9D8B030D-6E8A-4147-A177-3AD203B41FA5}">
                      <a16:colId xmlns:a16="http://schemas.microsoft.com/office/drawing/2014/main" val="20002"/>
                    </a:ext>
                  </a:extLst>
                </a:gridCol>
                <a:gridCol w="2106234">
                  <a:extLst>
                    <a:ext uri="{9D8B030D-6E8A-4147-A177-3AD203B41FA5}">
                      <a16:colId xmlns:a16="http://schemas.microsoft.com/office/drawing/2014/main" val="20003"/>
                    </a:ext>
                  </a:extLst>
                </a:gridCol>
              </a:tblGrid>
              <a:tr h="306578">
                <a:tc>
                  <a:txBody>
                    <a:bodyPr/>
                    <a:lstStyle/>
                    <a:p>
                      <a:pPr algn="ctr"/>
                      <a:r>
                        <a:rPr kumimoji="1" lang="ja-JP" altLang="en-US" sz="1800" b="0" dirty="0">
                          <a:solidFill>
                            <a:schemeClr val="tx1"/>
                          </a:solidFill>
                        </a:rPr>
                        <a:t>＜</a:t>
                      </a:r>
                      <a:r>
                        <a:rPr kumimoji="1" lang="en-US" altLang="ja-JP" sz="1800" b="0" dirty="0">
                          <a:solidFill>
                            <a:schemeClr val="tx1"/>
                          </a:solidFill>
                        </a:rPr>
                        <a:t>Why</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Vision</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What</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Outcome</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54061">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u="none" baseline="0" dirty="0">
                          <a:solidFill>
                            <a:schemeClr val="tx1"/>
                          </a:solidFill>
                          <a:latin typeface="+mj-lt"/>
                          <a:ea typeface="+mn-ea"/>
                        </a:rPr>
                        <a:t>・乗車人員の減少</a:t>
                      </a:r>
                      <a:endParaRPr lang="en-US" altLang="ja-JP" sz="1200" u="none" baseline="0"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u="none" baseline="0" dirty="0">
                          <a:solidFill>
                            <a:schemeClr val="tx1"/>
                          </a:solidFill>
                          <a:latin typeface="+mj-lt"/>
                          <a:ea typeface="+mn-ea"/>
                        </a:rPr>
                        <a:t>⇒</a:t>
                      </a:r>
                      <a:r>
                        <a:rPr lang="ja-JP" altLang="en-US" sz="1200" u="none" dirty="0">
                          <a:solidFill>
                            <a:schemeClr val="tx1"/>
                          </a:solidFill>
                          <a:latin typeface="+mj-lt"/>
                          <a:ea typeface="+mn-ea"/>
                        </a:rPr>
                        <a:t>鉄道等、他の移動手段への移行等により過去</a:t>
                      </a:r>
                      <a:r>
                        <a:rPr lang="en-US" altLang="ja-JP" sz="1200" u="none" dirty="0">
                          <a:solidFill>
                            <a:schemeClr val="tx1"/>
                          </a:solidFill>
                          <a:latin typeface="+mj-lt"/>
                          <a:ea typeface="+mn-ea"/>
                        </a:rPr>
                        <a:t>10</a:t>
                      </a:r>
                      <a:r>
                        <a:rPr lang="ja-JP" altLang="en-US" sz="1200" u="none" dirty="0">
                          <a:solidFill>
                            <a:schemeClr val="tx1"/>
                          </a:solidFill>
                          <a:latin typeface="+mj-lt"/>
                          <a:ea typeface="+mn-ea"/>
                        </a:rPr>
                        <a:t>年間（</a:t>
                      </a:r>
                      <a:r>
                        <a:rPr lang="en-US" altLang="ja-JP" sz="1200" u="none" dirty="0">
                          <a:solidFill>
                            <a:schemeClr val="tx1"/>
                          </a:solidFill>
                          <a:latin typeface="+mj-lt"/>
                          <a:ea typeface="+mn-ea"/>
                        </a:rPr>
                        <a:t>2002</a:t>
                      </a:r>
                      <a:r>
                        <a:rPr lang="ja-JP" altLang="en-US" sz="1200" u="none" dirty="0">
                          <a:solidFill>
                            <a:schemeClr val="tx1"/>
                          </a:solidFill>
                          <a:latin typeface="+mj-lt"/>
                          <a:ea typeface="+mn-ea"/>
                        </a:rPr>
                        <a:t>年度～</a:t>
                      </a:r>
                      <a:r>
                        <a:rPr lang="en-US" altLang="ja-JP" sz="1200" u="none" dirty="0">
                          <a:solidFill>
                            <a:schemeClr val="tx1"/>
                          </a:solidFill>
                          <a:latin typeface="+mj-lt"/>
                          <a:ea typeface="+mn-ea"/>
                        </a:rPr>
                        <a:t>2011</a:t>
                      </a:r>
                      <a:r>
                        <a:rPr lang="ja-JP" altLang="en-US" sz="1200" u="none" dirty="0">
                          <a:solidFill>
                            <a:schemeClr val="tx1"/>
                          </a:solidFill>
                          <a:latin typeface="+mj-lt"/>
                          <a:ea typeface="+mn-ea"/>
                        </a:rPr>
                        <a:t>年度）で約</a:t>
                      </a:r>
                      <a:r>
                        <a:rPr lang="en-US" altLang="ja-JP" sz="1200" u="none" dirty="0">
                          <a:solidFill>
                            <a:schemeClr val="tx1"/>
                          </a:solidFill>
                          <a:latin typeface="+mj-lt"/>
                          <a:ea typeface="+mn-ea"/>
                        </a:rPr>
                        <a:t>4</a:t>
                      </a:r>
                      <a:r>
                        <a:rPr lang="ja-JP" altLang="en-US" sz="1200" u="none" dirty="0">
                          <a:solidFill>
                            <a:schemeClr val="tx1"/>
                          </a:solidFill>
                          <a:latin typeface="+mj-lt"/>
                          <a:ea typeface="+mn-ea"/>
                        </a:rPr>
                        <a:t>割減少。</a:t>
                      </a: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mj-lt"/>
                          <a:ea typeface="+mn-ea"/>
                        </a:rPr>
                        <a:t>　</a:t>
                      </a:r>
                      <a:endParaRPr lang="en-US" altLang="ja-JP" sz="120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mj-lt"/>
                          <a:ea typeface="+mn-ea"/>
                        </a:rPr>
                        <a:t>・多額の累積欠損金</a:t>
                      </a:r>
                      <a:endParaRPr lang="en-US" altLang="ja-JP" sz="120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mj-lt"/>
                          <a:ea typeface="+mn-ea"/>
                        </a:rPr>
                        <a:t>⇒</a:t>
                      </a:r>
                      <a:r>
                        <a:rPr lang="en-US" altLang="ja-JP" sz="1200" u="none" dirty="0">
                          <a:solidFill>
                            <a:schemeClr val="tx1"/>
                          </a:solidFill>
                          <a:latin typeface="+mj-lt"/>
                          <a:ea typeface="+mn-ea"/>
                        </a:rPr>
                        <a:t>1983</a:t>
                      </a:r>
                      <a:r>
                        <a:rPr lang="ja-JP" altLang="en-US" sz="1200" u="none" dirty="0">
                          <a:solidFill>
                            <a:schemeClr val="tx1"/>
                          </a:solidFill>
                          <a:latin typeface="+mj-lt"/>
                          <a:ea typeface="+mn-ea"/>
                        </a:rPr>
                        <a:t>年度以来</a:t>
                      </a:r>
                      <a:r>
                        <a:rPr lang="en-US" altLang="ja-JP" sz="1200" u="none" dirty="0">
                          <a:solidFill>
                            <a:schemeClr val="tx1"/>
                          </a:solidFill>
                          <a:latin typeface="+mj-lt"/>
                          <a:ea typeface="+mn-ea"/>
                        </a:rPr>
                        <a:t>30</a:t>
                      </a:r>
                      <a:r>
                        <a:rPr lang="ja-JP" altLang="en-US" sz="1200" u="none" dirty="0">
                          <a:solidFill>
                            <a:schemeClr val="tx1"/>
                          </a:solidFill>
                          <a:latin typeface="+mj-lt"/>
                          <a:ea typeface="+mn-ea"/>
                        </a:rPr>
                        <a:t>年連続の赤字であり、約</a:t>
                      </a:r>
                      <a:r>
                        <a:rPr lang="en-US" altLang="ja-JP" sz="1200" u="none" dirty="0">
                          <a:solidFill>
                            <a:schemeClr val="tx1"/>
                          </a:solidFill>
                          <a:latin typeface="+mj-lt"/>
                          <a:ea typeface="+mn-ea"/>
                        </a:rPr>
                        <a:t>600</a:t>
                      </a:r>
                      <a:r>
                        <a:rPr lang="ja-JP" altLang="en-US" sz="1200" u="none" dirty="0">
                          <a:solidFill>
                            <a:schemeClr val="tx1"/>
                          </a:solidFill>
                          <a:latin typeface="+mj-lt"/>
                          <a:ea typeface="+mn-ea"/>
                        </a:rPr>
                        <a:t>億円の累積欠損金を抱える。</a:t>
                      </a:r>
                      <a:endParaRPr lang="en-US" altLang="ja-JP" sz="120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120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mj-lt"/>
                          <a:ea typeface="+mn-ea"/>
                        </a:rPr>
                        <a:t>・高コスト体質</a:t>
                      </a:r>
                      <a:endParaRPr lang="en-US" altLang="ja-JP" sz="120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mj-lt"/>
                          <a:ea typeface="+mn-ea"/>
                        </a:rPr>
                        <a:t>⇒民間バス事業者に比べ、人件費が高く、生産性が悪くキロ当たりコスト（</a:t>
                      </a:r>
                      <a:r>
                        <a:rPr lang="en-US" altLang="ja-JP" sz="1200" u="none" dirty="0">
                          <a:solidFill>
                            <a:schemeClr val="tx1"/>
                          </a:solidFill>
                          <a:latin typeface="+mj-lt"/>
                          <a:ea typeface="+mn-ea"/>
                        </a:rPr>
                        <a:t>2010</a:t>
                      </a:r>
                      <a:r>
                        <a:rPr lang="ja-JP" altLang="en-US" sz="1200" u="none" dirty="0">
                          <a:solidFill>
                            <a:schemeClr val="tx1"/>
                          </a:solidFill>
                          <a:latin typeface="+mj-lt"/>
                          <a:ea typeface="+mn-ea"/>
                        </a:rPr>
                        <a:t>年度）は、大阪市</a:t>
                      </a:r>
                      <a:r>
                        <a:rPr lang="en-US" altLang="ja-JP" sz="1200" u="none" dirty="0">
                          <a:solidFill>
                            <a:schemeClr val="tx1"/>
                          </a:solidFill>
                          <a:latin typeface="+mj-lt"/>
                          <a:ea typeface="+mn-ea"/>
                        </a:rPr>
                        <a:t>988</a:t>
                      </a:r>
                      <a:r>
                        <a:rPr lang="ja-JP" altLang="en-US" sz="1200" u="none" dirty="0">
                          <a:solidFill>
                            <a:schemeClr val="tx1"/>
                          </a:solidFill>
                          <a:latin typeface="+mj-lt"/>
                          <a:ea typeface="+mn-ea"/>
                        </a:rPr>
                        <a:t>円</a:t>
                      </a:r>
                      <a:r>
                        <a:rPr lang="en-US" altLang="ja-JP" sz="1200" u="none" dirty="0">
                          <a:solidFill>
                            <a:schemeClr val="tx1"/>
                          </a:solidFill>
                          <a:latin typeface="+mj-lt"/>
                          <a:ea typeface="+mn-ea"/>
                        </a:rPr>
                        <a:t>/</a:t>
                      </a:r>
                      <a:r>
                        <a:rPr lang="ja-JP" altLang="en-US" sz="1200" u="none" dirty="0">
                          <a:solidFill>
                            <a:schemeClr val="tx1"/>
                          </a:solidFill>
                          <a:latin typeface="+mj-lt"/>
                          <a:ea typeface="+mn-ea"/>
                        </a:rPr>
                        <a:t>㎞に対し、民営</a:t>
                      </a:r>
                      <a:r>
                        <a:rPr lang="en-US" altLang="ja-JP" sz="1200" u="none" dirty="0">
                          <a:solidFill>
                            <a:schemeClr val="tx1"/>
                          </a:solidFill>
                          <a:latin typeface="+mj-lt"/>
                          <a:ea typeface="+mn-ea"/>
                        </a:rPr>
                        <a:t>5</a:t>
                      </a:r>
                      <a:r>
                        <a:rPr lang="ja-JP" altLang="en-US" sz="1200" u="none" dirty="0">
                          <a:solidFill>
                            <a:schemeClr val="tx1"/>
                          </a:solidFill>
                          <a:latin typeface="+mj-lt"/>
                          <a:ea typeface="+mn-ea"/>
                        </a:rPr>
                        <a:t>社平均</a:t>
                      </a:r>
                      <a:r>
                        <a:rPr lang="en-US" altLang="ja-JP" sz="1200" u="none" dirty="0">
                          <a:solidFill>
                            <a:schemeClr val="tx1"/>
                          </a:solidFill>
                          <a:latin typeface="+mj-lt"/>
                          <a:ea typeface="+mn-ea"/>
                        </a:rPr>
                        <a:t>493</a:t>
                      </a:r>
                      <a:r>
                        <a:rPr lang="ja-JP" altLang="en-US" sz="1200" u="none" dirty="0">
                          <a:solidFill>
                            <a:schemeClr val="tx1"/>
                          </a:solidFill>
                          <a:latin typeface="+mj-lt"/>
                          <a:ea typeface="+mn-ea"/>
                        </a:rPr>
                        <a:t>円</a:t>
                      </a:r>
                      <a:r>
                        <a:rPr lang="en-US" altLang="ja-JP" sz="1200" u="none" dirty="0">
                          <a:solidFill>
                            <a:schemeClr val="tx1"/>
                          </a:solidFill>
                          <a:latin typeface="+mj-lt"/>
                          <a:ea typeface="+mn-ea"/>
                        </a:rPr>
                        <a:t>/</a:t>
                      </a:r>
                      <a:r>
                        <a:rPr lang="ja-JP" altLang="en-US" sz="1200" u="none" dirty="0">
                          <a:solidFill>
                            <a:schemeClr val="tx1"/>
                          </a:solidFill>
                          <a:latin typeface="+mj-lt"/>
                          <a:ea typeface="+mn-ea"/>
                        </a:rPr>
                        <a:t>㎞。</a:t>
                      </a:r>
                      <a:endParaRPr lang="en-US" altLang="ja-JP" sz="120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mj-lt"/>
                          <a:ea typeface="+mn-ea"/>
                        </a:rPr>
                        <a:t>　</a:t>
                      </a:r>
                      <a:endParaRPr lang="en-US" altLang="ja-JP" sz="120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mj-lt"/>
                          <a:ea typeface="+mn-ea"/>
                        </a:rPr>
                        <a:t>・市財政の硬直化</a:t>
                      </a:r>
                      <a:endParaRPr lang="en-US" altLang="ja-JP" sz="120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mj-lt"/>
                          <a:ea typeface="+mn-ea"/>
                        </a:rPr>
                        <a:t>⇒過去</a:t>
                      </a:r>
                      <a:r>
                        <a:rPr lang="en-US" altLang="ja-JP" sz="1200" u="none" dirty="0">
                          <a:solidFill>
                            <a:schemeClr val="tx1"/>
                          </a:solidFill>
                          <a:latin typeface="+mj-lt"/>
                          <a:ea typeface="+mn-ea"/>
                        </a:rPr>
                        <a:t>10</a:t>
                      </a:r>
                      <a:r>
                        <a:rPr lang="ja-JP" altLang="en-US" sz="1200" u="none" dirty="0">
                          <a:solidFill>
                            <a:schemeClr val="tx1"/>
                          </a:solidFill>
                          <a:latin typeface="+mj-lt"/>
                          <a:ea typeface="+mn-ea"/>
                        </a:rPr>
                        <a:t>年間（</a:t>
                      </a:r>
                      <a:r>
                        <a:rPr lang="en-US" altLang="ja-JP" sz="1200" u="none" dirty="0">
                          <a:solidFill>
                            <a:schemeClr val="tx1"/>
                          </a:solidFill>
                          <a:latin typeface="+mj-lt"/>
                          <a:ea typeface="+mn-ea"/>
                        </a:rPr>
                        <a:t>2002</a:t>
                      </a:r>
                      <a:r>
                        <a:rPr lang="ja-JP" altLang="en-US" sz="1200" u="none" dirty="0">
                          <a:solidFill>
                            <a:schemeClr val="tx1"/>
                          </a:solidFill>
                          <a:latin typeface="+mj-lt"/>
                          <a:ea typeface="+mn-ea"/>
                        </a:rPr>
                        <a:t>年度～</a:t>
                      </a:r>
                      <a:r>
                        <a:rPr lang="en-US" altLang="ja-JP" sz="1200" u="none" dirty="0">
                          <a:solidFill>
                            <a:schemeClr val="tx1"/>
                          </a:solidFill>
                          <a:latin typeface="+mj-lt"/>
                          <a:ea typeface="+mn-ea"/>
                        </a:rPr>
                        <a:t>2011</a:t>
                      </a:r>
                      <a:r>
                        <a:rPr lang="ja-JP" altLang="en-US" sz="1200" u="none" dirty="0">
                          <a:solidFill>
                            <a:schemeClr val="tx1"/>
                          </a:solidFill>
                          <a:latin typeface="+mj-lt"/>
                          <a:ea typeface="+mn-ea"/>
                        </a:rPr>
                        <a:t>年度）で累計</a:t>
                      </a:r>
                      <a:r>
                        <a:rPr lang="en-US" altLang="ja-JP" sz="1200" u="none" dirty="0">
                          <a:solidFill>
                            <a:schemeClr val="tx1"/>
                          </a:solidFill>
                          <a:latin typeface="+mj-lt"/>
                          <a:ea typeface="+mn-ea"/>
                        </a:rPr>
                        <a:t>326</a:t>
                      </a:r>
                      <a:r>
                        <a:rPr lang="ja-JP" altLang="en-US" sz="1200" u="none" dirty="0">
                          <a:solidFill>
                            <a:schemeClr val="tx1"/>
                          </a:solidFill>
                          <a:latin typeface="+mj-lt"/>
                          <a:ea typeface="+mn-ea"/>
                        </a:rPr>
                        <a:t>億円の補助金を繰り入れているが、一般会計の扶助費・公債費の負担増加により市財政の硬直化が進むなか、公営企業体のままでのサービスの持続性に限界がある。</a:t>
                      </a:r>
                      <a:endParaRPr lang="en-US" altLang="ja-JP" sz="1200" u="none" dirty="0">
                        <a:solidFill>
                          <a:schemeClr val="tx1"/>
                        </a:solidFill>
                        <a:latin typeface="+mj-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mj-lt"/>
                          <a:ea typeface="+mn-ea"/>
                        </a:rPr>
                        <a:t>  官と民の適切な役割分担を再構築し、持続可能な輸送サービスを維持するための仕組みを確立。</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ct val="100000"/>
                        </a:lnSpc>
                      </a:pPr>
                      <a:r>
                        <a:rPr lang="ja-JP" altLang="en-US" sz="1200" u="none" dirty="0">
                          <a:solidFill>
                            <a:schemeClr val="tx1"/>
                          </a:solidFill>
                          <a:latin typeface="+mj-lt"/>
                          <a:ea typeface="+mn-ea"/>
                        </a:rPr>
                        <a:t>①収支の改善</a:t>
                      </a:r>
                      <a:endParaRPr lang="en-US" altLang="ja-JP" sz="1200" u="none" dirty="0">
                        <a:solidFill>
                          <a:schemeClr val="tx1"/>
                        </a:solidFill>
                        <a:latin typeface="+mj-lt"/>
                        <a:ea typeface="+mn-ea"/>
                      </a:endParaRPr>
                    </a:p>
                    <a:p>
                      <a:pPr marL="72000" indent="-457200">
                        <a:lnSpc>
                          <a:spcPct val="100000"/>
                        </a:lnSpc>
                      </a:pPr>
                      <a:endParaRPr lang="ja-JP" altLang="en-US" sz="1200" u="none" dirty="0">
                        <a:solidFill>
                          <a:schemeClr val="tx1"/>
                        </a:solidFill>
                        <a:latin typeface="+mj-lt"/>
                        <a:ea typeface="+mn-ea"/>
                      </a:endParaRPr>
                    </a:p>
                    <a:p>
                      <a:pPr marL="72000" indent="-457200">
                        <a:lnSpc>
                          <a:spcPct val="100000"/>
                        </a:lnSpc>
                      </a:pPr>
                      <a:endParaRPr lang="en-US" altLang="ja-JP" sz="1200" u="none" dirty="0">
                        <a:solidFill>
                          <a:schemeClr val="tx1"/>
                        </a:solidFill>
                        <a:latin typeface="+mj-lt"/>
                        <a:ea typeface="+mn-ea"/>
                      </a:endParaRPr>
                    </a:p>
                    <a:p>
                      <a:pPr marL="72000" indent="-457200">
                        <a:lnSpc>
                          <a:spcPct val="100000"/>
                        </a:lnSpc>
                      </a:pPr>
                      <a:endParaRPr lang="en-US" altLang="ja-JP" sz="1200" u="none" dirty="0">
                        <a:solidFill>
                          <a:schemeClr val="tx1"/>
                        </a:solidFill>
                        <a:latin typeface="+mj-lt"/>
                        <a:ea typeface="+mn-ea"/>
                      </a:endParaRPr>
                    </a:p>
                    <a:p>
                      <a:pPr marL="72000" indent="-457200">
                        <a:lnSpc>
                          <a:spcPct val="100000"/>
                        </a:lnSpc>
                      </a:pPr>
                      <a:endParaRPr lang="en-US" altLang="ja-JP" sz="1200" u="none" dirty="0">
                        <a:solidFill>
                          <a:schemeClr val="tx1"/>
                        </a:solidFill>
                        <a:latin typeface="+mj-lt"/>
                        <a:ea typeface="+mn-ea"/>
                      </a:endParaRPr>
                    </a:p>
                    <a:p>
                      <a:pPr marL="72000" indent="-457200">
                        <a:lnSpc>
                          <a:spcPct val="100000"/>
                        </a:lnSpc>
                      </a:pPr>
                      <a:endParaRPr lang="en-US" altLang="ja-JP" sz="1200" u="none" dirty="0">
                        <a:solidFill>
                          <a:schemeClr val="tx1"/>
                        </a:solidFill>
                        <a:latin typeface="+mj-lt"/>
                        <a:ea typeface="+mn-ea"/>
                      </a:endParaRPr>
                    </a:p>
                    <a:p>
                      <a:pPr marL="72000" indent="-457200">
                        <a:lnSpc>
                          <a:spcPct val="100000"/>
                        </a:lnSpc>
                      </a:pPr>
                      <a:endParaRPr lang="en-US" altLang="ja-JP" sz="1200" u="none" dirty="0">
                        <a:solidFill>
                          <a:schemeClr val="tx1"/>
                        </a:solidFill>
                        <a:latin typeface="+mj-lt"/>
                        <a:ea typeface="+mn-ea"/>
                      </a:endParaRPr>
                    </a:p>
                    <a:p>
                      <a:pPr marL="72000" indent="-457200">
                        <a:lnSpc>
                          <a:spcPct val="100000"/>
                        </a:lnSpc>
                      </a:pPr>
                      <a:endParaRPr lang="en-US" altLang="ja-JP" sz="1200" u="none">
                        <a:solidFill>
                          <a:schemeClr val="tx1"/>
                        </a:solidFill>
                        <a:latin typeface="+mj-lt"/>
                        <a:ea typeface="+mn-ea"/>
                      </a:endParaRPr>
                    </a:p>
                    <a:p>
                      <a:pPr marL="72000" indent="-457200">
                        <a:lnSpc>
                          <a:spcPct val="100000"/>
                        </a:lnSpc>
                      </a:pPr>
                      <a:r>
                        <a:rPr lang="ja-JP" altLang="en-US" sz="1200" u="none">
                          <a:solidFill>
                            <a:schemeClr val="tx1"/>
                          </a:solidFill>
                          <a:latin typeface="+mj-lt"/>
                          <a:ea typeface="+mn-ea"/>
                        </a:rPr>
                        <a:t>・</a:t>
                      </a:r>
                      <a:r>
                        <a:rPr lang="ja-JP" altLang="en-US" sz="1200" u="none" dirty="0">
                          <a:solidFill>
                            <a:schemeClr val="tx1"/>
                          </a:solidFill>
                          <a:latin typeface="+mj-lt"/>
                          <a:ea typeface="+mn-ea"/>
                        </a:rPr>
                        <a:t>人件費の見直し</a:t>
                      </a:r>
                    </a:p>
                    <a:p>
                      <a:pPr marL="72000" indent="-457200">
                        <a:lnSpc>
                          <a:spcPct val="100000"/>
                        </a:lnSpc>
                      </a:pPr>
                      <a:endParaRPr lang="en-US" altLang="ja-JP" sz="1200" u="none" dirty="0">
                        <a:solidFill>
                          <a:schemeClr val="tx1"/>
                        </a:solidFill>
                        <a:latin typeface="+mj-lt"/>
                        <a:ea typeface="+mn-ea"/>
                      </a:endParaRPr>
                    </a:p>
                    <a:p>
                      <a:pPr marL="72000" indent="-457200">
                        <a:lnSpc>
                          <a:spcPct val="100000"/>
                        </a:lnSpc>
                      </a:pPr>
                      <a:endParaRPr lang="en-US" altLang="ja-JP" sz="1200" u="none" dirty="0">
                        <a:solidFill>
                          <a:schemeClr val="tx1"/>
                        </a:solidFill>
                        <a:latin typeface="+mj-lt"/>
                        <a:ea typeface="+mn-ea"/>
                      </a:endParaRPr>
                    </a:p>
                    <a:p>
                      <a:pPr marL="72000" indent="-457200">
                        <a:lnSpc>
                          <a:spcPct val="100000"/>
                        </a:lnSpc>
                      </a:pPr>
                      <a:endParaRPr lang="en-US" altLang="ja-JP" sz="1200" u="none" dirty="0">
                        <a:solidFill>
                          <a:schemeClr val="tx1"/>
                        </a:solidFill>
                        <a:latin typeface="+mj-lt"/>
                        <a:ea typeface="+mn-ea"/>
                      </a:endParaRPr>
                    </a:p>
                    <a:p>
                      <a:pPr marL="72000" indent="-457200">
                        <a:lnSpc>
                          <a:spcPct val="100000"/>
                        </a:lnSpc>
                      </a:pPr>
                      <a:endParaRPr lang="en-US" altLang="ja-JP" sz="1200" u="none" dirty="0">
                        <a:solidFill>
                          <a:schemeClr val="tx1"/>
                        </a:solidFill>
                        <a:latin typeface="+mj-lt"/>
                        <a:ea typeface="+mn-ea"/>
                      </a:endParaRPr>
                    </a:p>
                    <a:p>
                      <a:pPr marL="72000" indent="-457200">
                        <a:lnSpc>
                          <a:spcPct val="100000"/>
                        </a:lnSpc>
                      </a:pPr>
                      <a:r>
                        <a:rPr lang="ja-JP" altLang="en-US" sz="1200" u="none" dirty="0">
                          <a:solidFill>
                            <a:schemeClr val="tx1"/>
                          </a:solidFill>
                          <a:latin typeface="+mj-lt"/>
                          <a:ea typeface="+mn-ea"/>
                        </a:rPr>
                        <a:t>・未利用地の売却</a:t>
                      </a:r>
                    </a:p>
                    <a:p>
                      <a:pPr marL="72000" indent="-457200">
                        <a:lnSpc>
                          <a:spcPct val="100000"/>
                        </a:lnSpc>
                      </a:pPr>
                      <a:endParaRPr lang="en-US" altLang="ja-JP" sz="120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120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1200" u="none" dirty="0">
                        <a:solidFill>
                          <a:schemeClr val="tx1"/>
                        </a:solidFill>
                        <a:latin typeface="+mj-lt"/>
                        <a:ea typeface="+mn-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latin typeface="+mj-lt"/>
                          <a:ea typeface="+mn-ea"/>
                        </a:rPr>
                        <a:t>・</a:t>
                      </a:r>
                      <a:r>
                        <a:rPr lang="en-US" altLang="ja-JP" sz="1200" u="none" strike="noStrike" dirty="0">
                          <a:solidFill>
                            <a:schemeClr val="tx1"/>
                          </a:solidFill>
                          <a:latin typeface="+mj-lt"/>
                          <a:ea typeface="+mn-ea"/>
                        </a:rPr>
                        <a:t>2013</a:t>
                      </a:r>
                      <a:r>
                        <a:rPr lang="ja-JP" altLang="en-US" sz="1200" u="none" strike="noStrike" dirty="0">
                          <a:solidFill>
                            <a:schemeClr val="tx1"/>
                          </a:solidFill>
                          <a:latin typeface="+mj-lt"/>
                          <a:ea typeface="+mn-ea"/>
                        </a:rPr>
                        <a:t>年度決算において、</a:t>
                      </a:r>
                      <a:r>
                        <a:rPr lang="en-US" altLang="ja-JP" sz="1200" u="none" strike="noStrike" dirty="0">
                          <a:solidFill>
                            <a:schemeClr val="tx1"/>
                          </a:solidFill>
                          <a:latin typeface="+mj-lt"/>
                          <a:ea typeface="+mn-ea"/>
                        </a:rPr>
                        <a:t>31</a:t>
                      </a:r>
                      <a:r>
                        <a:rPr lang="ja-JP" altLang="en-US" sz="1200" u="none" strike="noStrike" dirty="0">
                          <a:solidFill>
                            <a:schemeClr val="tx1"/>
                          </a:solidFill>
                          <a:latin typeface="+mj-lt"/>
                          <a:ea typeface="+mn-ea"/>
                        </a:rPr>
                        <a:t>年ぶりの経常黒字（</a:t>
                      </a:r>
                      <a:r>
                        <a:rPr lang="en-US" altLang="ja-JP" sz="1200" u="none" strike="noStrike" dirty="0">
                          <a:solidFill>
                            <a:schemeClr val="tx1"/>
                          </a:solidFill>
                          <a:latin typeface="+mj-lt"/>
                          <a:ea typeface="+mn-ea"/>
                        </a:rPr>
                        <a:t>4</a:t>
                      </a:r>
                      <a:r>
                        <a:rPr lang="ja-JP" altLang="en-US" sz="1200" u="none" strike="noStrike" dirty="0">
                          <a:solidFill>
                            <a:schemeClr val="tx1"/>
                          </a:solidFill>
                          <a:latin typeface="+mj-lt"/>
                          <a:ea typeface="+mn-ea"/>
                        </a:rPr>
                        <a:t>億</a:t>
                      </a:r>
                      <a:r>
                        <a:rPr lang="en-US" altLang="ja-JP" sz="1200" u="none" strike="noStrike" dirty="0">
                          <a:solidFill>
                            <a:schemeClr val="tx1"/>
                          </a:solidFill>
                          <a:latin typeface="+mj-lt"/>
                          <a:ea typeface="+mn-ea"/>
                        </a:rPr>
                        <a:t>1</a:t>
                      </a:r>
                      <a:r>
                        <a:rPr lang="ja-JP" altLang="en-US" sz="1200" u="none" strike="noStrike" dirty="0">
                          <a:solidFill>
                            <a:schemeClr val="tx1"/>
                          </a:solidFill>
                          <a:latin typeface="+mj-lt"/>
                          <a:ea typeface="+mn-ea"/>
                        </a:rPr>
                        <a:t>千万円）を達成</a:t>
                      </a:r>
                      <a:endParaRPr lang="en-US" altLang="ja-JP" sz="1200" u="none" strike="noStrike" dirty="0">
                        <a:solidFill>
                          <a:schemeClr val="tx1"/>
                        </a:solidFill>
                        <a:latin typeface="+mj-lt"/>
                        <a:ea typeface="+mn-ea"/>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200" b="0" u="none" dirty="0">
                          <a:solidFill>
                            <a:schemeClr val="tx1"/>
                          </a:solidFill>
                          <a:latin typeface="+mj-lt"/>
                          <a:ea typeface="+mn-ea"/>
                        </a:rPr>
                        <a:t>・</a:t>
                      </a:r>
                      <a:r>
                        <a:rPr lang="en-US" altLang="ja-JP" sz="1200" b="0" u="none" dirty="0">
                          <a:solidFill>
                            <a:schemeClr val="tx1"/>
                          </a:solidFill>
                          <a:latin typeface="+mj-lt"/>
                          <a:ea typeface="+mn-ea"/>
                        </a:rPr>
                        <a:t>2017</a:t>
                      </a:r>
                      <a:r>
                        <a:rPr lang="ja-JP" altLang="en-US" sz="1200" b="0" u="none" dirty="0">
                          <a:solidFill>
                            <a:schemeClr val="tx1"/>
                          </a:solidFill>
                          <a:latin typeface="+mj-lt"/>
                          <a:ea typeface="+mn-ea"/>
                        </a:rPr>
                        <a:t>年度決算において、</a:t>
                      </a:r>
                      <a:r>
                        <a:rPr lang="en-US" altLang="ja-JP" sz="1200" b="0" u="none" dirty="0">
                          <a:solidFill>
                            <a:schemeClr val="tx1"/>
                          </a:solidFill>
                          <a:latin typeface="+mj-lt"/>
                          <a:ea typeface="+mn-ea"/>
                        </a:rPr>
                        <a:t>5</a:t>
                      </a:r>
                      <a:r>
                        <a:rPr lang="ja-JP" altLang="en-US" sz="1200" b="0" u="none" dirty="0">
                          <a:solidFill>
                            <a:schemeClr val="tx1"/>
                          </a:solidFill>
                          <a:latin typeface="+mj-lt"/>
                          <a:ea typeface="+mn-ea"/>
                        </a:rPr>
                        <a:t>年連続の経常黒字（</a:t>
                      </a:r>
                      <a:r>
                        <a:rPr lang="en-US" altLang="ja-JP" sz="1200" b="0" u="none" dirty="0">
                          <a:solidFill>
                            <a:schemeClr val="tx1"/>
                          </a:solidFill>
                          <a:latin typeface="+mj-lt"/>
                          <a:ea typeface="+mn-ea"/>
                        </a:rPr>
                        <a:t>9</a:t>
                      </a:r>
                      <a:r>
                        <a:rPr lang="ja-JP" altLang="en-US" sz="1200" b="0" u="none" dirty="0">
                          <a:solidFill>
                            <a:schemeClr val="tx1"/>
                          </a:solidFill>
                          <a:latin typeface="+mj-lt"/>
                          <a:ea typeface="+mn-ea"/>
                        </a:rPr>
                        <a:t>億</a:t>
                      </a:r>
                      <a:r>
                        <a:rPr lang="en-US" altLang="ja-JP" sz="1200" b="0" u="none" dirty="0">
                          <a:solidFill>
                            <a:schemeClr val="tx1"/>
                          </a:solidFill>
                          <a:latin typeface="+mj-lt"/>
                          <a:ea typeface="+mn-ea"/>
                        </a:rPr>
                        <a:t>3</a:t>
                      </a:r>
                      <a:r>
                        <a:rPr lang="ja-JP" altLang="en-US" sz="1200" b="0" u="none" dirty="0">
                          <a:solidFill>
                            <a:schemeClr val="tx1"/>
                          </a:solidFill>
                          <a:latin typeface="+mj-lt"/>
                          <a:ea typeface="+mn-ea"/>
                        </a:rPr>
                        <a:t>千万円）を達成</a:t>
                      </a:r>
                      <a:endParaRPr lang="en-US" altLang="ja-JP" sz="1200" b="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1200" b="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1200" b="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b="0" u="none" dirty="0">
                          <a:solidFill>
                            <a:schemeClr val="tx1"/>
                          </a:solidFill>
                          <a:latin typeface="+mj-lt"/>
                          <a:ea typeface="+mn-ea"/>
                        </a:rPr>
                        <a:t>・人件費　</a:t>
                      </a:r>
                      <a:r>
                        <a:rPr lang="en-US" altLang="ja-JP" sz="1200" b="0" u="none" dirty="0">
                          <a:solidFill>
                            <a:schemeClr val="tx1"/>
                          </a:solidFill>
                          <a:latin typeface="+mj-lt"/>
                          <a:ea typeface="+mn-ea"/>
                        </a:rPr>
                        <a:t>2011</a:t>
                      </a:r>
                      <a:r>
                        <a:rPr lang="ja-JP" altLang="en-US" sz="1200" b="0" u="none" dirty="0">
                          <a:solidFill>
                            <a:schemeClr val="tx1"/>
                          </a:solidFill>
                          <a:latin typeface="+mj-lt"/>
                          <a:ea typeface="+mn-ea"/>
                        </a:rPr>
                        <a:t>年度（</a:t>
                      </a:r>
                      <a:r>
                        <a:rPr lang="en-US" altLang="ja-JP" sz="1200" b="0" u="none" dirty="0">
                          <a:solidFill>
                            <a:schemeClr val="tx1"/>
                          </a:solidFill>
                          <a:latin typeface="+mj-lt"/>
                          <a:ea typeface="+mn-ea"/>
                        </a:rPr>
                        <a:t>71</a:t>
                      </a:r>
                      <a:r>
                        <a:rPr lang="ja-JP" altLang="en-US" sz="1200" b="0" u="none" dirty="0">
                          <a:solidFill>
                            <a:schemeClr val="tx1"/>
                          </a:solidFill>
                          <a:latin typeface="+mj-lt"/>
                          <a:ea typeface="+mn-ea"/>
                        </a:rPr>
                        <a:t>億円）</a:t>
                      </a:r>
                      <a:endParaRPr lang="en-US" altLang="ja-JP" sz="1200" b="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200" b="0" u="none" dirty="0">
                          <a:solidFill>
                            <a:schemeClr val="tx1"/>
                          </a:solidFill>
                          <a:latin typeface="+mj-lt"/>
                          <a:ea typeface="+mn-ea"/>
                        </a:rPr>
                        <a:t>　　　　　→</a:t>
                      </a:r>
                      <a:r>
                        <a:rPr lang="en-US" altLang="ja-JP" sz="1200" b="0" u="none" dirty="0">
                          <a:solidFill>
                            <a:schemeClr val="tx1"/>
                          </a:solidFill>
                          <a:latin typeface="+mj-lt"/>
                          <a:ea typeface="+mn-ea"/>
                        </a:rPr>
                        <a:t>2013</a:t>
                      </a:r>
                      <a:r>
                        <a:rPr lang="ja-JP" altLang="en-US" sz="1200" b="0" u="none" dirty="0">
                          <a:solidFill>
                            <a:schemeClr val="tx1"/>
                          </a:solidFill>
                          <a:latin typeface="+mj-lt"/>
                          <a:ea typeface="+mn-ea"/>
                        </a:rPr>
                        <a:t>年度（</a:t>
                      </a:r>
                      <a:r>
                        <a:rPr lang="en-US" altLang="ja-JP" sz="1200" b="0" u="none" dirty="0">
                          <a:solidFill>
                            <a:schemeClr val="tx1"/>
                          </a:solidFill>
                          <a:latin typeface="+mj-lt"/>
                          <a:ea typeface="+mn-ea"/>
                        </a:rPr>
                        <a:t>41</a:t>
                      </a:r>
                      <a:r>
                        <a:rPr lang="ja-JP" altLang="en-US" sz="1200" b="0" u="none" dirty="0">
                          <a:solidFill>
                            <a:schemeClr val="tx1"/>
                          </a:solidFill>
                          <a:latin typeface="+mj-lt"/>
                          <a:ea typeface="+mn-ea"/>
                        </a:rPr>
                        <a:t>億円）</a:t>
                      </a:r>
                      <a:endParaRPr lang="en-US" altLang="ja-JP" sz="1200" b="0" u="none" dirty="0">
                        <a:solidFill>
                          <a:schemeClr val="tx1"/>
                        </a:solidFill>
                        <a:latin typeface="+mj-lt"/>
                        <a:ea typeface="+mn-ea"/>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200" b="0" u="none" dirty="0">
                          <a:solidFill>
                            <a:schemeClr val="tx1"/>
                          </a:solidFill>
                          <a:latin typeface="+mj-lt"/>
                          <a:ea typeface="+mn-ea"/>
                        </a:rPr>
                        <a:t>　　　　　</a:t>
                      </a:r>
                      <a:r>
                        <a:rPr lang="zh-TW" altLang="en-US" sz="1200" b="0" u="none" dirty="0">
                          <a:solidFill>
                            <a:schemeClr val="tx1"/>
                          </a:solidFill>
                          <a:latin typeface="+mj-lt"/>
                          <a:ea typeface="+mn-ea"/>
                        </a:rPr>
                        <a:t>→</a:t>
                      </a:r>
                      <a:r>
                        <a:rPr lang="en-US" altLang="zh-TW" sz="1200" b="0" u="none" dirty="0">
                          <a:solidFill>
                            <a:schemeClr val="tx1"/>
                          </a:solidFill>
                          <a:latin typeface="+mj-lt"/>
                          <a:ea typeface="+mn-ea"/>
                        </a:rPr>
                        <a:t>2017</a:t>
                      </a:r>
                      <a:r>
                        <a:rPr lang="zh-TW" altLang="en-US" sz="1200" b="0" u="none" dirty="0">
                          <a:solidFill>
                            <a:schemeClr val="tx1"/>
                          </a:solidFill>
                          <a:latin typeface="+mj-lt"/>
                          <a:ea typeface="+mn-ea"/>
                        </a:rPr>
                        <a:t>年度</a:t>
                      </a:r>
                      <a:r>
                        <a:rPr lang="ja-JP" altLang="en-US" sz="1200" b="0" u="none" dirty="0">
                          <a:solidFill>
                            <a:schemeClr val="tx1"/>
                          </a:solidFill>
                          <a:latin typeface="+mj-lt"/>
                          <a:ea typeface="+mn-ea"/>
                        </a:rPr>
                        <a:t>（</a:t>
                      </a:r>
                      <a:r>
                        <a:rPr lang="en-US" altLang="zh-TW" sz="1200" b="0" u="none" dirty="0">
                          <a:solidFill>
                            <a:schemeClr val="tx1"/>
                          </a:solidFill>
                          <a:latin typeface="+mj-lt"/>
                          <a:ea typeface="+mn-ea"/>
                        </a:rPr>
                        <a:t>36</a:t>
                      </a:r>
                      <a:r>
                        <a:rPr lang="zh-TW" altLang="en-US" sz="1200" b="0" u="none" dirty="0">
                          <a:solidFill>
                            <a:schemeClr val="tx1"/>
                          </a:solidFill>
                          <a:latin typeface="+mj-lt"/>
                          <a:ea typeface="+mn-ea"/>
                        </a:rPr>
                        <a:t>億円</a:t>
                      </a:r>
                      <a:r>
                        <a:rPr lang="ja-JP" altLang="en-US" sz="1200" b="0" u="none" dirty="0">
                          <a:solidFill>
                            <a:schemeClr val="tx1"/>
                          </a:solidFill>
                          <a:latin typeface="+mj-lt"/>
                          <a:ea typeface="+mn-ea"/>
                        </a:rPr>
                        <a:t>）</a:t>
                      </a:r>
                      <a:endParaRPr lang="en-US" altLang="ja-JP" sz="1200" b="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en-US" altLang="ja-JP" sz="1000" b="0" u="none" dirty="0">
                          <a:solidFill>
                            <a:schemeClr val="tx1"/>
                          </a:solidFill>
                          <a:latin typeface="+mj-lt"/>
                          <a:ea typeface="+mn-ea"/>
                        </a:rPr>
                        <a:t>※</a:t>
                      </a:r>
                      <a:r>
                        <a:rPr lang="ja-JP" altLang="en-US" sz="1000" b="0" u="none" dirty="0">
                          <a:solidFill>
                            <a:schemeClr val="tx1"/>
                          </a:solidFill>
                          <a:latin typeface="+mj-lt"/>
                          <a:ea typeface="+mn-ea"/>
                        </a:rPr>
                        <a:t>給料・手当ベース</a:t>
                      </a:r>
                      <a:endParaRPr lang="en-US" altLang="ja-JP" sz="1000" b="0" u="none" dirty="0">
                        <a:solidFill>
                          <a:schemeClr val="tx1"/>
                        </a:solidFill>
                        <a:latin typeface="+mj-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1200" b="0" u="none" dirty="0">
                        <a:solidFill>
                          <a:schemeClr val="tx1"/>
                        </a:solidFill>
                        <a:latin typeface="+mj-lt"/>
                        <a:ea typeface="+mn-ea"/>
                      </a:endParaRPr>
                    </a:p>
                    <a:p>
                      <a:pPr marL="72000" indent="-457200">
                        <a:lnSpc>
                          <a:spcPct val="100000"/>
                        </a:lnSpc>
                      </a:pPr>
                      <a:r>
                        <a:rPr lang="ja-JP" altLang="en-US" sz="1100" b="0" u="none" dirty="0">
                          <a:solidFill>
                            <a:schemeClr val="tx1"/>
                          </a:solidFill>
                          <a:latin typeface="+mj-lt"/>
                          <a:ea typeface="+mn-ea"/>
                        </a:rPr>
                        <a:t>・</a:t>
                      </a:r>
                      <a:r>
                        <a:rPr lang="en-US" altLang="ja-JP" sz="1100" b="0" u="none" dirty="0">
                          <a:solidFill>
                            <a:schemeClr val="tx1"/>
                          </a:solidFill>
                          <a:latin typeface="+mj-lt"/>
                          <a:ea typeface="+mn-ea"/>
                        </a:rPr>
                        <a:t>2012</a:t>
                      </a:r>
                      <a:r>
                        <a:rPr kumimoji="1" lang="ja-JP" altLang="ja-JP" sz="1100" b="0" u="none" kern="1200" dirty="0">
                          <a:solidFill>
                            <a:schemeClr val="tx1"/>
                          </a:solidFill>
                          <a:latin typeface="+mj-lt"/>
                          <a:ea typeface="+mn-ea"/>
                          <a:cs typeface="+mn-cs"/>
                        </a:rPr>
                        <a:t>：本局用地（高速への所管替）、もと南港バスターミナル用地（港湾局所管替）</a:t>
                      </a:r>
                      <a:r>
                        <a:rPr kumimoji="1" lang="ja-JP" altLang="en-US" sz="1100" b="0" u="none" kern="1200" dirty="0">
                          <a:solidFill>
                            <a:schemeClr val="tx1"/>
                          </a:solidFill>
                          <a:latin typeface="+mj-lt"/>
                          <a:ea typeface="+mn-ea"/>
                          <a:cs typeface="+mn-cs"/>
                        </a:rPr>
                        <a:t>（</a:t>
                      </a:r>
                      <a:r>
                        <a:rPr kumimoji="1" lang="en-US" altLang="ja-JP" sz="1100" b="0" u="none" kern="1200" dirty="0">
                          <a:solidFill>
                            <a:schemeClr val="tx1"/>
                          </a:solidFill>
                          <a:latin typeface="+mj-lt"/>
                          <a:ea typeface="+mn-ea"/>
                          <a:cs typeface="+mn-cs"/>
                        </a:rPr>
                        <a:t>11</a:t>
                      </a:r>
                      <a:r>
                        <a:rPr kumimoji="1" lang="ja-JP" altLang="en-US" sz="1100" b="0" u="none" kern="1200" dirty="0">
                          <a:solidFill>
                            <a:schemeClr val="tx1"/>
                          </a:solidFill>
                          <a:latin typeface="+mj-lt"/>
                          <a:ea typeface="+mn-ea"/>
                          <a:cs typeface="+mn-cs"/>
                        </a:rPr>
                        <a:t>億円）</a:t>
                      </a:r>
                      <a:endParaRPr kumimoji="1" lang="ja-JP" altLang="ja-JP" sz="1100" b="0" u="none" kern="1200" dirty="0">
                        <a:solidFill>
                          <a:schemeClr val="tx1"/>
                        </a:solidFill>
                        <a:latin typeface="+mj-lt"/>
                        <a:ea typeface="+mn-ea"/>
                        <a:cs typeface="+mn-cs"/>
                      </a:endParaRPr>
                    </a:p>
                    <a:p>
                      <a:pPr marL="72000" indent="-457200">
                        <a:lnSpc>
                          <a:spcPct val="100000"/>
                        </a:lnSpc>
                      </a:pPr>
                      <a:r>
                        <a:rPr kumimoji="1" lang="ja-JP" altLang="en-US" sz="1100" b="0" u="none" kern="1200" baseline="0" dirty="0">
                          <a:solidFill>
                            <a:schemeClr val="tx1"/>
                          </a:solidFill>
                          <a:latin typeface="+mj-lt"/>
                          <a:ea typeface="+mn-ea"/>
                          <a:cs typeface="+mn-cs"/>
                        </a:rPr>
                        <a:t>  </a:t>
                      </a:r>
                      <a:r>
                        <a:rPr kumimoji="1" lang="en-US" altLang="ja-JP" sz="1100" b="0" u="none" kern="1200" dirty="0">
                          <a:solidFill>
                            <a:schemeClr val="tx1"/>
                          </a:solidFill>
                          <a:latin typeface="+mj-lt"/>
                          <a:ea typeface="+mn-ea"/>
                          <a:cs typeface="+mn-cs"/>
                        </a:rPr>
                        <a:t>2013</a:t>
                      </a:r>
                      <a:r>
                        <a:rPr kumimoji="1" lang="ja-JP" altLang="ja-JP" sz="1100" b="0" u="none" kern="1200" dirty="0">
                          <a:solidFill>
                            <a:schemeClr val="tx1"/>
                          </a:solidFill>
                          <a:latin typeface="+mj-lt"/>
                          <a:ea typeface="+mn-ea"/>
                          <a:cs typeface="+mn-cs"/>
                        </a:rPr>
                        <a:t>：もと長柄公舎用地（一般競争入札）、もと古市車庫（大阪府）</a:t>
                      </a:r>
                      <a:r>
                        <a:rPr kumimoji="1" lang="ja-JP" altLang="en-US" sz="1100" b="0" u="none" kern="1200" dirty="0">
                          <a:solidFill>
                            <a:schemeClr val="tx1"/>
                          </a:solidFill>
                          <a:latin typeface="+mj-lt"/>
                          <a:ea typeface="+mn-ea"/>
                          <a:cs typeface="+mn-cs"/>
                        </a:rPr>
                        <a:t>（</a:t>
                      </a:r>
                      <a:r>
                        <a:rPr kumimoji="1" lang="en-US" altLang="ja-JP" sz="1100" b="0" u="none" kern="1200" dirty="0">
                          <a:solidFill>
                            <a:schemeClr val="tx1"/>
                          </a:solidFill>
                          <a:latin typeface="+mj-lt"/>
                          <a:ea typeface="+mn-ea"/>
                          <a:cs typeface="+mn-cs"/>
                        </a:rPr>
                        <a:t>56</a:t>
                      </a:r>
                      <a:r>
                        <a:rPr kumimoji="1" lang="ja-JP" altLang="en-US" sz="1100" b="0" u="none" kern="1200" dirty="0">
                          <a:solidFill>
                            <a:schemeClr val="tx1"/>
                          </a:solidFill>
                          <a:latin typeface="+mj-lt"/>
                          <a:ea typeface="+mn-ea"/>
                          <a:cs typeface="+mn-cs"/>
                        </a:rPr>
                        <a:t>億円）</a:t>
                      </a:r>
                      <a:endParaRPr kumimoji="1" lang="en-US" altLang="ja-JP" sz="1100" b="0" u="none" kern="1200" dirty="0">
                        <a:solidFill>
                          <a:schemeClr val="tx1"/>
                        </a:solidFill>
                        <a:latin typeface="+mj-lt"/>
                        <a:ea typeface="+mn-ea"/>
                        <a:cs typeface="+mn-cs"/>
                      </a:endParaRPr>
                    </a:p>
                    <a:p>
                      <a:pPr marL="72000" indent="-457200">
                        <a:lnSpc>
                          <a:spcPct val="100000"/>
                        </a:lnSpc>
                      </a:pPr>
                      <a:r>
                        <a:rPr kumimoji="1" lang="ja-JP" altLang="en-US" sz="1100" b="0" u="none" kern="1200" dirty="0">
                          <a:solidFill>
                            <a:schemeClr val="tx1"/>
                          </a:solidFill>
                          <a:latin typeface="+mj-lt"/>
                          <a:ea typeface="+mn-ea"/>
                          <a:cs typeface="+mn-cs"/>
                        </a:rPr>
                        <a:t>・</a:t>
                      </a:r>
                      <a:r>
                        <a:rPr kumimoji="1" lang="en-US" altLang="ja-JP" sz="1100" b="0" u="none" kern="1200" dirty="0">
                          <a:solidFill>
                            <a:schemeClr val="tx1"/>
                          </a:solidFill>
                          <a:latin typeface="+mj-lt"/>
                          <a:ea typeface="+mn-ea"/>
                          <a:cs typeface="+mn-cs"/>
                        </a:rPr>
                        <a:t>2014</a:t>
                      </a:r>
                      <a:r>
                        <a:rPr kumimoji="1" lang="ja-JP" altLang="en-US" sz="1100" b="0" u="none" kern="1200" dirty="0">
                          <a:solidFill>
                            <a:schemeClr val="tx1"/>
                          </a:solidFill>
                          <a:latin typeface="+mj-lt"/>
                          <a:ea typeface="+mn-ea"/>
                          <a:cs typeface="+mn-cs"/>
                        </a:rPr>
                        <a:t>：守口車庫・住吉車庫・中津車庫（高速への所管替）、オスカードリーム（一般競争入札）等（</a:t>
                      </a:r>
                      <a:r>
                        <a:rPr kumimoji="1" lang="en-US" altLang="ja-JP" sz="1100" b="0" u="none" kern="1200" dirty="0">
                          <a:solidFill>
                            <a:schemeClr val="tx1"/>
                          </a:solidFill>
                          <a:latin typeface="+mj-lt"/>
                          <a:ea typeface="+mn-ea"/>
                          <a:cs typeface="+mn-cs"/>
                        </a:rPr>
                        <a:t>109</a:t>
                      </a:r>
                      <a:r>
                        <a:rPr kumimoji="1" lang="ja-JP" altLang="en-US" sz="1100" b="0" u="none" kern="1200" dirty="0">
                          <a:solidFill>
                            <a:schemeClr val="tx1"/>
                          </a:solidFill>
                          <a:latin typeface="+mj-lt"/>
                          <a:ea typeface="+mn-ea"/>
                          <a:cs typeface="+mn-cs"/>
                        </a:rPr>
                        <a:t>億円）</a:t>
                      </a:r>
                    </a:p>
                    <a:p>
                      <a:pPr marL="72000" indent="-457200">
                        <a:lnSpc>
                          <a:spcPct val="100000"/>
                        </a:lnSpc>
                      </a:pPr>
                      <a:r>
                        <a:rPr kumimoji="1" lang="ja-JP" altLang="en-US" sz="1100" b="0" u="none" kern="1200" baseline="0" dirty="0">
                          <a:solidFill>
                            <a:schemeClr val="tx1"/>
                          </a:solidFill>
                          <a:latin typeface="+mj-lt"/>
                          <a:ea typeface="+mn-ea"/>
                          <a:cs typeface="+mn-cs"/>
                        </a:rPr>
                        <a:t>  </a:t>
                      </a:r>
                      <a:r>
                        <a:rPr kumimoji="1" lang="en-US" altLang="ja-JP" sz="1100" b="0" u="none" kern="1200" dirty="0">
                          <a:solidFill>
                            <a:schemeClr val="tx1"/>
                          </a:solidFill>
                          <a:latin typeface="+mj-lt"/>
                          <a:ea typeface="+mn-ea"/>
                          <a:cs typeface="+mn-cs"/>
                        </a:rPr>
                        <a:t>2015</a:t>
                      </a:r>
                      <a:r>
                        <a:rPr kumimoji="1" lang="ja-JP" altLang="en-US" sz="1100" b="0" u="none" kern="1200" dirty="0">
                          <a:solidFill>
                            <a:schemeClr val="tx1"/>
                          </a:solidFill>
                          <a:latin typeface="+mj-lt"/>
                          <a:ea typeface="+mn-ea"/>
                          <a:cs typeface="+mn-cs"/>
                        </a:rPr>
                        <a:t>：もと都島操車場（大阪市民病院機構に随意契約売却）等（</a:t>
                      </a:r>
                      <a:r>
                        <a:rPr kumimoji="1" lang="en-US" altLang="ja-JP" sz="1100" b="0" u="none" kern="1200" dirty="0">
                          <a:solidFill>
                            <a:schemeClr val="tx1"/>
                          </a:solidFill>
                          <a:latin typeface="+mj-lt"/>
                          <a:ea typeface="+mn-ea"/>
                          <a:cs typeface="+mn-cs"/>
                        </a:rPr>
                        <a:t>1</a:t>
                      </a:r>
                      <a:r>
                        <a:rPr kumimoji="1" lang="ja-JP" altLang="en-US" sz="1100" b="0" u="none" kern="1200" dirty="0">
                          <a:solidFill>
                            <a:schemeClr val="tx1"/>
                          </a:solidFill>
                          <a:latin typeface="+mj-lt"/>
                          <a:ea typeface="+mn-ea"/>
                          <a:cs typeface="+mn-cs"/>
                        </a:rPr>
                        <a:t>億円）</a:t>
                      </a: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u="none" kern="1200" baseline="0" dirty="0">
                          <a:solidFill>
                            <a:schemeClr val="tx1"/>
                          </a:solidFill>
                          <a:latin typeface="+mj-lt"/>
                          <a:ea typeface="+mn-ea"/>
                          <a:cs typeface="+mn-cs"/>
                        </a:rPr>
                        <a:t>  </a:t>
                      </a:r>
                      <a:r>
                        <a:rPr kumimoji="1" lang="en-US" altLang="ja-JP" sz="1100" b="0" u="none" kern="1200" dirty="0">
                          <a:solidFill>
                            <a:schemeClr val="tx1"/>
                          </a:solidFill>
                          <a:latin typeface="+mj-lt"/>
                          <a:ea typeface="+mn-ea"/>
                          <a:cs typeface="+mn-cs"/>
                        </a:rPr>
                        <a:t>2016</a:t>
                      </a:r>
                      <a:r>
                        <a:rPr kumimoji="1" lang="ja-JP" altLang="en-US" sz="1100" b="0" u="none" kern="1200" dirty="0">
                          <a:solidFill>
                            <a:schemeClr val="tx1"/>
                          </a:solidFill>
                          <a:latin typeface="+mj-lt"/>
                          <a:ea typeface="+mn-ea"/>
                          <a:cs typeface="+mn-cs"/>
                        </a:rPr>
                        <a:t>：西加賀屋用地（一般競争入札）等（</a:t>
                      </a:r>
                      <a:r>
                        <a:rPr kumimoji="1" lang="en-US" altLang="ja-JP" sz="1100" b="0" u="none" kern="1200" dirty="0">
                          <a:solidFill>
                            <a:schemeClr val="tx1"/>
                          </a:solidFill>
                          <a:latin typeface="+mj-lt"/>
                          <a:ea typeface="+mn-ea"/>
                          <a:cs typeface="+mn-cs"/>
                        </a:rPr>
                        <a:t>3</a:t>
                      </a:r>
                      <a:r>
                        <a:rPr kumimoji="1" lang="ja-JP" altLang="en-US" sz="1100" b="0" u="none" kern="1200" dirty="0">
                          <a:solidFill>
                            <a:schemeClr val="tx1"/>
                          </a:solidFill>
                          <a:latin typeface="+mj-lt"/>
                          <a:ea typeface="+mn-ea"/>
                          <a:cs typeface="+mn-cs"/>
                        </a:rPr>
                        <a:t>億円）</a:t>
                      </a:r>
                      <a:endParaRPr kumimoji="1" lang="en-US" altLang="ja-JP" sz="1100" b="0" u="none" kern="1200" dirty="0">
                        <a:solidFill>
                          <a:schemeClr val="tx1"/>
                        </a:solidFill>
                        <a:latin typeface="+mj-lt"/>
                        <a:ea typeface="+mn-ea"/>
                        <a:cs typeface="+mn-cs"/>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u="none" kern="1200" baseline="0" dirty="0">
                          <a:solidFill>
                            <a:schemeClr val="tx1"/>
                          </a:solidFill>
                          <a:latin typeface="+mj-lt"/>
                          <a:ea typeface="+mn-ea"/>
                          <a:cs typeface="+mn-cs"/>
                        </a:rPr>
                        <a:t>  </a:t>
                      </a:r>
                      <a:r>
                        <a:rPr kumimoji="1" lang="en-US" altLang="ja-JP" sz="1100" b="0" u="none" kern="1200" dirty="0">
                          <a:solidFill>
                            <a:schemeClr val="tx1"/>
                          </a:solidFill>
                          <a:latin typeface="+mj-lt"/>
                          <a:ea typeface="+mn-ea"/>
                          <a:cs typeface="+mn-cs"/>
                        </a:rPr>
                        <a:t>2017</a:t>
                      </a:r>
                      <a:r>
                        <a:rPr kumimoji="1" lang="ja-JP" altLang="en-US" sz="1100" b="0" u="none" kern="1200" dirty="0">
                          <a:solidFill>
                            <a:schemeClr val="tx1"/>
                          </a:solidFill>
                          <a:latin typeface="+mj-lt"/>
                          <a:ea typeface="+mn-ea"/>
                          <a:cs typeface="+mn-cs"/>
                        </a:rPr>
                        <a:t>：住之江車庫・井高野車庫・酉島車庫・鶴町車庫（高速への所管替）等（</a:t>
                      </a:r>
                      <a:r>
                        <a:rPr kumimoji="1" lang="en-US" altLang="ja-JP" sz="1100" b="0" u="none" kern="1200" dirty="0">
                          <a:solidFill>
                            <a:schemeClr val="tx1"/>
                          </a:solidFill>
                          <a:latin typeface="+mj-lt"/>
                          <a:ea typeface="+mn-ea"/>
                          <a:cs typeface="+mn-cs"/>
                        </a:rPr>
                        <a:t>61</a:t>
                      </a:r>
                      <a:r>
                        <a:rPr kumimoji="1" lang="ja-JP" altLang="en-US" sz="1100" b="0" u="none" kern="1200" dirty="0">
                          <a:solidFill>
                            <a:schemeClr val="tx1"/>
                          </a:solidFill>
                          <a:latin typeface="+mj-lt"/>
                          <a:ea typeface="+mn-ea"/>
                          <a:cs typeface="+mn-cs"/>
                        </a:rPr>
                        <a:t>億円）</a:t>
                      </a:r>
                      <a:r>
                        <a:rPr lang="ja-JP" altLang="en-US" sz="1200" u="none" dirty="0">
                          <a:solidFill>
                            <a:schemeClr val="tx1"/>
                          </a:solidFill>
                          <a:latin typeface="+mj-lt"/>
                          <a:ea typeface="+mn-ea"/>
                        </a:rPr>
                        <a:t>　</a:t>
                      </a:r>
                      <a:endParaRPr lang="en-US" altLang="ja-JP" sz="1200" u="none" dirty="0">
                        <a:solidFill>
                          <a:schemeClr val="tx1"/>
                        </a:solidFill>
                        <a:latin typeface="+mj-lt"/>
                        <a:ea typeface="+mn-ea"/>
                      </a:endParaRPr>
                    </a:p>
                  </a:txBody>
                  <a:tcPr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9" name="テキスト ボックス 8"/>
          <p:cNvSpPr txBox="1"/>
          <p:nvPr/>
        </p:nvSpPr>
        <p:spPr>
          <a:xfrm>
            <a:off x="0" y="-27384"/>
            <a:ext cx="720000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Ⅱ【</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民営化の取組</a:t>
            </a: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（２）バス</a:t>
            </a:r>
          </a:p>
        </p:txBody>
      </p:sp>
      <p:sp>
        <p:nvSpPr>
          <p:cNvPr id="8" name="正方形/長方形 7"/>
          <p:cNvSpPr/>
          <p:nvPr/>
        </p:nvSpPr>
        <p:spPr>
          <a:xfrm>
            <a:off x="323528" y="469285"/>
            <a:ext cx="2088232" cy="3600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民営化までの取組</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74</a:t>
            </a:fld>
            <a:endParaRPr lang="ja-JP" altLang="en-US"/>
          </a:p>
        </p:txBody>
      </p:sp>
    </p:spTree>
    <p:extLst>
      <p:ext uri="{BB962C8B-B14F-4D97-AF65-F5344CB8AC3E}">
        <p14:creationId xmlns:p14="http://schemas.microsoft.com/office/powerpoint/2010/main" val="3505982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27384"/>
            <a:ext cx="720000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Ⅱ【</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民営化の取組</a:t>
            </a: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（２）バス</a:t>
            </a:r>
          </a:p>
        </p:txBody>
      </p:sp>
      <p:graphicFrame>
        <p:nvGraphicFramePr>
          <p:cNvPr id="8" name="表 7"/>
          <p:cNvGraphicFramePr>
            <a:graphicFrameLocks noGrp="1"/>
          </p:cNvGraphicFramePr>
          <p:nvPr>
            <p:extLst/>
          </p:nvPr>
        </p:nvGraphicFramePr>
        <p:xfrm>
          <a:off x="323528" y="736568"/>
          <a:ext cx="8568952" cy="5859572"/>
        </p:xfrm>
        <a:graphic>
          <a:graphicData uri="http://schemas.openxmlformats.org/drawingml/2006/table">
            <a:tbl>
              <a:tblPr firstRow="1">
                <a:tableStyleId>{5C22544A-7EE6-4342-B048-85BDC9FD1C3A}</a:tableStyleId>
              </a:tblPr>
              <a:tblGrid>
                <a:gridCol w="187220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520280">
                  <a:extLst>
                    <a:ext uri="{9D8B030D-6E8A-4147-A177-3AD203B41FA5}">
                      <a16:colId xmlns:a16="http://schemas.microsoft.com/office/drawing/2014/main" val="20003"/>
                    </a:ext>
                  </a:extLst>
                </a:gridCol>
              </a:tblGrid>
              <a:tr h="373172">
                <a:tc>
                  <a:txBody>
                    <a:bodyPr/>
                    <a:lstStyle/>
                    <a:p>
                      <a:pPr algn="ctr"/>
                      <a:r>
                        <a:rPr kumimoji="1" lang="ja-JP" altLang="en-US" sz="1800" b="0" dirty="0">
                          <a:solidFill>
                            <a:schemeClr val="tx1"/>
                          </a:solidFill>
                        </a:rPr>
                        <a:t>＜</a:t>
                      </a:r>
                      <a:r>
                        <a:rPr kumimoji="1" lang="en-US" altLang="ja-JP" sz="1800" b="0" dirty="0">
                          <a:solidFill>
                            <a:schemeClr val="tx1"/>
                          </a:solidFill>
                        </a:rPr>
                        <a:t>Why</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Vision</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What</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Outcome</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76000">
                <a:tc rowSpan="2">
                  <a:txBody>
                    <a:bodyPr/>
                    <a:lstStyle/>
                    <a:p>
                      <a:pPr marL="72000" indent="-457200">
                        <a:lnSpc>
                          <a:spcPct val="100000"/>
                        </a:lnSpc>
                        <a:spcBef>
                          <a:spcPts val="0"/>
                        </a:spcBef>
                        <a:spcAft>
                          <a:spcPts val="0"/>
                        </a:spcAft>
                      </a:pPr>
                      <a:r>
                        <a:rPr lang="ja-JP" altLang="en-US" sz="1200" dirty="0" smtClean="0">
                          <a:solidFill>
                            <a:schemeClr val="tx1"/>
                          </a:solidFill>
                          <a:latin typeface="+mn-lt"/>
                          <a:ea typeface="+mn-ea"/>
                        </a:rPr>
                        <a:t>（前頁からの続き）</a:t>
                      </a: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chemeClr val="tx1"/>
                        </a:solidFill>
                        <a:latin typeface="+mn-lt"/>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u="none" dirty="0">
                        <a:solidFill>
                          <a:schemeClr val="tx1"/>
                        </a:solidFill>
                        <a:latin typeface="+mj-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72000" indent="-457200">
                        <a:lnSpc>
                          <a:spcPct val="100000"/>
                        </a:lnSpc>
                        <a:spcBef>
                          <a:spcPts val="0"/>
                        </a:spcBef>
                        <a:spcAft>
                          <a:spcPts val="0"/>
                        </a:spcAft>
                      </a:pPr>
                      <a:r>
                        <a:rPr lang="ja-JP" altLang="en-US" sz="1200" dirty="0" smtClean="0">
                          <a:solidFill>
                            <a:schemeClr val="tx1"/>
                          </a:solidFill>
                          <a:latin typeface="+mn-lt"/>
                          <a:ea typeface="+mn-ea"/>
                        </a:rPr>
                        <a:t>（前頁からの続き）</a:t>
                      </a: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indent="-457200">
                        <a:lnSpc>
                          <a:spcPct val="100000"/>
                        </a:lnSpc>
                        <a:spcBef>
                          <a:spcPts val="0"/>
                        </a:spcBef>
                        <a:spcAft>
                          <a:spcPts val="0"/>
                        </a:spcAft>
                      </a:pPr>
                      <a:endParaRPr lang="en-US" altLang="ja-JP" sz="1200" dirty="0" smtClean="0">
                        <a:solidFill>
                          <a:schemeClr val="tx1"/>
                        </a:solidFill>
                        <a:latin typeface="+mn-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chemeClr val="tx1"/>
                        </a:solidFill>
                        <a:latin typeface="+mn-lt"/>
                        <a:ea typeface="+mn-ea"/>
                      </a:endParaRPr>
                    </a:p>
                    <a:p>
                      <a:pPr marL="0" marR="0" indent="0" algn="l" defTabSz="914400" rtl="0" eaLnBrk="1" fontAlgn="auto" latinLnBrk="0" hangingPunct="1">
                        <a:lnSpc>
                          <a:spcPct val="150000"/>
                        </a:lnSpc>
                        <a:spcBef>
                          <a:spcPts val="0"/>
                        </a:spcBef>
                        <a:spcAft>
                          <a:spcPts val="0"/>
                        </a:spcAft>
                        <a:buClrTx/>
                        <a:buSzTx/>
                        <a:buFontTx/>
                        <a:buNone/>
                        <a:tabLst/>
                        <a:defRPr/>
                      </a:pPr>
                      <a:endParaRPr lang="en-US" altLang="ja-JP" sz="1200" u="none" baseline="0" dirty="0">
                        <a:solidFill>
                          <a:schemeClr val="tx1"/>
                        </a:solidFill>
                        <a:latin typeface="+mj-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u="none" dirty="0">
                          <a:solidFill>
                            <a:schemeClr val="tx1"/>
                          </a:solidFill>
                          <a:latin typeface="+mj-lt"/>
                          <a:ea typeface="+mn-ea"/>
                        </a:rPr>
                        <a:t>・バス路線の再構築（事業性のある路線と地域サービス系路線の分類）と見直し</a:t>
                      </a:r>
                      <a:endParaRPr lang="en-US" altLang="ja-JP" sz="1200" b="1" u="none" dirty="0">
                        <a:solidFill>
                          <a:schemeClr val="tx1"/>
                        </a:solidFill>
                        <a:latin typeface="+mj-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ja-JP" altLang="en-US" sz="1200" u="none" dirty="0">
                          <a:solidFill>
                            <a:schemeClr val="tx1"/>
                          </a:solidFill>
                          <a:latin typeface="+mj-lt"/>
                          <a:ea typeface="+mn-ea"/>
                        </a:rPr>
                        <a:t>・ </a:t>
                      </a:r>
                      <a:r>
                        <a:rPr lang="en-US" altLang="ja-JP" sz="1200" u="none" dirty="0">
                          <a:solidFill>
                            <a:schemeClr val="tx1"/>
                          </a:solidFill>
                          <a:latin typeface="+mj-lt"/>
                          <a:ea typeface="+mn-ea"/>
                        </a:rPr>
                        <a:t>2012.4   132</a:t>
                      </a:r>
                      <a:r>
                        <a:rPr lang="ja-JP" altLang="en-US" sz="1200" u="none" dirty="0">
                          <a:solidFill>
                            <a:schemeClr val="tx1"/>
                          </a:solidFill>
                          <a:latin typeface="+mj-lt"/>
                          <a:ea typeface="+mn-ea"/>
                        </a:rPr>
                        <a:t>系統</a:t>
                      </a:r>
                      <a:endParaRPr lang="en-US" altLang="ja-JP" sz="1200" u="none" dirty="0">
                        <a:solidFill>
                          <a:schemeClr val="tx1"/>
                        </a:solidFill>
                        <a:latin typeface="+mj-lt"/>
                        <a:ea typeface="+mn-ea"/>
                      </a:endParaRPr>
                    </a:p>
                    <a:p>
                      <a:pPr marL="0" marR="0" indent="0" algn="l" defTabSz="914400" rtl="0" eaLnBrk="1" fontAlgn="auto" latinLnBrk="0" hangingPunct="1">
                        <a:lnSpc>
                          <a:spcPts val="1800"/>
                        </a:lnSpc>
                        <a:spcBef>
                          <a:spcPts val="0"/>
                        </a:spcBef>
                        <a:spcAft>
                          <a:spcPts val="0"/>
                        </a:spcAft>
                        <a:buClrTx/>
                        <a:buSzTx/>
                        <a:buFontTx/>
                        <a:buNone/>
                        <a:tabLst/>
                        <a:defRPr/>
                      </a:pPr>
                      <a:r>
                        <a:rPr lang="ja-JP" altLang="en-US" sz="1200" u="none" dirty="0">
                          <a:solidFill>
                            <a:schemeClr val="tx1"/>
                          </a:solidFill>
                          <a:latin typeface="+mj-lt"/>
                          <a:ea typeface="+mn-ea"/>
                        </a:rPr>
                        <a:t>→</a:t>
                      </a:r>
                      <a:r>
                        <a:rPr lang="en-US" altLang="ja-JP" sz="1200" u="none" dirty="0">
                          <a:solidFill>
                            <a:schemeClr val="tx1"/>
                          </a:solidFill>
                          <a:latin typeface="+mj-lt"/>
                          <a:ea typeface="+mn-ea"/>
                        </a:rPr>
                        <a:t>2013.4</a:t>
                      </a:r>
                      <a:r>
                        <a:rPr lang="ja-JP" altLang="en-US" sz="1200" u="none" dirty="0">
                          <a:solidFill>
                            <a:schemeClr val="tx1"/>
                          </a:solidFill>
                          <a:latin typeface="+mj-lt"/>
                          <a:ea typeface="+mn-ea"/>
                        </a:rPr>
                        <a:t>　</a:t>
                      </a:r>
                      <a:r>
                        <a:rPr lang="en-US" altLang="ja-JP" sz="1200" u="none" dirty="0">
                          <a:solidFill>
                            <a:schemeClr val="tx1"/>
                          </a:solidFill>
                          <a:latin typeface="+mj-lt"/>
                          <a:ea typeface="+mn-ea"/>
                        </a:rPr>
                        <a:t>103</a:t>
                      </a:r>
                      <a:r>
                        <a:rPr lang="ja-JP" altLang="en-US" sz="1200" u="none" dirty="0">
                          <a:solidFill>
                            <a:schemeClr val="tx1"/>
                          </a:solidFill>
                          <a:latin typeface="+mj-lt"/>
                          <a:ea typeface="+mn-ea"/>
                        </a:rPr>
                        <a:t>系統</a:t>
                      </a:r>
                      <a:endParaRPr lang="en-US" altLang="ja-JP" sz="1200" u="none" dirty="0">
                        <a:solidFill>
                          <a:schemeClr val="tx1"/>
                        </a:solidFill>
                        <a:latin typeface="+mj-lt"/>
                        <a:ea typeface="+mn-ea"/>
                      </a:endParaRPr>
                    </a:p>
                    <a:p>
                      <a:pPr marL="0" marR="0" indent="0" algn="l" defTabSz="914400" rtl="0" eaLnBrk="1" fontAlgn="auto" latinLnBrk="0" hangingPunct="1">
                        <a:lnSpc>
                          <a:spcPts val="1800"/>
                        </a:lnSpc>
                        <a:spcBef>
                          <a:spcPts val="0"/>
                        </a:spcBef>
                        <a:spcAft>
                          <a:spcPts val="0"/>
                        </a:spcAft>
                        <a:buClrTx/>
                        <a:buSzTx/>
                        <a:buFontTx/>
                        <a:buNone/>
                        <a:tabLst/>
                        <a:defRPr/>
                      </a:pPr>
                      <a:r>
                        <a:rPr lang="ja-JP" altLang="en-US" sz="1200" u="none" dirty="0">
                          <a:solidFill>
                            <a:schemeClr val="tx1"/>
                          </a:solidFill>
                          <a:latin typeface="+mj-lt"/>
                          <a:ea typeface="+mn-ea"/>
                        </a:rPr>
                        <a:t>→</a:t>
                      </a:r>
                      <a:r>
                        <a:rPr lang="en-US" altLang="ja-JP" sz="1200" u="none" dirty="0">
                          <a:solidFill>
                            <a:schemeClr val="tx1"/>
                          </a:solidFill>
                          <a:latin typeface="+mj-lt"/>
                          <a:ea typeface="+mn-ea"/>
                        </a:rPr>
                        <a:t>2014.4</a:t>
                      </a:r>
                      <a:r>
                        <a:rPr lang="ja-JP" altLang="en-US" sz="1200" u="none" dirty="0">
                          <a:solidFill>
                            <a:schemeClr val="tx1"/>
                          </a:solidFill>
                          <a:latin typeface="+mj-lt"/>
                          <a:ea typeface="+mn-ea"/>
                        </a:rPr>
                        <a:t>　  </a:t>
                      </a:r>
                      <a:r>
                        <a:rPr lang="en-US" altLang="ja-JP" sz="1200" u="none" dirty="0">
                          <a:solidFill>
                            <a:schemeClr val="tx1"/>
                          </a:solidFill>
                          <a:latin typeface="+mj-lt"/>
                          <a:ea typeface="+mn-ea"/>
                        </a:rPr>
                        <a:t>89</a:t>
                      </a:r>
                      <a:r>
                        <a:rPr lang="ja-JP" altLang="en-US" sz="1200" u="none" dirty="0">
                          <a:solidFill>
                            <a:schemeClr val="tx1"/>
                          </a:solidFill>
                          <a:latin typeface="+mj-lt"/>
                          <a:ea typeface="+mn-ea"/>
                        </a:rPr>
                        <a:t>系統</a:t>
                      </a:r>
                      <a:endParaRPr lang="en-US" altLang="ja-JP" sz="1200" u="none" dirty="0">
                        <a:solidFill>
                          <a:schemeClr val="tx1"/>
                        </a:solidFill>
                        <a:latin typeface="+mj-lt"/>
                        <a:ea typeface="+mn-ea"/>
                      </a:endParaRPr>
                    </a:p>
                    <a:p>
                      <a:pPr marL="0" marR="0" indent="0" algn="l" defTabSz="914400" rtl="0" eaLnBrk="1" fontAlgn="auto" latinLnBrk="0" hangingPunct="1">
                        <a:lnSpc>
                          <a:spcPts val="1800"/>
                        </a:lnSpc>
                        <a:spcBef>
                          <a:spcPts val="0"/>
                        </a:spcBef>
                        <a:spcAft>
                          <a:spcPts val="0"/>
                        </a:spcAft>
                        <a:buClrTx/>
                        <a:buSzTx/>
                        <a:buFontTx/>
                        <a:buNone/>
                        <a:tabLst/>
                        <a:defRPr/>
                      </a:pPr>
                      <a:r>
                        <a:rPr lang="ja-JP" altLang="en-US" sz="1200" u="none" dirty="0">
                          <a:solidFill>
                            <a:schemeClr val="tx1"/>
                          </a:solidFill>
                          <a:latin typeface="+mj-lt"/>
                          <a:ea typeface="+mn-ea"/>
                        </a:rPr>
                        <a:t>→</a:t>
                      </a:r>
                      <a:r>
                        <a:rPr lang="en-US" altLang="ja-JP" sz="1200" u="none" dirty="0">
                          <a:solidFill>
                            <a:schemeClr val="tx1"/>
                          </a:solidFill>
                          <a:latin typeface="+mj-lt"/>
                          <a:ea typeface="+mn-ea"/>
                        </a:rPr>
                        <a:t>2014.9</a:t>
                      </a:r>
                      <a:r>
                        <a:rPr lang="ja-JP" altLang="en-US" sz="1200" u="none" dirty="0">
                          <a:solidFill>
                            <a:schemeClr val="tx1"/>
                          </a:solidFill>
                          <a:latin typeface="+mj-lt"/>
                          <a:ea typeface="+mn-ea"/>
                        </a:rPr>
                        <a:t>　  </a:t>
                      </a:r>
                      <a:r>
                        <a:rPr lang="en-US" altLang="ja-JP" sz="1200" u="none" dirty="0">
                          <a:solidFill>
                            <a:schemeClr val="tx1"/>
                          </a:solidFill>
                          <a:latin typeface="+mj-lt"/>
                          <a:ea typeface="+mn-ea"/>
                        </a:rPr>
                        <a:t>87</a:t>
                      </a:r>
                      <a:r>
                        <a:rPr lang="ja-JP" altLang="en-US" sz="1200" u="none" dirty="0">
                          <a:solidFill>
                            <a:schemeClr val="tx1"/>
                          </a:solidFill>
                          <a:latin typeface="+mj-lt"/>
                          <a:ea typeface="+mn-ea"/>
                        </a:rPr>
                        <a:t>系統</a:t>
                      </a:r>
                      <a:endParaRPr lang="en-US" altLang="ja-JP" sz="1200" u="none" dirty="0">
                        <a:solidFill>
                          <a:schemeClr val="tx1"/>
                        </a:solidFill>
                        <a:latin typeface="+mj-lt"/>
                        <a:ea typeface="+mn-ea"/>
                      </a:endParaRPr>
                    </a:p>
                    <a:p>
                      <a:pPr marL="0" marR="0" indent="0" algn="l" defTabSz="914400" rtl="0" eaLnBrk="1" fontAlgn="auto" latinLnBrk="0" hangingPunct="1">
                        <a:lnSpc>
                          <a:spcPts val="1800"/>
                        </a:lnSpc>
                        <a:spcBef>
                          <a:spcPts val="0"/>
                        </a:spcBef>
                        <a:spcAft>
                          <a:spcPts val="0"/>
                        </a:spcAft>
                        <a:buClrTx/>
                        <a:buSzTx/>
                        <a:buFontTx/>
                        <a:buNone/>
                        <a:tabLst/>
                        <a:defRPr/>
                      </a:pPr>
                      <a:r>
                        <a:rPr lang="ja-JP" altLang="en-US" sz="1200" u="none" dirty="0">
                          <a:solidFill>
                            <a:schemeClr val="tx1"/>
                          </a:solidFill>
                          <a:latin typeface="+mj-lt"/>
                          <a:ea typeface="+mn-ea"/>
                        </a:rPr>
                        <a:t>→</a:t>
                      </a:r>
                      <a:r>
                        <a:rPr lang="en-US" altLang="ja-JP" sz="1200" u="none" dirty="0">
                          <a:solidFill>
                            <a:schemeClr val="tx1"/>
                          </a:solidFill>
                          <a:latin typeface="+mj-lt"/>
                          <a:ea typeface="+mn-ea"/>
                        </a:rPr>
                        <a:t>2015.10</a:t>
                      </a:r>
                      <a:r>
                        <a:rPr lang="ja-JP" altLang="en-US" sz="1200" u="none" dirty="0">
                          <a:solidFill>
                            <a:schemeClr val="tx1"/>
                          </a:solidFill>
                          <a:latin typeface="+mj-lt"/>
                          <a:ea typeface="+mn-ea"/>
                        </a:rPr>
                        <a:t>　</a:t>
                      </a:r>
                      <a:r>
                        <a:rPr lang="en-US" altLang="ja-JP" sz="1200" u="none" dirty="0">
                          <a:solidFill>
                            <a:schemeClr val="tx1"/>
                          </a:solidFill>
                          <a:latin typeface="+mj-lt"/>
                          <a:ea typeface="+mn-ea"/>
                        </a:rPr>
                        <a:t>86</a:t>
                      </a:r>
                      <a:r>
                        <a:rPr lang="ja-JP" altLang="en-US" sz="1200" u="none" dirty="0">
                          <a:solidFill>
                            <a:schemeClr val="tx1"/>
                          </a:solidFill>
                          <a:latin typeface="+mj-lt"/>
                          <a:ea typeface="+mn-ea"/>
                        </a:rPr>
                        <a:t>系統</a:t>
                      </a:r>
                      <a:endParaRPr lang="en-US" altLang="ja-JP" sz="1200" u="none" dirty="0">
                        <a:solidFill>
                          <a:schemeClr val="tx1"/>
                        </a:solidFill>
                        <a:latin typeface="+mj-lt"/>
                        <a:ea typeface="+mn-ea"/>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73350">
                <a:tc vMerge="1">
                  <a:txBody>
                    <a:bodyPr/>
                    <a:lstStyle/>
                    <a:p>
                      <a:endParaRPr kumimoji="1" lang="ja-JP" altLang="en-US"/>
                    </a:p>
                  </a:txBody>
                  <a:tcPr/>
                </a:tc>
                <a:tc vMerge="1">
                  <a:txBody>
                    <a:bodyPr/>
                    <a:lstStyle/>
                    <a:p>
                      <a:endParaRPr kumimoji="1" lang="ja-JP" altLang="en-US" dirty="0"/>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1200" u="none" dirty="0">
                          <a:solidFill>
                            <a:schemeClr val="tx1"/>
                          </a:solidFill>
                          <a:latin typeface="+mj-lt"/>
                          <a:ea typeface="+mn-ea"/>
                        </a:rPr>
                        <a:t>②経営形態の見直し</a:t>
                      </a:r>
                      <a:endParaRPr lang="en-US" altLang="ja-JP" sz="1200" u="none" dirty="0">
                        <a:solidFill>
                          <a:schemeClr val="tx1"/>
                        </a:solidFill>
                        <a:latin typeface="+mj-lt"/>
                        <a:ea typeface="+mn-ea"/>
                      </a:endParaRPr>
                    </a:p>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1200" u="none" dirty="0">
                          <a:solidFill>
                            <a:schemeClr val="tx1"/>
                          </a:solidFill>
                          <a:latin typeface="+mj-lt"/>
                          <a:ea typeface="+mn-ea"/>
                        </a:rPr>
                        <a:t>・民間バス事業者に路線譲渡</a:t>
                      </a:r>
                      <a:endParaRPr lang="en-US" altLang="ja-JP" sz="1200" u="none" dirty="0">
                        <a:solidFill>
                          <a:schemeClr val="tx1"/>
                        </a:solidFill>
                        <a:latin typeface="+mj-lt"/>
                        <a:ea typeface="+mn-ea"/>
                      </a:endParaRPr>
                    </a:p>
                    <a:p>
                      <a:pPr marL="133350" marR="0" lvl="0" indent="-133350" algn="l" defTabSz="9144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mj-lt"/>
                          <a:ea typeface="+mn-ea"/>
                        </a:rPr>
                        <a:t>⇒譲渡先事業者を大阪シティバス㈱に決定</a:t>
                      </a:r>
                    </a:p>
                    <a:p>
                      <a:pPr>
                        <a:lnSpc>
                          <a:spcPct val="150000"/>
                        </a:lnSpc>
                      </a:pPr>
                      <a:endParaRPr lang="ja-JP" altLang="en-US" sz="1200" u="none" dirty="0">
                        <a:solidFill>
                          <a:schemeClr val="tx1"/>
                        </a:solidFill>
                        <a:latin typeface="+mj-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lnSpc>
                          <a:spcPts val="1400"/>
                        </a:lnSpc>
                      </a:pPr>
                      <a:r>
                        <a:rPr kumimoji="1" lang="ja-JP" altLang="en-US" sz="1200" u="none" dirty="0">
                          <a:solidFill>
                            <a:schemeClr val="tx1"/>
                          </a:solidFill>
                          <a:latin typeface="+mj-lt"/>
                          <a:ea typeface="+mn-ea"/>
                        </a:rPr>
                        <a:t>・バス事業民営化基本方針（案）策定</a:t>
                      </a:r>
                      <a:endParaRPr kumimoji="1" lang="en-US" altLang="ja-JP" sz="1200" u="none" dirty="0">
                        <a:solidFill>
                          <a:schemeClr val="tx1"/>
                        </a:solidFill>
                        <a:latin typeface="+mj-lt"/>
                        <a:ea typeface="+mn-ea"/>
                      </a:endParaRPr>
                    </a:p>
                    <a:p>
                      <a:pPr marL="88900" indent="-88900">
                        <a:lnSpc>
                          <a:spcPts val="1400"/>
                        </a:lnSpc>
                      </a:pPr>
                      <a:r>
                        <a:rPr kumimoji="1" lang="ja-JP" altLang="en-US" sz="1200" u="none" dirty="0">
                          <a:solidFill>
                            <a:schemeClr val="tx1"/>
                          </a:solidFill>
                          <a:latin typeface="+mj-lt"/>
                          <a:ea typeface="+mn-ea"/>
                        </a:rPr>
                        <a:t>・バス事業民営化基本ﾌﾟﾗﾝ（案）策定</a:t>
                      </a:r>
                      <a:endParaRPr kumimoji="1" lang="en-US" altLang="ja-JP" sz="1200" u="none" dirty="0">
                        <a:solidFill>
                          <a:schemeClr val="tx1"/>
                        </a:solidFill>
                        <a:latin typeface="+mj-lt"/>
                        <a:ea typeface="+mn-ea"/>
                      </a:endParaRPr>
                    </a:p>
                    <a:p>
                      <a:pPr marL="88900" indent="-88900">
                        <a:lnSpc>
                          <a:spcPts val="1400"/>
                        </a:lnSpc>
                      </a:pPr>
                      <a:r>
                        <a:rPr kumimoji="1" lang="ja-JP" altLang="en-US" sz="1200" u="none" dirty="0">
                          <a:solidFill>
                            <a:schemeClr val="tx1"/>
                          </a:solidFill>
                          <a:latin typeface="+mj-lt"/>
                          <a:ea typeface="+mn-ea"/>
                        </a:rPr>
                        <a:t>・バス事業民営化・譲渡の考え方について　策定</a:t>
                      </a:r>
                      <a:endParaRPr kumimoji="1" lang="en-US" altLang="ja-JP" sz="1200" u="none" dirty="0">
                        <a:solidFill>
                          <a:schemeClr val="tx1"/>
                        </a:solidFill>
                        <a:latin typeface="+mj-lt"/>
                        <a:ea typeface="+mn-ea"/>
                      </a:endParaRPr>
                    </a:p>
                    <a:p>
                      <a:pPr marL="82550" indent="-82550">
                        <a:lnSpc>
                          <a:spcPct val="100000"/>
                        </a:lnSpc>
                      </a:pPr>
                      <a:r>
                        <a:rPr kumimoji="1" lang="ja-JP" altLang="en-US" sz="1200" u="none" dirty="0">
                          <a:solidFill>
                            <a:schemeClr val="tx1"/>
                          </a:solidFill>
                          <a:latin typeface="+mj-lt"/>
                          <a:ea typeface="+mn-ea"/>
                        </a:rPr>
                        <a:t>・議会において提起されたバス事業の民営化手法に関する検討について　取りまとめ</a:t>
                      </a:r>
                      <a:endParaRPr kumimoji="1" lang="en-US" altLang="ja-JP" sz="1200" u="none" dirty="0">
                        <a:solidFill>
                          <a:schemeClr val="tx1"/>
                        </a:solidFill>
                        <a:latin typeface="+mj-lt"/>
                        <a:ea typeface="+mn-ea"/>
                      </a:endParaRPr>
                    </a:p>
                    <a:p>
                      <a:pPr marL="82550" indent="-82550">
                        <a:lnSpc>
                          <a:spcPct val="100000"/>
                        </a:lnSpc>
                      </a:pPr>
                      <a:r>
                        <a:rPr kumimoji="1" lang="ja-JP" altLang="en-US" sz="1200" u="none" dirty="0">
                          <a:solidFill>
                            <a:schemeClr val="tx1"/>
                          </a:solidFill>
                          <a:latin typeface="+mj-lt"/>
                          <a:ea typeface="+mn-ea"/>
                        </a:rPr>
                        <a:t>・バス事業民営化推進プラン（案）策定</a:t>
                      </a:r>
                      <a:endParaRPr kumimoji="1" lang="en-US" altLang="ja-JP" sz="1200" u="none" dirty="0">
                        <a:solidFill>
                          <a:schemeClr val="tx1"/>
                        </a:solidFill>
                        <a:latin typeface="+mj-lt"/>
                        <a:ea typeface="+mn-ea"/>
                      </a:endParaRPr>
                    </a:p>
                    <a:p>
                      <a:pPr marL="82550" indent="-82550">
                        <a:lnSpc>
                          <a:spcPct val="100000"/>
                        </a:lnSpc>
                      </a:pPr>
                      <a:r>
                        <a:rPr kumimoji="1" lang="ja-JP" altLang="en-US" sz="1200" u="none" dirty="0">
                          <a:solidFill>
                            <a:schemeClr val="tx1"/>
                          </a:solidFill>
                          <a:latin typeface="+mj-lt"/>
                          <a:ea typeface="+mn-ea"/>
                        </a:rPr>
                        <a:t>・バス事業民営化プラン（案）策定</a:t>
                      </a:r>
                      <a:endParaRPr kumimoji="1" lang="en-US" altLang="ja-JP" sz="1200" u="none" dirty="0">
                        <a:solidFill>
                          <a:schemeClr val="tx1"/>
                        </a:solidFill>
                        <a:latin typeface="+mj-lt"/>
                        <a:ea typeface="+mn-ea"/>
                      </a:endParaRPr>
                    </a:p>
                    <a:p>
                      <a:pPr marL="82550" indent="-82550">
                        <a:lnSpc>
                          <a:spcPct val="100000"/>
                        </a:lnSpc>
                      </a:pPr>
                      <a:r>
                        <a:rPr kumimoji="1" lang="ja-JP" altLang="en-US" sz="1200" u="none" dirty="0">
                          <a:solidFill>
                            <a:schemeClr val="tx1"/>
                          </a:solidFill>
                          <a:latin typeface="+mj-lt"/>
                          <a:ea typeface="+mn-ea"/>
                        </a:rPr>
                        <a:t>・バス事業 引継ぎ（民営化）プラン（案）平成</a:t>
                      </a:r>
                      <a:r>
                        <a:rPr kumimoji="1" lang="en-US" altLang="ja-JP" sz="1200" u="none" dirty="0">
                          <a:solidFill>
                            <a:schemeClr val="tx1"/>
                          </a:solidFill>
                          <a:latin typeface="+mj-lt"/>
                          <a:ea typeface="+mn-ea"/>
                        </a:rPr>
                        <a:t>29</a:t>
                      </a:r>
                      <a:r>
                        <a:rPr kumimoji="1" lang="ja-JP" altLang="en-US" sz="1200" u="none" dirty="0">
                          <a:solidFill>
                            <a:schemeClr val="tx1"/>
                          </a:solidFill>
                          <a:latin typeface="+mj-lt"/>
                          <a:ea typeface="+mn-ea"/>
                        </a:rPr>
                        <a:t>年</a:t>
                      </a:r>
                      <a:r>
                        <a:rPr kumimoji="1" lang="en-US" altLang="ja-JP" sz="1200" u="none" dirty="0">
                          <a:solidFill>
                            <a:schemeClr val="tx1"/>
                          </a:solidFill>
                          <a:latin typeface="+mj-lt"/>
                          <a:ea typeface="+mn-ea"/>
                        </a:rPr>
                        <a:t>1</a:t>
                      </a:r>
                      <a:r>
                        <a:rPr kumimoji="1" lang="ja-JP" altLang="en-US" sz="1200" u="none" dirty="0">
                          <a:solidFill>
                            <a:schemeClr val="tx1"/>
                          </a:solidFill>
                          <a:latin typeface="+mj-lt"/>
                          <a:ea typeface="+mn-ea"/>
                        </a:rPr>
                        <a:t>月　策定</a:t>
                      </a:r>
                      <a:endParaRPr kumimoji="1" lang="en-US" altLang="ja-JP" sz="1200" u="none" dirty="0">
                        <a:solidFill>
                          <a:schemeClr val="tx1"/>
                        </a:solidFill>
                        <a:latin typeface="+mj-lt"/>
                        <a:ea typeface="+mn-ea"/>
                      </a:endParaRPr>
                    </a:p>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mj-lt"/>
                          <a:ea typeface="+mn-ea"/>
                        </a:rPr>
                        <a:t>・</a:t>
                      </a:r>
                      <a:r>
                        <a:rPr kumimoji="1" lang="ja-JP" altLang="en-US" sz="1200" dirty="0">
                          <a:solidFill>
                            <a:schemeClr val="tx1"/>
                          </a:solidFill>
                          <a:latin typeface="+mj-lt"/>
                          <a:ea typeface="+mn-ea"/>
                        </a:rPr>
                        <a:t>交通事業の設置等に関する条例を廃止する条例案　可決</a:t>
                      </a:r>
                      <a:endParaRPr kumimoji="1" lang="en-US" altLang="ja-JP" sz="1200" dirty="0">
                        <a:solidFill>
                          <a:schemeClr val="tx1"/>
                        </a:solidFill>
                        <a:latin typeface="+mj-lt"/>
                        <a:ea typeface="+mn-ea"/>
                      </a:endParaRPr>
                    </a:p>
                    <a:p>
                      <a:pPr marL="88900" indent="-88900">
                        <a:lnSpc>
                          <a:spcPts val="1400"/>
                        </a:lnSpc>
                      </a:pPr>
                      <a:endParaRPr kumimoji="1" lang="en-US" altLang="ja-JP" sz="1200" u="none" dirty="0">
                        <a:solidFill>
                          <a:schemeClr val="tx1"/>
                        </a:solidFill>
                        <a:latin typeface="+mj-lt"/>
                        <a:ea typeface="+mn-ea"/>
                      </a:endParaRPr>
                    </a:p>
                    <a:p>
                      <a:pPr marL="88900" indent="-88900">
                        <a:lnSpc>
                          <a:spcPts val="1200"/>
                        </a:lnSpc>
                      </a:pPr>
                      <a:r>
                        <a:rPr kumimoji="1" lang="ja-JP" altLang="en-US" sz="1200" dirty="0">
                          <a:solidFill>
                            <a:schemeClr val="tx1"/>
                          </a:solidFill>
                          <a:latin typeface="+mj-lt"/>
                          <a:ea typeface="+mn-ea"/>
                        </a:rPr>
                        <a:t>・</a:t>
                      </a:r>
                      <a:r>
                        <a:rPr kumimoji="1" lang="en-US" altLang="ja-JP" sz="1200" dirty="0">
                          <a:solidFill>
                            <a:schemeClr val="tx1"/>
                          </a:solidFill>
                          <a:latin typeface="+mj-lt"/>
                          <a:ea typeface="+mn-ea"/>
                        </a:rPr>
                        <a:t>AB</a:t>
                      </a:r>
                      <a:r>
                        <a:rPr kumimoji="1" lang="ja-JP" altLang="en-US" sz="1200" dirty="0">
                          <a:solidFill>
                            <a:schemeClr val="tx1"/>
                          </a:solidFill>
                          <a:latin typeface="+mj-lt"/>
                          <a:ea typeface="+mn-ea"/>
                        </a:rPr>
                        <a:t>項目関係の改革効果額</a:t>
                      </a:r>
                      <a:r>
                        <a:rPr kumimoji="1" lang="ja-JP" altLang="en-US" sz="1200" u="none" dirty="0">
                          <a:solidFill>
                            <a:schemeClr val="tx1"/>
                          </a:solidFill>
                          <a:latin typeface="+mj-lt"/>
                          <a:ea typeface="+mn-ea"/>
                        </a:rPr>
                        <a:t>：</a:t>
                      </a:r>
                      <a:r>
                        <a:rPr kumimoji="1" lang="en-US" altLang="ja-JP" sz="1200" u="none" dirty="0">
                          <a:solidFill>
                            <a:schemeClr val="tx1"/>
                          </a:solidFill>
                          <a:latin typeface="+mj-lt"/>
                          <a:ea typeface="+mn-ea"/>
                        </a:rPr>
                        <a:t>3.9</a:t>
                      </a:r>
                      <a:r>
                        <a:rPr kumimoji="1" lang="ja-JP" altLang="en-US" sz="1200" u="none" dirty="0">
                          <a:solidFill>
                            <a:schemeClr val="tx1"/>
                          </a:solidFill>
                          <a:latin typeface="+mj-lt"/>
                          <a:ea typeface="+mn-ea"/>
                        </a:rPr>
                        <a:t>億円</a:t>
                      </a:r>
                      <a:endParaRPr kumimoji="1" lang="en-US" altLang="ja-JP" sz="1200" u="none" dirty="0">
                        <a:solidFill>
                          <a:schemeClr val="tx1"/>
                        </a:solidFill>
                        <a:latin typeface="+mj-lt"/>
                        <a:ea typeface="+mn-ea"/>
                      </a:endParaRPr>
                    </a:p>
                    <a:p>
                      <a:pPr marL="0" indent="0">
                        <a:lnSpc>
                          <a:spcPts val="1200"/>
                        </a:lnSpc>
                      </a:pPr>
                      <a:r>
                        <a:rPr kumimoji="1" lang="ja-JP" altLang="en-US" sz="1200" dirty="0">
                          <a:solidFill>
                            <a:schemeClr val="tx1"/>
                          </a:solidFill>
                          <a:latin typeface="+mj-lt"/>
                          <a:ea typeface="+mn-ea"/>
                        </a:rPr>
                        <a:t>　（</a:t>
                      </a:r>
                      <a:r>
                        <a:rPr kumimoji="1" lang="en-US" altLang="ja-JP" sz="1200" dirty="0">
                          <a:solidFill>
                            <a:schemeClr val="tx1"/>
                          </a:solidFill>
                          <a:latin typeface="+mj-lt"/>
                          <a:ea typeface="+mn-ea"/>
                        </a:rPr>
                        <a:t>2017.11.9</a:t>
                      </a:r>
                      <a:r>
                        <a:rPr kumimoji="1" lang="zh-TW" altLang="en-US" sz="1200" dirty="0">
                          <a:solidFill>
                            <a:schemeClr val="tx1"/>
                          </a:solidFill>
                          <a:latin typeface="+mj-lt"/>
                          <a:ea typeface="+mn-ea"/>
                        </a:rPr>
                        <a:t>第４回大都市制度（特別区設置</a:t>
                      </a:r>
                      <a:r>
                        <a:rPr kumimoji="1" lang="ja-JP" altLang="en-US" sz="1200" dirty="0">
                          <a:solidFill>
                            <a:schemeClr val="tx1"/>
                          </a:solidFill>
                          <a:latin typeface="+mj-lt"/>
                          <a:ea typeface="+mn-ea"/>
                        </a:rPr>
                        <a:t>）協議会資料より）</a:t>
                      </a:r>
                      <a:endParaRPr lang="en-US" altLang="ja-JP" sz="1200" dirty="0">
                        <a:solidFill>
                          <a:schemeClr val="tx1"/>
                        </a:solidFill>
                        <a:latin typeface="+mj-lt"/>
                        <a:ea typeface="+mn-ea"/>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75</a:t>
            </a:fld>
            <a:endParaRPr lang="ja-JP" altLang="en-US"/>
          </a:p>
        </p:txBody>
      </p:sp>
    </p:spTree>
    <p:extLst>
      <p:ext uri="{BB962C8B-B14F-4D97-AF65-F5344CB8AC3E}">
        <p14:creationId xmlns:p14="http://schemas.microsoft.com/office/powerpoint/2010/main" val="457657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①収支の改善、②経営形態の見直し　に関する取組</a:t>
            </a:r>
          </a:p>
        </p:txBody>
      </p:sp>
      <p:cxnSp>
        <p:nvCxnSpPr>
          <p:cNvPr id="32" name="直線コネクタ 31"/>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971573" y="377463"/>
            <a:ext cx="1158779"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cxnSp>
        <p:nvCxnSpPr>
          <p:cNvPr id="45" name="直線コネクタ 44"/>
          <p:cNvCxnSpPr/>
          <p:nvPr/>
        </p:nvCxnSpPr>
        <p:spPr>
          <a:xfrm>
            <a:off x="2715904" y="1296537"/>
            <a:ext cx="0" cy="5377218"/>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722125" y="1269242"/>
            <a:ext cx="0" cy="5377218"/>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810233" y="1282889"/>
            <a:ext cx="0" cy="5377218"/>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grpSp>
        <p:nvGrpSpPr>
          <p:cNvPr id="54" name="グループ化 53"/>
          <p:cNvGrpSpPr/>
          <p:nvPr/>
        </p:nvGrpSpPr>
        <p:grpSpPr>
          <a:xfrm>
            <a:off x="683568" y="811312"/>
            <a:ext cx="8208912" cy="432048"/>
            <a:chOff x="1763688" y="955328"/>
            <a:chExt cx="8208912" cy="432048"/>
          </a:xfrm>
        </p:grpSpPr>
        <p:sp>
          <p:nvSpPr>
            <p:cNvPr id="65" name="山形 64"/>
            <p:cNvSpPr/>
            <p:nvPr/>
          </p:nvSpPr>
          <p:spPr>
            <a:xfrm>
              <a:off x="1763688"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6" name="山形 65"/>
            <p:cNvSpPr/>
            <p:nvPr/>
          </p:nvSpPr>
          <p:spPr>
            <a:xfrm>
              <a:off x="3780152"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7" name="山形 66"/>
            <p:cNvSpPr/>
            <p:nvPr/>
          </p:nvSpPr>
          <p:spPr>
            <a:xfrm>
              <a:off x="5796376"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2013</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8" name="山形 67"/>
            <p:cNvSpPr/>
            <p:nvPr/>
          </p:nvSpPr>
          <p:spPr>
            <a:xfrm>
              <a:off x="7812600"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grpSp>
      <p:sp>
        <p:nvSpPr>
          <p:cNvPr id="69" name="正方形/長方形 68"/>
          <p:cNvSpPr/>
          <p:nvPr/>
        </p:nvSpPr>
        <p:spPr>
          <a:xfrm>
            <a:off x="2255044" y="1268760"/>
            <a:ext cx="1296144"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95250" marR="0" lvl="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●バス改革・持続戦略</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設置（</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70" name="正方形/長方形 69"/>
          <p:cNvSpPr/>
          <p:nvPr/>
        </p:nvSpPr>
        <p:spPr>
          <a:xfrm>
            <a:off x="2699792" y="1700808"/>
            <a:ext cx="1584176"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●交通局長の</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95250" marR="0" lvl="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民間人材登用（</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71" name="正方形/長方形 70"/>
          <p:cNvSpPr/>
          <p:nvPr/>
        </p:nvSpPr>
        <p:spPr>
          <a:xfrm>
            <a:off x="3433520" y="2564904"/>
            <a:ext cx="1152128"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5250" marR="0" lvl="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民営化推進室</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の</a:t>
            </a:r>
            <a:r>
              <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設置</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月）</a:t>
            </a:r>
            <a:endPar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sp>
        <p:nvSpPr>
          <p:cNvPr id="72" name="正方形/長方形 71"/>
          <p:cNvSpPr/>
          <p:nvPr/>
        </p:nvSpPr>
        <p:spPr>
          <a:xfrm>
            <a:off x="4247712" y="2993184"/>
            <a:ext cx="1656184"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5250" marR="0" lvl="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●バス事業民営化基本方針</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の策定（</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73" name="正方形/長方形 72"/>
          <p:cNvSpPr/>
          <p:nvPr/>
        </p:nvSpPr>
        <p:spPr>
          <a:xfrm>
            <a:off x="4776863" y="1283616"/>
            <a:ext cx="2106537"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5250" marR="0" lvl="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●バス事業民営化基本ﾌﾟﾗﾝ</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の策定（</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74" name="正方形/長方形 73"/>
          <p:cNvSpPr/>
          <p:nvPr/>
        </p:nvSpPr>
        <p:spPr>
          <a:xfrm>
            <a:off x="5167128" y="1688908"/>
            <a:ext cx="1701982"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交通政策室</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の</a:t>
            </a:r>
            <a:r>
              <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設置</a:t>
            </a:r>
            <a:endParaRPr kumimoji="1" lang="en-US" altLang="zh-TW"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a:t>
            </a:r>
            <a:r>
              <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月；</a:t>
            </a:r>
            <a:r>
              <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都市計画局）</a:t>
            </a:r>
          </a:p>
        </p:txBody>
      </p:sp>
      <p:sp>
        <p:nvSpPr>
          <p:cNvPr id="75" name="正方形/長方形 74"/>
          <p:cNvSpPr/>
          <p:nvPr/>
        </p:nvSpPr>
        <p:spPr>
          <a:xfrm>
            <a:off x="3131840" y="2132856"/>
            <a:ext cx="1658524"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●バス事業中期</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経営計画の策定（</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76" name="正方形/長方形 75"/>
          <p:cNvSpPr/>
          <p:nvPr/>
        </p:nvSpPr>
        <p:spPr>
          <a:xfrm>
            <a:off x="4482576" y="3684996"/>
            <a:ext cx="1224136" cy="576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●赤バスの廃止　</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77" name="正方形/長方形 76"/>
          <p:cNvSpPr/>
          <p:nvPr/>
        </p:nvSpPr>
        <p:spPr>
          <a:xfrm>
            <a:off x="5331564" y="2196256"/>
            <a:ext cx="1567709"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5250" marR="0" lvl="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●「バス事業民営化・譲渡の考え方について」の策定（</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78" name="正方形/長方形 77"/>
          <p:cNvSpPr/>
          <p:nvPr/>
        </p:nvSpPr>
        <p:spPr>
          <a:xfrm>
            <a:off x="6834414" y="3605984"/>
            <a:ext cx="1856426" cy="3689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●バス路線の見直し（</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79" name="正方形/長方形 78"/>
          <p:cNvSpPr/>
          <p:nvPr/>
        </p:nvSpPr>
        <p:spPr>
          <a:xfrm>
            <a:off x="251520" y="4116907"/>
            <a:ext cx="43204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実　施</a:t>
            </a:r>
          </a:p>
        </p:txBody>
      </p:sp>
      <p:sp>
        <p:nvSpPr>
          <p:cNvPr id="80" name="正方形/長方形 79"/>
          <p:cNvSpPr/>
          <p:nvPr/>
        </p:nvSpPr>
        <p:spPr>
          <a:xfrm>
            <a:off x="251520" y="1759430"/>
            <a:ext cx="432048" cy="1368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改革立案</a:t>
            </a:r>
          </a:p>
        </p:txBody>
      </p:sp>
      <p:cxnSp>
        <p:nvCxnSpPr>
          <p:cNvPr id="81" name="直線コネクタ 80"/>
          <p:cNvCxnSpPr/>
          <p:nvPr/>
        </p:nvCxnSpPr>
        <p:spPr>
          <a:xfrm flipV="1">
            <a:off x="222069" y="3573016"/>
            <a:ext cx="8742419" cy="0"/>
          </a:xfrm>
          <a:prstGeom prst="line">
            <a:avLst/>
          </a:prstGeom>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a:xfrm>
            <a:off x="938781" y="3247132"/>
            <a:ext cx="432048" cy="1440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（見直し）</a:t>
            </a:r>
            <a:endParaRPr kumimoji="1" lang="ja-JP" altLang="en-US" sz="12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83" name="直線コネクタ 82"/>
          <p:cNvCxnSpPr/>
          <p:nvPr/>
        </p:nvCxnSpPr>
        <p:spPr>
          <a:xfrm>
            <a:off x="971600" y="4345864"/>
            <a:ext cx="7992888"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899592" y="4437608"/>
            <a:ext cx="432048" cy="15121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（給与・経営形態に関する労使協議）</a:t>
            </a:r>
            <a:endParaRPr kumimoji="1" lang="ja-JP" altLang="en-US" sz="12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5" name="正方形/長方形 84"/>
          <p:cNvSpPr/>
          <p:nvPr/>
        </p:nvSpPr>
        <p:spPr>
          <a:xfrm>
            <a:off x="3377456" y="5030688"/>
            <a:ext cx="1346944" cy="55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●給料カット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（最大</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86" name="正方形/長方形 85"/>
          <p:cNvSpPr/>
          <p:nvPr/>
        </p:nvSpPr>
        <p:spPr>
          <a:xfrm>
            <a:off x="4720756" y="5102696"/>
            <a:ext cx="2664296" cy="55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●給料カット（最大</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勤務時間８時間化、</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夏季休暇見直し等（</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87" name="正方形/長方形 86"/>
          <p:cNvSpPr/>
          <p:nvPr/>
        </p:nvSpPr>
        <p:spPr>
          <a:xfrm>
            <a:off x="4067944" y="4454624"/>
            <a:ext cx="1800200" cy="5553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●民営化に向けた労使協議を進めることについて労使合意（</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88" name="角丸四角形 87"/>
          <p:cNvSpPr/>
          <p:nvPr/>
        </p:nvSpPr>
        <p:spPr>
          <a:xfrm>
            <a:off x="2913017" y="5917474"/>
            <a:ext cx="5747657" cy="627017"/>
          </a:xfrm>
          <a:prstGeom prst="roundRect">
            <a:avLst>
              <a:gd name="adj" fmla="val 12780"/>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経費（人件費・委託費・光熱水費等）の見直し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未利用地の売却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年度決算において、</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年ぶりの経常黒字（</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千万円）を達成</a:t>
            </a:r>
          </a:p>
        </p:txBody>
      </p:sp>
      <p:sp>
        <p:nvSpPr>
          <p:cNvPr id="89" name="正方形/長方形 88"/>
          <p:cNvSpPr/>
          <p:nvPr/>
        </p:nvSpPr>
        <p:spPr>
          <a:xfrm>
            <a:off x="7272146" y="1461056"/>
            <a:ext cx="1836358"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5250" marR="0" lvl="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●「議会において提起されたバス事業の民営化手法に関する検討について」を取りまとめ（</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90" name="正方形/長方形 89"/>
          <p:cNvSpPr/>
          <p:nvPr/>
        </p:nvSpPr>
        <p:spPr>
          <a:xfrm>
            <a:off x="7776512" y="2196256"/>
            <a:ext cx="1404000" cy="64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5250" marR="0" lvl="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●バス事業民営化推進プラン</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の策定（</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91" name="正方形/長方形 90"/>
          <p:cNvSpPr/>
          <p:nvPr/>
        </p:nvSpPr>
        <p:spPr>
          <a:xfrm>
            <a:off x="7104357" y="3915340"/>
            <a:ext cx="1864669" cy="3961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●バス路線の見直し（</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92" name="正方形/長方形 91"/>
          <p:cNvSpPr/>
          <p:nvPr/>
        </p:nvSpPr>
        <p:spPr>
          <a:xfrm>
            <a:off x="6786053" y="4997102"/>
            <a:ext cx="1019833" cy="55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●給料カット・昇給停止等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3" name="正方形/長方形 92"/>
          <p:cNvSpPr/>
          <p:nvPr/>
        </p:nvSpPr>
        <p:spPr>
          <a:xfrm>
            <a:off x="6076303" y="4396316"/>
            <a:ext cx="1645940" cy="5553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●民営化を見据えた効率化計画を労組提案（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94" name="正方形/長方形 93"/>
          <p:cNvSpPr/>
          <p:nvPr/>
        </p:nvSpPr>
        <p:spPr>
          <a:xfrm>
            <a:off x="7697988" y="5076559"/>
            <a:ext cx="1374004" cy="812001"/>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bIns="36000" rtlCol="0" anchor="t" anchorCtr="0"/>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●地下鉄新会社の人事・賃金制度等の骨格を労組提案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5" name="テキスト ボックス 54"/>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76</a:t>
            </a:fld>
            <a:endParaRPr lang="ja-JP" altLang="en-US"/>
          </a:p>
        </p:txBody>
      </p:sp>
    </p:spTree>
    <p:extLst>
      <p:ext uri="{BB962C8B-B14F-4D97-AF65-F5344CB8AC3E}">
        <p14:creationId xmlns:p14="http://schemas.microsoft.com/office/powerpoint/2010/main" val="1312229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①収支の改善、②経営形態の見直し　に関する取組</a:t>
            </a:r>
          </a:p>
        </p:txBody>
      </p:sp>
      <p:cxnSp>
        <p:nvCxnSpPr>
          <p:cNvPr id="32" name="直線コネクタ 31"/>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971573" y="377463"/>
            <a:ext cx="1158779"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cxnSp>
        <p:nvCxnSpPr>
          <p:cNvPr id="48" name="直線コネクタ 47"/>
          <p:cNvCxnSpPr/>
          <p:nvPr/>
        </p:nvCxnSpPr>
        <p:spPr>
          <a:xfrm>
            <a:off x="2715904" y="1296537"/>
            <a:ext cx="0" cy="5377218"/>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722125" y="1269242"/>
            <a:ext cx="0" cy="5377218"/>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6810233" y="1282889"/>
            <a:ext cx="0" cy="5377218"/>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grpSp>
        <p:nvGrpSpPr>
          <p:cNvPr id="51" name="グループ化 53"/>
          <p:cNvGrpSpPr/>
          <p:nvPr/>
        </p:nvGrpSpPr>
        <p:grpSpPr>
          <a:xfrm>
            <a:off x="683568" y="811312"/>
            <a:ext cx="8208912" cy="432048"/>
            <a:chOff x="1763688" y="955328"/>
            <a:chExt cx="8208912" cy="432048"/>
          </a:xfrm>
        </p:grpSpPr>
        <p:sp>
          <p:nvSpPr>
            <p:cNvPr id="52" name="山形 51"/>
            <p:cNvSpPr/>
            <p:nvPr/>
          </p:nvSpPr>
          <p:spPr>
            <a:xfrm>
              <a:off x="1763688"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53" name="山形 52"/>
            <p:cNvSpPr/>
            <p:nvPr/>
          </p:nvSpPr>
          <p:spPr>
            <a:xfrm>
              <a:off x="3780152"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55" name="山形 54"/>
            <p:cNvSpPr/>
            <p:nvPr/>
          </p:nvSpPr>
          <p:spPr>
            <a:xfrm>
              <a:off x="5796376"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56" name="山形 55"/>
            <p:cNvSpPr/>
            <p:nvPr/>
          </p:nvSpPr>
          <p:spPr>
            <a:xfrm>
              <a:off x="7812600" y="955328"/>
              <a:ext cx="2160000" cy="432048"/>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grpSp>
      <p:sp>
        <p:nvSpPr>
          <p:cNvPr id="57" name="正方形/長方形 56"/>
          <p:cNvSpPr/>
          <p:nvPr/>
        </p:nvSpPr>
        <p:spPr>
          <a:xfrm>
            <a:off x="2255044" y="2204912"/>
            <a:ext cx="1705262" cy="43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95250" marR="0" lvl="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●バス事業民営化プラン</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の策定（</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58" name="正方形/長方形 57"/>
          <p:cNvSpPr/>
          <p:nvPr/>
        </p:nvSpPr>
        <p:spPr>
          <a:xfrm>
            <a:off x="5404730" y="2204912"/>
            <a:ext cx="1152128" cy="43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5250" marR="0" lvl="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●都市交通局の</a:t>
            </a:r>
            <a:r>
              <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設置</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月）</a:t>
            </a:r>
            <a:endPar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sp>
        <p:nvSpPr>
          <p:cNvPr id="59" name="正方形/長方形 58"/>
          <p:cNvSpPr/>
          <p:nvPr/>
        </p:nvSpPr>
        <p:spPr>
          <a:xfrm>
            <a:off x="3369442" y="1412776"/>
            <a:ext cx="1960834" cy="648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●バス事業 引継ぎ</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プラン</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29</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　策定（</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61" name="正方形/長方形 60"/>
          <p:cNvSpPr/>
          <p:nvPr/>
        </p:nvSpPr>
        <p:spPr>
          <a:xfrm>
            <a:off x="251520" y="4404443"/>
            <a:ext cx="432048"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実　施</a:t>
            </a:r>
          </a:p>
        </p:txBody>
      </p:sp>
      <p:sp>
        <p:nvSpPr>
          <p:cNvPr id="62" name="正方形/長方形 61"/>
          <p:cNvSpPr/>
          <p:nvPr/>
        </p:nvSpPr>
        <p:spPr>
          <a:xfrm>
            <a:off x="251520" y="1759430"/>
            <a:ext cx="432048" cy="1368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改革立案</a:t>
            </a:r>
          </a:p>
        </p:txBody>
      </p:sp>
      <p:cxnSp>
        <p:nvCxnSpPr>
          <p:cNvPr id="63" name="直線コネクタ 62"/>
          <p:cNvCxnSpPr/>
          <p:nvPr/>
        </p:nvCxnSpPr>
        <p:spPr>
          <a:xfrm flipV="1">
            <a:off x="222069" y="3860552"/>
            <a:ext cx="8742419"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938781" y="3534668"/>
            <a:ext cx="432048" cy="1440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（見直し）</a:t>
            </a:r>
            <a:endParaRPr kumimoji="1" lang="ja-JP" altLang="en-US" sz="12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01" name="直線コネクタ 100"/>
          <p:cNvCxnSpPr/>
          <p:nvPr/>
        </p:nvCxnSpPr>
        <p:spPr>
          <a:xfrm>
            <a:off x="971600" y="4633400"/>
            <a:ext cx="7992888"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02" name="正方形/長方形 101"/>
          <p:cNvSpPr/>
          <p:nvPr/>
        </p:nvSpPr>
        <p:spPr>
          <a:xfrm>
            <a:off x="899592" y="4725144"/>
            <a:ext cx="432048" cy="15121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（給与・経営形態に関する労使協議）</a:t>
            </a:r>
            <a:endParaRPr kumimoji="1" lang="ja-JP" altLang="en-US" sz="12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3" name="正方形/長方形 102"/>
          <p:cNvSpPr/>
          <p:nvPr/>
        </p:nvSpPr>
        <p:spPr>
          <a:xfrm>
            <a:off x="1403648" y="4076576"/>
            <a:ext cx="1864669" cy="3961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●バス路線の見直し（</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104" name="正方形/長方形 103"/>
          <p:cNvSpPr/>
          <p:nvPr/>
        </p:nvSpPr>
        <p:spPr>
          <a:xfrm>
            <a:off x="1490352" y="4725144"/>
            <a:ext cx="1116000" cy="43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●給料カット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5" name="正方形/長方形 104"/>
          <p:cNvSpPr/>
          <p:nvPr/>
        </p:nvSpPr>
        <p:spPr>
          <a:xfrm>
            <a:off x="2770248" y="4728790"/>
            <a:ext cx="1816448" cy="2414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●給料カット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6" name="正方形/長方形 105"/>
          <p:cNvSpPr/>
          <p:nvPr/>
        </p:nvSpPr>
        <p:spPr>
          <a:xfrm>
            <a:off x="4716016" y="4728790"/>
            <a:ext cx="1816448" cy="2414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●給料カット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7" name="正方形/長方形 106"/>
          <p:cNvSpPr/>
          <p:nvPr/>
        </p:nvSpPr>
        <p:spPr>
          <a:xfrm>
            <a:off x="2915816" y="5001394"/>
            <a:ext cx="1610870" cy="64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●職員の転籍・雇用対策について労組提案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8" name="正方形/長方形 107"/>
          <p:cNvSpPr/>
          <p:nvPr/>
        </p:nvSpPr>
        <p:spPr>
          <a:xfrm>
            <a:off x="4790387" y="4978582"/>
            <a:ext cx="2113756" cy="7282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●大阪シティバス㈱の賃金・労働条件等について労使合意　</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0" name="正方形/長方形 59"/>
          <p:cNvSpPr/>
          <p:nvPr/>
        </p:nvSpPr>
        <p:spPr>
          <a:xfrm>
            <a:off x="6945067" y="1361975"/>
            <a:ext cx="417578" cy="52904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82550" marR="0" lvl="0" indent="-8255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大阪シティバス㈱による営業開始（</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1" name="正方形/長方形 110"/>
          <p:cNvSpPr/>
          <p:nvPr/>
        </p:nvSpPr>
        <p:spPr>
          <a:xfrm>
            <a:off x="1547832" y="1412776"/>
            <a:ext cx="1512000" cy="46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96</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条条例案（手続き条例案）可決（</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112" name="正方形/長方形 111"/>
          <p:cNvSpPr/>
          <p:nvPr/>
        </p:nvSpPr>
        <p:spPr>
          <a:xfrm>
            <a:off x="2239998" y="2672964"/>
            <a:ext cx="2620033" cy="43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95250" marR="0" lvl="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●「事業の引継ぎに関する基本方針案」可決（</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113" name="正方形/長方形 112"/>
          <p:cNvSpPr/>
          <p:nvPr/>
        </p:nvSpPr>
        <p:spPr>
          <a:xfrm>
            <a:off x="2239999" y="3141016"/>
            <a:ext cx="2124000" cy="43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95250" marR="0" lvl="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●「バス</a:t>
            </a:r>
            <a:r>
              <a:rPr kumimoji="1" lang="zh-TW"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事業経営健全化計画</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」可決（</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p:txBody>
      </p:sp>
      <p:sp>
        <p:nvSpPr>
          <p:cNvPr id="36" name="正方形/長方形 35"/>
          <p:cNvSpPr/>
          <p:nvPr/>
        </p:nvSpPr>
        <p:spPr>
          <a:xfrm>
            <a:off x="4392248" y="3458372"/>
            <a:ext cx="2412000" cy="3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●「交通事業の設置等に関する条例を廃止する条例案」可決（</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39" name="テキスト ボックス 38"/>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77</a:t>
            </a:fld>
            <a:endParaRPr lang="ja-JP" altLang="en-US"/>
          </a:p>
        </p:txBody>
      </p:sp>
    </p:spTree>
    <p:extLst>
      <p:ext uri="{BB962C8B-B14F-4D97-AF65-F5344CB8AC3E}">
        <p14:creationId xmlns:p14="http://schemas.microsoft.com/office/powerpoint/2010/main" val="4251733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79466" y="712973"/>
            <a:ext cx="8424936"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バス路線の見直し等により乗車人員、営業キロは減少しているものの、</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2013</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年度決算において、</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31</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年ぶりの経常黒字（</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千万円）を達成</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年度決算において、乗車人員の増加による運輸収益の増加や職員数の減等に伴う人件費の減少などにより、</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年連続の経常黒字（</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千万円）を達成</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正方形/長方形 40"/>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①収支の改善</a:t>
            </a:r>
          </a:p>
        </p:txBody>
      </p:sp>
      <p:sp>
        <p:nvSpPr>
          <p:cNvPr id="31" name="正方形/長方形 30"/>
          <p:cNvSpPr/>
          <p:nvPr/>
        </p:nvSpPr>
        <p:spPr>
          <a:xfrm>
            <a:off x="7410734" y="349327"/>
            <a:ext cx="1719619"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51" name="テキスト ボックス 50"/>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a:xfrm>
            <a:off x="7018583" y="6482062"/>
            <a:ext cx="2133600" cy="365125"/>
          </a:xfrm>
        </p:spPr>
        <p:txBody>
          <a:bodyPr/>
          <a:lstStyle/>
          <a:p>
            <a:fld id="{63BC356D-1576-478B-8647-1361C6E9DFF7}" type="slidenum">
              <a:rPr lang="ja-JP" altLang="en-US" smtClean="0"/>
              <a:pPr/>
              <a:t>78</a:t>
            </a:fld>
            <a:endParaRPr lang="ja-JP" altLang="en-US" dirty="0"/>
          </a:p>
        </p:txBody>
      </p:sp>
      <p:pic>
        <p:nvPicPr>
          <p:cNvPr id="4" name="図 3"/>
          <p:cNvPicPr>
            <a:picLocks noChangeAspect="1"/>
          </p:cNvPicPr>
          <p:nvPr/>
        </p:nvPicPr>
        <p:blipFill>
          <a:blip r:embed="rId2"/>
          <a:stretch>
            <a:fillRect/>
          </a:stretch>
        </p:blipFill>
        <p:spPr>
          <a:xfrm>
            <a:off x="37873" y="1611071"/>
            <a:ext cx="9114310" cy="5041829"/>
          </a:xfrm>
          <a:prstGeom prst="rect">
            <a:avLst/>
          </a:prstGeom>
        </p:spPr>
      </p:pic>
    </p:spTree>
    <p:extLst>
      <p:ext uri="{BB962C8B-B14F-4D97-AF65-F5344CB8AC3E}">
        <p14:creationId xmlns:p14="http://schemas.microsoft.com/office/powerpoint/2010/main" val="1024843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67544" y="898639"/>
            <a:ext cx="842493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コスト削減及び事業規模の縮小に伴う営業所の統廃合</a:t>
            </a:r>
            <a:b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br>
            <a:r>
              <a:rPr kumimoji="1" lang="ja-JP" altLang="en-US" sz="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r>
            <a:br>
              <a:rPr kumimoji="1" lang="ja-JP" altLang="en-US" sz="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b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・コスト削減の一環として、管理委託の推進を行った（管理委託比率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H29</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58.9</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b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b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H14</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：古市・住之江営業所、</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H17</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：長吉営業所、</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H18</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：酉島営業所、</a:t>
            </a:r>
            <a:b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b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H19</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：井高野営業所（南海バス）、</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H22</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：古市営業所の廃止に伴い、鶴町営業所を管理委託</a:t>
            </a:r>
            <a:b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br>
            <a:r>
              <a:rPr kumimoji="1" lang="ja-JP" altLang="en-US" sz="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r>
            <a:br>
              <a:rPr kumimoji="1" lang="ja-JP" altLang="en-US" sz="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b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・事業規模の縮小に伴い、営業所の統廃合を行った（</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ヵ所⇒７ヵ所）</a:t>
            </a:r>
            <a:b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b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H21</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：古市営業所、</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H24</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：港・長吉営業所、</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H25</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：東成営業所</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正方形/長方形 40"/>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①収支の改善</a:t>
            </a:r>
          </a:p>
        </p:txBody>
      </p:sp>
      <p:sp>
        <p:nvSpPr>
          <p:cNvPr id="31" name="正方形/長方形 30"/>
          <p:cNvSpPr/>
          <p:nvPr/>
        </p:nvSpPr>
        <p:spPr>
          <a:xfrm>
            <a:off x="7410734" y="349327"/>
            <a:ext cx="1719619"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5" name="テキスト ボックス 14"/>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79</a:t>
            </a:fld>
            <a:endParaRPr lang="ja-JP" altLang="en-US"/>
          </a:p>
        </p:txBody>
      </p:sp>
      <p:pic>
        <p:nvPicPr>
          <p:cNvPr id="3" name="図 2"/>
          <p:cNvPicPr>
            <a:picLocks noChangeAspect="1"/>
          </p:cNvPicPr>
          <p:nvPr/>
        </p:nvPicPr>
        <p:blipFill>
          <a:blip r:embed="rId2"/>
          <a:stretch>
            <a:fillRect/>
          </a:stretch>
        </p:blipFill>
        <p:spPr>
          <a:xfrm>
            <a:off x="663821" y="2326959"/>
            <a:ext cx="7413379" cy="4285859"/>
          </a:xfrm>
          <a:prstGeom prst="rect">
            <a:avLst/>
          </a:prstGeom>
        </p:spPr>
      </p:pic>
    </p:spTree>
    <p:extLst>
      <p:ext uri="{BB962C8B-B14F-4D97-AF65-F5344CB8AC3E}">
        <p14:creationId xmlns:p14="http://schemas.microsoft.com/office/powerpoint/2010/main" val="149915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カギ線コネクタ 83"/>
          <p:cNvCxnSpPr>
            <a:stCxn id="77" idx="3"/>
          </p:cNvCxnSpPr>
          <p:nvPr/>
        </p:nvCxnSpPr>
        <p:spPr bwMode="auto">
          <a:xfrm>
            <a:off x="5816449" y="2145099"/>
            <a:ext cx="792000" cy="2580045"/>
          </a:xfrm>
          <a:prstGeom prst="bentConnector2">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角丸四角形 70"/>
          <p:cNvSpPr/>
          <p:nvPr/>
        </p:nvSpPr>
        <p:spPr bwMode="auto">
          <a:xfrm>
            <a:off x="384683" y="4404070"/>
            <a:ext cx="8302625" cy="216000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72" name="カギ線コネクタ 83"/>
          <p:cNvCxnSpPr/>
          <p:nvPr/>
        </p:nvCxnSpPr>
        <p:spPr bwMode="auto">
          <a:xfrm rot="10800000" flipV="1">
            <a:off x="2566219" y="2169144"/>
            <a:ext cx="791132" cy="2556000"/>
          </a:xfrm>
          <a:prstGeom prst="bentConnector2">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bwMode="auto">
          <a:xfrm>
            <a:off x="1586731" y="3474398"/>
            <a:ext cx="1958975" cy="4794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重複系統の集約などにより効率的な運行を行う</a:t>
            </a:r>
          </a:p>
        </p:txBody>
      </p:sp>
      <p:sp>
        <p:nvSpPr>
          <p:cNvPr id="74" name="正方形/長方形 73"/>
          <p:cNvSpPr/>
          <p:nvPr/>
        </p:nvSpPr>
        <p:spPr bwMode="auto">
          <a:xfrm>
            <a:off x="777106" y="4725144"/>
            <a:ext cx="3578225" cy="525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事業性のある路線</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５９系統</a:t>
            </a:r>
          </a:p>
        </p:txBody>
      </p:sp>
      <p:sp>
        <p:nvSpPr>
          <p:cNvPr id="75" name="正方形/長方形 74"/>
          <p:cNvSpPr/>
          <p:nvPr/>
        </p:nvSpPr>
        <p:spPr bwMode="auto">
          <a:xfrm>
            <a:off x="4864919" y="4725144"/>
            <a:ext cx="3578225" cy="525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新たな地域サービス系路線</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３０系統</a:t>
            </a:r>
          </a:p>
        </p:txBody>
      </p:sp>
      <p:sp>
        <p:nvSpPr>
          <p:cNvPr id="76" name="テキスト ボックス 3"/>
          <p:cNvSpPr>
            <a:spLocks noChangeArrowheads="1"/>
          </p:cNvSpPr>
          <p:nvPr/>
        </p:nvSpPr>
        <p:spPr bwMode="auto">
          <a:xfrm>
            <a:off x="1662931" y="6299026"/>
            <a:ext cx="5911850" cy="514350"/>
          </a:xfrm>
          <a:prstGeom prst="roundRect">
            <a:avLst>
              <a:gd name="adj" fmla="val 18850"/>
            </a:avLst>
          </a:prstGeom>
          <a:solidFill>
            <a:schemeClr val="bg1"/>
          </a:solidFill>
          <a:ln w="9525">
            <a:solidFill>
              <a:schemeClr val="tx1"/>
            </a:solidFill>
            <a:round/>
            <a:headEnd/>
            <a:tailEnd/>
          </a:ln>
        </p:spPr>
        <p:txBody>
          <a:bodyPr lIns="72000" tIns="0" rIns="7200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大阪市の交通政策（バスインフラ）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地域サービス系路線については</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億円未満の補助で維持</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77" name="正方形/長方形 76"/>
          <p:cNvSpPr/>
          <p:nvPr/>
        </p:nvSpPr>
        <p:spPr bwMode="auto">
          <a:xfrm>
            <a:off x="3357351" y="1929199"/>
            <a:ext cx="2459098" cy="431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既存のバス路線　　１０３系統</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8" name="正方形/長方形 77"/>
          <p:cNvSpPr/>
          <p:nvPr/>
        </p:nvSpPr>
        <p:spPr bwMode="auto">
          <a:xfrm>
            <a:off x="1440681" y="2432949"/>
            <a:ext cx="2303463" cy="952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事業性のある路線</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５９系統</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独立採算による運営</a:t>
            </a:r>
            <a:endPar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によって維持</a:t>
            </a:r>
          </a:p>
        </p:txBody>
      </p:sp>
      <p:sp>
        <p:nvSpPr>
          <p:cNvPr id="79" name="テキスト ボックス 113"/>
          <p:cNvSpPr txBox="1">
            <a:spLocks noChangeArrowheads="1"/>
          </p:cNvSpPr>
          <p:nvPr/>
        </p:nvSpPr>
        <p:spPr bwMode="auto">
          <a:xfrm>
            <a:off x="5298306" y="3429000"/>
            <a:ext cx="2755900" cy="830262"/>
          </a:xfrm>
          <a:prstGeom prst="rect">
            <a:avLst/>
          </a:prstGeom>
          <a:solidFill>
            <a:schemeClr val="bg1"/>
          </a:solidFill>
          <a:ln w="25400">
            <a:solidFill>
              <a:schemeClr val="tx1"/>
            </a:solidFill>
            <a:miter lim="800000"/>
            <a:headEnd/>
            <a:tailEnd/>
          </a:ln>
        </p:spPr>
        <p:txBody>
          <a:bodyPr>
            <a:spAutoFit/>
          </a:bodyPr>
          <a:lstStyle/>
          <a:p>
            <a:pPr marL="95250" marR="0" lvl="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公共交通ネットワークの観点から交通不</a:t>
            </a:r>
          </a:p>
          <a:p>
            <a:pPr marL="95250" marR="0" lvl="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便地域を極力生じさせないように検討</a:t>
            </a:r>
          </a:p>
          <a:p>
            <a:pPr marL="95250" marR="0" lvl="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を加えるとともに、重複系統を統合する</a:t>
            </a:r>
          </a:p>
          <a:p>
            <a:pPr marL="95250" marR="0" lvl="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など効率性の観点からも見直しを行う</a:t>
            </a:r>
            <a:endParaRPr kumimoji="1" lang="en-US" altLang="ja-JP" sz="12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0" name="正方形/長方形 79"/>
          <p:cNvSpPr/>
          <p:nvPr/>
        </p:nvSpPr>
        <p:spPr bwMode="auto">
          <a:xfrm>
            <a:off x="5503094" y="2420888"/>
            <a:ext cx="2301875" cy="9509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地域サービス系路線</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４４系統</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大阪市が支援して真に必要な</a:t>
            </a:r>
            <a:endPar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地域の移動手段を確保</a:t>
            </a:r>
          </a:p>
        </p:txBody>
      </p:sp>
      <p:sp>
        <p:nvSpPr>
          <p:cNvPr id="81" name="大かっこ 80"/>
          <p:cNvSpPr/>
          <p:nvPr/>
        </p:nvSpPr>
        <p:spPr>
          <a:xfrm>
            <a:off x="1758181" y="2924944"/>
            <a:ext cx="1651000" cy="382587"/>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 name="大かっこ 81"/>
          <p:cNvSpPr/>
          <p:nvPr/>
        </p:nvSpPr>
        <p:spPr>
          <a:xfrm>
            <a:off x="5631681" y="2931294"/>
            <a:ext cx="2066925" cy="384175"/>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3" name="テキスト ボックス 70"/>
          <p:cNvSpPr txBox="1">
            <a:spLocks noChangeArrowheads="1"/>
          </p:cNvSpPr>
          <p:nvPr/>
        </p:nvSpPr>
        <p:spPr bwMode="auto">
          <a:xfrm>
            <a:off x="3493319" y="2368937"/>
            <a:ext cx="2251075" cy="339725"/>
          </a:xfrm>
          <a:prstGeom prst="rect">
            <a:avLst/>
          </a:prstGeom>
          <a:noFill/>
          <a:ln>
            <a:noFill/>
          </a:ln>
        </p:spPr>
        <p:txBody>
          <a:bodyPr anchor="ctr" anchorCtr="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2013.4.1</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p>
        </p:txBody>
      </p:sp>
      <p:sp>
        <p:nvSpPr>
          <p:cNvPr id="84" name="テキスト ボックス 70"/>
          <p:cNvSpPr txBox="1">
            <a:spLocks noChangeArrowheads="1"/>
          </p:cNvSpPr>
          <p:nvPr/>
        </p:nvSpPr>
        <p:spPr bwMode="auto">
          <a:xfrm>
            <a:off x="3494906" y="4365104"/>
            <a:ext cx="2251075" cy="339725"/>
          </a:xfrm>
          <a:prstGeom prst="rect">
            <a:avLst/>
          </a:prstGeom>
          <a:noFill/>
          <a:ln>
            <a:noFill/>
          </a:ln>
        </p:spPr>
        <p:txBody>
          <a:bodyPr anchor="ctr" anchorCtr="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2014.4.1</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p>
        </p:txBody>
      </p:sp>
      <p:sp>
        <p:nvSpPr>
          <p:cNvPr id="85" name="テキスト ボックス 70"/>
          <p:cNvSpPr txBox="1">
            <a:spLocks noChangeArrowheads="1"/>
          </p:cNvSpPr>
          <p:nvPr/>
        </p:nvSpPr>
        <p:spPr bwMode="auto">
          <a:xfrm>
            <a:off x="467543" y="764704"/>
            <a:ext cx="8415200" cy="738664"/>
          </a:xfrm>
          <a:prstGeom prst="rect">
            <a:avLst/>
          </a:prstGeom>
          <a:noFill/>
          <a:ln>
            <a:noFill/>
          </a:ln>
        </p:spPr>
        <p:txBody>
          <a:bodyPr wrap="square" anchor="ctr" anchorCtr="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日にバス路線について、</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 「バス事業民営化基本プラン（案）」に沿って </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「事業性のある路線」と「地域サービス系路線」に分類した見直しを実施。</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見直し後においても、鉄道と合わせて市内を公共交通ネットワーク網でほぼカバーできている。</a:t>
            </a:r>
          </a:p>
        </p:txBody>
      </p:sp>
      <p:sp>
        <p:nvSpPr>
          <p:cNvPr id="86" name="正方形/長方形 85"/>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①収支の改善　（バス路線の再構築）</a:t>
            </a:r>
          </a:p>
        </p:txBody>
      </p:sp>
      <p:sp>
        <p:nvSpPr>
          <p:cNvPr id="87" name="正方形/長方形 86"/>
          <p:cNvSpPr/>
          <p:nvPr/>
        </p:nvSpPr>
        <p:spPr>
          <a:xfrm>
            <a:off x="7410734" y="349327"/>
            <a:ext cx="1719619"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88" name="テキスト ボックス 70"/>
          <p:cNvSpPr txBox="1">
            <a:spLocks noChangeArrowheads="1"/>
          </p:cNvSpPr>
          <p:nvPr/>
        </p:nvSpPr>
        <p:spPr bwMode="auto">
          <a:xfrm>
            <a:off x="3360899" y="1465227"/>
            <a:ext cx="2217274" cy="387286"/>
          </a:xfrm>
          <a:prstGeom prst="rect">
            <a:avLst/>
          </a:prstGeom>
          <a:noFill/>
          <a:ln>
            <a:noFill/>
          </a:ln>
        </p:spPr>
        <p:txBody>
          <a:bodyPr wrap="none" anchor="ctr" anchorCtr="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路線</a:t>
            </a:r>
            <a:r>
              <a:rPr kumimoji="1" lang="ja-JP" altLang="en-US" sz="1600" b="0" i="0" u="sng"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の再構築の考え方</a:t>
            </a:r>
          </a:p>
        </p:txBody>
      </p:sp>
      <p:sp>
        <p:nvSpPr>
          <p:cNvPr id="89" name="正方形/長方形 88"/>
          <p:cNvSpPr/>
          <p:nvPr/>
        </p:nvSpPr>
        <p:spPr bwMode="auto">
          <a:xfrm>
            <a:off x="755576" y="5711849"/>
            <a:ext cx="3578225" cy="525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事業性のある路線</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５７系統</a:t>
            </a:r>
          </a:p>
        </p:txBody>
      </p:sp>
      <p:sp>
        <p:nvSpPr>
          <p:cNvPr id="90" name="正方形/長方形 89"/>
          <p:cNvSpPr/>
          <p:nvPr/>
        </p:nvSpPr>
        <p:spPr bwMode="auto">
          <a:xfrm>
            <a:off x="4843389" y="5711849"/>
            <a:ext cx="3578225" cy="525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新たな地域サービス系路線</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２９系統</a:t>
            </a:r>
          </a:p>
        </p:txBody>
      </p:sp>
      <p:cxnSp>
        <p:nvCxnSpPr>
          <p:cNvPr id="91" name="直線矢印コネクタ 90"/>
          <p:cNvCxnSpPr>
            <a:stCxn id="74" idx="2"/>
            <a:endCxn id="89" idx="0"/>
          </p:cNvCxnSpPr>
          <p:nvPr/>
        </p:nvCxnSpPr>
        <p:spPr>
          <a:xfrm flipH="1">
            <a:off x="2544689" y="5250606"/>
            <a:ext cx="0" cy="461243"/>
          </a:xfrm>
          <a:prstGeom prst="straightConnector1">
            <a:avLst/>
          </a:prstGeom>
          <a:ln w="444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H="1">
            <a:off x="6603902" y="5250606"/>
            <a:ext cx="0" cy="461243"/>
          </a:xfrm>
          <a:prstGeom prst="straightConnector1">
            <a:avLst/>
          </a:prstGeom>
          <a:ln w="444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93" name="テキスト ボックス 70"/>
          <p:cNvSpPr txBox="1">
            <a:spLocks noChangeArrowheads="1"/>
          </p:cNvSpPr>
          <p:nvPr/>
        </p:nvSpPr>
        <p:spPr bwMode="auto">
          <a:xfrm>
            <a:off x="3491880" y="5393531"/>
            <a:ext cx="2251075" cy="339725"/>
          </a:xfrm>
          <a:prstGeom prst="rect">
            <a:avLst/>
          </a:prstGeom>
          <a:noFill/>
          <a:ln>
            <a:noFill/>
          </a:ln>
        </p:spPr>
        <p:txBody>
          <a:bodyPr anchor="ctr" anchorCtr="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2015.10.1</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p>
        </p:txBody>
      </p:sp>
      <p:sp>
        <p:nvSpPr>
          <p:cNvPr id="33" name="テキスト ボックス 32"/>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80</a:t>
            </a:fld>
            <a:endParaRPr lang="ja-JP" altLang="en-US"/>
          </a:p>
        </p:txBody>
      </p:sp>
    </p:spTree>
    <p:extLst>
      <p:ext uri="{BB962C8B-B14F-4D97-AF65-F5344CB8AC3E}">
        <p14:creationId xmlns:p14="http://schemas.microsoft.com/office/powerpoint/2010/main" val="1950143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角丸四角形 149"/>
          <p:cNvSpPr/>
          <p:nvPr/>
        </p:nvSpPr>
        <p:spPr>
          <a:xfrm>
            <a:off x="3305005" y="787392"/>
            <a:ext cx="423326" cy="144000"/>
          </a:xfrm>
          <a:prstGeom prst="roundRect">
            <a:avLst>
              <a:gd name="adj" fmla="val 3640"/>
            </a:avLst>
          </a:prstGeom>
          <a:solidFill>
            <a:srgbClr val="66FFFF">
              <a:alpha val="3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6" name="角丸四角形 146"/>
          <p:cNvSpPr/>
          <p:nvPr/>
        </p:nvSpPr>
        <p:spPr>
          <a:xfrm rot="21050398">
            <a:off x="2448693" y="2309601"/>
            <a:ext cx="537314" cy="678251"/>
          </a:xfrm>
          <a:custGeom>
            <a:avLst/>
            <a:gdLst>
              <a:gd name="connsiteX0" fmla="*/ 0 w 445984"/>
              <a:gd name="connsiteY0" fmla="*/ 16234 h 1556290"/>
              <a:gd name="connsiteX1" fmla="*/ 16234 w 445984"/>
              <a:gd name="connsiteY1" fmla="*/ 0 h 1556290"/>
              <a:gd name="connsiteX2" fmla="*/ 429750 w 445984"/>
              <a:gd name="connsiteY2" fmla="*/ 0 h 1556290"/>
              <a:gd name="connsiteX3" fmla="*/ 445984 w 445984"/>
              <a:gd name="connsiteY3" fmla="*/ 16234 h 1556290"/>
              <a:gd name="connsiteX4" fmla="*/ 445984 w 445984"/>
              <a:gd name="connsiteY4" fmla="*/ 1540056 h 1556290"/>
              <a:gd name="connsiteX5" fmla="*/ 429750 w 445984"/>
              <a:gd name="connsiteY5" fmla="*/ 1556290 h 1556290"/>
              <a:gd name="connsiteX6" fmla="*/ 16234 w 445984"/>
              <a:gd name="connsiteY6" fmla="*/ 1556290 h 1556290"/>
              <a:gd name="connsiteX7" fmla="*/ 0 w 445984"/>
              <a:gd name="connsiteY7" fmla="*/ 1540056 h 1556290"/>
              <a:gd name="connsiteX8" fmla="*/ 0 w 445984"/>
              <a:gd name="connsiteY8" fmla="*/ 16234 h 1556290"/>
              <a:gd name="connsiteX0" fmla="*/ 76823 w 445984"/>
              <a:gd name="connsiteY0" fmla="*/ 108217 h 1556290"/>
              <a:gd name="connsiteX1" fmla="*/ 16234 w 445984"/>
              <a:gd name="connsiteY1" fmla="*/ 0 h 1556290"/>
              <a:gd name="connsiteX2" fmla="*/ 429750 w 445984"/>
              <a:gd name="connsiteY2" fmla="*/ 0 h 1556290"/>
              <a:gd name="connsiteX3" fmla="*/ 445984 w 445984"/>
              <a:gd name="connsiteY3" fmla="*/ 16234 h 1556290"/>
              <a:gd name="connsiteX4" fmla="*/ 445984 w 445984"/>
              <a:gd name="connsiteY4" fmla="*/ 1540056 h 1556290"/>
              <a:gd name="connsiteX5" fmla="*/ 429750 w 445984"/>
              <a:gd name="connsiteY5" fmla="*/ 1556290 h 1556290"/>
              <a:gd name="connsiteX6" fmla="*/ 16234 w 445984"/>
              <a:gd name="connsiteY6" fmla="*/ 1556290 h 1556290"/>
              <a:gd name="connsiteX7" fmla="*/ 0 w 445984"/>
              <a:gd name="connsiteY7" fmla="*/ 1540056 h 1556290"/>
              <a:gd name="connsiteX8" fmla="*/ 76823 w 445984"/>
              <a:gd name="connsiteY8" fmla="*/ 108217 h 1556290"/>
              <a:gd name="connsiteX0" fmla="*/ 76823 w 445984"/>
              <a:gd name="connsiteY0" fmla="*/ 108217 h 1556290"/>
              <a:gd name="connsiteX1" fmla="*/ 90098 w 445984"/>
              <a:gd name="connsiteY1" fmla="*/ 50503 h 1556290"/>
              <a:gd name="connsiteX2" fmla="*/ 429750 w 445984"/>
              <a:gd name="connsiteY2" fmla="*/ 0 h 1556290"/>
              <a:gd name="connsiteX3" fmla="*/ 445984 w 445984"/>
              <a:gd name="connsiteY3" fmla="*/ 16234 h 1556290"/>
              <a:gd name="connsiteX4" fmla="*/ 445984 w 445984"/>
              <a:gd name="connsiteY4" fmla="*/ 1540056 h 1556290"/>
              <a:gd name="connsiteX5" fmla="*/ 429750 w 445984"/>
              <a:gd name="connsiteY5" fmla="*/ 1556290 h 1556290"/>
              <a:gd name="connsiteX6" fmla="*/ 16234 w 445984"/>
              <a:gd name="connsiteY6" fmla="*/ 1556290 h 1556290"/>
              <a:gd name="connsiteX7" fmla="*/ 0 w 445984"/>
              <a:gd name="connsiteY7" fmla="*/ 1540056 h 1556290"/>
              <a:gd name="connsiteX8" fmla="*/ 76823 w 445984"/>
              <a:gd name="connsiteY8" fmla="*/ 108217 h 1556290"/>
              <a:gd name="connsiteX0" fmla="*/ 76823 w 445984"/>
              <a:gd name="connsiteY0" fmla="*/ 108217 h 1556290"/>
              <a:gd name="connsiteX1" fmla="*/ 90098 w 445984"/>
              <a:gd name="connsiteY1" fmla="*/ 50503 h 1556290"/>
              <a:gd name="connsiteX2" fmla="*/ 429750 w 445984"/>
              <a:gd name="connsiteY2" fmla="*/ 0 h 1556290"/>
              <a:gd name="connsiteX3" fmla="*/ 445984 w 445984"/>
              <a:gd name="connsiteY3" fmla="*/ 16234 h 1556290"/>
              <a:gd name="connsiteX4" fmla="*/ 445984 w 445984"/>
              <a:gd name="connsiteY4" fmla="*/ 1540056 h 1556290"/>
              <a:gd name="connsiteX5" fmla="*/ 429750 w 445984"/>
              <a:gd name="connsiteY5" fmla="*/ 1556290 h 1556290"/>
              <a:gd name="connsiteX6" fmla="*/ 16234 w 445984"/>
              <a:gd name="connsiteY6" fmla="*/ 1556290 h 1556290"/>
              <a:gd name="connsiteX7" fmla="*/ 0 w 445984"/>
              <a:gd name="connsiteY7" fmla="*/ 1540056 h 1556290"/>
              <a:gd name="connsiteX8" fmla="*/ 76823 w 445984"/>
              <a:gd name="connsiteY8" fmla="*/ 108217 h 1556290"/>
              <a:gd name="connsiteX0" fmla="*/ 76823 w 445984"/>
              <a:gd name="connsiteY0" fmla="*/ 108217 h 1556290"/>
              <a:gd name="connsiteX1" fmla="*/ 99651 w 445984"/>
              <a:gd name="connsiteY1" fmla="*/ 6215 h 1556290"/>
              <a:gd name="connsiteX2" fmla="*/ 429750 w 445984"/>
              <a:gd name="connsiteY2" fmla="*/ 0 h 1556290"/>
              <a:gd name="connsiteX3" fmla="*/ 445984 w 445984"/>
              <a:gd name="connsiteY3" fmla="*/ 16234 h 1556290"/>
              <a:gd name="connsiteX4" fmla="*/ 445984 w 445984"/>
              <a:gd name="connsiteY4" fmla="*/ 1540056 h 1556290"/>
              <a:gd name="connsiteX5" fmla="*/ 429750 w 445984"/>
              <a:gd name="connsiteY5" fmla="*/ 1556290 h 1556290"/>
              <a:gd name="connsiteX6" fmla="*/ 16234 w 445984"/>
              <a:gd name="connsiteY6" fmla="*/ 1556290 h 1556290"/>
              <a:gd name="connsiteX7" fmla="*/ 0 w 445984"/>
              <a:gd name="connsiteY7" fmla="*/ 1540056 h 1556290"/>
              <a:gd name="connsiteX8" fmla="*/ 76823 w 445984"/>
              <a:gd name="connsiteY8" fmla="*/ 108217 h 1556290"/>
              <a:gd name="connsiteX0" fmla="*/ 76823 w 445984"/>
              <a:gd name="connsiteY0" fmla="*/ 102002 h 1550075"/>
              <a:gd name="connsiteX1" fmla="*/ 99651 w 445984"/>
              <a:gd name="connsiteY1" fmla="*/ 0 h 1550075"/>
              <a:gd name="connsiteX2" fmla="*/ 425885 w 445984"/>
              <a:gd name="connsiteY2" fmla="*/ 77582 h 1550075"/>
              <a:gd name="connsiteX3" fmla="*/ 445984 w 445984"/>
              <a:gd name="connsiteY3" fmla="*/ 10019 h 1550075"/>
              <a:gd name="connsiteX4" fmla="*/ 445984 w 445984"/>
              <a:gd name="connsiteY4" fmla="*/ 1533841 h 1550075"/>
              <a:gd name="connsiteX5" fmla="*/ 429750 w 445984"/>
              <a:gd name="connsiteY5" fmla="*/ 1550075 h 1550075"/>
              <a:gd name="connsiteX6" fmla="*/ 16234 w 445984"/>
              <a:gd name="connsiteY6" fmla="*/ 1550075 h 1550075"/>
              <a:gd name="connsiteX7" fmla="*/ 0 w 445984"/>
              <a:gd name="connsiteY7" fmla="*/ 1533841 h 1550075"/>
              <a:gd name="connsiteX8" fmla="*/ 76823 w 445984"/>
              <a:gd name="connsiteY8" fmla="*/ 102002 h 1550075"/>
              <a:gd name="connsiteX0" fmla="*/ 76823 w 445984"/>
              <a:gd name="connsiteY0" fmla="*/ 102002 h 1550075"/>
              <a:gd name="connsiteX1" fmla="*/ 99651 w 445984"/>
              <a:gd name="connsiteY1" fmla="*/ 0 h 1550075"/>
              <a:gd name="connsiteX2" fmla="*/ 406247 w 445984"/>
              <a:gd name="connsiteY2" fmla="*/ 139540 h 1550075"/>
              <a:gd name="connsiteX3" fmla="*/ 445984 w 445984"/>
              <a:gd name="connsiteY3" fmla="*/ 10019 h 1550075"/>
              <a:gd name="connsiteX4" fmla="*/ 445984 w 445984"/>
              <a:gd name="connsiteY4" fmla="*/ 1533841 h 1550075"/>
              <a:gd name="connsiteX5" fmla="*/ 429750 w 445984"/>
              <a:gd name="connsiteY5" fmla="*/ 1550075 h 1550075"/>
              <a:gd name="connsiteX6" fmla="*/ 16234 w 445984"/>
              <a:gd name="connsiteY6" fmla="*/ 1550075 h 1550075"/>
              <a:gd name="connsiteX7" fmla="*/ 0 w 445984"/>
              <a:gd name="connsiteY7" fmla="*/ 1533841 h 1550075"/>
              <a:gd name="connsiteX8" fmla="*/ 76823 w 445984"/>
              <a:gd name="connsiteY8" fmla="*/ 102002 h 1550075"/>
              <a:gd name="connsiteX0" fmla="*/ 76823 w 446929"/>
              <a:gd name="connsiteY0" fmla="*/ 102002 h 1550075"/>
              <a:gd name="connsiteX1" fmla="*/ 99651 w 446929"/>
              <a:gd name="connsiteY1" fmla="*/ 0 h 1550075"/>
              <a:gd name="connsiteX2" fmla="*/ 406247 w 446929"/>
              <a:gd name="connsiteY2" fmla="*/ 139540 h 1550075"/>
              <a:gd name="connsiteX3" fmla="*/ 445984 w 446929"/>
              <a:gd name="connsiteY3" fmla="*/ 1533841 h 1550075"/>
              <a:gd name="connsiteX4" fmla="*/ 429750 w 446929"/>
              <a:gd name="connsiteY4" fmla="*/ 1550075 h 1550075"/>
              <a:gd name="connsiteX5" fmla="*/ 16234 w 446929"/>
              <a:gd name="connsiteY5" fmla="*/ 1550075 h 1550075"/>
              <a:gd name="connsiteX6" fmla="*/ 0 w 446929"/>
              <a:gd name="connsiteY6" fmla="*/ 1533841 h 1550075"/>
              <a:gd name="connsiteX7" fmla="*/ 76823 w 446929"/>
              <a:gd name="connsiteY7" fmla="*/ 102002 h 1550075"/>
              <a:gd name="connsiteX0" fmla="*/ 76823 w 445984"/>
              <a:gd name="connsiteY0" fmla="*/ 102002 h 1550075"/>
              <a:gd name="connsiteX1" fmla="*/ 99651 w 445984"/>
              <a:gd name="connsiteY1" fmla="*/ 0 h 1550075"/>
              <a:gd name="connsiteX2" fmla="*/ 406247 w 445984"/>
              <a:gd name="connsiteY2" fmla="*/ 139540 h 1550075"/>
              <a:gd name="connsiteX3" fmla="*/ 445984 w 445984"/>
              <a:gd name="connsiteY3" fmla="*/ 1533841 h 1550075"/>
              <a:gd name="connsiteX4" fmla="*/ 429750 w 445984"/>
              <a:gd name="connsiteY4" fmla="*/ 1550075 h 1550075"/>
              <a:gd name="connsiteX5" fmla="*/ 16234 w 445984"/>
              <a:gd name="connsiteY5" fmla="*/ 1550075 h 1550075"/>
              <a:gd name="connsiteX6" fmla="*/ 0 w 445984"/>
              <a:gd name="connsiteY6" fmla="*/ 1533841 h 1550075"/>
              <a:gd name="connsiteX7" fmla="*/ 76823 w 445984"/>
              <a:gd name="connsiteY7" fmla="*/ 102002 h 1550075"/>
              <a:gd name="connsiteX0" fmla="*/ 76823 w 430298"/>
              <a:gd name="connsiteY0" fmla="*/ 102002 h 1550075"/>
              <a:gd name="connsiteX1" fmla="*/ 99651 w 430298"/>
              <a:gd name="connsiteY1" fmla="*/ 0 h 1550075"/>
              <a:gd name="connsiteX2" fmla="*/ 406247 w 430298"/>
              <a:gd name="connsiteY2" fmla="*/ 139540 h 1550075"/>
              <a:gd name="connsiteX3" fmla="*/ 334731 w 430298"/>
              <a:gd name="connsiteY3" fmla="*/ 1445954 h 1550075"/>
              <a:gd name="connsiteX4" fmla="*/ 429750 w 430298"/>
              <a:gd name="connsiteY4" fmla="*/ 1550075 h 1550075"/>
              <a:gd name="connsiteX5" fmla="*/ 16234 w 430298"/>
              <a:gd name="connsiteY5" fmla="*/ 1550075 h 1550075"/>
              <a:gd name="connsiteX6" fmla="*/ 0 w 430298"/>
              <a:gd name="connsiteY6" fmla="*/ 1533841 h 1550075"/>
              <a:gd name="connsiteX7" fmla="*/ 76823 w 430298"/>
              <a:gd name="connsiteY7" fmla="*/ 102002 h 1550075"/>
              <a:gd name="connsiteX0" fmla="*/ 76823 w 430298"/>
              <a:gd name="connsiteY0" fmla="*/ 102002 h 1550075"/>
              <a:gd name="connsiteX1" fmla="*/ 99651 w 430298"/>
              <a:gd name="connsiteY1" fmla="*/ 0 h 1550075"/>
              <a:gd name="connsiteX2" fmla="*/ 406247 w 430298"/>
              <a:gd name="connsiteY2" fmla="*/ 139540 h 1550075"/>
              <a:gd name="connsiteX3" fmla="*/ 334731 w 430298"/>
              <a:gd name="connsiteY3" fmla="*/ 1445954 h 1550075"/>
              <a:gd name="connsiteX4" fmla="*/ 429750 w 430298"/>
              <a:gd name="connsiteY4" fmla="*/ 1550075 h 1550075"/>
              <a:gd name="connsiteX5" fmla="*/ 16234 w 430298"/>
              <a:gd name="connsiteY5" fmla="*/ 1550075 h 1550075"/>
              <a:gd name="connsiteX6" fmla="*/ 0 w 430298"/>
              <a:gd name="connsiteY6" fmla="*/ 1533841 h 1550075"/>
              <a:gd name="connsiteX7" fmla="*/ 76823 w 430298"/>
              <a:gd name="connsiteY7" fmla="*/ 102002 h 1550075"/>
              <a:gd name="connsiteX0" fmla="*/ 76823 w 409099"/>
              <a:gd name="connsiteY0" fmla="*/ 102002 h 1581363"/>
              <a:gd name="connsiteX1" fmla="*/ 99651 w 409099"/>
              <a:gd name="connsiteY1" fmla="*/ 0 h 1581363"/>
              <a:gd name="connsiteX2" fmla="*/ 406247 w 409099"/>
              <a:gd name="connsiteY2" fmla="*/ 139540 h 1581363"/>
              <a:gd name="connsiteX3" fmla="*/ 334731 w 409099"/>
              <a:gd name="connsiteY3" fmla="*/ 1445954 h 1581363"/>
              <a:gd name="connsiteX4" fmla="*/ 16234 w 409099"/>
              <a:gd name="connsiteY4" fmla="*/ 1550075 h 1581363"/>
              <a:gd name="connsiteX5" fmla="*/ 0 w 409099"/>
              <a:gd name="connsiteY5" fmla="*/ 1533841 h 1581363"/>
              <a:gd name="connsiteX6" fmla="*/ 76823 w 409099"/>
              <a:gd name="connsiteY6" fmla="*/ 102002 h 1581363"/>
              <a:gd name="connsiteX0" fmla="*/ 76823 w 409605"/>
              <a:gd name="connsiteY0" fmla="*/ 102002 h 1597228"/>
              <a:gd name="connsiteX1" fmla="*/ 99651 w 409605"/>
              <a:gd name="connsiteY1" fmla="*/ 0 h 1597228"/>
              <a:gd name="connsiteX2" fmla="*/ 406247 w 409605"/>
              <a:gd name="connsiteY2" fmla="*/ 139540 h 1597228"/>
              <a:gd name="connsiteX3" fmla="*/ 349748 w 409605"/>
              <a:gd name="connsiteY3" fmla="*/ 1472496 h 1597228"/>
              <a:gd name="connsiteX4" fmla="*/ 16234 w 409605"/>
              <a:gd name="connsiteY4" fmla="*/ 1550075 h 1597228"/>
              <a:gd name="connsiteX5" fmla="*/ 0 w 409605"/>
              <a:gd name="connsiteY5" fmla="*/ 1533841 h 1597228"/>
              <a:gd name="connsiteX6" fmla="*/ 76823 w 409605"/>
              <a:gd name="connsiteY6" fmla="*/ 102002 h 1597228"/>
              <a:gd name="connsiteX0" fmla="*/ 76823 w 409605"/>
              <a:gd name="connsiteY0" fmla="*/ 102002 h 1550075"/>
              <a:gd name="connsiteX1" fmla="*/ 99651 w 409605"/>
              <a:gd name="connsiteY1" fmla="*/ 0 h 1550075"/>
              <a:gd name="connsiteX2" fmla="*/ 406247 w 409605"/>
              <a:gd name="connsiteY2" fmla="*/ 139540 h 1550075"/>
              <a:gd name="connsiteX3" fmla="*/ 349748 w 409605"/>
              <a:gd name="connsiteY3" fmla="*/ 1472496 h 1550075"/>
              <a:gd name="connsiteX4" fmla="*/ 16234 w 409605"/>
              <a:gd name="connsiteY4" fmla="*/ 1550075 h 1550075"/>
              <a:gd name="connsiteX5" fmla="*/ 0 w 409605"/>
              <a:gd name="connsiteY5" fmla="*/ 1533841 h 1550075"/>
              <a:gd name="connsiteX6" fmla="*/ 76823 w 409605"/>
              <a:gd name="connsiteY6" fmla="*/ 102002 h 1550075"/>
              <a:gd name="connsiteX0" fmla="*/ 76823 w 409605"/>
              <a:gd name="connsiteY0" fmla="*/ 102002 h 1678807"/>
              <a:gd name="connsiteX1" fmla="*/ 99651 w 409605"/>
              <a:gd name="connsiteY1" fmla="*/ 0 h 1678807"/>
              <a:gd name="connsiteX2" fmla="*/ 406247 w 409605"/>
              <a:gd name="connsiteY2" fmla="*/ 139540 h 1678807"/>
              <a:gd name="connsiteX3" fmla="*/ 349748 w 409605"/>
              <a:gd name="connsiteY3" fmla="*/ 1472496 h 1678807"/>
              <a:gd name="connsiteX4" fmla="*/ 0 w 409605"/>
              <a:gd name="connsiteY4" fmla="*/ 1533841 h 1678807"/>
              <a:gd name="connsiteX5" fmla="*/ 76823 w 409605"/>
              <a:gd name="connsiteY5" fmla="*/ 102002 h 1678807"/>
              <a:gd name="connsiteX0" fmla="*/ 60143 w 392925"/>
              <a:gd name="connsiteY0" fmla="*/ 102002 h 1625819"/>
              <a:gd name="connsiteX1" fmla="*/ 82971 w 392925"/>
              <a:gd name="connsiteY1" fmla="*/ 0 h 1625819"/>
              <a:gd name="connsiteX2" fmla="*/ 389567 w 392925"/>
              <a:gd name="connsiteY2" fmla="*/ 139540 h 1625819"/>
              <a:gd name="connsiteX3" fmla="*/ 333068 w 392925"/>
              <a:gd name="connsiteY3" fmla="*/ 1472496 h 1625819"/>
              <a:gd name="connsiteX4" fmla="*/ 0 w 392925"/>
              <a:gd name="connsiteY4" fmla="*/ 1430402 h 1625819"/>
              <a:gd name="connsiteX5" fmla="*/ 60143 w 392925"/>
              <a:gd name="connsiteY5" fmla="*/ 102002 h 1625819"/>
              <a:gd name="connsiteX0" fmla="*/ 60143 w 392925"/>
              <a:gd name="connsiteY0" fmla="*/ 102002 h 1571888"/>
              <a:gd name="connsiteX1" fmla="*/ 82971 w 392925"/>
              <a:gd name="connsiteY1" fmla="*/ 0 h 1571888"/>
              <a:gd name="connsiteX2" fmla="*/ 389567 w 392925"/>
              <a:gd name="connsiteY2" fmla="*/ 139540 h 1571888"/>
              <a:gd name="connsiteX3" fmla="*/ 333068 w 392925"/>
              <a:gd name="connsiteY3" fmla="*/ 1472496 h 1571888"/>
              <a:gd name="connsiteX4" fmla="*/ 0 w 392925"/>
              <a:gd name="connsiteY4" fmla="*/ 1430402 h 1571888"/>
              <a:gd name="connsiteX5" fmla="*/ 60143 w 392925"/>
              <a:gd name="connsiteY5" fmla="*/ 102002 h 1571888"/>
              <a:gd name="connsiteX0" fmla="*/ 60143 w 392925"/>
              <a:gd name="connsiteY0" fmla="*/ 102002 h 1479503"/>
              <a:gd name="connsiteX1" fmla="*/ 82971 w 392925"/>
              <a:gd name="connsiteY1" fmla="*/ 0 h 1479503"/>
              <a:gd name="connsiteX2" fmla="*/ 389567 w 392925"/>
              <a:gd name="connsiteY2" fmla="*/ 139540 h 1479503"/>
              <a:gd name="connsiteX3" fmla="*/ 333068 w 392925"/>
              <a:gd name="connsiteY3" fmla="*/ 1472496 h 1479503"/>
              <a:gd name="connsiteX4" fmla="*/ 0 w 392925"/>
              <a:gd name="connsiteY4" fmla="*/ 1430402 h 1479503"/>
              <a:gd name="connsiteX5" fmla="*/ 60143 w 392925"/>
              <a:gd name="connsiteY5" fmla="*/ 102002 h 1479503"/>
              <a:gd name="connsiteX0" fmla="*/ 60143 w 392925"/>
              <a:gd name="connsiteY0" fmla="*/ 102002 h 1474885"/>
              <a:gd name="connsiteX1" fmla="*/ 82971 w 392925"/>
              <a:gd name="connsiteY1" fmla="*/ 0 h 1474885"/>
              <a:gd name="connsiteX2" fmla="*/ 389567 w 392925"/>
              <a:gd name="connsiteY2" fmla="*/ 139540 h 1474885"/>
              <a:gd name="connsiteX3" fmla="*/ 333068 w 392925"/>
              <a:gd name="connsiteY3" fmla="*/ 1472496 h 1474885"/>
              <a:gd name="connsiteX4" fmla="*/ 0 w 392925"/>
              <a:gd name="connsiteY4" fmla="*/ 1430402 h 1474885"/>
              <a:gd name="connsiteX5" fmla="*/ 60143 w 392925"/>
              <a:gd name="connsiteY5" fmla="*/ 102002 h 1474885"/>
              <a:gd name="connsiteX0" fmla="*/ 60143 w 393216"/>
              <a:gd name="connsiteY0" fmla="*/ 102002 h 1491983"/>
              <a:gd name="connsiteX1" fmla="*/ 82971 w 393216"/>
              <a:gd name="connsiteY1" fmla="*/ 0 h 1491983"/>
              <a:gd name="connsiteX2" fmla="*/ 389567 w 393216"/>
              <a:gd name="connsiteY2" fmla="*/ 139540 h 1491983"/>
              <a:gd name="connsiteX3" fmla="*/ 339817 w 393216"/>
              <a:gd name="connsiteY3" fmla="*/ 1490468 h 1491983"/>
              <a:gd name="connsiteX4" fmla="*/ 0 w 393216"/>
              <a:gd name="connsiteY4" fmla="*/ 1430402 h 1491983"/>
              <a:gd name="connsiteX5" fmla="*/ 60143 w 393216"/>
              <a:gd name="connsiteY5" fmla="*/ 102002 h 1491983"/>
              <a:gd name="connsiteX0" fmla="*/ 60143 w 393216"/>
              <a:gd name="connsiteY0" fmla="*/ 102002 h 1490468"/>
              <a:gd name="connsiteX1" fmla="*/ 82971 w 393216"/>
              <a:gd name="connsiteY1" fmla="*/ 0 h 1490468"/>
              <a:gd name="connsiteX2" fmla="*/ 389567 w 393216"/>
              <a:gd name="connsiteY2" fmla="*/ 139540 h 1490468"/>
              <a:gd name="connsiteX3" fmla="*/ 339817 w 393216"/>
              <a:gd name="connsiteY3" fmla="*/ 1490468 h 1490468"/>
              <a:gd name="connsiteX4" fmla="*/ 0 w 393216"/>
              <a:gd name="connsiteY4" fmla="*/ 1430402 h 1490468"/>
              <a:gd name="connsiteX5" fmla="*/ 60143 w 393216"/>
              <a:gd name="connsiteY5" fmla="*/ 102002 h 1490468"/>
              <a:gd name="connsiteX0" fmla="*/ 60143 w 393216"/>
              <a:gd name="connsiteY0" fmla="*/ 102002 h 1490468"/>
              <a:gd name="connsiteX1" fmla="*/ 82971 w 393216"/>
              <a:gd name="connsiteY1" fmla="*/ 0 h 1490468"/>
              <a:gd name="connsiteX2" fmla="*/ 389567 w 393216"/>
              <a:gd name="connsiteY2" fmla="*/ 139540 h 1490468"/>
              <a:gd name="connsiteX3" fmla="*/ 339817 w 393216"/>
              <a:gd name="connsiteY3" fmla="*/ 1490468 h 1490468"/>
              <a:gd name="connsiteX4" fmla="*/ 0 w 393216"/>
              <a:gd name="connsiteY4" fmla="*/ 1430402 h 1490468"/>
              <a:gd name="connsiteX5" fmla="*/ 60143 w 393216"/>
              <a:gd name="connsiteY5" fmla="*/ 102002 h 1490468"/>
              <a:gd name="connsiteX0" fmla="*/ 60901 w 393974"/>
              <a:gd name="connsiteY0" fmla="*/ 102002 h 1490468"/>
              <a:gd name="connsiteX1" fmla="*/ 83729 w 393974"/>
              <a:gd name="connsiteY1" fmla="*/ 0 h 1490468"/>
              <a:gd name="connsiteX2" fmla="*/ 390325 w 393974"/>
              <a:gd name="connsiteY2" fmla="*/ 139540 h 1490468"/>
              <a:gd name="connsiteX3" fmla="*/ 340575 w 393974"/>
              <a:gd name="connsiteY3" fmla="*/ 1490468 h 1490468"/>
              <a:gd name="connsiteX4" fmla="*/ 0 w 393974"/>
              <a:gd name="connsiteY4" fmla="*/ 1435103 h 1490468"/>
              <a:gd name="connsiteX5" fmla="*/ 60901 w 393974"/>
              <a:gd name="connsiteY5" fmla="*/ 102002 h 1490468"/>
              <a:gd name="connsiteX0" fmla="*/ 60901 w 393974"/>
              <a:gd name="connsiteY0" fmla="*/ 102002 h 1490468"/>
              <a:gd name="connsiteX1" fmla="*/ 83729 w 393974"/>
              <a:gd name="connsiteY1" fmla="*/ 0 h 1490468"/>
              <a:gd name="connsiteX2" fmla="*/ 390325 w 393974"/>
              <a:gd name="connsiteY2" fmla="*/ 139540 h 1490468"/>
              <a:gd name="connsiteX3" fmla="*/ 340575 w 393974"/>
              <a:gd name="connsiteY3" fmla="*/ 1490468 h 1490468"/>
              <a:gd name="connsiteX4" fmla="*/ 0 w 393974"/>
              <a:gd name="connsiteY4" fmla="*/ 1435103 h 1490468"/>
              <a:gd name="connsiteX5" fmla="*/ 60901 w 393974"/>
              <a:gd name="connsiteY5" fmla="*/ 102002 h 1490468"/>
              <a:gd name="connsiteX0" fmla="*/ 60901 w 393974"/>
              <a:gd name="connsiteY0" fmla="*/ 102002 h 1490468"/>
              <a:gd name="connsiteX1" fmla="*/ 83729 w 393974"/>
              <a:gd name="connsiteY1" fmla="*/ 0 h 1490468"/>
              <a:gd name="connsiteX2" fmla="*/ 390325 w 393974"/>
              <a:gd name="connsiteY2" fmla="*/ 139540 h 1490468"/>
              <a:gd name="connsiteX3" fmla="*/ 340575 w 393974"/>
              <a:gd name="connsiteY3" fmla="*/ 1490468 h 1490468"/>
              <a:gd name="connsiteX4" fmla="*/ 0 w 393974"/>
              <a:gd name="connsiteY4" fmla="*/ 1435103 h 1490468"/>
              <a:gd name="connsiteX5" fmla="*/ 60901 w 393974"/>
              <a:gd name="connsiteY5" fmla="*/ 102002 h 1490468"/>
              <a:gd name="connsiteX0" fmla="*/ 60901 w 393974"/>
              <a:gd name="connsiteY0" fmla="*/ 149725 h 1538191"/>
              <a:gd name="connsiteX1" fmla="*/ 390325 w 393974"/>
              <a:gd name="connsiteY1" fmla="*/ 187263 h 1538191"/>
              <a:gd name="connsiteX2" fmla="*/ 340575 w 393974"/>
              <a:gd name="connsiteY2" fmla="*/ 1538191 h 1538191"/>
              <a:gd name="connsiteX3" fmla="*/ 0 w 393974"/>
              <a:gd name="connsiteY3" fmla="*/ 1482826 h 1538191"/>
              <a:gd name="connsiteX4" fmla="*/ 60901 w 393974"/>
              <a:gd name="connsiteY4" fmla="*/ 149725 h 1538191"/>
              <a:gd name="connsiteX0" fmla="*/ 60901 w 393974"/>
              <a:gd name="connsiteY0" fmla="*/ 61077 h 1449543"/>
              <a:gd name="connsiteX1" fmla="*/ 390325 w 393974"/>
              <a:gd name="connsiteY1" fmla="*/ 98615 h 1449543"/>
              <a:gd name="connsiteX2" fmla="*/ 340575 w 393974"/>
              <a:gd name="connsiteY2" fmla="*/ 1449543 h 1449543"/>
              <a:gd name="connsiteX3" fmla="*/ 0 w 393974"/>
              <a:gd name="connsiteY3" fmla="*/ 1394178 h 1449543"/>
              <a:gd name="connsiteX4" fmla="*/ 60901 w 393974"/>
              <a:gd name="connsiteY4" fmla="*/ 61077 h 1449543"/>
              <a:gd name="connsiteX0" fmla="*/ 4034 w 393974"/>
              <a:gd name="connsiteY0" fmla="*/ 231152 h 1416531"/>
              <a:gd name="connsiteX1" fmla="*/ 390325 w 393974"/>
              <a:gd name="connsiteY1" fmla="*/ 65603 h 1416531"/>
              <a:gd name="connsiteX2" fmla="*/ 340575 w 393974"/>
              <a:gd name="connsiteY2" fmla="*/ 1416531 h 1416531"/>
              <a:gd name="connsiteX3" fmla="*/ 0 w 393974"/>
              <a:gd name="connsiteY3" fmla="*/ 1361166 h 1416531"/>
              <a:gd name="connsiteX4" fmla="*/ 4034 w 393974"/>
              <a:gd name="connsiteY4" fmla="*/ 231152 h 1416531"/>
              <a:gd name="connsiteX0" fmla="*/ 4034 w 393974"/>
              <a:gd name="connsiteY0" fmla="*/ 165549 h 1350928"/>
              <a:gd name="connsiteX1" fmla="*/ 390325 w 393974"/>
              <a:gd name="connsiteY1" fmla="*/ 0 h 1350928"/>
              <a:gd name="connsiteX2" fmla="*/ 340575 w 393974"/>
              <a:gd name="connsiteY2" fmla="*/ 1350928 h 1350928"/>
              <a:gd name="connsiteX3" fmla="*/ 0 w 393974"/>
              <a:gd name="connsiteY3" fmla="*/ 1295563 h 1350928"/>
              <a:gd name="connsiteX4" fmla="*/ 4034 w 393974"/>
              <a:gd name="connsiteY4" fmla="*/ 165549 h 1350928"/>
              <a:gd name="connsiteX0" fmla="*/ 4034 w 393974"/>
              <a:gd name="connsiteY0" fmla="*/ 165549 h 1350928"/>
              <a:gd name="connsiteX1" fmla="*/ 390325 w 393974"/>
              <a:gd name="connsiteY1" fmla="*/ 0 h 1350928"/>
              <a:gd name="connsiteX2" fmla="*/ 340575 w 393974"/>
              <a:gd name="connsiteY2" fmla="*/ 1350928 h 1350928"/>
              <a:gd name="connsiteX3" fmla="*/ 0 w 393974"/>
              <a:gd name="connsiteY3" fmla="*/ 1295563 h 1350928"/>
              <a:gd name="connsiteX4" fmla="*/ 4034 w 393974"/>
              <a:gd name="connsiteY4" fmla="*/ 165549 h 1350928"/>
              <a:gd name="connsiteX0" fmla="*/ 4034 w 344900"/>
              <a:gd name="connsiteY0" fmla="*/ 184809 h 1370188"/>
              <a:gd name="connsiteX1" fmla="*/ 330718 w 344900"/>
              <a:gd name="connsiteY1" fmla="*/ 0 h 1370188"/>
              <a:gd name="connsiteX2" fmla="*/ 340575 w 344900"/>
              <a:gd name="connsiteY2" fmla="*/ 1370188 h 1370188"/>
              <a:gd name="connsiteX3" fmla="*/ 0 w 344900"/>
              <a:gd name="connsiteY3" fmla="*/ 1314823 h 1370188"/>
              <a:gd name="connsiteX4" fmla="*/ 4034 w 344900"/>
              <a:gd name="connsiteY4" fmla="*/ 184809 h 1370188"/>
              <a:gd name="connsiteX0" fmla="*/ 4034 w 386496"/>
              <a:gd name="connsiteY0" fmla="*/ 176470 h 1361849"/>
              <a:gd name="connsiteX1" fmla="*/ 382437 w 386496"/>
              <a:gd name="connsiteY1" fmla="*/ 0 h 1361849"/>
              <a:gd name="connsiteX2" fmla="*/ 340575 w 386496"/>
              <a:gd name="connsiteY2" fmla="*/ 1361849 h 1361849"/>
              <a:gd name="connsiteX3" fmla="*/ 0 w 386496"/>
              <a:gd name="connsiteY3" fmla="*/ 1306484 h 1361849"/>
              <a:gd name="connsiteX4" fmla="*/ 4034 w 386496"/>
              <a:gd name="connsiteY4" fmla="*/ 176470 h 1361849"/>
              <a:gd name="connsiteX0" fmla="*/ 0 w 423866"/>
              <a:gd name="connsiteY0" fmla="*/ 193913 h 1361849"/>
              <a:gd name="connsiteX1" fmla="*/ 419807 w 423866"/>
              <a:gd name="connsiteY1" fmla="*/ 0 h 1361849"/>
              <a:gd name="connsiteX2" fmla="*/ 377945 w 423866"/>
              <a:gd name="connsiteY2" fmla="*/ 1361849 h 1361849"/>
              <a:gd name="connsiteX3" fmla="*/ 37370 w 423866"/>
              <a:gd name="connsiteY3" fmla="*/ 1306484 h 1361849"/>
              <a:gd name="connsiteX4" fmla="*/ 0 w 423866"/>
              <a:gd name="connsiteY4" fmla="*/ 193913 h 1361849"/>
              <a:gd name="connsiteX0" fmla="*/ 0 w 593550"/>
              <a:gd name="connsiteY0" fmla="*/ 193913 h 1306484"/>
              <a:gd name="connsiteX1" fmla="*/ 419807 w 593550"/>
              <a:gd name="connsiteY1" fmla="*/ 0 h 1306484"/>
              <a:gd name="connsiteX2" fmla="*/ 593437 w 593550"/>
              <a:gd name="connsiteY2" fmla="*/ 653699 h 1306484"/>
              <a:gd name="connsiteX3" fmla="*/ 37370 w 593550"/>
              <a:gd name="connsiteY3" fmla="*/ 1306484 h 1306484"/>
              <a:gd name="connsiteX4" fmla="*/ 0 w 593550"/>
              <a:gd name="connsiteY4" fmla="*/ 193913 h 1306484"/>
              <a:gd name="connsiteX0" fmla="*/ 0 w 593550"/>
              <a:gd name="connsiteY0" fmla="*/ 193913 h 784582"/>
              <a:gd name="connsiteX1" fmla="*/ 419807 w 593550"/>
              <a:gd name="connsiteY1" fmla="*/ 0 h 784582"/>
              <a:gd name="connsiteX2" fmla="*/ 593437 w 593550"/>
              <a:gd name="connsiteY2" fmla="*/ 653699 h 784582"/>
              <a:gd name="connsiteX3" fmla="*/ 271071 w 593550"/>
              <a:gd name="connsiteY3" fmla="*/ 784582 h 784582"/>
              <a:gd name="connsiteX4" fmla="*/ 0 w 593550"/>
              <a:gd name="connsiteY4" fmla="*/ 193913 h 784582"/>
              <a:gd name="connsiteX0" fmla="*/ 0 w 593550"/>
              <a:gd name="connsiteY0" fmla="*/ 193913 h 784582"/>
              <a:gd name="connsiteX1" fmla="*/ 419807 w 593550"/>
              <a:gd name="connsiteY1" fmla="*/ 0 h 784582"/>
              <a:gd name="connsiteX2" fmla="*/ 593437 w 593550"/>
              <a:gd name="connsiteY2" fmla="*/ 653699 h 784582"/>
              <a:gd name="connsiteX3" fmla="*/ 271071 w 593550"/>
              <a:gd name="connsiteY3" fmla="*/ 784582 h 784582"/>
              <a:gd name="connsiteX4" fmla="*/ 0 w 593550"/>
              <a:gd name="connsiteY4" fmla="*/ 193913 h 784582"/>
              <a:gd name="connsiteX0" fmla="*/ 0 w 593520"/>
              <a:gd name="connsiteY0" fmla="*/ 155235 h 745904"/>
              <a:gd name="connsiteX1" fmla="*/ 360506 w 593520"/>
              <a:gd name="connsiteY1" fmla="*/ 0 h 745904"/>
              <a:gd name="connsiteX2" fmla="*/ 593437 w 593520"/>
              <a:gd name="connsiteY2" fmla="*/ 615021 h 745904"/>
              <a:gd name="connsiteX3" fmla="*/ 271071 w 593520"/>
              <a:gd name="connsiteY3" fmla="*/ 745904 h 745904"/>
              <a:gd name="connsiteX4" fmla="*/ 0 w 593520"/>
              <a:gd name="connsiteY4" fmla="*/ 155235 h 745904"/>
              <a:gd name="connsiteX0" fmla="*/ 0 w 593569"/>
              <a:gd name="connsiteY0" fmla="*/ 155235 h 745904"/>
              <a:gd name="connsiteX1" fmla="*/ 360506 w 593569"/>
              <a:gd name="connsiteY1" fmla="*/ 0 h 745904"/>
              <a:gd name="connsiteX2" fmla="*/ 593437 w 593569"/>
              <a:gd name="connsiteY2" fmla="*/ 615021 h 745904"/>
              <a:gd name="connsiteX3" fmla="*/ 271071 w 593569"/>
              <a:gd name="connsiteY3" fmla="*/ 745904 h 745904"/>
              <a:gd name="connsiteX4" fmla="*/ 0 w 593569"/>
              <a:gd name="connsiteY4" fmla="*/ 155235 h 745904"/>
              <a:gd name="connsiteX0" fmla="*/ 0 w 593569"/>
              <a:gd name="connsiteY0" fmla="*/ 155235 h 745904"/>
              <a:gd name="connsiteX1" fmla="*/ 360506 w 593569"/>
              <a:gd name="connsiteY1" fmla="*/ 0 h 745904"/>
              <a:gd name="connsiteX2" fmla="*/ 593437 w 593569"/>
              <a:gd name="connsiteY2" fmla="*/ 615021 h 745904"/>
              <a:gd name="connsiteX3" fmla="*/ 271071 w 593569"/>
              <a:gd name="connsiteY3" fmla="*/ 745904 h 745904"/>
              <a:gd name="connsiteX4" fmla="*/ 0 w 593569"/>
              <a:gd name="connsiteY4" fmla="*/ 155235 h 745904"/>
              <a:gd name="connsiteX0" fmla="*/ 0 w 593503"/>
              <a:gd name="connsiteY0" fmla="*/ 143551 h 734220"/>
              <a:gd name="connsiteX1" fmla="*/ 223549 w 593503"/>
              <a:gd name="connsiteY1" fmla="*/ 0 h 734220"/>
              <a:gd name="connsiteX2" fmla="*/ 593437 w 593503"/>
              <a:gd name="connsiteY2" fmla="*/ 603337 h 734220"/>
              <a:gd name="connsiteX3" fmla="*/ 271071 w 593503"/>
              <a:gd name="connsiteY3" fmla="*/ 734220 h 734220"/>
              <a:gd name="connsiteX4" fmla="*/ 0 w 593503"/>
              <a:gd name="connsiteY4" fmla="*/ 143551 h 734220"/>
              <a:gd name="connsiteX0" fmla="*/ 0 w 593568"/>
              <a:gd name="connsiteY0" fmla="*/ 143551 h 734220"/>
              <a:gd name="connsiteX1" fmla="*/ 223549 w 593568"/>
              <a:gd name="connsiteY1" fmla="*/ 0 h 734220"/>
              <a:gd name="connsiteX2" fmla="*/ 593437 w 593568"/>
              <a:gd name="connsiteY2" fmla="*/ 603337 h 734220"/>
              <a:gd name="connsiteX3" fmla="*/ 271071 w 593568"/>
              <a:gd name="connsiteY3" fmla="*/ 734220 h 734220"/>
              <a:gd name="connsiteX4" fmla="*/ 0 w 593568"/>
              <a:gd name="connsiteY4" fmla="*/ 143551 h 734220"/>
              <a:gd name="connsiteX0" fmla="*/ 0 w 596325"/>
              <a:gd name="connsiteY0" fmla="*/ 148728 h 739397"/>
              <a:gd name="connsiteX1" fmla="*/ 223549 w 596325"/>
              <a:gd name="connsiteY1" fmla="*/ 5177 h 739397"/>
              <a:gd name="connsiteX2" fmla="*/ 427762 w 596325"/>
              <a:gd name="connsiteY2" fmla="*/ 81621 h 739397"/>
              <a:gd name="connsiteX3" fmla="*/ 593437 w 596325"/>
              <a:gd name="connsiteY3" fmla="*/ 608514 h 739397"/>
              <a:gd name="connsiteX4" fmla="*/ 271071 w 596325"/>
              <a:gd name="connsiteY4" fmla="*/ 739397 h 739397"/>
              <a:gd name="connsiteX5" fmla="*/ 0 w 596325"/>
              <a:gd name="connsiteY5" fmla="*/ 148728 h 739397"/>
              <a:gd name="connsiteX0" fmla="*/ 0 w 596325"/>
              <a:gd name="connsiteY0" fmla="*/ 144426 h 735095"/>
              <a:gd name="connsiteX1" fmla="*/ 223549 w 596325"/>
              <a:gd name="connsiteY1" fmla="*/ 875 h 735095"/>
              <a:gd name="connsiteX2" fmla="*/ 427762 w 596325"/>
              <a:gd name="connsiteY2" fmla="*/ 77319 h 735095"/>
              <a:gd name="connsiteX3" fmla="*/ 593437 w 596325"/>
              <a:gd name="connsiteY3" fmla="*/ 604212 h 735095"/>
              <a:gd name="connsiteX4" fmla="*/ 271071 w 596325"/>
              <a:gd name="connsiteY4" fmla="*/ 735095 h 735095"/>
              <a:gd name="connsiteX5" fmla="*/ 0 w 596325"/>
              <a:gd name="connsiteY5" fmla="*/ 144426 h 735095"/>
              <a:gd name="connsiteX0" fmla="*/ 0 w 596325"/>
              <a:gd name="connsiteY0" fmla="*/ 143551 h 734220"/>
              <a:gd name="connsiteX1" fmla="*/ 223549 w 596325"/>
              <a:gd name="connsiteY1" fmla="*/ 0 h 734220"/>
              <a:gd name="connsiteX2" fmla="*/ 427762 w 596325"/>
              <a:gd name="connsiteY2" fmla="*/ 76444 h 734220"/>
              <a:gd name="connsiteX3" fmla="*/ 593437 w 596325"/>
              <a:gd name="connsiteY3" fmla="*/ 603337 h 734220"/>
              <a:gd name="connsiteX4" fmla="*/ 271071 w 596325"/>
              <a:gd name="connsiteY4" fmla="*/ 734220 h 734220"/>
              <a:gd name="connsiteX5" fmla="*/ 0 w 596325"/>
              <a:gd name="connsiteY5" fmla="*/ 143551 h 734220"/>
              <a:gd name="connsiteX0" fmla="*/ 0 w 596325"/>
              <a:gd name="connsiteY0" fmla="*/ 137180 h 727849"/>
              <a:gd name="connsiteX1" fmla="*/ 203225 w 596325"/>
              <a:gd name="connsiteY1" fmla="*/ 0 h 727849"/>
              <a:gd name="connsiteX2" fmla="*/ 427762 w 596325"/>
              <a:gd name="connsiteY2" fmla="*/ 70073 h 727849"/>
              <a:gd name="connsiteX3" fmla="*/ 593437 w 596325"/>
              <a:gd name="connsiteY3" fmla="*/ 596966 h 727849"/>
              <a:gd name="connsiteX4" fmla="*/ 271071 w 596325"/>
              <a:gd name="connsiteY4" fmla="*/ 727849 h 727849"/>
              <a:gd name="connsiteX5" fmla="*/ 0 w 596325"/>
              <a:gd name="connsiteY5" fmla="*/ 137180 h 727849"/>
              <a:gd name="connsiteX0" fmla="*/ 0 w 596468"/>
              <a:gd name="connsiteY0" fmla="*/ 137180 h 727849"/>
              <a:gd name="connsiteX1" fmla="*/ 203225 w 596468"/>
              <a:gd name="connsiteY1" fmla="*/ 0 h 727849"/>
              <a:gd name="connsiteX2" fmla="*/ 434738 w 596468"/>
              <a:gd name="connsiteY2" fmla="*/ 56725 h 727849"/>
              <a:gd name="connsiteX3" fmla="*/ 593437 w 596468"/>
              <a:gd name="connsiteY3" fmla="*/ 596966 h 727849"/>
              <a:gd name="connsiteX4" fmla="*/ 271071 w 596468"/>
              <a:gd name="connsiteY4" fmla="*/ 727849 h 727849"/>
              <a:gd name="connsiteX5" fmla="*/ 0 w 596468"/>
              <a:gd name="connsiteY5" fmla="*/ 137180 h 727849"/>
              <a:gd name="connsiteX0" fmla="*/ 0 w 596468"/>
              <a:gd name="connsiteY0" fmla="*/ 137180 h 727849"/>
              <a:gd name="connsiteX1" fmla="*/ 203225 w 596468"/>
              <a:gd name="connsiteY1" fmla="*/ 0 h 727849"/>
              <a:gd name="connsiteX2" fmla="*/ 434738 w 596468"/>
              <a:gd name="connsiteY2" fmla="*/ 56725 h 727849"/>
              <a:gd name="connsiteX3" fmla="*/ 593437 w 596468"/>
              <a:gd name="connsiteY3" fmla="*/ 596966 h 727849"/>
              <a:gd name="connsiteX4" fmla="*/ 271071 w 596468"/>
              <a:gd name="connsiteY4" fmla="*/ 727849 h 727849"/>
              <a:gd name="connsiteX5" fmla="*/ 0 w 596468"/>
              <a:gd name="connsiteY5" fmla="*/ 137180 h 727849"/>
              <a:gd name="connsiteX0" fmla="*/ 0 w 596468"/>
              <a:gd name="connsiteY0" fmla="*/ 137180 h 727849"/>
              <a:gd name="connsiteX1" fmla="*/ 203225 w 596468"/>
              <a:gd name="connsiteY1" fmla="*/ 0 h 727849"/>
              <a:gd name="connsiteX2" fmla="*/ 434738 w 596468"/>
              <a:gd name="connsiteY2" fmla="*/ 56725 h 727849"/>
              <a:gd name="connsiteX3" fmla="*/ 593437 w 596468"/>
              <a:gd name="connsiteY3" fmla="*/ 596966 h 727849"/>
              <a:gd name="connsiteX4" fmla="*/ 271071 w 596468"/>
              <a:gd name="connsiteY4" fmla="*/ 727849 h 727849"/>
              <a:gd name="connsiteX5" fmla="*/ 0 w 596468"/>
              <a:gd name="connsiteY5" fmla="*/ 137180 h 727849"/>
              <a:gd name="connsiteX0" fmla="*/ 0 w 595947"/>
              <a:gd name="connsiteY0" fmla="*/ 137180 h 727849"/>
              <a:gd name="connsiteX1" fmla="*/ 203225 w 595947"/>
              <a:gd name="connsiteY1" fmla="*/ 0 h 727849"/>
              <a:gd name="connsiteX2" fmla="*/ 405617 w 595947"/>
              <a:gd name="connsiteY2" fmla="*/ 27908 h 727849"/>
              <a:gd name="connsiteX3" fmla="*/ 593437 w 595947"/>
              <a:gd name="connsiteY3" fmla="*/ 596966 h 727849"/>
              <a:gd name="connsiteX4" fmla="*/ 271071 w 595947"/>
              <a:gd name="connsiteY4" fmla="*/ 727849 h 727849"/>
              <a:gd name="connsiteX5" fmla="*/ 0 w 595947"/>
              <a:gd name="connsiteY5" fmla="*/ 137180 h 727849"/>
              <a:gd name="connsiteX0" fmla="*/ 0 w 595947"/>
              <a:gd name="connsiteY0" fmla="*/ 137180 h 727849"/>
              <a:gd name="connsiteX1" fmla="*/ 203225 w 595947"/>
              <a:gd name="connsiteY1" fmla="*/ 0 h 727849"/>
              <a:gd name="connsiteX2" fmla="*/ 405617 w 595947"/>
              <a:gd name="connsiteY2" fmla="*/ 27908 h 727849"/>
              <a:gd name="connsiteX3" fmla="*/ 593437 w 595947"/>
              <a:gd name="connsiteY3" fmla="*/ 596966 h 727849"/>
              <a:gd name="connsiteX4" fmla="*/ 271071 w 595947"/>
              <a:gd name="connsiteY4" fmla="*/ 727849 h 727849"/>
              <a:gd name="connsiteX5" fmla="*/ 0 w 595947"/>
              <a:gd name="connsiteY5" fmla="*/ 137180 h 727849"/>
              <a:gd name="connsiteX0" fmla="*/ 0 w 595712"/>
              <a:gd name="connsiteY0" fmla="*/ 137180 h 727849"/>
              <a:gd name="connsiteX1" fmla="*/ 203225 w 595712"/>
              <a:gd name="connsiteY1" fmla="*/ 0 h 727849"/>
              <a:gd name="connsiteX2" fmla="*/ 405617 w 595712"/>
              <a:gd name="connsiteY2" fmla="*/ 27908 h 727849"/>
              <a:gd name="connsiteX3" fmla="*/ 593437 w 595712"/>
              <a:gd name="connsiteY3" fmla="*/ 596966 h 727849"/>
              <a:gd name="connsiteX4" fmla="*/ 271071 w 595712"/>
              <a:gd name="connsiteY4" fmla="*/ 727849 h 727849"/>
              <a:gd name="connsiteX5" fmla="*/ 0 w 595712"/>
              <a:gd name="connsiteY5" fmla="*/ 137180 h 727849"/>
              <a:gd name="connsiteX0" fmla="*/ 0 w 593437"/>
              <a:gd name="connsiteY0" fmla="*/ 137180 h 727849"/>
              <a:gd name="connsiteX1" fmla="*/ 203225 w 593437"/>
              <a:gd name="connsiteY1" fmla="*/ 0 h 727849"/>
              <a:gd name="connsiteX2" fmla="*/ 405617 w 593437"/>
              <a:gd name="connsiteY2" fmla="*/ 27908 h 727849"/>
              <a:gd name="connsiteX3" fmla="*/ 593437 w 593437"/>
              <a:gd name="connsiteY3" fmla="*/ 596966 h 727849"/>
              <a:gd name="connsiteX4" fmla="*/ 271071 w 593437"/>
              <a:gd name="connsiteY4" fmla="*/ 727849 h 727849"/>
              <a:gd name="connsiteX5" fmla="*/ 0 w 593437"/>
              <a:gd name="connsiteY5" fmla="*/ 137180 h 727849"/>
              <a:gd name="connsiteX0" fmla="*/ 0 w 593437"/>
              <a:gd name="connsiteY0" fmla="*/ 137180 h 727849"/>
              <a:gd name="connsiteX1" fmla="*/ 203225 w 593437"/>
              <a:gd name="connsiteY1" fmla="*/ 0 h 727849"/>
              <a:gd name="connsiteX2" fmla="*/ 405617 w 593437"/>
              <a:gd name="connsiteY2" fmla="*/ 27908 h 727849"/>
              <a:gd name="connsiteX3" fmla="*/ 593437 w 593437"/>
              <a:gd name="connsiteY3" fmla="*/ 596966 h 727849"/>
              <a:gd name="connsiteX4" fmla="*/ 271071 w 593437"/>
              <a:gd name="connsiteY4" fmla="*/ 727849 h 727849"/>
              <a:gd name="connsiteX5" fmla="*/ 0 w 593437"/>
              <a:gd name="connsiteY5" fmla="*/ 137180 h 727849"/>
              <a:gd name="connsiteX0" fmla="*/ 0 w 593437"/>
              <a:gd name="connsiteY0" fmla="*/ 137180 h 727849"/>
              <a:gd name="connsiteX1" fmla="*/ 203225 w 593437"/>
              <a:gd name="connsiteY1" fmla="*/ 0 h 727849"/>
              <a:gd name="connsiteX2" fmla="*/ 405617 w 593437"/>
              <a:gd name="connsiteY2" fmla="*/ 27908 h 727849"/>
              <a:gd name="connsiteX3" fmla="*/ 593437 w 593437"/>
              <a:gd name="connsiteY3" fmla="*/ 596966 h 727849"/>
              <a:gd name="connsiteX4" fmla="*/ 271071 w 593437"/>
              <a:gd name="connsiteY4" fmla="*/ 727849 h 727849"/>
              <a:gd name="connsiteX5" fmla="*/ 0 w 593437"/>
              <a:gd name="connsiteY5" fmla="*/ 137180 h 727849"/>
              <a:gd name="connsiteX0" fmla="*/ 0 w 594041"/>
              <a:gd name="connsiteY0" fmla="*/ 170850 h 727849"/>
              <a:gd name="connsiteX1" fmla="*/ 203829 w 594041"/>
              <a:gd name="connsiteY1" fmla="*/ 0 h 727849"/>
              <a:gd name="connsiteX2" fmla="*/ 406221 w 594041"/>
              <a:gd name="connsiteY2" fmla="*/ 27908 h 727849"/>
              <a:gd name="connsiteX3" fmla="*/ 594041 w 594041"/>
              <a:gd name="connsiteY3" fmla="*/ 596966 h 727849"/>
              <a:gd name="connsiteX4" fmla="*/ 271675 w 594041"/>
              <a:gd name="connsiteY4" fmla="*/ 727849 h 727849"/>
              <a:gd name="connsiteX5" fmla="*/ 0 w 594041"/>
              <a:gd name="connsiteY5" fmla="*/ 170850 h 727849"/>
              <a:gd name="connsiteX0" fmla="*/ 0 w 594041"/>
              <a:gd name="connsiteY0" fmla="*/ 170850 h 727849"/>
              <a:gd name="connsiteX1" fmla="*/ 203829 w 594041"/>
              <a:gd name="connsiteY1" fmla="*/ 0 h 727849"/>
              <a:gd name="connsiteX2" fmla="*/ 406221 w 594041"/>
              <a:gd name="connsiteY2" fmla="*/ 27908 h 727849"/>
              <a:gd name="connsiteX3" fmla="*/ 594041 w 594041"/>
              <a:gd name="connsiteY3" fmla="*/ 596966 h 727849"/>
              <a:gd name="connsiteX4" fmla="*/ 271675 w 594041"/>
              <a:gd name="connsiteY4" fmla="*/ 727849 h 727849"/>
              <a:gd name="connsiteX5" fmla="*/ 0 w 594041"/>
              <a:gd name="connsiteY5" fmla="*/ 170850 h 727849"/>
              <a:gd name="connsiteX0" fmla="*/ 0 w 594041"/>
              <a:gd name="connsiteY0" fmla="*/ 170850 h 727849"/>
              <a:gd name="connsiteX1" fmla="*/ 203829 w 594041"/>
              <a:gd name="connsiteY1" fmla="*/ 0 h 727849"/>
              <a:gd name="connsiteX2" fmla="*/ 406221 w 594041"/>
              <a:gd name="connsiteY2" fmla="*/ 27908 h 727849"/>
              <a:gd name="connsiteX3" fmla="*/ 594041 w 594041"/>
              <a:gd name="connsiteY3" fmla="*/ 596966 h 727849"/>
              <a:gd name="connsiteX4" fmla="*/ 271675 w 594041"/>
              <a:gd name="connsiteY4" fmla="*/ 727849 h 727849"/>
              <a:gd name="connsiteX5" fmla="*/ 0 w 594041"/>
              <a:gd name="connsiteY5" fmla="*/ 170850 h 727849"/>
              <a:gd name="connsiteX0" fmla="*/ 0 w 594041"/>
              <a:gd name="connsiteY0" fmla="*/ 170850 h 678251"/>
              <a:gd name="connsiteX1" fmla="*/ 203829 w 594041"/>
              <a:gd name="connsiteY1" fmla="*/ 0 h 678251"/>
              <a:gd name="connsiteX2" fmla="*/ 406221 w 594041"/>
              <a:gd name="connsiteY2" fmla="*/ 27908 h 678251"/>
              <a:gd name="connsiteX3" fmla="*/ 594041 w 594041"/>
              <a:gd name="connsiteY3" fmla="*/ 596966 h 678251"/>
              <a:gd name="connsiteX4" fmla="*/ 323090 w 594041"/>
              <a:gd name="connsiteY4" fmla="*/ 678251 h 678251"/>
              <a:gd name="connsiteX5" fmla="*/ 0 w 594041"/>
              <a:gd name="connsiteY5" fmla="*/ 170850 h 678251"/>
              <a:gd name="connsiteX0" fmla="*/ 0 w 594041"/>
              <a:gd name="connsiteY0" fmla="*/ 170850 h 678251"/>
              <a:gd name="connsiteX1" fmla="*/ 203829 w 594041"/>
              <a:gd name="connsiteY1" fmla="*/ 0 h 678251"/>
              <a:gd name="connsiteX2" fmla="*/ 406221 w 594041"/>
              <a:gd name="connsiteY2" fmla="*/ 27908 h 678251"/>
              <a:gd name="connsiteX3" fmla="*/ 594041 w 594041"/>
              <a:gd name="connsiteY3" fmla="*/ 596966 h 678251"/>
              <a:gd name="connsiteX4" fmla="*/ 323090 w 594041"/>
              <a:gd name="connsiteY4" fmla="*/ 678251 h 678251"/>
              <a:gd name="connsiteX5" fmla="*/ 0 w 594041"/>
              <a:gd name="connsiteY5" fmla="*/ 170850 h 678251"/>
              <a:gd name="connsiteX0" fmla="*/ 0 w 594041"/>
              <a:gd name="connsiteY0" fmla="*/ 170850 h 678251"/>
              <a:gd name="connsiteX1" fmla="*/ 203829 w 594041"/>
              <a:gd name="connsiteY1" fmla="*/ 0 h 678251"/>
              <a:gd name="connsiteX2" fmla="*/ 406221 w 594041"/>
              <a:gd name="connsiteY2" fmla="*/ 27908 h 678251"/>
              <a:gd name="connsiteX3" fmla="*/ 594041 w 594041"/>
              <a:gd name="connsiteY3" fmla="*/ 596966 h 678251"/>
              <a:gd name="connsiteX4" fmla="*/ 323090 w 594041"/>
              <a:gd name="connsiteY4" fmla="*/ 678251 h 678251"/>
              <a:gd name="connsiteX5" fmla="*/ 0 w 594041"/>
              <a:gd name="connsiteY5" fmla="*/ 170850 h 678251"/>
              <a:gd name="connsiteX0" fmla="*/ 0 w 595557"/>
              <a:gd name="connsiteY0" fmla="*/ 180253 h 678251"/>
              <a:gd name="connsiteX1" fmla="*/ 205345 w 595557"/>
              <a:gd name="connsiteY1" fmla="*/ 0 h 678251"/>
              <a:gd name="connsiteX2" fmla="*/ 407737 w 595557"/>
              <a:gd name="connsiteY2" fmla="*/ 27908 h 678251"/>
              <a:gd name="connsiteX3" fmla="*/ 595557 w 595557"/>
              <a:gd name="connsiteY3" fmla="*/ 596966 h 678251"/>
              <a:gd name="connsiteX4" fmla="*/ 324606 w 595557"/>
              <a:gd name="connsiteY4" fmla="*/ 678251 h 678251"/>
              <a:gd name="connsiteX5" fmla="*/ 0 w 595557"/>
              <a:gd name="connsiteY5" fmla="*/ 180253 h 678251"/>
              <a:gd name="connsiteX0" fmla="*/ 0 w 595557"/>
              <a:gd name="connsiteY0" fmla="*/ 180253 h 678251"/>
              <a:gd name="connsiteX1" fmla="*/ 205345 w 595557"/>
              <a:gd name="connsiteY1" fmla="*/ 0 h 678251"/>
              <a:gd name="connsiteX2" fmla="*/ 407737 w 595557"/>
              <a:gd name="connsiteY2" fmla="*/ 27908 h 678251"/>
              <a:gd name="connsiteX3" fmla="*/ 595557 w 595557"/>
              <a:gd name="connsiteY3" fmla="*/ 596966 h 678251"/>
              <a:gd name="connsiteX4" fmla="*/ 324606 w 595557"/>
              <a:gd name="connsiteY4" fmla="*/ 678251 h 678251"/>
              <a:gd name="connsiteX5" fmla="*/ 0 w 595557"/>
              <a:gd name="connsiteY5" fmla="*/ 180253 h 678251"/>
              <a:gd name="connsiteX0" fmla="*/ 0 w 595557"/>
              <a:gd name="connsiteY0" fmla="*/ 180253 h 678251"/>
              <a:gd name="connsiteX1" fmla="*/ 205345 w 595557"/>
              <a:gd name="connsiteY1" fmla="*/ 0 h 678251"/>
              <a:gd name="connsiteX2" fmla="*/ 407737 w 595557"/>
              <a:gd name="connsiteY2" fmla="*/ 27908 h 678251"/>
              <a:gd name="connsiteX3" fmla="*/ 595557 w 595557"/>
              <a:gd name="connsiteY3" fmla="*/ 596966 h 678251"/>
              <a:gd name="connsiteX4" fmla="*/ 324606 w 595557"/>
              <a:gd name="connsiteY4" fmla="*/ 678251 h 678251"/>
              <a:gd name="connsiteX5" fmla="*/ 0 w 595557"/>
              <a:gd name="connsiteY5" fmla="*/ 180253 h 678251"/>
              <a:gd name="connsiteX0" fmla="*/ 0 w 595557"/>
              <a:gd name="connsiteY0" fmla="*/ 180253 h 678251"/>
              <a:gd name="connsiteX1" fmla="*/ 205345 w 595557"/>
              <a:gd name="connsiteY1" fmla="*/ 0 h 678251"/>
              <a:gd name="connsiteX2" fmla="*/ 407737 w 595557"/>
              <a:gd name="connsiteY2" fmla="*/ 27908 h 678251"/>
              <a:gd name="connsiteX3" fmla="*/ 595557 w 595557"/>
              <a:gd name="connsiteY3" fmla="*/ 596966 h 678251"/>
              <a:gd name="connsiteX4" fmla="*/ 324606 w 595557"/>
              <a:gd name="connsiteY4" fmla="*/ 678251 h 678251"/>
              <a:gd name="connsiteX5" fmla="*/ 0 w 595557"/>
              <a:gd name="connsiteY5" fmla="*/ 180253 h 678251"/>
              <a:gd name="connsiteX0" fmla="*/ 0 w 570074"/>
              <a:gd name="connsiteY0" fmla="*/ 180253 h 678251"/>
              <a:gd name="connsiteX1" fmla="*/ 205345 w 570074"/>
              <a:gd name="connsiteY1" fmla="*/ 0 h 678251"/>
              <a:gd name="connsiteX2" fmla="*/ 407737 w 570074"/>
              <a:gd name="connsiteY2" fmla="*/ 27908 h 678251"/>
              <a:gd name="connsiteX3" fmla="*/ 570074 w 570074"/>
              <a:gd name="connsiteY3" fmla="*/ 515672 h 678251"/>
              <a:gd name="connsiteX4" fmla="*/ 324606 w 570074"/>
              <a:gd name="connsiteY4" fmla="*/ 678251 h 678251"/>
              <a:gd name="connsiteX5" fmla="*/ 0 w 570074"/>
              <a:gd name="connsiteY5" fmla="*/ 180253 h 678251"/>
              <a:gd name="connsiteX0" fmla="*/ 0 w 570074"/>
              <a:gd name="connsiteY0" fmla="*/ 180253 h 678251"/>
              <a:gd name="connsiteX1" fmla="*/ 205345 w 570074"/>
              <a:gd name="connsiteY1" fmla="*/ 0 h 678251"/>
              <a:gd name="connsiteX2" fmla="*/ 407737 w 570074"/>
              <a:gd name="connsiteY2" fmla="*/ 27908 h 678251"/>
              <a:gd name="connsiteX3" fmla="*/ 570074 w 570074"/>
              <a:gd name="connsiteY3" fmla="*/ 515672 h 678251"/>
              <a:gd name="connsiteX4" fmla="*/ 324606 w 570074"/>
              <a:gd name="connsiteY4" fmla="*/ 678251 h 678251"/>
              <a:gd name="connsiteX5" fmla="*/ 0 w 570074"/>
              <a:gd name="connsiteY5" fmla="*/ 180253 h 678251"/>
              <a:gd name="connsiteX0" fmla="*/ 0 w 571958"/>
              <a:gd name="connsiteY0" fmla="*/ 180253 h 678251"/>
              <a:gd name="connsiteX1" fmla="*/ 205345 w 571958"/>
              <a:gd name="connsiteY1" fmla="*/ 0 h 678251"/>
              <a:gd name="connsiteX2" fmla="*/ 407737 w 571958"/>
              <a:gd name="connsiteY2" fmla="*/ 27908 h 678251"/>
              <a:gd name="connsiteX3" fmla="*/ 406379 w 571958"/>
              <a:gd name="connsiteY3" fmla="*/ 215826 h 678251"/>
              <a:gd name="connsiteX4" fmla="*/ 570074 w 571958"/>
              <a:gd name="connsiteY4" fmla="*/ 515672 h 678251"/>
              <a:gd name="connsiteX5" fmla="*/ 324606 w 571958"/>
              <a:gd name="connsiteY5" fmla="*/ 678251 h 678251"/>
              <a:gd name="connsiteX6" fmla="*/ 0 w 571958"/>
              <a:gd name="connsiteY6" fmla="*/ 180253 h 678251"/>
              <a:gd name="connsiteX0" fmla="*/ 0 w 571958"/>
              <a:gd name="connsiteY0" fmla="*/ 180253 h 678251"/>
              <a:gd name="connsiteX1" fmla="*/ 205345 w 571958"/>
              <a:gd name="connsiteY1" fmla="*/ 0 h 678251"/>
              <a:gd name="connsiteX2" fmla="*/ 407737 w 571958"/>
              <a:gd name="connsiteY2" fmla="*/ 27908 h 678251"/>
              <a:gd name="connsiteX3" fmla="*/ 406379 w 571958"/>
              <a:gd name="connsiteY3" fmla="*/ 215826 h 678251"/>
              <a:gd name="connsiteX4" fmla="*/ 570074 w 571958"/>
              <a:gd name="connsiteY4" fmla="*/ 515672 h 678251"/>
              <a:gd name="connsiteX5" fmla="*/ 324606 w 571958"/>
              <a:gd name="connsiteY5" fmla="*/ 678251 h 678251"/>
              <a:gd name="connsiteX6" fmla="*/ 0 w 571958"/>
              <a:gd name="connsiteY6" fmla="*/ 180253 h 678251"/>
              <a:gd name="connsiteX0" fmla="*/ 0 w 571958"/>
              <a:gd name="connsiteY0" fmla="*/ 180253 h 678251"/>
              <a:gd name="connsiteX1" fmla="*/ 205345 w 571958"/>
              <a:gd name="connsiteY1" fmla="*/ 0 h 678251"/>
              <a:gd name="connsiteX2" fmla="*/ 407737 w 571958"/>
              <a:gd name="connsiteY2" fmla="*/ 27908 h 678251"/>
              <a:gd name="connsiteX3" fmla="*/ 406379 w 571958"/>
              <a:gd name="connsiteY3" fmla="*/ 215826 h 678251"/>
              <a:gd name="connsiteX4" fmla="*/ 570074 w 571958"/>
              <a:gd name="connsiteY4" fmla="*/ 515672 h 678251"/>
              <a:gd name="connsiteX5" fmla="*/ 324606 w 571958"/>
              <a:gd name="connsiteY5" fmla="*/ 678251 h 678251"/>
              <a:gd name="connsiteX6" fmla="*/ 0 w 571958"/>
              <a:gd name="connsiteY6" fmla="*/ 180253 h 678251"/>
              <a:gd name="connsiteX0" fmla="*/ 0 w 571958"/>
              <a:gd name="connsiteY0" fmla="*/ 180253 h 678251"/>
              <a:gd name="connsiteX1" fmla="*/ 205345 w 571958"/>
              <a:gd name="connsiteY1" fmla="*/ 0 h 678251"/>
              <a:gd name="connsiteX2" fmla="*/ 407737 w 571958"/>
              <a:gd name="connsiteY2" fmla="*/ 27908 h 678251"/>
              <a:gd name="connsiteX3" fmla="*/ 406379 w 571958"/>
              <a:gd name="connsiteY3" fmla="*/ 215826 h 678251"/>
              <a:gd name="connsiteX4" fmla="*/ 570074 w 571958"/>
              <a:gd name="connsiteY4" fmla="*/ 515672 h 678251"/>
              <a:gd name="connsiteX5" fmla="*/ 324606 w 571958"/>
              <a:gd name="connsiteY5" fmla="*/ 678251 h 678251"/>
              <a:gd name="connsiteX6" fmla="*/ 0 w 571958"/>
              <a:gd name="connsiteY6" fmla="*/ 180253 h 678251"/>
              <a:gd name="connsiteX0" fmla="*/ 0 w 571657"/>
              <a:gd name="connsiteY0" fmla="*/ 180253 h 678251"/>
              <a:gd name="connsiteX1" fmla="*/ 205345 w 571657"/>
              <a:gd name="connsiteY1" fmla="*/ 0 h 678251"/>
              <a:gd name="connsiteX2" fmla="*/ 407737 w 571657"/>
              <a:gd name="connsiteY2" fmla="*/ 27908 h 678251"/>
              <a:gd name="connsiteX3" fmla="*/ 373619 w 571657"/>
              <a:gd name="connsiteY3" fmla="*/ 239488 h 678251"/>
              <a:gd name="connsiteX4" fmla="*/ 570074 w 571657"/>
              <a:gd name="connsiteY4" fmla="*/ 515672 h 678251"/>
              <a:gd name="connsiteX5" fmla="*/ 324606 w 571657"/>
              <a:gd name="connsiteY5" fmla="*/ 678251 h 678251"/>
              <a:gd name="connsiteX6" fmla="*/ 0 w 571657"/>
              <a:gd name="connsiteY6" fmla="*/ 180253 h 678251"/>
              <a:gd name="connsiteX0" fmla="*/ 0 w 571657"/>
              <a:gd name="connsiteY0" fmla="*/ 180253 h 678251"/>
              <a:gd name="connsiteX1" fmla="*/ 205345 w 571657"/>
              <a:gd name="connsiteY1" fmla="*/ 0 h 678251"/>
              <a:gd name="connsiteX2" fmla="*/ 407737 w 571657"/>
              <a:gd name="connsiteY2" fmla="*/ 27908 h 678251"/>
              <a:gd name="connsiteX3" fmla="*/ 373619 w 571657"/>
              <a:gd name="connsiteY3" fmla="*/ 239488 h 678251"/>
              <a:gd name="connsiteX4" fmla="*/ 570074 w 571657"/>
              <a:gd name="connsiteY4" fmla="*/ 515672 h 678251"/>
              <a:gd name="connsiteX5" fmla="*/ 324606 w 571657"/>
              <a:gd name="connsiteY5" fmla="*/ 678251 h 678251"/>
              <a:gd name="connsiteX6" fmla="*/ 0 w 571657"/>
              <a:gd name="connsiteY6" fmla="*/ 180253 h 678251"/>
              <a:gd name="connsiteX0" fmla="*/ 0 w 571657"/>
              <a:gd name="connsiteY0" fmla="*/ 180253 h 678251"/>
              <a:gd name="connsiteX1" fmla="*/ 205345 w 571657"/>
              <a:gd name="connsiteY1" fmla="*/ 0 h 678251"/>
              <a:gd name="connsiteX2" fmla="*/ 407737 w 571657"/>
              <a:gd name="connsiteY2" fmla="*/ 27908 h 678251"/>
              <a:gd name="connsiteX3" fmla="*/ 373619 w 571657"/>
              <a:gd name="connsiteY3" fmla="*/ 239488 h 678251"/>
              <a:gd name="connsiteX4" fmla="*/ 570074 w 571657"/>
              <a:gd name="connsiteY4" fmla="*/ 515672 h 678251"/>
              <a:gd name="connsiteX5" fmla="*/ 324606 w 571657"/>
              <a:gd name="connsiteY5" fmla="*/ 678251 h 678251"/>
              <a:gd name="connsiteX6" fmla="*/ 0 w 571657"/>
              <a:gd name="connsiteY6" fmla="*/ 180253 h 678251"/>
              <a:gd name="connsiteX0" fmla="*/ 0 w 571765"/>
              <a:gd name="connsiteY0" fmla="*/ 180253 h 678251"/>
              <a:gd name="connsiteX1" fmla="*/ 205345 w 571765"/>
              <a:gd name="connsiteY1" fmla="*/ 0 h 678251"/>
              <a:gd name="connsiteX2" fmla="*/ 407737 w 571765"/>
              <a:gd name="connsiteY2" fmla="*/ 27908 h 678251"/>
              <a:gd name="connsiteX3" fmla="*/ 373619 w 571765"/>
              <a:gd name="connsiteY3" fmla="*/ 239488 h 678251"/>
              <a:gd name="connsiteX4" fmla="*/ 570074 w 571765"/>
              <a:gd name="connsiteY4" fmla="*/ 515672 h 678251"/>
              <a:gd name="connsiteX5" fmla="*/ 324606 w 571765"/>
              <a:gd name="connsiteY5" fmla="*/ 678251 h 678251"/>
              <a:gd name="connsiteX6" fmla="*/ 0 w 571765"/>
              <a:gd name="connsiteY6" fmla="*/ 180253 h 678251"/>
              <a:gd name="connsiteX0" fmla="*/ 0 w 570074"/>
              <a:gd name="connsiteY0" fmla="*/ 180253 h 678251"/>
              <a:gd name="connsiteX1" fmla="*/ 205345 w 570074"/>
              <a:gd name="connsiteY1" fmla="*/ 0 h 678251"/>
              <a:gd name="connsiteX2" fmla="*/ 407737 w 570074"/>
              <a:gd name="connsiteY2" fmla="*/ 27908 h 678251"/>
              <a:gd name="connsiteX3" fmla="*/ 373619 w 570074"/>
              <a:gd name="connsiteY3" fmla="*/ 239488 h 678251"/>
              <a:gd name="connsiteX4" fmla="*/ 570074 w 570074"/>
              <a:gd name="connsiteY4" fmla="*/ 515672 h 678251"/>
              <a:gd name="connsiteX5" fmla="*/ 324606 w 570074"/>
              <a:gd name="connsiteY5" fmla="*/ 678251 h 678251"/>
              <a:gd name="connsiteX6" fmla="*/ 0 w 570074"/>
              <a:gd name="connsiteY6" fmla="*/ 180253 h 678251"/>
              <a:gd name="connsiteX0" fmla="*/ 0 w 537314"/>
              <a:gd name="connsiteY0" fmla="*/ 180253 h 678251"/>
              <a:gd name="connsiteX1" fmla="*/ 205345 w 537314"/>
              <a:gd name="connsiteY1" fmla="*/ 0 h 678251"/>
              <a:gd name="connsiteX2" fmla="*/ 407737 w 537314"/>
              <a:gd name="connsiteY2" fmla="*/ 27908 h 678251"/>
              <a:gd name="connsiteX3" fmla="*/ 373619 w 537314"/>
              <a:gd name="connsiteY3" fmla="*/ 239488 h 678251"/>
              <a:gd name="connsiteX4" fmla="*/ 537314 w 537314"/>
              <a:gd name="connsiteY4" fmla="*/ 539334 h 678251"/>
              <a:gd name="connsiteX5" fmla="*/ 324606 w 537314"/>
              <a:gd name="connsiteY5" fmla="*/ 678251 h 678251"/>
              <a:gd name="connsiteX6" fmla="*/ 0 w 537314"/>
              <a:gd name="connsiteY6" fmla="*/ 180253 h 678251"/>
              <a:gd name="connsiteX0" fmla="*/ 0 w 537314"/>
              <a:gd name="connsiteY0" fmla="*/ 180253 h 678251"/>
              <a:gd name="connsiteX1" fmla="*/ 205345 w 537314"/>
              <a:gd name="connsiteY1" fmla="*/ 0 h 678251"/>
              <a:gd name="connsiteX2" fmla="*/ 407737 w 537314"/>
              <a:gd name="connsiteY2" fmla="*/ 27908 h 678251"/>
              <a:gd name="connsiteX3" fmla="*/ 346320 w 537314"/>
              <a:gd name="connsiteY3" fmla="*/ 259206 h 678251"/>
              <a:gd name="connsiteX4" fmla="*/ 537314 w 537314"/>
              <a:gd name="connsiteY4" fmla="*/ 539334 h 678251"/>
              <a:gd name="connsiteX5" fmla="*/ 324606 w 537314"/>
              <a:gd name="connsiteY5" fmla="*/ 678251 h 678251"/>
              <a:gd name="connsiteX6" fmla="*/ 0 w 537314"/>
              <a:gd name="connsiteY6" fmla="*/ 180253 h 678251"/>
              <a:gd name="connsiteX0" fmla="*/ 0 w 537314"/>
              <a:gd name="connsiteY0" fmla="*/ 180253 h 678251"/>
              <a:gd name="connsiteX1" fmla="*/ 205345 w 537314"/>
              <a:gd name="connsiteY1" fmla="*/ 0 h 678251"/>
              <a:gd name="connsiteX2" fmla="*/ 407737 w 537314"/>
              <a:gd name="connsiteY2" fmla="*/ 27908 h 678251"/>
              <a:gd name="connsiteX3" fmla="*/ 346320 w 537314"/>
              <a:gd name="connsiteY3" fmla="*/ 259206 h 678251"/>
              <a:gd name="connsiteX4" fmla="*/ 537314 w 537314"/>
              <a:gd name="connsiteY4" fmla="*/ 539334 h 678251"/>
              <a:gd name="connsiteX5" fmla="*/ 324606 w 537314"/>
              <a:gd name="connsiteY5" fmla="*/ 678251 h 678251"/>
              <a:gd name="connsiteX6" fmla="*/ 0 w 537314"/>
              <a:gd name="connsiteY6" fmla="*/ 180253 h 67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314" h="678251">
                <a:moveTo>
                  <a:pt x="0" y="180253"/>
                </a:moveTo>
                <a:cubicBezTo>
                  <a:pt x="57327" y="131920"/>
                  <a:pt x="103993" y="78147"/>
                  <a:pt x="205345" y="0"/>
                </a:cubicBezTo>
                <a:cubicBezTo>
                  <a:pt x="279801" y="19073"/>
                  <a:pt x="302716" y="16839"/>
                  <a:pt x="407737" y="27908"/>
                </a:cubicBezTo>
                <a:cubicBezTo>
                  <a:pt x="405475" y="86253"/>
                  <a:pt x="349144" y="202025"/>
                  <a:pt x="346320" y="259206"/>
                </a:cubicBezTo>
                <a:cubicBezTo>
                  <a:pt x="401586" y="345049"/>
                  <a:pt x="471949" y="453546"/>
                  <a:pt x="537314" y="539334"/>
                </a:cubicBezTo>
                <a:lnTo>
                  <a:pt x="324606" y="678251"/>
                </a:lnTo>
                <a:cubicBezTo>
                  <a:pt x="238472" y="539929"/>
                  <a:pt x="122839" y="375144"/>
                  <a:pt x="0" y="180253"/>
                </a:cubicBezTo>
                <a:close/>
              </a:path>
            </a:pathLst>
          </a:cu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8" name="角丸四角形 147"/>
          <p:cNvSpPr/>
          <p:nvPr/>
        </p:nvSpPr>
        <p:spPr>
          <a:xfrm>
            <a:off x="2178958" y="2688665"/>
            <a:ext cx="661088" cy="1609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7" name="角丸四角形 146"/>
          <p:cNvSpPr/>
          <p:nvPr/>
        </p:nvSpPr>
        <p:spPr>
          <a:xfrm rot="21050398">
            <a:off x="4485159" y="2046384"/>
            <a:ext cx="393974" cy="1490468"/>
          </a:xfrm>
          <a:custGeom>
            <a:avLst/>
            <a:gdLst>
              <a:gd name="connsiteX0" fmla="*/ 0 w 445984"/>
              <a:gd name="connsiteY0" fmla="*/ 16234 h 1556290"/>
              <a:gd name="connsiteX1" fmla="*/ 16234 w 445984"/>
              <a:gd name="connsiteY1" fmla="*/ 0 h 1556290"/>
              <a:gd name="connsiteX2" fmla="*/ 429750 w 445984"/>
              <a:gd name="connsiteY2" fmla="*/ 0 h 1556290"/>
              <a:gd name="connsiteX3" fmla="*/ 445984 w 445984"/>
              <a:gd name="connsiteY3" fmla="*/ 16234 h 1556290"/>
              <a:gd name="connsiteX4" fmla="*/ 445984 w 445984"/>
              <a:gd name="connsiteY4" fmla="*/ 1540056 h 1556290"/>
              <a:gd name="connsiteX5" fmla="*/ 429750 w 445984"/>
              <a:gd name="connsiteY5" fmla="*/ 1556290 h 1556290"/>
              <a:gd name="connsiteX6" fmla="*/ 16234 w 445984"/>
              <a:gd name="connsiteY6" fmla="*/ 1556290 h 1556290"/>
              <a:gd name="connsiteX7" fmla="*/ 0 w 445984"/>
              <a:gd name="connsiteY7" fmla="*/ 1540056 h 1556290"/>
              <a:gd name="connsiteX8" fmla="*/ 0 w 445984"/>
              <a:gd name="connsiteY8" fmla="*/ 16234 h 1556290"/>
              <a:gd name="connsiteX0" fmla="*/ 76823 w 445984"/>
              <a:gd name="connsiteY0" fmla="*/ 108217 h 1556290"/>
              <a:gd name="connsiteX1" fmla="*/ 16234 w 445984"/>
              <a:gd name="connsiteY1" fmla="*/ 0 h 1556290"/>
              <a:gd name="connsiteX2" fmla="*/ 429750 w 445984"/>
              <a:gd name="connsiteY2" fmla="*/ 0 h 1556290"/>
              <a:gd name="connsiteX3" fmla="*/ 445984 w 445984"/>
              <a:gd name="connsiteY3" fmla="*/ 16234 h 1556290"/>
              <a:gd name="connsiteX4" fmla="*/ 445984 w 445984"/>
              <a:gd name="connsiteY4" fmla="*/ 1540056 h 1556290"/>
              <a:gd name="connsiteX5" fmla="*/ 429750 w 445984"/>
              <a:gd name="connsiteY5" fmla="*/ 1556290 h 1556290"/>
              <a:gd name="connsiteX6" fmla="*/ 16234 w 445984"/>
              <a:gd name="connsiteY6" fmla="*/ 1556290 h 1556290"/>
              <a:gd name="connsiteX7" fmla="*/ 0 w 445984"/>
              <a:gd name="connsiteY7" fmla="*/ 1540056 h 1556290"/>
              <a:gd name="connsiteX8" fmla="*/ 76823 w 445984"/>
              <a:gd name="connsiteY8" fmla="*/ 108217 h 1556290"/>
              <a:gd name="connsiteX0" fmla="*/ 76823 w 445984"/>
              <a:gd name="connsiteY0" fmla="*/ 108217 h 1556290"/>
              <a:gd name="connsiteX1" fmla="*/ 90098 w 445984"/>
              <a:gd name="connsiteY1" fmla="*/ 50503 h 1556290"/>
              <a:gd name="connsiteX2" fmla="*/ 429750 w 445984"/>
              <a:gd name="connsiteY2" fmla="*/ 0 h 1556290"/>
              <a:gd name="connsiteX3" fmla="*/ 445984 w 445984"/>
              <a:gd name="connsiteY3" fmla="*/ 16234 h 1556290"/>
              <a:gd name="connsiteX4" fmla="*/ 445984 w 445984"/>
              <a:gd name="connsiteY4" fmla="*/ 1540056 h 1556290"/>
              <a:gd name="connsiteX5" fmla="*/ 429750 w 445984"/>
              <a:gd name="connsiteY5" fmla="*/ 1556290 h 1556290"/>
              <a:gd name="connsiteX6" fmla="*/ 16234 w 445984"/>
              <a:gd name="connsiteY6" fmla="*/ 1556290 h 1556290"/>
              <a:gd name="connsiteX7" fmla="*/ 0 w 445984"/>
              <a:gd name="connsiteY7" fmla="*/ 1540056 h 1556290"/>
              <a:gd name="connsiteX8" fmla="*/ 76823 w 445984"/>
              <a:gd name="connsiteY8" fmla="*/ 108217 h 1556290"/>
              <a:gd name="connsiteX0" fmla="*/ 76823 w 445984"/>
              <a:gd name="connsiteY0" fmla="*/ 108217 h 1556290"/>
              <a:gd name="connsiteX1" fmla="*/ 90098 w 445984"/>
              <a:gd name="connsiteY1" fmla="*/ 50503 h 1556290"/>
              <a:gd name="connsiteX2" fmla="*/ 429750 w 445984"/>
              <a:gd name="connsiteY2" fmla="*/ 0 h 1556290"/>
              <a:gd name="connsiteX3" fmla="*/ 445984 w 445984"/>
              <a:gd name="connsiteY3" fmla="*/ 16234 h 1556290"/>
              <a:gd name="connsiteX4" fmla="*/ 445984 w 445984"/>
              <a:gd name="connsiteY4" fmla="*/ 1540056 h 1556290"/>
              <a:gd name="connsiteX5" fmla="*/ 429750 w 445984"/>
              <a:gd name="connsiteY5" fmla="*/ 1556290 h 1556290"/>
              <a:gd name="connsiteX6" fmla="*/ 16234 w 445984"/>
              <a:gd name="connsiteY6" fmla="*/ 1556290 h 1556290"/>
              <a:gd name="connsiteX7" fmla="*/ 0 w 445984"/>
              <a:gd name="connsiteY7" fmla="*/ 1540056 h 1556290"/>
              <a:gd name="connsiteX8" fmla="*/ 76823 w 445984"/>
              <a:gd name="connsiteY8" fmla="*/ 108217 h 1556290"/>
              <a:gd name="connsiteX0" fmla="*/ 76823 w 445984"/>
              <a:gd name="connsiteY0" fmla="*/ 108217 h 1556290"/>
              <a:gd name="connsiteX1" fmla="*/ 99651 w 445984"/>
              <a:gd name="connsiteY1" fmla="*/ 6215 h 1556290"/>
              <a:gd name="connsiteX2" fmla="*/ 429750 w 445984"/>
              <a:gd name="connsiteY2" fmla="*/ 0 h 1556290"/>
              <a:gd name="connsiteX3" fmla="*/ 445984 w 445984"/>
              <a:gd name="connsiteY3" fmla="*/ 16234 h 1556290"/>
              <a:gd name="connsiteX4" fmla="*/ 445984 w 445984"/>
              <a:gd name="connsiteY4" fmla="*/ 1540056 h 1556290"/>
              <a:gd name="connsiteX5" fmla="*/ 429750 w 445984"/>
              <a:gd name="connsiteY5" fmla="*/ 1556290 h 1556290"/>
              <a:gd name="connsiteX6" fmla="*/ 16234 w 445984"/>
              <a:gd name="connsiteY6" fmla="*/ 1556290 h 1556290"/>
              <a:gd name="connsiteX7" fmla="*/ 0 w 445984"/>
              <a:gd name="connsiteY7" fmla="*/ 1540056 h 1556290"/>
              <a:gd name="connsiteX8" fmla="*/ 76823 w 445984"/>
              <a:gd name="connsiteY8" fmla="*/ 108217 h 1556290"/>
              <a:gd name="connsiteX0" fmla="*/ 76823 w 445984"/>
              <a:gd name="connsiteY0" fmla="*/ 102002 h 1550075"/>
              <a:gd name="connsiteX1" fmla="*/ 99651 w 445984"/>
              <a:gd name="connsiteY1" fmla="*/ 0 h 1550075"/>
              <a:gd name="connsiteX2" fmla="*/ 425885 w 445984"/>
              <a:gd name="connsiteY2" fmla="*/ 77582 h 1550075"/>
              <a:gd name="connsiteX3" fmla="*/ 445984 w 445984"/>
              <a:gd name="connsiteY3" fmla="*/ 10019 h 1550075"/>
              <a:gd name="connsiteX4" fmla="*/ 445984 w 445984"/>
              <a:gd name="connsiteY4" fmla="*/ 1533841 h 1550075"/>
              <a:gd name="connsiteX5" fmla="*/ 429750 w 445984"/>
              <a:gd name="connsiteY5" fmla="*/ 1550075 h 1550075"/>
              <a:gd name="connsiteX6" fmla="*/ 16234 w 445984"/>
              <a:gd name="connsiteY6" fmla="*/ 1550075 h 1550075"/>
              <a:gd name="connsiteX7" fmla="*/ 0 w 445984"/>
              <a:gd name="connsiteY7" fmla="*/ 1533841 h 1550075"/>
              <a:gd name="connsiteX8" fmla="*/ 76823 w 445984"/>
              <a:gd name="connsiteY8" fmla="*/ 102002 h 1550075"/>
              <a:gd name="connsiteX0" fmla="*/ 76823 w 445984"/>
              <a:gd name="connsiteY0" fmla="*/ 102002 h 1550075"/>
              <a:gd name="connsiteX1" fmla="*/ 99651 w 445984"/>
              <a:gd name="connsiteY1" fmla="*/ 0 h 1550075"/>
              <a:gd name="connsiteX2" fmla="*/ 406247 w 445984"/>
              <a:gd name="connsiteY2" fmla="*/ 139540 h 1550075"/>
              <a:gd name="connsiteX3" fmla="*/ 445984 w 445984"/>
              <a:gd name="connsiteY3" fmla="*/ 10019 h 1550075"/>
              <a:gd name="connsiteX4" fmla="*/ 445984 w 445984"/>
              <a:gd name="connsiteY4" fmla="*/ 1533841 h 1550075"/>
              <a:gd name="connsiteX5" fmla="*/ 429750 w 445984"/>
              <a:gd name="connsiteY5" fmla="*/ 1550075 h 1550075"/>
              <a:gd name="connsiteX6" fmla="*/ 16234 w 445984"/>
              <a:gd name="connsiteY6" fmla="*/ 1550075 h 1550075"/>
              <a:gd name="connsiteX7" fmla="*/ 0 w 445984"/>
              <a:gd name="connsiteY7" fmla="*/ 1533841 h 1550075"/>
              <a:gd name="connsiteX8" fmla="*/ 76823 w 445984"/>
              <a:gd name="connsiteY8" fmla="*/ 102002 h 1550075"/>
              <a:gd name="connsiteX0" fmla="*/ 76823 w 446929"/>
              <a:gd name="connsiteY0" fmla="*/ 102002 h 1550075"/>
              <a:gd name="connsiteX1" fmla="*/ 99651 w 446929"/>
              <a:gd name="connsiteY1" fmla="*/ 0 h 1550075"/>
              <a:gd name="connsiteX2" fmla="*/ 406247 w 446929"/>
              <a:gd name="connsiteY2" fmla="*/ 139540 h 1550075"/>
              <a:gd name="connsiteX3" fmla="*/ 445984 w 446929"/>
              <a:gd name="connsiteY3" fmla="*/ 1533841 h 1550075"/>
              <a:gd name="connsiteX4" fmla="*/ 429750 w 446929"/>
              <a:gd name="connsiteY4" fmla="*/ 1550075 h 1550075"/>
              <a:gd name="connsiteX5" fmla="*/ 16234 w 446929"/>
              <a:gd name="connsiteY5" fmla="*/ 1550075 h 1550075"/>
              <a:gd name="connsiteX6" fmla="*/ 0 w 446929"/>
              <a:gd name="connsiteY6" fmla="*/ 1533841 h 1550075"/>
              <a:gd name="connsiteX7" fmla="*/ 76823 w 446929"/>
              <a:gd name="connsiteY7" fmla="*/ 102002 h 1550075"/>
              <a:gd name="connsiteX0" fmla="*/ 76823 w 445984"/>
              <a:gd name="connsiteY0" fmla="*/ 102002 h 1550075"/>
              <a:gd name="connsiteX1" fmla="*/ 99651 w 445984"/>
              <a:gd name="connsiteY1" fmla="*/ 0 h 1550075"/>
              <a:gd name="connsiteX2" fmla="*/ 406247 w 445984"/>
              <a:gd name="connsiteY2" fmla="*/ 139540 h 1550075"/>
              <a:gd name="connsiteX3" fmla="*/ 445984 w 445984"/>
              <a:gd name="connsiteY3" fmla="*/ 1533841 h 1550075"/>
              <a:gd name="connsiteX4" fmla="*/ 429750 w 445984"/>
              <a:gd name="connsiteY4" fmla="*/ 1550075 h 1550075"/>
              <a:gd name="connsiteX5" fmla="*/ 16234 w 445984"/>
              <a:gd name="connsiteY5" fmla="*/ 1550075 h 1550075"/>
              <a:gd name="connsiteX6" fmla="*/ 0 w 445984"/>
              <a:gd name="connsiteY6" fmla="*/ 1533841 h 1550075"/>
              <a:gd name="connsiteX7" fmla="*/ 76823 w 445984"/>
              <a:gd name="connsiteY7" fmla="*/ 102002 h 1550075"/>
              <a:gd name="connsiteX0" fmla="*/ 76823 w 430298"/>
              <a:gd name="connsiteY0" fmla="*/ 102002 h 1550075"/>
              <a:gd name="connsiteX1" fmla="*/ 99651 w 430298"/>
              <a:gd name="connsiteY1" fmla="*/ 0 h 1550075"/>
              <a:gd name="connsiteX2" fmla="*/ 406247 w 430298"/>
              <a:gd name="connsiteY2" fmla="*/ 139540 h 1550075"/>
              <a:gd name="connsiteX3" fmla="*/ 334731 w 430298"/>
              <a:gd name="connsiteY3" fmla="*/ 1445954 h 1550075"/>
              <a:gd name="connsiteX4" fmla="*/ 429750 w 430298"/>
              <a:gd name="connsiteY4" fmla="*/ 1550075 h 1550075"/>
              <a:gd name="connsiteX5" fmla="*/ 16234 w 430298"/>
              <a:gd name="connsiteY5" fmla="*/ 1550075 h 1550075"/>
              <a:gd name="connsiteX6" fmla="*/ 0 w 430298"/>
              <a:gd name="connsiteY6" fmla="*/ 1533841 h 1550075"/>
              <a:gd name="connsiteX7" fmla="*/ 76823 w 430298"/>
              <a:gd name="connsiteY7" fmla="*/ 102002 h 1550075"/>
              <a:gd name="connsiteX0" fmla="*/ 76823 w 430298"/>
              <a:gd name="connsiteY0" fmla="*/ 102002 h 1550075"/>
              <a:gd name="connsiteX1" fmla="*/ 99651 w 430298"/>
              <a:gd name="connsiteY1" fmla="*/ 0 h 1550075"/>
              <a:gd name="connsiteX2" fmla="*/ 406247 w 430298"/>
              <a:gd name="connsiteY2" fmla="*/ 139540 h 1550075"/>
              <a:gd name="connsiteX3" fmla="*/ 334731 w 430298"/>
              <a:gd name="connsiteY3" fmla="*/ 1445954 h 1550075"/>
              <a:gd name="connsiteX4" fmla="*/ 429750 w 430298"/>
              <a:gd name="connsiteY4" fmla="*/ 1550075 h 1550075"/>
              <a:gd name="connsiteX5" fmla="*/ 16234 w 430298"/>
              <a:gd name="connsiteY5" fmla="*/ 1550075 h 1550075"/>
              <a:gd name="connsiteX6" fmla="*/ 0 w 430298"/>
              <a:gd name="connsiteY6" fmla="*/ 1533841 h 1550075"/>
              <a:gd name="connsiteX7" fmla="*/ 76823 w 430298"/>
              <a:gd name="connsiteY7" fmla="*/ 102002 h 1550075"/>
              <a:gd name="connsiteX0" fmla="*/ 76823 w 409099"/>
              <a:gd name="connsiteY0" fmla="*/ 102002 h 1581363"/>
              <a:gd name="connsiteX1" fmla="*/ 99651 w 409099"/>
              <a:gd name="connsiteY1" fmla="*/ 0 h 1581363"/>
              <a:gd name="connsiteX2" fmla="*/ 406247 w 409099"/>
              <a:gd name="connsiteY2" fmla="*/ 139540 h 1581363"/>
              <a:gd name="connsiteX3" fmla="*/ 334731 w 409099"/>
              <a:gd name="connsiteY3" fmla="*/ 1445954 h 1581363"/>
              <a:gd name="connsiteX4" fmla="*/ 16234 w 409099"/>
              <a:gd name="connsiteY4" fmla="*/ 1550075 h 1581363"/>
              <a:gd name="connsiteX5" fmla="*/ 0 w 409099"/>
              <a:gd name="connsiteY5" fmla="*/ 1533841 h 1581363"/>
              <a:gd name="connsiteX6" fmla="*/ 76823 w 409099"/>
              <a:gd name="connsiteY6" fmla="*/ 102002 h 1581363"/>
              <a:gd name="connsiteX0" fmla="*/ 76823 w 409605"/>
              <a:gd name="connsiteY0" fmla="*/ 102002 h 1597228"/>
              <a:gd name="connsiteX1" fmla="*/ 99651 w 409605"/>
              <a:gd name="connsiteY1" fmla="*/ 0 h 1597228"/>
              <a:gd name="connsiteX2" fmla="*/ 406247 w 409605"/>
              <a:gd name="connsiteY2" fmla="*/ 139540 h 1597228"/>
              <a:gd name="connsiteX3" fmla="*/ 349748 w 409605"/>
              <a:gd name="connsiteY3" fmla="*/ 1472496 h 1597228"/>
              <a:gd name="connsiteX4" fmla="*/ 16234 w 409605"/>
              <a:gd name="connsiteY4" fmla="*/ 1550075 h 1597228"/>
              <a:gd name="connsiteX5" fmla="*/ 0 w 409605"/>
              <a:gd name="connsiteY5" fmla="*/ 1533841 h 1597228"/>
              <a:gd name="connsiteX6" fmla="*/ 76823 w 409605"/>
              <a:gd name="connsiteY6" fmla="*/ 102002 h 1597228"/>
              <a:gd name="connsiteX0" fmla="*/ 76823 w 409605"/>
              <a:gd name="connsiteY0" fmla="*/ 102002 h 1550075"/>
              <a:gd name="connsiteX1" fmla="*/ 99651 w 409605"/>
              <a:gd name="connsiteY1" fmla="*/ 0 h 1550075"/>
              <a:gd name="connsiteX2" fmla="*/ 406247 w 409605"/>
              <a:gd name="connsiteY2" fmla="*/ 139540 h 1550075"/>
              <a:gd name="connsiteX3" fmla="*/ 349748 w 409605"/>
              <a:gd name="connsiteY3" fmla="*/ 1472496 h 1550075"/>
              <a:gd name="connsiteX4" fmla="*/ 16234 w 409605"/>
              <a:gd name="connsiteY4" fmla="*/ 1550075 h 1550075"/>
              <a:gd name="connsiteX5" fmla="*/ 0 w 409605"/>
              <a:gd name="connsiteY5" fmla="*/ 1533841 h 1550075"/>
              <a:gd name="connsiteX6" fmla="*/ 76823 w 409605"/>
              <a:gd name="connsiteY6" fmla="*/ 102002 h 1550075"/>
              <a:gd name="connsiteX0" fmla="*/ 76823 w 409605"/>
              <a:gd name="connsiteY0" fmla="*/ 102002 h 1678807"/>
              <a:gd name="connsiteX1" fmla="*/ 99651 w 409605"/>
              <a:gd name="connsiteY1" fmla="*/ 0 h 1678807"/>
              <a:gd name="connsiteX2" fmla="*/ 406247 w 409605"/>
              <a:gd name="connsiteY2" fmla="*/ 139540 h 1678807"/>
              <a:gd name="connsiteX3" fmla="*/ 349748 w 409605"/>
              <a:gd name="connsiteY3" fmla="*/ 1472496 h 1678807"/>
              <a:gd name="connsiteX4" fmla="*/ 0 w 409605"/>
              <a:gd name="connsiteY4" fmla="*/ 1533841 h 1678807"/>
              <a:gd name="connsiteX5" fmla="*/ 76823 w 409605"/>
              <a:gd name="connsiteY5" fmla="*/ 102002 h 1678807"/>
              <a:gd name="connsiteX0" fmla="*/ 60143 w 392925"/>
              <a:gd name="connsiteY0" fmla="*/ 102002 h 1625819"/>
              <a:gd name="connsiteX1" fmla="*/ 82971 w 392925"/>
              <a:gd name="connsiteY1" fmla="*/ 0 h 1625819"/>
              <a:gd name="connsiteX2" fmla="*/ 389567 w 392925"/>
              <a:gd name="connsiteY2" fmla="*/ 139540 h 1625819"/>
              <a:gd name="connsiteX3" fmla="*/ 333068 w 392925"/>
              <a:gd name="connsiteY3" fmla="*/ 1472496 h 1625819"/>
              <a:gd name="connsiteX4" fmla="*/ 0 w 392925"/>
              <a:gd name="connsiteY4" fmla="*/ 1430402 h 1625819"/>
              <a:gd name="connsiteX5" fmla="*/ 60143 w 392925"/>
              <a:gd name="connsiteY5" fmla="*/ 102002 h 1625819"/>
              <a:gd name="connsiteX0" fmla="*/ 60143 w 392925"/>
              <a:gd name="connsiteY0" fmla="*/ 102002 h 1571888"/>
              <a:gd name="connsiteX1" fmla="*/ 82971 w 392925"/>
              <a:gd name="connsiteY1" fmla="*/ 0 h 1571888"/>
              <a:gd name="connsiteX2" fmla="*/ 389567 w 392925"/>
              <a:gd name="connsiteY2" fmla="*/ 139540 h 1571888"/>
              <a:gd name="connsiteX3" fmla="*/ 333068 w 392925"/>
              <a:gd name="connsiteY3" fmla="*/ 1472496 h 1571888"/>
              <a:gd name="connsiteX4" fmla="*/ 0 w 392925"/>
              <a:gd name="connsiteY4" fmla="*/ 1430402 h 1571888"/>
              <a:gd name="connsiteX5" fmla="*/ 60143 w 392925"/>
              <a:gd name="connsiteY5" fmla="*/ 102002 h 1571888"/>
              <a:gd name="connsiteX0" fmla="*/ 60143 w 392925"/>
              <a:gd name="connsiteY0" fmla="*/ 102002 h 1479503"/>
              <a:gd name="connsiteX1" fmla="*/ 82971 w 392925"/>
              <a:gd name="connsiteY1" fmla="*/ 0 h 1479503"/>
              <a:gd name="connsiteX2" fmla="*/ 389567 w 392925"/>
              <a:gd name="connsiteY2" fmla="*/ 139540 h 1479503"/>
              <a:gd name="connsiteX3" fmla="*/ 333068 w 392925"/>
              <a:gd name="connsiteY3" fmla="*/ 1472496 h 1479503"/>
              <a:gd name="connsiteX4" fmla="*/ 0 w 392925"/>
              <a:gd name="connsiteY4" fmla="*/ 1430402 h 1479503"/>
              <a:gd name="connsiteX5" fmla="*/ 60143 w 392925"/>
              <a:gd name="connsiteY5" fmla="*/ 102002 h 1479503"/>
              <a:gd name="connsiteX0" fmla="*/ 60143 w 392925"/>
              <a:gd name="connsiteY0" fmla="*/ 102002 h 1474885"/>
              <a:gd name="connsiteX1" fmla="*/ 82971 w 392925"/>
              <a:gd name="connsiteY1" fmla="*/ 0 h 1474885"/>
              <a:gd name="connsiteX2" fmla="*/ 389567 w 392925"/>
              <a:gd name="connsiteY2" fmla="*/ 139540 h 1474885"/>
              <a:gd name="connsiteX3" fmla="*/ 333068 w 392925"/>
              <a:gd name="connsiteY3" fmla="*/ 1472496 h 1474885"/>
              <a:gd name="connsiteX4" fmla="*/ 0 w 392925"/>
              <a:gd name="connsiteY4" fmla="*/ 1430402 h 1474885"/>
              <a:gd name="connsiteX5" fmla="*/ 60143 w 392925"/>
              <a:gd name="connsiteY5" fmla="*/ 102002 h 1474885"/>
              <a:gd name="connsiteX0" fmla="*/ 60143 w 393216"/>
              <a:gd name="connsiteY0" fmla="*/ 102002 h 1491983"/>
              <a:gd name="connsiteX1" fmla="*/ 82971 w 393216"/>
              <a:gd name="connsiteY1" fmla="*/ 0 h 1491983"/>
              <a:gd name="connsiteX2" fmla="*/ 389567 w 393216"/>
              <a:gd name="connsiteY2" fmla="*/ 139540 h 1491983"/>
              <a:gd name="connsiteX3" fmla="*/ 339817 w 393216"/>
              <a:gd name="connsiteY3" fmla="*/ 1490468 h 1491983"/>
              <a:gd name="connsiteX4" fmla="*/ 0 w 393216"/>
              <a:gd name="connsiteY4" fmla="*/ 1430402 h 1491983"/>
              <a:gd name="connsiteX5" fmla="*/ 60143 w 393216"/>
              <a:gd name="connsiteY5" fmla="*/ 102002 h 1491983"/>
              <a:gd name="connsiteX0" fmla="*/ 60143 w 393216"/>
              <a:gd name="connsiteY0" fmla="*/ 102002 h 1490468"/>
              <a:gd name="connsiteX1" fmla="*/ 82971 w 393216"/>
              <a:gd name="connsiteY1" fmla="*/ 0 h 1490468"/>
              <a:gd name="connsiteX2" fmla="*/ 389567 w 393216"/>
              <a:gd name="connsiteY2" fmla="*/ 139540 h 1490468"/>
              <a:gd name="connsiteX3" fmla="*/ 339817 w 393216"/>
              <a:gd name="connsiteY3" fmla="*/ 1490468 h 1490468"/>
              <a:gd name="connsiteX4" fmla="*/ 0 w 393216"/>
              <a:gd name="connsiteY4" fmla="*/ 1430402 h 1490468"/>
              <a:gd name="connsiteX5" fmla="*/ 60143 w 393216"/>
              <a:gd name="connsiteY5" fmla="*/ 102002 h 1490468"/>
              <a:gd name="connsiteX0" fmla="*/ 60143 w 393216"/>
              <a:gd name="connsiteY0" fmla="*/ 102002 h 1490468"/>
              <a:gd name="connsiteX1" fmla="*/ 82971 w 393216"/>
              <a:gd name="connsiteY1" fmla="*/ 0 h 1490468"/>
              <a:gd name="connsiteX2" fmla="*/ 389567 w 393216"/>
              <a:gd name="connsiteY2" fmla="*/ 139540 h 1490468"/>
              <a:gd name="connsiteX3" fmla="*/ 339817 w 393216"/>
              <a:gd name="connsiteY3" fmla="*/ 1490468 h 1490468"/>
              <a:gd name="connsiteX4" fmla="*/ 0 w 393216"/>
              <a:gd name="connsiteY4" fmla="*/ 1430402 h 1490468"/>
              <a:gd name="connsiteX5" fmla="*/ 60143 w 393216"/>
              <a:gd name="connsiteY5" fmla="*/ 102002 h 1490468"/>
              <a:gd name="connsiteX0" fmla="*/ 60901 w 393974"/>
              <a:gd name="connsiteY0" fmla="*/ 102002 h 1490468"/>
              <a:gd name="connsiteX1" fmla="*/ 83729 w 393974"/>
              <a:gd name="connsiteY1" fmla="*/ 0 h 1490468"/>
              <a:gd name="connsiteX2" fmla="*/ 390325 w 393974"/>
              <a:gd name="connsiteY2" fmla="*/ 139540 h 1490468"/>
              <a:gd name="connsiteX3" fmla="*/ 340575 w 393974"/>
              <a:gd name="connsiteY3" fmla="*/ 1490468 h 1490468"/>
              <a:gd name="connsiteX4" fmla="*/ 0 w 393974"/>
              <a:gd name="connsiteY4" fmla="*/ 1435103 h 1490468"/>
              <a:gd name="connsiteX5" fmla="*/ 60901 w 393974"/>
              <a:gd name="connsiteY5" fmla="*/ 102002 h 1490468"/>
              <a:gd name="connsiteX0" fmla="*/ 60901 w 393974"/>
              <a:gd name="connsiteY0" fmla="*/ 102002 h 1490468"/>
              <a:gd name="connsiteX1" fmla="*/ 83729 w 393974"/>
              <a:gd name="connsiteY1" fmla="*/ 0 h 1490468"/>
              <a:gd name="connsiteX2" fmla="*/ 390325 w 393974"/>
              <a:gd name="connsiteY2" fmla="*/ 139540 h 1490468"/>
              <a:gd name="connsiteX3" fmla="*/ 340575 w 393974"/>
              <a:gd name="connsiteY3" fmla="*/ 1490468 h 1490468"/>
              <a:gd name="connsiteX4" fmla="*/ 0 w 393974"/>
              <a:gd name="connsiteY4" fmla="*/ 1435103 h 1490468"/>
              <a:gd name="connsiteX5" fmla="*/ 60901 w 393974"/>
              <a:gd name="connsiteY5" fmla="*/ 102002 h 1490468"/>
              <a:gd name="connsiteX0" fmla="*/ 60901 w 393974"/>
              <a:gd name="connsiteY0" fmla="*/ 102002 h 1490468"/>
              <a:gd name="connsiteX1" fmla="*/ 83729 w 393974"/>
              <a:gd name="connsiteY1" fmla="*/ 0 h 1490468"/>
              <a:gd name="connsiteX2" fmla="*/ 390325 w 393974"/>
              <a:gd name="connsiteY2" fmla="*/ 139540 h 1490468"/>
              <a:gd name="connsiteX3" fmla="*/ 340575 w 393974"/>
              <a:gd name="connsiteY3" fmla="*/ 1490468 h 1490468"/>
              <a:gd name="connsiteX4" fmla="*/ 0 w 393974"/>
              <a:gd name="connsiteY4" fmla="*/ 1435103 h 1490468"/>
              <a:gd name="connsiteX5" fmla="*/ 60901 w 393974"/>
              <a:gd name="connsiteY5" fmla="*/ 102002 h 149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974" h="1490468">
                <a:moveTo>
                  <a:pt x="60901" y="102002"/>
                </a:moveTo>
                <a:cubicBezTo>
                  <a:pt x="60901" y="93036"/>
                  <a:pt x="74763" y="0"/>
                  <a:pt x="83729" y="0"/>
                </a:cubicBezTo>
                <a:lnTo>
                  <a:pt x="390325" y="139540"/>
                </a:lnTo>
                <a:cubicBezTo>
                  <a:pt x="409751" y="408301"/>
                  <a:pt x="345533" y="1305050"/>
                  <a:pt x="340575" y="1490468"/>
                </a:cubicBezTo>
                <a:lnTo>
                  <a:pt x="0" y="1435103"/>
                </a:lnTo>
                <a:cubicBezTo>
                  <a:pt x="27003" y="1073825"/>
                  <a:pt x="60901" y="609943"/>
                  <a:pt x="60901" y="102002"/>
                </a:cubicBezTo>
                <a:close/>
              </a:path>
            </a:pathLst>
          </a:cu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Rectangle 147"/>
          <p:cNvSpPr txBox="1">
            <a:spLocks noChangeArrowheads="1"/>
          </p:cNvSpPr>
          <p:nvPr/>
        </p:nvSpPr>
        <p:spPr bwMode="auto">
          <a:xfrm>
            <a:off x="251520" y="260648"/>
            <a:ext cx="5400600" cy="504056"/>
          </a:xfrm>
          <a:prstGeom prst="rect">
            <a:avLst/>
          </a:prstGeom>
          <a:noFill/>
          <a:ln w="9525">
            <a:noFill/>
            <a:miter lim="800000"/>
            <a:headEnd/>
            <a:tailEnd/>
          </a:ln>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①交通インフラの整備イメージ</a:t>
            </a:r>
          </a:p>
        </p:txBody>
      </p:sp>
      <p:sp>
        <p:nvSpPr>
          <p:cNvPr id="64" name="正方形/長方形 10"/>
          <p:cNvSpPr>
            <a:spLocks noChangeArrowheads="1"/>
          </p:cNvSpPr>
          <p:nvPr/>
        </p:nvSpPr>
        <p:spPr bwMode="auto">
          <a:xfrm>
            <a:off x="5652120" y="1581536"/>
            <a:ext cx="3419872" cy="3336811"/>
          </a:xfrm>
          <a:prstGeom prst="rect">
            <a:avLst/>
          </a:prstGeom>
          <a:noFill/>
          <a:ln w="9525">
            <a:solidFill>
              <a:schemeClr val="tx1"/>
            </a:solidFill>
            <a:miter lim="800000"/>
            <a:headEnd/>
            <a:tailEnd/>
          </a:ln>
        </p:spPr>
        <p:txBody>
          <a:bodyPr wrap="square">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成長資源の「源泉」である国土軸</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（リニア・北陸新幹線、新名神高速等）</a:t>
            </a:r>
            <a:r>
              <a:rPr kumimoji="1"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や国際的広域拠点</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（関空、臨海部）</a:t>
            </a:r>
            <a:r>
              <a:rPr kumimoji="1"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と、「成長エンジン」である都心部との結節強化に向けた戦略的投資</a:t>
            </a:r>
            <a:endParaRPr kumimoji="1" lang="en-US" altLang="ja-JP"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ts val="23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ts val="23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ts val="23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ts val="23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なにわ筋線、左岸線延伸部、臨海部鉄道新線等を整備</a:t>
            </a:r>
            <a:endParaRPr kumimoji="1" lang="en-US" altLang="ja-JP"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p:txBody>
      </p:sp>
      <p:sp>
        <p:nvSpPr>
          <p:cNvPr id="65" name="二等辺三角形 64"/>
          <p:cNvSpPr/>
          <p:nvPr/>
        </p:nvSpPr>
        <p:spPr>
          <a:xfrm flipV="1">
            <a:off x="5868144" y="3429000"/>
            <a:ext cx="2880320" cy="4320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8" name="直線コネクタ 7"/>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4"/>
          <p:cNvGrpSpPr>
            <a:grpSpLocks noChangeAspect="1"/>
          </p:cNvGrpSpPr>
          <p:nvPr/>
        </p:nvGrpSpPr>
        <p:grpSpPr bwMode="auto">
          <a:xfrm>
            <a:off x="-36511" y="731839"/>
            <a:ext cx="5486413" cy="6115054"/>
            <a:chOff x="-23" y="461"/>
            <a:chExt cx="3456" cy="3852"/>
          </a:xfrm>
        </p:grpSpPr>
        <p:sp>
          <p:nvSpPr>
            <p:cNvPr id="4" name="AutoShape 3"/>
            <p:cNvSpPr>
              <a:spLocks noChangeAspect="1" noChangeArrowheads="1" noTextEdit="1"/>
            </p:cNvSpPr>
            <p:nvPr/>
          </p:nvSpPr>
          <p:spPr bwMode="auto">
            <a:xfrm>
              <a:off x="-23" y="461"/>
              <a:ext cx="3357" cy="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Freeform 5"/>
            <p:cNvSpPr>
              <a:spLocks noEditPoints="1"/>
            </p:cNvSpPr>
            <p:nvPr/>
          </p:nvSpPr>
          <p:spPr bwMode="auto">
            <a:xfrm>
              <a:off x="1329" y="1796"/>
              <a:ext cx="1855" cy="1358"/>
            </a:xfrm>
            <a:custGeom>
              <a:avLst/>
              <a:gdLst>
                <a:gd name="T0" fmla="*/ 18 w 1855"/>
                <a:gd name="T1" fmla="*/ 542 h 1358"/>
                <a:gd name="T2" fmla="*/ 113 w 1855"/>
                <a:gd name="T3" fmla="*/ 353 h 1358"/>
                <a:gd name="T4" fmla="*/ 274 w 1855"/>
                <a:gd name="T5" fmla="*/ 196 h 1358"/>
                <a:gd name="T6" fmla="*/ 488 w 1855"/>
                <a:gd name="T7" fmla="*/ 81 h 1358"/>
                <a:gd name="T8" fmla="*/ 741 w 1855"/>
                <a:gd name="T9" fmla="*/ 13 h 1358"/>
                <a:gd name="T10" fmla="*/ 1019 w 1855"/>
                <a:gd name="T11" fmla="*/ 3 h 1358"/>
                <a:gd name="T12" fmla="*/ 1283 w 1855"/>
                <a:gd name="T13" fmla="*/ 51 h 1358"/>
                <a:gd name="T14" fmla="*/ 1511 w 1855"/>
                <a:gd name="T15" fmla="*/ 151 h 1358"/>
                <a:gd name="T16" fmla="*/ 1692 w 1855"/>
                <a:gd name="T17" fmla="*/ 293 h 1358"/>
                <a:gd name="T18" fmla="*/ 1811 w 1855"/>
                <a:gd name="T19" fmla="*/ 471 h 1358"/>
                <a:gd name="T20" fmla="*/ 1855 w 1855"/>
                <a:gd name="T21" fmla="*/ 676 h 1358"/>
                <a:gd name="T22" fmla="*/ 1813 w 1855"/>
                <a:gd name="T23" fmla="*/ 882 h 1358"/>
                <a:gd name="T24" fmla="*/ 1695 w 1855"/>
                <a:gd name="T25" fmla="*/ 1061 h 1358"/>
                <a:gd name="T26" fmla="*/ 1515 w 1855"/>
                <a:gd name="T27" fmla="*/ 1205 h 1358"/>
                <a:gd name="T28" fmla="*/ 1287 w 1855"/>
                <a:gd name="T29" fmla="*/ 1305 h 1358"/>
                <a:gd name="T30" fmla="*/ 1023 w 1855"/>
                <a:gd name="T31" fmla="*/ 1355 h 1358"/>
                <a:gd name="T32" fmla="*/ 745 w 1855"/>
                <a:gd name="T33" fmla="*/ 1345 h 1358"/>
                <a:gd name="T34" fmla="*/ 491 w 1855"/>
                <a:gd name="T35" fmla="*/ 1279 h 1358"/>
                <a:gd name="T36" fmla="*/ 277 w 1855"/>
                <a:gd name="T37" fmla="*/ 1164 h 1358"/>
                <a:gd name="T38" fmla="*/ 116 w 1855"/>
                <a:gd name="T39" fmla="*/ 1009 h 1358"/>
                <a:gd name="T40" fmla="*/ 20 w 1855"/>
                <a:gd name="T41" fmla="*/ 820 h 1358"/>
                <a:gd name="T42" fmla="*/ 103 w 1855"/>
                <a:gd name="T43" fmla="*/ 735 h 1358"/>
                <a:gd name="T44" fmla="*/ 161 w 1855"/>
                <a:gd name="T45" fmla="*/ 902 h 1358"/>
                <a:gd name="T46" fmla="*/ 283 w 1855"/>
                <a:gd name="T47" fmla="*/ 1047 h 1358"/>
                <a:gd name="T48" fmla="*/ 458 w 1855"/>
                <a:gd name="T49" fmla="*/ 1163 h 1358"/>
                <a:gd name="T50" fmla="*/ 676 w 1855"/>
                <a:gd name="T51" fmla="*/ 1240 h 1358"/>
                <a:gd name="T52" fmla="*/ 926 w 1855"/>
                <a:gd name="T53" fmla="*/ 1267 h 1358"/>
                <a:gd name="T54" fmla="*/ 1174 w 1855"/>
                <a:gd name="T55" fmla="*/ 1241 h 1358"/>
                <a:gd name="T56" fmla="*/ 1392 w 1855"/>
                <a:gd name="T57" fmla="*/ 1165 h 1358"/>
                <a:gd name="T58" fmla="*/ 1569 w 1855"/>
                <a:gd name="T59" fmla="*/ 1051 h 1358"/>
                <a:gd name="T60" fmla="*/ 1691 w 1855"/>
                <a:gd name="T61" fmla="*/ 907 h 1358"/>
                <a:gd name="T62" fmla="*/ 1751 w 1855"/>
                <a:gd name="T63" fmla="*/ 741 h 1358"/>
                <a:gd name="T64" fmla="*/ 1740 w 1855"/>
                <a:gd name="T65" fmla="*/ 565 h 1358"/>
                <a:gd name="T66" fmla="*/ 1660 w 1855"/>
                <a:gd name="T67" fmla="*/ 404 h 1358"/>
                <a:gd name="T68" fmla="*/ 1519 w 1855"/>
                <a:gd name="T69" fmla="*/ 267 h 1358"/>
                <a:gd name="T70" fmla="*/ 1328 w 1855"/>
                <a:gd name="T71" fmla="*/ 164 h 1358"/>
                <a:gd name="T72" fmla="*/ 1098 w 1855"/>
                <a:gd name="T73" fmla="*/ 103 h 1358"/>
                <a:gd name="T74" fmla="*/ 844 w 1855"/>
                <a:gd name="T75" fmla="*/ 93 h 1358"/>
                <a:gd name="T76" fmla="*/ 604 w 1855"/>
                <a:gd name="T77" fmla="*/ 137 h 1358"/>
                <a:gd name="T78" fmla="*/ 398 w 1855"/>
                <a:gd name="T79" fmla="*/ 227 h 1358"/>
                <a:gd name="T80" fmla="*/ 239 w 1855"/>
                <a:gd name="T81" fmla="*/ 352 h 1358"/>
                <a:gd name="T82" fmla="*/ 136 w 1855"/>
                <a:gd name="T83" fmla="*/ 505 h 1358"/>
                <a:gd name="T84" fmla="*/ 99 w 1855"/>
                <a:gd name="T85" fmla="*/ 676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55" h="1358">
                  <a:moveTo>
                    <a:pt x="0" y="682"/>
                  </a:moveTo>
                  <a:lnTo>
                    <a:pt x="4" y="611"/>
                  </a:lnTo>
                  <a:lnTo>
                    <a:pt x="18" y="542"/>
                  </a:lnTo>
                  <a:lnTo>
                    <a:pt x="42" y="476"/>
                  </a:lnTo>
                  <a:lnTo>
                    <a:pt x="73" y="413"/>
                  </a:lnTo>
                  <a:lnTo>
                    <a:pt x="113" y="353"/>
                  </a:lnTo>
                  <a:lnTo>
                    <a:pt x="160" y="297"/>
                  </a:lnTo>
                  <a:lnTo>
                    <a:pt x="214" y="244"/>
                  </a:lnTo>
                  <a:lnTo>
                    <a:pt x="274" y="196"/>
                  </a:lnTo>
                  <a:lnTo>
                    <a:pt x="340" y="153"/>
                  </a:lnTo>
                  <a:lnTo>
                    <a:pt x="411" y="114"/>
                  </a:lnTo>
                  <a:lnTo>
                    <a:pt x="488" y="81"/>
                  </a:lnTo>
                  <a:lnTo>
                    <a:pt x="568" y="52"/>
                  </a:lnTo>
                  <a:lnTo>
                    <a:pt x="652" y="30"/>
                  </a:lnTo>
                  <a:lnTo>
                    <a:pt x="741" y="13"/>
                  </a:lnTo>
                  <a:lnTo>
                    <a:pt x="832" y="3"/>
                  </a:lnTo>
                  <a:lnTo>
                    <a:pt x="926" y="0"/>
                  </a:lnTo>
                  <a:lnTo>
                    <a:pt x="1019" y="3"/>
                  </a:lnTo>
                  <a:lnTo>
                    <a:pt x="1110" y="12"/>
                  </a:lnTo>
                  <a:lnTo>
                    <a:pt x="1199" y="29"/>
                  </a:lnTo>
                  <a:lnTo>
                    <a:pt x="1283" y="51"/>
                  </a:lnTo>
                  <a:lnTo>
                    <a:pt x="1364" y="79"/>
                  </a:lnTo>
                  <a:lnTo>
                    <a:pt x="1440" y="112"/>
                  </a:lnTo>
                  <a:lnTo>
                    <a:pt x="1511" y="151"/>
                  </a:lnTo>
                  <a:lnTo>
                    <a:pt x="1577" y="194"/>
                  </a:lnTo>
                  <a:lnTo>
                    <a:pt x="1638" y="241"/>
                  </a:lnTo>
                  <a:lnTo>
                    <a:pt x="1692" y="293"/>
                  </a:lnTo>
                  <a:lnTo>
                    <a:pt x="1739" y="349"/>
                  </a:lnTo>
                  <a:lnTo>
                    <a:pt x="1779" y="409"/>
                  </a:lnTo>
                  <a:lnTo>
                    <a:pt x="1811" y="471"/>
                  </a:lnTo>
                  <a:lnTo>
                    <a:pt x="1835" y="537"/>
                  </a:lnTo>
                  <a:lnTo>
                    <a:pt x="1850" y="605"/>
                  </a:lnTo>
                  <a:lnTo>
                    <a:pt x="1855" y="676"/>
                  </a:lnTo>
                  <a:lnTo>
                    <a:pt x="1851" y="746"/>
                  </a:lnTo>
                  <a:lnTo>
                    <a:pt x="1837" y="815"/>
                  </a:lnTo>
                  <a:lnTo>
                    <a:pt x="1813" y="882"/>
                  </a:lnTo>
                  <a:lnTo>
                    <a:pt x="1782" y="945"/>
                  </a:lnTo>
                  <a:lnTo>
                    <a:pt x="1742" y="1005"/>
                  </a:lnTo>
                  <a:lnTo>
                    <a:pt x="1695" y="1061"/>
                  </a:lnTo>
                  <a:lnTo>
                    <a:pt x="1641" y="1113"/>
                  </a:lnTo>
                  <a:lnTo>
                    <a:pt x="1581" y="1161"/>
                  </a:lnTo>
                  <a:lnTo>
                    <a:pt x="1515" y="1205"/>
                  </a:lnTo>
                  <a:lnTo>
                    <a:pt x="1444" y="1244"/>
                  </a:lnTo>
                  <a:lnTo>
                    <a:pt x="1367" y="1277"/>
                  </a:lnTo>
                  <a:lnTo>
                    <a:pt x="1287" y="1305"/>
                  </a:lnTo>
                  <a:lnTo>
                    <a:pt x="1203" y="1328"/>
                  </a:lnTo>
                  <a:lnTo>
                    <a:pt x="1114" y="1344"/>
                  </a:lnTo>
                  <a:lnTo>
                    <a:pt x="1023" y="1355"/>
                  </a:lnTo>
                  <a:lnTo>
                    <a:pt x="929" y="1358"/>
                  </a:lnTo>
                  <a:lnTo>
                    <a:pt x="836" y="1355"/>
                  </a:lnTo>
                  <a:lnTo>
                    <a:pt x="745" y="1345"/>
                  </a:lnTo>
                  <a:lnTo>
                    <a:pt x="657" y="1329"/>
                  </a:lnTo>
                  <a:lnTo>
                    <a:pt x="572" y="1306"/>
                  </a:lnTo>
                  <a:lnTo>
                    <a:pt x="491" y="1279"/>
                  </a:lnTo>
                  <a:lnTo>
                    <a:pt x="415" y="1245"/>
                  </a:lnTo>
                  <a:lnTo>
                    <a:pt x="343" y="1207"/>
                  </a:lnTo>
                  <a:lnTo>
                    <a:pt x="277" y="1164"/>
                  </a:lnTo>
                  <a:lnTo>
                    <a:pt x="217" y="1116"/>
                  </a:lnTo>
                  <a:lnTo>
                    <a:pt x="163" y="1065"/>
                  </a:lnTo>
                  <a:lnTo>
                    <a:pt x="116" y="1009"/>
                  </a:lnTo>
                  <a:lnTo>
                    <a:pt x="76" y="949"/>
                  </a:lnTo>
                  <a:lnTo>
                    <a:pt x="44" y="886"/>
                  </a:lnTo>
                  <a:lnTo>
                    <a:pt x="20" y="820"/>
                  </a:lnTo>
                  <a:lnTo>
                    <a:pt x="5" y="752"/>
                  </a:lnTo>
                  <a:lnTo>
                    <a:pt x="0" y="682"/>
                  </a:lnTo>
                  <a:close/>
                  <a:moveTo>
                    <a:pt x="103" y="735"/>
                  </a:moveTo>
                  <a:lnTo>
                    <a:pt x="115" y="792"/>
                  </a:lnTo>
                  <a:lnTo>
                    <a:pt x="135" y="848"/>
                  </a:lnTo>
                  <a:lnTo>
                    <a:pt x="161" y="902"/>
                  </a:lnTo>
                  <a:lnTo>
                    <a:pt x="195" y="953"/>
                  </a:lnTo>
                  <a:lnTo>
                    <a:pt x="236" y="1002"/>
                  </a:lnTo>
                  <a:lnTo>
                    <a:pt x="283" y="1047"/>
                  </a:lnTo>
                  <a:lnTo>
                    <a:pt x="336" y="1090"/>
                  </a:lnTo>
                  <a:lnTo>
                    <a:pt x="395" y="1128"/>
                  </a:lnTo>
                  <a:lnTo>
                    <a:pt x="458" y="1163"/>
                  </a:lnTo>
                  <a:lnTo>
                    <a:pt x="527" y="1193"/>
                  </a:lnTo>
                  <a:lnTo>
                    <a:pt x="600" y="1219"/>
                  </a:lnTo>
                  <a:lnTo>
                    <a:pt x="676" y="1240"/>
                  </a:lnTo>
                  <a:lnTo>
                    <a:pt x="757" y="1255"/>
                  </a:lnTo>
                  <a:lnTo>
                    <a:pt x="840" y="1264"/>
                  </a:lnTo>
                  <a:lnTo>
                    <a:pt x="926" y="1267"/>
                  </a:lnTo>
                  <a:lnTo>
                    <a:pt x="1011" y="1264"/>
                  </a:lnTo>
                  <a:lnTo>
                    <a:pt x="1095" y="1255"/>
                  </a:lnTo>
                  <a:lnTo>
                    <a:pt x="1174" y="1241"/>
                  </a:lnTo>
                  <a:lnTo>
                    <a:pt x="1251" y="1220"/>
                  </a:lnTo>
                  <a:lnTo>
                    <a:pt x="1324" y="1195"/>
                  </a:lnTo>
                  <a:lnTo>
                    <a:pt x="1392" y="1165"/>
                  </a:lnTo>
                  <a:lnTo>
                    <a:pt x="1456" y="1131"/>
                  </a:lnTo>
                  <a:lnTo>
                    <a:pt x="1515" y="1093"/>
                  </a:lnTo>
                  <a:lnTo>
                    <a:pt x="1569" y="1051"/>
                  </a:lnTo>
                  <a:lnTo>
                    <a:pt x="1616" y="1006"/>
                  </a:lnTo>
                  <a:lnTo>
                    <a:pt x="1657" y="957"/>
                  </a:lnTo>
                  <a:lnTo>
                    <a:pt x="1691" y="907"/>
                  </a:lnTo>
                  <a:lnTo>
                    <a:pt x="1718" y="853"/>
                  </a:lnTo>
                  <a:lnTo>
                    <a:pt x="1738" y="798"/>
                  </a:lnTo>
                  <a:lnTo>
                    <a:pt x="1751" y="741"/>
                  </a:lnTo>
                  <a:lnTo>
                    <a:pt x="1755" y="682"/>
                  </a:lnTo>
                  <a:lnTo>
                    <a:pt x="1751" y="622"/>
                  </a:lnTo>
                  <a:lnTo>
                    <a:pt x="1740" y="565"/>
                  </a:lnTo>
                  <a:lnTo>
                    <a:pt x="1720" y="510"/>
                  </a:lnTo>
                  <a:lnTo>
                    <a:pt x="1694" y="456"/>
                  </a:lnTo>
                  <a:lnTo>
                    <a:pt x="1660" y="404"/>
                  </a:lnTo>
                  <a:lnTo>
                    <a:pt x="1619" y="356"/>
                  </a:lnTo>
                  <a:lnTo>
                    <a:pt x="1572" y="310"/>
                  </a:lnTo>
                  <a:lnTo>
                    <a:pt x="1519" y="267"/>
                  </a:lnTo>
                  <a:lnTo>
                    <a:pt x="1460" y="229"/>
                  </a:lnTo>
                  <a:lnTo>
                    <a:pt x="1396" y="194"/>
                  </a:lnTo>
                  <a:lnTo>
                    <a:pt x="1328" y="164"/>
                  </a:lnTo>
                  <a:lnTo>
                    <a:pt x="1255" y="138"/>
                  </a:lnTo>
                  <a:lnTo>
                    <a:pt x="1179" y="118"/>
                  </a:lnTo>
                  <a:lnTo>
                    <a:pt x="1098" y="103"/>
                  </a:lnTo>
                  <a:lnTo>
                    <a:pt x="1016" y="93"/>
                  </a:lnTo>
                  <a:lnTo>
                    <a:pt x="929" y="90"/>
                  </a:lnTo>
                  <a:lnTo>
                    <a:pt x="844" y="93"/>
                  </a:lnTo>
                  <a:lnTo>
                    <a:pt x="761" y="102"/>
                  </a:lnTo>
                  <a:lnTo>
                    <a:pt x="681" y="117"/>
                  </a:lnTo>
                  <a:lnTo>
                    <a:pt x="604" y="137"/>
                  </a:lnTo>
                  <a:lnTo>
                    <a:pt x="531" y="162"/>
                  </a:lnTo>
                  <a:lnTo>
                    <a:pt x="462" y="192"/>
                  </a:lnTo>
                  <a:lnTo>
                    <a:pt x="398" y="227"/>
                  </a:lnTo>
                  <a:lnTo>
                    <a:pt x="340" y="265"/>
                  </a:lnTo>
                  <a:lnTo>
                    <a:pt x="287" y="307"/>
                  </a:lnTo>
                  <a:lnTo>
                    <a:pt x="239" y="352"/>
                  </a:lnTo>
                  <a:lnTo>
                    <a:pt x="198" y="400"/>
                  </a:lnTo>
                  <a:lnTo>
                    <a:pt x="164" y="451"/>
                  </a:lnTo>
                  <a:lnTo>
                    <a:pt x="136" y="505"/>
                  </a:lnTo>
                  <a:lnTo>
                    <a:pt x="117" y="559"/>
                  </a:lnTo>
                  <a:lnTo>
                    <a:pt x="104" y="617"/>
                  </a:lnTo>
                  <a:lnTo>
                    <a:pt x="99" y="676"/>
                  </a:lnTo>
                  <a:lnTo>
                    <a:pt x="103" y="735"/>
                  </a:lnTo>
                  <a:close/>
                </a:path>
              </a:pathLst>
            </a:custGeom>
            <a:solidFill>
              <a:srgbClr val="FFCCCC"/>
            </a:solidFill>
            <a:ln w="0" cap="flat">
              <a:solidFill>
                <a:srgbClr val="FFCCC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 name="Rectangle 6"/>
            <p:cNvSpPr>
              <a:spLocks noChangeArrowheads="1"/>
            </p:cNvSpPr>
            <p:nvPr/>
          </p:nvSpPr>
          <p:spPr bwMode="auto">
            <a:xfrm>
              <a:off x="2306" y="1788"/>
              <a:ext cx="539" cy="3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 name="Freeform 7"/>
            <p:cNvSpPr>
              <a:spLocks noEditPoints="1"/>
            </p:cNvSpPr>
            <p:nvPr/>
          </p:nvSpPr>
          <p:spPr bwMode="auto">
            <a:xfrm>
              <a:off x="1329" y="1796"/>
              <a:ext cx="1837" cy="1337"/>
            </a:xfrm>
            <a:custGeom>
              <a:avLst/>
              <a:gdLst>
                <a:gd name="T0" fmla="*/ 103 w 1837"/>
                <a:gd name="T1" fmla="*/ 588 h 1337"/>
                <a:gd name="T2" fmla="*/ 37 w 1837"/>
                <a:gd name="T3" fmla="*/ 480 h 1337"/>
                <a:gd name="T4" fmla="*/ 163 w 1837"/>
                <a:gd name="T5" fmla="*/ 438 h 1337"/>
                <a:gd name="T6" fmla="*/ 37 w 1837"/>
                <a:gd name="T7" fmla="*/ 480 h 1337"/>
                <a:gd name="T8" fmla="*/ 276 w 1837"/>
                <a:gd name="T9" fmla="*/ 307 h 1337"/>
                <a:gd name="T10" fmla="*/ 288 w 1837"/>
                <a:gd name="T11" fmla="*/ 182 h 1337"/>
                <a:gd name="T12" fmla="*/ 392 w 1837"/>
                <a:gd name="T13" fmla="*/ 223 h 1337"/>
                <a:gd name="T14" fmla="*/ 484 w 1837"/>
                <a:gd name="T15" fmla="*/ 79 h 1337"/>
                <a:gd name="T16" fmla="*/ 499 w 1837"/>
                <a:gd name="T17" fmla="*/ 171 h 1337"/>
                <a:gd name="T18" fmla="*/ 735 w 1837"/>
                <a:gd name="T19" fmla="*/ 13 h 1337"/>
                <a:gd name="T20" fmla="*/ 673 w 1837"/>
                <a:gd name="T21" fmla="*/ 115 h 1337"/>
                <a:gd name="T22" fmla="*/ 918 w 1837"/>
                <a:gd name="T23" fmla="*/ 0 h 1337"/>
                <a:gd name="T24" fmla="*/ 922 w 1837"/>
                <a:gd name="T25" fmla="*/ 0 h 1337"/>
                <a:gd name="T26" fmla="*/ 922 w 1837"/>
                <a:gd name="T27" fmla="*/ 0 h 1337"/>
                <a:gd name="T28" fmla="*/ 1121 w 1837"/>
                <a:gd name="T29" fmla="*/ 107 h 1337"/>
                <a:gd name="T30" fmla="*/ 1235 w 1837"/>
                <a:gd name="T31" fmla="*/ 40 h 1337"/>
                <a:gd name="T32" fmla="*/ 1246 w 1837"/>
                <a:gd name="T33" fmla="*/ 136 h 1337"/>
                <a:gd name="T34" fmla="*/ 1428 w 1837"/>
                <a:gd name="T35" fmla="*/ 110 h 1337"/>
                <a:gd name="T36" fmla="*/ 1451 w 1837"/>
                <a:gd name="T37" fmla="*/ 226 h 1337"/>
                <a:gd name="T38" fmla="*/ 1589 w 1837"/>
                <a:gd name="T39" fmla="*/ 210 h 1337"/>
                <a:gd name="T40" fmla="*/ 1563 w 1837"/>
                <a:gd name="T41" fmla="*/ 305 h 1337"/>
                <a:gd name="T42" fmla="*/ 1764 w 1837"/>
                <a:gd name="T43" fmla="*/ 401 h 1337"/>
                <a:gd name="T44" fmla="*/ 1648 w 1837"/>
                <a:gd name="T45" fmla="*/ 397 h 1337"/>
                <a:gd name="T46" fmla="*/ 1834 w 1837"/>
                <a:gd name="T47" fmla="*/ 596 h 1337"/>
                <a:gd name="T48" fmla="*/ 1730 w 1837"/>
                <a:gd name="T49" fmla="*/ 557 h 1337"/>
                <a:gd name="T50" fmla="*/ 1835 w 1837"/>
                <a:gd name="T51" fmla="*/ 735 h 1337"/>
                <a:gd name="T52" fmla="*/ 1728 w 1837"/>
                <a:gd name="T53" fmla="*/ 786 h 1337"/>
                <a:gd name="T54" fmla="*/ 1783 w 1837"/>
                <a:gd name="T55" fmla="*/ 899 h 1337"/>
                <a:gd name="T56" fmla="*/ 1681 w 1837"/>
                <a:gd name="T57" fmla="*/ 892 h 1337"/>
                <a:gd name="T58" fmla="*/ 1627 w 1837"/>
                <a:gd name="T59" fmla="*/ 1097 h 1337"/>
                <a:gd name="T60" fmla="*/ 1600 w 1837"/>
                <a:gd name="T61" fmla="*/ 996 h 1337"/>
                <a:gd name="T62" fmla="*/ 1431 w 1837"/>
                <a:gd name="T63" fmla="*/ 1225 h 1337"/>
                <a:gd name="T64" fmla="*/ 1448 w 1837"/>
                <a:gd name="T65" fmla="*/ 1114 h 1337"/>
                <a:gd name="T66" fmla="*/ 1276 w 1837"/>
                <a:gd name="T67" fmla="*/ 1285 h 1337"/>
                <a:gd name="T68" fmla="*/ 1303 w 1837"/>
                <a:gd name="T69" fmla="*/ 1181 h 1337"/>
                <a:gd name="T70" fmla="*/ 1050 w 1837"/>
                <a:gd name="T71" fmla="*/ 1330 h 1337"/>
                <a:gd name="T72" fmla="*/ 1147 w 1837"/>
                <a:gd name="T73" fmla="*/ 1316 h 1337"/>
                <a:gd name="T74" fmla="*/ 948 w 1837"/>
                <a:gd name="T75" fmla="*/ 1247 h 1337"/>
                <a:gd name="T76" fmla="*/ 856 w 1837"/>
                <a:gd name="T77" fmla="*/ 1246 h 1337"/>
                <a:gd name="T78" fmla="*/ 739 w 1837"/>
                <a:gd name="T79" fmla="*/ 1324 h 1337"/>
                <a:gd name="T80" fmla="*/ 766 w 1837"/>
                <a:gd name="T81" fmla="*/ 1237 h 1337"/>
                <a:gd name="T82" fmla="*/ 467 w 1837"/>
                <a:gd name="T83" fmla="*/ 1250 h 1337"/>
                <a:gd name="T84" fmla="*/ 559 w 1837"/>
                <a:gd name="T85" fmla="*/ 1284 h 1337"/>
                <a:gd name="T86" fmla="*/ 349 w 1837"/>
                <a:gd name="T87" fmla="*/ 1086 h 1337"/>
                <a:gd name="T88" fmla="*/ 217 w 1837"/>
                <a:gd name="T89" fmla="*/ 1101 h 1337"/>
                <a:gd name="T90" fmla="*/ 220 w 1837"/>
                <a:gd name="T91" fmla="*/ 974 h 1337"/>
                <a:gd name="T92" fmla="*/ 217 w 1837"/>
                <a:gd name="T93" fmla="*/ 1101 h 1337"/>
                <a:gd name="T94" fmla="*/ 40 w 1837"/>
                <a:gd name="T95" fmla="*/ 864 h 1337"/>
                <a:gd name="T96" fmla="*/ 168 w 1837"/>
                <a:gd name="T97" fmla="*/ 906 h 1337"/>
                <a:gd name="T98" fmla="*/ 0 w 1837"/>
                <a:gd name="T99" fmla="*/ 679 h 1337"/>
                <a:gd name="T100" fmla="*/ 12 w 1837"/>
                <a:gd name="T101" fmla="*/ 773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7" h="1337">
                  <a:moveTo>
                    <a:pt x="0" y="665"/>
                  </a:moveTo>
                  <a:lnTo>
                    <a:pt x="4" y="602"/>
                  </a:lnTo>
                  <a:lnTo>
                    <a:pt x="10" y="571"/>
                  </a:lnTo>
                  <a:lnTo>
                    <a:pt x="103" y="588"/>
                  </a:lnTo>
                  <a:lnTo>
                    <a:pt x="99" y="607"/>
                  </a:lnTo>
                  <a:lnTo>
                    <a:pt x="94" y="671"/>
                  </a:lnTo>
                  <a:lnTo>
                    <a:pt x="0" y="665"/>
                  </a:lnTo>
                  <a:close/>
                  <a:moveTo>
                    <a:pt x="37" y="480"/>
                  </a:moveTo>
                  <a:lnTo>
                    <a:pt x="41" y="468"/>
                  </a:lnTo>
                  <a:lnTo>
                    <a:pt x="73" y="406"/>
                  </a:lnTo>
                  <a:lnTo>
                    <a:pt x="83" y="390"/>
                  </a:lnTo>
                  <a:lnTo>
                    <a:pt x="163" y="438"/>
                  </a:lnTo>
                  <a:lnTo>
                    <a:pt x="158" y="444"/>
                  </a:lnTo>
                  <a:lnTo>
                    <a:pt x="131" y="497"/>
                  </a:lnTo>
                  <a:lnTo>
                    <a:pt x="127" y="508"/>
                  </a:lnTo>
                  <a:lnTo>
                    <a:pt x="37" y="480"/>
                  </a:lnTo>
                  <a:close/>
                  <a:moveTo>
                    <a:pt x="141" y="313"/>
                  </a:moveTo>
                  <a:lnTo>
                    <a:pt x="159" y="291"/>
                  </a:lnTo>
                  <a:lnTo>
                    <a:pt x="208" y="244"/>
                  </a:lnTo>
                  <a:lnTo>
                    <a:pt x="276" y="307"/>
                  </a:lnTo>
                  <a:lnTo>
                    <a:pt x="233" y="347"/>
                  </a:lnTo>
                  <a:lnTo>
                    <a:pt x="215" y="369"/>
                  </a:lnTo>
                  <a:lnTo>
                    <a:pt x="141" y="313"/>
                  </a:lnTo>
                  <a:close/>
                  <a:moveTo>
                    <a:pt x="288" y="182"/>
                  </a:moveTo>
                  <a:lnTo>
                    <a:pt x="337" y="150"/>
                  </a:lnTo>
                  <a:lnTo>
                    <a:pt x="371" y="132"/>
                  </a:lnTo>
                  <a:lnTo>
                    <a:pt x="419" y="209"/>
                  </a:lnTo>
                  <a:lnTo>
                    <a:pt x="392" y="223"/>
                  </a:lnTo>
                  <a:lnTo>
                    <a:pt x="342" y="256"/>
                  </a:lnTo>
                  <a:lnTo>
                    <a:pt x="288" y="182"/>
                  </a:lnTo>
                  <a:close/>
                  <a:moveTo>
                    <a:pt x="459" y="90"/>
                  </a:moveTo>
                  <a:lnTo>
                    <a:pt x="484" y="79"/>
                  </a:lnTo>
                  <a:lnTo>
                    <a:pt x="551" y="55"/>
                  </a:lnTo>
                  <a:lnTo>
                    <a:pt x="584" y="139"/>
                  </a:lnTo>
                  <a:lnTo>
                    <a:pt x="524" y="160"/>
                  </a:lnTo>
                  <a:lnTo>
                    <a:pt x="499" y="171"/>
                  </a:lnTo>
                  <a:lnTo>
                    <a:pt x="459" y="90"/>
                  </a:lnTo>
                  <a:close/>
                  <a:moveTo>
                    <a:pt x="646" y="29"/>
                  </a:moveTo>
                  <a:lnTo>
                    <a:pt x="648" y="29"/>
                  </a:lnTo>
                  <a:lnTo>
                    <a:pt x="735" y="13"/>
                  </a:lnTo>
                  <a:lnTo>
                    <a:pt x="746" y="12"/>
                  </a:lnTo>
                  <a:lnTo>
                    <a:pt x="757" y="100"/>
                  </a:lnTo>
                  <a:lnTo>
                    <a:pt x="753" y="101"/>
                  </a:lnTo>
                  <a:lnTo>
                    <a:pt x="673" y="115"/>
                  </a:lnTo>
                  <a:lnTo>
                    <a:pt x="672" y="115"/>
                  </a:lnTo>
                  <a:lnTo>
                    <a:pt x="646" y="29"/>
                  </a:lnTo>
                  <a:close/>
                  <a:moveTo>
                    <a:pt x="845" y="2"/>
                  </a:moveTo>
                  <a:lnTo>
                    <a:pt x="918" y="0"/>
                  </a:lnTo>
                  <a:lnTo>
                    <a:pt x="922" y="88"/>
                  </a:lnTo>
                  <a:lnTo>
                    <a:pt x="848" y="91"/>
                  </a:lnTo>
                  <a:lnTo>
                    <a:pt x="845" y="2"/>
                  </a:lnTo>
                  <a:close/>
                  <a:moveTo>
                    <a:pt x="922" y="0"/>
                  </a:moveTo>
                  <a:lnTo>
                    <a:pt x="943" y="0"/>
                  </a:lnTo>
                  <a:lnTo>
                    <a:pt x="940" y="89"/>
                  </a:lnTo>
                  <a:lnTo>
                    <a:pt x="918" y="88"/>
                  </a:lnTo>
                  <a:lnTo>
                    <a:pt x="922" y="0"/>
                  </a:lnTo>
                  <a:close/>
                  <a:moveTo>
                    <a:pt x="1041" y="6"/>
                  </a:moveTo>
                  <a:lnTo>
                    <a:pt x="1101" y="12"/>
                  </a:lnTo>
                  <a:lnTo>
                    <a:pt x="1139" y="19"/>
                  </a:lnTo>
                  <a:lnTo>
                    <a:pt x="1121" y="107"/>
                  </a:lnTo>
                  <a:lnTo>
                    <a:pt x="1090" y="101"/>
                  </a:lnTo>
                  <a:lnTo>
                    <a:pt x="1031" y="95"/>
                  </a:lnTo>
                  <a:lnTo>
                    <a:pt x="1041" y="6"/>
                  </a:lnTo>
                  <a:close/>
                  <a:moveTo>
                    <a:pt x="1235" y="40"/>
                  </a:moveTo>
                  <a:lnTo>
                    <a:pt x="1272" y="50"/>
                  </a:lnTo>
                  <a:lnTo>
                    <a:pt x="1329" y="69"/>
                  </a:lnTo>
                  <a:lnTo>
                    <a:pt x="1296" y="153"/>
                  </a:lnTo>
                  <a:lnTo>
                    <a:pt x="1246" y="136"/>
                  </a:lnTo>
                  <a:lnTo>
                    <a:pt x="1210" y="126"/>
                  </a:lnTo>
                  <a:lnTo>
                    <a:pt x="1235" y="40"/>
                  </a:lnTo>
                  <a:close/>
                  <a:moveTo>
                    <a:pt x="1419" y="107"/>
                  </a:moveTo>
                  <a:lnTo>
                    <a:pt x="1428" y="110"/>
                  </a:lnTo>
                  <a:lnTo>
                    <a:pt x="1498" y="148"/>
                  </a:lnTo>
                  <a:lnTo>
                    <a:pt x="1509" y="155"/>
                  </a:lnTo>
                  <a:lnTo>
                    <a:pt x="1455" y="228"/>
                  </a:lnTo>
                  <a:lnTo>
                    <a:pt x="1451" y="226"/>
                  </a:lnTo>
                  <a:lnTo>
                    <a:pt x="1388" y="191"/>
                  </a:lnTo>
                  <a:lnTo>
                    <a:pt x="1380" y="187"/>
                  </a:lnTo>
                  <a:lnTo>
                    <a:pt x="1419" y="107"/>
                  </a:lnTo>
                  <a:close/>
                  <a:moveTo>
                    <a:pt x="1589" y="210"/>
                  </a:moveTo>
                  <a:lnTo>
                    <a:pt x="1623" y="237"/>
                  </a:lnTo>
                  <a:lnTo>
                    <a:pt x="1662" y="273"/>
                  </a:lnTo>
                  <a:lnTo>
                    <a:pt x="1594" y="336"/>
                  </a:lnTo>
                  <a:lnTo>
                    <a:pt x="1563" y="305"/>
                  </a:lnTo>
                  <a:lnTo>
                    <a:pt x="1528" y="278"/>
                  </a:lnTo>
                  <a:lnTo>
                    <a:pt x="1589" y="210"/>
                  </a:lnTo>
                  <a:close/>
                  <a:moveTo>
                    <a:pt x="1729" y="349"/>
                  </a:moveTo>
                  <a:lnTo>
                    <a:pt x="1764" y="401"/>
                  </a:lnTo>
                  <a:lnTo>
                    <a:pt x="1780" y="430"/>
                  </a:lnTo>
                  <a:lnTo>
                    <a:pt x="1694" y="469"/>
                  </a:lnTo>
                  <a:lnTo>
                    <a:pt x="1684" y="449"/>
                  </a:lnTo>
                  <a:lnTo>
                    <a:pt x="1648" y="397"/>
                  </a:lnTo>
                  <a:lnTo>
                    <a:pt x="1729" y="349"/>
                  </a:lnTo>
                  <a:close/>
                  <a:moveTo>
                    <a:pt x="1816" y="518"/>
                  </a:moveTo>
                  <a:lnTo>
                    <a:pt x="1820" y="528"/>
                  </a:lnTo>
                  <a:lnTo>
                    <a:pt x="1834" y="596"/>
                  </a:lnTo>
                  <a:lnTo>
                    <a:pt x="1837" y="617"/>
                  </a:lnTo>
                  <a:lnTo>
                    <a:pt x="1742" y="623"/>
                  </a:lnTo>
                  <a:lnTo>
                    <a:pt x="1742" y="613"/>
                  </a:lnTo>
                  <a:lnTo>
                    <a:pt x="1730" y="557"/>
                  </a:lnTo>
                  <a:lnTo>
                    <a:pt x="1726" y="547"/>
                  </a:lnTo>
                  <a:lnTo>
                    <a:pt x="1816" y="518"/>
                  </a:lnTo>
                  <a:close/>
                  <a:moveTo>
                    <a:pt x="1837" y="712"/>
                  </a:moveTo>
                  <a:lnTo>
                    <a:pt x="1835" y="735"/>
                  </a:lnTo>
                  <a:lnTo>
                    <a:pt x="1821" y="803"/>
                  </a:lnTo>
                  <a:lnTo>
                    <a:pt x="1819" y="811"/>
                  </a:lnTo>
                  <a:lnTo>
                    <a:pt x="1728" y="786"/>
                  </a:lnTo>
                  <a:lnTo>
                    <a:pt x="1728" y="786"/>
                  </a:lnTo>
                  <a:lnTo>
                    <a:pt x="1741" y="729"/>
                  </a:lnTo>
                  <a:lnTo>
                    <a:pt x="1742" y="706"/>
                  </a:lnTo>
                  <a:lnTo>
                    <a:pt x="1837" y="712"/>
                  </a:lnTo>
                  <a:close/>
                  <a:moveTo>
                    <a:pt x="1783" y="899"/>
                  </a:moveTo>
                  <a:lnTo>
                    <a:pt x="1767" y="930"/>
                  </a:lnTo>
                  <a:lnTo>
                    <a:pt x="1733" y="981"/>
                  </a:lnTo>
                  <a:lnTo>
                    <a:pt x="1653" y="933"/>
                  </a:lnTo>
                  <a:lnTo>
                    <a:pt x="1681" y="892"/>
                  </a:lnTo>
                  <a:lnTo>
                    <a:pt x="1697" y="861"/>
                  </a:lnTo>
                  <a:lnTo>
                    <a:pt x="1783" y="899"/>
                  </a:lnTo>
                  <a:close/>
                  <a:moveTo>
                    <a:pt x="1668" y="1058"/>
                  </a:moveTo>
                  <a:lnTo>
                    <a:pt x="1627" y="1097"/>
                  </a:lnTo>
                  <a:lnTo>
                    <a:pt x="1595" y="1122"/>
                  </a:lnTo>
                  <a:lnTo>
                    <a:pt x="1534" y="1054"/>
                  </a:lnTo>
                  <a:lnTo>
                    <a:pt x="1559" y="1035"/>
                  </a:lnTo>
                  <a:lnTo>
                    <a:pt x="1600" y="996"/>
                  </a:lnTo>
                  <a:lnTo>
                    <a:pt x="1668" y="1058"/>
                  </a:lnTo>
                  <a:close/>
                  <a:moveTo>
                    <a:pt x="1516" y="1178"/>
                  </a:moveTo>
                  <a:lnTo>
                    <a:pt x="1502" y="1187"/>
                  </a:lnTo>
                  <a:lnTo>
                    <a:pt x="1431" y="1225"/>
                  </a:lnTo>
                  <a:lnTo>
                    <a:pt x="1427" y="1227"/>
                  </a:lnTo>
                  <a:lnTo>
                    <a:pt x="1384" y="1147"/>
                  </a:lnTo>
                  <a:lnTo>
                    <a:pt x="1384" y="1147"/>
                  </a:lnTo>
                  <a:lnTo>
                    <a:pt x="1448" y="1114"/>
                  </a:lnTo>
                  <a:lnTo>
                    <a:pt x="1462" y="1105"/>
                  </a:lnTo>
                  <a:lnTo>
                    <a:pt x="1516" y="1178"/>
                  </a:lnTo>
                  <a:close/>
                  <a:moveTo>
                    <a:pt x="1337" y="1264"/>
                  </a:moveTo>
                  <a:lnTo>
                    <a:pt x="1276" y="1285"/>
                  </a:lnTo>
                  <a:lnTo>
                    <a:pt x="1243" y="1294"/>
                  </a:lnTo>
                  <a:lnTo>
                    <a:pt x="1218" y="1208"/>
                  </a:lnTo>
                  <a:lnTo>
                    <a:pt x="1243" y="1202"/>
                  </a:lnTo>
                  <a:lnTo>
                    <a:pt x="1303" y="1181"/>
                  </a:lnTo>
                  <a:lnTo>
                    <a:pt x="1337" y="1264"/>
                  </a:lnTo>
                  <a:close/>
                  <a:moveTo>
                    <a:pt x="1147" y="1316"/>
                  </a:moveTo>
                  <a:lnTo>
                    <a:pt x="1104" y="1324"/>
                  </a:lnTo>
                  <a:lnTo>
                    <a:pt x="1050" y="1330"/>
                  </a:lnTo>
                  <a:lnTo>
                    <a:pt x="1039" y="1241"/>
                  </a:lnTo>
                  <a:lnTo>
                    <a:pt x="1087" y="1236"/>
                  </a:lnTo>
                  <a:lnTo>
                    <a:pt x="1129" y="1228"/>
                  </a:lnTo>
                  <a:lnTo>
                    <a:pt x="1147" y="1316"/>
                  </a:lnTo>
                  <a:close/>
                  <a:moveTo>
                    <a:pt x="951" y="1336"/>
                  </a:moveTo>
                  <a:lnTo>
                    <a:pt x="922" y="1337"/>
                  </a:lnTo>
                  <a:lnTo>
                    <a:pt x="918" y="1248"/>
                  </a:lnTo>
                  <a:lnTo>
                    <a:pt x="948" y="1247"/>
                  </a:lnTo>
                  <a:lnTo>
                    <a:pt x="951" y="1336"/>
                  </a:lnTo>
                  <a:close/>
                  <a:moveTo>
                    <a:pt x="918" y="1337"/>
                  </a:moveTo>
                  <a:lnTo>
                    <a:pt x="853" y="1335"/>
                  </a:lnTo>
                  <a:lnTo>
                    <a:pt x="856" y="1246"/>
                  </a:lnTo>
                  <a:lnTo>
                    <a:pt x="922" y="1248"/>
                  </a:lnTo>
                  <a:lnTo>
                    <a:pt x="918" y="1337"/>
                  </a:lnTo>
                  <a:close/>
                  <a:moveTo>
                    <a:pt x="755" y="1326"/>
                  </a:moveTo>
                  <a:lnTo>
                    <a:pt x="739" y="1324"/>
                  </a:lnTo>
                  <a:lnTo>
                    <a:pt x="658" y="1310"/>
                  </a:lnTo>
                  <a:lnTo>
                    <a:pt x="676" y="1222"/>
                  </a:lnTo>
                  <a:lnTo>
                    <a:pt x="749" y="1235"/>
                  </a:lnTo>
                  <a:lnTo>
                    <a:pt x="766" y="1237"/>
                  </a:lnTo>
                  <a:lnTo>
                    <a:pt x="755" y="1326"/>
                  </a:lnTo>
                  <a:close/>
                  <a:moveTo>
                    <a:pt x="559" y="1284"/>
                  </a:moveTo>
                  <a:lnTo>
                    <a:pt x="487" y="1259"/>
                  </a:lnTo>
                  <a:lnTo>
                    <a:pt x="467" y="1250"/>
                  </a:lnTo>
                  <a:lnTo>
                    <a:pt x="506" y="1169"/>
                  </a:lnTo>
                  <a:lnTo>
                    <a:pt x="520" y="1175"/>
                  </a:lnTo>
                  <a:lnTo>
                    <a:pt x="592" y="1200"/>
                  </a:lnTo>
                  <a:lnTo>
                    <a:pt x="559" y="1284"/>
                  </a:lnTo>
                  <a:close/>
                  <a:moveTo>
                    <a:pt x="378" y="1209"/>
                  </a:moveTo>
                  <a:lnTo>
                    <a:pt x="341" y="1189"/>
                  </a:lnTo>
                  <a:lnTo>
                    <a:pt x="295" y="1159"/>
                  </a:lnTo>
                  <a:lnTo>
                    <a:pt x="349" y="1086"/>
                  </a:lnTo>
                  <a:lnTo>
                    <a:pt x="388" y="1111"/>
                  </a:lnTo>
                  <a:lnTo>
                    <a:pt x="425" y="1132"/>
                  </a:lnTo>
                  <a:lnTo>
                    <a:pt x="378" y="1209"/>
                  </a:lnTo>
                  <a:close/>
                  <a:moveTo>
                    <a:pt x="217" y="1101"/>
                  </a:moveTo>
                  <a:lnTo>
                    <a:pt x="216" y="1100"/>
                  </a:lnTo>
                  <a:lnTo>
                    <a:pt x="162" y="1048"/>
                  </a:lnTo>
                  <a:lnTo>
                    <a:pt x="146" y="1030"/>
                  </a:lnTo>
                  <a:lnTo>
                    <a:pt x="220" y="974"/>
                  </a:lnTo>
                  <a:lnTo>
                    <a:pt x="230" y="986"/>
                  </a:lnTo>
                  <a:lnTo>
                    <a:pt x="277" y="1032"/>
                  </a:lnTo>
                  <a:lnTo>
                    <a:pt x="278" y="1033"/>
                  </a:lnTo>
                  <a:lnTo>
                    <a:pt x="217" y="1101"/>
                  </a:lnTo>
                  <a:close/>
                  <a:moveTo>
                    <a:pt x="88" y="953"/>
                  </a:moveTo>
                  <a:lnTo>
                    <a:pt x="75" y="935"/>
                  </a:lnTo>
                  <a:lnTo>
                    <a:pt x="43" y="873"/>
                  </a:lnTo>
                  <a:lnTo>
                    <a:pt x="40" y="864"/>
                  </a:lnTo>
                  <a:lnTo>
                    <a:pt x="129" y="835"/>
                  </a:lnTo>
                  <a:lnTo>
                    <a:pt x="129" y="835"/>
                  </a:lnTo>
                  <a:lnTo>
                    <a:pt x="155" y="888"/>
                  </a:lnTo>
                  <a:lnTo>
                    <a:pt x="168" y="906"/>
                  </a:lnTo>
                  <a:lnTo>
                    <a:pt x="88" y="953"/>
                  </a:lnTo>
                  <a:close/>
                  <a:moveTo>
                    <a:pt x="12" y="773"/>
                  </a:moveTo>
                  <a:lnTo>
                    <a:pt x="5" y="741"/>
                  </a:lnTo>
                  <a:lnTo>
                    <a:pt x="0" y="679"/>
                  </a:lnTo>
                  <a:lnTo>
                    <a:pt x="95" y="673"/>
                  </a:lnTo>
                  <a:lnTo>
                    <a:pt x="98" y="723"/>
                  </a:lnTo>
                  <a:lnTo>
                    <a:pt x="105" y="756"/>
                  </a:lnTo>
                  <a:lnTo>
                    <a:pt x="12" y="773"/>
                  </a:lnTo>
                  <a:close/>
                </a:path>
              </a:pathLst>
            </a:custGeom>
            <a:solidFill>
              <a:srgbClr val="FFCCCC"/>
            </a:solidFill>
            <a:ln w="1588" cap="flat">
              <a:solidFill>
                <a:srgbClr val="FFCCC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 name="Freeform 8"/>
            <p:cNvSpPr>
              <a:spLocks/>
            </p:cNvSpPr>
            <p:nvPr/>
          </p:nvSpPr>
          <p:spPr bwMode="auto">
            <a:xfrm>
              <a:off x="62" y="3718"/>
              <a:ext cx="1412" cy="588"/>
            </a:xfrm>
            <a:custGeom>
              <a:avLst/>
              <a:gdLst>
                <a:gd name="T0" fmla="*/ 0 w 2576"/>
                <a:gd name="T1" fmla="*/ 224 h 1344"/>
                <a:gd name="T2" fmla="*/ 224 w 2576"/>
                <a:gd name="T3" fmla="*/ 0 h 1344"/>
                <a:gd name="T4" fmla="*/ 224 w 2576"/>
                <a:gd name="T5" fmla="*/ 0 h 1344"/>
                <a:gd name="T6" fmla="*/ 224 w 2576"/>
                <a:gd name="T7" fmla="*/ 0 h 1344"/>
                <a:gd name="T8" fmla="*/ 2352 w 2576"/>
                <a:gd name="T9" fmla="*/ 0 h 1344"/>
                <a:gd name="T10" fmla="*/ 2352 w 2576"/>
                <a:gd name="T11" fmla="*/ 0 h 1344"/>
                <a:gd name="T12" fmla="*/ 2576 w 2576"/>
                <a:gd name="T13" fmla="*/ 224 h 1344"/>
                <a:gd name="T14" fmla="*/ 2576 w 2576"/>
                <a:gd name="T15" fmla="*/ 224 h 1344"/>
                <a:gd name="T16" fmla="*/ 2576 w 2576"/>
                <a:gd name="T17" fmla="*/ 224 h 1344"/>
                <a:gd name="T18" fmla="*/ 2576 w 2576"/>
                <a:gd name="T19" fmla="*/ 1120 h 1344"/>
                <a:gd name="T20" fmla="*/ 2576 w 2576"/>
                <a:gd name="T21" fmla="*/ 1120 h 1344"/>
                <a:gd name="T22" fmla="*/ 2352 w 2576"/>
                <a:gd name="T23" fmla="*/ 1344 h 1344"/>
                <a:gd name="T24" fmla="*/ 2352 w 2576"/>
                <a:gd name="T25" fmla="*/ 1344 h 1344"/>
                <a:gd name="T26" fmla="*/ 2352 w 2576"/>
                <a:gd name="T27" fmla="*/ 1344 h 1344"/>
                <a:gd name="T28" fmla="*/ 224 w 2576"/>
                <a:gd name="T29" fmla="*/ 1344 h 1344"/>
                <a:gd name="T30" fmla="*/ 224 w 2576"/>
                <a:gd name="T31" fmla="*/ 1344 h 1344"/>
                <a:gd name="T32" fmla="*/ 0 w 2576"/>
                <a:gd name="T33" fmla="*/ 1120 h 1344"/>
                <a:gd name="T34" fmla="*/ 0 w 2576"/>
                <a:gd name="T35" fmla="*/ 1120 h 1344"/>
                <a:gd name="T36" fmla="*/ 0 w 2576"/>
                <a:gd name="T37" fmla="*/ 224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76" h="1344">
                  <a:moveTo>
                    <a:pt x="0" y="224"/>
                  </a:moveTo>
                  <a:cubicBezTo>
                    <a:pt x="0" y="101"/>
                    <a:pt x="101" y="0"/>
                    <a:pt x="224" y="0"/>
                  </a:cubicBezTo>
                  <a:cubicBezTo>
                    <a:pt x="224" y="0"/>
                    <a:pt x="224" y="0"/>
                    <a:pt x="224" y="0"/>
                  </a:cubicBezTo>
                  <a:lnTo>
                    <a:pt x="224" y="0"/>
                  </a:lnTo>
                  <a:lnTo>
                    <a:pt x="2352" y="0"/>
                  </a:lnTo>
                  <a:lnTo>
                    <a:pt x="2352" y="0"/>
                  </a:lnTo>
                  <a:cubicBezTo>
                    <a:pt x="2476" y="0"/>
                    <a:pt x="2576" y="101"/>
                    <a:pt x="2576" y="224"/>
                  </a:cubicBezTo>
                  <a:cubicBezTo>
                    <a:pt x="2576" y="224"/>
                    <a:pt x="2576" y="224"/>
                    <a:pt x="2576" y="224"/>
                  </a:cubicBezTo>
                  <a:lnTo>
                    <a:pt x="2576" y="224"/>
                  </a:lnTo>
                  <a:lnTo>
                    <a:pt x="2576" y="1120"/>
                  </a:lnTo>
                  <a:lnTo>
                    <a:pt x="2576" y="1120"/>
                  </a:lnTo>
                  <a:cubicBezTo>
                    <a:pt x="2576" y="1244"/>
                    <a:pt x="2476" y="1344"/>
                    <a:pt x="2352" y="1344"/>
                  </a:cubicBezTo>
                  <a:cubicBezTo>
                    <a:pt x="2352" y="1344"/>
                    <a:pt x="2352" y="1344"/>
                    <a:pt x="2352" y="1344"/>
                  </a:cubicBezTo>
                  <a:lnTo>
                    <a:pt x="2352" y="1344"/>
                  </a:lnTo>
                  <a:lnTo>
                    <a:pt x="224" y="1344"/>
                  </a:lnTo>
                  <a:lnTo>
                    <a:pt x="224" y="1344"/>
                  </a:lnTo>
                  <a:cubicBezTo>
                    <a:pt x="101" y="1344"/>
                    <a:pt x="0" y="1244"/>
                    <a:pt x="0" y="1120"/>
                  </a:cubicBezTo>
                  <a:cubicBezTo>
                    <a:pt x="0" y="1120"/>
                    <a:pt x="0" y="1120"/>
                    <a:pt x="0" y="1120"/>
                  </a:cubicBezTo>
                  <a:lnTo>
                    <a:pt x="0" y="224"/>
                  </a:ln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 name="Freeform 9"/>
            <p:cNvSpPr>
              <a:spLocks noEditPoints="1"/>
            </p:cNvSpPr>
            <p:nvPr/>
          </p:nvSpPr>
          <p:spPr bwMode="auto">
            <a:xfrm>
              <a:off x="57" y="3702"/>
              <a:ext cx="1417" cy="595"/>
            </a:xfrm>
            <a:custGeom>
              <a:avLst/>
              <a:gdLst>
                <a:gd name="T0" fmla="*/ 6 w 2592"/>
                <a:gd name="T1" fmla="*/ 185 h 1360"/>
                <a:gd name="T2" fmla="*/ 39 w 2592"/>
                <a:gd name="T3" fmla="*/ 104 h 1360"/>
                <a:gd name="T4" fmla="*/ 69 w 2592"/>
                <a:gd name="T5" fmla="*/ 68 h 1360"/>
                <a:gd name="T6" fmla="*/ 142 w 2592"/>
                <a:gd name="T7" fmla="*/ 19 h 1360"/>
                <a:gd name="T8" fmla="*/ 187 w 2592"/>
                <a:gd name="T9" fmla="*/ 6 h 1360"/>
                <a:gd name="T10" fmla="*/ 2406 w 2592"/>
                <a:gd name="T11" fmla="*/ 6 h 1360"/>
                <a:gd name="T12" fmla="*/ 2451 w 2592"/>
                <a:gd name="T13" fmla="*/ 19 h 1360"/>
                <a:gd name="T14" fmla="*/ 2525 w 2592"/>
                <a:gd name="T15" fmla="*/ 68 h 1360"/>
                <a:gd name="T16" fmla="*/ 2554 w 2592"/>
                <a:gd name="T17" fmla="*/ 104 h 1360"/>
                <a:gd name="T18" fmla="*/ 2587 w 2592"/>
                <a:gd name="T19" fmla="*/ 185 h 1360"/>
                <a:gd name="T20" fmla="*/ 2592 w 2592"/>
                <a:gd name="T21" fmla="*/ 1128 h 1360"/>
                <a:gd name="T22" fmla="*/ 2574 w 2592"/>
                <a:gd name="T23" fmla="*/ 1218 h 1360"/>
                <a:gd name="T24" fmla="*/ 2553 w 2592"/>
                <a:gd name="T25" fmla="*/ 1258 h 1360"/>
                <a:gd name="T26" fmla="*/ 2490 w 2592"/>
                <a:gd name="T27" fmla="*/ 1321 h 1360"/>
                <a:gd name="T28" fmla="*/ 2450 w 2592"/>
                <a:gd name="T29" fmla="*/ 1342 h 1360"/>
                <a:gd name="T30" fmla="*/ 2361 w 2592"/>
                <a:gd name="T31" fmla="*/ 1360 h 1360"/>
                <a:gd name="T32" fmla="*/ 185 w 2592"/>
                <a:gd name="T33" fmla="*/ 1355 h 1360"/>
                <a:gd name="T34" fmla="*/ 104 w 2592"/>
                <a:gd name="T35" fmla="*/ 1322 h 1360"/>
                <a:gd name="T36" fmla="*/ 68 w 2592"/>
                <a:gd name="T37" fmla="*/ 1293 h 1360"/>
                <a:gd name="T38" fmla="*/ 19 w 2592"/>
                <a:gd name="T39" fmla="*/ 1219 h 1360"/>
                <a:gd name="T40" fmla="*/ 6 w 2592"/>
                <a:gd name="T41" fmla="*/ 1174 h 1360"/>
                <a:gd name="T42" fmla="*/ 16 w 2592"/>
                <a:gd name="T43" fmla="*/ 1128 h 1360"/>
                <a:gd name="T44" fmla="*/ 34 w 2592"/>
                <a:gd name="T45" fmla="*/ 1213 h 1360"/>
                <a:gd name="T46" fmla="*/ 53 w 2592"/>
                <a:gd name="T47" fmla="*/ 1248 h 1360"/>
                <a:gd name="T48" fmla="*/ 113 w 2592"/>
                <a:gd name="T49" fmla="*/ 1308 h 1360"/>
                <a:gd name="T50" fmla="*/ 148 w 2592"/>
                <a:gd name="T51" fmla="*/ 1327 h 1360"/>
                <a:gd name="T52" fmla="*/ 232 w 2592"/>
                <a:gd name="T53" fmla="*/ 1344 h 1360"/>
                <a:gd name="T54" fmla="*/ 2403 w 2592"/>
                <a:gd name="T55" fmla="*/ 1340 h 1360"/>
                <a:gd name="T56" fmla="*/ 2482 w 2592"/>
                <a:gd name="T57" fmla="*/ 1307 h 1360"/>
                <a:gd name="T58" fmla="*/ 2513 w 2592"/>
                <a:gd name="T59" fmla="*/ 1282 h 1360"/>
                <a:gd name="T60" fmla="*/ 2559 w 2592"/>
                <a:gd name="T61" fmla="*/ 1212 h 1360"/>
                <a:gd name="T62" fmla="*/ 2572 w 2592"/>
                <a:gd name="T63" fmla="*/ 1173 h 1360"/>
                <a:gd name="T64" fmla="*/ 2572 w 2592"/>
                <a:gd name="T65" fmla="*/ 188 h 1360"/>
                <a:gd name="T66" fmla="*/ 2559 w 2592"/>
                <a:gd name="T67" fmla="*/ 149 h 1360"/>
                <a:gd name="T68" fmla="*/ 2513 w 2592"/>
                <a:gd name="T69" fmla="*/ 80 h 1360"/>
                <a:gd name="T70" fmla="*/ 2482 w 2592"/>
                <a:gd name="T71" fmla="*/ 54 h 1360"/>
                <a:gd name="T72" fmla="*/ 2403 w 2592"/>
                <a:gd name="T73" fmla="*/ 21 h 1360"/>
                <a:gd name="T74" fmla="*/ 233 w 2592"/>
                <a:gd name="T75" fmla="*/ 16 h 1360"/>
                <a:gd name="T76" fmla="*/ 148 w 2592"/>
                <a:gd name="T77" fmla="*/ 34 h 1360"/>
                <a:gd name="T78" fmla="*/ 113 w 2592"/>
                <a:gd name="T79" fmla="*/ 53 h 1360"/>
                <a:gd name="T80" fmla="*/ 53 w 2592"/>
                <a:gd name="T81" fmla="*/ 113 h 1360"/>
                <a:gd name="T82" fmla="*/ 34 w 2592"/>
                <a:gd name="T83" fmla="*/ 148 h 1360"/>
                <a:gd name="T84" fmla="*/ 16 w 2592"/>
                <a:gd name="T85" fmla="*/ 23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2" h="1360">
                  <a:moveTo>
                    <a:pt x="0" y="232"/>
                  </a:moveTo>
                  <a:lnTo>
                    <a:pt x="6" y="187"/>
                  </a:lnTo>
                  <a:cubicBezTo>
                    <a:pt x="6" y="186"/>
                    <a:pt x="6" y="186"/>
                    <a:pt x="6" y="185"/>
                  </a:cubicBezTo>
                  <a:lnTo>
                    <a:pt x="19" y="143"/>
                  </a:lnTo>
                  <a:cubicBezTo>
                    <a:pt x="19" y="143"/>
                    <a:pt x="19" y="142"/>
                    <a:pt x="19" y="142"/>
                  </a:cubicBezTo>
                  <a:lnTo>
                    <a:pt x="39" y="104"/>
                  </a:lnTo>
                  <a:cubicBezTo>
                    <a:pt x="40" y="103"/>
                    <a:pt x="40" y="103"/>
                    <a:pt x="40" y="102"/>
                  </a:cubicBezTo>
                  <a:lnTo>
                    <a:pt x="68" y="69"/>
                  </a:lnTo>
                  <a:cubicBezTo>
                    <a:pt x="69" y="69"/>
                    <a:pt x="69" y="69"/>
                    <a:pt x="69" y="68"/>
                  </a:cubicBezTo>
                  <a:lnTo>
                    <a:pt x="102" y="40"/>
                  </a:lnTo>
                  <a:cubicBezTo>
                    <a:pt x="103" y="40"/>
                    <a:pt x="103" y="40"/>
                    <a:pt x="104" y="39"/>
                  </a:cubicBezTo>
                  <a:lnTo>
                    <a:pt x="142" y="19"/>
                  </a:lnTo>
                  <a:cubicBezTo>
                    <a:pt x="142" y="19"/>
                    <a:pt x="143" y="19"/>
                    <a:pt x="143" y="19"/>
                  </a:cubicBezTo>
                  <a:lnTo>
                    <a:pt x="185" y="6"/>
                  </a:lnTo>
                  <a:cubicBezTo>
                    <a:pt x="186" y="6"/>
                    <a:pt x="186" y="6"/>
                    <a:pt x="187" y="6"/>
                  </a:cubicBezTo>
                  <a:lnTo>
                    <a:pt x="232" y="1"/>
                  </a:lnTo>
                  <a:lnTo>
                    <a:pt x="2360" y="0"/>
                  </a:lnTo>
                  <a:lnTo>
                    <a:pt x="2406" y="6"/>
                  </a:lnTo>
                  <a:cubicBezTo>
                    <a:pt x="2407" y="6"/>
                    <a:pt x="2407" y="6"/>
                    <a:pt x="2408" y="6"/>
                  </a:cubicBezTo>
                  <a:lnTo>
                    <a:pt x="2450" y="19"/>
                  </a:lnTo>
                  <a:cubicBezTo>
                    <a:pt x="2450" y="19"/>
                    <a:pt x="2451" y="19"/>
                    <a:pt x="2451" y="19"/>
                  </a:cubicBezTo>
                  <a:lnTo>
                    <a:pt x="2489" y="39"/>
                  </a:lnTo>
                  <a:cubicBezTo>
                    <a:pt x="2490" y="40"/>
                    <a:pt x="2490" y="40"/>
                    <a:pt x="2491" y="40"/>
                  </a:cubicBezTo>
                  <a:lnTo>
                    <a:pt x="2525" y="68"/>
                  </a:lnTo>
                  <a:cubicBezTo>
                    <a:pt x="2525" y="69"/>
                    <a:pt x="2525" y="69"/>
                    <a:pt x="2526" y="69"/>
                  </a:cubicBezTo>
                  <a:lnTo>
                    <a:pt x="2553" y="102"/>
                  </a:lnTo>
                  <a:cubicBezTo>
                    <a:pt x="2553" y="103"/>
                    <a:pt x="2553" y="103"/>
                    <a:pt x="2554" y="104"/>
                  </a:cubicBezTo>
                  <a:lnTo>
                    <a:pt x="2574" y="142"/>
                  </a:lnTo>
                  <a:cubicBezTo>
                    <a:pt x="2574" y="142"/>
                    <a:pt x="2574" y="143"/>
                    <a:pt x="2574" y="143"/>
                  </a:cubicBezTo>
                  <a:lnTo>
                    <a:pt x="2587" y="185"/>
                  </a:lnTo>
                  <a:cubicBezTo>
                    <a:pt x="2587" y="186"/>
                    <a:pt x="2587" y="186"/>
                    <a:pt x="2587" y="187"/>
                  </a:cubicBezTo>
                  <a:lnTo>
                    <a:pt x="2592" y="232"/>
                  </a:lnTo>
                  <a:lnTo>
                    <a:pt x="2592" y="1128"/>
                  </a:lnTo>
                  <a:lnTo>
                    <a:pt x="2587" y="1174"/>
                  </a:lnTo>
                  <a:cubicBezTo>
                    <a:pt x="2587" y="1175"/>
                    <a:pt x="2587" y="1175"/>
                    <a:pt x="2587" y="1176"/>
                  </a:cubicBezTo>
                  <a:lnTo>
                    <a:pt x="2574" y="1218"/>
                  </a:lnTo>
                  <a:cubicBezTo>
                    <a:pt x="2574" y="1218"/>
                    <a:pt x="2574" y="1219"/>
                    <a:pt x="2574" y="1219"/>
                  </a:cubicBezTo>
                  <a:lnTo>
                    <a:pt x="2554" y="1257"/>
                  </a:lnTo>
                  <a:cubicBezTo>
                    <a:pt x="2553" y="1258"/>
                    <a:pt x="2553" y="1258"/>
                    <a:pt x="2553" y="1258"/>
                  </a:cubicBezTo>
                  <a:lnTo>
                    <a:pt x="2526" y="1292"/>
                  </a:lnTo>
                  <a:cubicBezTo>
                    <a:pt x="2525" y="1293"/>
                    <a:pt x="2525" y="1293"/>
                    <a:pt x="2524" y="1294"/>
                  </a:cubicBezTo>
                  <a:lnTo>
                    <a:pt x="2490" y="1321"/>
                  </a:lnTo>
                  <a:cubicBezTo>
                    <a:pt x="2490" y="1321"/>
                    <a:pt x="2490" y="1321"/>
                    <a:pt x="2489" y="1322"/>
                  </a:cubicBezTo>
                  <a:lnTo>
                    <a:pt x="2451" y="1342"/>
                  </a:lnTo>
                  <a:cubicBezTo>
                    <a:pt x="2451" y="1342"/>
                    <a:pt x="2450" y="1342"/>
                    <a:pt x="2450" y="1342"/>
                  </a:cubicBezTo>
                  <a:lnTo>
                    <a:pt x="2408" y="1355"/>
                  </a:lnTo>
                  <a:cubicBezTo>
                    <a:pt x="2407" y="1355"/>
                    <a:pt x="2407" y="1355"/>
                    <a:pt x="2406" y="1355"/>
                  </a:cubicBezTo>
                  <a:lnTo>
                    <a:pt x="2361" y="1360"/>
                  </a:lnTo>
                  <a:lnTo>
                    <a:pt x="232" y="1360"/>
                  </a:lnTo>
                  <a:lnTo>
                    <a:pt x="187" y="1355"/>
                  </a:lnTo>
                  <a:cubicBezTo>
                    <a:pt x="186" y="1355"/>
                    <a:pt x="186" y="1355"/>
                    <a:pt x="185" y="1355"/>
                  </a:cubicBezTo>
                  <a:lnTo>
                    <a:pt x="143" y="1342"/>
                  </a:lnTo>
                  <a:cubicBezTo>
                    <a:pt x="143" y="1342"/>
                    <a:pt x="142" y="1342"/>
                    <a:pt x="142" y="1342"/>
                  </a:cubicBezTo>
                  <a:lnTo>
                    <a:pt x="104" y="1322"/>
                  </a:lnTo>
                  <a:cubicBezTo>
                    <a:pt x="103" y="1321"/>
                    <a:pt x="103" y="1321"/>
                    <a:pt x="102" y="1321"/>
                  </a:cubicBezTo>
                  <a:lnTo>
                    <a:pt x="69" y="1294"/>
                  </a:lnTo>
                  <a:cubicBezTo>
                    <a:pt x="69" y="1293"/>
                    <a:pt x="69" y="1293"/>
                    <a:pt x="68" y="1293"/>
                  </a:cubicBezTo>
                  <a:lnTo>
                    <a:pt x="40" y="1259"/>
                  </a:lnTo>
                  <a:cubicBezTo>
                    <a:pt x="40" y="1258"/>
                    <a:pt x="40" y="1258"/>
                    <a:pt x="39" y="1257"/>
                  </a:cubicBezTo>
                  <a:lnTo>
                    <a:pt x="19" y="1219"/>
                  </a:lnTo>
                  <a:cubicBezTo>
                    <a:pt x="19" y="1219"/>
                    <a:pt x="19" y="1218"/>
                    <a:pt x="19" y="1218"/>
                  </a:cubicBezTo>
                  <a:lnTo>
                    <a:pt x="6" y="1176"/>
                  </a:lnTo>
                  <a:cubicBezTo>
                    <a:pt x="6" y="1175"/>
                    <a:pt x="6" y="1175"/>
                    <a:pt x="6" y="1174"/>
                  </a:cubicBezTo>
                  <a:lnTo>
                    <a:pt x="1" y="1129"/>
                  </a:lnTo>
                  <a:lnTo>
                    <a:pt x="0" y="232"/>
                  </a:lnTo>
                  <a:close/>
                  <a:moveTo>
                    <a:pt x="16" y="1128"/>
                  </a:moveTo>
                  <a:lnTo>
                    <a:pt x="21" y="1173"/>
                  </a:lnTo>
                  <a:lnTo>
                    <a:pt x="21" y="1171"/>
                  </a:lnTo>
                  <a:lnTo>
                    <a:pt x="34" y="1213"/>
                  </a:lnTo>
                  <a:lnTo>
                    <a:pt x="34" y="1212"/>
                  </a:lnTo>
                  <a:lnTo>
                    <a:pt x="54" y="1250"/>
                  </a:lnTo>
                  <a:lnTo>
                    <a:pt x="53" y="1248"/>
                  </a:lnTo>
                  <a:lnTo>
                    <a:pt x="81" y="1282"/>
                  </a:lnTo>
                  <a:lnTo>
                    <a:pt x="80" y="1281"/>
                  </a:lnTo>
                  <a:lnTo>
                    <a:pt x="113" y="1308"/>
                  </a:lnTo>
                  <a:lnTo>
                    <a:pt x="111" y="1307"/>
                  </a:lnTo>
                  <a:lnTo>
                    <a:pt x="149" y="1327"/>
                  </a:lnTo>
                  <a:lnTo>
                    <a:pt x="148" y="1327"/>
                  </a:lnTo>
                  <a:lnTo>
                    <a:pt x="190" y="1340"/>
                  </a:lnTo>
                  <a:lnTo>
                    <a:pt x="188" y="1340"/>
                  </a:lnTo>
                  <a:lnTo>
                    <a:pt x="232" y="1344"/>
                  </a:lnTo>
                  <a:lnTo>
                    <a:pt x="2360" y="1345"/>
                  </a:lnTo>
                  <a:lnTo>
                    <a:pt x="2405" y="1340"/>
                  </a:lnTo>
                  <a:lnTo>
                    <a:pt x="2403" y="1340"/>
                  </a:lnTo>
                  <a:lnTo>
                    <a:pt x="2445" y="1327"/>
                  </a:lnTo>
                  <a:lnTo>
                    <a:pt x="2444" y="1327"/>
                  </a:lnTo>
                  <a:lnTo>
                    <a:pt x="2482" y="1307"/>
                  </a:lnTo>
                  <a:lnTo>
                    <a:pt x="2480" y="1308"/>
                  </a:lnTo>
                  <a:lnTo>
                    <a:pt x="2514" y="1281"/>
                  </a:lnTo>
                  <a:lnTo>
                    <a:pt x="2513" y="1282"/>
                  </a:lnTo>
                  <a:lnTo>
                    <a:pt x="2540" y="1248"/>
                  </a:lnTo>
                  <a:lnTo>
                    <a:pt x="2539" y="1250"/>
                  </a:lnTo>
                  <a:lnTo>
                    <a:pt x="2559" y="1212"/>
                  </a:lnTo>
                  <a:lnTo>
                    <a:pt x="2559" y="1213"/>
                  </a:lnTo>
                  <a:lnTo>
                    <a:pt x="2572" y="1171"/>
                  </a:lnTo>
                  <a:lnTo>
                    <a:pt x="2572" y="1173"/>
                  </a:lnTo>
                  <a:lnTo>
                    <a:pt x="2576" y="1128"/>
                  </a:lnTo>
                  <a:lnTo>
                    <a:pt x="2577" y="233"/>
                  </a:lnTo>
                  <a:lnTo>
                    <a:pt x="2572" y="188"/>
                  </a:lnTo>
                  <a:lnTo>
                    <a:pt x="2572" y="190"/>
                  </a:lnTo>
                  <a:lnTo>
                    <a:pt x="2559" y="148"/>
                  </a:lnTo>
                  <a:lnTo>
                    <a:pt x="2559" y="149"/>
                  </a:lnTo>
                  <a:lnTo>
                    <a:pt x="2539" y="111"/>
                  </a:lnTo>
                  <a:lnTo>
                    <a:pt x="2540" y="113"/>
                  </a:lnTo>
                  <a:lnTo>
                    <a:pt x="2513" y="80"/>
                  </a:lnTo>
                  <a:lnTo>
                    <a:pt x="2514" y="81"/>
                  </a:lnTo>
                  <a:lnTo>
                    <a:pt x="2480" y="53"/>
                  </a:lnTo>
                  <a:lnTo>
                    <a:pt x="2482" y="54"/>
                  </a:lnTo>
                  <a:lnTo>
                    <a:pt x="2444" y="34"/>
                  </a:lnTo>
                  <a:lnTo>
                    <a:pt x="2445" y="34"/>
                  </a:lnTo>
                  <a:lnTo>
                    <a:pt x="2403" y="21"/>
                  </a:lnTo>
                  <a:lnTo>
                    <a:pt x="2405" y="21"/>
                  </a:lnTo>
                  <a:lnTo>
                    <a:pt x="2360" y="16"/>
                  </a:lnTo>
                  <a:lnTo>
                    <a:pt x="233" y="16"/>
                  </a:lnTo>
                  <a:lnTo>
                    <a:pt x="188" y="21"/>
                  </a:lnTo>
                  <a:lnTo>
                    <a:pt x="190" y="21"/>
                  </a:lnTo>
                  <a:lnTo>
                    <a:pt x="148" y="34"/>
                  </a:lnTo>
                  <a:lnTo>
                    <a:pt x="149" y="34"/>
                  </a:lnTo>
                  <a:lnTo>
                    <a:pt x="111" y="54"/>
                  </a:lnTo>
                  <a:lnTo>
                    <a:pt x="113" y="53"/>
                  </a:lnTo>
                  <a:lnTo>
                    <a:pt x="80" y="81"/>
                  </a:lnTo>
                  <a:lnTo>
                    <a:pt x="81" y="80"/>
                  </a:lnTo>
                  <a:lnTo>
                    <a:pt x="53" y="113"/>
                  </a:lnTo>
                  <a:lnTo>
                    <a:pt x="54" y="111"/>
                  </a:lnTo>
                  <a:lnTo>
                    <a:pt x="34" y="149"/>
                  </a:lnTo>
                  <a:lnTo>
                    <a:pt x="34" y="148"/>
                  </a:lnTo>
                  <a:lnTo>
                    <a:pt x="21" y="190"/>
                  </a:lnTo>
                  <a:lnTo>
                    <a:pt x="21" y="188"/>
                  </a:lnTo>
                  <a:lnTo>
                    <a:pt x="16" y="232"/>
                  </a:lnTo>
                  <a:lnTo>
                    <a:pt x="16" y="1128"/>
                  </a:lnTo>
                  <a:close/>
                </a:path>
              </a:pathLst>
            </a:custGeom>
            <a:solidFill>
              <a:srgbClr val="00B050"/>
            </a:solidFill>
            <a:ln w="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Freeform 10"/>
            <p:cNvSpPr>
              <a:spLocks/>
            </p:cNvSpPr>
            <p:nvPr/>
          </p:nvSpPr>
          <p:spPr bwMode="auto">
            <a:xfrm>
              <a:off x="2903" y="944"/>
              <a:ext cx="354" cy="504"/>
            </a:xfrm>
            <a:custGeom>
              <a:avLst/>
              <a:gdLst>
                <a:gd name="T0" fmla="*/ 0 w 354"/>
                <a:gd name="T1" fmla="*/ 126 h 504"/>
                <a:gd name="T2" fmla="*/ 177 w 354"/>
                <a:gd name="T3" fmla="*/ 126 h 504"/>
                <a:gd name="T4" fmla="*/ 177 w 354"/>
                <a:gd name="T5" fmla="*/ 0 h 504"/>
                <a:gd name="T6" fmla="*/ 354 w 354"/>
                <a:gd name="T7" fmla="*/ 252 h 504"/>
                <a:gd name="T8" fmla="*/ 177 w 354"/>
                <a:gd name="T9" fmla="*/ 504 h 504"/>
                <a:gd name="T10" fmla="*/ 177 w 354"/>
                <a:gd name="T11" fmla="*/ 378 h 504"/>
                <a:gd name="T12" fmla="*/ 0 w 354"/>
                <a:gd name="T13" fmla="*/ 378 h 504"/>
                <a:gd name="T14" fmla="*/ 0 w 354"/>
                <a:gd name="T15" fmla="*/ 126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504">
                  <a:moveTo>
                    <a:pt x="0" y="126"/>
                  </a:moveTo>
                  <a:lnTo>
                    <a:pt x="177" y="126"/>
                  </a:lnTo>
                  <a:lnTo>
                    <a:pt x="177" y="0"/>
                  </a:lnTo>
                  <a:lnTo>
                    <a:pt x="354" y="252"/>
                  </a:lnTo>
                  <a:lnTo>
                    <a:pt x="177" y="504"/>
                  </a:lnTo>
                  <a:lnTo>
                    <a:pt x="177" y="378"/>
                  </a:lnTo>
                  <a:lnTo>
                    <a:pt x="0" y="378"/>
                  </a:lnTo>
                  <a:lnTo>
                    <a:pt x="0" y="12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 name="Freeform 11"/>
            <p:cNvSpPr>
              <a:spLocks noEditPoints="1"/>
            </p:cNvSpPr>
            <p:nvPr/>
          </p:nvSpPr>
          <p:spPr bwMode="auto">
            <a:xfrm>
              <a:off x="2899" y="932"/>
              <a:ext cx="363" cy="529"/>
            </a:xfrm>
            <a:custGeom>
              <a:avLst/>
              <a:gdLst>
                <a:gd name="T0" fmla="*/ 0 w 363"/>
                <a:gd name="T1" fmla="*/ 135 h 529"/>
                <a:gd name="T2" fmla="*/ 181 w 363"/>
                <a:gd name="T3" fmla="*/ 135 h 529"/>
                <a:gd name="T4" fmla="*/ 177 w 363"/>
                <a:gd name="T5" fmla="*/ 138 h 529"/>
                <a:gd name="T6" fmla="*/ 177 w 363"/>
                <a:gd name="T7" fmla="*/ 0 h 529"/>
                <a:gd name="T8" fmla="*/ 363 w 363"/>
                <a:gd name="T9" fmla="*/ 264 h 529"/>
                <a:gd name="T10" fmla="*/ 177 w 363"/>
                <a:gd name="T11" fmla="*/ 529 h 529"/>
                <a:gd name="T12" fmla="*/ 177 w 363"/>
                <a:gd name="T13" fmla="*/ 390 h 529"/>
                <a:gd name="T14" fmla="*/ 181 w 363"/>
                <a:gd name="T15" fmla="*/ 394 h 529"/>
                <a:gd name="T16" fmla="*/ 0 w 363"/>
                <a:gd name="T17" fmla="*/ 394 h 529"/>
                <a:gd name="T18" fmla="*/ 0 w 363"/>
                <a:gd name="T19" fmla="*/ 135 h 529"/>
                <a:gd name="T20" fmla="*/ 8 w 363"/>
                <a:gd name="T21" fmla="*/ 390 h 529"/>
                <a:gd name="T22" fmla="*/ 4 w 363"/>
                <a:gd name="T23" fmla="*/ 387 h 529"/>
                <a:gd name="T24" fmla="*/ 185 w 363"/>
                <a:gd name="T25" fmla="*/ 387 h 529"/>
                <a:gd name="T26" fmla="*/ 185 w 363"/>
                <a:gd name="T27" fmla="*/ 516 h 529"/>
                <a:gd name="T28" fmla="*/ 178 w 363"/>
                <a:gd name="T29" fmla="*/ 515 h 529"/>
                <a:gd name="T30" fmla="*/ 355 w 363"/>
                <a:gd name="T31" fmla="*/ 263 h 529"/>
                <a:gd name="T32" fmla="*/ 355 w 363"/>
                <a:gd name="T33" fmla="*/ 267 h 529"/>
                <a:gd name="T34" fmla="*/ 178 w 363"/>
                <a:gd name="T35" fmla="*/ 14 h 529"/>
                <a:gd name="T36" fmla="*/ 185 w 363"/>
                <a:gd name="T37" fmla="*/ 12 h 529"/>
                <a:gd name="T38" fmla="*/ 185 w 363"/>
                <a:gd name="T39" fmla="*/ 142 h 529"/>
                <a:gd name="T40" fmla="*/ 4 w 363"/>
                <a:gd name="T41" fmla="*/ 142 h 529"/>
                <a:gd name="T42" fmla="*/ 8 w 363"/>
                <a:gd name="T43" fmla="*/ 138 h 529"/>
                <a:gd name="T44" fmla="*/ 8 w 363"/>
                <a:gd name="T45" fmla="*/ 39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529">
                  <a:moveTo>
                    <a:pt x="0" y="135"/>
                  </a:moveTo>
                  <a:lnTo>
                    <a:pt x="181" y="135"/>
                  </a:lnTo>
                  <a:lnTo>
                    <a:pt x="177" y="138"/>
                  </a:lnTo>
                  <a:lnTo>
                    <a:pt x="177" y="0"/>
                  </a:lnTo>
                  <a:lnTo>
                    <a:pt x="363" y="264"/>
                  </a:lnTo>
                  <a:lnTo>
                    <a:pt x="177" y="529"/>
                  </a:lnTo>
                  <a:lnTo>
                    <a:pt x="177" y="390"/>
                  </a:lnTo>
                  <a:lnTo>
                    <a:pt x="181" y="394"/>
                  </a:lnTo>
                  <a:lnTo>
                    <a:pt x="0" y="394"/>
                  </a:lnTo>
                  <a:lnTo>
                    <a:pt x="0" y="135"/>
                  </a:lnTo>
                  <a:close/>
                  <a:moveTo>
                    <a:pt x="8" y="390"/>
                  </a:moveTo>
                  <a:lnTo>
                    <a:pt x="4" y="387"/>
                  </a:lnTo>
                  <a:lnTo>
                    <a:pt x="185" y="387"/>
                  </a:lnTo>
                  <a:lnTo>
                    <a:pt x="185" y="516"/>
                  </a:lnTo>
                  <a:lnTo>
                    <a:pt x="178" y="515"/>
                  </a:lnTo>
                  <a:lnTo>
                    <a:pt x="355" y="263"/>
                  </a:lnTo>
                  <a:lnTo>
                    <a:pt x="355" y="267"/>
                  </a:lnTo>
                  <a:lnTo>
                    <a:pt x="178" y="14"/>
                  </a:lnTo>
                  <a:lnTo>
                    <a:pt x="185" y="12"/>
                  </a:lnTo>
                  <a:lnTo>
                    <a:pt x="185" y="142"/>
                  </a:lnTo>
                  <a:lnTo>
                    <a:pt x="4" y="142"/>
                  </a:lnTo>
                  <a:lnTo>
                    <a:pt x="8" y="138"/>
                  </a:lnTo>
                  <a:lnTo>
                    <a:pt x="8" y="390"/>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 name="Rectangle 12"/>
            <p:cNvSpPr>
              <a:spLocks noChangeArrowheads="1"/>
            </p:cNvSpPr>
            <p:nvPr/>
          </p:nvSpPr>
          <p:spPr bwMode="auto">
            <a:xfrm>
              <a:off x="2672" y="1056"/>
              <a:ext cx="169" cy="2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 name="Freeform 13"/>
            <p:cNvSpPr>
              <a:spLocks noEditPoints="1"/>
            </p:cNvSpPr>
            <p:nvPr/>
          </p:nvSpPr>
          <p:spPr bwMode="auto">
            <a:xfrm>
              <a:off x="2668" y="1053"/>
              <a:ext cx="177" cy="245"/>
            </a:xfrm>
            <a:custGeom>
              <a:avLst/>
              <a:gdLst>
                <a:gd name="T0" fmla="*/ 0 w 368"/>
                <a:gd name="T1" fmla="*/ 8 h 560"/>
                <a:gd name="T2" fmla="*/ 8 w 368"/>
                <a:gd name="T3" fmla="*/ 0 h 560"/>
                <a:gd name="T4" fmla="*/ 360 w 368"/>
                <a:gd name="T5" fmla="*/ 0 h 560"/>
                <a:gd name="T6" fmla="*/ 368 w 368"/>
                <a:gd name="T7" fmla="*/ 8 h 560"/>
                <a:gd name="T8" fmla="*/ 368 w 368"/>
                <a:gd name="T9" fmla="*/ 552 h 560"/>
                <a:gd name="T10" fmla="*/ 360 w 368"/>
                <a:gd name="T11" fmla="*/ 560 h 560"/>
                <a:gd name="T12" fmla="*/ 8 w 368"/>
                <a:gd name="T13" fmla="*/ 560 h 560"/>
                <a:gd name="T14" fmla="*/ 0 w 368"/>
                <a:gd name="T15" fmla="*/ 552 h 560"/>
                <a:gd name="T16" fmla="*/ 0 w 368"/>
                <a:gd name="T17" fmla="*/ 8 h 560"/>
                <a:gd name="T18" fmla="*/ 16 w 368"/>
                <a:gd name="T19" fmla="*/ 552 h 560"/>
                <a:gd name="T20" fmla="*/ 8 w 368"/>
                <a:gd name="T21" fmla="*/ 544 h 560"/>
                <a:gd name="T22" fmla="*/ 360 w 368"/>
                <a:gd name="T23" fmla="*/ 544 h 560"/>
                <a:gd name="T24" fmla="*/ 352 w 368"/>
                <a:gd name="T25" fmla="*/ 552 h 560"/>
                <a:gd name="T26" fmla="*/ 352 w 368"/>
                <a:gd name="T27" fmla="*/ 8 h 560"/>
                <a:gd name="T28" fmla="*/ 360 w 368"/>
                <a:gd name="T29" fmla="*/ 16 h 560"/>
                <a:gd name="T30" fmla="*/ 8 w 368"/>
                <a:gd name="T31" fmla="*/ 16 h 560"/>
                <a:gd name="T32" fmla="*/ 16 w 368"/>
                <a:gd name="T33" fmla="*/ 8 h 560"/>
                <a:gd name="T34" fmla="*/ 16 w 368"/>
                <a:gd name="T35" fmla="*/ 55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560">
                  <a:moveTo>
                    <a:pt x="0" y="8"/>
                  </a:moveTo>
                  <a:cubicBezTo>
                    <a:pt x="0" y="4"/>
                    <a:pt x="4" y="0"/>
                    <a:pt x="8" y="0"/>
                  </a:cubicBezTo>
                  <a:lnTo>
                    <a:pt x="360" y="0"/>
                  </a:lnTo>
                  <a:cubicBezTo>
                    <a:pt x="365" y="0"/>
                    <a:pt x="368" y="4"/>
                    <a:pt x="368" y="8"/>
                  </a:cubicBezTo>
                  <a:lnTo>
                    <a:pt x="368" y="552"/>
                  </a:lnTo>
                  <a:cubicBezTo>
                    <a:pt x="368" y="557"/>
                    <a:pt x="365" y="560"/>
                    <a:pt x="360" y="560"/>
                  </a:cubicBezTo>
                  <a:lnTo>
                    <a:pt x="8" y="560"/>
                  </a:lnTo>
                  <a:cubicBezTo>
                    <a:pt x="4" y="560"/>
                    <a:pt x="0" y="557"/>
                    <a:pt x="0" y="552"/>
                  </a:cubicBezTo>
                  <a:lnTo>
                    <a:pt x="0" y="8"/>
                  </a:lnTo>
                  <a:close/>
                  <a:moveTo>
                    <a:pt x="16" y="552"/>
                  </a:moveTo>
                  <a:lnTo>
                    <a:pt x="8" y="544"/>
                  </a:lnTo>
                  <a:lnTo>
                    <a:pt x="360" y="544"/>
                  </a:lnTo>
                  <a:lnTo>
                    <a:pt x="352" y="552"/>
                  </a:lnTo>
                  <a:lnTo>
                    <a:pt x="352" y="8"/>
                  </a:lnTo>
                  <a:lnTo>
                    <a:pt x="360" y="16"/>
                  </a:lnTo>
                  <a:lnTo>
                    <a:pt x="8" y="16"/>
                  </a:lnTo>
                  <a:lnTo>
                    <a:pt x="16" y="8"/>
                  </a:lnTo>
                  <a:lnTo>
                    <a:pt x="16" y="552"/>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 name="Rectangle 14"/>
            <p:cNvSpPr>
              <a:spLocks noChangeArrowheads="1"/>
            </p:cNvSpPr>
            <p:nvPr/>
          </p:nvSpPr>
          <p:spPr bwMode="auto">
            <a:xfrm>
              <a:off x="1417" y="1091"/>
              <a:ext cx="177" cy="2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0" name="Freeform 15"/>
            <p:cNvSpPr>
              <a:spLocks noEditPoints="1"/>
            </p:cNvSpPr>
            <p:nvPr/>
          </p:nvSpPr>
          <p:spPr bwMode="auto">
            <a:xfrm>
              <a:off x="1413" y="1088"/>
              <a:ext cx="185" cy="245"/>
            </a:xfrm>
            <a:custGeom>
              <a:avLst/>
              <a:gdLst>
                <a:gd name="T0" fmla="*/ 0 w 384"/>
                <a:gd name="T1" fmla="*/ 8 h 560"/>
                <a:gd name="T2" fmla="*/ 8 w 384"/>
                <a:gd name="T3" fmla="*/ 0 h 560"/>
                <a:gd name="T4" fmla="*/ 376 w 384"/>
                <a:gd name="T5" fmla="*/ 0 h 560"/>
                <a:gd name="T6" fmla="*/ 384 w 384"/>
                <a:gd name="T7" fmla="*/ 8 h 560"/>
                <a:gd name="T8" fmla="*/ 384 w 384"/>
                <a:gd name="T9" fmla="*/ 552 h 560"/>
                <a:gd name="T10" fmla="*/ 376 w 384"/>
                <a:gd name="T11" fmla="*/ 560 h 560"/>
                <a:gd name="T12" fmla="*/ 8 w 384"/>
                <a:gd name="T13" fmla="*/ 560 h 560"/>
                <a:gd name="T14" fmla="*/ 0 w 384"/>
                <a:gd name="T15" fmla="*/ 552 h 560"/>
                <a:gd name="T16" fmla="*/ 0 w 384"/>
                <a:gd name="T17" fmla="*/ 8 h 560"/>
                <a:gd name="T18" fmla="*/ 16 w 384"/>
                <a:gd name="T19" fmla="*/ 552 h 560"/>
                <a:gd name="T20" fmla="*/ 8 w 384"/>
                <a:gd name="T21" fmla="*/ 544 h 560"/>
                <a:gd name="T22" fmla="*/ 376 w 384"/>
                <a:gd name="T23" fmla="*/ 544 h 560"/>
                <a:gd name="T24" fmla="*/ 368 w 384"/>
                <a:gd name="T25" fmla="*/ 552 h 560"/>
                <a:gd name="T26" fmla="*/ 368 w 384"/>
                <a:gd name="T27" fmla="*/ 8 h 560"/>
                <a:gd name="T28" fmla="*/ 376 w 384"/>
                <a:gd name="T29" fmla="*/ 16 h 560"/>
                <a:gd name="T30" fmla="*/ 8 w 384"/>
                <a:gd name="T31" fmla="*/ 16 h 560"/>
                <a:gd name="T32" fmla="*/ 16 w 384"/>
                <a:gd name="T33" fmla="*/ 8 h 560"/>
                <a:gd name="T34" fmla="*/ 16 w 384"/>
                <a:gd name="T35" fmla="*/ 55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560">
                  <a:moveTo>
                    <a:pt x="0" y="8"/>
                  </a:moveTo>
                  <a:cubicBezTo>
                    <a:pt x="0" y="4"/>
                    <a:pt x="4" y="0"/>
                    <a:pt x="8" y="0"/>
                  </a:cubicBezTo>
                  <a:lnTo>
                    <a:pt x="376" y="0"/>
                  </a:lnTo>
                  <a:cubicBezTo>
                    <a:pt x="381" y="0"/>
                    <a:pt x="384" y="4"/>
                    <a:pt x="384" y="8"/>
                  </a:cubicBezTo>
                  <a:lnTo>
                    <a:pt x="384" y="552"/>
                  </a:lnTo>
                  <a:cubicBezTo>
                    <a:pt x="384" y="557"/>
                    <a:pt x="381" y="560"/>
                    <a:pt x="376" y="560"/>
                  </a:cubicBezTo>
                  <a:lnTo>
                    <a:pt x="8" y="560"/>
                  </a:lnTo>
                  <a:cubicBezTo>
                    <a:pt x="4" y="560"/>
                    <a:pt x="0" y="557"/>
                    <a:pt x="0" y="552"/>
                  </a:cubicBezTo>
                  <a:lnTo>
                    <a:pt x="0" y="8"/>
                  </a:lnTo>
                  <a:close/>
                  <a:moveTo>
                    <a:pt x="16" y="552"/>
                  </a:moveTo>
                  <a:lnTo>
                    <a:pt x="8" y="544"/>
                  </a:lnTo>
                  <a:lnTo>
                    <a:pt x="376" y="544"/>
                  </a:lnTo>
                  <a:lnTo>
                    <a:pt x="368" y="552"/>
                  </a:lnTo>
                  <a:lnTo>
                    <a:pt x="368" y="8"/>
                  </a:lnTo>
                  <a:lnTo>
                    <a:pt x="376" y="16"/>
                  </a:lnTo>
                  <a:lnTo>
                    <a:pt x="8" y="16"/>
                  </a:lnTo>
                  <a:lnTo>
                    <a:pt x="16" y="8"/>
                  </a:lnTo>
                  <a:lnTo>
                    <a:pt x="16" y="552"/>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 name="Rectangle 16"/>
            <p:cNvSpPr>
              <a:spLocks noChangeArrowheads="1"/>
            </p:cNvSpPr>
            <p:nvPr/>
          </p:nvSpPr>
          <p:spPr bwMode="auto">
            <a:xfrm>
              <a:off x="1178" y="1091"/>
              <a:ext cx="177" cy="2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 name="Freeform 17"/>
            <p:cNvSpPr>
              <a:spLocks noEditPoints="1"/>
            </p:cNvSpPr>
            <p:nvPr/>
          </p:nvSpPr>
          <p:spPr bwMode="auto">
            <a:xfrm>
              <a:off x="1174" y="1088"/>
              <a:ext cx="185" cy="245"/>
            </a:xfrm>
            <a:custGeom>
              <a:avLst/>
              <a:gdLst>
                <a:gd name="T0" fmla="*/ 0 w 384"/>
                <a:gd name="T1" fmla="*/ 8 h 560"/>
                <a:gd name="T2" fmla="*/ 8 w 384"/>
                <a:gd name="T3" fmla="*/ 0 h 560"/>
                <a:gd name="T4" fmla="*/ 376 w 384"/>
                <a:gd name="T5" fmla="*/ 0 h 560"/>
                <a:gd name="T6" fmla="*/ 384 w 384"/>
                <a:gd name="T7" fmla="*/ 8 h 560"/>
                <a:gd name="T8" fmla="*/ 384 w 384"/>
                <a:gd name="T9" fmla="*/ 552 h 560"/>
                <a:gd name="T10" fmla="*/ 376 w 384"/>
                <a:gd name="T11" fmla="*/ 560 h 560"/>
                <a:gd name="T12" fmla="*/ 8 w 384"/>
                <a:gd name="T13" fmla="*/ 560 h 560"/>
                <a:gd name="T14" fmla="*/ 0 w 384"/>
                <a:gd name="T15" fmla="*/ 552 h 560"/>
                <a:gd name="T16" fmla="*/ 0 w 384"/>
                <a:gd name="T17" fmla="*/ 8 h 560"/>
                <a:gd name="T18" fmla="*/ 16 w 384"/>
                <a:gd name="T19" fmla="*/ 552 h 560"/>
                <a:gd name="T20" fmla="*/ 8 w 384"/>
                <a:gd name="T21" fmla="*/ 544 h 560"/>
                <a:gd name="T22" fmla="*/ 376 w 384"/>
                <a:gd name="T23" fmla="*/ 544 h 560"/>
                <a:gd name="T24" fmla="*/ 368 w 384"/>
                <a:gd name="T25" fmla="*/ 552 h 560"/>
                <a:gd name="T26" fmla="*/ 368 w 384"/>
                <a:gd name="T27" fmla="*/ 8 h 560"/>
                <a:gd name="T28" fmla="*/ 376 w 384"/>
                <a:gd name="T29" fmla="*/ 16 h 560"/>
                <a:gd name="T30" fmla="*/ 8 w 384"/>
                <a:gd name="T31" fmla="*/ 16 h 560"/>
                <a:gd name="T32" fmla="*/ 16 w 384"/>
                <a:gd name="T33" fmla="*/ 8 h 560"/>
                <a:gd name="T34" fmla="*/ 16 w 384"/>
                <a:gd name="T35" fmla="*/ 55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560">
                  <a:moveTo>
                    <a:pt x="0" y="8"/>
                  </a:moveTo>
                  <a:cubicBezTo>
                    <a:pt x="0" y="4"/>
                    <a:pt x="4" y="0"/>
                    <a:pt x="8" y="0"/>
                  </a:cubicBezTo>
                  <a:lnTo>
                    <a:pt x="376" y="0"/>
                  </a:lnTo>
                  <a:cubicBezTo>
                    <a:pt x="381" y="0"/>
                    <a:pt x="384" y="4"/>
                    <a:pt x="384" y="8"/>
                  </a:cubicBezTo>
                  <a:lnTo>
                    <a:pt x="384" y="552"/>
                  </a:lnTo>
                  <a:cubicBezTo>
                    <a:pt x="384" y="557"/>
                    <a:pt x="381" y="560"/>
                    <a:pt x="376" y="560"/>
                  </a:cubicBezTo>
                  <a:lnTo>
                    <a:pt x="8" y="560"/>
                  </a:lnTo>
                  <a:cubicBezTo>
                    <a:pt x="4" y="560"/>
                    <a:pt x="0" y="557"/>
                    <a:pt x="0" y="552"/>
                  </a:cubicBezTo>
                  <a:lnTo>
                    <a:pt x="0" y="8"/>
                  </a:lnTo>
                  <a:close/>
                  <a:moveTo>
                    <a:pt x="16" y="552"/>
                  </a:moveTo>
                  <a:lnTo>
                    <a:pt x="8" y="544"/>
                  </a:lnTo>
                  <a:lnTo>
                    <a:pt x="376" y="544"/>
                  </a:lnTo>
                  <a:lnTo>
                    <a:pt x="368" y="552"/>
                  </a:lnTo>
                  <a:lnTo>
                    <a:pt x="368" y="8"/>
                  </a:lnTo>
                  <a:lnTo>
                    <a:pt x="376" y="16"/>
                  </a:lnTo>
                  <a:lnTo>
                    <a:pt x="8" y="16"/>
                  </a:lnTo>
                  <a:lnTo>
                    <a:pt x="16" y="8"/>
                  </a:lnTo>
                  <a:lnTo>
                    <a:pt x="16" y="552"/>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 name="Rectangle 18"/>
            <p:cNvSpPr>
              <a:spLocks noChangeArrowheads="1"/>
            </p:cNvSpPr>
            <p:nvPr/>
          </p:nvSpPr>
          <p:spPr bwMode="auto">
            <a:xfrm>
              <a:off x="955" y="1084"/>
              <a:ext cx="177" cy="2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 name="Freeform 19"/>
            <p:cNvSpPr>
              <a:spLocks noEditPoints="1"/>
            </p:cNvSpPr>
            <p:nvPr/>
          </p:nvSpPr>
          <p:spPr bwMode="auto">
            <a:xfrm>
              <a:off x="951" y="1081"/>
              <a:ext cx="185" cy="245"/>
            </a:xfrm>
            <a:custGeom>
              <a:avLst/>
              <a:gdLst>
                <a:gd name="T0" fmla="*/ 0 w 384"/>
                <a:gd name="T1" fmla="*/ 8 h 560"/>
                <a:gd name="T2" fmla="*/ 8 w 384"/>
                <a:gd name="T3" fmla="*/ 0 h 560"/>
                <a:gd name="T4" fmla="*/ 376 w 384"/>
                <a:gd name="T5" fmla="*/ 0 h 560"/>
                <a:gd name="T6" fmla="*/ 384 w 384"/>
                <a:gd name="T7" fmla="*/ 8 h 560"/>
                <a:gd name="T8" fmla="*/ 384 w 384"/>
                <a:gd name="T9" fmla="*/ 552 h 560"/>
                <a:gd name="T10" fmla="*/ 376 w 384"/>
                <a:gd name="T11" fmla="*/ 560 h 560"/>
                <a:gd name="T12" fmla="*/ 8 w 384"/>
                <a:gd name="T13" fmla="*/ 560 h 560"/>
                <a:gd name="T14" fmla="*/ 0 w 384"/>
                <a:gd name="T15" fmla="*/ 552 h 560"/>
                <a:gd name="T16" fmla="*/ 0 w 384"/>
                <a:gd name="T17" fmla="*/ 8 h 560"/>
                <a:gd name="T18" fmla="*/ 16 w 384"/>
                <a:gd name="T19" fmla="*/ 552 h 560"/>
                <a:gd name="T20" fmla="*/ 8 w 384"/>
                <a:gd name="T21" fmla="*/ 544 h 560"/>
                <a:gd name="T22" fmla="*/ 376 w 384"/>
                <a:gd name="T23" fmla="*/ 544 h 560"/>
                <a:gd name="T24" fmla="*/ 368 w 384"/>
                <a:gd name="T25" fmla="*/ 552 h 560"/>
                <a:gd name="T26" fmla="*/ 368 w 384"/>
                <a:gd name="T27" fmla="*/ 8 h 560"/>
                <a:gd name="T28" fmla="*/ 376 w 384"/>
                <a:gd name="T29" fmla="*/ 16 h 560"/>
                <a:gd name="T30" fmla="*/ 8 w 384"/>
                <a:gd name="T31" fmla="*/ 16 h 560"/>
                <a:gd name="T32" fmla="*/ 16 w 384"/>
                <a:gd name="T33" fmla="*/ 8 h 560"/>
                <a:gd name="T34" fmla="*/ 16 w 384"/>
                <a:gd name="T35" fmla="*/ 55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560">
                  <a:moveTo>
                    <a:pt x="0" y="8"/>
                  </a:moveTo>
                  <a:cubicBezTo>
                    <a:pt x="0" y="4"/>
                    <a:pt x="4" y="0"/>
                    <a:pt x="8" y="0"/>
                  </a:cubicBezTo>
                  <a:lnTo>
                    <a:pt x="376" y="0"/>
                  </a:lnTo>
                  <a:cubicBezTo>
                    <a:pt x="381" y="0"/>
                    <a:pt x="384" y="4"/>
                    <a:pt x="384" y="8"/>
                  </a:cubicBezTo>
                  <a:lnTo>
                    <a:pt x="384" y="552"/>
                  </a:lnTo>
                  <a:cubicBezTo>
                    <a:pt x="384" y="557"/>
                    <a:pt x="381" y="560"/>
                    <a:pt x="376" y="560"/>
                  </a:cubicBezTo>
                  <a:lnTo>
                    <a:pt x="8" y="560"/>
                  </a:lnTo>
                  <a:cubicBezTo>
                    <a:pt x="4" y="560"/>
                    <a:pt x="0" y="557"/>
                    <a:pt x="0" y="552"/>
                  </a:cubicBezTo>
                  <a:lnTo>
                    <a:pt x="0" y="8"/>
                  </a:lnTo>
                  <a:close/>
                  <a:moveTo>
                    <a:pt x="16" y="552"/>
                  </a:moveTo>
                  <a:lnTo>
                    <a:pt x="8" y="544"/>
                  </a:lnTo>
                  <a:lnTo>
                    <a:pt x="376" y="544"/>
                  </a:lnTo>
                  <a:lnTo>
                    <a:pt x="368" y="552"/>
                  </a:lnTo>
                  <a:lnTo>
                    <a:pt x="368" y="8"/>
                  </a:lnTo>
                  <a:lnTo>
                    <a:pt x="376" y="16"/>
                  </a:lnTo>
                  <a:lnTo>
                    <a:pt x="8" y="16"/>
                  </a:lnTo>
                  <a:lnTo>
                    <a:pt x="16" y="8"/>
                  </a:lnTo>
                  <a:lnTo>
                    <a:pt x="16" y="552"/>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5" name="Freeform 20"/>
            <p:cNvSpPr>
              <a:spLocks/>
            </p:cNvSpPr>
            <p:nvPr/>
          </p:nvSpPr>
          <p:spPr bwMode="auto">
            <a:xfrm>
              <a:off x="62" y="951"/>
              <a:ext cx="354" cy="504"/>
            </a:xfrm>
            <a:custGeom>
              <a:avLst/>
              <a:gdLst>
                <a:gd name="T0" fmla="*/ 354 w 354"/>
                <a:gd name="T1" fmla="*/ 126 h 504"/>
                <a:gd name="T2" fmla="*/ 177 w 354"/>
                <a:gd name="T3" fmla="*/ 126 h 504"/>
                <a:gd name="T4" fmla="*/ 177 w 354"/>
                <a:gd name="T5" fmla="*/ 0 h 504"/>
                <a:gd name="T6" fmla="*/ 0 w 354"/>
                <a:gd name="T7" fmla="*/ 252 h 504"/>
                <a:gd name="T8" fmla="*/ 177 w 354"/>
                <a:gd name="T9" fmla="*/ 504 h 504"/>
                <a:gd name="T10" fmla="*/ 177 w 354"/>
                <a:gd name="T11" fmla="*/ 378 h 504"/>
                <a:gd name="T12" fmla="*/ 354 w 354"/>
                <a:gd name="T13" fmla="*/ 378 h 504"/>
                <a:gd name="T14" fmla="*/ 354 w 354"/>
                <a:gd name="T15" fmla="*/ 126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504">
                  <a:moveTo>
                    <a:pt x="354" y="126"/>
                  </a:moveTo>
                  <a:lnTo>
                    <a:pt x="177" y="126"/>
                  </a:lnTo>
                  <a:lnTo>
                    <a:pt x="177" y="0"/>
                  </a:lnTo>
                  <a:lnTo>
                    <a:pt x="0" y="252"/>
                  </a:lnTo>
                  <a:lnTo>
                    <a:pt x="177" y="504"/>
                  </a:lnTo>
                  <a:lnTo>
                    <a:pt x="177" y="378"/>
                  </a:lnTo>
                  <a:lnTo>
                    <a:pt x="354" y="378"/>
                  </a:lnTo>
                  <a:lnTo>
                    <a:pt x="354" y="12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6" name="Freeform 21"/>
            <p:cNvSpPr>
              <a:spLocks noEditPoints="1"/>
            </p:cNvSpPr>
            <p:nvPr/>
          </p:nvSpPr>
          <p:spPr bwMode="auto">
            <a:xfrm>
              <a:off x="57" y="939"/>
              <a:ext cx="363" cy="529"/>
            </a:xfrm>
            <a:custGeom>
              <a:avLst/>
              <a:gdLst>
                <a:gd name="T0" fmla="*/ 355 w 363"/>
                <a:gd name="T1" fmla="*/ 138 h 529"/>
                <a:gd name="T2" fmla="*/ 359 w 363"/>
                <a:gd name="T3" fmla="*/ 142 h 529"/>
                <a:gd name="T4" fmla="*/ 178 w 363"/>
                <a:gd name="T5" fmla="*/ 142 h 529"/>
                <a:gd name="T6" fmla="*/ 178 w 363"/>
                <a:gd name="T7" fmla="*/ 12 h 529"/>
                <a:gd name="T8" fmla="*/ 185 w 363"/>
                <a:gd name="T9" fmla="*/ 14 h 529"/>
                <a:gd name="T10" fmla="*/ 8 w 363"/>
                <a:gd name="T11" fmla="*/ 267 h 529"/>
                <a:gd name="T12" fmla="*/ 8 w 363"/>
                <a:gd name="T13" fmla="*/ 263 h 529"/>
                <a:gd name="T14" fmla="*/ 185 w 363"/>
                <a:gd name="T15" fmla="*/ 515 h 529"/>
                <a:gd name="T16" fmla="*/ 178 w 363"/>
                <a:gd name="T17" fmla="*/ 516 h 529"/>
                <a:gd name="T18" fmla="*/ 178 w 363"/>
                <a:gd name="T19" fmla="*/ 387 h 529"/>
                <a:gd name="T20" fmla="*/ 359 w 363"/>
                <a:gd name="T21" fmla="*/ 387 h 529"/>
                <a:gd name="T22" fmla="*/ 355 w 363"/>
                <a:gd name="T23" fmla="*/ 390 h 529"/>
                <a:gd name="T24" fmla="*/ 355 w 363"/>
                <a:gd name="T25" fmla="*/ 138 h 529"/>
                <a:gd name="T26" fmla="*/ 363 w 363"/>
                <a:gd name="T27" fmla="*/ 394 h 529"/>
                <a:gd name="T28" fmla="*/ 182 w 363"/>
                <a:gd name="T29" fmla="*/ 394 h 529"/>
                <a:gd name="T30" fmla="*/ 186 w 363"/>
                <a:gd name="T31" fmla="*/ 390 h 529"/>
                <a:gd name="T32" fmla="*/ 186 w 363"/>
                <a:gd name="T33" fmla="*/ 529 h 529"/>
                <a:gd name="T34" fmla="*/ 0 w 363"/>
                <a:gd name="T35" fmla="*/ 264 h 529"/>
                <a:gd name="T36" fmla="*/ 186 w 363"/>
                <a:gd name="T37" fmla="*/ 0 h 529"/>
                <a:gd name="T38" fmla="*/ 186 w 363"/>
                <a:gd name="T39" fmla="*/ 138 h 529"/>
                <a:gd name="T40" fmla="*/ 182 w 363"/>
                <a:gd name="T41" fmla="*/ 135 h 529"/>
                <a:gd name="T42" fmla="*/ 363 w 363"/>
                <a:gd name="T43" fmla="*/ 135 h 529"/>
                <a:gd name="T44" fmla="*/ 363 w 363"/>
                <a:gd name="T45" fmla="*/ 39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529">
                  <a:moveTo>
                    <a:pt x="355" y="138"/>
                  </a:moveTo>
                  <a:lnTo>
                    <a:pt x="359" y="142"/>
                  </a:lnTo>
                  <a:lnTo>
                    <a:pt x="178" y="142"/>
                  </a:lnTo>
                  <a:lnTo>
                    <a:pt x="178" y="12"/>
                  </a:lnTo>
                  <a:lnTo>
                    <a:pt x="185" y="14"/>
                  </a:lnTo>
                  <a:lnTo>
                    <a:pt x="8" y="267"/>
                  </a:lnTo>
                  <a:lnTo>
                    <a:pt x="8" y="263"/>
                  </a:lnTo>
                  <a:lnTo>
                    <a:pt x="185" y="515"/>
                  </a:lnTo>
                  <a:lnTo>
                    <a:pt x="178" y="516"/>
                  </a:lnTo>
                  <a:lnTo>
                    <a:pt x="178" y="387"/>
                  </a:lnTo>
                  <a:lnTo>
                    <a:pt x="359" y="387"/>
                  </a:lnTo>
                  <a:lnTo>
                    <a:pt x="355" y="390"/>
                  </a:lnTo>
                  <a:lnTo>
                    <a:pt x="355" y="138"/>
                  </a:lnTo>
                  <a:close/>
                  <a:moveTo>
                    <a:pt x="363" y="394"/>
                  </a:moveTo>
                  <a:lnTo>
                    <a:pt x="182" y="394"/>
                  </a:lnTo>
                  <a:lnTo>
                    <a:pt x="186" y="390"/>
                  </a:lnTo>
                  <a:lnTo>
                    <a:pt x="186" y="529"/>
                  </a:lnTo>
                  <a:lnTo>
                    <a:pt x="0" y="264"/>
                  </a:lnTo>
                  <a:lnTo>
                    <a:pt x="186" y="0"/>
                  </a:lnTo>
                  <a:lnTo>
                    <a:pt x="186" y="138"/>
                  </a:lnTo>
                  <a:lnTo>
                    <a:pt x="182" y="135"/>
                  </a:lnTo>
                  <a:lnTo>
                    <a:pt x="363" y="135"/>
                  </a:lnTo>
                  <a:lnTo>
                    <a:pt x="363" y="394"/>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7" name="Freeform 22"/>
            <p:cNvSpPr>
              <a:spLocks/>
            </p:cNvSpPr>
            <p:nvPr/>
          </p:nvSpPr>
          <p:spPr bwMode="auto">
            <a:xfrm>
              <a:off x="1740" y="2030"/>
              <a:ext cx="1109" cy="889"/>
            </a:xfrm>
            <a:custGeom>
              <a:avLst/>
              <a:gdLst>
                <a:gd name="T0" fmla="*/ 0 w 2304"/>
                <a:gd name="T1" fmla="*/ 1016 h 2032"/>
                <a:gd name="T2" fmla="*/ 1152 w 2304"/>
                <a:gd name="T3" fmla="*/ 0 h 2032"/>
                <a:gd name="T4" fmla="*/ 1152 w 2304"/>
                <a:gd name="T5" fmla="*/ 0 h 2032"/>
                <a:gd name="T6" fmla="*/ 1152 w 2304"/>
                <a:gd name="T7" fmla="*/ 0 h 2032"/>
                <a:gd name="T8" fmla="*/ 2304 w 2304"/>
                <a:gd name="T9" fmla="*/ 1016 h 2032"/>
                <a:gd name="T10" fmla="*/ 2304 w 2304"/>
                <a:gd name="T11" fmla="*/ 1016 h 2032"/>
                <a:gd name="T12" fmla="*/ 2304 w 2304"/>
                <a:gd name="T13" fmla="*/ 1016 h 2032"/>
                <a:gd name="T14" fmla="*/ 1152 w 2304"/>
                <a:gd name="T15" fmla="*/ 2032 h 2032"/>
                <a:gd name="T16" fmla="*/ 1152 w 2304"/>
                <a:gd name="T17" fmla="*/ 2032 h 2032"/>
                <a:gd name="T18" fmla="*/ 1152 w 2304"/>
                <a:gd name="T19" fmla="*/ 2032 h 2032"/>
                <a:gd name="T20" fmla="*/ 0 w 2304"/>
                <a:gd name="T21" fmla="*/ 1016 h 2032"/>
                <a:gd name="T22" fmla="*/ 0 w 2304"/>
                <a:gd name="T23" fmla="*/ 1016 h 2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4" h="2032">
                  <a:moveTo>
                    <a:pt x="0" y="1016"/>
                  </a:moveTo>
                  <a:cubicBezTo>
                    <a:pt x="0" y="455"/>
                    <a:pt x="516" y="0"/>
                    <a:pt x="1152" y="0"/>
                  </a:cubicBezTo>
                  <a:cubicBezTo>
                    <a:pt x="1152" y="0"/>
                    <a:pt x="1152" y="0"/>
                    <a:pt x="1152" y="0"/>
                  </a:cubicBezTo>
                  <a:lnTo>
                    <a:pt x="1152" y="0"/>
                  </a:lnTo>
                  <a:cubicBezTo>
                    <a:pt x="1789" y="0"/>
                    <a:pt x="2304" y="455"/>
                    <a:pt x="2304" y="1016"/>
                  </a:cubicBezTo>
                  <a:cubicBezTo>
                    <a:pt x="2304" y="1016"/>
                    <a:pt x="2304" y="1016"/>
                    <a:pt x="2304" y="1016"/>
                  </a:cubicBezTo>
                  <a:lnTo>
                    <a:pt x="2304" y="1016"/>
                  </a:lnTo>
                  <a:cubicBezTo>
                    <a:pt x="2304" y="1578"/>
                    <a:pt x="1789" y="2032"/>
                    <a:pt x="1152" y="2032"/>
                  </a:cubicBezTo>
                  <a:cubicBezTo>
                    <a:pt x="1152" y="2032"/>
                    <a:pt x="1152" y="2032"/>
                    <a:pt x="1152" y="2032"/>
                  </a:cubicBezTo>
                  <a:lnTo>
                    <a:pt x="1152" y="2032"/>
                  </a:lnTo>
                  <a:cubicBezTo>
                    <a:pt x="516" y="2032"/>
                    <a:pt x="0" y="1578"/>
                    <a:pt x="0" y="1016"/>
                  </a:cubicBezTo>
                  <a:cubicBezTo>
                    <a:pt x="0" y="1016"/>
                    <a:pt x="0" y="1016"/>
                    <a:pt x="0" y="1016"/>
                  </a:cubicBez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8" name="Freeform 23"/>
            <p:cNvSpPr>
              <a:spLocks noEditPoints="1"/>
            </p:cNvSpPr>
            <p:nvPr/>
          </p:nvSpPr>
          <p:spPr bwMode="auto">
            <a:xfrm>
              <a:off x="1736" y="2026"/>
              <a:ext cx="1117" cy="897"/>
            </a:xfrm>
            <a:custGeom>
              <a:avLst/>
              <a:gdLst>
                <a:gd name="T0" fmla="*/ 12 w 1117"/>
                <a:gd name="T1" fmla="*/ 358 h 897"/>
                <a:gd name="T2" fmla="*/ 68 w 1117"/>
                <a:gd name="T3" fmla="*/ 235 h 897"/>
                <a:gd name="T4" fmla="*/ 165 w 1117"/>
                <a:gd name="T5" fmla="*/ 132 h 897"/>
                <a:gd name="T6" fmla="*/ 293 w 1117"/>
                <a:gd name="T7" fmla="*/ 55 h 897"/>
                <a:gd name="T8" fmla="*/ 447 w 1117"/>
                <a:gd name="T9" fmla="*/ 10 h 897"/>
                <a:gd name="T10" fmla="*/ 616 w 1117"/>
                <a:gd name="T11" fmla="*/ 2 h 897"/>
                <a:gd name="T12" fmla="*/ 776 w 1117"/>
                <a:gd name="T13" fmla="*/ 36 h 897"/>
                <a:gd name="T14" fmla="*/ 914 w 1117"/>
                <a:gd name="T15" fmla="*/ 103 h 897"/>
                <a:gd name="T16" fmla="*/ 1022 w 1117"/>
                <a:gd name="T17" fmla="*/ 198 h 897"/>
                <a:gd name="T18" fmla="*/ 1092 w 1117"/>
                <a:gd name="T19" fmla="*/ 315 h 897"/>
                <a:gd name="T20" fmla="*/ 1117 w 1117"/>
                <a:gd name="T21" fmla="*/ 448 h 897"/>
                <a:gd name="T22" fmla="*/ 1092 w 1117"/>
                <a:gd name="T23" fmla="*/ 582 h 897"/>
                <a:gd name="T24" fmla="*/ 1022 w 1117"/>
                <a:gd name="T25" fmla="*/ 699 h 897"/>
                <a:gd name="T26" fmla="*/ 914 w 1117"/>
                <a:gd name="T27" fmla="*/ 795 h 897"/>
                <a:gd name="T28" fmla="*/ 777 w 1117"/>
                <a:gd name="T29" fmla="*/ 862 h 897"/>
                <a:gd name="T30" fmla="*/ 616 w 1117"/>
                <a:gd name="T31" fmla="*/ 895 h 897"/>
                <a:gd name="T32" fmla="*/ 447 w 1117"/>
                <a:gd name="T33" fmla="*/ 888 h 897"/>
                <a:gd name="T34" fmla="*/ 293 w 1117"/>
                <a:gd name="T35" fmla="*/ 843 h 897"/>
                <a:gd name="T36" fmla="*/ 165 w 1117"/>
                <a:gd name="T37" fmla="*/ 766 h 897"/>
                <a:gd name="T38" fmla="*/ 68 w 1117"/>
                <a:gd name="T39" fmla="*/ 663 h 897"/>
                <a:gd name="T40" fmla="*/ 12 w 1117"/>
                <a:gd name="T41" fmla="*/ 540 h 897"/>
                <a:gd name="T42" fmla="*/ 11 w 1117"/>
                <a:gd name="T43" fmla="*/ 494 h 897"/>
                <a:gd name="T44" fmla="*/ 52 w 1117"/>
                <a:gd name="T45" fmla="*/ 621 h 897"/>
                <a:gd name="T46" fmla="*/ 134 w 1117"/>
                <a:gd name="T47" fmla="*/ 730 h 897"/>
                <a:gd name="T48" fmla="*/ 251 w 1117"/>
                <a:gd name="T49" fmla="*/ 814 h 897"/>
                <a:gd name="T50" fmla="*/ 395 w 1117"/>
                <a:gd name="T51" fmla="*/ 870 h 897"/>
                <a:gd name="T52" fmla="*/ 559 w 1117"/>
                <a:gd name="T53" fmla="*/ 890 h 897"/>
                <a:gd name="T54" fmla="*/ 723 w 1117"/>
                <a:gd name="T55" fmla="*/ 870 h 897"/>
                <a:gd name="T56" fmla="*/ 867 w 1117"/>
                <a:gd name="T57" fmla="*/ 815 h 897"/>
                <a:gd name="T58" fmla="*/ 984 w 1117"/>
                <a:gd name="T59" fmla="*/ 730 h 897"/>
                <a:gd name="T60" fmla="*/ 1066 w 1117"/>
                <a:gd name="T61" fmla="*/ 621 h 897"/>
                <a:gd name="T62" fmla="*/ 1106 w 1117"/>
                <a:gd name="T63" fmla="*/ 494 h 897"/>
                <a:gd name="T64" fmla="*/ 1099 w 1117"/>
                <a:gd name="T65" fmla="*/ 360 h 897"/>
                <a:gd name="T66" fmla="*/ 1043 w 1117"/>
                <a:gd name="T67" fmla="*/ 239 h 897"/>
                <a:gd name="T68" fmla="*/ 948 w 1117"/>
                <a:gd name="T69" fmla="*/ 137 h 897"/>
                <a:gd name="T70" fmla="*/ 821 w 1117"/>
                <a:gd name="T71" fmla="*/ 61 h 897"/>
                <a:gd name="T72" fmla="*/ 670 w 1117"/>
                <a:gd name="T73" fmla="*/ 16 h 897"/>
                <a:gd name="T74" fmla="*/ 503 w 1117"/>
                <a:gd name="T75" fmla="*/ 9 h 897"/>
                <a:gd name="T76" fmla="*/ 345 w 1117"/>
                <a:gd name="T77" fmla="*/ 42 h 897"/>
                <a:gd name="T78" fmla="*/ 209 w 1117"/>
                <a:gd name="T79" fmla="*/ 108 h 897"/>
                <a:gd name="T80" fmla="*/ 102 w 1117"/>
                <a:gd name="T81" fmla="*/ 202 h 897"/>
                <a:gd name="T82" fmla="*/ 33 w 1117"/>
                <a:gd name="T83" fmla="*/ 318 h 897"/>
                <a:gd name="T84" fmla="*/ 8 w 1117"/>
                <a:gd name="T85" fmla="*/ 448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7" h="897">
                  <a:moveTo>
                    <a:pt x="0" y="449"/>
                  </a:moveTo>
                  <a:lnTo>
                    <a:pt x="3" y="403"/>
                  </a:lnTo>
                  <a:lnTo>
                    <a:pt x="12" y="358"/>
                  </a:lnTo>
                  <a:lnTo>
                    <a:pt x="26" y="315"/>
                  </a:lnTo>
                  <a:lnTo>
                    <a:pt x="45" y="274"/>
                  </a:lnTo>
                  <a:lnTo>
                    <a:pt x="68" y="235"/>
                  </a:lnTo>
                  <a:lnTo>
                    <a:pt x="96" y="198"/>
                  </a:lnTo>
                  <a:lnTo>
                    <a:pt x="128" y="164"/>
                  </a:lnTo>
                  <a:lnTo>
                    <a:pt x="165" y="132"/>
                  </a:lnTo>
                  <a:lnTo>
                    <a:pt x="203" y="103"/>
                  </a:lnTo>
                  <a:lnTo>
                    <a:pt x="247" y="77"/>
                  </a:lnTo>
                  <a:lnTo>
                    <a:pt x="293" y="55"/>
                  </a:lnTo>
                  <a:lnTo>
                    <a:pt x="342" y="36"/>
                  </a:lnTo>
                  <a:lnTo>
                    <a:pt x="393" y="21"/>
                  </a:lnTo>
                  <a:lnTo>
                    <a:pt x="447" y="10"/>
                  </a:lnTo>
                  <a:lnTo>
                    <a:pt x="501" y="3"/>
                  </a:lnTo>
                  <a:lnTo>
                    <a:pt x="559" y="0"/>
                  </a:lnTo>
                  <a:lnTo>
                    <a:pt x="616" y="2"/>
                  </a:lnTo>
                  <a:lnTo>
                    <a:pt x="671" y="10"/>
                  </a:lnTo>
                  <a:lnTo>
                    <a:pt x="725" y="21"/>
                  </a:lnTo>
                  <a:lnTo>
                    <a:pt x="776" y="36"/>
                  </a:lnTo>
                  <a:lnTo>
                    <a:pt x="825" y="55"/>
                  </a:lnTo>
                  <a:lnTo>
                    <a:pt x="870" y="77"/>
                  </a:lnTo>
                  <a:lnTo>
                    <a:pt x="914" y="103"/>
                  </a:lnTo>
                  <a:lnTo>
                    <a:pt x="953" y="132"/>
                  </a:lnTo>
                  <a:lnTo>
                    <a:pt x="989" y="164"/>
                  </a:lnTo>
                  <a:lnTo>
                    <a:pt x="1022" y="198"/>
                  </a:lnTo>
                  <a:lnTo>
                    <a:pt x="1049" y="235"/>
                  </a:lnTo>
                  <a:lnTo>
                    <a:pt x="1073" y="274"/>
                  </a:lnTo>
                  <a:lnTo>
                    <a:pt x="1092" y="315"/>
                  </a:lnTo>
                  <a:lnTo>
                    <a:pt x="1106" y="358"/>
                  </a:lnTo>
                  <a:lnTo>
                    <a:pt x="1114" y="403"/>
                  </a:lnTo>
                  <a:lnTo>
                    <a:pt x="1117" y="448"/>
                  </a:lnTo>
                  <a:lnTo>
                    <a:pt x="1114" y="494"/>
                  </a:lnTo>
                  <a:lnTo>
                    <a:pt x="1106" y="539"/>
                  </a:lnTo>
                  <a:lnTo>
                    <a:pt x="1092" y="582"/>
                  </a:lnTo>
                  <a:lnTo>
                    <a:pt x="1074" y="623"/>
                  </a:lnTo>
                  <a:lnTo>
                    <a:pt x="1049" y="663"/>
                  </a:lnTo>
                  <a:lnTo>
                    <a:pt x="1022" y="699"/>
                  </a:lnTo>
                  <a:lnTo>
                    <a:pt x="990" y="734"/>
                  </a:lnTo>
                  <a:lnTo>
                    <a:pt x="954" y="766"/>
                  </a:lnTo>
                  <a:lnTo>
                    <a:pt x="914" y="795"/>
                  </a:lnTo>
                  <a:lnTo>
                    <a:pt x="871" y="821"/>
                  </a:lnTo>
                  <a:lnTo>
                    <a:pt x="825" y="843"/>
                  </a:lnTo>
                  <a:lnTo>
                    <a:pt x="777" y="862"/>
                  </a:lnTo>
                  <a:lnTo>
                    <a:pt x="725" y="877"/>
                  </a:lnTo>
                  <a:lnTo>
                    <a:pt x="671" y="888"/>
                  </a:lnTo>
                  <a:lnTo>
                    <a:pt x="616" y="895"/>
                  </a:lnTo>
                  <a:lnTo>
                    <a:pt x="559" y="897"/>
                  </a:lnTo>
                  <a:lnTo>
                    <a:pt x="502" y="895"/>
                  </a:lnTo>
                  <a:lnTo>
                    <a:pt x="447" y="888"/>
                  </a:lnTo>
                  <a:lnTo>
                    <a:pt x="394" y="877"/>
                  </a:lnTo>
                  <a:lnTo>
                    <a:pt x="342" y="862"/>
                  </a:lnTo>
                  <a:lnTo>
                    <a:pt x="293" y="843"/>
                  </a:lnTo>
                  <a:lnTo>
                    <a:pt x="247" y="821"/>
                  </a:lnTo>
                  <a:lnTo>
                    <a:pt x="204" y="795"/>
                  </a:lnTo>
                  <a:lnTo>
                    <a:pt x="165" y="766"/>
                  </a:lnTo>
                  <a:lnTo>
                    <a:pt x="128" y="734"/>
                  </a:lnTo>
                  <a:lnTo>
                    <a:pt x="96" y="700"/>
                  </a:lnTo>
                  <a:lnTo>
                    <a:pt x="68" y="663"/>
                  </a:lnTo>
                  <a:lnTo>
                    <a:pt x="45" y="624"/>
                  </a:lnTo>
                  <a:lnTo>
                    <a:pt x="26" y="582"/>
                  </a:lnTo>
                  <a:lnTo>
                    <a:pt x="12" y="540"/>
                  </a:lnTo>
                  <a:lnTo>
                    <a:pt x="4" y="495"/>
                  </a:lnTo>
                  <a:lnTo>
                    <a:pt x="0" y="449"/>
                  </a:lnTo>
                  <a:close/>
                  <a:moveTo>
                    <a:pt x="11" y="494"/>
                  </a:moveTo>
                  <a:lnTo>
                    <a:pt x="19" y="537"/>
                  </a:lnTo>
                  <a:lnTo>
                    <a:pt x="33" y="579"/>
                  </a:lnTo>
                  <a:lnTo>
                    <a:pt x="52" y="621"/>
                  </a:lnTo>
                  <a:lnTo>
                    <a:pt x="75" y="659"/>
                  </a:lnTo>
                  <a:lnTo>
                    <a:pt x="102" y="695"/>
                  </a:lnTo>
                  <a:lnTo>
                    <a:pt x="134" y="730"/>
                  </a:lnTo>
                  <a:lnTo>
                    <a:pt x="169" y="761"/>
                  </a:lnTo>
                  <a:lnTo>
                    <a:pt x="208" y="789"/>
                  </a:lnTo>
                  <a:lnTo>
                    <a:pt x="251" y="814"/>
                  </a:lnTo>
                  <a:lnTo>
                    <a:pt x="296" y="837"/>
                  </a:lnTo>
                  <a:lnTo>
                    <a:pt x="344" y="855"/>
                  </a:lnTo>
                  <a:lnTo>
                    <a:pt x="395" y="870"/>
                  </a:lnTo>
                  <a:lnTo>
                    <a:pt x="448" y="881"/>
                  </a:lnTo>
                  <a:lnTo>
                    <a:pt x="502" y="888"/>
                  </a:lnTo>
                  <a:lnTo>
                    <a:pt x="559" y="890"/>
                  </a:lnTo>
                  <a:lnTo>
                    <a:pt x="615" y="888"/>
                  </a:lnTo>
                  <a:lnTo>
                    <a:pt x="670" y="881"/>
                  </a:lnTo>
                  <a:lnTo>
                    <a:pt x="723" y="870"/>
                  </a:lnTo>
                  <a:lnTo>
                    <a:pt x="773" y="855"/>
                  </a:lnTo>
                  <a:lnTo>
                    <a:pt x="821" y="837"/>
                  </a:lnTo>
                  <a:lnTo>
                    <a:pt x="867" y="815"/>
                  </a:lnTo>
                  <a:lnTo>
                    <a:pt x="909" y="789"/>
                  </a:lnTo>
                  <a:lnTo>
                    <a:pt x="948" y="761"/>
                  </a:lnTo>
                  <a:lnTo>
                    <a:pt x="984" y="730"/>
                  </a:lnTo>
                  <a:lnTo>
                    <a:pt x="1015" y="695"/>
                  </a:lnTo>
                  <a:lnTo>
                    <a:pt x="1043" y="659"/>
                  </a:lnTo>
                  <a:lnTo>
                    <a:pt x="1066" y="621"/>
                  </a:lnTo>
                  <a:lnTo>
                    <a:pt x="1085" y="580"/>
                  </a:lnTo>
                  <a:lnTo>
                    <a:pt x="1099" y="538"/>
                  </a:lnTo>
                  <a:lnTo>
                    <a:pt x="1106" y="494"/>
                  </a:lnTo>
                  <a:lnTo>
                    <a:pt x="1109" y="449"/>
                  </a:lnTo>
                  <a:lnTo>
                    <a:pt x="1107" y="404"/>
                  </a:lnTo>
                  <a:lnTo>
                    <a:pt x="1099" y="360"/>
                  </a:lnTo>
                  <a:lnTo>
                    <a:pt x="1085" y="318"/>
                  </a:lnTo>
                  <a:lnTo>
                    <a:pt x="1066" y="277"/>
                  </a:lnTo>
                  <a:lnTo>
                    <a:pt x="1043" y="239"/>
                  </a:lnTo>
                  <a:lnTo>
                    <a:pt x="1015" y="203"/>
                  </a:lnTo>
                  <a:lnTo>
                    <a:pt x="984" y="168"/>
                  </a:lnTo>
                  <a:lnTo>
                    <a:pt x="948" y="137"/>
                  </a:lnTo>
                  <a:lnTo>
                    <a:pt x="909" y="108"/>
                  </a:lnTo>
                  <a:lnTo>
                    <a:pt x="867" y="83"/>
                  </a:lnTo>
                  <a:lnTo>
                    <a:pt x="821" y="61"/>
                  </a:lnTo>
                  <a:lnTo>
                    <a:pt x="774" y="42"/>
                  </a:lnTo>
                  <a:lnTo>
                    <a:pt x="723" y="27"/>
                  </a:lnTo>
                  <a:lnTo>
                    <a:pt x="670" y="16"/>
                  </a:lnTo>
                  <a:lnTo>
                    <a:pt x="615" y="9"/>
                  </a:lnTo>
                  <a:lnTo>
                    <a:pt x="559" y="7"/>
                  </a:lnTo>
                  <a:lnTo>
                    <a:pt x="503" y="9"/>
                  </a:lnTo>
                  <a:lnTo>
                    <a:pt x="448" y="16"/>
                  </a:lnTo>
                  <a:lnTo>
                    <a:pt x="395" y="27"/>
                  </a:lnTo>
                  <a:lnTo>
                    <a:pt x="345" y="42"/>
                  </a:lnTo>
                  <a:lnTo>
                    <a:pt x="296" y="61"/>
                  </a:lnTo>
                  <a:lnTo>
                    <a:pt x="251" y="83"/>
                  </a:lnTo>
                  <a:lnTo>
                    <a:pt x="209" y="108"/>
                  </a:lnTo>
                  <a:lnTo>
                    <a:pt x="170" y="137"/>
                  </a:lnTo>
                  <a:lnTo>
                    <a:pt x="134" y="168"/>
                  </a:lnTo>
                  <a:lnTo>
                    <a:pt x="102" y="202"/>
                  </a:lnTo>
                  <a:lnTo>
                    <a:pt x="75" y="238"/>
                  </a:lnTo>
                  <a:lnTo>
                    <a:pt x="52" y="277"/>
                  </a:lnTo>
                  <a:lnTo>
                    <a:pt x="33" y="318"/>
                  </a:lnTo>
                  <a:lnTo>
                    <a:pt x="19" y="360"/>
                  </a:lnTo>
                  <a:lnTo>
                    <a:pt x="11" y="403"/>
                  </a:lnTo>
                  <a:lnTo>
                    <a:pt x="8" y="448"/>
                  </a:lnTo>
                  <a:lnTo>
                    <a:pt x="11" y="494"/>
                  </a:lnTo>
                  <a:close/>
                </a:path>
              </a:pathLst>
            </a:custGeom>
            <a:solidFill>
              <a:srgbClr val="00B050"/>
            </a:solidFill>
            <a:ln w="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9" name="Freeform 24"/>
            <p:cNvSpPr>
              <a:spLocks noEditPoints="1"/>
            </p:cNvSpPr>
            <p:nvPr/>
          </p:nvSpPr>
          <p:spPr bwMode="auto">
            <a:xfrm>
              <a:off x="1305" y="1399"/>
              <a:ext cx="70" cy="927"/>
            </a:xfrm>
            <a:custGeom>
              <a:avLst/>
              <a:gdLst>
                <a:gd name="T0" fmla="*/ 46 w 70"/>
                <a:gd name="T1" fmla="*/ 53 h 927"/>
                <a:gd name="T2" fmla="*/ 46 w 70"/>
                <a:gd name="T3" fmla="*/ 875 h 927"/>
                <a:gd name="T4" fmla="*/ 23 w 70"/>
                <a:gd name="T5" fmla="*/ 875 h 927"/>
                <a:gd name="T6" fmla="*/ 23 w 70"/>
                <a:gd name="T7" fmla="*/ 53 h 927"/>
                <a:gd name="T8" fmla="*/ 46 w 70"/>
                <a:gd name="T9" fmla="*/ 53 h 927"/>
                <a:gd name="T10" fmla="*/ 0 w 70"/>
                <a:gd name="T11" fmla="*/ 63 h 927"/>
                <a:gd name="T12" fmla="*/ 35 w 70"/>
                <a:gd name="T13" fmla="*/ 0 h 927"/>
                <a:gd name="T14" fmla="*/ 70 w 70"/>
                <a:gd name="T15" fmla="*/ 63 h 927"/>
                <a:gd name="T16" fmla="*/ 0 w 70"/>
                <a:gd name="T17" fmla="*/ 63 h 927"/>
                <a:gd name="T18" fmla="*/ 70 w 70"/>
                <a:gd name="T19" fmla="*/ 864 h 927"/>
                <a:gd name="T20" fmla="*/ 35 w 70"/>
                <a:gd name="T21" fmla="*/ 927 h 927"/>
                <a:gd name="T22" fmla="*/ 0 w 70"/>
                <a:gd name="T23" fmla="*/ 864 h 927"/>
                <a:gd name="T24" fmla="*/ 70 w 70"/>
                <a:gd name="T25" fmla="*/ 86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927">
                  <a:moveTo>
                    <a:pt x="46" y="53"/>
                  </a:moveTo>
                  <a:lnTo>
                    <a:pt x="46" y="875"/>
                  </a:lnTo>
                  <a:lnTo>
                    <a:pt x="23" y="875"/>
                  </a:lnTo>
                  <a:lnTo>
                    <a:pt x="23" y="53"/>
                  </a:lnTo>
                  <a:lnTo>
                    <a:pt x="46" y="53"/>
                  </a:lnTo>
                  <a:close/>
                  <a:moveTo>
                    <a:pt x="0" y="63"/>
                  </a:moveTo>
                  <a:lnTo>
                    <a:pt x="35" y="0"/>
                  </a:lnTo>
                  <a:lnTo>
                    <a:pt x="70" y="63"/>
                  </a:lnTo>
                  <a:lnTo>
                    <a:pt x="0" y="63"/>
                  </a:lnTo>
                  <a:close/>
                  <a:moveTo>
                    <a:pt x="70" y="864"/>
                  </a:moveTo>
                  <a:lnTo>
                    <a:pt x="35" y="927"/>
                  </a:lnTo>
                  <a:lnTo>
                    <a:pt x="0" y="864"/>
                  </a:lnTo>
                  <a:lnTo>
                    <a:pt x="70" y="864"/>
                  </a:lnTo>
                  <a:close/>
                </a:path>
              </a:pathLst>
            </a:custGeom>
            <a:solidFill>
              <a:srgbClr val="FFCCCC"/>
            </a:solidFill>
            <a:ln w="0" cap="flat">
              <a:solidFill>
                <a:srgbClr val="FFCCC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0" name="Freeform 25"/>
            <p:cNvSpPr>
              <a:spLocks noEditPoints="1"/>
            </p:cNvSpPr>
            <p:nvPr/>
          </p:nvSpPr>
          <p:spPr bwMode="auto">
            <a:xfrm>
              <a:off x="1305" y="2639"/>
              <a:ext cx="70" cy="1086"/>
            </a:xfrm>
            <a:custGeom>
              <a:avLst/>
              <a:gdLst>
                <a:gd name="T0" fmla="*/ 46 w 70"/>
                <a:gd name="T1" fmla="*/ 53 h 1086"/>
                <a:gd name="T2" fmla="*/ 46 w 70"/>
                <a:gd name="T3" fmla="*/ 1033 h 1086"/>
                <a:gd name="T4" fmla="*/ 23 w 70"/>
                <a:gd name="T5" fmla="*/ 1033 h 1086"/>
                <a:gd name="T6" fmla="*/ 23 w 70"/>
                <a:gd name="T7" fmla="*/ 53 h 1086"/>
                <a:gd name="T8" fmla="*/ 46 w 70"/>
                <a:gd name="T9" fmla="*/ 53 h 1086"/>
                <a:gd name="T10" fmla="*/ 0 w 70"/>
                <a:gd name="T11" fmla="*/ 63 h 1086"/>
                <a:gd name="T12" fmla="*/ 35 w 70"/>
                <a:gd name="T13" fmla="*/ 0 h 1086"/>
                <a:gd name="T14" fmla="*/ 70 w 70"/>
                <a:gd name="T15" fmla="*/ 63 h 1086"/>
                <a:gd name="T16" fmla="*/ 0 w 70"/>
                <a:gd name="T17" fmla="*/ 63 h 1086"/>
                <a:gd name="T18" fmla="*/ 70 w 70"/>
                <a:gd name="T19" fmla="*/ 1023 h 1086"/>
                <a:gd name="T20" fmla="*/ 35 w 70"/>
                <a:gd name="T21" fmla="*/ 1086 h 1086"/>
                <a:gd name="T22" fmla="*/ 0 w 70"/>
                <a:gd name="T23" fmla="*/ 1023 h 1086"/>
                <a:gd name="T24" fmla="*/ 70 w 70"/>
                <a:gd name="T25" fmla="*/ 1023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086">
                  <a:moveTo>
                    <a:pt x="46" y="53"/>
                  </a:moveTo>
                  <a:lnTo>
                    <a:pt x="46" y="1033"/>
                  </a:lnTo>
                  <a:lnTo>
                    <a:pt x="23" y="1033"/>
                  </a:lnTo>
                  <a:lnTo>
                    <a:pt x="23" y="53"/>
                  </a:lnTo>
                  <a:lnTo>
                    <a:pt x="46" y="53"/>
                  </a:lnTo>
                  <a:close/>
                  <a:moveTo>
                    <a:pt x="0" y="63"/>
                  </a:moveTo>
                  <a:lnTo>
                    <a:pt x="35" y="0"/>
                  </a:lnTo>
                  <a:lnTo>
                    <a:pt x="70" y="63"/>
                  </a:lnTo>
                  <a:lnTo>
                    <a:pt x="0" y="63"/>
                  </a:lnTo>
                  <a:close/>
                  <a:moveTo>
                    <a:pt x="70" y="1023"/>
                  </a:moveTo>
                  <a:lnTo>
                    <a:pt x="35" y="1086"/>
                  </a:lnTo>
                  <a:lnTo>
                    <a:pt x="0" y="1023"/>
                  </a:lnTo>
                  <a:lnTo>
                    <a:pt x="70" y="1023"/>
                  </a:lnTo>
                  <a:close/>
                </a:path>
              </a:pathLst>
            </a:custGeom>
            <a:solidFill>
              <a:srgbClr val="FFCCCC"/>
            </a:solidFill>
            <a:ln w="0" cap="flat">
              <a:solidFill>
                <a:srgbClr val="FFCCC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1" name="Freeform 26"/>
            <p:cNvSpPr>
              <a:spLocks noEditPoints="1"/>
            </p:cNvSpPr>
            <p:nvPr/>
          </p:nvSpPr>
          <p:spPr bwMode="auto">
            <a:xfrm>
              <a:off x="3130" y="1434"/>
              <a:ext cx="69" cy="874"/>
            </a:xfrm>
            <a:custGeom>
              <a:avLst/>
              <a:gdLst>
                <a:gd name="T0" fmla="*/ 46 w 69"/>
                <a:gd name="T1" fmla="*/ 53 h 874"/>
                <a:gd name="T2" fmla="*/ 46 w 69"/>
                <a:gd name="T3" fmla="*/ 822 h 874"/>
                <a:gd name="T4" fmla="*/ 23 w 69"/>
                <a:gd name="T5" fmla="*/ 822 h 874"/>
                <a:gd name="T6" fmla="*/ 23 w 69"/>
                <a:gd name="T7" fmla="*/ 53 h 874"/>
                <a:gd name="T8" fmla="*/ 46 w 69"/>
                <a:gd name="T9" fmla="*/ 53 h 874"/>
                <a:gd name="T10" fmla="*/ 0 w 69"/>
                <a:gd name="T11" fmla="*/ 64 h 874"/>
                <a:gd name="T12" fmla="*/ 35 w 69"/>
                <a:gd name="T13" fmla="*/ 0 h 874"/>
                <a:gd name="T14" fmla="*/ 69 w 69"/>
                <a:gd name="T15" fmla="*/ 64 h 874"/>
                <a:gd name="T16" fmla="*/ 0 w 69"/>
                <a:gd name="T17" fmla="*/ 64 h 874"/>
                <a:gd name="T18" fmla="*/ 69 w 69"/>
                <a:gd name="T19" fmla="*/ 811 h 874"/>
                <a:gd name="T20" fmla="*/ 35 w 69"/>
                <a:gd name="T21" fmla="*/ 874 h 874"/>
                <a:gd name="T22" fmla="*/ 0 w 69"/>
                <a:gd name="T23" fmla="*/ 811 h 874"/>
                <a:gd name="T24" fmla="*/ 69 w 69"/>
                <a:gd name="T25" fmla="*/ 811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874">
                  <a:moveTo>
                    <a:pt x="46" y="53"/>
                  </a:moveTo>
                  <a:lnTo>
                    <a:pt x="46" y="822"/>
                  </a:lnTo>
                  <a:lnTo>
                    <a:pt x="23" y="822"/>
                  </a:lnTo>
                  <a:lnTo>
                    <a:pt x="23" y="53"/>
                  </a:lnTo>
                  <a:lnTo>
                    <a:pt x="46" y="53"/>
                  </a:lnTo>
                  <a:close/>
                  <a:moveTo>
                    <a:pt x="0" y="64"/>
                  </a:moveTo>
                  <a:lnTo>
                    <a:pt x="35" y="0"/>
                  </a:lnTo>
                  <a:lnTo>
                    <a:pt x="69" y="64"/>
                  </a:lnTo>
                  <a:lnTo>
                    <a:pt x="0" y="64"/>
                  </a:lnTo>
                  <a:close/>
                  <a:moveTo>
                    <a:pt x="69" y="811"/>
                  </a:moveTo>
                  <a:lnTo>
                    <a:pt x="35" y="874"/>
                  </a:lnTo>
                  <a:lnTo>
                    <a:pt x="0" y="811"/>
                  </a:lnTo>
                  <a:lnTo>
                    <a:pt x="69" y="811"/>
                  </a:lnTo>
                  <a:close/>
                </a:path>
              </a:pathLst>
            </a:custGeom>
            <a:solidFill>
              <a:srgbClr val="FFCCCC"/>
            </a:solidFill>
            <a:ln w="0" cap="flat">
              <a:solidFill>
                <a:srgbClr val="FFCCC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6" name="Freeform 27"/>
            <p:cNvSpPr>
              <a:spLocks noEditPoints="1"/>
            </p:cNvSpPr>
            <p:nvPr/>
          </p:nvSpPr>
          <p:spPr bwMode="auto">
            <a:xfrm>
              <a:off x="1466" y="2552"/>
              <a:ext cx="386" cy="1302"/>
            </a:xfrm>
            <a:custGeom>
              <a:avLst/>
              <a:gdLst>
                <a:gd name="T0" fmla="*/ 785 w 802"/>
                <a:gd name="T1" fmla="*/ 0 h 2974"/>
                <a:gd name="T2" fmla="*/ 793 w 802"/>
                <a:gd name="T3" fmla="*/ 361 h 2974"/>
                <a:gd name="T4" fmla="*/ 799 w 802"/>
                <a:gd name="T5" fmla="*/ 717 h 2974"/>
                <a:gd name="T6" fmla="*/ 802 w 802"/>
                <a:gd name="T7" fmla="*/ 1061 h 2974"/>
                <a:gd name="T8" fmla="*/ 799 w 802"/>
                <a:gd name="T9" fmla="*/ 1389 h 2974"/>
                <a:gd name="T10" fmla="*/ 795 w 802"/>
                <a:gd name="T11" fmla="*/ 1544 h 2974"/>
                <a:gd name="T12" fmla="*/ 789 w 802"/>
                <a:gd name="T13" fmla="*/ 1693 h 2974"/>
                <a:gd name="T14" fmla="*/ 781 w 802"/>
                <a:gd name="T15" fmla="*/ 1835 h 2974"/>
                <a:gd name="T16" fmla="*/ 771 w 802"/>
                <a:gd name="T17" fmla="*/ 1969 h 2974"/>
                <a:gd name="T18" fmla="*/ 758 w 802"/>
                <a:gd name="T19" fmla="*/ 2095 h 2974"/>
                <a:gd name="T20" fmla="*/ 742 w 802"/>
                <a:gd name="T21" fmla="*/ 2211 h 2974"/>
                <a:gd name="T22" fmla="*/ 722 w 802"/>
                <a:gd name="T23" fmla="*/ 2318 h 2974"/>
                <a:gd name="T24" fmla="*/ 700 w 802"/>
                <a:gd name="T25" fmla="*/ 2414 h 2974"/>
                <a:gd name="T26" fmla="*/ 674 w 802"/>
                <a:gd name="T27" fmla="*/ 2500 h 2974"/>
                <a:gd name="T28" fmla="*/ 645 w 802"/>
                <a:gd name="T29" fmla="*/ 2574 h 2974"/>
                <a:gd name="T30" fmla="*/ 612 w 802"/>
                <a:gd name="T31" fmla="*/ 2639 h 2974"/>
                <a:gd name="T32" fmla="*/ 576 w 802"/>
                <a:gd name="T33" fmla="*/ 2695 h 2974"/>
                <a:gd name="T34" fmla="*/ 538 w 802"/>
                <a:gd name="T35" fmla="*/ 2742 h 2974"/>
                <a:gd name="T36" fmla="*/ 496 w 802"/>
                <a:gd name="T37" fmla="*/ 2781 h 2974"/>
                <a:gd name="T38" fmla="*/ 452 w 802"/>
                <a:gd name="T39" fmla="*/ 2814 h 2974"/>
                <a:gd name="T40" fmla="*/ 406 w 802"/>
                <a:gd name="T41" fmla="*/ 2839 h 2974"/>
                <a:gd name="T42" fmla="*/ 402 w 802"/>
                <a:gd name="T43" fmla="*/ 2841 h 2974"/>
                <a:gd name="T44" fmla="*/ 310 w 802"/>
                <a:gd name="T45" fmla="*/ 2872 h 2974"/>
                <a:gd name="T46" fmla="*/ 306 w 802"/>
                <a:gd name="T47" fmla="*/ 2873 h 2974"/>
                <a:gd name="T48" fmla="*/ 208 w 802"/>
                <a:gd name="T49" fmla="*/ 2887 h 2974"/>
                <a:gd name="T50" fmla="*/ 107 w 802"/>
                <a:gd name="T51" fmla="*/ 2888 h 2974"/>
                <a:gd name="T52" fmla="*/ 107 w 802"/>
                <a:gd name="T53" fmla="*/ 2845 h 2974"/>
                <a:gd name="T54" fmla="*/ 202 w 802"/>
                <a:gd name="T55" fmla="*/ 2844 h 2974"/>
                <a:gd name="T56" fmla="*/ 300 w 802"/>
                <a:gd name="T57" fmla="*/ 2830 h 2974"/>
                <a:gd name="T58" fmla="*/ 297 w 802"/>
                <a:gd name="T59" fmla="*/ 2831 h 2974"/>
                <a:gd name="T60" fmla="*/ 389 w 802"/>
                <a:gd name="T61" fmla="*/ 2800 h 2974"/>
                <a:gd name="T62" fmla="*/ 385 w 802"/>
                <a:gd name="T63" fmla="*/ 2802 h 2974"/>
                <a:gd name="T64" fmla="*/ 427 w 802"/>
                <a:gd name="T65" fmla="*/ 2779 h 2974"/>
                <a:gd name="T66" fmla="*/ 467 w 802"/>
                <a:gd name="T67" fmla="*/ 2750 h 2974"/>
                <a:gd name="T68" fmla="*/ 505 w 802"/>
                <a:gd name="T69" fmla="*/ 2715 h 2974"/>
                <a:gd name="T70" fmla="*/ 541 w 802"/>
                <a:gd name="T71" fmla="*/ 2672 h 2974"/>
                <a:gd name="T72" fmla="*/ 574 w 802"/>
                <a:gd name="T73" fmla="*/ 2620 h 2974"/>
                <a:gd name="T74" fmla="*/ 606 w 802"/>
                <a:gd name="T75" fmla="*/ 2559 h 2974"/>
                <a:gd name="T76" fmla="*/ 633 w 802"/>
                <a:gd name="T77" fmla="*/ 2487 h 2974"/>
                <a:gd name="T78" fmla="*/ 659 w 802"/>
                <a:gd name="T79" fmla="*/ 2405 h 2974"/>
                <a:gd name="T80" fmla="*/ 680 w 802"/>
                <a:gd name="T81" fmla="*/ 2311 h 2974"/>
                <a:gd name="T82" fmla="*/ 699 w 802"/>
                <a:gd name="T83" fmla="*/ 2206 h 2974"/>
                <a:gd name="T84" fmla="*/ 715 w 802"/>
                <a:gd name="T85" fmla="*/ 2090 h 2974"/>
                <a:gd name="T86" fmla="*/ 728 w 802"/>
                <a:gd name="T87" fmla="*/ 1966 h 2974"/>
                <a:gd name="T88" fmla="*/ 738 w 802"/>
                <a:gd name="T89" fmla="*/ 1832 h 2974"/>
                <a:gd name="T90" fmla="*/ 746 w 802"/>
                <a:gd name="T91" fmla="*/ 1692 h 2974"/>
                <a:gd name="T92" fmla="*/ 752 w 802"/>
                <a:gd name="T93" fmla="*/ 1543 h 2974"/>
                <a:gd name="T94" fmla="*/ 756 w 802"/>
                <a:gd name="T95" fmla="*/ 1388 h 2974"/>
                <a:gd name="T96" fmla="*/ 759 w 802"/>
                <a:gd name="T97" fmla="*/ 1062 h 2974"/>
                <a:gd name="T98" fmla="*/ 756 w 802"/>
                <a:gd name="T99" fmla="*/ 718 h 2974"/>
                <a:gd name="T100" fmla="*/ 750 w 802"/>
                <a:gd name="T101" fmla="*/ 362 h 2974"/>
                <a:gd name="T102" fmla="*/ 742 w 802"/>
                <a:gd name="T103" fmla="*/ 1 h 2974"/>
                <a:gd name="T104" fmla="*/ 785 w 802"/>
                <a:gd name="T105" fmla="*/ 0 h 2974"/>
                <a:gd name="T106" fmla="*/ 126 w 802"/>
                <a:gd name="T107" fmla="*/ 2974 h 2974"/>
                <a:gd name="T108" fmla="*/ 0 w 802"/>
                <a:gd name="T109" fmla="*/ 2864 h 2974"/>
                <a:gd name="T110" fmla="*/ 131 w 802"/>
                <a:gd name="T111" fmla="*/ 2760 h 2974"/>
                <a:gd name="T112" fmla="*/ 126 w 802"/>
                <a:gd name="T113" fmla="*/ 2974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2" h="2974">
                  <a:moveTo>
                    <a:pt x="785" y="0"/>
                  </a:moveTo>
                  <a:lnTo>
                    <a:pt x="793" y="361"/>
                  </a:lnTo>
                  <a:lnTo>
                    <a:pt x="799" y="717"/>
                  </a:lnTo>
                  <a:lnTo>
                    <a:pt x="802" y="1061"/>
                  </a:lnTo>
                  <a:lnTo>
                    <a:pt x="799" y="1389"/>
                  </a:lnTo>
                  <a:lnTo>
                    <a:pt x="795" y="1544"/>
                  </a:lnTo>
                  <a:lnTo>
                    <a:pt x="789" y="1693"/>
                  </a:lnTo>
                  <a:lnTo>
                    <a:pt x="781" y="1835"/>
                  </a:lnTo>
                  <a:lnTo>
                    <a:pt x="771" y="1969"/>
                  </a:lnTo>
                  <a:lnTo>
                    <a:pt x="758" y="2095"/>
                  </a:lnTo>
                  <a:lnTo>
                    <a:pt x="742" y="2211"/>
                  </a:lnTo>
                  <a:lnTo>
                    <a:pt x="722" y="2318"/>
                  </a:lnTo>
                  <a:lnTo>
                    <a:pt x="700" y="2414"/>
                  </a:lnTo>
                  <a:lnTo>
                    <a:pt x="674" y="2500"/>
                  </a:lnTo>
                  <a:lnTo>
                    <a:pt x="645" y="2574"/>
                  </a:lnTo>
                  <a:lnTo>
                    <a:pt x="612" y="2639"/>
                  </a:lnTo>
                  <a:lnTo>
                    <a:pt x="576" y="2695"/>
                  </a:lnTo>
                  <a:lnTo>
                    <a:pt x="538" y="2742"/>
                  </a:lnTo>
                  <a:lnTo>
                    <a:pt x="496" y="2781"/>
                  </a:lnTo>
                  <a:lnTo>
                    <a:pt x="452" y="2814"/>
                  </a:lnTo>
                  <a:lnTo>
                    <a:pt x="406" y="2839"/>
                  </a:lnTo>
                  <a:cubicBezTo>
                    <a:pt x="405" y="2840"/>
                    <a:pt x="403" y="2840"/>
                    <a:pt x="402" y="2841"/>
                  </a:cubicBezTo>
                  <a:lnTo>
                    <a:pt x="310" y="2872"/>
                  </a:lnTo>
                  <a:cubicBezTo>
                    <a:pt x="309" y="2872"/>
                    <a:pt x="308" y="2872"/>
                    <a:pt x="306" y="2873"/>
                  </a:cubicBezTo>
                  <a:lnTo>
                    <a:pt x="208" y="2887"/>
                  </a:lnTo>
                  <a:lnTo>
                    <a:pt x="107" y="2888"/>
                  </a:lnTo>
                  <a:lnTo>
                    <a:pt x="107" y="2845"/>
                  </a:lnTo>
                  <a:lnTo>
                    <a:pt x="202" y="2844"/>
                  </a:lnTo>
                  <a:lnTo>
                    <a:pt x="300" y="2830"/>
                  </a:lnTo>
                  <a:lnTo>
                    <a:pt x="297" y="2831"/>
                  </a:lnTo>
                  <a:lnTo>
                    <a:pt x="389" y="2800"/>
                  </a:lnTo>
                  <a:lnTo>
                    <a:pt x="385" y="2802"/>
                  </a:lnTo>
                  <a:lnTo>
                    <a:pt x="427" y="2779"/>
                  </a:lnTo>
                  <a:lnTo>
                    <a:pt x="467" y="2750"/>
                  </a:lnTo>
                  <a:lnTo>
                    <a:pt x="505" y="2715"/>
                  </a:lnTo>
                  <a:lnTo>
                    <a:pt x="541" y="2672"/>
                  </a:lnTo>
                  <a:lnTo>
                    <a:pt x="574" y="2620"/>
                  </a:lnTo>
                  <a:lnTo>
                    <a:pt x="606" y="2559"/>
                  </a:lnTo>
                  <a:lnTo>
                    <a:pt x="633" y="2487"/>
                  </a:lnTo>
                  <a:lnTo>
                    <a:pt x="659" y="2405"/>
                  </a:lnTo>
                  <a:lnTo>
                    <a:pt x="680" y="2311"/>
                  </a:lnTo>
                  <a:lnTo>
                    <a:pt x="699" y="2206"/>
                  </a:lnTo>
                  <a:lnTo>
                    <a:pt x="715" y="2090"/>
                  </a:lnTo>
                  <a:lnTo>
                    <a:pt x="728" y="1966"/>
                  </a:lnTo>
                  <a:lnTo>
                    <a:pt x="738" y="1832"/>
                  </a:lnTo>
                  <a:lnTo>
                    <a:pt x="746" y="1692"/>
                  </a:lnTo>
                  <a:lnTo>
                    <a:pt x="752" y="1543"/>
                  </a:lnTo>
                  <a:lnTo>
                    <a:pt x="756" y="1388"/>
                  </a:lnTo>
                  <a:lnTo>
                    <a:pt x="759" y="1062"/>
                  </a:lnTo>
                  <a:lnTo>
                    <a:pt x="756" y="718"/>
                  </a:lnTo>
                  <a:lnTo>
                    <a:pt x="750" y="362"/>
                  </a:lnTo>
                  <a:lnTo>
                    <a:pt x="742" y="1"/>
                  </a:lnTo>
                  <a:lnTo>
                    <a:pt x="785" y="0"/>
                  </a:lnTo>
                  <a:close/>
                  <a:moveTo>
                    <a:pt x="126" y="2974"/>
                  </a:moveTo>
                  <a:lnTo>
                    <a:pt x="0" y="2864"/>
                  </a:lnTo>
                  <a:lnTo>
                    <a:pt x="131" y="2760"/>
                  </a:lnTo>
                  <a:lnTo>
                    <a:pt x="126" y="2974"/>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7" name="Freeform 28"/>
            <p:cNvSpPr>
              <a:spLocks noEditPoints="1"/>
            </p:cNvSpPr>
            <p:nvPr/>
          </p:nvSpPr>
          <p:spPr bwMode="auto">
            <a:xfrm>
              <a:off x="1801" y="1457"/>
              <a:ext cx="242" cy="1044"/>
            </a:xfrm>
            <a:custGeom>
              <a:avLst/>
              <a:gdLst>
                <a:gd name="T0" fmla="*/ 17 w 503"/>
                <a:gd name="T1" fmla="*/ 2386 h 2386"/>
                <a:gd name="T2" fmla="*/ 10 w 503"/>
                <a:gd name="T3" fmla="*/ 2092 h 2386"/>
                <a:gd name="T4" fmla="*/ 10 w 503"/>
                <a:gd name="T5" fmla="*/ 2066 h 2386"/>
                <a:gd name="T6" fmla="*/ 116 w 503"/>
                <a:gd name="T7" fmla="*/ 2063 h 2386"/>
                <a:gd name="T8" fmla="*/ 117 w 503"/>
                <a:gd name="T9" fmla="*/ 2089 h 2386"/>
                <a:gd name="T10" fmla="*/ 124 w 503"/>
                <a:gd name="T11" fmla="*/ 2383 h 2386"/>
                <a:gd name="T12" fmla="*/ 17 w 503"/>
                <a:gd name="T13" fmla="*/ 2386 h 2386"/>
                <a:gd name="T14" fmla="*/ 7 w 503"/>
                <a:gd name="T15" fmla="*/ 1959 h 2386"/>
                <a:gd name="T16" fmla="*/ 4 w 503"/>
                <a:gd name="T17" fmla="*/ 1803 h 2386"/>
                <a:gd name="T18" fmla="*/ 2 w 503"/>
                <a:gd name="T19" fmla="*/ 1639 h 2386"/>
                <a:gd name="T20" fmla="*/ 108 w 503"/>
                <a:gd name="T21" fmla="*/ 1637 h 2386"/>
                <a:gd name="T22" fmla="*/ 111 w 503"/>
                <a:gd name="T23" fmla="*/ 1800 h 2386"/>
                <a:gd name="T24" fmla="*/ 114 w 503"/>
                <a:gd name="T25" fmla="*/ 1957 h 2386"/>
                <a:gd name="T26" fmla="*/ 7 w 503"/>
                <a:gd name="T27" fmla="*/ 1959 h 2386"/>
                <a:gd name="T28" fmla="*/ 0 w 503"/>
                <a:gd name="T29" fmla="*/ 1532 h 2386"/>
                <a:gd name="T30" fmla="*/ 0 w 503"/>
                <a:gd name="T31" fmla="*/ 1522 h 2386"/>
                <a:gd name="T32" fmla="*/ 0 w 503"/>
                <a:gd name="T33" fmla="*/ 1255 h 2386"/>
                <a:gd name="T34" fmla="*/ 1 w 503"/>
                <a:gd name="T35" fmla="*/ 1210 h 2386"/>
                <a:gd name="T36" fmla="*/ 107 w 503"/>
                <a:gd name="T37" fmla="*/ 1212 h 2386"/>
                <a:gd name="T38" fmla="*/ 107 w 503"/>
                <a:gd name="T39" fmla="*/ 1255 h 2386"/>
                <a:gd name="T40" fmla="*/ 107 w 503"/>
                <a:gd name="T41" fmla="*/ 1521 h 2386"/>
                <a:gd name="T42" fmla="*/ 107 w 503"/>
                <a:gd name="T43" fmla="*/ 1531 h 2386"/>
                <a:gd name="T44" fmla="*/ 0 w 503"/>
                <a:gd name="T45" fmla="*/ 1532 h 2386"/>
                <a:gd name="T46" fmla="*/ 3 w 503"/>
                <a:gd name="T47" fmla="*/ 1104 h 2386"/>
                <a:gd name="T48" fmla="*/ 4 w 503"/>
                <a:gd name="T49" fmla="*/ 1007 h 2386"/>
                <a:gd name="T50" fmla="*/ 7 w 503"/>
                <a:gd name="T51" fmla="*/ 891 h 2386"/>
                <a:gd name="T52" fmla="*/ 13 w 503"/>
                <a:gd name="T53" fmla="*/ 782 h 2386"/>
                <a:gd name="T54" fmla="*/ 120 w 503"/>
                <a:gd name="T55" fmla="*/ 788 h 2386"/>
                <a:gd name="T56" fmla="*/ 114 w 503"/>
                <a:gd name="T57" fmla="*/ 894 h 2386"/>
                <a:gd name="T58" fmla="*/ 111 w 503"/>
                <a:gd name="T59" fmla="*/ 1008 h 2386"/>
                <a:gd name="T60" fmla="*/ 109 w 503"/>
                <a:gd name="T61" fmla="*/ 1106 h 2386"/>
                <a:gd name="T62" fmla="*/ 3 w 503"/>
                <a:gd name="T63" fmla="*/ 1104 h 2386"/>
                <a:gd name="T64" fmla="*/ 20 w 503"/>
                <a:gd name="T65" fmla="*/ 673 h 2386"/>
                <a:gd name="T66" fmla="*/ 28 w 503"/>
                <a:gd name="T67" fmla="*/ 581 h 2386"/>
                <a:gd name="T68" fmla="*/ 40 w 503"/>
                <a:gd name="T69" fmla="*/ 494 h 2386"/>
                <a:gd name="T70" fmla="*/ 52 w 503"/>
                <a:gd name="T71" fmla="*/ 414 h 2386"/>
                <a:gd name="T72" fmla="*/ 66 w 503"/>
                <a:gd name="T73" fmla="*/ 351 h 2386"/>
                <a:gd name="T74" fmla="*/ 170 w 503"/>
                <a:gd name="T75" fmla="*/ 373 h 2386"/>
                <a:gd name="T76" fmla="*/ 157 w 503"/>
                <a:gd name="T77" fmla="*/ 431 h 2386"/>
                <a:gd name="T78" fmla="*/ 145 w 503"/>
                <a:gd name="T79" fmla="*/ 507 h 2386"/>
                <a:gd name="T80" fmla="*/ 135 w 503"/>
                <a:gd name="T81" fmla="*/ 591 h 2386"/>
                <a:gd name="T82" fmla="*/ 126 w 503"/>
                <a:gd name="T83" fmla="*/ 683 h 2386"/>
                <a:gd name="T84" fmla="*/ 20 w 503"/>
                <a:gd name="T85" fmla="*/ 673 h 2386"/>
                <a:gd name="T86" fmla="*/ 98 w 503"/>
                <a:gd name="T87" fmla="*/ 241 h 2386"/>
                <a:gd name="T88" fmla="*/ 104 w 503"/>
                <a:gd name="T89" fmla="*/ 223 h 2386"/>
                <a:gd name="T90" fmla="*/ 126 w 503"/>
                <a:gd name="T91" fmla="*/ 175 h 2386"/>
                <a:gd name="T92" fmla="*/ 150 w 503"/>
                <a:gd name="T93" fmla="*/ 133 h 2386"/>
                <a:gd name="T94" fmla="*/ 173 w 503"/>
                <a:gd name="T95" fmla="*/ 112 h 2386"/>
                <a:gd name="T96" fmla="*/ 230 w 503"/>
                <a:gd name="T97" fmla="*/ 84 h 2386"/>
                <a:gd name="T98" fmla="*/ 277 w 503"/>
                <a:gd name="T99" fmla="*/ 180 h 2386"/>
                <a:gd name="T100" fmla="*/ 220 w 503"/>
                <a:gd name="T101" fmla="*/ 207 h 2386"/>
                <a:gd name="T102" fmla="*/ 243 w 503"/>
                <a:gd name="T103" fmla="*/ 186 h 2386"/>
                <a:gd name="T104" fmla="*/ 223 w 503"/>
                <a:gd name="T105" fmla="*/ 220 h 2386"/>
                <a:gd name="T106" fmla="*/ 205 w 503"/>
                <a:gd name="T107" fmla="*/ 260 h 2386"/>
                <a:gd name="T108" fmla="*/ 198 w 503"/>
                <a:gd name="T109" fmla="*/ 278 h 2386"/>
                <a:gd name="T110" fmla="*/ 98 w 503"/>
                <a:gd name="T111" fmla="*/ 241 h 2386"/>
                <a:gd name="T112" fmla="*/ 148 w 503"/>
                <a:gd name="T113" fmla="*/ 0 h 2386"/>
                <a:gd name="T114" fmla="*/ 503 w 503"/>
                <a:gd name="T115" fmla="*/ 39 h 2386"/>
                <a:gd name="T116" fmla="*/ 259 w 503"/>
                <a:gd name="T117" fmla="*/ 300 h 2386"/>
                <a:gd name="T118" fmla="*/ 148 w 503"/>
                <a:gd name="T119" fmla="*/ 0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3" h="2386">
                  <a:moveTo>
                    <a:pt x="17" y="2386"/>
                  </a:moveTo>
                  <a:lnTo>
                    <a:pt x="10" y="2092"/>
                  </a:lnTo>
                  <a:lnTo>
                    <a:pt x="10" y="2066"/>
                  </a:lnTo>
                  <a:lnTo>
                    <a:pt x="116" y="2063"/>
                  </a:lnTo>
                  <a:lnTo>
                    <a:pt x="117" y="2089"/>
                  </a:lnTo>
                  <a:lnTo>
                    <a:pt x="124" y="2383"/>
                  </a:lnTo>
                  <a:lnTo>
                    <a:pt x="17" y="2386"/>
                  </a:lnTo>
                  <a:close/>
                  <a:moveTo>
                    <a:pt x="7" y="1959"/>
                  </a:moveTo>
                  <a:lnTo>
                    <a:pt x="4" y="1803"/>
                  </a:lnTo>
                  <a:lnTo>
                    <a:pt x="2" y="1639"/>
                  </a:lnTo>
                  <a:lnTo>
                    <a:pt x="108" y="1637"/>
                  </a:lnTo>
                  <a:lnTo>
                    <a:pt x="111" y="1800"/>
                  </a:lnTo>
                  <a:lnTo>
                    <a:pt x="114" y="1957"/>
                  </a:lnTo>
                  <a:lnTo>
                    <a:pt x="7" y="1959"/>
                  </a:lnTo>
                  <a:close/>
                  <a:moveTo>
                    <a:pt x="0" y="1532"/>
                  </a:moveTo>
                  <a:lnTo>
                    <a:pt x="0" y="1522"/>
                  </a:lnTo>
                  <a:lnTo>
                    <a:pt x="0" y="1255"/>
                  </a:lnTo>
                  <a:lnTo>
                    <a:pt x="1" y="1210"/>
                  </a:lnTo>
                  <a:lnTo>
                    <a:pt x="107" y="1212"/>
                  </a:lnTo>
                  <a:lnTo>
                    <a:pt x="107" y="1255"/>
                  </a:lnTo>
                  <a:lnTo>
                    <a:pt x="107" y="1521"/>
                  </a:lnTo>
                  <a:lnTo>
                    <a:pt x="107" y="1531"/>
                  </a:lnTo>
                  <a:lnTo>
                    <a:pt x="0" y="1532"/>
                  </a:lnTo>
                  <a:close/>
                  <a:moveTo>
                    <a:pt x="3" y="1104"/>
                  </a:moveTo>
                  <a:lnTo>
                    <a:pt x="4" y="1007"/>
                  </a:lnTo>
                  <a:lnTo>
                    <a:pt x="7" y="891"/>
                  </a:lnTo>
                  <a:lnTo>
                    <a:pt x="13" y="782"/>
                  </a:lnTo>
                  <a:lnTo>
                    <a:pt x="120" y="788"/>
                  </a:lnTo>
                  <a:lnTo>
                    <a:pt x="114" y="894"/>
                  </a:lnTo>
                  <a:lnTo>
                    <a:pt x="111" y="1008"/>
                  </a:lnTo>
                  <a:lnTo>
                    <a:pt x="109" y="1106"/>
                  </a:lnTo>
                  <a:lnTo>
                    <a:pt x="3" y="1104"/>
                  </a:lnTo>
                  <a:close/>
                  <a:moveTo>
                    <a:pt x="20" y="673"/>
                  </a:moveTo>
                  <a:lnTo>
                    <a:pt x="28" y="581"/>
                  </a:lnTo>
                  <a:lnTo>
                    <a:pt x="40" y="494"/>
                  </a:lnTo>
                  <a:lnTo>
                    <a:pt x="52" y="414"/>
                  </a:lnTo>
                  <a:lnTo>
                    <a:pt x="66" y="351"/>
                  </a:lnTo>
                  <a:lnTo>
                    <a:pt x="170" y="373"/>
                  </a:lnTo>
                  <a:lnTo>
                    <a:pt x="157" y="431"/>
                  </a:lnTo>
                  <a:lnTo>
                    <a:pt x="145" y="507"/>
                  </a:lnTo>
                  <a:lnTo>
                    <a:pt x="135" y="591"/>
                  </a:lnTo>
                  <a:lnTo>
                    <a:pt x="126" y="683"/>
                  </a:lnTo>
                  <a:lnTo>
                    <a:pt x="20" y="673"/>
                  </a:lnTo>
                  <a:close/>
                  <a:moveTo>
                    <a:pt x="98" y="241"/>
                  </a:moveTo>
                  <a:lnTo>
                    <a:pt x="104" y="223"/>
                  </a:lnTo>
                  <a:lnTo>
                    <a:pt x="126" y="175"/>
                  </a:lnTo>
                  <a:lnTo>
                    <a:pt x="150" y="133"/>
                  </a:lnTo>
                  <a:cubicBezTo>
                    <a:pt x="156" y="124"/>
                    <a:pt x="164" y="116"/>
                    <a:pt x="173" y="112"/>
                  </a:cubicBezTo>
                  <a:lnTo>
                    <a:pt x="230" y="84"/>
                  </a:lnTo>
                  <a:lnTo>
                    <a:pt x="277" y="180"/>
                  </a:lnTo>
                  <a:lnTo>
                    <a:pt x="220" y="207"/>
                  </a:lnTo>
                  <a:lnTo>
                    <a:pt x="243" y="186"/>
                  </a:lnTo>
                  <a:lnTo>
                    <a:pt x="223" y="220"/>
                  </a:lnTo>
                  <a:lnTo>
                    <a:pt x="205" y="260"/>
                  </a:lnTo>
                  <a:lnTo>
                    <a:pt x="198" y="278"/>
                  </a:lnTo>
                  <a:lnTo>
                    <a:pt x="98" y="241"/>
                  </a:lnTo>
                  <a:close/>
                  <a:moveTo>
                    <a:pt x="148" y="0"/>
                  </a:moveTo>
                  <a:lnTo>
                    <a:pt x="503" y="39"/>
                  </a:lnTo>
                  <a:lnTo>
                    <a:pt x="259" y="300"/>
                  </a:lnTo>
                  <a:lnTo>
                    <a:pt x="148" y="0"/>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9" name="Freeform 30"/>
            <p:cNvSpPr>
              <a:spLocks noEditPoints="1"/>
            </p:cNvSpPr>
            <p:nvPr/>
          </p:nvSpPr>
          <p:spPr bwMode="auto">
            <a:xfrm>
              <a:off x="2247" y="1455"/>
              <a:ext cx="103" cy="1880"/>
            </a:xfrm>
            <a:custGeom>
              <a:avLst/>
              <a:gdLst>
                <a:gd name="T0" fmla="*/ 80 w 103"/>
                <a:gd name="T1" fmla="*/ 95 h 1880"/>
                <a:gd name="T2" fmla="*/ 46 w 103"/>
                <a:gd name="T3" fmla="*/ 1786 h 1880"/>
                <a:gd name="T4" fmla="*/ 23 w 103"/>
                <a:gd name="T5" fmla="*/ 1786 h 1880"/>
                <a:gd name="T6" fmla="*/ 57 w 103"/>
                <a:gd name="T7" fmla="*/ 95 h 1880"/>
                <a:gd name="T8" fmla="*/ 80 w 103"/>
                <a:gd name="T9" fmla="*/ 95 h 1880"/>
                <a:gd name="T10" fmla="*/ 34 w 103"/>
                <a:gd name="T11" fmla="*/ 105 h 1880"/>
                <a:gd name="T12" fmla="*/ 71 w 103"/>
                <a:gd name="T13" fmla="*/ 0 h 1880"/>
                <a:gd name="T14" fmla="*/ 103 w 103"/>
                <a:gd name="T15" fmla="*/ 106 h 1880"/>
                <a:gd name="T16" fmla="*/ 34 w 103"/>
                <a:gd name="T17" fmla="*/ 105 h 1880"/>
                <a:gd name="T18" fmla="*/ 69 w 103"/>
                <a:gd name="T19" fmla="*/ 1775 h 1880"/>
                <a:gd name="T20" fmla="*/ 32 w 103"/>
                <a:gd name="T21" fmla="*/ 1880 h 1880"/>
                <a:gd name="T22" fmla="*/ 0 w 103"/>
                <a:gd name="T23" fmla="*/ 1775 h 1880"/>
                <a:gd name="T24" fmla="*/ 69 w 103"/>
                <a:gd name="T25" fmla="*/ 1775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880">
                  <a:moveTo>
                    <a:pt x="80" y="95"/>
                  </a:moveTo>
                  <a:lnTo>
                    <a:pt x="46" y="1786"/>
                  </a:lnTo>
                  <a:lnTo>
                    <a:pt x="23" y="1786"/>
                  </a:lnTo>
                  <a:lnTo>
                    <a:pt x="57" y="95"/>
                  </a:lnTo>
                  <a:lnTo>
                    <a:pt x="80" y="95"/>
                  </a:lnTo>
                  <a:close/>
                  <a:moveTo>
                    <a:pt x="34" y="105"/>
                  </a:moveTo>
                  <a:lnTo>
                    <a:pt x="71" y="0"/>
                  </a:lnTo>
                  <a:lnTo>
                    <a:pt x="103" y="106"/>
                  </a:lnTo>
                  <a:lnTo>
                    <a:pt x="34" y="105"/>
                  </a:lnTo>
                  <a:close/>
                  <a:moveTo>
                    <a:pt x="69" y="1775"/>
                  </a:moveTo>
                  <a:lnTo>
                    <a:pt x="32" y="1880"/>
                  </a:lnTo>
                  <a:lnTo>
                    <a:pt x="0" y="1775"/>
                  </a:lnTo>
                  <a:lnTo>
                    <a:pt x="69" y="1775"/>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0" name="Freeform 31"/>
            <p:cNvSpPr>
              <a:spLocks noEditPoints="1"/>
            </p:cNvSpPr>
            <p:nvPr/>
          </p:nvSpPr>
          <p:spPr bwMode="auto">
            <a:xfrm>
              <a:off x="1455" y="2598"/>
              <a:ext cx="1740" cy="1370"/>
            </a:xfrm>
            <a:custGeom>
              <a:avLst/>
              <a:gdLst>
                <a:gd name="T0" fmla="*/ 50 w 1740"/>
                <a:gd name="T1" fmla="*/ 1334 h 1370"/>
                <a:gd name="T2" fmla="*/ 207 w 1740"/>
                <a:gd name="T3" fmla="*/ 1314 h 1370"/>
                <a:gd name="T4" fmla="*/ 412 w 1740"/>
                <a:gd name="T5" fmla="*/ 1287 h 1370"/>
                <a:gd name="T6" fmla="*/ 611 w 1740"/>
                <a:gd name="T7" fmla="*/ 1256 h 1370"/>
                <a:gd name="T8" fmla="*/ 706 w 1740"/>
                <a:gd name="T9" fmla="*/ 1239 h 1370"/>
                <a:gd name="T10" fmla="*/ 799 w 1740"/>
                <a:gd name="T11" fmla="*/ 1220 h 1370"/>
                <a:gd name="T12" fmla="*/ 889 w 1740"/>
                <a:gd name="T13" fmla="*/ 1199 h 1370"/>
                <a:gd name="T14" fmla="*/ 974 w 1740"/>
                <a:gd name="T15" fmla="*/ 1176 h 1370"/>
                <a:gd name="T16" fmla="*/ 1057 w 1740"/>
                <a:gd name="T17" fmla="*/ 1150 h 1370"/>
                <a:gd name="T18" fmla="*/ 1135 w 1740"/>
                <a:gd name="T19" fmla="*/ 1123 h 1370"/>
                <a:gd name="T20" fmla="*/ 1207 w 1740"/>
                <a:gd name="T21" fmla="*/ 1092 h 1370"/>
                <a:gd name="T22" fmla="*/ 1275 w 1740"/>
                <a:gd name="T23" fmla="*/ 1059 h 1370"/>
                <a:gd name="T24" fmla="*/ 1337 w 1740"/>
                <a:gd name="T25" fmla="*/ 1022 h 1370"/>
                <a:gd name="T26" fmla="*/ 1392 w 1740"/>
                <a:gd name="T27" fmla="*/ 983 h 1370"/>
                <a:gd name="T28" fmla="*/ 1442 w 1740"/>
                <a:gd name="T29" fmla="*/ 939 h 1370"/>
                <a:gd name="T30" fmla="*/ 1485 w 1740"/>
                <a:gd name="T31" fmla="*/ 892 h 1370"/>
                <a:gd name="T32" fmla="*/ 1523 w 1740"/>
                <a:gd name="T33" fmla="*/ 842 h 1370"/>
                <a:gd name="T34" fmla="*/ 1557 w 1740"/>
                <a:gd name="T35" fmla="*/ 790 h 1370"/>
                <a:gd name="T36" fmla="*/ 1585 w 1740"/>
                <a:gd name="T37" fmla="*/ 734 h 1370"/>
                <a:gd name="T38" fmla="*/ 1610 w 1740"/>
                <a:gd name="T39" fmla="*/ 675 h 1370"/>
                <a:gd name="T40" fmla="*/ 1630 w 1740"/>
                <a:gd name="T41" fmla="*/ 614 h 1370"/>
                <a:gd name="T42" fmla="*/ 1647 w 1740"/>
                <a:gd name="T43" fmla="*/ 551 h 1370"/>
                <a:gd name="T44" fmla="*/ 1661 w 1740"/>
                <a:gd name="T45" fmla="*/ 487 h 1370"/>
                <a:gd name="T46" fmla="*/ 1671 w 1740"/>
                <a:gd name="T47" fmla="*/ 421 h 1370"/>
                <a:gd name="T48" fmla="*/ 1686 w 1740"/>
                <a:gd name="T49" fmla="*/ 284 h 1370"/>
                <a:gd name="T50" fmla="*/ 1695 w 1740"/>
                <a:gd name="T51" fmla="*/ 143 h 1370"/>
                <a:gd name="T52" fmla="*/ 1699 w 1740"/>
                <a:gd name="T53" fmla="*/ 46 h 1370"/>
                <a:gd name="T54" fmla="*/ 1719 w 1740"/>
                <a:gd name="T55" fmla="*/ 47 h 1370"/>
                <a:gd name="T56" fmla="*/ 1715 w 1740"/>
                <a:gd name="T57" fmla="*/ 144 h 1370"/>
                <a:gd name="T58" fmla="*/ 1707 w 1740"/>
                <a:gd name="T59" fmla="*/ 286 h 1370"/>
                <a:gd name="T60" fmla="*/ 1691 w 1740"/>
                <a:gd name="T61" fmla="*/ 424 h 1370"/>
                <a:gd name="T62" fmla="*/ 1680 w 1740"/>
                <a:gd name="T63" fmla="*/ 491 h 1370"/>
                <a:gd name="T64" fmla="*/ 1666 w 1740"/>
                <a:gd name="T65" fmla="*/ 556 h 1370"/>
                <a:gd name="T66" fmla="*/ 1650 w 1740"/>
                <a:gd name="T67" fmla="*/ 620 h 1370"/>
                <a:gd name="T68" fmla="*/ 1628 w 1740"/>
                <a:gd name="T69" fmla="*/ 682 h 1370"/>
                <a:gd name="T70" fmla="*/ 1604 w 1740"/>
                <a:gd name="T71" fmla="*/ 741 h 1370"/>
                <a:gd name="T72" fmla="*/ 1574 w 1740"/>
                <a:gd name="T73" fmla="*/ 799 h 1370"/>
                <a:gd name="T74" fmla="*/ 1540 w 1740"/>
                <a:gd name="T75" fmla="*/ 853 h 1370"/>
                <a:gd name="T76" fmla="*/ 1501 w 1740"/>
                <a:gd name="T77" fmla="*/ 904 h 1370"/>
                <a:gd name="T78" fmla="*/ 1456 w 1740"/>
                <a:gd name="T79" fmla="*/ 953 h 1370"/>
                <a:gd name="T80" fmla="*/ 1405 w 1740"/>
                <a:gd name="T81" fmla="*/ 997 h 1370"/>
                <a:gd name="T82" fmla="*/ 1348 w 1740"/>
                <a:gd name="T83" fmla="*/ 1038 h 1370"/>
                <a:gd name="T84" fmla="*/ 1285 w 1740"/>
                <a:gd name="T85" fmla="*/ 1075 h 1370"/>
                <a:gd name="T86" fmla="*/ 1215 w 1740"/>
                <a:gd name="T87" fmla="*/ 1109 h 1370"/>
                <a:gd name="T88" fmla="*/ 1142 w 1740"/>
                <a:gd name="T89" fmla="*/ 1140 h 1370"/>
                <a:gd name="T90" fmla="*/ 1063 w 1740"/>
                <a:gd name="T91" fmla="*/ 1168 h 1370"/>
                <a:gd name="T92" fmla="*/ 981 w 1740"/>
                <a:gd name="T93" fmla="*/ 1194 h 1370"/>
                <a:gd name="T94" fmla="*/ 894 w 1740"/>
                <a:gd name="T95" fmla="*/ 1217 h 1370"/>
                <a:gd name="T96" fmla="*/ 804 w 1740"/>
                <a:gd name="T97" fmla="*/ 1238 h 1370"/>
                <a:gd name="T98" fmla="*/ 710 w 1740"/>
                <a:gd name="T99" fmla="*/ 1257 h 1370"/>
                <a:gd name="T100" fmla="*/ 614 w 1740"/>
                <a:gd name="T101" fmla="*/ 1274 h 1370"/>
                <a:gd name="T102" fmla="*/ 415 w 1740"/>
                <a:gd name="T103" fmla="*/ 1306 h 1370"/>
                <a:gd name="T104" fmla="*/ 210 w 1740"/>
                <a:gd name="T105" fmla="*/ 1333 h 1370"/>
                <a:gd name="T106" fmla="*/ 53 w 1740"/>
                <a:gd name="T107" fmla="*/ 1352 h 1370"/>
                <a:gd name="T108" fmla="*/ 50 w 1740"/>
                <a:gd name="T109" fmla="*/ 1334 h 1370"/>
                <a:gd name="T110" fmla="*/ 66 w 1740"/>
                <a:gd name="T111" fmla="*/ 1370 h 1370"/>
                <a:gd name="T112" fmla="*/ 0 w 1740"/>
                <a:gd name="T113" fmla="*/ 1349 h 1370"/>
                <a:gd name="T114" fmla="*/ 58 w 1740"/>
                <a:gd name="T115" fmla="*/ 1314 h 1370"/>
                <a:gd name="T116" fmla="*/ 66 w 1740"/>
                <a:gd name="T117" fmla="*/ 1370 h 1370"/>
                <a:gd name="T118" fmla="*/ 1678 w 1740"/>
                <a:gd name="T119" fmla="*/ 55 h 1370"/>
                <a:gd name="T120" fmla="*/ 1711 w 1740"/>
                <a:gd name="T121" fmla="*/ 0 h 1370"/>
                <a:gd name="T122" fmla="*/ 1740 w 1740"/>
                <a:gd name="T123" fmla="*/ 57 h 1370"/>
                <a:gd name="T124" fmla="*/ 1678 w 1740"/>
                <a:gd name="T125" fmla="*/ 5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40" h="1370">
                  <a:moveTo>
                    <a:pt x="50" y="1334"/>
                  </a:moveTo>
                  <a:lnTo>
                    <a:pt x="207" y="1314"/>
                  </a:lnTo>
                  <a:lnTo>
                    <a:pt x="412" y="1287"/>
                  </a:lnTo>
                  <a:lnTo>
                    <a:pt x="611" y="1256"/>
                  </a:lnTo>
                  <a:lnTo>
                    <a:pt x="706" y="1239"/>
                  </a:lnTo>
                  <a:lnTo>
                    <a:pt x="799" y="1220"/>
                  </a:lnTo>
                  <a:lnTo>
                    <a:pt x="889" y="1199"/>
                  </a:lnTo>
                  <a:lnTo>
                    <a:pt x="974" y="1176"/>
                  </a:lnTo>
                  <a:lnTo>
                    <a:pt x="1057" y="1150"/>
                  </a:lnTo>
                  <a:lnTo>
                    <a:pt x="1135" y="1123"/>
                  </a:lnTo>
                  <a:lnTo>
                    <a:pt x="1207" y="1092"/>
                  </a:lnTo>
                  <a:lnTo>
                    <a:pt x="1275" y="1059"/>
                  </a:lnTo>
                  <a:lnTo>
                    <a:pt x="1337" y="1022"/>
                  </a:lnTo>
                  <a:lnTo>
                    <a:pt x="1392" y="983"/>
                  </a:lnTo>
                  <a:lnTo>
                    <a:pt x="1442" y="939"/>
                  </a:lnTo>
                  <a:lnTo>
                    <a:pt x="1485" y="892"/>
                  </a:lnTo>
                  <a:lnTo>
                    <a:pt x="1523" y="842"/>
                  </a:lnTo>
                  <a:lnTo>
                    <a:pt x="1557" y="790"/>
                  </a:lnTo>
                  <a:lnTo>
                    <a:pt x="1585" y="734"/>
                  </a:lnTo>
                  <a:lnTo>
                    <a:pt x="1610" y="675"/>
                  </a:lnTo>
                  <a:lnTo>
                    <a:pt x="1630" y="614"/>
                  </a:lnTo>
                  <a:lnTo>
                    <a:pt x="1647" y="551"/>
                  </a:lnTo>
                  <a:lnTo>
                    <a:pt x="1661" y="487"/>
                  </a:lnTo>
                  <a:lnTo>
                    <a:pt x="1671" y="421"/>
                  </a:lnTo>
                  <a:lnTo>
                    <a:pt x="1686" y="284"/>
                  </a:lnTo>
                  <a:lnTo>
                    <a:pt x="1695" y="143"/>
                  </a:lnTo>
                  <a:lnTo>
                    <a:pt x="1699" y="46"/>
                  </a:lnTo>
                  <a:lnTo>
                    <a:pt x="1719" y="47"/>
                  </a:lnTo>
                  <a:lnTo>
                    <a:pt x="1715" y="144"/>
                  </a:lnTo>
                  <a:lnTo>
                    <a:pt x="1707" y="286"/>
                  </a:lnTo>
                  <a:lnTo>
                    <a:pt x="1691" y="424"/>
                  </a:lnTo>
                  <a:lnTo>
                    <a:pt x="1680" y="491"/>
                  </a:lnTo>
                  <a:lnTo>
                    <a:pt x="1666" y="556"/>
                  </a:lnTo>
                  <a:lnTo>
                    <a:pt x="1650" y="620"/>
                  </a:lnTo>
                  <a:lnTo>
                    <a:pt x="1628" y="682"/>
                  </a:lnTo>
                  <a:lnTo>
                    <a:pt x="1604" y="741"/>
                  </a:lnTo>
                  <a:lnTo>
                    <a:pt x="1574" y="799"/>
                  </a:lnTo>
                  <a:lnTo>
                    <a:pt x="1540" y="853"/>
                  </a:lnTo>
                  <a:lnTo>
                    <a:pt x="1501" y="904"/>
                  </a:lnTo>
                  <a:lnTo>
                    <a:pt x="1456" y="953"/>
                  </a:lnTo>
                  <a:lnTo>
                    <a:pt x="1405" y="997"/>
                  </a:lnTo>
                  <a:lnTo>
                    <a:pt x="1348" y="1038"/>
                  </a:lnTo>
                  <a:lnTo>
                    <a:pt x="1285" y="1075"/>
                  </a:lnTo>
                  <a:lnTo>
                    <a:pt x="1215" y="1109"/>
                  </a:lnTo>
                  <a:lnTo>
                    <a:pt x="1142" y="1140"/>
                  </a:lnTo>
                  <a:lnTo>
                    <a:pt x="1063" y="1168"/>
                  </a:lnTo>
                  <a:lnTo>
                    <a:pt x="981" y="1194"/>
                  </a:lnTo>
                  <a:lnTo>
                    <a:pt x="894" y="1217"/>
                  </a:lnTo>
                  <a:lnTo>
                    <a:pt x="804" y="1238"/>
                  </a:lnTo>
                  <a:lnTo>
                    <a:pt x="710" y="1257"/>
                  </a:lnTo>
                  <a:lnTo>
                    <a:pt x="614" y="1274"/>
                  </a:lnTo>
                  <a:lnTo>
                    <a:pt x="415" y="1306"/>
                  </a:lnTo>
                  <a:lnTo>
                    <a:pt x="210" y="1333"/>
                  </a:lnTo>
                  <a:lnTo>
                    <a:pt x="53" y="1352"/>
                  </a:lnTo>
                  <a:lnTo>
                    <a:pt x="50" y="1334"/>
                  </a:lnTo>
                  <a:close/>
                  <a:moveTo>
                    <a:pt x="66" y="1370"/>
                  </a:moveTo>
                  <a:lnTo>
                    <a:pt x="0" y="1349"/>
                  </a:lnTo>
                  <a:lnTo>
                    <a:pt x="58" y="1314"/>
                  </a:lnTo>
                  <a:lnTo>
                    <a:pt x="66" y="1370"/>
                  </a:lnTo>
                  <a:close/>
                  <a:moveTo>
                    <a:pt x="1678" y="55"/>
                  </a:moveTo>
                  <a:lnTo>
                    <a:pt x="1711" y="0"/>
                  </a:lnTo>
                  <a:lnTo>
                    <a:pt x="1740" y="57"/>
                  </a:lnTo>
                  <a:lnTo>
                    <a:pt x="1678" y="55"/>
                  </a:lnTo>
                  <a:close/>
                </a:path>
              </a:pathLst>
            </a:custGeom>
            <a:solidFill>
              <a:srgbClr val="FFCCCC"/>
            </a:solidFill>
            <a:ln w="0" cap="flat">
              <a:solidFill>
                <a:srgbClr val="FFCCC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1" name="Freeform 32"/>
            <p:cNvSpPr>
              <a:spLocks noEditPoints="1"/>
            </p:cNvSpPr>
            <p:nvPr/>
          </p:nvSpPr>
          <p:spPr bwMode="auto">
            <a:xfrm>
              <a:off x="1232" y="2335"/>
              <a:ext cx="408" cy="147"/>
            </a:xfrm>
            <a:custGeom>
              <a:avLst/>
              <a:gdLst>
                <a:gd name="T0" fmla="*/ 81 w 408"/>
                <a:gd name="T1" fmla="*/ 49 h 147"/>
                <a:gd name="T2" fmla="*/ 135 w 408"/>
                <a:gd name="T3" fmla="*/ 49 h 147"/>
                <a:gd name="T4" fmla="*/ 135 w 408"/>
                <a:gd name="T5" fmla="*/ 98 h 147"/>
                <a:gd name="T6" fmla="*/ 81 w 408"/>
                <a:gd name="T7" fmla="*/ 98 h 147"/>
                <a:gd name="T8" fmla="*/ 81 w 408"/>
                <a:gd name="T9" fmla="*/ 49 h 147"/>
                <a:gd name="T10" fmla="*/ 189 w 408"/>
                <a:gd name="T11" fmla="*/ 49 h 147"/>
                <a:gd name="T12" fmla="*/ 243 w 408"/>
                <a:gd name="T13" fmla="*/ 49 h 147"/>
                <a:gd name="T14" fmla="*/ 243 w 408"/>
                <a:gd name="T15" fmla="*/ 98 h 147"/>
                <a:gd name="T16" fmla="*/ 189 w 408"/>
                <a:gd name="T17" fmla="*/ 98 h 147"/>
                <a:gd name="T18" fmla="*/ 189 w 408"/>
                <a:gd name="T19" fmla="*/ 49 h 147"/>
                <a:gd name="T20" fmla="*/ 297 w 408"/>
                <a:gd name="T21" fmla="*/ 49 h 147"/>
                <a:gd name="T22" fmla="*/ 327 w 408"/>
                <a:gd name="T23" fmla="*/ 49 h 147"/>
                <a:gd name="T24" fmla="*/ 327 w 408"/>
                <a:gd name="T25" fmla="*/ 98 h 147"/>
                <a:gd name="T26" fmla="*/ 297 w 408"/>
                <a:gd name="T27" fmla="*/ 98 h 147"/>
                <a:gd name="T28" fmla="*/ 297 w 408"/>
                <a:gd name="T29" fmla="*/ 49 h 147"/>
                <a:gd name="T30" fmla="*/ 108 w 408"/>
                <a:gd name="T31" fmla="*/ 147 h 147"/>
                <a:gd name="T32" fmla="*/ 0 w 408"/>
                <a:gd name="T33" fmla="*/ 73 h 147"/>
                <a:gd name="T34" fmla="*/ 108 w 408"/>
                <a:gd name="T35" fmla="*/ 0 h 147"/>
                <a:gd name="T36" fmla="*/ 108 w 408"/>
                <a:gd name="T37" fmla="*/ 147 h 147"/>
                <a:gd name="T38" fmla="*/ 300 w 408"/>
                <a:gd name="T39" fmla="*/ 0 h 147"/>
                <a:gd name="T40" fmla="*/ 408 w 408"/>
                <a:gd name="T41" fmla="*/ 73 h 147"/>
                <a:gd name="T42" fmla="*/ 300 w 408"/>
                <a:gd name="T43" fmla="*/ 147 h 147"/>
                <a:gd name="T44" fmla="*/ 300 w 408"/>
                <a:gd name="T4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8" h="147">
                  <a:moveTo>
                    <a:pt x="81" y="49"/>
                  </a:moveTo>
                  <a:lnTo>
                    <a:pt x="135" y="49"/>
                  </a:lnTo>
                  <a:lnTo>
                    <a:pt x="135" y="98"/>
                  </a:lnTo>
                  <a:lnTo>
                    <a:pt x="81" y="98"/>
                  </a:lnTo>
                  <a:lnTo>
                    <a:pt x="81" y="49"/>
                  </a:lnTo>
                  <a:close/>
                  <a:moveTo>
                    <a:pt x="189" y="49"/>
                  </a:moveTo>
                  <a:lnTo>
                    <a:pt x="243" y="49"/>
                  </a:lnTo>
                  <a:lnTo>
                    <a:pt x="243" y="98"/>
                  </a:lnTo>
                  <a:lnTo>
                    <a:pt x="189" y="98"/>
                  </a:lnTo>
                  <a:lnTo>
                    <a:pt x="189" y="49"/>
                  </a:lnTo>
                  <a:close/>
                  <a:moveTo>
                    <a:pt x="297" y="49"/>
                  </a:moveTo>
                  <a:lnTo>
                    <a:pt x="327" y="49"/>
                  </a:lnTo>
                  <a:lnTo>
                    <a:pt x="327" y="98"/>
                  </a:lnTo>
                  <a:lnTo>
                    <a:pt x="297" y="98"/>
                  </a:lnTo>
                  <a:lnTo>
                    <a:pt x="297" y="49"/>
                  </a:lnTo>
                  <a:close/>
                  <a:moveTo>
                    <a:pt x="108" y="147"/>
                  </a:moveTo>
                  <a:lnTo>
                    <a:pt x="0" y="73"/>
                  </a:lnTo>
                  <a:lnTo>
                    <a:pt x="108" y="0"/>
                  </a:lnTo>
                  <a:lnTo>
                    <a:pt x="108" y="147"/>
                  </a:lnTo>
                  <a:close/>
                  <a:moveTo>
                    <a:pt x="300" y="0"/>
                  </a:moveTo>
                  <a:lnTo>
                    <a:pt x="408" y="73"/>
                  </a:lnTo>
                  <a:lnTo>
                    <a:pt x="300" y="147"/>
                  </a:lnTo>
                  <a:lnTo>
                    <a:pt x="300" y="0"/>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2" name="Freeform 33"/>
            <p:cNvSpPr>
              <a:spLocks noEditPoints="1"/>
            </p:cNvSpPr>
            <p:nvPr/>
          </p:nvSpPr>
          <p:spPr bwMode="auto">
            <a:xfrm>
              <a:off x="2284" y="580"/>
              <a:ext cx="69" cy="398"/>
            </a:xfrm>
            <a:custGeom>
              <a:avLst/>
              <a:gdLst>
                <a:gd name="T0" fmla="*/ 46 w 69"/>
                <a:gd name="T1" fmla="*/ 32 h 398"/>
                <a:gd name="T2" fmla="*/ 46 w 69"/>
                <a:gd name="T3" fmla="*/ 95 h 398"/>
                <a:gd name="T4" fmla="*/ 23 w 69"/>
                <a:gd name="T5" fmla="*/ 95 h 398"/>
                <a:gd name="T6" fmla="*/ 23 w 69"/>
                <a:gd name="T7" fmla="*/ 32 h 398"/>
                <a:gd name="T8" fmla="*/ 46 w 69"/>
                <a:gd name="T9" fmla="*/ 32 h 398"/>
                <a:gd name="T10" fmla="*/ 46 w 69"/>
                <a:gd name="T11" fmla="*/ 116 h 398"/>
                <a:gd name="T12" fmla="*/ 46 w 69"/>
                <a:gd name="T13" fmla="*/ 179 h 398"/>
                <a:gd name="T14" fmla="*/ 23 w 69"/>
                <a:gd name="T15" fmla="*/ 179 h 398"/>
                <a:gd name="T16" fmla="*/ 23 w 69"/>
                <a:gd name="T17" fmla="*/ 116 h 398"/>
                <a:gd name="T18" fmla="*/ 46 w 69"/>
                <a:gd name="T19" fmla="*/ 116 h 398"/>
                <a:gd name="T20" fmla="*/ 46 w 69"/>
                <a:gd name="T21" fmla="*/ 200 h 398"/>
                <a:gd name="T22" fmla="*/ 46 w 69"/>
                <a:gd name="T23" fmla="*/ 263 h 398"/>
                <a:gd name="T24" fmla="*/ 23 w 69"/>
                <a:gd name="T25" fmla="*/ 263 h 398"/>
                <a:gd name="T26" fmla="*/ 23 w 69"/>
                <a:gd name="T27" fmla="*/ 200 h 398"/>
                <a:gd name="T28" fmla="*/ 46 w 69"/>
                <a:gd name="T29" fmla="*/ 200 h 398"/>
                <a:gd name="T30" fmla="*/ 46 w 69"/>
                <a:gd name="T31" fmla="*/ 284 h 398"/>
                <a:gd name="T32" fmla="*/ 46 w 69"/>
                <a:gd name="T33" fmla="*/ 347 h 398"/>
                <a:gd name="T34" fmla="*/ 23 w 69"/>
                <a:gd name="T35" fmla="*/ 347 h 398"/>
                <a:gd name="T36" fmla="*/ 23 w 69"/>
                <a:gd name="T37" fmla="*/ 284 h 398"/>
                <a:gd name="T38" fmla="*/ 46 w 69"/>
                <a:gd name="T39" fmla="*/ 284 h 398"/>
                <a:gd name="T40" fmla="*/ 0 w 69"/>
                <a:gd name="T41" fmla="*/ 42 h 398"/>
                <a:gd name="T42" fmla="*/ 34 w 69"/>
                <a:gd name="T43" fmla="*/ 0 h 398"/>
                <a:gd name="T44" fmla="*/ 69 w 69"/>
                <a:gd name="T45" fmla="*/ 43 h 398"/>
                <a:gd name="T46" fmla="*/ 0 w 69"/>
                <a:gd name="T47" fmla="*/ 42 h 398"/>
                <a:gd name="T48" fmla="*/ 69 w 69"/>
                <a:gd name="T49" fmla="*/ 355 h 398"/>
                <a:gd name="T50" fmla="*/ 34 w 69"/>
                <a:gd name="T51" fmla="*/ 398 h 398"/>
                <a:gd name="T52" fmla="*/ 0 w 69"/>
                <a:gd name="T53" fmla="*/ 355 h 398"/>
                <a:gd name="T54" fmla="*/ 69 w 69"/>
                <a:gd name="T55" fmla="*/ 35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398">
                  <a:moveTo>
                    <a:pt x="46" y="32"/>
                  </a:moveTo>
                  <a:lnTo>
                    <a:pt x="46" y="95"/>
                  </a:lnTo>
                  <a:lnTo>
                    <a:pt x="23" y="95"/>
                  </a:lnTo>
                  <a:lnTo>
                    <a:pt x="23" y="32"/>
                  </a:lnTo>
                  <a:lnTo>
                    <a:pt x="46" y="32"/>
                  </a:lnTo>
                  <a:close/>
                  <a:moveTo>
                    <a:pt x="46" y="116"/>
                  </a:moveTo>
                  <a:lnTo>
                    <a:pt x="46" y="179"/>
                  </a:lnTo>
                  <a:lnTo>
                    <a:pt x="23" y="179"/>
                  </a:lnTo>
                  <a:lnTo>
                    <a:pt x="23" y="116"/>
                  </a:lnTo>
                  <a:lnTo>
                    <a:pt x="46" y="116"/>
                  </a:lnTo>
                  <a:close/>
                  <a:moveTo>
                    <a:pt x="46" y="200"/>
                  </a:moveTo>
                  <a:lnTo>
                    <a:pt x="46" y="263"/>
                  </a:lnTo>
                  <a:lnTo>
                    <a:pt x="23" y="263"/>
                  </a:lnTo>
                  <a:lnTo>
                    <a:pt x="23" y="200"/>
                  </a:lnTo>
                  <a:lnTo>
                    <a:pt x="46" y="200"/>
                  </a:lnTo>
                  <a:close/>
                  <a:moveTo>
                    <a:pt x="46" y="284"/>
                  </a:moveTo>
                  <a:lnTo>
                    <a:pt x="46" y="347"/>
                  </a:lnTo>
                  <a:lnTo>
                    <a:pt x="23" y="347"/>
                  </a:lnTo>
                  <a:lnTo>
                    <a:pt x="23" y="284"/>
                  </a:lnTo>
                  <a:lnTo>
                    <a:pt x="46" y="284"/>
                  </a:lnTo>
                  <a:close/>
                  <a:moveTo>
                    <a:pt x="0" y="42"/>
                  </a:moveTo>
                  <a:lnTo>
                    <a:pt x="34" y="0"/>
                  </a:lnTo>
                  <a:lnTo>
                    <a:pt x="69" y="43"/>
                  </a:lnTo>
                  <a:lnTo>
                    <a:pt x="0" y="42"/>
                  </a:lnTo>
                  <a:close/>
                  <a:moveTo>
                    <a:pt x="69" y="355"/>
                  </a:moveTo>
                  <a:lnTo>
                    <a:pt x="34" y="398"/>
                  </a:lnTo>
                  <a:lnTo>
                    <a:pt x="0" y="355"/>
                  </a:lnTo>
                  <a:lnTo>
                    <a:pt x="69" y="355"/>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3" name="Freeform 34"/>
            <p:cNvSpPr>
              <a:spLocks/>
            </p:cNvSpPr>
            <p:nvPr/>
          </p:nvSpPr>
          <p:spPr bwMode="auto">
            <a:xfrm>
              <a:off x="77" y="2142"/>
              <a:ext cx="1155" cy="588"/>
            </a:xfrm>
            <a:custGeom>
              <a:avLst/>
              <a:gdLst>
                <a:gd name="T0" fmla="*/ 0 w 2400"/>
                <a:gd name="T1" fmla="*/ 167 h 1344"/>
                <a:gd name="T2" fmla="*/ 167 w 2400"/>
                <a:gd name="T3" fmla="*/ 0 h 1344"/>
                <a:gd name="T4" fmla="*/ 167 w 2400"/>
                <a:gd name="T5" fmla="*/ 0 h 1344"/>
                <a:gd name="T6" fmla="*/ 167 w 2400"/>
                <a:gd name="T7" fmla="*/ 0 h 1344"/>
                <a:gd name="T8" fmla="*/ 2234 w 2400"/>
                <a:gd name="T9" fmla="*/ 0 h 1344"/>
                <a:gd name="T10" fmla="*/ 2234 w 2400"/>
                <a:gd name="T11" fmla="*/ 0 h 1344"/>
                <a:gd name="T12" fmla="*/ 2400 w 2400"/>
                <a:gd name="T13" fmla="*/ 167 h 1344"/>
                <a:gd name="T14" fmla="*/ 2400 w 2400"/>
                <a:gd name="T15" fmla="*/ 167 h 1344"/>
                <a:gd name="T16" fmla="*/ 2400 w 2400"/>
                <a:gd name="T17" fmla="*/ 167 h 1344"/>
                <a:gd name="T18" fmla="*/ 2400 w 2400"/>
                <a:gd name="T19" fmla="*/ 1178 h 1344"/>
                <a:gd name="T20" fmla="*/ 2400 w 2400"/>
                <a:gd name="T21" fmla="*/ 1178 h 1344"/>
                <a:gd name="T22" fmla="*/ 2234 w 2400"/>
                <a:gd name="T23" fmla="*/ 1344 h 1344"/>
                <a:gd name="T24" fmla="*/ 2234 w 2400"/>
                <a:gd name="T25" fmla="*/ 1344 h 1344"/>
                <a:gd name="T26" fmla="*/ 2234 w 2400"/>
                <a:gd name="T27" fmla="*/ 1344 h 1344"/>
                <a:gd name="T28" fmla="*/ 167 w 2400"/>
                <a:gd name="T29" fmla="*/ 1344 h 1344"/>
                <a:gd name="T30" fmla="*/ 167 w 2400"/>
                <a:gd name="T31" fmla="*/ 1344 h 1344"/>
                <a:gd name="T32" fmla="*/ 0 w 2400"/>
                <a:gd name="T33" fmla="*/ 1178 h 1344"/>
                <a:gd name="T34" fmla="*/ 0 w 2400"/>
                <a:gd name="T35" fmla="*/ 1178 h 1344"/>
                <a:gd name="T36" fmla="*/ 0 w 2400"/>
                <a:gd name="T37" fmla="*/ 167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00" h="1344">
                  <a:moveTo>
                    <a:pt x="0" y="167"/>
                  </a:moveTo>
                  <a:cubicBezTo>
                    <a:pt x="0" y="75"/>
                    <a:pt x="75" y="0"/>
                    <a:pt x="167" y="0"/>
                  </a:cubicBezTo>
                  <a:cubicBezTo>
                    <a:pt x="167" y="0"/>
                    <a:pt x="167" y="0"/>
                    <a:pt x="167" y="0"/>
                  </a:cubicBezTo>
                  <a:lnTo>
                    <a:pt x="167" y="0"/>
                  </a:lnTo>
                  <a:lnTo>
                    <a:pt x="2234" y="0"/>
                  </a:lnTo>
                  <a:lnTo>
                    <a:pt x="2234" y="0"/>
                  </a:lnTo>
                  <a:cubicBezTo>
                    <a:pt x="2326" y="0"/>
                    <a:pt x="2400" y="75"/>
                    <a:pt x="2400" y="167"/>
                  </a:cubicBezTo>
                  <a:cubicBezTo>
                    <a:pt x="2400" y="167"/>
                    <a:pt x="2400" y="167"/>
                    <a:pt x="2400" y="167"/>
                  </a:cubicBezTo>
                  <a:lnTo>
                    <a:pt x="2400" y="167"/>
                  </a:lnTo>
                  <a:lnTo>
                    <a:pt x="2400" y="1178"/>
                  </a:lnTo>
                  <a:lnTo>
                    <a:pt x="2400" y="1178"/>
                  </a:lnTo>
                  <a:cubicBezTo>
                    <a:pt x="2400" y="1270"/>
                    <a:pt x="2326" y="1344"/>
                    <a:pt x="2234" y="1344"/>
                  </a:cubicBezTo>
                  <a:cubicBezTo>
                    <a:pt x="2234" y="1344"/>
                    <a:pt x="2234" y="1344"/>
                    <a:pt x="2234" y="1344"/>
                  </a:cubicBezTo>
                  <a:lnTo>
                    <a:pt x="2234" y="1344"/>
                  </a:lnTo>
                  <a:lnTo>
                    <a:pt x="167" y="1344"/>
                  </a:lnTo>
                  <a:lnTo>
                    <a:pt x="167" y="1344"/>
                  </a:lnTo>
                  <a:cubicBezTo>
                    <a:pt x="75" y="1344"/>
                    <a:pt x="0" y="1270"/>
                    <a:pt x="0" y="1178"/>
                  </a:cubicBezTo>
                  <a:cubicBezTo>
                    <a:pt x="0" y="1178"/>
                    <a:pt x="0" y="1178"/>
                    <a:pt x="0" y="1178"/>
                  </a:cubicBezTo>
                  <a:lnTo>
                    <a:pt x="0" y="167"/>
                  </a:ln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4" name="Freeform 35"/>
            <p:cNvSpPr>
              <a:spLocks noEditPoints="1"/>
            </p:cNvSpPr>
            <p:nvPr/>
          </p:nvSpPr>
          <p:spPr bwMode="auto">
            <a:xfrm>
              <a:off x="73" y="2138"/>
              <a:ext cx="1163" cy="596"/>
            </a:xfrm>
            <a:custGeom>
              <a:avLst/>
              <a:gdLst>
                <a:gd name="T0" fmla="*/ 3 w 2416"/>
                <a:gd name="T1" fmla="*/ 141 h 1360"/>
                <a:gd name="T2" fmla="*/ 14 w 2416"/>
                <a:gd name="T3" fmla="*/ 108 h 1360"/>
                <a:gd name="T4" fmla="*/ 51 w 2416"/>
                <a:gd name="T5" fmla="*/ 53 h 1360"/>
                <a:gd name="T6" fmla="*/ 106 w 2416"/>
                <a:gd name="T7" fmla="*/ 15 h 1360"/>
                <a:gd name="T8" fmla="*/ 139 w 2416"/>
                <a:gd name="T9" fmla="*/ 4 h 1360"/>
                <a:gd name="T10" fmla="*/ 175 w 2416"/>
                <a:gd name="T11" fmla="*/ 0 h 1360"/>
                <a:gd name="T12" fmla="*/ 2277 w 2416"/>
                <a:gd name="T13" fmla="*/ 3 h 1360"/>
                <a:gd name="T14" fmla="*/ 2310 w 2416"/>
                <a:gd name="T15" fmla="*/ 14 h 1360"/>
                <a:gd name="T16" fmla="*/ 2365 w 2416"/>
                <a:gd name="T17" fmla="*/ 51 h 1360"/>
                <a:gd name="T18" fmla="*/ 2402 w 2416"/>
                <a:gd name="T19" fmla="*/ 106 h 1360"/>
                <a:gd name="T20" fmla="*/ 2413 w 2416"/>
                <a:gd name="T21" fmla="*/ 139 h 1360"/>
                <a:gd name="T22" fmla="*/ 2416 w 2416"/>
                <a:gd name="T23" fmla="*/ 175 h 1360"/>
                <a:gd name="T24" fmla="*/ 2413 w 2416"/>
                <a:gd name="T25" fmla="*/ 1221 h 1360"/>
                <a:gd name="T26" fmla="*/ 2403 w 2416"/>
                <a:gd name="T27" fmla="*/ 1254 h 1360"/>
                <a:gd name="T28" fmla="*/ 2367 w 2416"/>
                <a:gd name="T29" fmla="*/ 1309 h 1360"/>
                <a:gd name="T30" fmla="*/ 2312 w 2416"/>
                <a:gd name="T31" fmla="*/ 1346 h 1360"/>
                <a:gd name="T32" fmla="*/ 2279 w 2416"/>
                <a:gd name="T33" fmla="*/ 1357 h 1360"/>
                <a:gd name="T34" fmla="*/ 2243 w 2416"/>
                <a:gd name="T35" fmla="*/ 1360 h 1360"/>
                <a:gd name="T36" fmla="*/ 141 w 2416"/>
                <a:gd name="T37" fmla="*/ 1357 h 1360"/>
                <a:gd name="T38" fmla="*/ 108 w 2416"/>
                <a:gd name="T39" fmla="*/ 1347 h 1360"/>
                <a:gd name="T40" fmla="*/ 53 w 2416"/>
                <a:gd name="T41" fmla="*/ 1311 h 1360"/>
                <a:gd name="T42" fmla="*/ 15 w 2416"/>
                <a:gd name="T43" fmla="*/ 1256 h 1360"/>
                <a:gd name="T44" fmla="*/ 4 w 2416"/>
                <a:gd name="T45" fmla="*/ 1223 h 1360"/>
                <a:gd name="T46" fmla="*/ 0 w 2416"/>
                <a:gd name="T47" fmla="*/ 1187 h 1360"/>
                <a:gd name="T48" fmla="*/ 16 w 2416"/>
                <a:gd name="T49" fmla="*/ 1186 h 1360"/>
                <a:gd name="T50" fmla="*/ 19 w 2416"/>
                <a:gd name="T51" fmla="*/ 1218 h 1360"/>
                <a:gd name="T52" fmla="*/ 28 w 2416"/>
                <a:gd name="T53" fmla="*/ 1247 h 1360"/>
                <a:gd name="T54" fmla="*/ 62 w 2416"/>
                <a:gd name="T55" fmla="*/ 1298 h 1360"/>
                <a:gd name="T56" fmla="*/ 113 w 2416"/>
                <a:gd name="T57" fmla="*/ 1332 h 1360"/>
                <a:gd name="T58" fmla="*/ 142 w 2416"/>
                <a:gd name="T59" fmla="*/ 1341 h 1360"/>
                <a:gd name="T60" fmla="*/ 2242 w 2416"/>
                <a:gd name="T61" fmla="*/ 1344 h 1360"/>
                <a:gd name="T62" fmla="*/ 2274 w 2416"/>
                <a:gd name="T63" fmla="*/ 1342 h 1360"/>
                <a:gd name="T64" fmla="*/ 2303 w 2416"/>
                <a:gd name="T65" fmla="*/ 1333 h 1360"/>
                <a:gd name="T66" fmla="*/ 2354 w 2416"/>
                <a:gd name="T67" fmla="*/ 1300 h 1360"/>
                <a:gd name="T68" fmla="*/ 2388 w 2416"/>
                <a:gd name="T69" fmla="*/ 1249 h 1360"/>
                <a:gd name="T70" fmla="*/ 2397 w 2416"/>
                <a:gd name="T71" fmla="*/ 1220 h 1360"/>
                <a:gd name="T72" fmla="*/ 2400 w 2416"/>
                <a:gd name="T73" fmla="*/ 176 h 1360"/>
                <a:gd name="T74" fmla="*/ 2398 w 2416"/>
                <a:gd name="T75" fmla="*/ 144 h 1360"/>
                <a:gd name="T76" fmla="*/ 2389 w 2416"/>
                <a:gd name="T77" fmla="*/ 115 h 1360"/>
                <a:gd name="T78" fmla="*/ 2356 w 2416"/>
                <a:gd name="T79" fmla="*/ 64 h 1360"/>
                <a:gd name="T80" fmla="*/ 2305 w 2416"/>
                <a:gd name="T81" fmla="*/ 29 h 1360"/>
                <a:gd name="T82" fmla="*/ 2276 w 2416"/>
                <a:gd name="T83" fmla="*/ 19 h 1360"/>
                <a:gd name="T84" fmla="*/ 176 w 2416"/>
                <a:gd name="T85" fmla="*/ 16 h 1360"/>
                <a:gd name="T86" fmla="*/ 144 w 2416"/>
                <a:gd name="T87" fmla="*/ 19 h 1360"/>
                <a:gd name="T88" fmla="*/ 115 w 2416"/>
                <a:gd name="T89" fmla="*/ 28 h 1360"/>
                <a:gd name="T90" fmla="*/ 64 w 2416"/>
                <a:gd name="T91" fmla="*/ 62 h 1360"/>
                <a:gd name="T92" fmla="*/ 29 w 2416"/>
                <a:gd name="T93" fmla="*/ 113 h 1360"/>
                <a:gd name="T94" fmla="*/ 19 w 2416"/>
                <a:gd name="T95" fmla="*/ 142 h 1360"/>
                <a:gd name="T96" fmla="*/ 16 w 2416"/>
                <a:gd name="T97" fmla="*/ 1186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6" h="1360">
                  <a:moveTo>
                    <a:pt x="0" y="175"/>
                  </a:moveTo>
                  <a:lnTo>
                    <a:pt x="3" y="141"/>
                  </a:lnTo>
                  <a:cubicBezTo>
                    <a:pt x="4" y="140"/>
                    <a:pt x="4" y="140"/>
                    <a:pt x="4" y="139"/>
                  </a:cubicBezTo>
                  <a:lnTo>
                    <a:pt x="14" y="108"/>
                  </a:lnTo>
                  <a:cubicBezTo>
                    <a:pt x="14" y="107"/>
                    <a:pt x="14" y="107"/>
                    <a:pt x="15" y="106"/>
                  </a:cubicBezTo>
                  <a:lnTo>
                    <a:pt x="51" y="53"/>
                  </a:lnTo>
                  <a:cubicBezTo>
                    <a:pt x="51" y="52"/>
                    <a:pt x="52" y="51"/>
                    <a:pt x="53" y="51"/>
                  </a:cubicBezTo>
                  <a:lnTo>
                    <a:pt x="106" y="15"/>
                  </a:lnTo>
                  <a:cubicBezTo>
                    <a:pt x="107" y="14"/>
                    <a:pt x="107" y="14"/>
                    <a:pt x="108" y="14"/>
                  </a:cubicBezTo>
                  <a:lnTo>
                    <a:pt x="139" y="4"/>
                  </a:lnTo>
                  <a:cubicBezTo>
                    <a:pt x="140" y="4"/>
                    <a:pt x="140" y="4"/>
                    <a:pt x="141" y="3"/>
                  </a:cubicBezTo>
                  <a:lnTo>
                    <a:pt x="175" y="0"/>
                  </a:lnTo>
                  <a:lnTo>
                    <a:pt x="2242" y="0"/>
                  </a:lnTo>
                  <a:lnTo>
                    <a:pt x="2277" y="3"/>
                  </a:lnTo>
                  <a:cubicBezTo>
                    <a:pt x="2278" y="4"/>
                    <a:pt x="2278" y="4"/>
                    <a:pt x="2279" y="4"/>
                  </a:cubicBezTo>
                  <a:lnTo>
                    <a:pt x="2310" y="14"/>
                  </a:lnTo>
                  <a:cubicBezTo>
                    <a:pt x="2311" y="14"/>
                    <a:pt x="2311" y="14"/>
                    <a:pt x="2312" y="15"/>
                  </a:cubicBezTo>
                  <a:lnTo>
                    <a:pt x="2365" y="51"/>
                  </a:lnTo>
                  <a:cubicBezTo>
                    <a:pt x="2366" y="51"/>
                    <a:pt x="2367" y="52"/>
                    <a:pt x="2367" y="53"/>
                  </a:cubicBezTo>
                  <a:lnTo>
                    <a:pt x="2402" y="106"/>
                  </a:lnTo>
                  <a:cubicBezTo>
                    <a:pt x="2403" y="107"/>
                    <a:pt x="2403" y="107"/>
                    <a:pt x="2403" y="108"/>
                  </a:cubicBezTo>
                  <a:lnTo>
                    <a:pt x="2413" y="139"/>
                  </a:lnTo>
                  <a:cubicBezTo>
                    <a:pt x="2413" y="140"/>
                    <a:pt x="2413" y="140"/>
                    <a:pt x="2413" y="141"/>
                  </a:cubicBezTo>
                  <a:lnTo>
                    <a:pt x="2416" y="175"/>
                  </a:lnTo>
                  <a:lnTo>
                    <a:pt x="2416" y="1186"/>
                  </a:lnTo>
                  <a:lnTo>
                    <a:pt x="2413" y="1221"/>
                  </a:lnTo>
                  <a:cubicBezTo>
                    <a:pt x="2413" y="1222"/>
                    <a:pt x="2413" y="1222"/>
                    <a:pt x="2413" y="1223"/>
                  </a:cubicBezTo>
                  <a:lnTo>
                    <a:pt x="2403" y="1254"/>
                  </a:lnTo>
                  <a:cubicBezTo>
                    <a:pt x="2403" y="1255"/>
                    <a:pt x="2403" y="1255"/>
                    <a:pt x="2402" y="1256"/>
                  </a:cubicBezTo>
                  <a:lnTo>
                    <a:pt x="2367" y="1309"/>
                  </a:lnTo>
                  <a:cubicBezTo>
                    <a:pt x="2367" y="1310"/>
                    <a:pt x="2366" y="1311"/>
                    <a:pt x="2365" y="1311"/>
                  </a:cubicBezTo>
                  <a:lnTo>
                    <a:pt x="2312" y="1346"/>
                  </a:lnTo>
                  <a:cubicBezTo>
                    <a:pt x="2311" y="1347"/>
                    <a:pt x="2311" y="1347"/>
                    <a:pt x="2310" y="1347"/>
                  </a:cubicBezTo>
                  <a:lnTo>
                    <a:pt x="2279" y="1357"/>
                  </a:lnTo>
                  <a:cubicBezTo>
                    <a:pt x="2278" y="1357"/>
                    <a:pt x="2278" y="1357"/>
                    <a:pt x="2277" y="1357"/>
                  </a:cubicBezTo>
                  <a:lnTo>
                    <a:pt x="2243" y="1360"/>
                  </a:lnTo>
                  <a:lnTo>
                    <a:pt x="175" y="1360"/>
                  </a:lnTo>
                  <a:lnTo>
                    <a:pt x="141" y="1357"/>
                  </a:lnTo>
                  <a:cubicBezTo>
                    <a:pt x="140" y="1357"/>
                    <a:pt x="140" y="1357"/>
                    <a:pt x="139" y="1357"/>
                  </a:cubicBezTo>
                  <a:lnTo>
                    <a:pt x="108" y="1347"/>
                  </a:lnTo>
                  <a:cubicBezTo>
                    <a:pt x="107" y="1347"/>
                    <a:pt x="107" y="1347"/>
                    <a:pt x="106" y="1346"/>
                  </a:cubicBezTo>
                  <a:lnTo>
                    <a:pt x="53" y="1311"/>
                  </a:lnTo>
                  <a:cubicBezTo>
                    <a:pt x="52" y="1311"/>
                    <a:pt x="51" y="1310"/>
                    <a:pt x="51" y="1309"/>
                  </a:cubicBezTo>
                  <a:lnTo>
                    <a:pt x="15" y="1256"/>
                  </a:lnTo>
                  <a:cubicBezTo>
                    <a:pt x="14" y="1255"/>
                    <a:pt x="14" y="1255"/>
                    <a:pt x="14" y="1254"/>
                  </a:cubicBezTo>
                  <a:lnTo>
                    <a:pt x="4" y="1223"/>
                  </a:lnTo>
                  <a:cubicBezTo>
                    <a:pt x="4" y="1222"/>
                    <a:pt x="4" y="1222"/>
                    <a:pt x="3" y="1221"/>
                  </a:cubicBezTo>
                  <a:lnTo>
                    <a:pt x="0" y="1187"/>
                  </a:lnTo>
                  <a:lnTo>
                    <a:pt x="0" y="175"/>
                  </a:lnTo>
                  <a:close/>
                  <a:moveTo>
                    <a:pt x="16" y="1186"/>
                  </a:moveTo>
                  <a:lnTo>
                    <a:pt x="19" y="1220"/>
                  </a:lnTo>
                  <a:lnTo>
                    <a:pt x="19" y="1218"/>
                  </a:lnTo>
                  <a:lnTo>
                    <a:pt x="29" y="1249"/>
                  </a:lnTo>
                  <a:lnTo>
                    <a:pt x="28" y="1247"/>
                  </a:lnTo>
                  <a:lnTo>
                    <a:pt x="64" y="1300"/>
                  </a:lnTo>
                  <a:lnTo>
                    <a:pt x="62" y="1298"/>
                  </a:lnTo>
                  <a:lnTo>
                    <a:pt x="115" y="1333"/>
                  </a:lnTo>
                  <a:lnTo>
                    <a:pt x="113" y="1332"/>
                  </a:lnTo>
                  <a:lnTo>
                    <a:pt x="144" y="1342"/>
                  </a:lnTo>
                  <a:lnTo>
                    <a:pt x="142" y="1341"/>
                  </a:lnTo>
                  <a:lnTo>
                    <a:pt x="175" y="1344"/>
                  </a:lnTo>
                  <a:lnTo>
                    <a:pt x="2242" y="1344"/>
                  </a:lnTo>
                  <a:lnTo>
                    <a:pt x="2276" y="1341"/>
                  </a:lnTo>
                  <a:lnTo>
                    <a:pt x="2274" y="1342"/>
                  </a:lnTo>
                  <a:lnTo>
                    <a:pt x="2305" y="1332"/>
                  </a:lnTo>
                  <a:lnTo>
                    <a:pt x="2303" y="1333"/>
                  </a:lnTo>
                  <a:lnTo>
                    <a:pt x="2356" y="1298"/>
                  </a:lnTo>
                  <a:lnTo>
                    <a:pt x="2354" y="1300"/>
                  </a:lnTo>
                  <a:lnTo>
                    <a:pt x="2389" y="1247"/>
                  </a:lnTo>
                  <a:lnTo>
                    <a:pt x="2388" y="1249"/>
                  </a:lnTo>
                  <a:lnTo>
                    <a:pt x="2398" y="1218"/>
                  </a:lnTo>
                  <a:lnTo>
                    <a:pt x="2397" y="1220"/>
                  </a:lnTo>
                  <a:lnTo>
                    <a:pt x="2400" y="1186"/>
                  </a:lnTo>
                  <a:lnTo>
                    <a:pt x="2400" y="176"/>
                  </a:lnTo>
                  <a:lnTo>
                    <a:pt x="2397" y="142"/>
                  </a:lnTo>
                  <a:lnTo>
                    <a:pt x="2398" y="144"/>
                  </a:lnTo>
                  <a:lnTo>
                    <a:pt x="2388" y="113"/>
                  </a:lnTo>
                  <a:lnTo>
                    <a:pt x="2389" y="115"/>
                  </a:lnTo>
                  <a:lnTo>
                    <a:pt x="2354" y="62"/>
                  </a:lnTo>
                  <a:lnTo>
                    <a:pt x="2356" y="64"/>
                  </a:lnTo>
                  <a:lnTo>
                    <a:pt x="2303" y="28"/>
                  </a:lnTo>
                  <a:lnTo>
                    <a:pt x="2305" y="29"/>
                  </a:lnTo>
                  <a:lnTo>
                    <a:pt x="2274" y="19"/>
                  </a:lnTo>
                  <a:lnTo>
                    <a:pt x="2276" y="19"/>
                  </a:lnTo>
                  <a:lnTo>
                    <a:pt x="2242" y="16"/>
                  </a:lnTo>
                  <a:lnTo>
                    <a:pt x="176" y="16"/>
                  </a:lnTo>
                  <a:lnTo>
                    <a:pt x="142" y="19"/>
                  </a:lnTo>
                  <a:lnTo>
                    <a:pt x="144" y="19"/>
                  </a:lnTo>
                  <a:lnTo>
                    <a:pt x="113" y="29"/>
                  </a:lnTo>
                  <a:lnTo>
                    <a:pt x="115" y="28"/>
                  </a:lnTo>
                  <a:lnTo>
                    <a:pt x="62" y="64"/>
                  </a:lnTo>
                  <a:lnTo>
                    <a:pt x="64" y="62"/>
                  </a:lnTo>
                  <a:lnTo>
                    <a:pt x="28" y="115"/>
                  </a:lnTo>
                  <a:lnTo>
                    <a:pt x="29" y="113"/>
                  </a:lnTo>
                  <a:lnTo>
                    <a:pt x="19" y="144"/>
                  </a:lnTo>
                  <a:lnTo>
                    <a:pt x="19" y="142"/>
                  </a:lnTo>
                  <a:lnTo>
                    <a:pt x="16" y="175"/>
                  </a:lnTo>
                  <a:lnTo>
                    <a:pt x="16" y="1186"/>
                  </a:lnTo>
                  <a:close/>
                </a:path>
              </a:pathLst>
            </a:custGeom>
            <a:solidFill>
              <a:srgbClr val="00B050"/>
            </a:solidFill>
            <a:ln w="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5" name="Rectangle 36"/>
            <p:cNvSpPr>
              <a:spLocks noChangeArrowheads="1"/>
            </p:cNvSpPr>
            <p:nvPr/>
          </p:nvSpPr>
          <p:spPr bwMode="auto">
            <a:xfrm>
              <a:off x="156" y="3749"/>
              <a:ext cx="35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1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関西国際空港</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6" name="Rectangle 37"/>
            <p:cNvSpPr>
              <a:spLocks noChangeArrowheads="1"/>
            </p:cNvSpPr>
            <p:nvPr/>
          </p:nvSpPr>
          <p:spPr bwMode="auto">
            <a:xfrm>
              <a:off x="102" y="3882"/>
              <a:ext cx="137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・伊丹</a:t>
              </a:r>
              <a:r>
                <a:rPr kumimoji="0" lang="ja-JP" altLang="en-US"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、関空のコンセッションの実施</a:t>
              </a:r>
              <a:r>
                <a:rPr kumimoji="0" lang="ja-JP" altLang="en-US" sz="7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による</a:t>
              </a:r>
              <a:r>
                <a:rPr kumimoji="0" lang="ja-JP" altLang="ja-JP" sz="7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経営基盤強化</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7" name="Rectangle 38"/>
            <p:cNvSpPr>
              <a:spLocks noChangeArrowheads="1"/>
            </p:cNvSpPr>
            <p:nvPr/>
          </p:nvSpPr>
          <p:spPr bwMode="auto">
            <a:xfrm>
              <a:off x="102" y="3973"/>
              <a:ext cx="30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・ＬＣＣや貨物の誘致など</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8" name="Rectangle 39"/>
            <p:cNvSpPr>
              <a:spLocks noChangeArrowheads="1"/>
            </p:cNvSpPr>
            <p:nvPr/>
          </p:nvSpPr>
          <p:spPr bwMode="auto">
            <a:xfrm>
              <a:off x="697" y="3972"/>
              <a:ext cx="8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24</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9" name="Rectangle 40"/>
            <p:cNvSpPr>
              <a:spLocks noChangeArrowheads="1"/>
            </p:cNvSpPr>
            <p:nvPr/>
          </p:nvSpPr>
          <p:spPr bwMode="auto">
            <a:xfrm>
              <a:off x="765" y="3972"/>
              <a:ext cx="17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時間空港の</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0" name="Rectangle 41"/>
            <p:cNvSpPr>
              <a:spLocks noChangeArrowheads="1"/>
            </p:cNvSpPr>
            <p:nvPr/>
          </p:nvSpPr>
          <p:spPr bwMode="auto">
            <a:xfrm>
              <a:off x="1044" y="3978"/>
              <a:ext cx="37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強みを活かした</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1" name="Rectangle 42"/>
            <p:cNvSpPr>
              <a:spLocks noChangeArrowheads="1"/>
            </p:cNvSpPr>
            <p:nvPr/>
          </p:nvSpPr>
          <p:spPr bwMode="auto">
            <a:xfrm>
              <a:off x="102" y="4120"/>
              <a:ext cx="54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・特区や「地方税ゼロ」等を活用したイノ</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2" name="Rectangle 43"/>
            <p:cNvSpPr>
              <a:spLocks noChangeArrowheads="1"/>
            </p:cNvSpPr>
            <p:nvPr/>
          </p:nvSpPr>
          <p:spPr bwMode="auto">
            <a:xfrm>
              <a:off x="1011" y="4120"/>
              <a:ext cx="2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ベーション拠点強化</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4" name="Freeform 45"/>
            <p:cNvSpPr>
              <a:spLocks noEditPoints="1"/>
            </p:cNvSpPr>
            <p:nvPr/>
          </p:nvSpPr>
          <p:spPr bwMode="auto">
            <a:xfrm>
              <a:off x="2995" y="2206"/>
              <a:ext cx="262" cy="671"/>
            </a:xfrm>
            <a:custGeom>
              <a:avLst/>
              <a:gdLst>
                <a:gd name="T0" fmla="*/ 43 w 544"/>
                <a:gd name="T1" fmla="*/ 0 h 1533"/>
                <a:gd name="T2" fmla="*/ 53 w 544"/>
                <a:gd name="T3" fmla="*/ 373 h 1533"/>
                <a:gd name="T4" fmla="*/ 60 w 544"/>
                <a:gd name="T5" fmla="*/ 551 h 1533"/>
                <a:gd name="T6" fmla="*/ 70 w 544"/>
                <a:gd name="T7" fmla="*/ 720 h 1533"/>
                <a:gd name="T8" fmla="*/ 83 w 544"/>
                <a:gd name="T9" fmla="*/ 878 h 1533"/>
                <a:gd name="T10" fmla="*/ 101 w 544"/>
                <a:gd name="T11" fmla="*/ 1020 h 1533"/>
                <a:gd name="T12" fmla="*/ 123 w 544"/>
                <a:gd name="T13" fmla="*/ 1143 h 1533"/>
                <a:gd name="T14" fmla="*/ 137 w 544"/>
                <a:gd name="T15" fmla="*/ 1195 h 1533"/>
                <a:gd name="T16" fmla="*/ 152 w 544"/>
                <a:gd name="T17" fmla="*/ 1243 h 1533"/>
                <a:gd name="T18" fmla="*/ 168 w 544"/>
                <a:gd name="T19" fmla="*/ 1285 h 1533"/>
                <a:gd name="T20" fmla="*/ 186 w 544"/>
                <a:gd name="T21" fmla="*/ 1320 h 1533"/>
                <a:gd name="T22" fmla="*/ 185 w 544"/>
                <a:gd name="T23" fmla="*/ 1317 h 1533"/>
                <a:gd name="T24" fmla="*/ 227 w 544"/>
                <a:gd name="T25" fmla="*/ 1375 h 1533"/>
                <a:gd name="T26" fmla="*/ 223 w 544"/>
                <a:gd name="T27" fmla="*/ 1371 h 1533"/>
                <a:gd name="T28" fmla="*/ 271 w 544"/>
                <a:gd name="T29" fmla="*/ 1411 h 1533"/>
                <a:gd name="T30" fmla="*/ 267 w 544"/>
                <a:gd name="T31" fmla="*/ 1408 h 1533"/>
                <a:gd name="T32" fmla="*/ 319 w 544"/>
                <a:gd name="T33" fmla="*/ 1433 h 1533"/>
                <a:gd name="T34" fmla="*/ 314 w 544"/>
                <a:gd name="T35" fmla="*/ 1432 h 1533"/>
                <a:gd name="T36" fmla="*/ 370 w 544"/>
                <a:gd name="T37" fmla="*/ 1445 h 1533"/>
                <a:gd name="T38" fmla="*/ 366 w 544"/>
                <a:gd name="T39" fmla="*/ 1444 h 1533"/>
                <a:gd name="T40" fmla="*/ 439 w 544"/>
                <a:gd name="T41" fmla="*/ 1447 h 1533"/>
                <a:gd name="T42" fmla="*/ 437 w 544"/>
                <a:gd name="T43" fmla="*/ 1489 h 1533"/>
                <a:gd name="T44" fmla="*/ 365 w 544"/>
                <a:gd name="T45" fmla="*/ 1487 h 1533"/>
                <a:gd name="T46" fmla="*/ 361 w 544"/>
                <a:gd name="T47" fmla="*/ 1486 h 1533"/>
                <a:gd name="T48" fmla="*/ 305 w 544"/>
                <a:gd name="T49" fmla="*/ 1473 h 1533"/>
                <a:gd name="T50" fmla="*/ 300 w 544"/>
                <a:gd name="T51" fmla="*/ 1472 h 1533"/>
                <a:gd name="T52" fmla="*/ 248 w 544"/>
                <a:gd name="T53" fmla="*/ 1447 h 1533"/>
                <a:gd name="T54" fmla="*/ 244 w 544"/>
                <a:gd name="T55" fmla="*/ 1444 h 1533"/>
                <a:gd name="T56" fmla="*/ 196 w 544"/>
                <a:gd name="T57" fmla="*/ 1404 h 1533"/>
                <a:gd name="T58" fmla="*/ 192 w 544"/>
                <a:gd name="T59" fmla="*/ 1400 h 1533"/>
                <a:gd name="T60" fmla="*/ 150 w 544"/>
                <a:gd name="T61" fmla="*/ 1342 h 1533"/>
                <a:gd name="T62" fmla="*/ 148 w 544"/>
                <a:gd name="T63" fmla="*/ 1339 h 1533"/>
                <a:gd name="T64" fmla="*/ 129 w 544"/>
                <a:gd name="T65" fmla="*/ 1300 h 1533"/>
                <a:gd name="T66" fmla="*/ 111 w 544"/>
                <a:gd name="T67" fmla="*/ 1256 h 1533"/>
                <a:gd name="T68" fmla="*/ 96 w 544"/>
                <a:gd name="T69" fmla="*/ 1206 h 1533"/>
                <a:gd name="T70" fmla="*/ 81 w 544"/>
                <a:gd name="T71" fmla="*/ 1150 h 1533"/>
                <a:gd name="T72" fmla="*/ 58 w 544"/>
                <a:gd name="T73" fmla="*/ 1025 h 1533"/>
                <a:gd name="T74" fmla="*/ 40 w 544"/>
                <a:gd name="T75" fmla="*/ 881 h 1533"/>
                <a:gd name="T76" fmla="*/ 27 w 544"/>
                <a:gd name="T77" fmla="*/ 723 h 1533"/>
                <a:gd name="T78" fmla="*/ 17 w 544"/>
                <a:gd name="T79" fmla="*/ 552 h 1533"/>
                <a:gd name="T80" fmla="*/ 10 w 544"/>
                <a:gd name="T81" fmla="*/ 374 h 1533"/>
                <a:gd name="T82" fmla="*/ 0 w 544"/>
                <a:gd name="T83" fmla="*/ 1 h 1533"/>
                <a:gd name="T84" fmla="*/ 43 w 544"/>
                <a:gd name="T85" fmla="*/ 0 h 1533"/>
                <a:gd name="T86" fmla="*/ 413 w 544"/>
                <a:gd name="T87" fmla="*/ 1405 h 1533"/>
                <a:gd name="T88" fmla="*/ 544 w 544"/>
                <a:gd name="T89" fmla="*/ 1462 h 1533"/>
                <a:gd name="T90" fmla="*/ 420 w 544"/>
                <a:gd name="T91" fmla="*/ 1533 h 1533"/>
                <a:gd name="T92" fmla="*/ 413 w 544"/>
                <a:gd name="T93" fmla="*/ 1405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4" h="1533">
                  <a:moveTo>
                    <a:pt x="43" y="0"/>
                  </a:moveTo>
                  <a:lnTo>
                    <a:pt x="53" y="373"/>
                  </a:lnTo>
                  <a:lnTo>
                    <a:pt x="60" y="551"/>
                  </a:lnTo>
                  <a:lnTo>
                    <a:pt x="70" y="720"/>
                  </a:lnTo>
                  <a:lnTo>
                    <a:pt x="83" y="878"/>
                  </a:lnTo>
                  <a:lnTo>
                    <a:pt x="101" y="1020"/>
                  </a:lnTo>
                  <a:lnTo>
                    <a:pt x="123" y="1143"/>
                  </a:lnTo>
                  <a:lnTo>
                    <a:pt x="137" y="1195"/>
                  </a:lnTo>
                  <a:lnTo>
                    <a:pt x="152" y="1243"/>
                  </a:lnTo>
                  <a:lnTo>
                    <a:pt x="168" y="1285"/>
                  </a:lnTo>
                  <a:lnTo>
                    <a:pt x="186" y="1320"/>
                  </a:lnTo>
                  <a:lnTo>
                    <a:pt x="185" y="1317"/>
                  </a:lnTo>
                  <a:lnTo>
                    <a:pt x="227" y="1375"/>
                  </a:lnTo>
                  <a:lnTo>
                    <a:pt x="223" y="1371"/>
                  </a:lnTo>
                  <a:lnTo>
                    <a:pt x="271" y="1411"/>
                  </a:lnTo>
                  <a:lnTo>
                    <a:pt x="267" y="1408"/>
                  </a:lnTo>
                  <a:lnTo>
                    <a:pt x="319" y="1433"/>
                  </a:lnTo>
                  <a:lnTo>
                    <a:pt x="314" y="1432"/>
                  </a:lnTo>
                  <a:lnTo>
                    <a:pt x="370" y="1445"/>
                  </a:lnTo>
                  <a:lnTo>
                    <a:pt x="366" y="1444"/>
                  </a:lnTo>
                  <a:lnTo>
                    <a:pt x="439" y="1447"/>
                  </a:lnTo>
                  <a:lnTo>
                    <a:pt x="437" y="1489"/>
                  </a:lnTo>
                  <a:lnTo>
                    <a:pt x="365" y="1487"/>
                  </a:lnTo>
                  <a:cubicBezTo>
                    <a:pt x="363" y="1487"/>
                    <a:pt x="362" y="1487"/>
                    <a:pt x="361" y="1486"/>
                  </a:cubicBezTo>
                  <a:lnTo>
                    <a:pt x="305" y="1473"/>
                  </a:lnTo>
                  <a:cubicBezTo>
                    <a:pt x="303" y="1473"/>
                    <a:pt x="302" y="1472"/>
                    <a:pt x="300" y="1472"/>
                  </a:cubicBezTo>
                  <a:lnTo>
                    <a:pt x="248" y="1447"/>
                  </a:lnTo>
                  <a:cubicBezTo>
                    <a:pt x="247" y="1446"/>
                    <a:pt x="245" y="1445"/>
                    <a:pt x="244" y="1444"/>
                  </a:cubicBezTo>
                  <a:lnTo>
                    <a:pt x="196" y="1404"/>
                  </a:lnTo>
                  <a:cubicBezTo>
                    <a:pt x="194" y="1403"/>
                    <a:pt x="193" y="1401"/>
                    <a:pt x="192" y="1400"/>
                  </a:cubicBezTo>
                  <a:lnTo>
                    <a:pt x="150" y="1342"/>
                  </a:lnTo>
                  <a:cubicBezTo>
                    <a:pt x="150" y="1341"/>
                    <a:pt x="149" y="1340"/>
                    <a:pt x="148" y="1339"/>
                  </a:cubicBezTo>
                  <a:lnTo>
                    <a:pt x="129" y="1300"/>
                  </a:lnTo>
                  <a:lnTo>
                    <a:pt x="111" y="1256"/>
                  </a:lnTo>
                  <a:lnTo>
                    <a:pt x="96" y="1206"/>
                  </a:lnTo>
                  <a:lnTo>
                    <a:pt x="81" y="1150"/>
                  </a:lnTo>
                  <a:lnTo>
                    <a:pt x="58" y="1025"/>
                  </a:lnTo>
                  <a:lnTo>
                    <a:pt x="40" y="881"/>
                  </a:lnTo>
                  <a:lnTo>
                    <a:pt x="27" y="723"/>
                  </a:lnTo>
                  <a:lnTo>
                    <a:pt x="17" y="552"/>
                  </a:lnTo>
                  <a:lnTo>
                    <a:pt x="10" y="374"/>
                  </a:lnTo>
                  <a:lnTo>
                    <a:pt x="0" y="1"/>
                  </a:lnTo>
                  <a:lnTo>
                    <a:pt x="43" y="0"/>
                  </a:lnTo>
                  <a:close/>
                  <a:moveTo>
                    <a:pt x="413" y="1405"/>
                  </a:moveTo>
                  <a:lnTo>
                    <a:pt x="544" y="1462"/>
                  </a:lnTo>
                  <a:lnTo>
                    <a:pt x="420" y="1533"/>
                  </a:lnTo>
                  <a:lnTo>
                    <a:pt x="413" y="1405"/>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5" name="Rectangle 46"/>
            <p:cNvSpPr>
              <a:spLocks noChangeArrowheads="1"/>
            </p:cNvSpPr>
            <p:nvPr/>
          </p:nvSpPr>
          <p:spPr bwMode="auto">
            <a:xfrm>
              <a:off x="708" y="1091"/>
              <a:ext cx="178" cy="2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6" name="Freeform 47"/>
            <p:cNvSpPr>
              <a:spLocks noEditPoints="1"/>
            </p:cNvSpPr>
            <p:nvPr/>
          </p:nvSpPr>
          <p:spPr bwMode="auto">
            <a:xfrm>
              <a:off x="705" y="1088"/>
              <a:ext cx="184" cy="245"/>
            </a:xfrm>
            <a:custGeom>
              <a:avLst/>
              <a:gdLst>
                <a:gd name="T0" fmla="*/ 0 w 384"/>
                <a:gd name="T1" fmla="*/ 8 h 560"/>
                <a:gd name="T2" fmla="*/ 8 w 384"/>
                <a:gd name="T3" fmla="*/ 0 h 560"/>
                <a:gd name="T4" fmla="*/ 376 w 384"/>
                <a:gd name="T5" fmla="*/ 0 h 560"/>
                <a:gd name="T6" fmla="*/ 384 w 384"/>
                <a:gd name="T7" fmla="*/ 8 h 560"/>
                <a:gd name="T8" fmla="*/ 384 w 384"/>
                <a:gd name="T9" fmla="*/ 552 h 560"/>
                <a:gd name="T10" fmla="*/ 376 w 384"/>
                <a:gd name="T11" fmla="*/ 560 h 560"/>
                <a:gd name="T12" fmla="*/ 8 w 384"/>
                <a:gd name="T13" fmla="*/ 560 h 560"/>
                <a:gd name="T14" fmla="*/ 0 w 384"/>
                <a:gd name="T15" fmla="*/ 552 h 560"/>
                <a:gd name="T16" fmla="*/ 0 w 384"/>
                <a:gd name="T17" fmla="*/ 8 h 560"/>
                <a:gd name="T18" fmla="*/ 16 w 384"/>
                <a:gd name="T19" fmla="*/ 552 h 560"/>
                <a:gd name="T20" fmla="*/ 8 w 384"/>
                <a:gd name="T21" fmla="*/ 544 h 560"/>
                <a:gd name="T22" fmla="*/ 376 w 384"/>
                <a:gd name="T23" fmla="*/ 544 h 560"/>
                <a:gd name="T24" fmla="*/ 368 w 384"/>
                <a:gd name="T25" fmla="*/ 552 h 560"/>
                <a:gd name="T26" fmla="*/ 368 w 384"/>
                <a:gd name="T27" fmla="*/ 8 h 560"/>
                <a:gd name="T28" fmla="*/ 376 w 384"/>
                <a:gd name="T29" fmla="*/ 16 h 560"/>
                <a:gd name="T30" fmla="*/ 8 w 384"/>
                <a:gd name="T31" fmla="*/ 16 h 560"/>
                <a:gd name="T32" fmla="*/ 16 w 384"/>
                <a:gd name="T33" fmla="*/ 8 h 560"/>
                <a:gd name="T34" fmla="*/ 16 w 384"/>
                <a:gd name="T35" fmla="*/ 55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560">
                  <a:moveTo>
                    <a:pt x="0" y="8"/>
                  </a:moveTo>
                  <a:cubicBezTo>
                    <a:pt x="0" y="4"/>
                    <a:pt x="4" y="0"/>
                    <a:pt x="8" y="0"/>
                  </a:cubicBezTo>
                  <a:lnTo>
                    <a:pt x="376" y="0"/>
                  </a:lnTo>
                  <a:cubicBezTo>
                    <a:pt x="381" y="0"/>
                    <a:pt x="384" y="4"/>
                    <a:pt x="384" y="8"/>
                  </a:cubicBezTo>
                  <a:lnTo>
                    <a:pt x="384" y="552"/>
                  </a:lnTo>
                  <a:cubicBezTo>
                    <a:pt x="384" y="557"/>
                    <a:pt x="381" y="560"/>
                    <a:pt x="376" y="560"/>
                  </a:cubicBezTo>
                  <a:lnTo>
                    <a:pt x="8" y="560"/>
                  </a:lnTo>
                  <a:cubicBezTo>
                    <a:pt x="4" y="560"/>
                    <a:pt x="0" y="557"/>
                    <a:pt x="0" y="552"/>
                  </a:cubicBezTo>
                  <a:lnTo>
                    <a:pt x="0" y="8"/>
                  </a:lnTo>
                  <a:close/>
                  <a:moveTo>
                    <a:pt x="16" y="552"/>
                  </a:moveTo>
                  <a:lnTo>
                    <a:pt x="8" y="544"/>
                  </a:lnTo>
                  <a:lnTo>
                    <a:pt x="376" y="544"/>
                  </a:lnTo>
                  <a:lnTo>
                    <a:pt x="368" y="552"/>
                  </a:lnTo>
                  <a:lnTo>
                    <a:pt x="368" y="8"/>
                  </a:lnTo>
                  <a:lnTo>
                    <a:pt x="376" y="16"/>
                  </a:lnTo>
                  <a:lnTo>
                    <a:pt x="8" y="16"/>
                  </a:lnTo>
                  <a:lnTo>
                    <a:pt x="16" y="8"/>
                  </a:lnTo>
                  <a:lnTo>
                    <a:pt x="16" y="552"/>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7" name="Rectangle 48"/>
            <p:cNvSpPr>
              <a:spLocks noChangeArrowheads="1"/>
            </p:cNvSpPr>
            <p:nvPr/>
          </p:nvSpPr>
          <p:spPr bwMode="auto">
            <a:xfrm>
              <a:off x="477" y="1091"/>
              <a:ext cx="178" cy="2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8" name="Freeform 49"/>
            <p:cNvSpPr>
              <a:spLocks noEditPoints="1"/>
            </p:cNvSpPr>
            <p:nvPr/>
          </p:nvSpPr>
          <p:spPr bwMode="auto">
            <a:xfrm>
              <a:off x="474" y="1088"/>
              <a:ext cx="184" cy="245"/>
            </a:xfrm>
            <a:custGeom>
              <a:avLst/>
              <a:gdLst>
                <a:gd name="T0" fmla="*/ 0 w 384"/>
                <a:gd name="T1" fmla="*/ 8 h 560"/>
                <a:gd name="T2" fmla="*/ 8 w 384"/>
                <a:gd name="T3" fmla="*/ 0 h 560"/>
                <a:gd name="T4" fmla="*/ 376 w 384"/>
                <a:gd name="T5" fmla="*/ 0 h 560"/>
                <a:gd name="T6" fmla="*/ 384 w 384"/>
                <a:gd name="T7" fmla="*/ 8 h 560"/>
                <a:gd name="T8" fmla="*/ 384 w 384"/>
                <a:gd name="T9" fmla="*/ 552 h 560"/>
                <a:gd name="T10" fmla="*/ 376 w 384"/>
                <a:gd name="T11" fmla="*/ 560 h 560"/>
                <a:gd name="T12" fmla="*/ 8 w 384"/>
                <a:gd name="T13" fmla="*/ 560 h 560"/>
                <a:gd name="T14" fmla="*/ 0 w 384"/>
                <a:gd name="T15" fmla="*/ 552 h 560"/>
                <a:gd name="T16" fmla="*/ 0 w 384"/>
                <a:gd name="T17" fmla="*/ 8 h 560"/>
                <a:gd name="T18" fmla="*/ 16 w 384"/>
                <a:gd name="T19" fmla="*/ 552 h 560"/>
                <a:gd name="T20" fmla="*/ 8 w 384"/>
                <a:gd name="T21" fmla="*/ 544 h 560"/>
                <a:gd name="T22" fmla="*/ 376 w 384"/>
                <a:gd name="T23" fmla="*/ 544 h 560"/>
                <a:gd name="T24" fmla="*/ 368 w 384"/>
                <a:gd name="T25" fmla="*/ 552 h 560"/>
                <a:gd name="T26" fmla="*/ 368 w 384"/>
                <a:gd name="T27" fmla="*/ 8 h 560"/>
                <a:gd name="T28" fmla="*/ 376 w 384"/>
                <a:gd name="T29" fmla="*/ 16 h 560"/>
                <a:gd name="T30" fmla="*/ 8 w 384"/>
                <a:gd name="T31" fmla="*/ 16 h 560"/>
                <a:gd name="T32" fmla="*/ 16 w 384"/>
                <a:gd name="T33" fmla="*/ 8 h 560"/>
                <a:gd name="T34" fmla="*/ 16 w 384"/>
                <a:gd name="T35" fmla="*/ 55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 h="560">
                  <a:moveTo>
                    <a:pt x="0" y="8"/>
                  </a:moveTo>
                  <a:cubicBezTo>
                    <a:pt x="0" y="4"/>
                    <a:pt x="4" y="0"/>
                    <a:pt x="8" y="0"/>
                  </a:cubicBezTo>
                  <a:lnTo>
                    <a:pt x="376" y="0"/>
                  </a:lnTo>
                  <a:cubicBezTo>
                    <a:pt x="381" y="0"/>
                    <a:pt x="384" y="4"/>
                    <a:pt x="384" y="8"/>
                  </a:cubicBezTo>
                  <a:lnTo>
                    <a:pt x="384" y="552"/>
                  </a:lnTo>
                  <a:cubicBezTo>
                    <a:pt x="384" y="557"/>
                    <a:pt x="381" y="560"/>
                    <a:pt x="376" y="560"/>
                  </a:cubicBezTo>
                  <a:lnTo>
                    <a:pt x="8" y="560"/>
                  </a:lnTo>
                  <a:cubicBezTo>
                    <a:pt x="4" y="560"/>
                    <a:pt x="0" y="557"/>
                    <a:pt x="0" y="552"/>
                  </a:cubicBezTo>
                  <a:lnTo>
                    <a:pt x="0" y="8"/>
                  </a:lnTo>
                  <a:close/>
                  <a:moveTo>
                    <a:pt x="16" y="552"/>
                  </a:moveTo>
                  <a:lnTo>
                    <a:pt x="8" y="544"/>
                  </a:lnTo>
                  <a:lnTo>
                    <a:pt x="376" y="544"/>
                  </a:lnTo>
                  <a:lnTo>
                    <a:pt x="368" y="552"/>
                  </a:lnTo>
                  <a:lnTo>
                    <a:pt x="368" y="8"/>
                  </a:lnTo>
                  <a:lnTo>
                    <a:pt x="376" y="16"/>
                  </a:lnTo>
                  <a:lnTo>
                    <a:pt x="8" y="16"/>
                  </a:lnTo>
                  <a:lnTo>
                    <a:pt x="16" y="8"/>
                  </a:lnTo>
                  <a:lnTo>
                    <a:pt x="16" y="552"/>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9" name="Rectangle 50"/>
            <p:cNvSpPr>
              <a:spLocks noChangeArrowheads="1"/>
            </p:cNvSpPr>
            <p:nvPr/>
          </p:nvSpPr>
          <p:spPr bwMode="auto">
            <a:xfrm>
              <a:off x="298" y="1120"/>
              <a:ext cx="25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100" b="0" i="0" u="none" strike="noStrike" kern="1200" cap="none" spc="0" normalizeH="0" baseline="0" noProof="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国土軸</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0" name="Rectangle 51"/>
            <p:cNvSpPr>
              <a:spLocks noChangeArrowheads="1"/>
            </p:cNvSpPr>
            <p:nvPr/>
          </p:nvSpPr>
          <p:spPr bwMode="auto">
            <a:xfrm>
              <a:off x="192" y="1250"/>
              <a:ext cx="6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（名神・新名神）</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1" name="Rectangle 52"/>
            <p:cNvSpPr>
              <a:spLocks noChangeArrowheads="1"/>
            </p:cNvSpPr>
            <p:nvPr/>
          </p:nvSpPr>
          <p:spPr bwMode="auto">
            <a:xfrm>
              <a:off x="1914" y="732"/>
              <a:ext cx="2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北大阪急行の</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2" name="Rectangle 53"/>
            <p:cNvSpPr>
              <a:spLocks noChangeArrowheads="1"/>
            </p:cNvSpPr>
            <p:nvPr/>
          </p:nvSpPr>
          <p:spPr bwMode="auto">
            <a:xfrm>
              <a:off x="1914" y="802"/>
              <a:ext cx="11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延伸</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3" name="Rectangle 54"/>
            <p:cNvSpPr>
              <a:spLocks noChangeArrowheads="1"/>
            </p:cNvSpPr>
            <p:nvPr/>
          </p:nvSpPr>
          <p:spPr bwMode="auto">
            <a:xfrm>
              <a:off x="2203" y="3317"/>
              <a:ext cx="1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御堂筋線</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5" name="Rectangle 56"/>
            <p:cNvSpPr>
              <a:spLocks noChangeArrowheads="1"/>
            </p:cNvSpPr>
            <p:nvPr/>
          </p:nvSpPr>
          <p:spPr bwMode="auto">
            <a:xfrm>
              <a:off x="1403" y="1825"/>
              <a:ext cx="30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なにわ筋線</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6" name="Rectangle 57"/>
            <p:cNvSpPr>
              <a:spLocks noChangeArrowheads="1"/>
            </p:cNvSpPr>
            <p:nvPr/>
          </p:nvSpPr>
          <p:spPr bwMode="auto">
            <a:xfrm>
              <a:off x="1407" y="1917"/>
              <a:ext cx="21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の整備</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9" name="Rectangle 60"/>
            <p:cNvSpPr>
              <a:spLocks noChangeArrowheads="1"/>
            </p:cNvSpPr>
            <p:nvPr/>
          </p:nvSpPr>
          <p:spPr bwMode="auto">
            <a:xfrm>
              <a:off x="1260" y="2496"/>
              <a:ext cx="30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臨海部への</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0" name="Rectangle 61"/>
            <p:cNvSpPr>
              <a:spLocks noChangeArrowheads="1"/>
            </p:cNvSpPr>
            <p:nvPr/>
          </p:nvSpPr>
          <p:spPr bwMode="auto">
            <a:xfrm>
              <a:off x="1260" y="2587"/>
              <a:ext cx="21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新線整備</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1" name="Rectangle 62"/>
            <p:cNvSpPr>
              <a:spLocks noChangeArrowheads="1"/>
            </p:cNvSpPr>
            <p:nvPr/>
          </p:nvSpPr>
          <p:spPr bwMode="auto">
            <a:xfrm>
              <a:off x="1716" y="3429"/>
              <a:ext cx="1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ＪＲ線</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2" name="Rectangle 63"/>
            <p:cNvSpPr>
              <a:spLocks noChangeArrowheads="1"/>
            </p:cNvSpPr>
            <p:nvPr/>
          </p:nvSpPr>
          <p:spPr bwMode="auto">
            <a:xfrm>
              <a:off x="1716" y="3499"/>
              <a:ext cx="1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南海線</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4" name="Rectangle 65"/>
            <p:cNvSpPr>
              <a:spLocks noChangeArrowheads="1"/>
            </p:cNvSpPr>
            <p:nvPr/>
          </p:nvSpPr>
          <p:spPr bwMode="auto">
            <a:xfrm>
              <a:off x="2302" y="1878"/>
              <a:ext cx="47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左岸線延伸部の整備</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5" name="Rectangle 66"/>
            <p:cNvSpPr>
              <a:spLocks noChangeArrowheads="1"/>
            </p:cNvSpPr>
            <p:nvPr/>
          </p:nvSpPr>
          <p:spPr bwMode="auto">
            <a:xfrm>
              <a:off x="2302" y="1969"/>
              <a:ext cx="47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（環状道路の完成）</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6" name="Rectangle 67"/>
            <p:cNvSpPr>
              <a:spLocks noChangeArrowheads="1"/>
            </p:cNvSpPr>
            <p:nvPr/>
          </p:nvSpPr>
          <p:spPr bwMode="auto">
            <a:xfrm>
              <a:off x="1184" y="3165"/>
              <a:ext cx="21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阪高湾岸線</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7" name="Rectangle 68"/>
            <p:cNvSpPr>
              <a:spLocks noChangeArrowheads="1"/>
            </p:cNvSpPr>
            <p:nvPr/>
          </p:nvSpPr>
          <p:spPr bwMode="auto">
            <a:xfrm>
              <a:off x="3068" y="3277"/>
              <a:ext cx="1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近畿道</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8" name="Rectangle 69"/>
            <p:cNvSpPr>
              <a:spLocks noChangeArrowheads="1"/>
            </p:cNvSpPr>
            <p:nvPr/>
          </p:nvSpPr>
          <p:spPr bwMode="auto">
            <a:xfrm>
              <a:off x="2102" y="511"/>
              <a:ext cx="22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箕面萱野</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9" name="Rectangle 70"/>
            <p:cNvSpPr>
              <a:spLocks noChangeArrowheads="1"/>
            </p:cNvSpPr>
            <p:nvPr/>
          </p:nvSpPr>
          <p:spPr bwMode="auto">
            <a:xfrm>
              <a:off x="121" y="2195"/>
              <a:ext cx="25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100" b="0" i="0" u="none" strike="noStrike" kern="1200" cap="none" spc="0" normalizeH="0" baseline="0" noProof="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臨海部</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0" name="Rectangle 71"/>
            <p:cNvSpPr>
              <a:spLocks noChangeArrowheads="1"/>
            </p:cNvSpPr>
            <p:nvPr/>
          </p:nvSpPr>
          <p:spPr bwMode="auto">
            <a:xfrm>
              <a:off x="136" y="2328"/>
              <a:ext cx="40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・ＩＲ誘致によるＭＩＣＥ機能強化</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1" name="Rectangle 72"/>
            <p:cNvSpPr>
              <a:spLocks noChangeArrowheads="1"/>
            </p:cNvSpPr>
            <p:nvPr/>
          </p:nvSpPr>
          <p:spPr bwMode="auto">
            <a:xfrm>
              <a:off x="136" y="2412"/>
              <a:ext cx="53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・スーパー中枢港湾としての強みや神戸</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2" name="Rectangle 73"/>
            <p:cNvSpPr>
              <a:spLocks noChangeArrowheads="1"/>
            </p:cNvSpPr>
            <p:nvPr/>
          </p:nvSpPr>
          <p:spPr bwMode="auto">
            <a:xfrm>
              <a:off x="152" y="2482"/>
              <a:ext cx="50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港との経営統合等による国際ハブ化</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3" name="Rectangle 74"/>
            <p:cNvSpPr>
              <a:spLocks noChangeArrowheads="1"/>
            </p:cNvSpPr>
            <p:nvPr/>
          </p:nvSpPr>
          <p:spPr bwMode="auto">
            <a:xfrm>
              <a:off x="136" y="2552"/>
              <a:ext cx="54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・特区や「地方税ゼロ」等を活用したイノ</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4" name="Rectangle 75"/>
            <p:cNvSpPr>
              <a:spLocks noChangeArrowheads="1"/>
            </p:cNvSpPr>
            <p:nvPr/>
          </p:nvSpPr>
          <p:spPr bwMode="auto">
            <a:xfrm>
              <a:off x="152" y="2629"/>
              <a:ext cx="2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ベーション拠点強化</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7" name="Freeform 78"/>
            <p:cNvSpPr>
              <a:spLocks/>
            </p:cNvSpPr>
            <p:nvPr/>
          </p:nvSpPr>
          <p:spPr bwMode="auto">
            <a:xfrm>
              <a:off x="2725" y="534"/>
              <a:ext cx="405" cy="388"/>
            </a:xfrm>
            <a:custGeom>
              <a:avLst/>
              <a:gdLst>
                <a:gd name="T0" fmla="*/ 182 w 405"/>
                <a:gd name="T1" fmla="*/ 388 h 388"/>
                <a:gd name="T2" fmla="*/ 314 w 405"/>
                <a:gd name="T3" fmla="*/ 284 h 388"/>
                <a:gd name="T4" fmla="*/ 405 w 405"/>
                <a:gd name="T5" fmla="*/ 378 h 388"/>
                <a:gd name="T6" fmla="*/ 354 w 405"/>
                <a:gd name="T7" fmla="*/ 85 h 388"/>
                <a:gd name="T8" fmla="*/ 41 w 405"/>
                <a:gd name="T9" fmla="*/ 0 h 388"/>
                <a:gd name="T10" fmla="*/ 132 w 405"/>
                <a:gd name="T11" fmla="*/ 94 h 388"/>
                <a:gd name="T12" fmla="*/ 0 w 405"/>
                <a:gd name="T13" fmla="*/ 199 h 388"/>
                <a:gd name="T14" fmla="*/ 182 w 405"/>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 h="388">
                  <a:moveTo>
                    <a:pt x="182" y="388"/>
                  </a:moveTo>
                  <a:lnTo>
                    <a:pt x="314" y="284"/>
                  </a:lnTo>
                  <a:lnTo>
                    <a:pt x="405" y="378"/>
                  </a:lnTo>
                  <a:lnTo>
                    <a:pt x="354" y="85"/>
                  </a:lnTo>
                  <a:lnTo>
                    <a:pt x="41" y="0"/>
                  </a:lnTo>
                  <a:lnTo>
                    <a:pt x="132" y="94"/>
                  </a:lnTo>
                  <a:lnTo>
                    <a:pt x="0" y="199"/>
                  </a:lnTo>
                  <a:lnTo>
                    <a:pt x="182" y="388"/>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8" name="Freeform 79"/>
            <p:cNvSpPr>
              <a:spLocks noEditPoints="1"/>
            </p:cNvSpPr>
            <p:nvPr/>
          </p:nvSpPr>
          <p:spPr bwMode="auto">
            <a:xfrm>
              <a:off x="2720" y="527"/>
              <a:ext cx="415" cy="400"/>
            </a:xfrm>
            <a:custGeom>
              <a:avLst/>
              <a:gdLst>
                <a:gd name="T0" fmla="*/ 190 w 415"/>
                <a:gd name="T1" fmla="*/ 393 h 400"/>
                <a:gd name="T2" fmla="*/ 184 w 415"/>
                <a:gd name="T3" fmla="*/ 393 h 400"/>
                <a:gd name="T4" fmla="*/ 319 w 415"/>
                <a:gd name="T5" fmla="*/ 286 h 400"/>
                <a:gd name="T6" fmla="*/ 412 w 415"/>
                <a:gd name="T7" fmla="*/ 383 h 400"/>
                <a:gd name="T8" fmla="*/ 406 w 415"/>
                <a:gd name="T9" fmla="*/ 386 h 400"/>
                <a:gd name="T10" fmla="*/ 356 w 415"/>
                <a:gd name="T11" fmla="*/ 92 h 400"/>
                <a:gd name="T12" fmla="*/ 358 w 415"/>
                <a:gd name="T13" fmla="*/ 95 h 400"/>
                <a:gd name="T14" fmla="*/ 45 w 415"/>
                <a:gd name="T15" fmla="*/ 10 h 400"/>
                <a:gd name="T16" fmla="*/ 49 w 415"/>
                <a:gd name="T17" fmla="*/ 4 h 400"/>
                <a:gd name="T18" fmla="*/ 142 w 415"/>
                <a:gd name="T19" fmla="*/ 102 h 400"/>
                <a:gd name="T20" fmla="*/ 8 w 415"/>
                <a:gd name="T21" fmla="*/ 208 h 400"/>
                <a:gd name="T22" fmla="*/ 8 w 415"/>
                <a:gd name="T23" fmla="*/ 203 h 400"/>
                <a:gd name="T24" fmla="*/ 190 w 415"/>
                <a:gd name="T25" fmla="*/ 393 h 400"/>
                <a:gd name="T26" fmla="*/ 0 w 415"/>
                <a:gd name="T27" fmla="*/ 205 h 400"/>
                <a:gd name="T28" fmla="*/ 134 w 415"/>
                <a:gd name="T29" fmla="*/ 99 h 400"/>
                <a:gd name="T30" fmla="*/ 134 w 415"/>
                <a:gd name="T31" fmla="*/ 103 h 400"/>
                <a:gd name="T32" fmla="*/ 34 w 415"/>
                <a:gd name="T33" fmla="*/ 0 h 400"/>
                <a:gd name="T34" fmla="*/ 363 w 415"/>
                <a:gd name="T35" fmla="*/ 89 h 400"/>
                <a:gd name="T36" fmla="*/ 415 w 415"/>
                <a:gd name="T37" fmla="*/ 397 h 400"/>
                <a:gd name="T38" fmla="*/ 316 w 415"/>
                <a:gd name="T39" fmla="*/ 293 h 400"/>
                <a:gd name="T40" fmla="*/ 321 w 415"/>
                <a:gd name="T41" fmla="*/ 293 h 400"/>
                <a:gd name="T42" fmla="*/ 187 w 415"/>
                <a:gd name="T43" fmla="*/ 400 h 400"/>
                <a:gd name="T44" fmla="*/ 0 w 415"/>
                <a:gd name="T45" fmla="*/ 20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5" h="400">
                  <a:moveTo>
                    <a:pt x="190" y="393"/>
                  </a:moveTo>
                  <a:lnTo>
                    <a:pt x="184" y="393"/>
                  </a:lnTo>
                  <a:lnTo>
                    <a:pt x="319" y="286"/>
                  </a:lnTo>
                  <a:lnTo>
                    <a:pt x="412" y="383"/>
                  </a:lnTo>
                  <a:lnTo>
                    <a:pt x="406" y="386"/>
                  </a:lnTo>
                  <a:lnTo>
                    <a:pt x="356" y="92"/>
                  </a:lnTo>
                  <a:lnTo>
                    <a:pt x="358" y="95"/>
                  </a:lnTo>
                  <a:lnTo>
                    <a:pt x="45" y="10"/>
                  </a:lnTo>
                  <a:lnTo>
                    <a:pt x="49" y="4"/>
                  </a:lnTo>
                  <a:lnTo>
                    <a:pt x="142" y="102"/>
                  </a:lnTo>
                  <a:lnTo>
                    <a:pt x="8" y="208"/>
                  </a:lnTo>
                  <a:lnTo>
                    <a:pt x="8" y="203"/>
                  </a:lnTo>
                  <a:lnTo>
                    <a:pt x="190" y="393"/>
                  </a:lnTo>
                  <a:close/>
                  <a:moveTo>
                    <a:pt x="0" y="205"/>
                  </a:moveTo>
                  <a:lnTo>
                    <a:pt x="134" y="99"/>
                  </a:lnTo>
                  <a:lnTo>
                    <a:pt x="134" y="103"/>
                  </a:lnTo>
                  <a:lnTo>
                    <a:pt x="34" y="0"/>
                  </a:lnTo>
                  <a:lnTo>
                    <a:pt x="363" y="89"/>
                  </a:lnTo>
                  <a:lnTo>
                    <a:pt x="415" y="397"/>
                  </a:lnTo>
                  <a:lnTo>
                    <a:pt x="316" y="293"/>
                  </a:lnTo>
                  <a:lnTo>
                    <a:pt x="321" y="293"/>
                  </a:lnTo>
                  <a:lnTo>
                    <a:pt x="187" y="400"/>
                  </a:lnTo>
                  <a:lnTo>
                    <a:pt x="0" y="205"/>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9" name="Freeform 80"/>
            <p:cNvSpPr>
              <a:spLocks/>
            </p:cNvSpPr>
            <p:nvPr/>
          </p:nvSpPr>
          <p:spPr bwMode="auto">
            <a:xfrm>
              <a:off x="2370" y="912"/>
              <a:ext cx="304" cy="284"/>
            </a:xfrm>
            <a:custGeom>
              <a:avLst/>
              <a:gdLst>
                <a:gd name="T0" fmla="*/ 304 w 304"/>
                <a:gd name="T1" fmla="*/ 180 h 284"/>
                <a:gd name="T2" fmla="*/ 172 w 304"/>
                <a:gd name="T3" fmla="*/ 284 h 284"/>
                <a:gd name="T4" fmla="*/ 0 w 304"/>
                <a:gd name="T5" fmla="*/ 105 h 284"/>
                <a:gd name="T6" fmla="*/ 132 w 304"/>
                <a:gd name="T7" fmla="*/ 0 h 284"/>
                <a:gd name="T8" fmla="*/ 304 w 304"/>
                <a:gd name="T9" fmla="*/ 180 h 284"/>
              </a:gdLst>
              <a:ahLst/>
              <a:cxnLst>
                <a:cxn ang="0">
                  <a:pos x="T0" y="T1"/>
                </a:cxn>
                <a:cxn ang="0">
                  <a:pos x="T2" y="T3"/>
                </a:cxn>
                <a:cxn ang="0">
                  <a:pos x="T4" y="T5"/>
                </a:cxn>
                <a:cxn ang="0">
                  <a:pos x="T6" y="T7"/>
                </a:cxn>
                <a:cxn ang="0">
                  <a:pos x="T8" y="T9"/>
                </a:cxn>
              </a:cxnLst>
              <a:rect l="0" t="0" r="r" b="b"/>
              <a:pathLst>
                <a:path w="304" h="284">
                  <a:moveTo>
                    <a:pt x="304" y="180"/>
                  </a:moveTo>
                  <a:lnTo>
                    <a:pt x="172" y="284"/>
                  </a:lnTo>
                  <a:lnTo>
                    <a:pt x="0" y="105"/>
                  </a:lnTo>
                  <a:lnTo>
                    <a:pt x="132" y="0"/>
                  </a:lnTo>
                  <a:lnTo>
                    <a:pt x="304" y="18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0" name="Freeform 81"/>
            <p:cNvSpPr>
              <a:spLocks noEditPoints="1"/>
            </p:cNvSpPr>
            <p:nvPr/>
          </p:nvSpPr>
          <p:spPr bwMode="auto">
            <a:xfrm>
              <a:off x="2365" y="908"/>
              <a:ext cx="313" cy="292"/>
            </a:xfrm>
            <a:custGeom>
              <a:avLst/>
              <a:gdLst>
                <a:gd name="T0" fmla="*/ 647 w 650"/>
                <a:gd name="T1" fmla="*/ 414 h 667"/>
                <a:gd name="T2" fmla="*/ 646 w 650"/>
                <a:gd name="T3" fmla="*/ 425 h 667"/>
                <a:gd name="T4" fmla="*/ 372 w 650"/>
                <a:gd name="T5" fmla="*/ 664 h 667"/>
                <a:gd name="T6" fmla="*/ 361 w 650"/>
                <a:gd name="T7" fmla="*/ 663 h 667"/>
                <a:gd name="T8" fmla="*/ 3 w 650"/>
                <a:gd name="T9" fmla="*/ 253 h 667"/>
                <a:gd name="T10" fmla="*/ 4 w 650"/>
                <a:gd name="T11" fmla="*/ 242 h 667"/>
                <a:gd name="T12" fmla="*/ 277 w 650"/>
                <a:gd name="T13" fmla="*/ 3 h 667"/>
                <a:gd name="T14" fmla="*/ 289 w 650"/>
                <a:gd name="T15" fmla="*/ 4 h 667"/>
                <a:gd name="T16" fmla="*/ 647 w 650"/>
                <a:gd name="T17" fmla="*/ 414 h 667"/>
                <a:gd name="T18" fmla="*/ 277 w 650"/>
                <a:gd name="T19" fmla="*/ 15 h 667"/>
                <a:gd name="T20" fmla="*/ 288 w 650"/>
                <a:gd name="T21" fmla="*/ 15 h 667"/>
                <a:gd name="T22" fmla="*/ 15 w 650"/>
                <a:gd name="T23" fmla="*/ 254 h 667"/>
                <a:gd name="T24" fmla="*/ 15 w 650"/>
                <a:gd name="T25" fmla="*/ 243 h 667"/>
                <a:gd name="T26" fmla="*/ 373 w 650"/>
                <a:gd name="T27" fmla="*/ 653 h 667"/>
                <a:gd name="T28" fmla="*/ 362 w 650"/>
                <a:gd name="T29" fmla="*/ 652 h 667"/>
                <a:gd name="T30" fmla="*/ 635 w 650"/>
                <a:gd name="T31" fmla="*/ 413 h 667"/>
                <a:gd name="T32" fmla="*/ 635 w 650"/>
                <a:gd name="T33" fmla="*/ 425 h 667"/>
                <a:gd name="T34" fmla="*/ 277 w 650"/>
                <a:gd name="T35" fmla="*/ 15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667">
                  <a:moveTo>
                    <a:pt x="647" y="414"/>
                  </a:moveTo>
                  <a:cubicBezTo>
                    <a:pt x="650" y="417"/>
                    <a:pt x="649" y="422"/>
                    <a:pt x="646" y="425"/>
                  </a:cubicBezTo>
                  <a:lnTo>
                    <a:pt x="372" y="664"/>
                  </a:lnTo>
                  <a:cubicBezTo>
                    <a:pt x="369" y="667"/>
                    <a:pt x="364" y="667"/>
                    <a:pt x="361" y="663"/>
                  </a:cubicBezTo>
                  <a:lnTo>
                    <a:pt x="3" y="253"/>
                  </a:lnTo>
                  <a:cubicBezTo>
                    <a:pt x="0" y="250"/>
                    <a:pt x="1" y="245"/>
                    <a:pt x="4" y="242"/>
                  </a:cubicBezTo>
                  <a:lnTo>
                    <a:pt x="277" y="3"/>
                  </a:lnTo>
                  <a:cubicBezTo>
                    <a:pt x="281" y="0"/>
                    <a:pt x="286" y="1"/>
                    <a:pt x="289" y="4"/>
                  </a:cubicBezTo>
                  <a:lnTo>
                    <a:pt x="647" y="414"/>
                  </a:lnTo>
                  <a:close/>
                  <a:moveTo>
                    <a:pt x="277" y="15"/>
                  </a:moveTo>
                  <a:lnTo>
                    <a:pt x="288" y="15"/>
                  </a:lnTo>
                  <a:lnTo>
                    <a:pt x="15" y="254"/>
                  </a:lnTo>
                  <a:lnTo>
                    <a:pt x="15" y="243"/>
                  </a:lnTo>
                  <a:lnTo>
                    <a:pt x="373" y="653"/>
                  </a:lnTo>
                  <a:lnTo>
                    <a:pt x="362" y="652"/>
                  </a:lnTo>
                  <a:lnTo>
                    <a:pt x="635" y="413"/>
                  </a:lnTo>
                  <a:lnTo>
                    <a:pt x="635" y="425"/>
                  </a:lnTo>
                  <a:lnTo>
                    <a:pt x="277" y="15"/>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1" name="Freeform 82"/>
            <p:cNvSpPr>
              <a:spLocks/>
            </p:cNvSpPr>
            <p:nvPr/>
          </p:nvSpPr>
          <p:spPr bwMode="auto">
            <a:xfrm>
              <a:off x="2546" y="774"/>
              <a:ext cx="304" cy="284"/>
            </a:xfrm>
            <a:custGeom>
              <a:avLst/>
              <a:gdLst>
                <a:gd name="T0" fmla="*/ 304 w 304"/>
                <a:gd name="T1" fmla="*/ 180 h 284"/>
                <a:gd name="T2" fmla="*/ 173 w 304"/>
                <a:gd name="T3" fmla="*/ 284 h 284"/>
                <a:gd name="T4" fmla="*/ 0 w 304"/>
                <a:gd name="T5" fmla="*/ 105 h 284"/>
                <a:gd name="T6" fmla="*/ 132 w 304"/>
                <a:gd name="T7" fmla="*/ 0 h 284"/>
                <a:gd name="T8" fmla="*/ 304 w 304"/>
                <a:gd name="T9" fmla="*/ 180 h 284"/>
              </a:gdLst>
              <a:ahLst/>
              <a:cxnLst>
                <a:cxn ang="0">
                  <a:pos x="T0" y="T1"/>
                </a:cxn>
                <a:cxn ang="0">
                  <a:pos x="T2" y="T3"/>
                </a:cxn>
                <a:cxn ang="0">
                  <a:pos x="T4" y="T5"/>
                </a:cxn>
                <a:cxn ang="0">
                  <a:pos x="T6" y="T7"/>
                </a:cxn>
                <a:cxn ang="0">
                  <a:pos x="T8" y="T9"/>
                </a:cxn>
              </a:cxnLst>
              <a:rect l="0" t="0" r="r" b="b"/>
              <a:pathLst>
                <a:path w="304" h="284">
                  <a:moveTo>
                    <a:pt x="304" y="180"/>
                  </a:moveTo>
                  <a:lnTo>
                    <a:pt x="173" y="284"/>
                  </a:lnTo>
                  <a:lnTo>
                    <a:pt x="0" y="105"/>
                  </a:lnTo>
                  <a:lnTo>
                    <a:pt x="132" y="0"/>
                  </a:lnTo>
                  <a:lnTo>
                    <a:pt x="304" y="18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2" name="Freeform 83"/>
            <p:cNvSpPr>
              <a:spLocks noEditPoints="1"/>
            </p:cNvSpPr>
            <p:nvPr/>
          </p:nvSpPr>
          <p:spPr bwMode="auto">
            <a:xfrm>
              <a:off x="2542" y="770"/>
              <a:ext cx="312" cy="292"/>
            </a:xfrm>
            <a:custGeom>
              <a:avLst/>
              <a:gdLst>
                <a:gd name="T0" fmla="*/ 647 w 649"/>
                <a:gd name="T1" fmla="*/ 414 h 667"/>
                <a:gd name="T2" fmla="*/ 646 w 649"/>
                <a:gd name="T3" fmla="*/ 425 h 667"/>
                <a:gd name="T4" fmla="*/ 372 w 649"/>
                <a:gd name="T5" fmla="*/ 664 h 667"/>
                <a:gd name="T6" fmla="*/ 361 w 649"/>
                <a:gd name="T7" fmla="*/ 663 h 667"/>
                <a:gd name="T8" fmla="*/ 3 w 649"/>
                <a:gd name="T9" fmla="*/ 253 h 667"/>
                <a:gd name="T10" fmla="*/ 4 w 649"/>
                <a:gd name="T11" fmla="*/ 242 h 667"/>
                <a:gd name="T12" fmla="*/ 277 w 649"/>
                <a:gd name="T13" fmla="*/ 3 h 667"/>
                <a:gd name="T14" fmla="*/ 289 w 649"/>
                <a:gd name="T15" fmla="*/ 4 h 667"/>
                <a:gd name="T16" fmla="*/ 647 w 649"/>
                <a:gd name="T17" fmla="*/ 414 h 667"/>
                <a:gd name="T18" fmla="*/ 277 w 649"/>
                <a:gd name="T19" fmla="*/ 14 h 667"/>
                <a:gd name="T20" fmla="*/ 288 w 649"/>
                <a:gd name="T21" fmla="*/ 15 h 667"/>
                <a:gd name="T22" fmla="*/ 15 w 649"/>
                <a:gd name="T23" fmla="*/ 254 h 667"/>
                <a:gd name="T24" fmla="*/ 15 w 649"/>
                <a:gd name="T25" fmla="*/ 242 h 667"/>
                <a:gd name="T26" fmla="*/ 373 w 649"/>
                <a:gd name="T27" fmla="*/ 652 h 667"/>
                <a:gd name="T28" fmla="*/ 362 w 649"/>
                <a:gd name="T29" fmla="*/ 652 h 667"/>
                <a:gd name="T30" fmla="*/ 635 w 649"/>
                <a:gd name="T31" fmla="*/ 413 h 667"/>
                <a:gd name="T32" fmla="*/ 635 w 649"/>
                <a:gd name="T33" fmla="*/ 424 h 667"/>
                <a:gd name="T34" fmla="*/ 277 w 649"/>
                <a:gd name="T35" fmla="*/ 1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9" h="667">
                  <a:moveTo>
                    <a:pt x="647" y="414"/>
                  </a:moveTo>
                  <a:cubicBezTo>
                    <a:pt x="649" y="417"/>
                    <a:pt x="649" y="422"/>
                    <a:pt x="646" y="425"/>
                  </a:cubicBezTo>
                  <a:lnTo>
                    <a:pt x="372" y="664"/>
                  </a:lnTo>
                  <a:cubicBezTo>
                    <a:pt x="369" y="667"/>
                    <a:pt x="364" y="666"/>
                    <a:pt x="361" y="663"/>
                  </a:cubicBezTo>
                  <a:lnTo>
                    <a:pt x="3" y="253"/>
                  </a:lnTo>
                  <a:cubicBezTo>
                    <a:pt x="0" y="250"/>
                    <a:pt x="1" y="244"/>
                    <a:pt x="4" y="242"/>
                  </a:cubicBezTo>
                  <a:lnTo>
                    <a:pt x="277" y="3"/>
                  </a:lnTo>
                  <a:cubicBezTo>
                    <a:pt x="281" y="0"/>
                    <a:pt x="286" y="0"/>
                    <a:pt x="289" y="4"/>
                  </a:cubicBezTo>
                  <a:lnTo>
                    <a:pt x="647" y="414"/>
                  </a:lnTo>
                  <a:close/>
                  <a:moveTo>
                    <a:pt x="277" y="14"/>
                  </a:moveTo>
                  <a:lnTo>
                    <a:pt x="288" y="15"/>
                  </a:lnTo>
                  <a:lnTo>
                    <a:pt x="15" y="254"/>
                  </a:lnTo>
                  <a:lnTo>
                    <a:pt x="15" y="242"/>
                  </a:lnTo>
                  <a:lnTo>
                    <a:pt x="373" y="652"/>
                  </a:lnTo>
                  <a:lnTo>
                    <a:pt x="362" y="652"/>
                  </a:lnTo>
                  <a:lnTo>
                    <a:pt x="635" y="413"/>
                  </a:lnTo>
                  <a:lnTo>
                    <a:pt x="635" y="424"/>
                  </a:lnTo>
                  <a:lnTo>
                    <a:pt x="277" y="14"/>
                  </a:lnTo>
                  <a:close/>
                </a:path>
              </a:pathLst>
            </a:custGeom>
            <a:solidFill>
              <a:srgbClr val="FF9933"/>
            </a:solidFill>
            <a:ln w="0" cap="flat">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3" name="Freeform 84"/>
            <p:cNvSpPr>
              <a:spLocks/>
            </p:cNvSpPr>
            <p:nvPr/>
          </p:nvSpPr>
          <p:spPr bwMode="auto">
            <a:xfrm>
              <a:off x="1555" y="979"/>
              <a:ext cx="1240" cy="476"/>
            </a:xfrm>
            <a:custGeom>
              <a:avLst/>
              <a:gdLst>
                <a:gd name="T0" fmla="*/ 0 w 2576"/>
                <a:gd name="T1" fmla="*/ 182 h 1088"/>
                <a:gd name="T2" fmla="*/ 182 w 2576"/>
                <a:gd name="T3" fmla="*/ 0 h 1088"/>
                <a:gd name="T4" fmla="*/ 182 w 2576"/>
                <a:gd name="T5" fmla="*/ 0 h 1088"/>
                <a:gd name="T6" fmla="*/ 182 w 2576"/>
                <a:gd name="T7" fmla="*/ 0 h 1088"/>
                <a:gd name="T8" fmla="*/ 2395 w 2576"/>
                <a:gd name="T9" fmla="*/ 0 h 1088"/>
                <a:gd name="T10" fmla="*/ 2395 w 2576"/>
                <a:gd name="T11" fmla="*/ 0 h 1088"/>
                <a:gd name="T12" fmla="*/ 2576 w 2576"/>
                <a:gd name="T13" fmla="*/ 182 h 1088"/>
                <a:gd name="T14" fmla="*/ 2576 w 2576"/>
                <a:gd name="T15" fmla="*/ 182 h 1088"/>
                <a:gd name="T16" fmla="*/ 2576 w 2576"/>
                <a:gd name="T17" fmla="*/ 182 h 1088"/>
                <a:gd name="T18" fmla="*/ 2576 w 2576"/>
                <a:gd name="T19" fmla="*/ 907 h 1088"/>
                <a:gd name="T20" fmla="*/ 2576 w 2576"/>
                <a:gd name="T21" fmla="*/ 907 h 1088"/>
                <a:gd name="T22" fmla="*/ 2395 w 2576"/>
                <a:gd name="T23" fmla="*/ 1088 h 1088"/>
                <a:gd name="T24" fmla="*/ 2395 w 2576"/>
                <a:gd name="T25" fmla="*/ 1088 h 1088"/>
                <a:gd name="T26" fmla="*/ 2395 w 2576"/>
                <a:gd name="T27" fmla="*/ 1088 h 1088"/>
                <a:gd name="T28" fmla="*/ 182 w 2576"/>
                <a:gd name="T29" fmla="*/ 1088 h 1088"/>
                <a:gd name="T30" fmla="*/ 182 w 2576"/>
                <a:gd name="T31" fmla="*/ 1088 h 1088"/>
                <a:gd name="T32" fmla="*/ 0 w 2576"/>
                <a:gd name="T33" fmla="*/ 907 h 1088"/>
                <a:gd name="T34" fmla="*/ 0 w 2576"/>
                <a:gd name="T35" fmla="*/ 907 h 1088"/>
                <a:gd name="T36" fmla="*/ 0 w 2576"/>
                <a:gd name="T37" fmla="*/ 182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76" h="1088">
                  <a:moveTo>
                    <a:pt x="0" y="182"/>
                  </a:moveTo>
                  <a:cubicBezTo>
                    <a:pt x="0" y="82"/>
                    <a:pt x="82" y="0"/>
                    <a:pt x="182" y="0"/>
                  </a:cubicBezTo>
                  <a:cubicBezTo>
                    <a:pt x="182" y="0"/>
                    <a:pt x="182" y="0"/>
                    <a:pt x="182" y="0"/>
                  </a:cubicBezTo>
                  <a:lnTo>
                    <a:pt x="182" y="0"/>
                  </a:lnTo>
                  <a:lnTo>
                    <a:pt x="2395" y="0"/>
                  </a:lnTo>
                  <a:lnTo>
                    <a:pt x="2395" y="0"/>
                  </a:lnTo>
                  <a:cubicBezTo>
                    <a:pt x="2495" y="0"/>
                    <a:pt x="2576" y="82"/>
                    <a:pt x="2576" y="182"/>
                  </a:cubicBezTo>
                  <a:cubicBezTo>
                    <a:pt x="2576" y="182"/>
                    <a:pt x="2576" y="182"/>
                    <a:pt x="2576" y="182"/>
                  </a:cubicBezTo>
                  <a:lnTo>
                    <a:pt x="2576" y="182"/>
                  </a:lnTo>
                  <a:lnTo>
                    <a:pt x="2576" y="907"/>
                  </a:lnTo>
                  <a:lnTo>
                    <a:pt x="2576" y="907"/>
                  </a:lnTo>
                  <a:cubicBezTo>
                    <a:pt x="2576" y="1007"/>
                    <a:pt x="2495" y="1088"/>
                    <a:pt x="2395" y="1088"/>
                  </a:cubicBezTo>
                  <a:cubicBezTo>
                    <a:pt x="2395" y="1088"/>
                    <a:pt x="2395" y="1088"/>
                    <a:pt x="2395" y="1088"/>
                  </a:cubicBezTo>
                  <a:lnTo>
                    <a:pt x="2395" y="1088"/>
                  </a:lnTo>
                  <a:lnTo>
                    <a:pt x="182" y="1088"/>
                  </a:lnTo>
                  <a:lnTo>
                    <a:pt x="182" y="1088"/>
                  </a:lnTo>
                  <a:cubicBezTo>
                    <a:pt x="82" y="1088"/>
                    <a:pt x="0" y="1007"/>
                    <a:pt x="0" y="907"/>
                  </a:cubicBezTo>
                  <a:cubicBezTo>
                    <a:pt x="0" y="907"/>
                    <a:pt x="0" y="907"/>
                    <a:pt x="0" y="907"/>
                  </a:cubicBezTo>
                  <a:lnTo>
                    <a:pt x="0" y="182"/>
                  </a:lnTo>
                  <a:close/>
                </a:path>
              </a:pathLst>
            </a:custGeom>
            <a:solidFill>
              <a:srgbClr val="CCFF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4" name="Freeform 85"/>
            <p:cNvSpPr>
              <a:spLocks noEditPoints="1"/>
            </p:cNvSpPr>
            <p:nvPr/>
          </p:nvSpPr>
          <p:spPr bwMode="auto">
            <a:xfrm>
              <a:off x="1552" y="976"/>
              <a:ext cx="1247" cy="483"/>
            </a:xfrm>
            <a:custGeom>
              <a:avLst/>
              <a:gdLst>
                <a:gd name="T0" fmla="*/ 5 w 2592"/>
                <a:gd name="T1" fmla="*/ 151 h 1104"/>
                <a:gd name="T2" fmla="*/ 32 w 2592"/>
                <a:gd name="T3" fmla="*/ 85 h 1104"/>
                <a:gd name="T4" fmla="*/ 83 w 2592"/>
                <a:gd name="T5" fmla="*/ 33 h 1104"/>
                <a:gd name="T6" fmla="*/ 117 w 2592"/>
                <a:gd name="T7" fmla="*/ 15 h 1104"/>
                <a:gd name="T8" fmla="*/ 190 w 2592"/>
                <a:gd name="T9" fmla="*/ 1 h 1104"/>
                <a:gd name="T10" fmla="*/ 2442 w 2592"/>
                <a:gd name="T11" fmla="*/ 5 h 1104"/>
                <a:gd name="T12" fmla="*/ 2508 w 2592"/>
                <a:gd name="T13" fmla="*/ 32 h 1104"/>
                <a:gd name="T14" fmla="*/ 2538 w 2592"/>
                <a:gd name="T15" fmla="*/ 57 h 1104"/>
                <a:gd name="T16" fmla="*/ 2577 w 2592"/>
                <a:gd name="T17" fmla="*/ 116 h 1104"/>
                <a:gd name="T18" fmla="*/ 2588 w 2592"/>
                <a:gd name="T19" fmla="*/ 153 h 1104"/>
                <a:gd name="T20" fmla="*/ 2588 w 2592"/>
                <a:gd name="T21" fmla="*/ 952 h 1104"/>
                <a:gd name="T22" fmla="*/ 2577 w 2592"/>
                <a:gd name="T23" fmla="*/ 989 h 1104"/>
                <a:gd name="T24" fmla="*/ 2538 w 2592"/>
                <a:gd name="T25" fmla="*/ 1049 h 1104"/>
                <a:gd name="T26" fmla="*/ 2508 w 2592"/>
                <a:gd name="T27" fmla="*/ 1072 h 1104"/>
                <a:gd name="T28" fmla="*/ 2442 w 2592"/>
                <a:gd name="T29" fmla="*/ 1100 h 1104"/>
                <a:gd name="T30" fmla="*/ 190 w 2592"/>
                <a:gd name="T31" fmla="*/ 1104 h 1104"/>
                <a:gd name="T32" fmla="*/ 117 w 2592"/>
                <a:gd name="T33" fmla="*/ 1090 h 1104"/>
                <a:gd name="T34" fmla="*/ 83 w 2592"/>
                <a:gd name="T35" fmla="*/ 1072 h 1104"/>
                <a:gd name="T36" fmla="*/ 33 w 2592"/>
                <a:gd name="T37" fmla="*/ 1022 h 1104"/>
                <a:gd name="T38" fmla="*/ 15 w 2592"/>
                <a:gd name="T39" fmla="*/ 988 h 1104"/>
                <a:gd name="T40" fmla="*/ 1 w 2592"/>
                <a:gd name="T41" fmla="*/ 916 h 1104"/>
                <a:gd name="T42" fmla="*/ 20 w 2592"/>
                <a:gd name="T43" fmla="*/ 951 h 1104"/>
                <a:gd name="T44" fmla="*/ 29 w 2592"/>
                <a:gd name="T45" fmla="*/ 982 h 1104"/>
                <a:gd name="T46" fmla="*/ 69 w 2592"/>
                <a:gd name="T47" fmla="*/ 1038 h 1104"/>
                <a:gd name="T48" fmla="*/ 92 w 2592"/>
                <a:gd name="T49" fmla="*/ 1058 h 1104"/>
                <a:gd name="T50" fmla="*/ 156 w 2592"/>
                <a:gd name="T51" fmla="*/ 1085 h 1104"/>
                <a:gd name="T52" fmla="*/ 2403 w 2592"/>
                <a:gd name="T53" fmla="*/ 1089 h 1104"/>
                <a:gd name="T54" fmla="*/ 2471 w 2592"/>
                <a:gd name="T55" fmla="*/ 1075 h 1104"/>
                <a:gd name="T56" fmla="*/ 2499 w 2592"/>
                <a:gd name="T57" fmla="*/ 1059 h 1104"/>
                <a:gd name="T58" fmla="*/ 2547 w 2592"/>
                <a:gd name="T59" fmla="*/ 1011 h 1104"/>
                <a:gd name="T60" fmla="*/ 2563 w 2592"/>
                <a:gd name="T61" fmla="*/ 983 h 1104"/>
                <a:gd name="T62" fmla="*/ 2576 w 2592"/>
                <a:gd name="T63" fmla="*/ 915 h 1104"/>
                <a:gd name="T64" fmla="*/ 2573 w 2592"/>
                <a:gd name="T65" fmla="*/ 156 h 1104"/>
                <a:gd name="T66" fmla="*/ 2546 w 2592"/>
                <a:gd name="T67" fmla="*/ 92 h 1104"/>
                <a:gd name="T68" fmla="*/ 2526 w 2592"/>
                <a:gd name="T69" fmla="*/ 69 h 1104"/>
                <a:gd name="T70" fmla="*/ 2470 w 2592"/>
                <a:gd name="T71" fmla="*/ 29 h 1104"/>
                <a:gd name="T72" fmla="*/ 2439 w 2592"/>
                <a:gd name="T73" fmla="*/ 20 h 1104"/>
                <a:gd name="T74" fmla="*/ 154 w 2592"/>
                <a:gd name="T75" fmla="*/ 20 h 1104"/>
                <a:gd name="T76" fmla="*/ 123 w 2592"/>
                <a:gd name="T77" fmla="*/ 29 h 1104"/>
                <a:gd name="T78" fmla="*/ 68 w 2592"/>
                <a:gd name="T79" fmla="*/ 68 h 1104"/>
                <a:gd name="T80" fmla="*/ 29 w 2592"/>
                <a:gd name="T81" fmla="*/ 123 h 1104"/>
                <a:gd name="T82" fmla="*/ 20 w 2592"/>
                <a:gd name="T83" fmla="*/ 154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2" h="1104">
                  <a:moveTo>
                    <a:pt x="0" y="190"/>
                  </a:moveTo>
                  <a:lnTo>
                    <a:pt x="5" y="153"/>
                  </a:lnTo>
                  <a:cubicBezTo>
                    <a:pt x="5" y="152"/>
                    <a:pt x="5" y="152"/>
                    <a:pt x="5" y="151"/>
                  </a:cubicBezTo>
                  <a:lnTo>
                    <a:pt x="15" y="117"/>
                  </a:lnTo>
                  <a:cubicBezTo>
                    <a:pt x="15" y="117"/>
                    <a:pt x="15" y="116"/>
                    <a:pt x="15" y="116"/>
                  </a:cubicBezTo>
                  <a:lnTo>
                    <a:pt x="32" y="85"/>
                  </a:lnTo>
                  <a:cubicBezTo>
                    <a:pt x="33" y="84"/>
                    <a:pt x="33" y="84"/>
                    <a:pt x="33" y="83"/>
                  </a:cubicBezTo>
                  <a:lnTo>
                    <a:pt x="56" y="57"/>
                  </a:lnTo>
                  <a:lnTo>
                    <a:pt x="83" y="33"/>
                  </a:lnTo>
                  <a:cubicBezTo>
                    <a:pt x="84" y="33"/>
                    <a:pt x="84" y="33"/>
                    <a:pt x="85" y="32"/>
                  </a:cubicBezTo>
                  <a:lnTo>
                    <a:pt x="116" y="15"/>
                  </a:lnTo>
                  <a:cubicBezTo>
                    <a:pt x="116" y="15"/>
                    <a:pt x="117" y="15"/>
                    <a:pt x="117" y="15"/>
                  </a:cubicBezTo>
                  <a:lnTo>
                    <a:pt x="151" y="5"/>
                  </a:lnTo>
                  <a:cubicBezTo>
                    <a:pt x="152" y="5"/>
                    <a:pt x="152" y="5"/>
                    <a:pt x="153" y="5"/>
                  </a:cubicBezTo>
                  <a:lnTo>
                    <a:pt x="190" y="1"/>
                  </a:lnTo>
                  <a:lnTo>
                    <a:pt x="2403" y="0"/>
                  </a:lnTo>
                  <a:lnTo>
                    <a:pt x="2440" y="5"/>
                  </a:lnTo>
                  <a:cubicBezTo>
                    <a:pt x="2441" y="5"/>
                    <a:pt x="2441" y="5"/>
                    <a:pt x="2442" y="5"/>
                  </a:cubicBezTo>
                  <a:lnTo>
                    <a:pt x="2476" y="15"/>
                  </a:lnTo>
                  <a:cubicBezTo>
                    <a:pt x="2476" y="15"/>
                    <a:pt x="2477" y="15"/>
                    <a:pt x="2477" y="15"/>
                  </a:cubicBezTo>
                  <a:lnTo>
                    <a:pt x="2508" y="32"/>
                  </a:lnTo>
                  <a:cubicBezTo>
                    <a:pt x="2509" y="33"/>
                    <a:pt x="2509" y="33"/>
                    <a:pt x="2510" y="33"/>
                  </a:cubicBezTo>
                  <a:lnTo>
                    <a:pt x="2537" y="56"/>
                  </a:lnTo>
                  <a:cubicBezTo>
                    <a:pt x="2537" y="57"/>
                    <a:pt x="2537" y="57"/>
                    <a:pt x="2538" y="57"/>
                  </a:cubicBezTo>
                  <a:lnTo>
                    <a:pt x="2560" y="83"/>
                  </a:lnTo>
                  <a:cubicBezTo>
                    <a:pt x="2560" y="84"/>
                    <a:pt x="2560" y="84"/>
                    <a:pt x="2560" y="85"/>
                  </a:cubicBezTo>
                  <a:lnTo>
                    <a:pt x="2577" y="116"/>
                  </a:lnTo>
                  <a:cubicBezTo>
                    <a:pt x="2578" y="116"/>
                    <a:pt x="2578" y="117"/>
                    <a:pt x="2578" y="117"/>
                  </a:cubicBezTo>
                  <a:lnTo>
                    <a:pt x="2588" y="151"/>
                  </a:lnTo>
                  <a:cubicBezTo>
                    <a:pt x="2588" y="152"/>
                    <a:pt x="2588" y="152"/>
                    <a:pt x="2588" y="153"/>
                  </a:cubicBezTo>
                  <a:lnTo>
                    <a:pt x="2592" y="190"/>
                  </a:lnTo>
                  <a:lnTo>
                    <a:pt x="2592" y="915"/>
                  </a:lnTo>
                  <a:lnTo>
                    <a:pt x="2588" y="952"/>
                  </a:lnTo>
                  <a:cubicBezTo>
                    <a:pt x="2588" y="953"/>
                    <a:pt x="2588" y="953"/>
                    <a:pt x="2588" y="954"/>
                  </a:cubicBezTo>
                  <a:lnTo>
                    <a:pt x="2578" y="988"/>
                  </a:lnTo>
                  <a:cubicBezTo>
                    <a:pt x="2578" y="988"/>
                    <a:pt x="2578" y="989"/>
                    <a:pt x="2577" y="989"/>
                  </a:cubicBezTo>
                  <a:lnTo>
                    <a:pt x="2560" y="1020"/>
                  </a:lnTo>
                  <a:cubicBezTo>
                    <a:pt x="2560" y="1021"/>
                    <a:pt x="2560" y="1021"/>
                    <a:pt x="2560" y="1022"/>
                  </a:cubicBezTo>
                  <a:lnTo>
                    <a:pt x="2538" y="1049"/>
                  </a:lnTo>
                  <a:cubicBezTo>
                    <a:pt x="2537" y="1049"/>
                    <a:pt x="2537" y="1049"/>
                    <a:pt x="2537" y="1050"/>
                  </a:cubicBezTo>
                  <a:lnTo>
                    <a:pt x="2510" y="1072"/>
                  </a:lnTo>
                  <a:cubicBezTo>
                    <a:pt x="2509" y="1072"/>
                    <a:pt x="2509" y="1072"/>
                    <a:pt x="2508" y="1072"/>
                  </a:cubicBezTo>
                  <a:lnTo>
                    <a:pt x="2477" y="1089"/>
                  </a:lnTo>
                  <a:cubicBezTo>
                    <a:pt x="2477" y="1090"/>
                    <a:pt x="2476" y="1090"/>
                    <a:pt x="2476" y="1090"/>
                  </a:cubicBezTo>
                  <a:lnTo>
                    <a:pt x="2442" y="1100"/>
                  </a:lnTo>
                  <a:cubicBezTo>
                    <a:pt x="2441" y="1100"/>
                    <a:pt x="2441" y="1100"/>
                    <a:pt x="2440" y="1100"/>
                  </a:cubicBezTo>
                  <a:lnTo>
                    <a:pt x="2404" y="1104"/>
                  </a:lnTo>
                  <a:lnTo>
                    <a:pt x="190" y="1104"/>
                  </a:lnTo>
                  <a:lnTo>
                    <a:pt x="153" y="1100"/>
                  </a:lnTo>
                  <a:cubicBezTo>
                    <a:pt x="152" y="1100"/>
                    <a:pt x="152" y="1100"/>
                    <a:pt x="151" y="1100"/>
                  </a:cubicBezTo>
                  <a:lnTo>
                    <a:pt x="117" y="1090"/>
                  </a:lnTo>
                  <a:cubicBezTo>
                    <a:pt x="117" y="1090"/>
                    <a:pt x="116" y="1090"/>
                    <a:pt x="116" y="1089"/>
                  </a:cubicBezTo>
                  <a:lnTo>
                    <a:pt x="85" y="1072"/>
                  </a:lnTo>
                  <a:cubicBezTo>
                    <a:pt x="84" y="1072"/>
                    <a:pt x="84" y="1072"/>
                    <a:pt x="83" y="1072"/>
                  </a:cubicBezTo>
                  <a:lnTo>
                    <a:pt x="57" y="1050"/>
                  </a:lnTo>
                  <a:cubicBezTo>
                    <a:pt x="57" y="1049"/>
                    <a:pt x="57" y="1049"/>
                    <a:pt x="56" y="1049"/>
                  </a:cubicBezTo>
                  <a:lnTo>
                    <a:pt x="33" y="1022"/>
                  </a:lnTo>
                  <a:cubicBezTo>
                    <a:pt x="33" y="1021"/>
                    <a:pt x="33" y="1021"/>
                    <a:pt x="32" y="1020"/>
                  </a:cubicBezTo>
                  <a:lnTo>
                    <a:pt x="15" y="989"/>
                  </a:lnTo>
                  <a:cubicBezTo>
                    <a:pt x="15" y="989"/>
                    <a:pt x="15" y="988"/>
                    <a:pt x="15" y="988"/>
                  </a:cubicBezTo>
                  <a:lnTo>
                    <a:pt x="5" y="954"/>
                  </a:lnTo>
                  <a:cubicBezTo>
                    <a:pt x="5" y="953"/>
                    <a:pt x="5" y="953"/>
                    <a:pt x="5" y="952"/>
                  </a:cubicBezTo>
                  <a:lnTo>
                    <a:pt x="1" y="916"/>
                  </a:lnTo>
                  <a:lnTo>
                    <a:pt x="0" y="190"/>
                  </a:lnTo>
                  <a:close/>
                  <a:moveTo>
                    <a:pt x="16" y="915"/>
                  </a:moveTo>
                  <a:lnTo>
                    <a:pt x="20" y="951"/>
                  </a:lnTo>
                  <a:lnTo>
                    <a:pt x="20" y="949"/>
                  </a:lnTo>
                  <a:lnTo>
                    <a:pt x="30" y="983"/>
                  </a:lnTo>
                  <a:lnTo>
                    <a:pt x="29" y="982"/>
                  </a:lnTo>
                  <a:lnTo>
                    <a:pt x="46" y="1013"/>
                  </a:lnTo>
                  <a:lnTo>
                    <a:pt x="46" y="1011"/>
                  </a:lnTo>
                  <a:lnTo>
                    <a:pt x="69" y="1038"/>
                  </a:lnTo>
                  <a:lnTo>
                    <a:pt x="68" y="1037"/>
                  </a:lnTo>
                  <a:lnTo>
                    <a:pt x="94" y="1059"/>
                  </a:lnTo>
                  <a:lnTo>
                    <a:pt x="92" y="1058"/>
                  </a:lnTo>
                  <a:lnTo>
                    <a:pt x="123" y="1075"/>
                  </a:lnTo>
                  <a:lnTo>
                    <a:pt x="122" y="1075"/>
                  </a:lnTo>
                  <a:lnTo>
                    <a:pt x="156" y="1085"/>
                  </a:lnTo>
                  <a:lnTo>
                    <a:pt x="154" y="1085"/>
                  </a:lnTo>
                  <a:lnTo>
                    <a:pt x="190" y="1088"/>
                  </a:lnTo>
                  <a:lnTo>
                    <a:pt x="2403" y="1089"/>
                  </a:lnTo>
                  <a:lnTo>
                    <a:pt x="2439" y="1085"/>
                  </a:lnTo>
                  <a:lnTo>
                    <a:pt x="2437" y="1085"/>
                  </a:lnTo>
                  <a:lnTo>
                    <a:pt x="2471" y="1075"/>
                  </a:lnTo>
                  <a:lnTo>
                    <a:pt x="2470" y="1075"/>
                  </a:lnTo>
                  <a:lnTo>
                    <a:pt x="2501" y="1058"/>
                  </a:lnTo>
                  <a:lnTo>
                    <a:pt x="2499" y="1059"/>
                  </a:lnTo>
                  <a:lnTo>
                    <a:pt x="2526" y="1037"/>
                  </a:lnTo>
                  <a:lnTo>
                    <a:pt x="2525" y="1038"/>
                  </a:lnTo>
                  <a:lnTo>
                    <a:pt x="2547" y="1011"/>
                  </a:lnTo>
                  <a:lnTo>
                    <a:pt x="2546" y="1013"/>
                  </a:lnTo>
                  <a:lnTo>
                    <a:pt x="2563" y="982"/>
                  </a:lnTo>
                  <a:lnTo>
                    <a:pt x="2563" y="983"/>
                  </a:lnTo>
                  <a:lnTo>
                    <a:pt x="2573" y="949"/>
                  </a:lnTo>
                  <a:lnTo>
                    <a:pt x="2573" y="951"/>
                  </a:lnTo>
                  <a:lnTo>
                    <a:pt x="2576" y="915"/>
                  </a:lnTo>
                  <a:lnTo>
                    <a:pt x="2577" y="191"/>
                  </a:lnTo>
                  <a:lnTo>
                    <a:pt x="2573" y="154"/>
                  </a:lnTo>
                  <a:lnTo>
                    <a:pt x="2573" y="156"/>
                  </a:lnTo>
                  <a:lnTo>
                    <a:pt x="2563" y="122"/>
                  </a:lnTo>
                  <a:lnTo>
                    <a:pt x="2563" y="123"/>
                  </a:lnTo>
                  <a:lnTo>
                    <a:pt x="2546" y="92"/>
                  </a:lnTo>
                  <a:lnTo>
                    <a:pt x="2547" y="94"/>
                  </a:lnTo>
                  <a:lnTo>
                    <a:pt x="2525" y="68"/>
                  </a:lnTo>
                  <a:lnTo>
                    <a:pt x="2526" y="69"/>
                  </a:lnTo>
                  <a:lnTo>
                    <a:pt x="2499" y="46"/>
                  </a:lnTo>
                  <a:lnTo>
                    <a:pt x="2501" y="46"/>
                  </a:lnTo>
                  <a:lnTo>
                    <a:pt x="2470" y="29"/>
                  </a:lnTo>
                  <a:lnTo>
                    <a:pt x="2471" y="30"/>
                  </a:lnTo>
                  <a:lnTo>
                    <a:pt x="2437" y="20"/>
                  </a:lnTo>
                  <a:lnTo>
                    <a:pt x="2439" y="20"/>
                  </a:lnTo>
                  <a:lnTo>
                    <a:pt x="2403" y="16"/>
                  </a:lnTo>
                  <a:lnTo>
                    <a:pt x="191" y="16"/>
                  </a:lnTo>
                  <a:lnTo>
                    <a:pt x="154" y="20"/>
                  </a:lnTo>
                  <a:lnTo>
                    <a:pt x="156" y="20"/>
                  </a:lnTo>
                  <a:lnTo>
                    <a:pt x="122" y="30"/>
                  </a:lnTo>
                  <a:lnTo>
                    <a:pt x="123" y="29"/>
                  </a:lnTo>
                  <a:lnTo>
                    <a:pt x="92" y="46"/>
                  </a:lnTo>
                  <a:lnTo>
                    <a:pt x="94" y="45"/>
                  </a:lnTo>
                  <a:lnTo>
                    <a:pt x="68" y="68"/>
                  </a:lnTo>
                  <a:lnTo>
                    <a:pt x="45" y="94"/>
                  </a:lnTo>
                  <a:lnTo>
                    <a:pt x="46" y="92"/>
                  </a:lnTo>
                  <a:lnTo>
                    <a:pt x="29" y="123"/>
                  </a:lnTo>
                  <a:lnTo>
                    <a:pt x="30" y="122"/>
                  </a:lnTo>
                  <a:lnTo>
                    <a:pt x="20" y="156"/>
                  </a:lnTo>
                  <a:lnTo>
                    <a:pt x="20" y="154"/>
                  </a:lnTo>
                  <a:lnTo>
                    <a:pt x="16" y="190"/>
                  </a:lnTo>
                  <a:lnTo>
                    <a:pt x="16" y="915"/>
                  </a:lnTo>
                  <a:close/>
                </a:path>
              </a:pathLst>
            </a:custGeom>
            <a:solidFill>
              <a:srgbClr val="00B050"/>
            </a:solidFill>
            <a:ln w="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5" name="Rectangle 86"/>
            <p:cNvSpPr>
              <a:spLocks noChangeArrowheads="1"/>
            </p:cNvSpPr>
            <p:nvPr/>
          </p:nvSpPr>
          <p:spPr bwMode="auto">
            <a:xfrm>
              <a:off x="1588" y="1023"/>
              <a:ext cx="25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100" b="0" i="0" u="none" strike="noStrike" kern="1200" cap="none" spc="0" normalizeH="0" baseline="0" noProof="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新大阪</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7" name="Rectangle 88"/>
            <p:cNvSpPr>
              <a:spLocks noChangeArrowheads="1"/>
            </p:cNvSpPr>
            <p:nvPr/>
          </p:nvSpPr>
          <p:spPr bwMode="auto">
            <a:xfrm>
              <a:off x="1619" y="1226"/>
              <a:ext cx="3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による国土軸機能強化</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8" name="Rectangle 89"/>
            <p:cNvSpPr>
              <a:spLocks noChangeArrowheads="1"/>
            </p:cNvSpPr>
            <p:nvPr/>
          </p:nvSpPr>
          <p:spPr bwMode="auto">
            <a:xfrm>
              <a:off x="1603" y="1296"/>
              <a:ext cx="5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・「おおさか東線」乗入れや「北大阪急行」</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9" name="Rectangle 90"/>
            <p:cNvSpPr>
              <a:spLocks noChangeArrowheads="1"/>
            </p:cNvSpPr>
            <p:nvPr/>
          </p:nvSpPr>
          <p:spPr bwMode="auto">
            <a:xfrm>
              <a:off x="1619" y="1373"/>
              <a:ext cx="4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延伸などによる地域拠点機能強化</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0" name="Freeform 91"/>
            <p:cNvSpPr>
              <a:spLocks noEditPoints="1"/>
            </p:cNvSpPr>
            <p:nvPr/>
          </p:nvSpPr>
          <p:spPr bwMode="auto">
            <a:xfrm>
              <a:off x="2652" y="643"/>
              <a:ext cx="378" cy="310"/>
            </a:xfrm>
            <a:custGeom>
              <a:avLst/>
              <a:gdLst>
                <a:gd name="T0" fmla="*/ 62 w 786"/>
                <a:gd name="T1" fmla="*/ 689 h 710"/>
                <a:gd name="T2" fmla="*/ 103 w 786"/>
                <a:gd name="T3" fmla="*/ 662 h 710"/>
                <a:gd name="T4" fmla="*/ 64 w 786"/>
                <a:gd name="T5" fmla="*/ 539 h 710"/>
                <a:gd name="T6" fmla="*/ 121 w 786"/>
                <a:gd name="T7" fmla="*/ 665 h 710"/>
                <a:gd name="T8" fmla="*/ 160 w 786"/>
                <a:gd name="T9" fmla="*/ 512 h 710"/>
                <a:gd name="T10" fmla="*/ 201 w 786"/>
                <a:gd name="T11" fmla="*/ 564 h 710"/>
                <a:gd name="T12" fmla="*/ 90 w 786"/>
                <a:gd name="T13" fmla="*/ 516 h 710"/>
                <a:gd name="T14" fmla="*/ 263 w 786"/>
                <a:gd name="T15" fmla="*/ 492 h 710"/>
                <a:gd name="T16" fmla="*/ 248 w 786"/>
                <a:gd name="T17" fmla="*/ 418 h 710"/>
                <a:gd name="T18" fmla="*/ 239 w 786"/>
                <a:gd name="T19" fmla="*/ 387 h 710"/>
                <a:gd name="T20" fmla="*/ 303 w 786"/>
                <a:gd name="T21" fmla="*/ 391 h 710"/>
                <a:gd name="T22" fmla="*/ 311 w 786"/>
                <a:gd name="T23" fmla="*/ 420 h 710"/>
                <a:gd name="T24" fmla="*/ 293 w 786"/>
                <a:gd name="T25" fmla="*/ 441 h 710"/>
                <a:gd name="T26" fmla="*/ 284 w 786"/>
                <a:gd name="T27" fmla="*/ 460 h 710"/>
                <a:gd name="T28" fmla="*/ 315 w 786"/>
                <a:gd name="T29" fmla="*/ 475 h 710"/>
                <a:gd name="T30" fmla="*/ 318 w 786"/>
                <a:gd name="T31" fmla="*/ 499 h 710"/>
                <a:gd name="T32" fmla="*/ 273 w 786"/>
                <a:gd name="T33" fmla="*/ 561 h 710"/>
                <a:gd name="T34" fmla="*/ 205 w 786"/>
                <a:gd name="T35" fmla="*/ 434 h 710"/>
                <a:gd name="T36" fmla="*/ 250 w 786"/>
                <a:gd name="T37" fmla="*/ 528 h 710"/>
                <a:gd name="T38" fmla="*/ 378 w 786"/>
                <a:gd name="T39" fmla="*/ 284 h 710"/>
                <a:gd name="T40" fmla="*/ 445 w 786"/>
                <a:gd name="T41" fmla="*/ 280 h 710"/>
                <a:gd name="T42" fmla="*/ 413 w 786"/>
                <a:gd name="T43" fmla="*/ 326 h 710"/>
                <a:gd name="T44" fmla="*/ 391 w 786"/>
                <a:gd name="T45" fmla="*/ 405 h 710"/>
                <a:gd name="T46" fmla="*/ 370 w 786"/>
                <a:gd name="T47" fmla="*/ 381 h 710"/>
                <a:gd name="T48" fmla="*/ 313 w 786"/>
                <a:gd name="T49" fmla="*/ 361 h 710"/>
                <a:gd name="T50" fmla="*/ 337 w 786"/>
                <a:gd name="T51" fmla="*/ 322 h 710"/>
                <a:gd name="T52" fmla="*/ 396 w 786"/>
                <a:gd name="T53" fmla="*/ 339 h 710"/>
                <a:gd name="T54" fmla="*/ 393 w 786"/>
                <a:gd name="T55" fmla="*/ 387 h 710"/>
                <a:gd name="T56" fmla="*/ 322 w 786"/>
                <a:gd name="T57" fmla="*/ 359 h 710"/>
                <a:gd name="T58" fmla="*/ 564 w 786"/>
                <a:gd name="T59" fmla="*/ 182 h 710"/>
                <a:gd name="T60" fmla="*/ 501 w 786"/>
                <a:gd name="T61" fmla="*/ 161 h 710"/>
                <a:gd name="T62" fmla="*/ 475 w 786"/>
                <a:gd name="T63" fmla="*/ 281 h 710"/>
                <a:gd name="T64" fmla="*/ 536 w 786"/>
                <a:gd name="T65" fmla="*/ 333 h 710"/>
                <a:gd name="T66" fmla="*/ 491 w 786"/>
                <a:gd name="T67" fmla="*/ 299 h 710"/>
                <a:gd name="T68" fmla="*/ 424 w 786"/>
                <a:gd name="T69" fmla="*/ 246 h 710"/>
                <a:gd name="T70" fmla="*/ 476 w 786"/>
                <a:gd name="T71" fmla="*/ 201 h 710"/>
                <a:gd name="T72" fmla="*/ 510 w 786"/>
                <a:gd name="T73" fmla="*/ 282 h 710"/>
                <a:gd name="T74" fmla="*/ 528 w 786"/>
                <a:gd name="T75" fmla="*/ 255 h 710"/>
                <a:gd name="T76" fmla="*/ 557 w 786"/>
                <a:gd name="T77" fmla="*/ 198 h 710"/>
                <a:gd name="T78" fmla="*/ 602 w 786"/>
                <a:gd name="T79" fmla="*/ 275 h 710"/>
                <a:gd name="T80" fmla="*/ 663 w 786"/>
                <a:gd name="T81" fmla="*/ 37 h 710"/>
                <a:gd name="T82" fmla="*/ 718 w 786"/>
                <a:gd name="T83" fmla="*/ 88 h 710"/>
                <a:gd name="T84" fmla="*/ 725 w 786"/>
                <a:gd name="T85" fmla="*/ 154 h 710"/>
                <a:gd name="T86" fmla="*/ 671 w 786"/>
                <a:gd name="T87" fmla="*/ 110 h 710"/>
                <a:gd name="T88" fmla="*/ 632 w 786"/>
                <a:gd name="T89" fmla="*/ 42 h 710"/>
                <a:gd name="T90" fmla="*/ 679 w 786"/>
                <a:gd name="T91" fmla="*/ 189 h 710"/>
                <a:gd name="T92" fmla="*/ 678 w 786"/>
                <a:gd name="T93" fmla="*/ 126 h 710"/>
                <a:gd name="T94" fmla="*/ 606 w 786"/>
                <a:gd name="T95" fmla="*/ 104 h 710"/>
                <a:gd name="T96" fmla="*/ 644 w 786"/>
                <a:gd name="T97" fmla="*/ 147 h 710"/>
                <a:gd name="T98" fmla="*/ 601 w 786"/>
                <a:gd name="T99" fmla="*/ 181 h 710"/>
                <a:gd name="T100" fmla="*/ 569 w 786"/>
                <a:gd name="T101" fmla="*/ 138 h 710"/>
                <a:gd name="T102" fmla="*/ 612 w 786"/>
                <a:gd name="T103" fmla="*/ 188 h 710"/>
                <a:gd name="T104" fmla="*/ 670 w 786"/>
                <a:gd name="T105" fmla="*/ 63 h 710"/>
                <a:gd name="T106" fmla="*/ 641 w 786"/>
                <a:gd name="T107" fmla="*/ 103 h 710"/>
                <a:gd name="T108" fmla="*/ 642 w 786"/>
                <a:gd name="T109" fmla="*/ 164 h 710"/>
                <a:gd name="T110" fmla="*/ 754 w 786"/>
                <a:gd name="T111" fmla="*/ 41 h 710"/>
                <a:gd name="T112" fmla="*/ 781 w 786"/>
                <a:gd name="T113" fmla="*/ 7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6" h="710">
                  <a:moveTo>
                    <a:pt x="4" y="637"/>
                  </a:moveTo>
                  <a:cubicBezTo>
                    <a:pt x="1" y="625"/>
                    <a:pt x="0" y="612"/>
                    <a:pt x="2" y="596"/>
                  </a:cubicBezTo>
                  <a:lnTo>
                    <a:pt x="12" y="596"/>
                  </a:lnTo>
                  <a:cubicBezTo>
                    <a:pt x="10" y="611"/>
                    <a:pt x="11" y="624"/>
                    <a:pt x="14" y="634"/>
                  </a:cubicBezTo>
                  <a:cubicBezTo>
                    <a:pt x="17" y="646"/>
                    <a:pt x="23" y="657"/>
                    <a:pt x="33" y="668"/>
                  </a:cubicBezTo>
                  <a:cubicBezTo>
                    <a:pt x="41" y="677"/>
                    <a:pt x="51" y="684"/>
                    <a:pt x="62" y="689"/>
                  </a:cubicBezTo>
                  <a:cubicBezTo>
                    <a:pt x="72" y="694"/>
                    <a:pt x="85" y="697"/>
                    <a:pt x="102" y="699"/>
                  </a:cubicBezTo>
                  <a:lnTo>
                    <a:pt x="101" y="710"/>
                  </a:lnTo>
                  <a:cubicBezTo>
                    <a:pt x="84" y="708"/>
                    <a:pt x="70" y="704"/>
                    <a:pt x="58" y="699"/>
                  </a:cubicBezTo>
                  <a:cubicBezTo>
                    <a:pt x="45" y="693"/>
                    <a:pt x="34" y="685"/>
                    <a:pt x="25" y="675"/>
                  </a:cubicBezTo>
                  <a:cubicBezTo>
                    <a:pt x="15" y="663"/>
                    <a:pt x="7" y="650"/>
                    <a:pt x="4" y="637"/>
                  </a:cubicBezTo>
                  <a:close/>
                  <a:moveTo>
                    <a:pt x="103" y="662"/>
                  </a:moveTo>
                  <a:cubicBezTo>
                    <a:pt x="113" y="644"/>
                    <a:pt x="121" y="628"/>
                    <a:pt x="127" y="612"/>
                  </a:cubicBezTo>
                  <a:lnTo>
                    <a:pt x="101" y="582"/>
                  </a:lnTo>
                  <a:lnTo>
                    <a:pt x="67" y="612"/>
                  </a:lnTo>
                  <a:lnTo>
                    <a:pt x="57" y="600"/>
                  </a:lnTo>
                  <a:lnTo>
                    <a:pt x="91" y="571"/>
                  </a:lnTo>
                  <a:lnTo>
                    <a:pt x="64" y="539"/>
                  </a:lnTo>
                  <a:lnTo>
                    <a:pt x="74" y="530"/>
                  </a:lnTo>
                  <a:cubicBezTo>
                    <a:pt x="78" y="528"/>
                    <a:pt x="79" y="529"/>
                    <a:pt x="78" y="534"/>
                  </a:cubicBezTo>
                  <a:lnTo>
                    <a:pt x="172" y="642"/>
                  </a:lnTo>
                  <a:lnTo>
                    <a:pt x="161" y="651"/>
                  </a:lnTo>
                  <a:lnTo>
                    <a:pt x="138" y="624"/>
                  </a:lnTo>
                  <a:cubicBezTo>
                    <a:pt x="133" y="637"/>
                    <a:pt x="128" y="651"/>
                    <a:pt x="121" y="665"/>
                  </a:cubicBezTo>
                  <a:cubicBezTo>
                    <a:pt x="124" y="668"/>
                    <a:pt x="123" y="670"/>
                    <a:pt x="120" y="669"/>
                  </a:cubicBezTo>
                  <a:lnTo>
                    <a:pt x="103" y="662"/>
                  </a:lnTo>
                  <a:close/>
                  <a:moveTo>
                    <a:pt x="135" y="546"/>
                  </a:moveTo>
                  <a:cubicBezTo>
                    <a:pt x="139" y="533"/>
                    <a:pt x="142" y="518"/>
                    <a:pt x="144" y="503"/>
                  </a:cubicBezTo>
                  <a:lnTo>
                    <a:pt x="161" y="507"/>
                  </a:lnTo>
                  <a:cubicBezTo>
                    <a:pt x="164" y="508"/>
                    <a:pt x="164" y="510"/>
                    <a:pt x="160" y="512"/>
                  </a:cubicBezTo>
                  <a:cubicBezTo>
                    <a:pt x="156" y="527"/>
                    <a:pt x="151" y="542"/>
                    <a:pt x="144" y="557"/>
                  </a:cubicBezTo>
                  <a:lnTo>
                    <a:pt x="183" y="602"/>
                  </a:lnTo>
                  <a:cubicBezTo>
                    <a:pt x="186" y="605"/>
                    <a:pt x="188" y="605"/>
                    <a:pt x="190" y="603"/>
                  </a:cubicBezTo>
                  <a:lnTo>
                    <a:pt x="208" y="588"/>
                  </a:lnTo>
                  <a:cubicBezTo>
                    <a:pt x="211" y="585"/>
                    <a:pt x="212" y="582"/>
                    <a:pt x="211" y="580"/>
                  </a:cubicBezTo>
                  <a:lnTo>
                    <a:pt x="201" y="564"/>
                  </a:lnTo>
                  <a:lnTo>
                    <a:pt x="216" y="556"/>
                  </a:lnTo>
                  <a:lnTo>
                    <a:pt x="226" y="575"/>
                  </a:lnTo>
                  <a:cubicBezTo>
                    <a:pt x="230" y="582"/>
                    <a:pt x="230" y="589"/>
                    <a:pt x="224" y="594"/>
                  </a:cubicBezTo>
                  <a:lnTo>
                    <a:pt x="196" y="618"/>
                  </a:lnTo>
                  <a:cubicBezTo>
                    <a:pt x="189" y="624"/>
                    <a:pt x="183" y="623"/>
                    <a:pt x="178" y="617"/>
                  </a:cubicBezTo>
                  <a:lnTo>
                    <a:pt x="90" y="516"/>
                  </a:lnTo>
                  <a:lnTo>
                    <a:pt x="100" y="507"/>
                  </a:lnTo>
                  <a:cubicBezTo>
                    <a:pt x="104" y="505"/>
                    <a:pt x="106" y="506"/>
                    <a:pt x="104" y="511"/>
                  </a:cubicBezTo>
                  <a:lnTo>
                    <a:pt x="135" y="546"/>
                  </a:lnTo>
                  <a:close/>
                  <a:moveTo>
                    <a:pt x="281" y="427"/>
                  </a:moveTo>
                  <a:lnTo>
                    <a:pt x="266" y="441"/>
                  </a:lnTo>
                  <a:cubicBezTo>
                    <a:pt x="279" y="457"/>
                    <a:pt x="279" y="474"/>
                    <a:pt x="263" y="492"/>
                  </a:cubicBezTo>
                  <a:lnTo>
                    <a:pt x="252" y="484"/>
                  </a:lnTo>
                  <a:cubicBezTo>
                    <a:pt x="263" y="471"/>
                    <a:pt x="264" y="460"/>
                    <a:pt x="256" y="450"/>
                  </a:cubicBezTo>
                  <a:lnTo>
                    <a:pt x="235" y="468"/>
                  </a:lnTo>
                  <a:lnTo>
                    <a:pt x="226" y="458"/>
                  </a:lnTo>
                  <a:lnTo>
                    <a:pt x="258" y="430"/>
                  </a:lnTo>
                  <a:lnTo>
                    <a:pt x="248" y="418"/>
                  </a:lnTo>
                  <a:lnTo>
                    <a:pt x="224" y="439"/>
                  </a:lnTo>
                  <a:lnTo>
                    <a:pt x="215" y="429"/>
                  </a:lnTo>
                  <a:lnTo>
                    <a:pt x="239" y="408"/>
                  </a:lnTo>
                  <a:lnTo>
                    <a:pt x="226" y="393"/>
                  </a:lnTo>
                  <a:lnTo>
                    <a:pt x="236" y="385"/>
                  </a:lnTo>
                  <a:cubicBezTo>
                    <a:pt x="239" y="383"/>
                    <a:pt x="240" y="384"/>
                    <a:pt x="239" y="387"/>
                  </a:cubicBezTo>
                  <a:lnTo>
                    <a:pt x="249" y="399"/>
                  </a:lnTo>
                  <a:lnTo>
                    <a:pt x="276" y="376"/>
                  </a:lnTo>
                  <a:lnTo>
                    <a:pt x="284" y="386"/>
                  </a:lnTo>
                  <a:lnTo>
                    <a:pt x="258" y="409"/>
                  </a:lnTo>
                  <a:lnTo>
                    <a:pt x="268" y="421"/>
                  </a:lnTo>
                  <a:lnTo>
                    <a:pt x="303" y="391"/>
                  </a:lnTo>
                  <a:lnTo>
                    <a:pt x="312" y="401"/>
                  </a:lnTo>
                  <a:lnTo>
                    <a:pt x="290" y="420"/>
                  </a:lnTo>
                  <a:lnTo>
                    <a:pt x="299" y="430"/>
                  </a:lnTo>
                  <a:cubicBezTo>
                    <a:pt x="301" y="432"/>
                    <a:pt x="303" y="433"/>
                    <a:pt x="305" y="431"/>
                  </a:cubicBezTo>
                  <a:lnTo>
                    <a:pt x="311" y="426"/>
                  </a:lnTo>
                  <a:cubicBezTo>
                    <a:pt x="313" y="424"/>
                    <a:pt x="313" y="423"/>
                    <a:pt x="311" y="420"/>
                  </a:cubicBezTo>
                  <a:lnTo>
                    <a:pt x="308" y="414"/>
                  </a:lnTo>
                  <a:lnTo>
                    <a:pt x="319" y="409"/>
                  </a:lnTo>
                  <a:lnTo>
                    <a:pt x="323" y="413"/>
                  </a:lnTo>
                  <a:cubicBezTo>
                    <a:pt x="328" y="420"/>
                    <a:pt x="328" y="426"/>
                    <a:pt x="324" y="429"/>
                  </a:cubicBezTo>
                  <a:lnTo>
                    <a:pt x="308" y="443"/>
                  </a:lnTo>
                  <a:cubicBezTo>
                    <a:pt x="303" y="448"/>
                    <a:pt x="298" y="447"/>
                    <a:pt x="293" y="441"/>
                  </a:cubicBezTo>
                  <a:lnTo>
                    <a:pt x="281" y="427"/>
                  </a:lnTo>
                  <a:close/>
                  <a:moveTo>
                    <a:pt x="304" y="484"/>
                  </a:moveTo>
                  <a:lnTo>
                    <a:pt x="280" y="505"/>
                  </a:lnTo>
                  <a:lnTo>
                    <a:pt x="271" y="495"/>
                  </a:lnTo>
                  <a:lnTo>
                    <a:pt x="296" y="474"/>
                  </a:lnTo>
                  <a:lnTo>
                    <a:pt x="284" y="460"/>
                  </a:lnTo>
                  <a:lnTo>
                    <a:pt x="294" y="451"/>
                  </a:lnTo>
                  <a:cubicBezTo>
                    <a:pt x="297" y="449"/>
                    <a:pt x="298" y="450"/>
                    <a:pt x="297" y="454"/>
                  </a:cubicBezTo>
                  <a:lnTo>
                    <a:pt x="306" y="465"/>
                  </a:lnTo>
                  <a:lnTo>
                    <a:pt x="336" y="439"/>
                  </a:lnTo>
                  <a:lnTo>
                    <a:pt x="344" y="449"/>
                  </a:lnTo>
                  <a:lnTo>
                    <a:pt x="315" y="475"/>
                  </a:lnTo>
                  <a:lnTo>
                    <a:pt x="328" y="490"/>
                  </a:lnTo>
                  <a:lnTo>
                    <a:pt x="364" y="459"/>
                  </a:lnTo>
                  <a:lnTo>
                    <a:pt x="372" y="468"/>
                  </a:lnTo>
                  <a:lnTo>
                    <a:pt x="288" y="541"/>
                  </a:lnTo>
                  <a:lnTo>
                    <a:pt x="280" y="532"/>
                  </a:lnTo>
                  <a:lnTo>
                    <a:pt x="318" y="499"/>
                  </a:lnTo>
                  <a:lnTo>
                    <a:pt x="304" y="484"/>
                  </a:lnTo>
                  <a:close/>
                  <a:moveTo>
                    <a:pt x="249" y="505"/>
                  </a:moveTo>
                  <a:cubicBezTo>
                    <a:pt x="242" y="498"/>
                    <a:pt x="232" y="493"/>
                    <a:pt x="217" y="489"/>
                  </a:cubicBezTo>
                  <a:lnTo>
                    <a:pt x="195" y="446"/>
                  </a:lnTo>
                  <a:lnTo>
                    <a:pt x="182" y="457"/>
                  </a:lnTo>
                  <a:lnTo>
                    <a:pt x="273" y="561"/>
                  </a:lnTo>
                  <a:lnTo>
                    <a:pt x="262" y="570"/>
                  </a:lnTo>
                  <a:lnTo>
                    <a:pt x="163" y="456"/>
                  </a:lnTo>
                  <a:lnTo>
                    <a:pt x="191" y="432"/>
                  </a:lnTo>
                  <a:lnTo>
                    <a:pt x="191" y="429"/>
                  </a:lnTo>
                  <a:lnTo>
                    <a:pt x="204" y="430"/>
                  </a:lnTo>
                  <a:cubicBezTo>
                    <a:pt x="207" y="431"/>
                    <a:pt x="207" y="432"/>
                    <a:pt x="205" y="434"/>
                  </a:cubicBezTo>
                  <a:lnTo>
                    <a:pt x="226" y="480"/>
                  </a:lnTo>
                  <a:cubicBezTo>
                    <a:pt x="240" y="483"/>
                    <a:pt x="250" y="488"/>
                    <a:pt x="257" y="494"/>
                  </a:cubicBezTo>
                  <a:cubicBezTo>
                    <a:pt x="264" y="500"/>
                    <a:pt x="269" y="506"/>
                    <a:pt x="272" y="512"/>
                  </a:cubicBezTo>
                  <a:cubicBezTo>
                    <a:pt x="275" y="519"/>
                    <a:pt x="273" y="525"/>
                    <a:pt x="267" y="531"/>
                  </a:cubicBezTo>
                  <a:lnTo>
                    <a:pt x="260" y="537"/>
                  </a:lnTo>
                  <a:lnTo>
                    <a:pt x="250" y="528"/>
                  </a:lnTo>
                  <a:lnTo>
                    <a:pt x="255" y="524"/>
                  </a:lnTo>
                  <a:cubicBezTo>
                    <a:pt x="260" y="519"/>
                    <a:pt x="258" y="513"/>
                    <a:pt x="249" y="505"/>
                  </a:cubicBezTo>
                  <a:close/>
                  <a:moveTo>
                    <a:pt x="430" y="409"/>
                  </a:moveTo>
                  <a:cubicBezTo>
                    <a:pt x="437" y="389"/>
                    <a:pt x="433" y="370"/>
                    <a:pt x="417" y="351"/>
                  </a:cubicBezTo>
                  <a:lnTo>
                    <a:pt x="365" y="292"/>
                  </a:lnTo>
                  <a:lnTo>
                    <a:pt x="378" y="284"/>
                  </a:lnTo>
                  <a:lnTo>
                    <a:pt x="398" y="251"/>
                  </a:lnTo>
                  <a:lnTo>
                    <a:pt x="415" y="255"/>
                  </a:lnTo>
                  <a:cubicBezTo>
                    <a:pt x="418" y="256"/>
                    <a:pt x="417" y="257"/>
                    <a:pt x="412" y="259"/>
                  </a:cubicBezTo>
                  <a:lnTo>
                    <a:pt x="385" y="293"/>
                  </a:lnTo>
                  <a:lnTo>
                    <a:pt x="404" y="316"/>
                  </a:lnTo>
                  <a:lnTo>
                    <a:pt x="445" y="280"/>
                  </a:lnTo>
                  <a:lnTo>
                    <a:pt x="454" y="290"/>
                  </a:lnTo>
                  <a:lnTo>
                    <a:pt x="438" y="303"/>
                  </a:lnTo>
                  <a:lnTo>
                    <a:pt x="495" y="368"/>
                  </a:lnTo>
                  <a:lnTo>
                    <a:pt x="484" y="377"/>
                  </a:lnTo>
                  <a:lnTo>
                    <a:pt x="428" y="312"/>
                  </a:lnTo>
                  <a:lnTo>
                    <a:pt x="413" y="326"/>
                  </a:lnTo>
                  <a:lnTo>
                    <a:pt x="430" y="345"/>
                  </a:lnTo>
                  <a:cubicBezTo>
                    <a:pt x="448" y="366"/>
                    <a:pt x="452" y="388"/>
                    <a:pt x="444" y="413"/>
                  </a:cubicBezTo>
                  <a:lnTo>
                    <a:pt x="430" y="409"/>
                  </a:lnTo>
                  <a:close/>
                  <a:moveTo>
                    <a:pt x="428" y="427"/>
                  </a:moveTo>
                  <a:lnTo>
                    <a:pt x="418" y="436"/>
                  </a:lnTo>
                  <a:lnTo>
                    <a:pt x="391" y="405"/>
                  </a:lnTo>
                  <a:cubicBezTo>
                    <a:pt x="393" y="419"/>
                    <a:pt x="393" y="431"/>
                    <a:pt x="391" y="442"/>
                  </a:cubicBezTo>
                  <a:lnTo>
                    <a:pt x="375" y="439"/>
                  </a:lnTo>
                  <a:cubicBezTo>
                    <a:pt x="379" y="424"/>
                    <a:pt x="380" y="408"/>
                    <a:pt x="377" y="392"/>
                  </a:cubicBezTo>
                  <a:lnTo>
                    <a:pt x="355" y="411"/>
                  </a:lnTo>
                  <a:lnTo>
                    <a:pt x="347" y="401"/>
                  </a:lnTo>
                  <a:lnTo>
                    <a:pt x="370" y="381"/>
                  </a:lnTo>
                  <a:lnTo>
                    <a:pt x="360" y="370"/>
                  </a:lnTo>
                  <a:lnTo>
                    <a:pt x="334" y="393"/>
                  </a:lnTo>
                  <a:lnTo>
                    <a:pt x="325" y="383"/>
                  </a:lnTo>
                  <a:lnTo>
                    <a:pt x="362" y="351"/>
                  </a:lnTo>
                  <a:lnTo>
                    <a:pt x="351" y="328"/>
                  </a:lnTo>
                  <a:lnTo>
                    <a:pt x="313" y="361"/>
                  </a:lnTo>
                  <a:lnTo>
                    <a:pt x="304" y="351"/>
                  </a:lnTo>
                  <a:lnTo>
                    <a:pt x="327" y="331"/>
                  </a:lnTo>
                  <a:lnTo>
                    <a:pt x="314" y="317"/>
                  </a:lnTo>
                  <a:lnTo>
                    <a:pt x="324" y="308"/>
                  </a:lnTo>
                  <a:cubicBezTo>
                    <a:pt x="327" y="306"/>
                    <a:pt x="328" y="307"/>
                    <a:pt x="327" y="311"/>
                  </a:cubicBezTo>
                  <a:lnTo>
                    <a:pt x="337" y="322"/>
                  </a:lnTo>
                  <a:lnTo>
                    <a:pt x="360" y="302"/>
                  </a:lnTo>
                  <a:lnTo>
                    <a:pt x="369" y="312"/>
                  </a:lnTo>
                  <a:lnTo>
                    <a:pt x="362" y="318"/>
                  </a:lnTo>
                  <a:lnTo>
                    <a:pt x="371" y="343"/>
                  </a:lnTo>
                  <a:lnTo>
                    <a:pt x="387" y="329"/>
                  </a:lnTo>
                  <a:lnTo>
                    <a:pt x="396" y="339"/>
                  </a:lnTo>
                  <a:lnTo>
                    <a:pt x="371" y="361"/>
                  </a:lnTo>
                  <a:lnTo>
                    <a:pt x="381" y="372"/>
                  </a:lnTo>
                  <a:lnTo>
                    <a:pt x="403" y="352"/>
                  </a:lnTo>
                  <a:lnTo>
                    <a:pt x="412" y="362"/>
                  </a:lnTo>
                  <a:lnTo>
                    <a:pt x="389" y="382"/>
                  </a:lnTo>
                  <a:lnTo>
                    <a:pt x="393" y="387"/>
                  </a:lnTo>
                  <a:cubicBezTo>
                    <a:pt x="399" y="384"/>
                    <a:pt x="409" y="381"/>
                    <a:pt x="423" y="380"/>
                  </a:cubicBezTo>
                  <a:lnTo>
                    <a:pt x="426" y="396"/>
                  </a:lnTo>
                  <a:cubicBezTo>
                    <a:pt x="417" y="395"/>
                    <a:pt x="409" y="395"/>
                    <a:pt x="402" y="396"/>
                  </a:cubicBezTo>
                  <a:lnTo>
                    <a:pt x="428" y="427"/>
                  </a:lnTo>
                  <a:close/>
                  <a:moveTo>
                    <a:pt x="340" y="368"/>
                  </a:moveTo>
                  <a:cubicBezTo>
                    <a:pt x="335" y="364"/>
                    <a:pt x="329" y="361"/>
                    <a:pt x="322" y="359"/>
                  </a:cubicBezTo>
                  <a:lnTo>
                    <a:pt x="330" y="347"/>
                  </a:lnTo>
                  <a:cubicBezTo>
                    <a:pt x="336" y="349"/>
                    <a:pt x="342" y="352"/>
                    <a:pt x="348" y="356"/>
                  </a:cubicBezTo>
                  <a:lnTo>
                    <a:pt x="340" y="368"/>
                  </a:lnTo>
                  <a:close/>
                  <a:moveTo>
                    <a:pt x="501" y="161"/>
                  </a:moveTo>
                  <a:cubicBezTo>
                    <a:pt x="521" y="168"/>
                    <a:pt x="540" y="170"/>
                    <a:pt x="560" y="166"/>
                  </a:cubicBezTo>
                  <a:lnTo>
                    <a:pt x="564" y="182"/>
                  </a:lnTo>
                  <a:cubicBezTo>
                    <a:pt x="542" y="184"/>
                    <a:pt x="522" y="182"/>
                    <a:pt x="504" y="175"/>
                  </a:cubicBezTo>
                  <a:cubicBezTo>
                    <a:pt x="510" y="190"/>
                    <a:pt x="511" y="209"/>
                    <a:pt x="510" y="232"/>
                  </a:cubicBezTo>
                  <a:lnTo>
                    <a:pt x="494" y="227"/>
                  </a:lnTo>
                  <a:cubicBezTo>
                    <a:pt x="498" y="205"/>
                    <a:pt x="496" y="185"/>
                    <a:pt x="487" y="166"/>
                  </a:cubicBezTo>
                  <a:lnTo>
                    <a:pt x="498" y="158"/>
                  </a:lnTo>
                  <a:cubicBezTo>
                    <a:pt x="501" y="156"/>
                    <a:pt x="502" y="157"/>
                    <a:pt x="501" y="161"/>
                  </a:cubicBezTo>
                  <a:close/>
                  <a:moveTo>
                    <a:pt x="459" y="263"/>
                  </a:moveTo>
                  <a:lnTo>
                    <a:pt x="468" y="273"/>
                  </a:lnTo>
                  <a:lnTo>
                    <a:pt x="496" y="249"/>
                  </a:lnTo>
                  <a:lnTo>
                    <a:pt x="487" y="239"/>
                  </a:lnTo>
                  <a:lnTo>
                    <a:pt x="459" y="263"/>
                  </a:lnTo>
                  <a:close/>
                  <a:moveTo>
                    <a:pt x="475" y="281"/>
                  </a:moveTo>
                  <a:lnTo>
                    <a:pt x="484" y="291"/>
                  </a:lnTo>
                  <a:lnTo>
                    <a:pt x="511" y="267"/>
                  </a:lnTo>
                  <a:lnTo>
                    <a:pt x="503" y="257"/>
                  </a:lnTo>
                  <a:lnTo>
                    <a:pt x="475" y="281"/>
                  </a:lnTo>
                  <a:close/>
                  <a:moveTo>
                    <a:pt x="546" y="324"/>
                  </a:moveTo>
                  <a:lnTo>
                    <a:pt x="536" y="333"/>
                  </a:lnTo>
                  <a:lnTo>
                    <a:pt x="517" y="311"/>
                  </a:lnTo>
                  <a:lnTo>
                    <a:pt x="494" y="331"/>
                  </a:lnTo>
                  <a:lnTo>
                    <a:pt x="485" y="321"/>
                  </a:lnTo>
                  <a:lnTo>
                    <a:pt x="508" y="301"/>
                  </a:lnTo>
                  <a:lnTo>
                    <a:pt x="500" y="291"/>
                  </a:lnTo>
                  <a:lnTo>
                    <a:pt x="491" y="299"/>
                  </a:lnTo>
                  <a:lnTo>
                    <a:pt x="482" y="307"/>
                  </a:lnTo>
                  <a:lnTo>
                    <a:pt x="443" y="262"/>
                  </a:lnTo>
                  <a:lnTo>
                    <a:pt x="461" y="247"/>
                  </a:lnTo>
                  <a:lnTo>
                    <a:pt x="453" y="238"/>
                  </a:lnTo>
                  <a:lnTo>
                    <a:pt x="432" y="256"/>
                  </a:lnTo>
                  <a:lnTo>
                    <a:pt x="424" y="246"/>
                  </a:lnTo>
                  <a:lnTo>
                    <a:pt x="445" y="228"/>
                  </a:lnTo>
                  <a:lnTo>
                    <a:pt x="432" y="214"/>
                  </a:lnTo>
                  <a:lnTo>
                    <a:pt x="442" y="205"/>
                  </a:lnTo>
                  <a:cubicBezTo>
                    <a:pt x="445" y="203"/>
                    <a:pt x="446" y="204"/>
                    <a:pt x="445" y="208"/>
                  </a:cubicBezTo>
                  <a:lnTo>
                    <a:pt x="455" y="219"/>
                  </a:lnTo>
                  <a:lnTo>
                    <a:pt x="476" y="201"/>
                  </a:lnTo>
                  <a:lnTo>
                    <a:pt x="484" y="211"/>
                  </a:lnTo>
                  <a:lnTo>
                    <a:pt x="464" y="229"/>
                  </a:lnTo>
                  <a:lnTo>
                    <a:pt x="471" y="238"/>
                  </a:lnTo>
                  <a:lnTo>
                    <a:pt x="488" y="223"/>
                  </a:lnTo>
                  <a:lnTo>
                    <a:pt x="527" y="267"/>
                  </a:lnTo>
                  <a:lnTo>
                    <a:pt x="510" y="282"/>
                  </a:lnTo>
                  <a:lnTo>
                    <a:pt x="519" y="292"/>
                  </a:lnTo>
                  <a:lnTo>
                    <a:pt x="541" y="273"/>
                  </a:lnTo>
                  <a:lnTo>
                    <a:pt x="549" y="283"/>
                  </a:lnTo>
                  <a:lnTo>
                    <a:pt x="527" y="302"/>
                  </a:lnTo>
                  <a:lnTo>
                    <a:pt x="546" y="324"/>
                  </a:lnTo>
                  <a:close/>
                  <a:moveTo>
                    <a:pt x="528" y="255"/>
                  </a:moveTo>
                  <a:lnTo>
                    <a:pt x="550" y="236"/>
                  </a:lnTo>
                  <a:lnTo>
                    <a:pt x="534" y="218"/>
                  </a:lnTo>
                  <a:lnTo>
                    <a:pt x="522" y="229"/>
                  </a:lnTo>
                  <a:lnTo>
                    <a:pt x="513" y="219"/>
                  </a:lnTo>
                  <a:lnTo>
                    <a:pt x="549" y="189"/>
                  </a:lnTo>
                  <a:lnTo>
                    <a:pt x="557" y="198"/>
                  </a:lnTo>
                  <a:lnTo>
                    <a:pt x="545" y="209"/>
                  </a:lnTo>
                  <a:lnTo>
                    <a:pt x="560" y="227"/>
                  </a:lnTo>
                  <a:lnTo>
                    <a:pt x="586" y="205"/>
                  </a:lnTo>
                  <a:lnTo>
                    <a:pt x="594" y="215"/>
                  </a:lnTo>
                  <a:lnTo>
                    <a:pt x="569" y="237"/>
                  </a:lnTo>
                  <a:lnTo>
                    <a:pt x="602" y="275"/>
                  </a:lnTo>
                  <a:lnTo>
                    <a:pt x="592" y="284"/>
                  </a:lnTo>
                  <a:lnTo>
                    <a:pt x="558" y="246"/>
                  </a:lnTo>
                  <a:lnTo>
                    <a:pt x="537" y="265"/>
                  </a:lnTo>
                  <a:lnTo>
                    <a:pt x="528" y="255"/>
                  </a:lnTo>
                  <a:close/>
                  <a:moveTo>
                    <a:pt x="638" y="58"/>
                  </a:moveTo>
                  <a:lnTo>
                    <a:pt x="663" y="37"/>
                  </a:lnTo>
                  <a:lnTo>
                    <a:pt x="702" y="82"/>
                  </a:lnTo>
                  <a:lnTo>
                    <a:pt x="679" y="102"/>
                  </a:lnTo>
                  <a:lnTo>
                    <a:pt x="685" y="108"/>
                  </a:lnTo>
                  <a:cubicBezTo>
                    <a:pt x="687" y="111"/>
                    <a:pt x="693" y="113"/>
                    <a:pt x="702" y="116"/>
                  </a:cubicBezTo>
                  <a:lnTo>
                    <a:pt x="704" y="86"/>
                  </a:lnTo>
                  <a:lnTo>
                    <a:pt x="718" y="88"/>
                  </a:lnTo>
                  <a:cubicBezTo>
                    <a:pt x="720" y="90"/>
                    <a:pt x="720" y="91"/>
                    <a:pt x="717" y="92"/>
                  </a:cubicBezTo>
                  <a:lnTo>
                    <a:pt x="712" y="119"/>
                  </a:lnTo>
                  <a:cubicBezTo>
                    <a:pt x="724" y="121"/>
                    <a:pt x="737" y="121"/>
                    <a:pt x="751" y="119"/>
                  </a:cubicBezTo>
                  <a:lnTo>
                    <a:pt x="755" y="134"/>
                  </a:lnTo>
                  <a:cubicBezTo>
                    <a:pt x="738" y="137"/>
                    <a:pt x="720" y="135"/>
                    <a:pt x="702" y="128"/>
                  </a:cubicBezTo>
                  <a:lnTo>
                    <a:pt x="725" y="154"/>
                  </a:lnTo>
                  <a:cubicBezTo>
                    <a:pt x="729" y="159"/>
                    <a:pt x="729" y="164"/>
                    <a:pt x="725" y="167"/>
                  </a:cubicBezTo>
                  <a:lnTo>
                    <a:pt x="715" y="176"/>
                  </a:lnTo>
                  <a:lnTo>
                    <a:pt x="706" y="169"/>
                  </a:lnTo>
                  <a:lnTo>
                    <a:pt x="713" y="163"/>
                  </a:lnTo>
                  <a:cubicBezTo>
                    <a:pt x="715" y="162"/>
                    <a:pt x="715" y="160"/>
                    <a:pt x="714" y="159"/>
                  </a:cubicBezTo>
                  <a:lnTo>
                    <a:pt x="671" y="110"/>
                  </a:lnTo>
                  <a:lnTo>
                    <a:pt x="659" y="120"/>
                  </a:lnTo>
                  <a:lnTo>
                    <a:pt x="648" y="129"/>
                  </a:lnTo>
                  <a:lnTo>
                    <a:pt x="609" y="84"/>
                  </a:lnTo>
                  <a:lnTo>
                    <a:pt x="628" y="66"/>
                  </a:lnTo>
                  <a:lnTo>
                    <a:pt x="619" y="50"/>
                  </a:lnTo>
                  <a:lnTo>
                    <a:pt x="632" y="42"/>
                  </a:lnTo>
                  <a:cubicBezTo>
                    <a:pt x="636" y="41"/>
                    <a:pt x="636" y="42"/>
                    <a:pt x="634" y="46"/>
                  </a:cubicBezTo>
                  <a:lnTo>
                    <a:pt x="638" y="58"/>
                  </a:lnTo>
                  <a:close/>
                  <a:moveTo>
                    <a:pt x="678" y="126"/>
                  </a:moveTo>
                  <a:lnTo>
                    <a:pt x="680" y="129"/>
                  </a:lnTo>
                  <a:cubicBezTo>
                    <a:pt x="696" y="149"/>
                    <a:pt x="700" y="170"/>
                    <a:pt x="693" y="191"/>
                  </a:cubicBezTo>
                  <a:lnTo>
                    <a:pt x="679" y="189"/>
                  </a:lnTo>
                  <a:cubicBezTo>
                    <a:pt x="685" y="170"/>
                    <a:pt x="683" y="155"/>
                    <a:pt x="673" y="142"/>
                  </a:cubicBezTo>
                  <a:lnTo>
                    <a:pt x="659" y="153"/>
                  </a:lnTo>
                  <a:lnTo>
                    <a:pt x="652" y="145"/>
                  </a:lnTo>
                  <a:lnTo>
                    <a:pt x="667" y="132"/>
                  </a:lnTo>
                  <a:lnTo>
                    <a:pt x="667" y="129"/>
                  </a:lnTo>
                  <a:lnTo>
                    <a:pt x="678" y="126"/>
                  </a:lnTo>
                  <a:close/>
                  <a:moveTo>
                    <a:pt x="580" y="101"/>
                  </a:moveTo>
                  <a:cubicBezTo>
                    <a:pt x="583" y="119"/>
                    <a:pt x="584" y="130"/>
                    <a:pt x="585" y="136"/>
                  </a:cubicBezTo>
                  <a:lnTo>
                    <a:pt x="597" y="136"/>
                  </a:lnTo>
                  <a:lnTo>
                    <a:pt x="592" y="102"/>
                  </a:lnTo>
                  <a:lnTo>
                    <a:pt x="605" y="100"/>
                  </a:lnTo>
                  <a:cubicBezTo>
                    <a:pt x="608" y="101"/>
                    <a:pt x="608" y="102"/>
                    <a:pt x="606" y="104"/>
                  </a:cubicBezTo>
                  <a:cubicBezTo>
                    <a:pt x="608" y="126"/>
                    <a:pt x="610" y="143"/>
                    <a:pt x="610" y="155"/>
                  </a:cubicBezTo>
                  <a:lnTo>
                    <a:pt x="626" y="139"/>
                  </a:lnTo>
                  <a:lnTo>
                    <a:pt x="616" y="135"/>
                  </a:lnTo>
                  <a:lnTo>
                    <a:pt x="620" y="124"/>
                  </a:lnTo>
                  <a:cubicBezTo>
                    <a:pt x="631" y="126"/>
                    <a:pt x="641" y="130"/>
                    <a:pt x="650" y="135"/>
                  </a:cubicBezTo>
                  <a:lnTo>
                    <a:pt x="644" y="147"/>
                  </a:lnTo>
                  <a:lnTo>
                    <a:pt x="637" y="144"/>
                  </a:lnTo>
                  <a:lnTo>
                    <a:pt x="627" y="155"/>
                  </a:lnTo>
                  <a:lnTo>
                    <a:pt x="677" y="212"/>
                  </a:lnTo>
                  <a:lnTo>
                    <a:pt x="666" y="221"/>
                  </a:lnTo>
                  <a:lnTo>
                    <a:pt x="618" y="165"/>
                  </a:lnTo>
                  <a:lnTo>
                    <a:pt x="601" y="181"/>
                  </a:lnTo>
                  <a:cubicBezTo>
                    <a:pt x="601" y="185"/>
                    <a:pt x="600" y="185"/>
                    <a:pt x="596" y="182"/>
                  </a:cubicBezTo>
                  <a:lnTo>
                    <a:pt x="589" y="175"/>
                  </a:lnTo>
                  <a:lnTo>
                    <a:pt x="599" y="166"/>
                  </a:lnTo>
                  <a:lnTo>
                    <a:pt x="598" y="150"/>
                  </a:lnTo>
                  <a:lnTo>
                    <a:pt x="570" y="151"/>
                  </a:lnTo>
                  <a:lnTo>
                    <a:pt x="569" y="138"/>
                  </a:lnTo>
                  <a:lnTo>
                    <a:pt x="573" y="138"/>
                  </a:lnTo>
                  <a:cubicBezTo>
                    <a:pt x="570" y="121"/>
                    <a:pt x="568" y="108"/>
                    <a:pt x="566" y="100"/>
                  </a:cubicBezTo>
                  <a:lnTo>
                    <a:pt x="579" y="97"/>
                  </a:lnTo>
                  <a:cubicBezTo>
                    <a:pt x="582" y="97"/>
                    <a:pt x="582" y="98"/>
                    <a:pt x="580" y="101"/>
                  </a:cubicBezTo>
                  <a:close/>
                  <a:moveTo>
                    <a:pt x="635" y="222"/>
                  </a:moveTo>
                  <a:cubicBezTo>
                    <a:pt x="626" y="207"/>
                    <a:pt x="618" y="195"/>
                    <a:pt x="612" y="188"/>
                  </a:cubicBezTo>
                  <a:lnTo>
                    <a:pt x="622" y="180"/>
                  </a:lnTo>
                  <a:cubicBezTo>
                    <a:pt x="625" y="179"/>
                    <a:pt x="626" y="179"/>
                    <a:pt x="625" y="183"/>
                  </a:cubicBezTo>
                  <a:cubicBezTo>
                    <a:pt x="635" y="194"/>
                    <a:pt x="643" y="206"/>
                    <a:pt x="649" y="219"/>
                  </a:cubicBezTo>
                  <a:lnTo>
                    <a:pt x="635" y="222"/>
                  </a:lnTo>
                  <a:close/>
                  <a:moveTo>
                    <a:pt x="634" y="95"/>
                  </a:moveTo>
                  <a:lnTo>
                    <a:pt x="670" y="63"/>
                  </a:lnTo>
                  <a:lnTo>
                    <a:pt x="661" y="53"/>
                  </a:lnTo>
                  <a:lnTo>
                    <a:pt x="625" y="84"/>
                  </a:lnTo>
                  <a:lnTo>
                    <a:pt x="634" y="95"/>
                  </a:lnTo>
                  <a:close/>
                  <a:moveTo>
                    <a:pt x="686" y="82"/>
                  </a:moveTo>
                  <a:lnTo>
                    <a:pt x="677" y="71"/>
                  </a:lnTo>
                  <a:lnTo>
                    <a:pt x="641" y="103"/>
                  </a:lnTo>
                  <a:lnTo>
                    <a:pt x="650" y="113"/>
                  </a:lnTo>
                  <a:lnTo>
                    <a:pt x="686" y="82"/>
                  </a:lnTo>
                  <a:close/>
                  <a:moveTo>
                    <a:pt x="649" y="154"/>
                  </a:moveTo>
                  <a:cubicBezTo>
                    <a:pt x="656" y="157"/>
                    <a:pt x="664" y="163"/>
                    <a:pt x="673" y="171"/>
                  </a:cubicBezTo>
                  <a:lnTo>
                    <a:pt x="665" y="182"/>
                  </a:lnTo>
                  <a:cubicBezTo>
                    <a:pt x="660" y="176"/>
                    <a:pt x="652" y="170"/>
                    <a:pt x="642" y="164"/>
                  </a:cubicBezTo>
                  <a:lnTo>
                    <a:pt x="649" y="154"/>
                  </a:lnTo>
                  <a:close/>
                  <a:moveTo>
                    <a:pt x="781" y="70"/>
                  </a:moveTo>
                  <a:cubicBezTo>
                    <a:pt x="784" y="83"/>
                    <a:pt x="786" y="97"/>
                    <a:pt x="786" y="114"/>
                  </a:cubicBezTo>
                  <a:lnTo>
                    <a:pt x="775" y="114"/>
                  </a:lnTo>
                  <a:cubicBezTo>
                    <a:pt x="776" y="97"/>
                    <a:pt x="774" y="83"/>
                    <a:pt x="771" y="72"/>
                  </a:cubicBezTo>
                  <a:cubicBezTo>
                    <a:pt x="768" y="61"/>
                    <a:pt x="762" y="50"/>
                    <a:pt x="754" y="41"/>
                  </a:cubicBezTo>
                  <a:cubicBezTo>
                    <a:pt x="744" y="30"/>
                    <a:pt x="734" y="22"/>
                    <a:pt x="723" y="17"/>
                  </a:cubicBezTo>
                  <a:cubicBezTo>
                    <a:pt x="714" y="13"/>
                    <a:pt x="701" y="11"/>
                    <a:pt x="685" y="10"/>
                  </a:cubicBezTo>
                  <a:lnTo>
                    <a:pt x="687" y="0"/>
                  </a:lnTo>
                  <a:cubicBezTo>
                    <a:pt x="703" y="1"/>
                    <a:pt x="716" y="3"/>
                    <a:pt x="727" y="8"/>
                  </a:cubicBezTo>
                  <a:cubicBezTo>
                    <a:pt x="740" y="13"/>
                    <a:pt x="751" y="22"/>
                    <a:pt x="762" y="34"/>
                  </a:cubicBezTo>
                  <a:cubicBezTo>
                    <a:pt x="771" y="45"/>
                    <a:pt x="777" y="57"/>
                    <a:pt x="781" y="7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1" name="Rectangle 92"/>
            <p:cNvSpPr>
              <a:spLocks noChangeArrowheads="1"/>
            </p:cNvSpPr>
            <p:nvPr/>
          </p:nvSpPr>
          <p:spPr bwMode="auto">
            <a:xfrm>
              <a:off x="2469" y="3020"/>
              <a:ext cx="2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阪高大和川線</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2" name="Freeform 93"/>
            <p:cNvSpPr>
              <a:spLocks noEditPoints="1"/>
            </p:cNvSpPr>
            <p:nvPr/>
          </p:nvSpPr>
          <p:spPr bwMode="auto">
            <a:xfrm>
              <a:off x="1856" y="2184"/>
              <a:ext cx="1368" cy="68"/>
            </a:xfrm>
            <a:custGeom>
              <a:avLst/>
              <a:gdLst>
                <a:gd name="T0" fmla="*/ 1316 w 1368"/>
                <a:gd name="T1" fmla="*/ 50 h 68"/>
                <a:gd name="T2" fmla="*/ 51 w 1368"/>
                <a:gd name="T3" fmla="*/ 37 h 68"/>
                <a:gd name="T4" fmla="*/ 51 w 1368"/>
                <a:gd name="T5" fmla="*/ 19 h 68"/>
                <a:gd name="T6" fmla="*/ 1316 w 1368"/>
                <a:gd name="T7" fmla="*/ 31 h 68"/>
                <a:gd name="T8" fmla="*/ 1316 w 1368"/>
                <a:gd name="T9" fmla="*/ 50 h 68"/>
                <a:gd name="T10" fmla="*/ 1307 w 1368"/>
                <a:gd name="T11" fmla="*/ 12 h 68"/>
                <a:gd name="T12" fmla="*/ 1368 w 1368"/>
                <a:gd name="T13" fmla="*/ 41 h 68"/>
                <a:gd name="T14" fmla="*/ 1306 w 1368"/>
                <a:gd name="T15" fmla="*/ 68 h 68"/>
                <a:gd name="T16" fmla="*/ 1307 w 1368"/>
                <a:gd name="T17" fmla="*/ 12 h 68"/>
                <a:gd name="T18" fmla="*/ 61 w 1368"/>
                <a:gd name="T19" fmla="*/ 56 h 68"/>
                <a:gd name="T20" fmla="*/ 0 w 1368"/>
                <a:gd name="T21" fmla="*/ 28 h 68"/>
                <a:gd name="T22" fmla="*/ 61 w 1368"/>
                <a:gd name="T23" fmla="*/ 0 h 68"/>
                <a:gd name="T24" fmla="*/ 61 w 1368"/>
                <a:gd name="T25"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8" h="68">
                  <a:moveTo>
                    <a:pt x="1316" y="50"/>
                  </a:moveTo>
                  <a:lnTo>
                    <a:pt x="51" y="37"/>
                  </a:lnTo>
                  <a:lnTo>
                    <a:pt x="51" y="19"/>
                  </a:lnTo>
                  <a:lnTo>
                    <a:pt x="1316" y="31"/>
                  </a:lnTo>
                  <a:lnTo>
                    <a:pt x="1316" y="50"/>
                  </a:lnTo>
                  <a:close/>
                  <a:moveTo>
                    <a:pt x="1307" y="12"/>
                  </a:moveTo>
                  <a:lnTo>
                    <a:pt x="1368" y="41"/>
                  </a:lnTo>
                  <a:lnTo>
                    <a:pt x="1306" y="68"/>
                  </a:lnTo>
                  <a:lnTo>
                    <a:pt x="1307" y="12"/>
                  </a:lnTo>
                  <a:close/>
                  <a:moveTo>
                    <a:pt x="61" y="56"/>
                  </a:moveTo>
                  <a:lnTo>
                    <a:pt x="0" y="28"/>
                  </a:lnTo>
                  <a:lnTo>
                    <a:pt x="61" y="0"/>
                  </a:lnTo>
                  <a:lnTo>
                    <a:pt x="61" y="56"/>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3" name="Freeform 94"/>
            <p:cNvSpPr>
              <a:spLocks noEditPoints="1"/>
            </p:cNvSpPr>
            <p:nvPr/>
          </p:nvSpPr>
          <p:spPr bwMode="auto">
            <a:xfrm>
              <a:off x="2148" y="2489"/>
              <a:ext cx="1106" cy="63"/>
            </a:xfrm>
            <a:custGeom>
              <a:avLst/>
              <a:gdLst>
                <a:gd name="T0" fmla="*/ 0 w 1106"/>
                <a:gd name="T1" fmla="*/ 31 h 63"/>
                <a:gd name="T2" fmla="*/ 1048 w 1106"/>
                <a:gd name="T3" fmla="*/ 21 h 63"/>
                <a:gd name="T4" fmla="*/ 1049 w 1106"/>
                <a:gd name="T5" fmla="*/ 42 h 63"/>
                <a:gd name="T6" fmla="*/ 1 w 1106"/>
                <a:gd name="T7" fmla="*/ 52 h 63"/>
                <a:gd name="T8" fmla="*/ 0 w 1106"/>
                <a:gd name="T9" fmla="*/ 31 h 63"/>
                <a:gd name="T10" fmla="*/ 1037 w 1106"/>
                <a:gd name="T11" fmla="*/ 0 h 63"/>
                <a:gd name="T12" fmla="*/ 1106 w 1106"/>
                <a:gd name="T13" fmla="*/ 31 h 63"/>
                <a:gd name="T14" fmla="*/ 1037 w 1106"/>
                <a:gd name="T15" fmla="*/ 63 h 63"/>
                <a:gd name="T16" fmla="*/ 1037 w 1106"/>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6" h="63">
                  <a:moveTo>
                    <a:pt x="0" y="31"/>
                  </a:moveTo>
                  <a:lnTo>
                    <a:pt x="1048" y="21"/>
                  </a:lnTo>
                  <a:lnTo>
                    <a:pt x="1049" y="42"/>
                  </a:lnTo>
                  <a:lnTo>
                    <a:pt x="1" y="52"/>
                  </a:lnTo>
                  <a:lnTo>
                    <a:pt x="0" y="31"/>
                  </a:lnTo>
                  <a:close/>
                  <a:moveTo>
                    <a:pt x="1037" y="0"/>
                  </a:moveTo>
                  <a:lnTo>
                    <a:pt x="1106" y="31"/>
                  </a:lnTo>
                  <a:lnTo>
                    <a:pt x="1037" y="63"/>
                  </a:lnTo>
                  <a:lnTo>
                    <a:pt x="1037" y="0"/>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4" name="Freeform 95"/>
            <p:cNvSpPr>
              <a:spLocks noEditPoints="1"/>
            </p:cNvSpPr>
            <p:nvPr/>
          </p:nvSpPr>
          <p:spPr bwMode="auto">
            <a:xfrm>
              <a:off x="75" y="1851"/>
              <a:ext cx="960" cy="56"/>
            </a:xfrm>
            <a:custGeom>
              <a:avLst/>
              <a:gdLst>
                <a:gd name="T0" fmla="*/ 960 w 960"/>
                <a:gd name="T1" fmla="*/ 43 h 56"/>
                <a:gd name="T2" fmla="*/ 92 w 960"/>
                <a:gd name="T3" fmla="*/ 37 h 56"/>
                <a:gd name="T4" fmla="*/ 92 w 960"/>
                <a:gd name="T5" fmla="*/ 19 h 56"/>
                <a:gd name="T6" fmla="*/ 960 w 960"/>
                <a:gd name="T7" fmla="*/ 24 h 56"/>
                <a:gd name="T8" fmla="*/ 960 w 960"/>
                <a:gd name="T9" fmla="*/ 43 h 56"/>
                <a:gd name="T10" fmla="*/ 102 w 960"/>
                <a:gd name="T11" fmla="*/ 56 h 56"/>
                <a:gd name="T12" fmla="*/ 0 w 960"/>
                <a:gd name="T13" fmla="*/ 27 h 56"/>
                <a:gd name="T14" fmla="*/ 103 w 960"/>
                <a:gd name="T15" fmla="*/ 0 h 56"/>
                <a:gd name="T16" fmla="*/ 102 w 96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56">
                  <a:moveTo>
                    <a:pt x="960" y="43"/>
                  </a:moveTo>
                  <a:lnTo>
                    <a:pt x="92" y="37"/>
                  </a:lnTo>
                  <a:lnTo>
                    <a:pt x="92" y="19"/>
                  </a:lnTo>
                  <a:lnTo>
                    <a:pt x="960" y="24"/>
                  </a:lnTo>
                  <a:lnTo>
                    <a:pt x="960" y="43"/>
                  </a:lnTo>
                  <a:close/>
                  <a:moveTo>
                    <a:pt x="102" y="56"/>
                  </a:moveTo>
                  <a:lnTo>
                    <a:pt x="0" y="27"/>
                  </a:lnTo>
                  <a:lnTo>
                    <a:pt x="103" y="0"/>
                  </a:lnTo>
                  <a:lnTo>
                    <a:pt x="102" y="56"/>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5" name="Freeform 96"/>
            <p:cNvSpPr>
              <a:spLocks/>
            </p:cNvSpPr>
            <p:nvPr/>
          </p:nvSpPr>
          <p:spPr bwMode="auto">
            <a:xfrm>
              <a:off x="1031" y="1875"/>
              <a:ext cx="1174" cy="664"/>
            </a:xfrm>
            <a:custGeom>
              <a:avLst/>
              <a:gdLst>
                <a:gd name="T0" fmla="*/ 51 w 1174"/>
                <a:gd name="T1" fmla="*/ 5 h 664"/>
                <a:gd name="T2" fmla="*/ 147 w 1174"/>
                <a:gd name="T3" fmla="*/ 26 h 664"/>
                <a:gd name="T4" fmla="*/ 193 w 1174"/>
                <a:gd name="T5" fmla="*/ 48 h 664"/>
                <a:gd name="T6" fmla="*/ 237 w 1174"/>
                <a:gd name="T7" fmla="*/ 83 h 664"/>
                <a:gd name="T8" fmla="*/ 315 w 1174"/>
                <a:gd name="T9" fmla="*/ 172 h 664"/>
                <a:gd name="T10" fmla="*/ 350 w 1174"/>
                <a:gd name="T11" fmla="*/ 212 h 664"/>
                <a:gd name="T12" fmla="*/ 378 w 1174"/>
                <a:gd name="T13" fmla="*/ 243 h 664"/>
                <a:gd name="T14" fmla="*/ 426 w 1174"/>
                <a:gd name="T15" fmla="*/ 297 h 664"/>
                <a:gd name="T16" fmla="*/ 459 w 1174"/>
                <a:gd name="T17" fmla="*/ 334 h 664"/>
                <a:gd name="T18" fmla="*/ 506 w 1174"/>
                <a:gd name="T19" fmla="*/ 386 h 664"/>
                <a:gd name="T20" fmla="*/ 590 w 1174"/>
                <a:gd name="T21" fmla="*/ 479 h 664"/>
                <a:gd name="T22" fmla="*/ 645 w 1174"/>
                <a:gd name="T23" fmla="*/ 533 h 664"/>
                <a:gd name="T24" fmla="*/ 690 w 1174"/>
                <a:gd name="T25" fmla="*/ 569 h 664"/>
                <a:gd name="T26" fmla="*/ 730 w 1174"/>
                <a:gd name="T27" fmla="*/ 589 h 664"/>
                <a:gd name="T28" fmla="*/ 786 w 1174"/>
                <a:gd name="T29" fmla="*/ 606 h 664"/>
                <a:gd name="T30" fmla="*/ 878 w 1174"/>
                <a:gd name="T31" fmla="*/ 626 h 664"/>
                <a:gd name="T32" fmla="*/ 985 w 1174"/>
                <a:gd name="T33" fmla="*/ 640 h 664"/>
                <a:gd name="T34" fmla="*/ 1072 w 1174"/>
                <a:gd name="T35" fmla="*/ 645 h 664"/>
                <a:gd name="T36" fmla="*/ 1140 w 1174"/>
                <a:gd name="T37" fmla="*/ 644 h 664"/>
                <a:gd name="T38" fmla="*/ 1174 w 1174"/>
                <a:gd name="T39" fmla="*/ 660 h 664"/>
                <a:gd name="T40" fmla="*/ 1108 w 1174"/>
                <a:gd name="T41" fmla="*/ 664 h 664"/>
                <a:gd name="T42" fmla="*/ 1030 w 1174"/>
                <a:gd name="T43" fmla="*/ 663 h 664"/>
                <a:gd name="T44" fmla="*/ 928 w 1174"/>
                <a:gd name="T45" fmla="*/ 652 h 664"/>
                <a:gd name="T46" fmla="*/ 823 w 1174"/>
                <a:gd name="T47" fmla="*/ 634 h 664"/>
                <a:gd name="T48" fmla="*/ 741 w 1174"/>
                <a:gd name="T49" fmla="*/ 613 h 664"/>
                <a:gd name="T50" fmla="*/ 700 w 1174"/>
                <a:gd name="T51" fmla="*/ 596 h 664"/>
                <a:gd name="T52" fmla="*/ 655 w 1174"/>
                <a:gd name="T53" fmla="*/ 568 h 664"/>
                <a:gd name="T54" fmla="*/ 602 w 1174"/>
                <a:gd name="T55" fmla="*/ 521 h 664"/>
                <a:gd name="T56" fmla="*/ 545 w 1174"/>
                <a:gd name="T57" fmla="*/ 460 h 664"/>
                <a:gd name="T58" fmla="*/ 465 w 1174"/>
                <a:gd name="T59" fmla="*/ 370 h 664"/>
                <a:gd name="T60" fmla="*/ 425 w 1174"/>
                <a:gd name="T61" fmla="*/ 326 h 664"/>
                <a:gd name="T62" fmla="*/ 385 w 1174"/>
                <a:gd name="T63" fmla="*/ 281 h 664"/>
                <a:gd name="T64" fmla="*/ 349 w 1174"/>
                <a:gd name="T65" fmla="*/ 240 h 664"/>
                <a:gd name="T66" fmla="*/ 317 w 1174"/>
                <a:gd name="T67" fmla="*/ 204 h 664"/>
                <a:gd name="T68" fmla="*/ 262 w 1174"/>
                <a:gd name="T69" fmla="*/ 138 h 664"/>
                <a:gd name="T70" fmla="*/ 203 w 1174"/>
                <a:gd name="T71" fmla="*/ 78 h 664"/>
                <a:gd name="T72" fmla="*/ 162 w 1174"/>
                <a:gd name="T73" fmla="*/ 53 h 664"/>
                <a:gd name="T74" fmla="*/ 96 w 1174"/>
                <a:gd name="T75" fmla="*/ 31 h 664"/>
                <a:gd name="T76" fmla="*/ 0 w 1174"/>
                <a:gd name="T77" fmla="*/ 19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4" h="664">
                  <a:moveTo>
                    <a:pt x="2" y="0"/>
                  </a:moveTo>
                  <a:lnTo>
                    <a:pt x="51" y="5"/>
                  </a:lnTo>
                  <a:lnTo>
                    <a:pt x="99" y="13"/>
                  </a:lnTo>
                  <a:lnTo>
                    <a:pt x="147" y="26"/>
                  </a:lnTo>
                  <a:lnTo>
                    <a:pt x="170" y="36"/>
                  </a:lnTo>
                  <a:lnTo>
                    <a:pt x="193" y="48"/>
                  </a:lnTo>
                  <a:lnTo>
                    <a:pt x="216" y="64"/>
                  </a:lnTo>
                  <a:lnTo>
                    <a:pt x="237" y="83"/>
                  </a:lnTo>
                  <a:lnTo>
                    <a:pt x="278" y="126"/>
                  </a:lnTo>
                  <a:lnTo>
                    <a:pt x="315" y="172"/>
                  </a:lnTo>
                  <a:lnTo>
                    <a:pt x="333" y="192"/>
                  </a:lnTo>
                  <a:lnTo>
                    <a:pt x="350" y="212"/>
                  </a:lnTo>
                  <a:lnTo>
                    <a:pt x="365" y="228"/>
                  </a:lnTo>
                  <a:lnTo>
                    <a:pt x="378" y="243"/>
                  </a:lnTo>
                  <a:lnTo>
                    <a:pt x="401" y="269"/>
                  </a:lnTo>
                  <a:lnTo>
                    <a:pt x="426" y="297"/>
                  </a:lnTo>
                  <a:lnTo>
                    <a:pt x="441" y="315"/>
                  </a:lnTo>
                  <a:lnTo>
                    <a:pt x="459" y="334"/>
                  </a:lnTo>
                  <a:lnTo>
                    <a:pt x="481" y="358"/>
                  </a:lnTo>
                  <a:lnTo>
                    <a:pt x="506" y="386"/>
                  </a:lnTo>
                  <a:lnTo>
                    <a:pt x="561" y="448"/>
                  </a:lnTo>
                  <a:lnTo>
                    <a:pt x="590" y="479"/>
                  </a:lnTo>
                  <a:lnTo>
                    <a:pt x="618" y="508"/>
                  </a:lnTo>
                  <a:lnTo>
                    <a:pt x="645" y="533"/>
                  </a:lnTo>
                  <a:lnTo>
                    <a:pt x="669" y="554"/>
                  </a:lnTo>
                  <a:lnTo>
                    <a:pt x="690" y="569"/>
                  </a:lnTo>
                  <a:lnTo>
                    <a:pt x="711" y="580"/>
                  </a:lnTo>
                  <a:lnTo>
                    <a:pt x="730" y="589"/>
                  </a:lnTo>
                  <a:lnTo>
                    <a:pt x="748" y="596"/>
                  </a:lnTo>
                  <a:lnTo>
                    <a:pt x="786" y="606"/>
                  </a:lnTo>
                  <a:lnTo>
                    <a:pt x="829" y="616"/>
                  </a:lnTo>
                  <a:lnTo>
                    <a:pt x="878" y="626"/>
                  </a:lnTo>
                  <a:lnTo>
                    <a:pt x="932" y="634"/>
                  </a:lnTo>
                  <a:lnTo>
                    <a:pt x="985" y="640"/>
                  </a:lnTo>
                  <a:lnTo>
                    <a:pt x="1032" y="644"/>
                  </a:lnTo>
                  <a:lnTo>
                    <a:pt x="1072" y="645"/>
                  </a:lnTo>
                  <a:lnTo>
                    <a:pt x="1108" y="645"/>
                  </a:lnTo>
                  <a:lnTo>
                    <a:pt x="1140" y="644"/>
                  </a:lnTo>
                  <a:lnTo>
                    <a:pt x="1172" y="641"/>
                  </a:lnTo>
                  <a:lnTo>
                    <a:pt x="1174" y="660"/>
                  </a:lnTo>
                  <a:lnTo>
                    <a:pt x="1142" y="663"/>
                  </a:lnTo>
                  <a:lnTo>
                    <a:pt x="1108" y="664"/>
                  </a:lnTo>
                  <a:lnTo>
                    <a:pt x="1071" y="664"/>
                  </a:lnTo>
                  <a:lnTo>
                    <a:pt x="1030" y="663"/>
                  </a:lnTo>
                  <a:lnTo>
                    <a:pt x="982" y="659"/>
                  </a:lnTo>
                  <a:lnTo>
                    <a:pt x="928" y="652"/>
                  </a:lnTo>
                  <a:lnTo>
                    <a:pt x="874" y="644"/>
                  </a:lnTo>
                  <a:lnTo>
                    <a:pt x="823" y="634"/>
                  </a:lnTo>
                  <a:lnTo>
                    <a:pt x="780" y="624"/>
                  </a:lnTo>
                  <a:lnTo>
                    <a:pt x="741" y="613"/>
                  </a:lnTo>
                  <a:lnTo>
                    <a:pt x="721" y="606"/>
                  </a:lnTo>
                  <a:lnTo>
                    <a:pt x="700" y="596"/>
                  </a:lnTo>
                  <a:lnTo>
                    <a:pt x="678" y="584"/>
                  </a:lnTo>
                  <a:lnTo>
                    <a:pt x="655" y="568"/>
                  </a:lnTo>
                  <a:lnTo>
                    <a:pt x="630" y="546"/>
                  </a:lnTo>
                  <a:lnTo>
                    <a:pt x="602" y="521"/>
                  </a:lnTo>
                  <a:lnTo>
                    <a:pt x="574" y="491"/>
                  </a:lnTo>
                  <a:lnTo>
                    <a:pt x="545" y="460"/>
                  </a:lnTo>
                  <a:lnTo>
                    <a:pt x="490" y="398"/>
                  </a:lnTo>
                  <a:lnTo>
                    <a:pt x="465" y="370"/>
                  </a:lnTo>
                  <a:lnTo>
                    <a:pt x="443" y="346"/>
                  </a:lnTo>
                  <a:lnTo>
                    <a:pt x="425" y="326"/>
                  </a:lnTo>
                  <a:lnTo>
                    <a:pt x="410" y="309"/>
                  </a:lnTo>
                  <a:lnTo>
                    <a:pt x="385" y="281"/>
                  </a:lnTo>
                  <a:lnTo>
                    <a:pt x="362" y="255"/>
                  </a:lnTo>
                  <a:lnTo>
                    <a:pt x="349" y="240"/>
                  </a:lnTo>
                  <a:lnTo>
                    <a:pt x="334" y="223"/>
                  </a:lnTo>
                  <a:lnTo>
                    <a:pt x="317" y="204"/>
                  </a:lnTo>
                  <a:lnTo>
                    <a:pt x="299" y="183"/>
                  </a:lnTo>
                  <a:lnTo>
                    <a:pt x="262" y="138"/>
                  </a:lnTo>
                  <a:lnTo>
                    <a:pt x="223" y="96"/>
                  </a:lnTo>
                  <a:lnTo>
                    <a:pt x="203" y="78"/>
                  </a:lnTo>
                  <a:lnTo>
                    <a:pt x="182" y="64"/>
                  </a:lnTo>
                  <a:lnTo>
                    <a:pt x="162" y="53"/>
                  </a:lnTo>
                  <a:lnTo>
                    <a:pt x="141" y="44"/>
                  </a:lnTo>
                  <a:lnTo>
                    <a:pt x="96" y="31"/>
                  </a:lnTo>
                  <a:lnTo>
                    <a:pt x="49" y="24"/>
                  </a:lnTo>
                  <a:lnTo>
                    <a:pt x="0" y="19"/>
                  </a:lnTo>
                  <a:lnTo>
                    <a:pt x="2" y="0"/>
                  </a:lnTo>
                  <a:close/>
                </a:path>
              </a:pathLst>
            </a:custGeom>
            <a:solidFill>
              <a:srgbClr val="99CCFF"/>
            </a:solidFill>
            <a:ln w="0" cap="flat">
              <a:solidFill>
                <a:srgbClr val="99CC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6" name="Rectangle 97"/>
            <p:cNvSpPr>
              <a:spLocks noChangeArrowheads="1"/>
            </p:cNvSpPr>
            <p:nvPr/>
          </p:nvSpPr>
          <p:spPr bwMode="auto">
            <a:xfrm>
              <a:off x="1789" y="2543"/>
              <a:ext cx="2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阪神なんば線</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7" name="Rectangle 98"/>
            <p:cNvSpPr>
              <a:spLocks noChangeArrowheads="1"/>
            </p:cNvSpPr>
            <p:nvPr/>
          </p:nvSpPr>
          <p:spPr bwMode="auto">
            <a:xfrm>
              <a:off x="2407" y="2357"/>
              <a:ext cx="25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100" b="0" i="0" u="none" strike="noStrike" kern="1200" cap="none" spc="0" normalizeH="0" baseline="0" noProof="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都心部</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8" name="Rectangle 99"/>
            <p:cNvSpPr>
              <a:spLocks noChangeArrowheads="1"/>
            </p:cNvSpPr>
            <p:nvPr/>
          </p:nvSpPr>
          <p:spPr bwMode="auto">
            <a:xfrm>
              <a:off x="1928" y="2238"/>
              <a:ext cx="2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京阪中之島線</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6" name="Rectangle 87"/>
            <p:cNvSpPr>
              <a:spLocks noChangeArrowheads="1"/>
            </p:cNvSpPr>
            <p:nvPr/>
          </p:nvSpPr>
          <p:spPr bwMode="auto">
            <a:xfrm>
              <a:off x="1603" y="1142"/>
              <a:ext cx="102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・北陸新幹線や</a:t>
              </a:r>
              <a:r>
                <a:rPr kumimoji="0" lang="ja-JP" altLang="en-US"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リニア中央</a:t>
              </a:r>
              <a:r>
                <a:rPr kumimoji="0" lang="ja-JP" altLang="ja-JP"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新幹線の乗入れ</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2" name="Freeform 45"/>
            <p:cNvSpPr>
              <a:spLocks noEditPoints="1"/>
            </p:cNvSpPr>
            <p:nvPr/>
          </p:nvSpPr>
          <p:spPr bwMode="auto">
            <a:xfrm rot="10800000">
              <a:off x="2803" y="1315"/>
              <a:ext cx="213" cy="894"/>
            </a:xfrm>
            <a:custGeom>
              <a:avLst/>
              <a:gdLst>
                <a:gd name="T0" fmla="*/ 43 w 544"/>
                <a:gd name="T1" fmla="*/ 0 h 1533"/>
                <a:gd name="T2" fmla="*/ 53 w 544"/>
                <a:gd name="T3" fmla="*/ 373 h 1533"/>
                <a:gd name="T4" fmla="*/ 60 w 544"/>
                <a:gd name="T5" fmla="*/ 551 h 1533"/>
                <a:gd name="T6" fmla="*/ 70 w 544"/>
                <a:gd name="T7" fmla="*/ 720 h 1533"/>
                <a:gd name="T8" fmla="*/ 83 w 544"/>
                <a:gd name="T9" fmla="*/ 878 h 1533"/>
                <a:gd name="T10" fmla="*/ 101 w 544"/>
                <a:gd name="T11" fmla="*/ 1020 h 1533"/>
                <a:gd name="T12" fmla="*/ 123 w 544"/>
                <a:gd name="T13" fmla="*/ 1143 h 1533"/>
                <a:gd name="T14" fmla="*/ 137 w 544"/>
                <a:gd name="T15" fmla="*/ 1195 h 1533"/>
                <a:gd name="T16" fmla="*/ 152 w 544"/>
                <a:gd name="T17" fmla="*/ 1243 h 1533"/>
                <a:gd name="T18" fmla="*/ 168 w 544"/>
                <a:gd name="T19" fmla="*/ 1285 h 1533"/>
                <a:gd name="T20" fmla="*/ 186 w 544"/>
                <a:gd name="T21" fmla="*/ 1320 h 1533"/>
                <a:gd name="T22" fmla="*/ 185 w 544"/>
                <a:gd name="T23" fmla="*/ 1317 h 1533"/>
                <a:gd name="T24" fmla="*/ 227 w 544"/>
                <a:gd name="T25" fmla="*/ 1375 h 1533"/>
                <a:gd name="T26" fmla="*/ 223 w 544"/>
                <a:gd name="T27" fmla="*/ 1371 h 1533"/>
                <a:gd name="T28" fmla="*/ 271 w 544"/>
                <a:gd name="T29" fmla="*/ 1411 h 1533"/>
                <a:gd name="T30" fmla="*/ 267 w 544"/>
                <a:gd name="T31" fmla="*/ 1408 h 1533"/>
                <a:gd name="T32" fmla="*/ 319 w 544"/>
                <a:gd name="T33" fmla="*/ 1433 h 1533"/>
                <a:gd name="T34" fmla="*/ 314 w 544"/>
                <a:gd name="T35" fmla="*/ 1432 h 1533"/>
                <a:gd name="T36" fmla="*/ 370 w 544"/>
                <a:gd name="T37" fmla="*/ 1445 h 1533"/>
                <a:gd name="T38" fmla="*/ 366 w 544"/>
                <a:gd name="T39" fmla="*/ 1444 h 1533"/>
                <a:gd name="T40" fmla="*/ 439 w 544"/>
                <a:gd name="T41" fmla="*/ 1447 h 1533"/>
                <a:gd name="T42" fmla="*/ 437 w 544"/>
                <a:gd name="T43" fmla="*/ 1489 h 1533"/>
                <a:gd name="T44" fmla="*/ 365 w 544"/>
                <a:gd name="T45" fmla="*/ 1487 h 1533"/>
                <a:gd name="T46" fmla="*/ 361 w 544"/>
                <a:gd name="T47" fmla="*/ 1486 h 1533"/>
                <a:gd name="T48" fmla="*/ 305 w 544"/>
                <a:gd name="T49" fmla="*/ 1473 h 1533"/>
                <a:gd name="T50" fmla="*/ 300 w 544"/>
                <a:gd name="T51" fmla="*/ 1472 h 1533"/>
                <a:gd name="T52" fmla="*/ 248 w 544"/>
                <a:gd name="T53" fmla="*/ 1447 h 1533"/>
                <a:gd name="T54" fmla="*/ 244 w 544"/>
                <a:gd name="T55" fmla="*/ 1444 h 1533"/>
                <a:gd name="T56" fmla="*/ 196 w 544"/>
                <a:gd name="T57" fmla="*/ 1404 h 1533"/>
                <a:gd name="T58" fmla="*/ 192 w 544"/>
                <a:gd name="T59" fmla="*/ 1400 h 1533"/>
                <a:gd name="T60" fmla="*/ 150 w 544"/>
                <a:gd name="T61" fmla="*/ 1342 h 1533"/>
                <a:gd name="T62" fmla="*/ 148 w 544"/>
                <a:gd name="T63" fmla="*/ 1339 h 1533"/>
                <a:gd name="T64" fmla="*/ 129 w 544"/>
                <a:gd name="T65" fmla="*/ 1300 h 1533"/>
                <a:gd name="T66" fmla="*/ 111 w 544"/>
                <a:gd name="T67" fmla="*/ 1256 h 1533"/>
                <a:gd name="T68" fmla="*/ 96 w 544"/>
                <a:gd name="T69" fmla="*/ 1206 h 1533"/>
                <a:gd name="T70" fmla="*/ 81 w 544"/>
                <a:gd name="T71" fmla="*/ 1150 h 1533"/>
                <a:gd name="T72" fmla="*/ 58 w 544"/>
                <a:gd name="T73" fmla="*/ 1025 h 1533"/>
                <a:gd name="T74" fmla="*/ 40 w 544"/>
                <a:gd name="T75" fmla="*/ 881 h 1533"/>
                <a:gd name="T76" fmla="*/ 27 w 544"/>
                <a:gd name="T77" fmla="*/ 723 h 1533"/>
                <a:gd name="T78" fmla="*/ 17 w 544"/>
                <a:gd name="T79" fmla="*/ 552 h 1533"/>
                <a:gd name="T80" fmla="*/ 10 w 544"/>
                <a:gd name="T81" fmla="*/ 374 h 1533"/>
                <a:gd name="T82" fmla="*/ 0 w 544"/>
                <a:gd name="T83" fmla="*/ 1 h 1533"/>
                <a:gd name="T84" fmla="*/ 43 w 544"/>
                <a:gd name="T85" fmla="*/ 0 h 1533"/>
                <a:gd name="T86" fmla="*/ 413 w 544"/>
                <a:gd name="T87" fmla="*/ 1405 h 1533"/>
                <a:gd name="T88" fmla="*/ 544 w 544"/>
                <a:gd name="T89" fmla="*/ 1462 h 1533"/>
                <a:gd name="T90" fmla="*/ 420 w 544"/>
                <a:gd name="T91" fmla="*/ 1533 h 1533"/>
                <a:gd name="T92" fmla="*/ 413 w 544"/>
                <a:gd name="T93" fmla="*/ 1405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4" h="1533">
                  <a:moveTo>
                    <a:pt x="43" y="0"/>
                  </a:moveTo>
                  <a:lnTo>
                    <a:pt x="53" y="373"/>
                  </a:lnTo>
                  <a:lnTo>
                    <a:pt x="60" y="551"/>
                  </a:lnTo>
                  <a:lnTo>
                    <a:pt x="70" y="720"/>
                  </a:lnTo>
                  <a:lnTo>
                    <a:pt x="83" y="878"/>
                  </a:lnTo>
                  <a:lnTo>
                    <a:pt x="101" y="1020"/>
                  </a:lnTo>
                  <a:lnTo>
                    <a:pt x="123" y="1143"/>
                  </a:lnTo>
                  <a:lnTo>
                    <a:pt x="137" y="1195"/>
                  </a:lnTo>
                  <a:lnTo>
                    <a:pt x="152" y="1243"/>
                  </a:lnTo>
                  <a:lnTo>
                    <a:pt x="168" y="1285"/>
                  </a:lnTo>
                  <a:lnTo>
                    <a:pt x="186" y="1320"/>
                  </a:lnTo>
                  <a:lnTo>
                    <a:pt x="185" y="1317"/>
                  </a:lnTo>
                  <a:lnTo>
                    <a:pt x="227" y="1375"/>
                  </a:lnTo>
                  <a:lnTo>
                    <a:pt x="223" y="1371"/>
                  </a:lnTo>
                  <a:lnTo>
                    <a:pt x="271" y="1411"/>
                  </a:lnTo>
                  <a:lnTo>
                    <a:pt x="267" y="1408"/>
                  </a:lnTo>
                  <a:lnTo>
                    <a:pt x="319" y="1433"/>
                  </a:lnTo>
                  <a:lnTo>
                    <a:pt x="314" y="1432"/>
                  </a:lnTo>
                  <a:lnTo>
                    <a:pt x="370" y="1445"/>
                  </a:lnTo>
                  <a:lnTo>
                    <a:pt x="366" y="1444"/>
                  </a:lnTo>
                  <a:lnTo>
                    <a:pt x="439" y="1447"/>
                  </a:lnTo>
                  <a:lnTo>
                    <a:pt x="437" y="1489"/>
                  </a:lnTo>
                  <a:lnTo>
                    <a:pt x="365" y="1487"/>
                  </a:lnTo>
                  <a:cubicBezTo>
                    <a:pt x="363" y="1487"/>
                    <a:pt x="362" y="1487"/>
                    <a:pt x="361" y="1486"/>
                  </a:cubicBezTo>
                  <a:lnTo>
                    <a:pt x="305" y="1473"/>
                  </a:lnTo>
                  <a:cubicBezTo>
                    <a:pt x="303" y="1473"/>
                    <a:pt x="302" y="1472"/>
                    <a:pt x="300" y="1472"/>
                  </a:cubicBezTo>
                  <a:lnTo>
                    <a:pt x="248" y="1447"/>
                  </a:lnTo>
                  <a:cubicBezTo>
                    <a:pt x="247" y="1446"/>
                    <a:pt x="245" y="1445"/>
                    <a:pt x="244" y="1444"/>
                  </a:cubicBezTo>
                  <a:lnTo>
                    <a:pt x="196" y="1404"/>
                  </a:lnTo>
                  <a:cubicBezTo>
                    <a:pt x="194" y="1403"/>
                    <a:pt x="193" y="1401"/>
                    <a:pt x="192" y="1400"/>
                  </a:cubicBezTo>
                  <a:lnTo>
                    <a:pt x="150" y="1342"/>
                  </a:lnTo>
                  <a:cubicBezTo>
                    <a:pt x="150" y="1341"/>
                    <a:pt x="149" y="1340"/>
                    <a:pt x="148" y="1339"/>
                  </a:cubicBezTo>
                  <a:lnTo>
                    <a:pt x="129" y="1300"/>
                  </a:lnTo>
                  <a:lnTo>
                    <a:pt x="111" y="1256"/>
                  </a:lnTo>
                  <a:lnTo>
                    <a:pt x="96" y="1206"/>
                  </a:lnTo>
                  <a:lnTo>
                    <a:pt x="81" y="1150"/>
                  </a:lnTo>
                  <a:lnTo>
                    <a:pt x="58" y="1025"/>
                  </a:lnTo>
                  <a:lnTo>
                    <a:pt x="40" y="881"/>
                  </a:lnTo>
                  <a:lnTo>
                    <a:pt x="27" y="723"/>
                  </a:lnTo>
                  <a:lnTo>
                    <a:pt x="17" y="552"/>
                  </a:lnTo>
                  <a:lnTo>
                    <a:pt x="10" y="374"/>
                  </a:lnTo>
                  <a:lnTo>
                    <a:pt x="0" y="1"/>
                  </a:lnTo>
                  <a:lnTo>
                    <a:pt x="43" y="0"/>
                  </a:lnTo>
                  <a:close/>
                  <a:moveTo>
                    <a:pt x="413" y="1405"/>
                  </a:moveTo>
                  <a:lnTo>
                    <a:pt x="544" y="1462"/>
                  </a:lnTo>
                  <a:lnTo>
                    <a:pt x="420" y="1533"/>
                  </a:lnTo>
                  <a:lnTo>
                    <a:pt x="413" y="1405"/>
                  </a:lnTo>
                  <a:close/>
                </a:path>
              </a:pathLst>
            </a:custGeom>
            <a:solidFill>
              <a:schemeClr val="accent1">
                <a:lumMod val="60000"/>
                <a:lumOff val="40000"/>
              </a:schemeClr>
            </a:solidFill>
            <a:ln w="0" cap="flat">
              <a:solidFill>
                <a:schemeClr val="accent1">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5" name="Rectangle 76"/>
            <p:cNvSpPr>
              <a:spLocks noChangeArrowheads="1"/>
            </p:cNvSpPr>
            <p:nvPr/>
          </p:nvSpPr>
          <p:spPr bwMode="auto">
            <a:xfrm>
              <a:off x="2780" y="1600"/>
              <a:ext cx="65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おおさか東</a:t>
              </a:r>
              <a:r>
                <a:rPr kumimoji="0" lang="ja-JP" altLang="ja-JP"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線</a:t>
              </a:r>
              <a:endParaRPr kumimoji="0" lang="ja-JP" altLang="ja-JP" sz="1800" b="0" i="0" u="none" strike="dbl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grpSp>
      <p:sp>
        <p:nvSpPr>
          <p:cNvPr id="142" name="フリーフォーム 141"/>
          <p:cNvSpPr/>
          <p:nvPr/>
        </p:nvSpPr>
        <p:spPr>
          <a:xfrm flipH="1" flipV="1">
            <a:off x="2543176" y="2332038"/>
            <a:ext cx="350836" cy="554036"/>
          </a:xfrm>
          <a:custGeom>
            <a:avLst/>
            <a:gdLst>
              <a:gd name="connsiteX0" fmla="*/ 0 w 232062"/>
              <a:gd name="connsiteY0" fmla="*/ 0 h 539750"/>
              <a:gd name="connsiteX1" fmla="*/ 231775 w 232062"/>
              <a:gd name="connsiteY1" fmla="*/ 403225 h 539750"/>
              <a:gd name="connsiteX2" fmla="*/ 38100 w 232062"/>
              <a:gd name="connsiteY2" fmla="*/ 539750 h 539750"/>
              <a:gd name="connsiteX0" fmla="*/ 146162 w 205959"/>
              <a:gd name="connsiteY0" fmla="*/ 0 h 539750"/>
              <a:gd name="connsiteX1" fmla="*/ 112 w 205959"/>
              <a:gd name="connsiteY1" fmla="*/ 174625 h 539750"/>
              <a:gd name="connsiteX2" fmla="*/ 184262 w 205959"/>
              <a:gd name="connsiteY2" fmla="*/ 539750 h 539750"/>
              <a:gd name="connsiteX0" fmla="*/ 0 w 470993"/>
              <a:gd name="connsiteY0" fmla="*/ 0 h 530225"/>
              <a:gd name="connsiteX1" fmla="*/ 260350 w 470993"/>
              <a:gd name="connsiteY1" fmla="*/ 165100 h 530225"/>
              <a:gd name="connsiteX2" fmla="*/ 444500 w 470993"/>
              <a:gd name="connsiteY2" fmla="*/ 530225 h 530225"/>
              <a:gd name="connsiteX0" fmla="*/ 0 w 482416"/>
              <a:gd name="connsiteY0" fmla="*/ 0 h 530225"/>
              <a:gd name="connsiteX1" fmla="*/ 349250 w 482416"/>
              <a:gd name="connsiteY1" fmla="*/ 196850 h 530225"/>
              <a:gd name="connsiteX2" fmla="*/ 444500 w 482416"/>
              <a:gd name="connsiteY2" fmla="*/ 530225 h 530225"/>
              <a:gd name="connsiteX0" fmla="*/ 0 w 444500"/>
              <a:gd name="connsiteY0" fmla="*/ 0 h 530225"/>
              <a:gd name="connsiteX1" fmla="*/ 444500 w 444500"/>
              <a:gd name="connsiteY1" fmla="*/ 530225 h 530225"/>
              <a:gd name="connsiteX0" fmla="*/ 0 w 247650"/>
              <a:gd name="connsiteY0" fmla="*/ 0 h 527050"/>
              <a:gd name="connsiteX1" fmla="*/ 247650 w 247650"/>
              <a:gd name="connsiteY1" fmla="*/ 527050 h 527050"/>
              <a:gd name="connsiteX0" fmla="*/ 0 w 522117"/>
              <a:gd name="connsiteY0" fmla="*/ 0 h 653340"/>
              <a:gd name="connsiteX1" fmla="*/ 522117 w 522117"/>
              <a:gd name="connsiteY1" fmla="*/ 653340 h 653340"/>
              <a:gd name="connsiteX0" fmla="*/ 0 w 522117"/>
              <a:gd name="connsiteY0" fmla="*/ 0 h 653340"/>
              <a:gd name="connsiteX1" fmla="*/ 522117 w 522117"/>
              <a:gd name="connsiteY1" fmla="*/ 653340 h 653340"/>
              <a:gd name="connsiteX0" fmla="*/ 0 w 522117"/>
              <a:gd name="connsiteY0" fmla="*/ 0 h 653340"/>
              <a:gd name="connsiteX1" fmla="*/ 522117 w 522117"/>
              <a:gd name="connsiteY1" fmla="*/ 653340 h 653340"/>
              <a:gd name="connsiteX0" fmla="*/ 0 w 522117"/>
              <a:gd name="connsiteY0" fmla="*/ 0 h 653340"/>
              <a:gd name="connsiteX1" fmla="*/ 291818 w 522117"/>
              <a:gd name="connsiteY1" fmla="*/ 383923 h 653340"/>
              <a:gd name="connsiteX2" fmla="*/ 522117 w 522117"/>
              <a:gd name="connsiteY2" fmla="*/ 653340 h 653340"/>
              <a:gd name="connsiteX0" fmla="*/ 0 w 522117"/>
              <a:gd name="connsiteY0" fmla="*/ 0 h 653340"/>
              <a:gd name="connsiteX1" fmla="*/ 291818 w 522117"/>
              <a:gd name="connsiteY1" fmla="*/ 383923 h 653340"/>
              <a:gd name="connsiteX2" fmla="*/ 522117 w 522117"/>
              <a:gd name="connsiteY2" fmla="*/ 653340 h 653340"/>
              <a:gd name="connsiteX0" fmla="*/ 0 w 291818"/>
              <a:gd name="connsiteY0" fmla="*/ 0 h 572514"/>
              <a:gd name="connsiteX1" fmla="*/ 291818 w 291818"/>
              <a:gd name="connsiteY1" fmla="*/ 383923 h 572514"/>
              <a:gd name="connsiteX2" fmla="*/ 252382 w 291818"/>
              <a:gd name="connsiteY2" fmla="*/ 572514 h 572514"/>
              <a:gd name="connsiteX0" fmla="*/ 0 w 291818"/>
              <a:gd name="connsiteY0" fmla="*/ 0 h 572514"/>
              <a:gd name="connsiteX1" fmla="*/ 291818 w 291818"/>
              <a:gd name="connsiteY1" fmla="*/ 383923 h 572514"/>
              <a:gd name="connsiteX2" fmla="*/ 252382 w 291818"/>
              <a:gd name="connsiteY2" fmla="*/ 572514 h 572514"/>
              <a:gd name="connsiteX0" fmla="*/ 0 w 291818"/>
              <a:gd name="connsiteY0" fmla="*/ 0 h 572514"/>
              <a:gd name="connsiteX1" fmla="*/ 291818 w 291818"/>
              <a:gd name="connsiteY1" fmla="*/ 383923 h 572514"/>
              <a:gd name="connsiteX2" fmla="*/ 252382 w 291818"/>
              <a:gd name="connsiteY2" fmla="*/ 572514 h 572514"/>
              <a:gd name="connsiteX0" fmla="*/ 0 w 291818"/>
              <a:gd name="connsiteY0" fmla="*/ 0 h 572514"/>
              <a:gd name="connsiteX1" fmla="*/ 291818 w 291818"/>
              <a:gd name="connsiteY1" fmla="*/ 383923 h 572514"/>
              <a:gd name="connsiteX2" fmla="*/ 252382 w 291818"/>
              <a:gd name="connsiteY2" fmla="*/ 572514 h 572514"/>
              <a:gd name="connsiteX0" fmla="*/ 0 w 294379"/>
              <a:gd name="connsiteY0" fmla="*/ 0 h 572514"/>
              <a:gd name="connsiteX1" fmla="*/ 291818 w 294379"/>
              <a:gd name="connsiteY1" fmla="*/ 383923 h 572514"/>
              <a:gd name="connsiteX2" fmla="*/ 252382 w 294379"/>
              <a:gd name="connsiteY2" fmla="*/ 572514 h 572514"/>
              <a:gd name="connsiteX0" fmla="*/ 0 w 294379"/>
              <a:gd name="connsiteY0" fmla="*/ 0 h 572514"/>
              <a:gd name="connsiteX1" fmla="*/ 291818 w 294379"/>
              <a:gd name="connsiteY1" fmla="*/ 383923 h 572514"/>
              <a:gd name="connsiteX2" fmla="*/ 252382 w 294379"/>
              <a:gd name="connsiteY2" fmla="*/ 572514 h 572514"/>
              <a:gd name="connsiteX0" fmla="*/ 0 w 291818"/>
              <a:gd name="connsiteY0" fmla="*/ 0 h 572514"/>
              <a:gd name="connsiteX1" fmla="*/ 291818 w 291818"/>
              <a:gd name="connsiteY1" fmla="*/ 383923 h 572514"/>
              <a:gd name="connsiteX2" fmla="*/ 252382 w 291818"/>
              <a:gd name="connsiteY2" fmla="*/ 572514 h 572514"/>
              <a:gd name="connsiteX0" fmla="*/ 0 w 291818"/>
              <a:gd name="connsiteY0" fmla="*/ 0 h 577566"/>
              <a:gd name="connsiteX1" fmla="*/ 291818 w 291818"/>
              <a:gd name="connsiteY1" fmla="*/ 383923 h 577566"/>
              <a:gd name="connsiteX2" fmla="*/ 200328 w 291818"/>
              <a:gd name="connsiteY2" fmla="*/ 577566 h 577566"/>
              <a:gd name="connsiteX0" fmla="*/ 0 w 306014"/>
              <a:gd name="connsiteY0" fmla="*/ 0 h 577566"/>
              <a:gd name="connsiteX1" fmla="*/ 306014 w 306014"/>
              <a:gd name="connsiteY1" fmla="*/ 353614 h 577566"/>
              <a:gd name="connsiteX2" fmla="*/ 200328 w 306014"/>
              <a:gd name="connsiteY2" fmla="*/ 577566 h 577566"/>
              <a:gd name="connsiteX0" fmla="*/ 0 w 306014"/>
              <a:gd name="connsiteY0" fmla="*/ 0 h 577566"/>
              <a:gd name="connsiteX1" fmla="*/ 306014 w 306014"/>
              <a:gd name="connsiteY1" fmla="*/ 353614 h 577566"/>
              <a:gd name="connsiteX2" fmla="*/ 176667 w 306014"/>
              <a:gd name="connsiteY2" fmla="*/ 577566 h 577566"/>
              <a:gd name="connsiteX0" fmla="*/ 0 w 306014"/>
              <a:gd name="connsiteY0" fmla="*/ 0 h 577566"/>
              <a:gd name="connsiteX1" fmla="*/ 306014 w 306014"/>
              <a:gd name="connsiteY1" fmla="*/ 353614 h 577566"/>
              <a:gd name="connsiteX2" fmla="*/ 176667 w 306014"/>
              <a:gd name="connsiteY2" fmla="*/ 577566 h 577566"/>
              <a:gd name="connsiteX0" fmla="*/ 0 w 306014"/>
              <a:gd name="connsiteY0" fmla="*/ 0 h 577566"/>
              <a:gd name="connsiteX1" fmla="*/ 306014 w 306014"/>
              <a:gd name="connsiteY1" fmla="*/ 353614 h 577566"/>
              <a:gd name="connsiteX2" fmla="*/ 176667 w 306014"/>
              <a:gd name="connsiteY2" fmla="*/ 577566 h 577566"/>
              <a:gd name="connsiteX0" fmla="*/ 0 w 306014"/>
              <a:gd name="connsiteY0" fmla="*/ 0 h 577566"/>
              <a:gd name="connsiteX1" fmla="*/ 306014 w 306014"/>
              <a:gd name="connsiteY1" fmla="*/ 353614 h 577566"/>
              <a:gd name="connsiteX2" fmla="*/ 176667 w 306014"/>
              <a:gd name="connsiteY2" fmla="*/ 577566 h 577566"/>
              <a:gd name="connsiteX0" fmla="*/ 0 w 306014"/>
              <a:gd name="connsiteY0" fmla="*/ 0 h 577566"/>
              <a:gd name="connsiteX1" fmla="*/ 306014 w 306014"/>
              <a:gd name="connsiteY1" fmla="*/ 353614 h 577566"/>
              <a:gd name="connsiteX2" fmla="*/ 176667 w 306014"/>
              <a:gd name="connsiteY2" fmla="*/ 577566 h 577566"/>
              <a:gd name="connsiteX0" fmla="*/ 0 w 348603"/>
              <a:gd name="connsiteY0" fmla="*/ 0 h 577566"/>
              <a:gd name="connsiteX1" fmla="*/ 348603 w 348603"/>
              <a:gd name="connsiteY1" fmla="*/ 373820 h 577566"/>
              <a:gd name="connsiteX2" fmla="*/ 176667 w 348603"/>
              <a:gd name="connsiteY2" fmla="*/ 577566 h 577566"/>
              <a:gd name="connsiteX0" fmla="*/ 0 w 348603"/>
              <a:gd name="connsiteY0" fmla="*/ 0 h 587669"/>
              <a:gd name="connsiteX1" fmla="*/ 348603 w 348603"/>
              <a:gd name="connsiteY1" fmla="*/ 373820 h 587669"/>
              <a:gd name="connsiteX2" fmla="*/ 105684 w 348603"/>
              <a:gd name="connsiteY2" fmla="*/ 587669 h 587669"/>
              <a:gd name="connsiteX0" fmla="*/ 0 w 348603"/>
              <a:gd name="connsiteY0" fmla="*/ 0 h 587669"/>
              <a:gd name="connsiteX1" fmla="*/ 348603 w 348603"/>
              <a:gd name="connsiteY1" fmla="*/ 373820 h 587669"/>
              <a:gd name="connsiteX2" fmla="*/ 105684 w 348603"/>
              <a:gd name="connsiteY2" fmla="*/ 587669 h 587669"/>
              <a:gd name="connsiteX0" fmla="*/ 0 w 348603"/>
              <a:gd name="connsiteY0" fmla="*/ 0 h 587669"/>
              <a:gd name="connsiteX1" fmla="*/ 348603 w 348603"/>
              <a:gd name="connsiteY1" fmla="*/ 373820 h 587669"/>
              <a:gd name="connsiteX2" fmla="*/ 105684 w 348603"/>
              <a:gd name="connsiteY2" fmla="*/ 587669 h 587669"/>
            </a:gdLst>
            <a:ahLst/>
            <a:cxnLst>
              <a:cxn ang="0">
                <a:pos x="connsiteX0" y="connsiteY0"/>
              </a:cxn>
              <a:cxn ang="0">
                <a:pos x="connsiteX1" y="connsiteY1"/>
              </a:cxn>
              <a:cxn ang="0">
                <a:pos x="connsiteX2" y="connsiteY2"/>
              </a:cxn>
            </a:cxnLst>
            <a:rect l="l" t="t" r="r" b="b"/>
            <a:pathLst>
              <a:path w="348603" h="587669">
                <a:moveTo>
                  <a:pt x="0" y="0"/>
                </a:moveTo>
                <a:cubicBezTo>
                  <a:pt x="97273" y="127974"/>
                  <a:pt x="237131" y="245847"/>
                  <a:pt x="348603" y="373820"/>
                </a:cubicBezTo>
                <a:cubicBezTo>
                  <a:pt x="276568" y="458574"/>
                  <a:pt x="198226" y="513019"/>
                  <a:pt x="105684" y="587669"/>
                </a:cubicBezTo>
              </a:path>
            </a:pathLst>
          </a:custGeom>
          <a:noFill/>
          <a:ln w="44450">
            <a:solidFill>
              <a:schemeClr val="accent1">
                <a:lumMod val="60000"/>
                <a:lumOff val="40000"/>
              </a:schemeClr>
            </a:solidFill>
            <a:prstDash val="sysDash"/>
            <a:headEnd w="lg" len="lg"/>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3" name="Rectangle 56"/>
          <p:cNvSpPr>
            <a:spLocks noChangeArrowheads="1"/>
          </p:cNvSpPr>
          <p:nvPr/>
        </p:nvSpPr>
        <p:spPr bwMode="auto">
          <a:xfrm>
            <a:off x="2187973" y="2608443"/>
            <a:ext cx="62837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なにわ</a:t>
            </a:r>
            <a:r>
              <a:rPr kumimoji="0" lang="ja-JP" altLang="en-US"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筋連絡</a:t>
            </a:r>
            <a:r>
              <a:rPr kumimoji="0" lang="ja-JP" altLang="ja-JP"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線</a:t>
            </a:r>
            <a:endParaRPr kumimoji="0" lang="ja-JP" altLang="ja-JP"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4" name="Rectangle 57"/>
          <p:cNvSpPr>
            <a:spLocks noChangeArrowheads="1"/>
          </p:cNvSpPr>
          <p:nvPr/>
        </p:nvSpPr>
        <p:spPr bwMode="auto">
          <a:xfrm>
            <a:off x="2200672" y="2724862"/>
            <a:ext cx="897682" cy="107722"/>
          </a:xfrm>
          <a:prstGeom prst="rect">
            <a:avLst/>
          </a:prstGeom>
          <a:solidFill>
            <a:srgbClr val="66FFFF">
              <a:alpha val="50000"/>
            </a:srgbClr>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・新大阪連絡線</a:t>
            </a:r>
            <a:r>
              <a:rPr kumimoji="0" lang="ja-JP" altLang="ja-JP"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0" lang="ja-JP" altLang="en-US"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検討</a:t>
            </a:r>
            <a:endParaRPr kumimoji="0" lang="ja-JP" altLang="ja-JP" sz="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5" name="Rectangle 41"/>
          <p:cNvSpPr>
            <a:spLocks noChangeArrowheads="1"/>
          </p:cNvSpPr>
          <p:nvPr/>
        </p:nvSpPr>
        <p:spPr bwMode="auto">
          <a:xfrm>
            <a:off x="200820" y="6419058"/>
            <a:ext cx="53860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空港機能強化</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9" name="Rectangle 51"/>
          <p:cNvSpPr>
            <a:spLocks noChangeArrowheads="1"/>
          </p:cNvSpPr>
          <p:nvPr/>
        </p:nvSpPr>
        <p:spPr bwMode="auto">
          <a:xfrm>
            <a:off x="4463852" y="1916164"/>
            <a:ext cx="128240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（リニア</a:t>
            </a:r>
            <a:r>
              <a:rPr kumimoji="0"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中央</a:t>
            </a:r>
            <a:r>
              <a:rPr kumimoji="0" lang="ja-JP"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新幹線）</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1" name="テキスト ボックス 36"/>
          <p:cNvSpPr txBox="1"/>
          <p:nvPr/>
        </p:nvSpPr>
        <p:spPr>
          <a:xfrm>
            <a:off x="378" y="91241"/>
            <a:ext cx="3312368"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Ⅰ</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政策の刷新・インフラ整備</a:t>
            </a:r>
          </a:p>
        </p:txBody>
      </p:sp>
      <p:sp>
        <p:nvSpPr>
          <p:cNvPr id="7" name="スライド番号プレースホルダー 6"/>
          <p:cNvSpPr>
            <a:spLocks noGrp="1"/>
          </p:cNvSpPr>
          <p:nvPr>
            <p:ph type="sldNum" sz="quarter" idx="12"/>
          </p:nvPr>
        </p:nvSpPr>
        <p:spPr/>
        <p:txBody>
          <a:bodyPr/>
          <a:lstStyle/>
          <a:p>
            <a:fld id="{CCEC3038-1CF1-4B63-9920-55248DCFBA97}" type="slidenum">
              <a:rPr kumimoji="1" lang="ja-JP" altLang="en-US" smtClean="0"/>
              <a:pPr/>
              <a:t>45</a:t>
            </a:fld>
            <a:endParaRPr kumimoji="1" lang="ja-JP" altLang="en-US"/>
          </a:p>
        </p:txBody>
      </p:sp>
    </p:spTree>
    <p:extLst>
      <p:ext uri="{BB962C8B-B14F-4D97-AF65-F5344CB8AC3E}">
        <p14:creationId xmlns:p14="http://schemas.microsoft.com/office/powerpoint/2010/main" val="2766140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2809690" y="6147401"/>
            <a:ext cx="1070268" cy="38989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2" name="角丸四角形 41"/>
          <p:cNvSpPr/>
          <p:nvPr/>
        </p:nvSpPr>
        <p:spPr>
          <a:xfrm>
            <a:off x="2938381" y="4568894"/>
            <a:ext cx="800567" cy="146632"/>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正方形/長方形 2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②経営形態の見直し</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7410734" y="278987"/>
            <a:ext cx="1719619"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37" name="角丸四角形 136"/>
          <p:cNvSpPr/>
          <p:nvPr/>
        </p:nvSpPr>
        <p:spPr>
          <a:xfrm>
            <a:off x="1066800" y="4129951"/>
            <a:ext cx="5092700" cy="2639149"/>
          </a:xfrm>
          <a:prstGeom prst="roundRect">
            <a:avLst>
              <a:gd name="adj" fmla="val 0"/>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9" name="テキスト ボックス 138"/>
          <p:cNvSpPr txBox="1"/>
          <p:nvPr/>
        </p:nvSpPr>
        <p:spPr>
          <a:xfrm>
            <a:off x="88136" y="616756"/>
            <a:ext cx="8784976"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（考え方）</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バス事業を取り巻く環境の悪化や、民間バス事業者と比べた場合の生産性の低さ、多額の累積欠損金の蓄積、市財政の硬直化といった状況を考えると、「公営企業体」として現状のままバスサービスを継続することは極めて困難。</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引き続き、市民の足として必要なバスによる輸送サービスを確保するためには、官と民の適切な役割分担を再構築し、持続可能な輸送サービスを維持するための仕組みを確立することが必須。</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現行のバス路線を「事業性のある路線」と「地域サービス系路線」に再構築した上で、バス事業の運営を大阪シティバス㈱に委ねることとし、大阪市は交通政策の観点から路線・サービス維持にかかる支援（補助金交付、大阪シティバス㈱との協議・調整）を行う。</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56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・事業性のある路線</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民間バス事業者の経営努力を前提として独立採算をめざす</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56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・地域サービス系路線</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民間バス事業者並のコストでも採算性の確保が困難な路線であるが、市民ニーズなどを踏まえ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56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大阪市が一定の支援を行いながら民間バス事業者に運行を委ねる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0" name="角丸四角形 139"/>
          <p:cNvSpPr/>
          <p:nvPr/>
        </p:nvSpPr>
        <p:spPr>
          <a:xfrm>
            <a:off x="2714331" y="6151963"/>
            <a:ext cx="1238544" cy="37616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a:t>
            </a:r>
            <a:endParaRPr kumimoji="1" lang="en-US" altLang="ja-JP"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シティバス㈱</a:t>
            </a:r>
          </a:p>
        </p:txBody>
      </p:sp>
      <p:sp>
        <p:nvSpPr>
          <p:cNvPr id="141" name="右矢印 140"/>
          <p:cNvSpPr/>
          <p:nvPr/>
        </p:nvSpPr>
        <p:spPr>
          <a:xfrm rot="16200000">
            <a:off x="2404690" y="5187608"/>
            <a:ext cx="1349021" cy="556212"/>
          </a:xfrm>
          <a:prstGeom prst="rightArrow">
            <a:avLst>
              <a:gd name="adj1" fmla="val 47663"/>
              <a:gd name="adj2" fmla="val 42249"/>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報</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告</a:t>
            </a:r>
          </a:p>
        </p:txBody>
      </p:sp>
      <p:sp>
        <p:nvSpPr>
          <p:cNvPr id="142" name="四角形吹き出し 141"/>
          <p:cNvSpPr/>
          <p:nvPr/>
        </p:nvSpPr>
        <p:spPr>
          <a:xfrm>
            <a:off x="1920875" y="5058439"/>
            <a:ext cx="842605" cy="367635"/>
          </a:xfrm>
          <a:prstGeom prst="wedgeRectCallout">
            <a:avLst>
              <a:gd name="adj1" fmla="val 69859"/>
              <a:gd name="adj2" fmla="val 76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増収対策</a:t>
            </a:r>
          </a:p>
        </p:txBody>
      </p:sp>
      <p:sp>
        <p:nvSpPr>
          <p:cNvPr id="143" name="四角形吹き出し 142"/>
          <p:cNvSpPr/>
          <p:nvPr/>
        </p:nvSpPr>
        <p:spPr>
          <a:xfrm>
            <a:off x="1920875" y="5483225"/>
            <a:ext cx="842604" cy="358413"/>
          </a:xfrm>
          <a:prstGeom prst="wedgeRectCallout">
            <a:avLst>
              <a:gd name="adj1" fmla="val 69859"/>
              <a:gd name="adj2" fmla="val 8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系統別</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利用状況等</a:t>
            </a:r>
          </a:p>
        </p:txBody>
      </p:sp>
      <p:sp>
        <p:nvSpPr>
          <p:cNvPr id="144" name="右矢印 143"/>
          <p:cNvSpPr/>
          <p:nvPr/>
        </p:nvSpPr>
        <p:spPr>
          <a:xfrm rot="5400000">
            <a:off x="2929980" y="5184004"/>
            <a:ext cx="1356423" cy="556469"/>
          </a:xfrm>
          <a:prstGeom prst="rightArrow">
            <a:avLst>
              <a:gd name="adj1" fmla="val 51448"/>
              <a:gd name="adj2" fmla="val 42249"/>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補</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助</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金</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5" name="角丸四角形 144"/>
          <p:cNvSpPr/>
          <p:nvPr/>
        </p:nvSpPr>
        <p:spPr>
          <a:xfrm>
            <a:off x="4035426" y="4883150"/>
            <a:ext cx="1333500" cy="1171576"/>
          </a:xfrm>
          <a:prstGeom prst="roundRect">
            <a:avLst>
              <a:gd name="adj" fmla="val 13505"/>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・ニーズの共有</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・路線・サービスの維持・向上に向けた協議・調整</a:t>
            </a:r>
          </a:p>
        </p:txBody>
      </p:sp>
      <p:sp>
        <p:nvSpPr>
          <p:cNvPr id="146" name="曲折矢印 145"/>
          <p:cNvSpPr/>
          <p:nvPr/>
        </p:nvSpPr>
        <p:spPr>
          <a:xfrm rot="5400000">
            <a:off x="4156722" y="4241150"/>
            <a:ext cx="415927" cy="829977"/>
          </a:xfrm>
          <a:prstGeom prst="bentArrow">
            <a:avLst>
              <a:gd name="adj1" fmla="val 31870"/>
              <a:gd name="adj2" fmla="val 31870"/>
              <a:gd name="adj3" fmla="val 25000"/>
              <a:gd name="adj4" fmla="val 43750"/>
            </a:avLst>
          </a:prstGeom>
          <a:solidFill>
            <a:schemeClr val="tx1">
              <a:lumMod val="85000"/>
              <a:lumOff val="1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7" name="角丸四角形 146"/>
          <p:cNvSpPr/>
          <p:nvPr/>
        </p:nvSpPr>
        <p:spPr>
          <a:xfrm>
            <a:off x="4237043" y="4963418"/>
            <a:ext cx="958375" cy="37479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バス運行に</a:t>
            </a:r>
            <a:endParaRPr kumimoji="1" lang="en-US" altLang="ja-JP"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かかる協議体</a:t>
            </a:r>
          </a:p>
        </p:txBody>
      </p:sp>
      <p:sp>
        <p:nvSpPr>
          <p:cNvPr id="148" name="角丸四角形 147"/>
          <p:cNvSpPr/>
          <p:nvPr/>
        </p:nvSpPr>
        <p:spPr>
          <a:xfrm>
            <a:off x="1181933" y="4902200"/>
            <a:ext cx="650491" cy="364261"/>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市民</a:t>
            </a:r>
          </a:p>
        </p:txBody>
      </p:sp>
      <p:sp>
        <p:nvSpPr>
          <p:cNvPr id="149" name="四角形吹き出し 148"/>
          <p:cNvSpPr/>
          <p:nvPr/>
        </p:nvSpPr>
        <p:spPr>
          <a:xfrm>
            <a:off x="4884647" y="6125997"/>
            <a:ext cx="1113787" cy="551618"/>
          </a:xfrm>
          <a:prstGeom prst="wedgeRectCallout">
            <a:avLst>
              <a:gd name="adj1" fmla="val -64321"/>
              <a:gd name="adj2" fmla="val -2530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・お客さまニーズ</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・事業者の経営判断</a:t>
            </a:r>
          </a:p>
        </p:txBody>
      </p:sp>
      <p:sp>
        <p:nvSpPr>
          <p:cNvPr id="150" name="四角形吹き出し 149"/>
          <p:cNvSpPr/>
          <p:nvPr/>
        </p:nvSpPr>
        <p:spPr>
          <a:xfrm>
            <a:off x="4884647" y="4383079"/>
            <a:ext cx="1113787" cy="387191"/>
          </a:xfrm>
          <a:prstGeom prst="wedgeRectCallout">
            <a:avLst>
              <a:gd name="adj1" fmla="val -69057"/>
              <a:gd name="adj2" fmla="val 822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・市民ニーズ</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・市の交通政策</a:t>
            </a:r>
          </a:p>
        </p:txBody>
      </p:sp>
      <p:sp>
        <p:nvSpPr>
          <p:cNvPr id="151" name="角丸四角形 150"/>
          <p:cNvSpPr/>
          <p:nvPr/>
        </p:nvSpPr>
        <p:spPr>
          <a:xfrm>
            <a:off x="1175134" y="5575190"/>
            <a:ext cx="650491" cy="36523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お客さま</a:t>
            </a:r>
          </a:p>
        </p:txBody>
      </p:sp>
      <p:sp>
        <p:nvSpPr>
          <p:cNvPr id="152" name="曲折矢印 151"/>
          <p:cNvSpPr/>
          <p:nvPr/>
        </p:nvSpPr>
        <p:spPr>
          <a:xfrm flipV="1">
            <a:off x="1446424" y="5938387"/>
            <a:ext cx="1258293" cy="562186"/>
          </a:xfrm>
          <a:prstGeom prst="bentArrow">
            <a:avLst>
              <a:gd name="adj1" fmla="val 30150"/>
              <a:gd name="adj2" fmla="val 32724"/>
              <a:gd name="adj3" fmla="val 25000"/>
              <a:gd name="adj4" fmla="val 43750"/>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3" name="テキスト ボックス 45"/>
          <p:cNvSpPr txBox="1">
            <a:spLocks noChangeArrowheads="1"/>
          </p:cNvSpPr>
          <p:nvPr/>
        </p:nvSpPr>
        <p:spPr bwMode="auto">
          <a:xfrm>
            <a:off x="1744765" y="6189406"/>
            <a:ext cx="890212" cy="26851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意見・要望</a:t>
            </a:r>
          </a:p>
        </p:txBody>
      </p:sp>
      <p:sp>
        <p:nvSpPr>
          <p:cNvPr id="154" name="角丸四角形 153"/>
          <p:cNvSpPr/>
          <p:nvPr/>
        </p:nvSpPr>
        <p:spPr>
          <a:xfrm>
            <a:off x="2749550" y="4359275"/>
            <a:ext cx="1209675" cy="4191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大阪市</a:t>
            </a:r>
            <a:endParaRPr kumimoji="1" lang="en-US" altLang="ja-JP"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（都市交通局）</a:t>
            </a:r>
          </a:p>
        </p:txBody>
      </p:sp>
      <p:sp>
        <p:nvSpPr>
          <p:cNvPr id="155" name="二等辺三角形 154"/>
          <p:cNvSpPr/>
          <p:nvPr/>
        </p:nvSpPr>
        <p:spPr>
          <a:xfrm rot="5400000">
            <a:off x="5925999" y="5343760"/>
            <a:ext cx="1233055" cy="250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6" name="角丸四角形 155"/>
          <p:cNvSpPr/>
          <p:nvPr/>
        </p:nvSpPr>
        <p:spPr>
          <a:xfrm>
            <a:off x="6899067" y="4841151"/>
            <a:ext cx="2043187" cy="1242149"/>
          </a:xfrm>
          <a:prstGeom prst="roundRect">
            <a:avLst>
              <a:gd name="adj" fmla="val 11405"/>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利便性の向上や</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安定した路線・</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サービスの提供</a:t>
            </a:r>
          </a:p>
        </p:txBody>
      </p:sp>
      <p:sp>
        <p:nvSpPr>
          <p:cNvPr id="157" name="大かっこ 156"/>
          <p:cNvSpPr/>
          <p:nvPr/>
        </p:nvSpPr>
        <p:spPr>
          <a:xfrm>
            <a:off x="736600" y="3432223"/>
            <a:ext cx="7835900" cy="58642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8" name="テキスト ボックス 157"/>
          <p:cNvSpPr txBox="1"/>
          <p:nvPr/>
        </p:nvSpPr>
        <p:spPr>
          <a:xfrm>
            <a:off x="404539" y="4161780"/>
            <a:ext cx="384721" cy="2658120"/>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路線・サービス維持確保スキーム</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9" name="曲折矢印 158"/>
          <p:cNvSpPr/>
          <p:nvPr/>
        </p:nvSpPr>
        <p:spPr>
          <a:xfrm>
            <a:off x="1494049" y="4338187"/>
            <a:ext cx="1258293" cy="562186"/>
          </a:xfrm>
          <a:prstGeom prst="bentArrow">
            <a:avLst>
              <a:gd name="adj1" fmla="val 30150"/>
              <a:gd name="adj2" fmla="val 32724"/>
              <a:gd name="adj3" fmla="val 25000"/>
              <a:gd name="adj4" fmla="val 43750"/>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0" name="テキスト ボックス 1"/>
          <p:cNvSpPr txBox="1">
            <a:spLocks noChangeArrowheads="1"/>
          </p:cNvSpPr>
          <p:nvPr/>
        </p:nvSpPr>
        <p:spPr bwMode="auto">
          <a:xfrm>
            <a:off x="1762487" y="4411895"/>
            <a:ext cx="888848" cy="26851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意見・要望</a:t>
            </a:r>
          </a:p>
        </p:txBody>
      </p:sp>
      <p:sp>
        <p:nvSpPr>
          <p:cNvPr id="161" name="曲折矢印 160"/>
          <p:cNvSpPr/>
          <p:nvPr/>
        </p:nvSpPr>
        <p:spPr>
          <a:xfrm rot="16200000" flipV="1">
            <a:off x="4156722" y="5860400"/>
            <a:ext cx="415927" cy="829977"/>
          </a:xfrm>
          <a:prstGeom prst="bentArrow">
            <a:avLst>
              <a:gd name="adj1" fmla="val 31870"/>
              <a:gd name="adj2" fmla="val 31870"/>
              <a:gd name="adj3" fmla="val 25000"/>
              <a:gd name="adj4" fmla="val 43750"/>
            </a:avLst>
          </a:prstGeom>
          <a:solidFill>
            <a:schemeClr val="tx1">
              <a:lumMod val="85000"/>
              <a:lumOff val="1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5" name="角丸四角形 34"/>
          <p:cNvSpPr/>
          <p:nvPr/>
        </p:nvSpPr>
        <p:spPr>
          <a:xfrm>
            <a:off x="6646554" y="6154781"/>
            <a:ext cx="2425364" cy="656048"/>
          </a:xfrm>
          <a:prstGeom prst="roundRect">
            <a:avLst>
              <a:gd name="adj" fmla="val 11405"/>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路線、運行回数、運賃などは原則として少なくとも</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年は引継ぎ時の水準を維持する</a:t>
            </a:r>
          </a:p>
        </p:txBody>
      </p:sp>
      <p:sp>
        <p:nvSpPr>
          <p:cNvPr id="43" name="テキスト ボックス 42"/>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81</a:t>
            </a:fld>
            <a:endParaRPr kumimoji="1" lang="ja-JP" altLang="en-US"/>
          </a:p>
        </p:txBody>
      </p:sp>
    </p:spTree>
    <p:extLst>
      <p:ext uri="{BB962C8B-B14F-4D97-AF65-F5344CB8AC3E}">
        <p14:creationId xmlns:p14="http://schemas.microsoft.com/office/powerpoint/2010/main" val="1343476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③さらなる課題（民営化後の取組内容）</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7410734" y="278987"/>
            <a:ext cx="1719619"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5" name="角丸四角形 14"/>
          <p:cNvSpPr/>
          <p:nvPr/>
        </p:nvSpPr>
        <p:spPr>
          <a:xfrm>
            <a:off x="251520" y="1480778"/>
            <a:ext cx="360000" cy="4966811"/>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路線・サービスを将来に亘り持続的・安定的に提供</a:t>
            </a:r>
          </a:p>
        </p:txBody>
      </p:sp>
      <p:sp>
        <p:nvSpPr>
          <p:cNvPr id="16" name="角丸四角形 15"/>
          <p:cNvSpPr/>
          <p:nvPr/>
        </p:nvSpPr>
        <p:spPr>
          <a:xfrm>
            <a:off x="8546886" y="1552786"/>
            <a:ext cx="453562" cy="482279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市民・お客さまのための民営化</a:t>
            </a:r>
          </a:p>
        </p:txBody>
      </p:sp>
      <p:sp>
        <p:nvSpPr>
          <p:cNvPr id="17" name="角丸四角形 16"/>
          <p:cNvSpPr/>
          <p:nvPr/>
        </p:nvSpPr>
        <p:spPr>
          <a:xfrm>
            <a:off x="899592" y="1480777"/>
            <a:ext cx="360000" cy="496681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バス事業の民営化</a:t>
            </a:r>
          </a:p>
        </p:txBody>
      </p:sp>
      <p:sp>
        <p:nvSpPr>
          <p:cNvPr id="18" name="二等辺三角形 17"/>
          <p:cNvSpPr/>
          <p:nvPr/>
        </p:nvSpPr>
        <p:spPr>
          <a:xfrm rot="5400000">
            <a:off x="532714" y="3856183"/>
            <a:ext cx="396000" cy="21600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二等辺三角形 19"/>
          <p:cNvSpPr/>
          <p:nvPr/>
        </p:nvSpPr>
        <p:spPr>
          <a:xfrm rot="5400000">
            <a:off x="1163570" y="3856183"/>
            <a:ext cx="396000" cy="21600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21" name="グループ化 20"/>
          <p:cNvGrpSpPr/>
          <p:nvPr/>
        </p:nvGrpSpPr>
        <p:grpSpPr>
          <a:xfrm>
            <a:off x="1576746" y="1480778"/>
            <a:ext cx="6820396" cy="963980"/>
            <a:chOff x="1576746" y="1481911"/>
            <a:chExt cx="6820396" cy="963980"/>
          </a:xfrm>
        </p:grpSpPr>
        <p:sp>
          <p:nvSpPr>
            <p:cNvPr id="22" name="ホームベース 21"/>
            <p:cNvSpPr/>
            <p:nvPr/>
          </p:nvSpPr>
          <p:spPr>
            <a:xfrm>
              <a:off x="5436416" y="1481911"/>
              <a:ext cx="2952000" cy="432000"/>
            </a:xfrm>
            <a:prstGeom prst="homePlate">
              <a:avLst/>
            </a:prstGeom>
            <a:solidFill>
              <a:schemeClr val="accent1">
                <a:lumMod val="75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終わりなき安全の追求</a:t>
              </a:r>
            </a:p>
          </p:txBody>
        </p:sp>
        <p:sp>
          <p:nvSpPr>
            <p:cNvPr id="23" name="ホームベース 22"/>
            <p:cNvSpPr/>
            <p:nvPr/>
          </p:nvSpPr>
          <p:spPr>
            <a:xfrm>
              <a:off x="2184158" y="1481911"/>
              <a:ext cx="2952000" cy="432000"/>
            </a:xfrm>
            <a:prstGeom prst="homePlate">
              <a:avLst/>
            </a:prstGeom>
            <a:solidFill>
              <a:schemeClr val="accent1">
                <a:lumMod val="90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安全</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円/楕円 83"/>
            <p:cNvSpPr/>
            <p:nvPr/>
          </p:nvSpPr>
          <p:spPr>
            <a:xfrm>
              <a:off x="1576746" y="1481911"/>
              <a:ext cx="432000" cy="432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a:t>
              </a:r>
            </a:p>
          </p:txBody>
        </p:sp>
        <p:sp>
          <p:nvSpPr>
            <p:cNvPr id="26" name="テキスト ボックス 25"/>
            <p:cNvSpPr txBox="1"/>
            <p:nvPr/>
          </p:nvSpPr>
          <p:spPr>
            <a:xfrm>
              <a:off x="1745940" y="1984226"/>
              <a:ext cx="6651202" cy="46166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運転技能評価システムを活用した研修の</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実施など、事故防止に向けた教育訓練の充実を図る。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バスジャックや津波対応など、万一に備えた対策訓練の実施。</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30" name="グループ化 29"/>
          <p:cNvGrpSpPr/>
          <p:nvPr/>
        </p:nvGrpSpPr>
        <p:grpSpPr>
          <a:xfrm>
            <a:off x="1576746" y="3711285"/>
            <a:ext cx="6830728" cy="965721"/>
            <a:chOff x="1576746" y="5013176"/>
            <a:chExt cx="6830728" cy="965721"/>
          </a:xfrm>
        </p:grpSpPr>
        <p:sp>
          <p:nvSpPr>
            <p:cNvPr id="31" name="ホームベース 30"/>
            <p:cNvSpPr/>
            <p:nvPr/>
          </p:nvSpPr>
          <p:spPr>
            <a:xfrm>
              <a:off x="2184158" y="5013176"/>
              <a:ext cx="2952000" cy="432000"/>
            </a:xfrm>
            <a:prstGeom prst="homePlate">
              <a:avLst/>
            </a:prstGeom>
            <a:solidFill>
              <a:schemeClr val="accent1">
                <a:lumMod val="90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誠実</a:t>
              </a:r>
            </a:p>
          </p:txBody>
        </p:sp>
        <p:sp>
          <p:nvSpPr>
            <p:cNvPr id="33" name="ホームベース 32"/>
            <p:cNvSpPr/>
            <p:nvPr/>
          </p:nvSpPr>
          <p:spPr>
            <a:xfrm>
              <a:off x="5436416" y="5013176"/>
              <a:ext cx="2952000" cy="432000"/>
            </a:xfrm>
            <a:prstGeom prst="homePlate">
              <a:avLst/>
            </a:prstGeom>
            <a:solidFill>
              <a:schemeClr val="accent1">
                <a:lumMod val="75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信頼される企業を目指して</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円/楕円 85"/>
            <p:cNvSpPr/>
            <p:nvPr/>
          </p:nvSpPr>
          <p:spPr>
            <a:xfrm>
              <a:off x="1576746" y="5013176"/>
              <a:ext cx="432000" cy="432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a:t>
              </a:r>
            </a:p>
          </p:txBody>
        </p:sp>
        <p:sp>
          <p:nvSpPr>
            <p:cNvPr id="42" name="テキスト ボックス 41"/>
            <p:cNvSpPr txBox="1"/>
            <p:nvPr/>
          </p:nvSpPr>
          <p:spPr>
            <a:xfrm>
              <a:off x="1745940" y="5517232"/>
              <a:ext cx="6661534" cy="46166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地域と連携し、車内事故防止の活動や交通安全教室など事故防止の啓発に取り組む。</a:t>
              </a: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営業所の見学会を開催し、バスを身近に親しんでいただける取り組みを実施。</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43" name="グループ化 42"/>
          <p:cNvGrpSpPr/>
          <p:nvPr/>
        </p:nvGrpSpPr>
        <p:grpSpPr>
          <a:xfrm>
            <a:off x="1576746" y="2559157"/>
            <a:ext cx="6820396" cy="965721"/>
            <a:chOff x="1576746" y="2997016"/>
            <a:chExt cx="6820396" cy="965721"/>
          </a:xfrm>
        </p:grpSpPr>
        <p:sp>
          <p:nvSpPr>
            <p:cNvPr id="44" name="ホームベース 43"/>
            <p:cNvSpPr/>
            <p:nvPr/>
          </p:nvSpPr>
          <p:spPr>
            <a:xfrm>
              <a:off x="2184158" y="2997016"/>
              <a:ext cx="2952000" cy="432000"/>
            </a:xfrm>
            <a:prstGeom prst="homePlate">
              <a:avLst/>
            </a:prstGeom>
            <a:solidFill>
              <a:schemeClr val="accent1">
                <a:lumMod val="90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サービス</a:t>
              </a:r>
            </a:p>
          </p:txBody>
        </p:sp>
        <p:sp>
          <p:nvSpPr>
            <p:cNvPr id="45" name="ホームベース 44"/>
            <p:cNvSpPr/>
            <p:nvPr/>
          </p:nvSpPr>
          <p:spPr>
            <a:xfrm>
              <a:off x="5436416" y="2997016"/>
              <a:ext cx="2952000" cy="432000"/>
            </a:xfrm>
            <a:prstGeom prst="homePlate">
              <a:avLst/>
            </a:prstGeom>
            <a:solidFill>
              <a:schemeClr val="accent1">
                <a:lumMod val="75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より便利で、使いやすいバス</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6" name="円/楕円 17"/>
            <p:cNvSpPr/>
            <p:nvPr/>
          </p:nvSpPr>
          <p:spPr>
            <a:xfrm>
              <a:off x="1576746" y="2997016"/>
              <a:ext cx="432000" cy="432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a:t>
              </a:r>
            </a:p>
          </p:txBody>
        </p:sp>
        <p:sp>
          <p:nvSpPr>
            <p:cNvPr id="47" name="テキスト ボックス 46"/>
            <p:cNvSpPr txBox="1"/>
            <p:nvPr/>
          </p:nvSpPr>
          <p:spPr>
            <a:xfrm>
              <a:off x="1745940" y="3501072"/>
              <a:ext cx="6651202" cy="46166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増客・増収が見込める路線で運行サービスの拡大。</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サービス介助士の資格取得を推進するなど「ひとにやさしいバス」の精神を継承する。</a:t>
              </a:r>
            </a:p>
          </p:txBody>
        </p:sp>
      </p:grpSp>
      <p:sp>
        <p:nvSpPr>
          <p:cNvPr id="48" name="テキスト ボックス 47"/>
          <p:cNvSpPr txBox="1"/>
          <p:nvPr/>
        </p:nvSpPr>
        <p:spPr>
          <a:xfrm>
            <a:off x="2210798" y="764749"/>
            <a:ext cx="603361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大阪シティバス㈱は、安全を最優先に、サービス向上に努め、人・街・未来をつなぎ、地域に貢献する企業を目指します。</a:t>
            </a:r>
          </a:p>
        </p:txBody>
      </p:sp>
      <p:sp>
        <p:nvSpPr>
          <p:cNvPr id="49" name="テキスト ボックス 48"/>
          <p:cNvSpPr txBox="1"/>
          <p:nvPr/>
        </p:nvSpPr>
        <p:spPr>
          <a:xfrm>
            <a:off x="422874" y="764704"/>
            <a:ext cx="1627598" cy="492533"/>
          </a:xfrm>
          <a:prstGeom prst="rect">
            <a:avLst/>
          </a:prstGeom>
          <a:noFill/>
          <a:ln>
            <a:solidFill>
              <a:schemeClr val="accent1">
                <a:shade val="50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大阪シティバス㈱の企業理念</a:t>
            </a:r>
          </a:p>
        </p:txBody>
      </p:sp>
      <p:grpSp>
        <p:nvGrpSpPr>
          <p:cNvPr id="50" name="グループ化 49"/>
          <p:cNvGrpSpPr/>
          <p:nvPr/>
        </p:nvGrpSpPr>
        <p:grpSpPr>
          <a:xfrm>
            <a:off x="1566414" y="4791405"/>
            <a:ext cx="6830728" cy="965721"/>
            <a:chOff x="1576746" y="5013176"/>
            <a:chExt cx="6830728" cy="965721"/>
          </a:xfrm>
        </p:grpSpPr>
        <p:sp>
          <p:nvSpPr>
            <p:cNvPr id="51" name="ホームベース 50"/>
            <p:cNvSpPr/>
            <p:nvPr/>
          </p:nvSpPr>
          <p:spPr>
            <a:xfrm>
              <a:off x="2184158" y="5013176"/>
              <a:ext cx="2952000" cy="432000"/>
            </a:xfrm>
            <a:prstGeom prst="homePlate">
              <a:avLst/>
            </a:prstGeom>
            <a:solidFill>
              <a:schemeClr val="accent1">
                <a:lumMod val="90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挑戦</a:t>
              </a:r>
            </a:p>
          </p:txBody>
        </p:sp>
        <p:sp>
          <p:nvSpPr>
            <p:cNvPr id="52" name="ホームベース 51"/>
            <p:cNvSpPr/>
            <p:nvPr/>
          </p:nvSpPr>
          <p:spPr>
            <a:xfrm>
              <a:off x="5436416" y="5013176"/>
              <a:ext cx="2952000" cy="432000"/>
            </a:xfrm>
            <a:prstGeom prst="homePlate">
              <a:avLst/>
            </a:prstGeom>
            <a:solidFill>
              <a:schemeClr val="accent1">
                <a:lumMod val="75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未来への成長・発展</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3" name="円/楕円 85"/>
            <p:cNvSpPr/>
            <p:nvPr/>
          </p:nvSpPr>
          <p:spPr>
            <a:xfrm>
              <a:off x="1576746" y="5013176"/>
              <a:ext cx="432000" cy="432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４</a:t>
              </a:r>
            </a:p>
          </p:txBody>
        </p:sp>
        <p:sp>
          <p:nvSpPr>
            <p:cNvPr id="54" name="テキスト ボックス 53"/>
            <p:cNvSpPr txBox="1"/>
            <p:nvPr/>
          </p:nvSpPr>
          <p:spPr>
            <a:xfrm>
              <a:off x="1745940" y="5517232"/>
              <a:ext cx="6661534" cy="46166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地下鉄</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号線未着工区間における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BRT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社会実験に協力し、沿線活性化へ貢献する。</a:t>
              </a: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既存施設を活用した新たな付帯事業の展開など、関連事業の展開に取り組む。</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55" name="グループ化 54"/>
          <p:cNvGrpSpPr/>
          <p:nvPr/>
        </p:nvGrpSpPr>
        <p:grpSpPr>
          <a:xfrm>
            <a:off x="1576746" y="5877272"/>
            <a:ext cx="6830728" cy="965721"/>
            <a:chOff x="1576746" y="5013176"/>
            <a:chExt cx="6830728" cy="965721"/>
          </a:xfrm>
        </p:grpSpPr>
        <p:sp>
          <p:nvSpPr>
            <p:cNvPr id="56" name="ホームベース 55"/>
            <p:cNvSpPr/>
            <p:nvPr/>
          </p:nvSpPr>
          <p:spPr>
            <a:xfrm>
              <a:off x="2184158" y="5013176"/>
              <a:ext cx="2952000" cy="432000"/>
            </a:xfrm>
            <a:prstGeom prst="homePlate">
              <a:avLst/>
            </a:prstGeom>
            <a:solidFill>
              <a:schemeClr val="accent1">
                <a:lumMod val="90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自立経営</a:t>
              </a:r>
              <a:r>
                <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endPar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7" name="ホームベース 56"/>
            <p:cNvSpPr/>
            <p:nvPr/>
          </p:nvSpPr>
          <p:spPr>
            <a:xfrm>
              <a:off x="5436416" y="5013176"/>
              <a:ext cx="2952000" cy="432000"/>
            </a:xfrm>
            <a:prstGeom prst="homePlate">
              <a:avLst/>
            </a:prstGeom>
            <a:solidFill>
              <a:schemeClr val="accent1">
                <a:lumMod val="75000"/>
              </a:schemeClr>
            </a:solidFill>
            <a:ln>
              <a:noFill/>
            </a:ln>
            <a:effectLst>
              <a:softEdge rad="0"/>
            </a:effectLst>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バスサービスの維持・発展</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8" name="円/楕円 85"/>
            <p:cNvSpPr/>
            <p:nvPr/>
          </p:nvSpPr>
          <p:spPr>
            <a:xfrm>
              <a:off x="1576746" y="5013176"/>
              <a:ext cx="432000" cy="432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５</a:t>
              </a:r>
            </a:p>
          </p:txBody>
        </p:sp>
        <p:sp>
          <p:nvSpPr>
            <p:cNvPr id="59" name="テキスト ボックス 58"/>
            <p:cNvSpPr txBox="1"/>
            <p:nvPr/>
          </p:nvSpPr>
          <p:spPr>
            <a:xfrm>
              <a:off x="1745940" y="5517232"/>
              <a:ext cx="6661534" cy="46166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積極的な事業展開等により、収益力の向上に取り組む。</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バス運転未経験者の採用・育成など人材の確保に取り組む。</a:t>
              </a:r>
            </a:p>
          </p:txBody>
        </p:sp>
      </p:grpSp>
      <p:sp>
        <p:nvSpPr>
          <p:cNvPr id="61" name="テキスト ボックス 60"/>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82</a:t>
            </a:fld>
            <a:endParaRPr kumimoji="1" lang="ja-JP" altLang="en-US"/>
          </a:p>
        </p:txBody>
      </p:sp>
    </p:spTree>
    <p:extLst>
      <p:ext uri="{BB962C8B-B14F-4D97-AF65-F5344CB8AC3E}">
        <p14:creationId xmlns:p14="http://schemas.microsoft.com/office/powerpoint/2010/main" val="3601426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①安全</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59FBC01-088F-49E4-8F0F-13BF3427A33E}"/>
              </a:ext>
            </a:extLst>
          </p:cNvPr>
          <p:cNvCxnSpPr>
            <a:cxnSpLocks/>
          </p:cNvCxnSpPr>
          <p:nvPr/>
        </p:nvCxnSpPr>
        <p:spPr>
          <a:xfrm>
            <a:off x="2628024" y="1052976"/>
            <a:ext cx="0" cy="18000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F3B13F51-E8D0-4469-A311-3E07AFAA039B}"/>
              </a:ext>
            </a:extLst>
          </p:cNvPr>
          <p:cNvCxnSpPr>
            <a:cxnSpLocks/>
          </p:cNvCxnSpPr>
          <p:nvPr/>
        </p:nvCxnSpPr>
        <p:spPr>
          <a:xfrm>
            <a:off x="4620357" y="1052976"/>
            <a:ext cx="0" cy="18000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E44EF1A4-0277-4905-89A5-7AF4C27886A5}"/>
              </a:ext>
            </a:extLst>
          </p:cNvPr>
          <p:cNvCxnSpPr>
            <a:cxnSpLocks/>
          </p:cNvCxnSpPr>
          <p:nvPr/>
        </p:nvCxnSpPr>
        <p:spPr>
          <a:xfrm>
            <a:off x="6708465" y="1052976"/>
            <a:ext cx="0" cy="18000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5" name="山形 6">
            <a:extLst>
              <a:ext uri="{FF2B5EF4-FFF2-40B4-BE49-F238E27FC236}">
                <a16:creationId xmlns:a16="http://schemas.microsoft.com/office/drawing/2014/main" id="{9DB13952-6727-4623-B682-74324A3E138D}"/>
              </a:ext>
            </a:extLst>
          </p:cNvPr>
          <p:cNvSpPr/>
          <p:nvPr/>
        </p:nvSpPr>
        <p:spPr>
          <a:xfrm>
            <a:off x="611560"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6" name="山形 7">
            <a:extLst>
              <a:ext uri="{FF2B5EF4-FFF2-40B4-BE49-F238E27FC236}">
                <a16:creationId xmlns:a16="http://schemas.microsoft.com/office/drawing/2014/main" id="{58952B91-B3D4-4CE5-B304-DC6E4AEE080B}"/>
              </a:ext>
            </a:extLst>
          </p:cNvPr>
          <p:cNvSpPr/>
          <p:nvPr/>
        </p:nvSpPr>
        <p:spPr>
          <a:xfrm>
            <a:off x="2628024"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7" name="山形 8">
            <a:extLst>
              <a:ext uri="{FF2B5EF4-FFF2-40B4-BE49-F238E27FC236}">
                <a16:creationId xmlns:a16="http://schemas.microsoft.com/office/drawing/2014/main" id="{3C4A9CDF-490B-4626-B4E9-46DD07CE0B8E}"/>
              </a:ext>
            </a:extLst>
          </p:cNvPr>
          <p:cNvSpPr/>
          <p:nvPr/>
        </p:nvSpPr>
        <p:spPr>
          <a:xfrm>
            <a:off x="4644248"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8" name="山形 9">
            <a:extLst>
              <a:ext uri="{FF2B5EF4-FFF2-40B4-BE49-F238E27FC236}">
                <a16:creationId xmlns:a16="http://schemas.microsoft.com/office/drawing/2014/main" id="{08D34171-28FF-45BB-A1D6-05D7EB2E7448}"/>
              </a:ext>
            </a:extLst>
          </p:cNvPr>
          <p:cNvSpPr/>
          <p:nvPr/>
        </p:nvSpPr>
        <p:spPr>
          <a:xfrm>
            <a:off x="6660472"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cxnSp>
        <p:nvCxnSpPr>
          <p:cNvPr id="70" name="直線コネクタ 69">
            <a:extLst>
              <a:ext uri="{FF2B5EF4-FFF2-40B4-BE49-F238E27FC236}">
                <a16:creationId xmlns:a16="http://schemas.microsoft.com/office/drawing/2014/main" id="{D0F47352-C733-497C-9D67-B769AB745E36}"/>
              </a:ext>
            </a:extLst>
          </p:cNvPr>
          <p:cNvCxnSpPr>
            <a:cxnSpLocks/>
          </p:cNvCxnSpPr>
          <p:nvPr/>
        </p:nvCxnSpPr>
        <p:spPr>
          <a:xfrm>
            <a:off x="359772" y="2904624"/>
            <a:ext cx="8568952"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0626033A-C3C1-4D66-864E-BB308A6B4C17}"/>
              </a:ext>
            </a:extLst>
          </p:cNvPr>
          <p:cNvSpPr/>
          <p:nvPr/>
        </p:nvSpPr>
        <p:spPr>
          <a:xfrm>
            <a:off x="3121160" y="1400760"/>
            <a:ext cx="2603088" cy="46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セキュリティカメラの設置 </a:t>
            </a: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2019.6)</a:t>
            </a: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正方形/長方形 29">
            <a:extLst>
              <a:ext uri="{FF2B5EF4-FFF2-40B4-BE49-F238E27FC236}">
                <a16:creationId xmlns:a16="http://schemas.microsoft.com/office/drawing/2014/main" id="{E4C345AF-AA43-4C8A-948D-26E5D55E8FE2}"/>
              </a:ext>
            </a:extLst>
          </p:cNvPr>
          <p:cNvSpPr/>
          <p:nvPr/>
        </p:nvSpPr>
        <p:spPr>
          <a:xfrm>
            <a:off x="5208695" y="1227458"/>
            <a:ext cx="3558819" cy="4277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車外注意喚起装置「おしらせ安全くん」設置完了（～</a:t>
            </a: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2020.9</a:t>
            </a: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8" name="正方形/長方形 37">
            <a:extLst>
              <a:ext uri="{FF2B5EF4-FFF2-40B4-BE49-F238E27FC236}">
                <a16:creationId xmlns:a16="http://schemas.microsoft.com/office/drawing/2014/main" id="{72DB4DB2-9ACC-4751-8AB2-D49089928C26}"/>
              </a:ext>
            </a:extLst>
          </p:cNvPr>
          <p:cNvSpPr/>
          <p:nvPr/>
        </p:nvSpPr>
        <p:spPr>
          <a:xfrm>
            <a:off x="4680724" y="3106133"/>
            <a:ext cx="4248000" cy="34220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42" name="グループ化 41">
            <a:extLst>
              <a:ext uri="{FF2B5EF4-FFF2-40B4-BE49-F238E27FC236}">
                <a16:creationId xmlns:a16="http://schemas.microsoft.com/office/drawing/2014/main" id="{D2C73BFE-6FA6-48CE-84CE-AD3C14A30CAF}"/>
              </a:ext>
            </a:extLst>
          </p:cNvPr>
          <p:cNvGrpSpPr/>
          <p:nvPr/>
        </p:nvGrpSpPr>
        <p:grpSpPr>
          <a:xfrm>
            <a:off x="251929" y="2924944"/>
            <a:ext cx="4436415" cy="2664294"/>
            <a:chOff x="395535" y="2852936"/>
            <a:chExt cx="6026828" cy="2664294"/>
          </a:xfrm>
        </p:grpSpPr>
        <p:sp>
          <p:nvSpPr>
            <p:cNvPr id="43" name="正方形/長方形 42">
              <a:extLst>
                <a:ext uri="{FF2B5EF4-FFF2-40B4-BE49-F238E27FC236}">
                  <a16:creationId xmlns:a16="http://schemas.microsoft.com/office/drawing/2014/main" id="{5F2CC101-2802-4752-8664-45CB3870E3AD}"/>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安全運転のための取組み</a:t>
              </a:r>
            </a:p>
          </p:txBody>
        </p:sp>
        <p:sp>
          <p:nvSpPr>
            <p:cNvPr id="46" name="正方形/長方形 45">
              <a:extLst>
                <a:ext uri="{FF2B5EF4-FFF2-40B4-BE49-F238E27FC236}">
                  <a16:creationId xmlns:a16="http://schemas.microsoft.com/office/drawing/2014/main" id="{1050C1A9-2A57-46EB-AD2B-FCAF1930BC26}"/>
                </a:ext>
              </a:extLst>
            </p:cNvPr>
            <p:cNvSpPr/>
            <p:nvPr/>
          </p:nvSpPr>
          <p:spPr>
            <a:xfrm>
              <a:off x="395535" y="3068959"/>
              <a:ext cx="6026828" cy="2448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追突事故や重大事故に繋がる自転車や歩行者との接触事故を防止するため、カメラにより危険を感知して運転士に警報する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衝突防止補助システム「モービルアイ」を導入。</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（本格運用</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歩行者や自転車との接触事故を防止するため、バスから警告</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音を鳴らして、バスが近づいていることをお知らせする装置</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「おしらせ安全くん」を全</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580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両に設置完了（</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路線バスの車両デザインを</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年ぶりに刷新（</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走行中の運転士に異常が発生した際、運転席もしくは車内に</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設置の非常ブレーキスイッチを押しバスを緊急停止させる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「ドライバー異常時対応システム（</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EDSS</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）」を新車両に順次導</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p:txBody>
        </p:sp>
      </p:grpSp>
      <p:grpSp>
        <p:nvGrpSpPr>
          <p:cNvPr id="48" name="グループ化 47">
            <a:extLst>
              <a:ext uri="{FF2B5EF4-FFF2-40B4-BE49-F238E27FC236}">
                <a16:creationId xmlns:a16="http://schemas.microsoft.com/office/drawing/2014/main" id="{406060D4-3F7D-428D-934D-D725F2851DB1}"/>
              </a:ext>
            </a:extLst>
          </p:cNvPr>
          <p:cNvGrpSpPr/>
          <p:nvPr/>
        </p:nvGrpSpPr>
        <p:grpSpPr>
          <a:xfrm>
            <a:off x="251929" y="5432806"/>
            <a:ext cx="4368427" cy="1353186"/>
            <a:chOff x="395536" y="2852936"/>
            <a:chExt cx="5721077" cy="1353186"/>
          </a:xfrm>
        </p:grpSpPr>
        <p:sp>
          <p:nvSpPr>
            <p:cNvPr id="50" name="正方形/長方形 49">
              <a:extLst>
                <a:ext uri="{FF2B5EF4-FFF2-40B4-BE49-F238E27FC236}">
                  <a16:creationId xmlns:a16="http://schemas.microsoft.com/office/drawing/2014/main" id="{0DDCE2C5-B5E0-4994-86B6-E76E6D7C30A8}"/>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訓練・テロ対策の徹底</a:t>
              </a:r>
            </a:p>
          </p:txBody>
        </p:sp>
        <p:sp>
          <p:nvSpPr>
            <p:cNvPr id="51" name="正方形/長方形 50">
              <a:extLst>
                <a:ext uri="{FF2B5EF4-FFF2-40B4-BE49-F238E27FC236}">
                  <a16:creationId xmlns:a16="http://schemas.microsoft.com/office/drawing/2014/main" id="{383B682F-068E-414C-81F5-DC079E2BD336}"/>
                </a:ext>
              </a:extLst>
            </p:cNvPr>
            <p:cNvSpPr/>
            <p:nvPr/>
          </p:nvSpPr>
          <p:spPr>
            <a:xfrm>
              <a:off x="395536" y="3068959"/>
              <a:ext cx="5721077" cy="1137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月のＧ</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大阪サミットの開催を見据え、大阪駅前バスターミナル・なんばバスターミナルほか、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か所（</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台）へ</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セキュリティカメラを設置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地震・津波発生時、お客さまを的確・迅速・安全に避難誘導</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できるよう、また、河川氾濫などによるバス車両の避難やバス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ジャック等重大事態対応の各種訓練を実施。</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37" name="矢印: 五方向 36">
            <a:extLst>
              <a:ext uri="{FF2B5EF4-FFF2-40B4-BE49-F238E27FC236}">
                <a16:creationId xmlns:a16="http://schemas.microsoft.com/office/drawing/2014/main" id="{A2FDE5CF-EB39-4792-81F6-EAA74186680B}"/>
              </a:ext>
            </a:extLst>
          </p:cNvPr>
          <p:cNvSpPr/>
          <p:nvPr/>
        </p:nvSpPr>
        <p:spPr>
          <a:xfrm>
            <a:off x="899596" y="1052736"/>
            <a:ext cx="4740067" cy="216001"/>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●衝突防止補助システム「モービルアイ」試験導入（</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2018 .5</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2020.11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39" name="矢印: 五方向 38">
            <a:extLst>
              <a:ext uri="{FF2B5EF4-FFF2-40B4-BE49-F238E27FC236}">
                <a16:creationId xmlns:a16="http://schemas.microsoft.com/office/drawing/2014/main" id="{8ADAE77C-CE8C-4729-88D0-38799B66A25C}"/>
              </a:ext>
            </a:extLst>
          </p:cNvPr>
          <p:cNvSpPr/>
          <p:nvPr/>
        </p:nvSpPr>
        <p:spPr>
          <a:xfrm>
            <a:off x="5693505" y="1052735"/>
            <a:ext cx="3121798" cy="216001"/>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●本格運用（</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40" name="矢印: 五方向 39">
            <a:extLst>
              <a:ext uri="{FF2B5EF4-FFF2-40B4-BE49-F238E27FC236}">
                <a16:creationId xmlns:a16="http://schemas.microsoft.com/office/drawing/2014/main" id="{E2671F1D-F8C7-4721-8735-DBA439D7A044}"/>
              </a:ext>
            </a:extLst>
          </p:cNvPr>
          <p:cNvSpPr/>
          <p:nvPr/>
        </p:nvSpPr>
        <p:spPr>
          <a:xfrm>
            <a:off x="5356743" y="1911708"/>
            <a:ext cx="3458557" cy="368230"/>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●ドライバー異常時対応システム（</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EDSS</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）の導入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年度末：一般乗合バス</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両に設置</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7" name="テキスト ボックス 46">
            <a:extLst>
              <a:ext uri="{FF2B5EF4-FFF2-40B4-BE49-F238E27FC236}">
                <a16:creationId xmlns:a16="http://schemas.microsoft.com/office/drawing/2014/main" id="{EA62BA2E-1184-45AE-9B9A-CB10E20B8664}"/>
              </a:ext>
            </a:extLst>
          </p:cNvPr>
          <p:cNvSpPr txBox="1"/>
          <p:nvPr/>
        </p:nvSpPr>
        <p:spPr>
          <a:xfrm>
            <a:off x="5438864" y="1645973"/>
            <a:ext cx="290169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●路線バスのデザイン刷新（</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2020.11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52" name="Picture 2">
            <a:extLst>
              <a:ext uri="{FF2B5EF4-FFF2-40B4-BE49-F238E27FC236}">
                <a16:creationId xmlns:a16="http://schemas.microsoft.com/office/drawing/2014/main" id="{A6252D2A-A5CD-48E0-A94F-8F46896EAD09}"/>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325" b="5847"/>
          <a:stretch/>
        </p:blipFill>
        <p:spPr bwMode="auto">
          <a:xfrm>
            <a:off x="7017376" y="3463802"/>
            <a:ext cx="1800000" cy="863515"/>
          </a:xfrm>
          <a:prstGeom prst="rect">
            <a:avLst/>
          </a:prstGeom>
          <a:noFill/>
          <a:extLst>
            <a:ext uri="{909E8E84-426E-40DD-AFC4-6F175D3DCCD1}">
              <a14:hiddenFill xmlns:a14="http://schemas.microsoft.com/office/drawing/2010/main">
                <a:solidFill>
                  <a:srgbClr val="FFFFFF"/>
                </a:solidFill>
              </a14:hiddenFill>
            </a:ext>
          </a:extLst>
        </p:spPr>
      </p:pic>
      <p:sp>
        <p:nvSpPr>
          <p:cNvPr id="53" name="正方形/長方形 52">
            <a:extLst>
              <a:ext uri="{FF2B5EF4-FFF2-40B4-BE49-F238E27FC236}">
                <a16:creationId xmlns:a16="http://schemas.microsoft.com/office/drawing/2014/main" id="{89E238CB-A066-4016-AF48-90DF49D84864}"/>
              </a:ext>
            </a:extLst>
          </p:cNvPr>
          <p:cNvSpPr/>
          <p:nvPr/>
        </p:nvSpPr>
        <p:spPr>
          <a:xfrm>
            <a:off x="7637478" y="4361347"/>
            <a:ext cx="1064326" cy="30647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新デザインバス</a:t>
            </a:r>
          </a:p>
        </p:txBody>
      </p:sp>
      <p:pic>
        <p:nvPicPr>
          <p:cNvPr id="54" name="図 53" descr="地下鉄の駅&#10;&#10;自動的に生成された説明">
            <a:extLst>
              <a:ext uri="{FF2B5EF4-FFF2-40B4-BE49-F238E27FC236}">
                <a16:creationId xmlns:a16="http://schemas.microsoft.com/office/drawing/2014/main" id="{C89E6DE6-1E59-441C-AF6C-10F2956E96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768" y="5045764"/>
            <a:ext cx="1650960" cy="1260000"/>
          </a:xfrm>
          <a:prstGeom prst="rect">
            <a:avLst/>
          </a:prstGeom>
        </p:spPr>
      </p:pic>
      <p:pic>
        <p:nvPicPr>
          <p:cNvPr id="59" name="図 58" descr="グラフィカル ユーザー インターフェイス が含まれている画像&#10;&#10;自動的に生成された説明">
            <a:extLst>
              <a:ext uri="{FF2B5EF4-FFF2-40B4-BE49-F238E27FC236}">
                <a16:creationId xmlns:a16="http://schemas.microsoft.com/office/drawing/2014/main" id="{1E3D3CA6-286D-407D-9D10-683DB03E4C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2959" y="3246877"/>
            <a:ext cx="1756773" cy="1080000"/>
          </a:xfrm>
          <a:prstGeom prst="rect">
            <a:avLst/>
          </a:prstGeom>
        </p:spPr>
      </p:pic>
      <p:pic>
        <p:nvPicPr>
          <p:cNvPr id="60" name="図 59">
            <a:extLst>
              <a:ext uri="{FF2B5EF4-FFF2-40B4-BE49-F238E27FC236}">
                <a16:creationId xmlns:a16="http://schemas.microsoft.com/office/drawing/2014/main" id="{D38FB414-C0B5-44E3-B086-75C41ECE880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081402" y="4019660"/>
            <a:ext cx="875520" cy="720000"/>
          </a:xfrm>
          <a:prstGeom prst="rect">
            <a:avLst/>
          </a:prstGeom>
        </p:spPr>
      </p:pic>
      <p:pic>
        <p:nvPicPr>
          <p:cNvPr id="61" name="図 60">
            <a:extLst>
              <a:ext uri="{FF2B5EF4-FFF2-40B4-BE49-F238E27FC236}">
                <a16:creationId xmlns:a16="http://schemas.microsoft.com/office/drawing/2014/main" id="{1CBF5018-2CFF-4822-9B77-B526BA0B20A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073734" y="5049238"/>
            <a:ext cx="1628070" cy="1080000"/>
          </a:xfrm>
          <a:prstGeom prst="rect">
            <a:avLst/>
          </a:prstGeom>
        </p:spPr>
      </p:pic>
      <p:sp>
        <p:nvSpPr>
          <p:cNvPr id="62" name="正方形/長方形 61">
            <a:extLst>
              <a:ext uri="{FF2B5EF4-FFF2-40B4-BE49-F238E27FC236}">
                <a16:creationId xmlns:a16="http://schemas.microsoft.com/office/drawing/2014/main" id="{29F4727C-34F9-4ACD-870E-140D749D8BA8}"/>
              </a:ext>
            </a:extLst>
          </p:cNvPr>
          <p:cNvSpPr/>
          <p:nvPr/>
        </p:nvSpPr>
        <p:spPr>
          <a:xfrm>
            <a:off x="5013585" y="4372763"/>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衝突防止補助システム</a:t>
            </a: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「モービルアイ」</a:t>
            </a:r>
          </a:p>
        </p:txBody>
      </p:sp>
      <p:sp>
        <p:nvSpPr>
          <p:cNvPr id="71" name="正方形/長方形 70">
            <a:extLst>
              <a:ext uri="{FF2B5EF4-FFF2-40B4-BE49-F238E27FC236}">
                <a16:creationId xmlns:a16="http://schemas.microsoft.com/office/drawing/2014/main" id="{4AF7BCE1-9911-4596-A990-F2A3AD128F19}"/>
              </a:ext>
            </a:extLst>
          </p:cNvPr>
          <p:cNvSpPr/>
          <p:nvPr/>
        </p:nvSpPr>
        <p:spPr>
          <a:xfrm>
            <a:off x="6318946" y="6082526"/>
            <a:ext cx="2414735"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ドライバー異常時対応</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システム（ＥＤＳＳ）</a:t>
            </a:r>
          </a:p>
        </p:txBody>
      </p:sp>
      <p:sp>
        <p:nvSpPr>
          <p:cNvPr id="72" name="正方形/長方形 71">
            <a:extLst>
              <a:ext uri="{FF2B5EF4-FFF2-40B4-BE49-F238E27FC236}">
                <a16:creationId xmlns:a16="http://schemas.microsoft.com/office/drawing/2014/main" id="{3E84589F-2D67-4AB4-842A-3BFF8504A372}"/>
              </a:ext>
            </a:extLst>
          </p:cNvPr>
          <p:cNvSpPr/>
          <p:nvPr/>
        </p:nvSpPr>
        <p:spPr>
          <a:xfrm>
            <a:off x="4758588" y="6233764"/>
            <a:ext cx="1579007"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セキュリティカメラの設置</a:t>
            </a:r>
          </a:p>
        </p:txBody>
      </p:sp>
      <p:sp>
        <p:nvSpPr>
          <p:cNvPr id="73" name="正方形/長方形 72">
            <a:extLst>
              <a:ext uri="{FF2B5EF4-FFF2-40B4-BE49-F238E27FC236}">
                <a16:creationId xmlns:a16="http://schemas.microsoft.com/office/drawing/2014/main" id="{719D09F6-6F35-4C24-BDCB-CC621765EFB3}"/>
              </a:ext>
            </a:extLst>
          </p:cNvPr>
          <p:cNvSpPr/>
          <p:nvPr/>
        </p:nvSpPr>
        <p:spPr>
          <a:xfrm>
            <a:off x="899595" y="2450879"/>
            <a:ext cx="4085217" cy="46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●外部人材を招聘し、運転士等の研修・教育を強化（</a:t>
            </a:r>
            <a:r>
              <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2018 .4</a:t>
            </a: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9" name="テキスト ボックス 48"/>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4" name="正方形/長方形 43">
            <a:extLst>
              <a:ext uri="{FF2B5EF4-FFF2-40B4-BE49-F238E27FC236}">
                <a16:creationId xmlns:a16="http://schemas.microsoft.com/office/drawing/2014/main" id="{4488AF1B-6BAD-4206-9A89-EA28F1C15165}"/>
              </a:ext>
            </a:extLst>
          </p:cNvPr>
          <p:cNvSpPr/>
          <p:nvPr/>
        </p:nvSpPr>
        <p:spPr>
          <a:xfrm>
            <a:off x="251520" y="1124743"/>
            <a:ext cx="432048" cy="17406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年表（概況）</a:t>
            </a:r>
          </a:p>
        </p:txBody>
      </p:sp>
      <p:sp>
        <p:nvSpPr>
          <p:cNvPr id="55" name="正方形/長方形 54"/>
          <p:cNvSpPr/>
          <p:nvPr/>
        </p:nvSpPr>
        <p:spPr>
          <a:xfrm>
            <a:off x="5694058" y="188640"/>
            <a:ext cx="1614246"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BIZ UDゴシック" panose="020B0400000000000000" pitchFamily="49" charset="-128"/>
                <a:ea typeface="BIZ UDゴシック" panose="020B0400000000000000" pitchFamily="49" charset="-128"/>
              </a:rPr>
              <a:t>民営化後の</a:t>
            </a:r>
            <a:r>
              <a:rPr kumimoji="1" lang="ja-JP" altLang="en-US" sz="1600" b="1" dirty="0">
                <a:solidFill>
                  <a:schemeClr val="bg1"/>
                </a:solidFill>
                <a:latin typeface="BIZ UDゴシック" panose="020B0400000000000000" pitchFamily="49" charset="-128"/>
                <a:ea typeface="BIZ UDゴシック" panose="020B0400000000000000" pitchFamily="49" charset="-128"/>
              </a:rPr>
              <a:t>取組</a:t>
            </a:r>
          </a:p>
        </p:txBody>
      </p:sp>
      <p:sp>
        <p:nvSpPr>
          <p:cNvPr id="56" name="角丸四角形 55"/>
          <p:cNvSpPr/>
          <p:nvPr/>
        </p:nvSpPr>
        <p:spPr>
          <a:xfrm>
            <a:off x="7396758" y="188640"/>
            <a:ext cx="1423714" cy="36004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83</a:t>
            </a:fld>
            <a:endParaRPr kumimoji="1" lang="ja-JP" altLang="en-US"/>
          </a:p>
        </p:txBody>
      </p:sp>
    </p:spTree>
    <p:extLst>
      <p:ext uri="{BB962C8B-B14F-4D97-AF65-F5344CB8AC3E}">
        <p14:creationId xmlns:p14="http://schemas.microsoft.com/office/powerpoint/2010/main" val="610794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②サービス</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41" name="直線コネクタ 40">
            <a:extLst>
              <a:ext uri="{FF2B5EF4-FFF2-40B4-BE49-F238E27FC236}">
                <a16:creationId xmlns:a16="http://schemas.microsoft.com/office/drawing/2014/main" id="{0649F6FA-B2A6-4A75-8F91-F287989E770D}"/>
              </a:ext>
            </a:extLst>
          </p:cNvPr>
          <p:cNvCxnSpPr>
            <a:cxnSpLocks/>
          </p:cNvCxnSpPr>
          <p:nvPr/>
        </p:nvCxnSpPr>
        <p:spPr>
          <a:xfrm>
            <a:off x="2627784" y="1060357"/>
            <a:ext cx="0" cy="18000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F9074F7E-F731-4CC3-B8BE-E14F9E21C5A2}"/>
              </a:ext>
            </a:extLst>
          </p:cNvPr>
          <p:cNvCxnSpPr>
            <a:cxnSpLocks/>
          </p:cNvCxnSpPr>
          <p:nvPr/>
        </p:nvCxnSpPr>
        <p:spPr>
          <a:xfrm>
            <a:off x="4620357" y="1060357"/>
            <a:ext cx="0" cy="18000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DB6D12BD-AC9C-4979-9593-F52B80C346BB}"/>
              </a:ext>
            </a:extLst>
          </p:cNvPr>
          <p:cNvCxnSpPr>
            <a:cxnSpLocks/>
          </p:cNvCxnSpPr>
          <p:nvPr/>
        </p:nvCxnSpPr>
        <p:spPr>
          <a:xfrm>
            <a:off x="6708465" y="1060355"/>
            <a:ext cx="0" cy="18000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5" name="山形 6">
            <a:extLst>
              <a:ext uri="{FF2B5EF4-FFF2-40B4-BE49-F238E27FC236}">
                <a16:creationId xmlns:a16="http://schemas.microsoft.com/office/drawing/2014/main" id="{CFD40760-B60D-40B0-944B-9A1752641976}"/>
              </a:ext>
            </a:extLst>
          </p:cNvPr>
          <p:cNvSpPr/>
          <p:nvPr/>
        </p:nvSpPr>
        <p:spPr>
          <a:xfrm>
            <a:off x="611560"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6" name="山形 7">
            <a:extLst>
              <a:ext uri="{FF2B5EF4-FFF2-40B4-BE49-F238E27FC236}">
                <a16:creationId xmlns:a16="http://schemas.microsoft.com/office/drawing/2014/main" id="{B4693307-EC53-401D-A66C-BDA71A42907E}"/>
              </a:ext>
            </a:extLst>
          </p:cNvPr>
          <p:cNvSpPr/>
          <p:nvPr/>
        </p:nvSpPr>
        <p:spPr>
          <a:xfrm>
            <a:off x="2628024"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7" name="山形 8">
            <a:extLst>
              <a:ext uri="{FF2B5EF4-FFF2-40B4-BE49-F238E27FC236}">
                <a16:creationId xmlns:a16="http://schemas.microsoft.com/office/drawing/2014/main" id="{B7D8D619-260E-4383-A154-09D5A7F52183}"/>
              </a:ext>
            </a:extLst>
          </p:cNvPr>
          <p:cNvSpPr/>
          <p:nvPr/>
        </p:nvSpPr>
        <p:spPr>
          <a:xfrm>
            <a:off x="4644248"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8" name="山形 9">
            <a:extLst>
              <a:ext uri="{FF2B5EF4-FFF2-40B4-BE49-F238E27FC236}">
                <a16:creationId xmlns:a16="http://schemas.microsoft.com/office/drawing/2014/main" id="{56D6B99D-BD52-4E7A-B78D-DCE303F1890F}"/>
              </a:ext>
            </a:extLst>
          </p:cNvPr>
          <p:cNvSpPr/>
          <p:nvPr/>
        </p:nvSpPr>
        <p:spPr>
          <a:xfrm>
            <a:off x="6660472"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cxnSp>
        <p:nvCxnSpPr>
          <p:cNvPr id="70" name="直線コネクタ 69">
            <a:extLst>
              <a:ext uri="{FF2B5EF4-FFF2-40B4-BE49-F238E27FC236}">
                <a16:creationId xmlns:a16="http://schemas.microsoft.com/office/drawing/2014/main" id="{D630CC14-C851-41CC-A0C4-86754B8E6775}"/>
              </a:ext>
            </a:extLst>
          </p:cNvPr>
          <p:cNvCxnSpPr/>
          <p:nvPr/>
        </p:nvCxnSpPr>
        <p:spPr>
          <a:xfrm>
            <a:off x="359772" y="2904624"/>
            <a:ext cx="8568952"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9E8CB3AE-A857-44F1-84E9-8D312CBA31CF}"/>
              </a:ext>
            </a:extLst>
          </p:cNvPr>
          <p:cNvSpPr/>
          <p:nvPr/>
        </p:nvSpPr>
        <p:spPr>
          <a:xfrm>
            <a:off x="4683908" y="1913645"/>
            <a:ext cx="2628530" cy="3712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●モバイルチケット「バス１日乗車券」</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販売開始（</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6" name="正方形/長方形 25">
            <a:extLst>
              <a:ext uri="{FF2B5EF4-FFF2-40B4-BE49-F238E27FC236}">
                <a16:creationId xmlns:a16="http://schemas.microsoft.com/office/drawing/2014/main" id="{2BDB773A-C8E5-422A-84DB-9FD4272763A1}"/>
              </a:ext>
            </a:extLst>
          </p:cNvPr>
          <p:cNvSpPr/>
          <p:nvPr/>
        </p:nvSpPr>
        <p:spPr>
          <a:xfrm>
            <a:off x="6837801" y="1859847"/>
            <a:ext cx="2184015" cy="36409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●モバイルチケット「バス回数券」販売開始（</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2021.4</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pic>
        <p:nvPicPr>
          <p:cNvPr id="9" name="図 8" descr="ダイアグラム&#10;&#10;自動的に生成された説明">
            <a:extLst>
              <a:ext uri="{FF2B5EF4-FFF2-40B4-BE49-F238E27FC236}">
                <a16:creationId xmlns:a16="http://schemas.microsoft.com/office/drawing/2014/main" id="{37D38374-F333-4844-A546-D65554FFE9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861" y="3292864"/>
            <a:ext cx="1039606" cy="1818418"/>
          </a:xfrm>
          <a:prstGeom prst="rect">
            <a:avLst/>
          </a:prstGeom>
        </p:spPr>
      </p:pic>
      <p:sp>
        <p:nvSpPr>
          <p:cNvPr id="31" name="正方形/長方形 30">
            <a:extLst>
              <a:ext uri="{FF2B5EF4-FFF2-40B4-BE49-F238E27FC236}">
                <a16:creationId xmlns:a16="http://schemas.microsoft.com/office/drawing/2014/main" id="{DFD3991B-9D93-4F8B-BEE0-19160554B0B5}"/>
              </a:ext>
            </a:extLst>
          </p:cNvPr>
          <p:cNvSpPr/>
          <p:nvPr/>
        </p:nvSpPr>
        <p:spPr>
          <a:xfrm>
            <a:off x="6837801" y="2146299"/>
            <a:ext cx="1967878" cy="46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i</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ma</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do</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コード」サービス開始（</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2021.8</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pic>
        <p:nvPicPr>
          <p:cNvPr id="11" name="図 10" descr="QR コード&#10;&#10;自動的に生成された説明">
            <a:extLst>
              <a:ext uri="{FF2B5EF4-FFF2-40B4-BE49-F238E27FC236}">
                <a16:creationId xmlns:a16="http://schemas.microsoft.com/office/drawing/2014/main" id="{146A9716-0CAA-4420-BD77-7D8C78241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5236" y="5575514"/>
            <a:ext cx="4297298" cy="1080000"/>
          </a:xfrm>
          <a:prstGeom prst="rect">
            <a:avLst/>
          </a:prstGeom>
        </p:spPr>
      </p:pic>
      <p:pic>
        <p:nvPicPr>
          <p:cNvPr id="36" name="図 35">
            <a:extLst>
              <a:ext uri="{FF2B5EF4-FFF2-40B4-BE49-F238E27FC236}">
                <a16:creationId xmlns:a16="http://schemas.microsoft.com/office/drawing/2014/main" id="{D3740E7D-A1C3-4155-AF20-CAB39350E8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6802" y="3165817"/>
            <a:ext cx="1337083" cy="1818418"/>
          </a:xfrm>
          <a:prstGeom prst="rect">
            <a:avLst/>
          </a:prstGeom>
        </p:spPr>
      </p:pic>
      <p:pic>
        <p:nvPicPr>
          <p:cNvPr id="7" name="図 6" descr="挿絵 が含まれている画像&#10;&#10;自動的に生成された説明">
            <a:extLst>
              <a:ext uri="{FF2B5EF4-FFF2-40B4-BE49-F238E27FC236}">
                <a16:creationId xmlns:a16="http://schemas.microsoft.com/office/drawing/2014/main" id="{7D3311BC-FBEF-48AF-808C-33BE89B04C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9169" y="3058131"/>
            <a:ext cx="1337083" cy="252000"/>
          </a:xfrm>
          <a:prstGeom prst="rect">
            <a:avLst/>
          </a:prstGeom>
          <a:ln>
            <a:solidFill>
              <a:schemeClr val="bg1">
                <a:lumMod val="95000"/>
              </a:schemeClr>
            </a:solidFill>
          </a:ln>
        </p:spPr>
      </p:pic>
      <p:sp>
        <p:nvSpPr>
          <p:cNvPr id="33" name="正方形/長方形 32">
            <a:extLst>
              <a:ext uri="{FF2B5EF4-FFF2-40B4-BE49-F238E27FC236}">
                <a16:creationId xmlns:a16="http://schemas.microsoft.com/office/drawing/2014/main" id="{9CDF187A-6B2C-41CA-8E38-0E6C26098DC2}"/>
              </a:ext>
            </a:extLst>
          </p:cNvPr>
          <p:cNvSpPr/>
          <p:nvPr/>
        </p:nvSpPr>
        <p:spPr>
          <a:xfrm>
            <a:off x="2771560" y="1471105"/>
            <a:ext cx="2987469" cy="3169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●黒字路線</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系統にて増便（</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2019.4</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46" name="正方形/長方形 45">
            <a:extLst>
              <a:ext uri="{FF2B5EF4-FFF2-40B4-BE49-F238E27FC236}">
                <a16:creationId xmlns:a16="http://schemas.microsoft.com/office/drawing/2014/main" id="{AFD23D6D-763B-4015-97F8-E28680CDE347}"/>
              </a:ext>
            </a:extLst>
          </p:cNvPr>
          <p:cNvSpPr/>
          <p:nvPr/>
        </p:nvSpPr>
        <p:spPr>
          <a:xfrm>
            <a:off x="7083978" y="1214987"/>
            <a:ext cx="1796236" cy="6011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Twitter</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公式アカウントの創設（</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grpSp>
        <p:nvGrpSpPr>
          <p:cNvPr id="47" name="グループ化 46">
            <a:extLst>
              <a:ext uri="{FF2B5EF4-FFF2-40B4-BE49-F238E27FC236}">
                <a16:creationId xmlns:a16="http://schemas.microsoft.com/office/drawing/2014/main" id="{16CB0B6C-DD48-4FAB-933B-257101FD7C87}"/>
              </a:ext>
            </a:extLst>
          </p:cNvPr>
          <p:cNvGrpSpPr/>
          <p:nvPr/>
        </p:nvGrpSpPr>
        <p:grpSpPr>
          <a:xfrm>
            <a:off x="363908" y="3124659"/>
            <a:ext cx="4320000" cy="1378408"/>
            <a:chOff x="395536" y="2852936"/>
            <a:chExt cx="5184576" cy="1378408"/>
          </a:xfrm>
        </p:grpSpPr>
        <p:sp>
          <p:nvSpPr>
            <p:cNvPr id="48" name="正方形/長方形 47">
              <a:extLst>
                <a:ext uri="{FF2B5EF4-FFF2-40B4-BE49-F238E27FC236}">
                  <a16:creationId xmlns:a16="http://schemas.microsoft.com/office/drawing/2014/main" id="{91C6AAFC-F942-4E8B-8EEF-EAD0D5AB0E26}"/>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潜在需要の掘り起こし</a:t>
              </a:r>
            </a:p>
          </p:txBody>
        </p:sp>
        <p:sp>
          <p:nvSpPr>
            <p:cNvPr id="49" name="正方形/長方形 48">
              <a:extLst>
                <a:ext uri="{FF2B5EF4-FFF2-40B4-BE49-F238E27FC236}">
                  <a16:creationId xmlns:a16="http://schemas.microsoft.com/office/drawing/2014/main" id="{1CB64EF6-76EA-43DB-9FBA-F353DA3AFAD2}"/>
                </a:ext>
              </a:extLst>
            </p:cNvPr>
            <p:cNvSpPr/>
            <p:nvPr/>
          </p:nvSpPr>
          <p:spPr>
            <a:xfrm>
              <a:off x="395536" y="3068959"/>
              <a:ext cx="5184576" cy="1162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ご利用案内と合わせ、お客さまに安全にご利用頂くための</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乗車マナーを掲載した冊子「バスでおでかけ パーフェクトガイド</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ブック」 を、キャンペーン等で配布（例年実施）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大阪シティバスの</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Twitter</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公式アカウントを創設、広報・</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PR</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活動を開始（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p:txBody>
        </p:sp>
      </p:grpSp>
      <p:grpSp>
        <p:nvGrpSpPr>
          <p:cNvPr id="50" name="グループ化 49">
            <a:extLst>
              <a:ext uri="{FF2B5EF4-FFF2-40B4-BE49-F238E27FC236}">
                <a16:creationId xmlns:a16="http://schemas.microsoft.com/office/drawing/2014/main" id="{D9CFB08E-82EE-44C4-AB51-22805EB213E6}"/>
              </a:ext>
            </a:extLst>
          </p:cNvPr>
          <p:cNvGrpSpPr/>
          <p:nvPr/>
        </p:nvGrpSpPr>
        <p:grpSpPr>
          <a:xfrm>
            <a:off x="363908" y="4528442"/>
            <a:ext cx="4320000" cy="2088231"/>
            <a:chOff x="395536" y="2852936"/>
            <a:chExt cx="5184576" cy="2088231"/>
          </a:xfrm>
        </p:grpSpPr>
        <p:sp>
          <p:nvSpPr>
            <p:cNvPr id="51" name="正方形/長方形 50">
              <a:extLst>
                <a:ext uri="{FF2B5EF4-FFF2-40B4-BE49-F238E27FC236}">
                  <a16:creationId xmlns:a16="http://schemas.microsoft.com/office/drawing/2014/main" id="{6A103DE0-D6C6-46FA-977B-E0351FD726F9}"/>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快適性・利便性の向上</a:t>
              </a:r>
              <a:endPar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2" name="正方形/長方形 51">
              <a:extLst>
                <a:ext uri="{FF2B5EF4-FFF2-40B4-BE49-F238E27FC236}">
                  <a16:creationId xmlns:a16="http://schemas.microsoft.com/office/drawing/2014/main" id="{B92D1C60-3937-451A-AB0F-EBE7B756BE82}"/>
                </a:ext>
              </a:extLst>
            </p:cNvPr>
            <p:cNvSpPr/>
            <p:nvPr/>
          </p:nvSpPr>
          <p:spPr>
            <a:xfrm>
              <a:off x="395536" y="3044914"/>
              <a:ext cx="5184576" cy="1896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黒字路線</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系統（</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号系統：大阪駅前～船津橋・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号系統：</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大阪駅前～野田阪神・</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号系統：大阪駅前～なんば）にて</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増便を実施（</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スマートフォンのアプリでバスが</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日乗り放題になるモバイル</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チケット「バス</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日乗車券」（</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月）「バス回数券」（</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月）販売開始</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停留所で</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QR</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コードを読み取るだけでスマートフォンなどでバス接近情報が確認できる「</a:t>
              </a:r>
              <a:r>
                <a:rPr kumimoji="1" lang="en-US" altLang="ja-JP"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i</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ma</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do</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コード」サービス開始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p:txBody>
        </p:sp>
      </p:grpSp>
      <p:sp>
        <p:nvSpPr>
          <p:cNvPr id="74" name="正方形/長方形 73">
            <a:extLst>
              <a:ext uri="{FF2B5EF4-FFF2-40B4-BE49-F238E27FC236}">
                <a16:creationId xmlns:a16="http://schemas.microsoft.com/office/drawing/2014/main" id="{F3E853A6-077D-4F34-9AB8-254BB64D3390}"/>
              </a:ext>
            </a:extLst>
          </p:cNvPr>
          <p:cNvSpPr/>
          <p:nvPr/>
        </p:nvSpPr>
        <p:spPr>
          <a:xfrm>
            <a:off x="5739922" y="4973256"/>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ct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バスでおでかけ</a:t>
            </a:r>
          </a:p>
          <a:p>
            <a:pPr marL="185738" marR="0" lvl="0" indent="-185738" algn="ct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パーフェクトガイドブック</a:t>
            </a:r>
          </a:p>
        </p:txBody>
      </p:sp>
      <p:sp>
        <p:nvSpPr>
          <p:cNvPr id="76" name="正方形/長方形 75">
            <a:extLst>
              <a:ext uri="{FF2B5EF4-FFF2-40B4-BE49-F238E27FC236}">
                <a16:creationId xmlns:a16="http://schemas.microsoft.com/office/drawing/2014/main" id="{F8C7AFBE-4A67-46FE-9D59-92A21B15779F}"/>
              </a:ext>
            </a:extLst>
          </p:cNvPr>
          <p:cNvSpPr/>
          <p:nvPr/>
        </p:nvSpPr>
        <p:spPr>
          <a:xfrm>
            <a:off x="7567462" y="5042468"/>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ct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モバイルチケット</a:t>
            </a:r>
          </a:p>
          <a:p>
            <a:pPr marL="185738" marR="0" lvl="0" indent="-185738" algn="ct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「バス回数券」</a:t>
            </a:r>
          </a:p>
        </p:txBody>
      </p:sp>
      <p:sp>
        <p:nvSpPr>
          <p:cNvPr id="77" name="正方形/長方形 76">
            <a:extLst>
              <a:ext uri="{FF2B5EF4-FFF2-40B4-BE49-F238E27FC236}">
                <a16:creationId xmlns:a16="http://schemas.microsoft.com/office/drawing/2014/main" id="{6C55795F-78DE-4B2F-B310-5605F76EE0D7}"/>
              </a:ext>
            </a:extLst>
          </p:cNvPr>
          <p:cNvSpPr/>
          <p:nvPr/>
        </p:nvSpPr>
        <p:spPr>
          <a:xfrm>
            <a:off x="7901050" y="6096585"/>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err="1">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i</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ma</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do</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コード</a:t>
            </a:r>
          </a:p>
        </p:txBody>
      </p:sp>
      <p:sp>
        <p:nvSpPr>
          <p:cNvPr id="40" name="テキスト ボックス 39">
            <a:extLst>
              <a:ext uri="{FF2B5EF4-FFF2-40B4-BE49-F238E27FC236}">
                <a16:creationId xmlns:a16="http://schemas.microsoft.com/office/drawing/2014/main" id="{1D150A6E-4A58-4D78-B625-54CE232DE3F0}"/>
              </a:ext>
            </a:extLst>
          </p:cNvPr>
          <p:cNvSpPr txBox="1"/>
          <p:nvPr/>
        </p:nvSpPr>
        <p:spPr>
          <a:xfrm>
            <a:off x="706382" y="2567779"/>
            <a:ext cx="3289551"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●「運転・接客競技会」開催（</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以後、毎年実施</a:t>
            </a:r>
          </a:p>
        </p:txBody>
      </p:sp>
      <p:sp>
        <p:nvSpPr>
          <p:cNvPr id="43" name="テキスト ボックス 42">
            <a:extLst>
              <a:ext uri="{FF2B5EF4-FFF2-40B4-BE49-F238E27FC236}">
                <a16:creationId xmlns:a16="http://schemas.microsoft.com/office/drawing/2014/main" id="{C0A26D2F-8F9D-42F2-A4D1-BBA6137DE759}"/>
              </a:ext>
            </a:extLst>
          </p:cNvPr>
          <p:cNvSpPr txBox="1"/>
          <p:nvPr/>
        </p:nvSpPr>
        <p:spPr>
          <a:xfrm>
            <a:off x="790760" y="1050875"/>
            <a:ext cx="406927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●「バスでおでかけ パーフェクトガイドブック」 の配布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以後、毎年実施</a:t>
            </a:r>
          </a:p>
        </p:txBody>
      </p:sp>
      <p:sp>
        <p:nvSpPr>
          <p:cNvPr id="38" name="正方形/長方形 37">
            <a:extLst>
              <a:ext uri="{FF2B5EF4-FFF2-40B4-BE49-F238E27FC236}">
                <a16:creationId xmlns:a16="http://schemas.microsoft.com/office/drawing/2014/main" id="{4488AF1B-6BAD-4206-9A89-EA28F1C15165}"/>
              </a:ext>
            </a:extLst>
          </p:cNvPr>
          <p:cNvSpPr/>
          <p:nvPr/>
        </p:nvSpPr>
        <p:spPr>
          <a:xfrm>
            <a:off x="251520" y="1124743"/>
            <a:ext cx="432048" cy="17406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年表（概況）</a:t>
            </a:r>
          </a:p>
        </p:txBody>
      </p:sp>
      <p:sp>
        <p:nvSpPr>
          <p:cNvPr id="39" name="正方形/長方形 38"/>
          <p:cNvSpPr/>
          <p:nvPr/>
        </p:nvSpPr>
        <p:spPr>
          <a:xfrm>
            <a:off x="5694058" y="188640"/>
            <a:ext cx="1614246"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民営化後の</a:t>
            </a:r>
            <a:r>
              <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取組</a:t>
            </a:r>
          </a:p>
        </p:txBody>
      </p:sp>
      <p:sp>
        <p:nvSpPr>
          <p:cNvPr id="42" name="角丸四角形 41"/>
          <p:cNvSpPr/>
          <p:nvPr/>
        </p:nvSpPr>
        <p:spPr>
          <a:xfrm>
            <a:off x="7396758" y="188640"/>
            <a:ext cx="1423714" cy="36004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84</a:t>
            </a:fld>
            <a:endParaRPr kumimoji="1" lang="ja-JP" altLang="en-US"/>
          </a:p>
        </p:txBody>
      </p:sp>
    </p:spTree>
    <p:extLst>
      <p:ext uri="{BB962C8B-B14F-4D97-AF65-F5344CB8AC3E}">
        <p14:creationId xmlns:p14="http://schemas.microsoft.com/office/powerpoint/2010/main" val="3238965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③誠実</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41" name="直線コネクタ 40">
            <a:extLst>
              <a:ext uri="{FF2B5EF4-FFF2-40B4-BE49-F238E27FC236}">
                <a16:creationId xmlns:a16="http://schemas.microsoft.com/office/drawing/2014/main" id="{302074C0-6F82-4285-9713-66465245F0EE}"/>
              </a:ext>
            </a:extLst>
          </p:cNvPr>
          <p:cNvCxnSpPr>
            <a:cxnSpLocks/>
          </p:cNvCxnSpPr>
          <p:nvPr/>
        </p:nvCxnSpPr>
        <p:spPr>
          <a:xfrm>
            <a:off x="2627784" y="1162843"/>
            <a:ext cx="0" cy="14400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81AD1B9A-1564-41EC-BBE2-D11A925E38E5}"/>
              </a:ext>
            </a:extLst>
          </p:cNvPr>
          <p:cNvCxnSpPr>
            <a:cxnSpLocks/>
          </p:cNvCxnSpPr>
          <p:nvPr/>
        </p:nvCxnSpPr>
        <p:spPr>
          <a:xfrm>
            <a:off x="4620357" y="1162843"/>
            <a:ext cx="0" cy="14400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5DD4F25D-8699-4ECE-ABC4-6AD455658317}"/>
              </a:ext>
            </a:extLst>
          </p:cNvPr>
          <p:cNvCxnSpPr>
            <a:cxnSpLocks/>
          </p:cNvCxnSpPr>
          <p:nvPr/>
        </p:nvCxnSpPr>
        <p:spPr>
          <a:xfrm>
            <a:off x="6708465" y="1162843"/>
            <a:ext cx="0" cy="14400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5" name="山形 6">
            <a:extLst>
              <a:ext uri="{FF2B5EF4-FFF2-40B4-BE49-F238E27FC236}">
                <a16:creationId xmlns:a16="http://schemas.microsoft.com/office/drawing/2014/main" id="{2B10F425-B3BF-416C-AA27-F15C5794E747}"/>
              </a:ext>
            </a:extLst>
          </p:cNvPr>
          <p:cNvSpPr/>
          <p:nvPr/>
        </p:nvSpPr>
        <p:spPr>
          <a:xfrm>
            <a:off x="611560"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6" name="山形 7">
            <a:extLst>
              <a:ext uri="{FF2B5EF4-FFF2-40B4-BE49-F238E27FC236}">
                <a16:creationId xmlns:a16="http://schemas.microsoft.com/office/drawing/2014/main" id="{02BEBE1B-5985-492C-8009-34C2658ACDE9}"/>
              </a:ext>
            </a:extLst>
          </p:cNvPr>
          <p:cNvSpPr/>
          <p:nvPr/>
        </p:nvSpPr>
        <p:spPr>
          <a:xfrm>
            <a:off x="2628024"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7" name="山形 8">
            <a:extLst>
              <a:ext uri="{FF2B5EF4-FFF2-40B4-BE49-F238E27FC236}">
                <a16:creationId xmlns:a16="http://schemas.microsoft.com/office/drawing/2014/main" id="{97ECB8C5-D1D3-41F3-A229-46E2C6FFA988}"/>
              </a:ext>
            </a:extLst>
          </p:cNvPr>
          <p:cNvSpPr/>
          <p:nvPr/>
        </p:nvSpPr>
        <p:spPr>
          <a:xfrm>
            <a:off x="4644248"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8" name="山形 9">
            <a:extLst>
              <a:ext uri="{FF2B5EF4-FFF2-40B4-BE49-F238E27FC236}">
                <a16:creationId xmlns:a16="http://schemas.microsoft.com/office/drawing/2014/main" id="{1577FE8A-886E-4BD7-901F-946BEFD5BE63}"/>
              </a:ext>
            </a:extLst>
          </p:cNvPr>
          <p:cNvSpPr/>
          <p:nvPr/>
        </p:nvSpPr>
        <p:spPr>
          <a:xfrm>
            <a:off x="6660472"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cxnSp>
        <p:nvCxnSpPr>
          <p:cNvPr id="70" name="直線コネクタ 69">
            <a:extLst>
              <a:ext uri="{FF2B5EF4-FFF2-40B4-BE49-F238E27FC236}">
                <a16:creationId xmlns:a16="http://schemas.microsoft.com/office/drawing/2014/main" id="{EFF0E091-BDF2-4DCE-B54A-62ACFBAE284A}"/>
              </a:ext>
            </a:extLst>
          </p:cNvPr>
          <p:cNvCxnSpPr/>
          <p:nvPr/>
        </p:nvCxnSpPr>
        <p:spPr>
          <a:xfrm>
            <a:off x="359772" y="2682682"/>
            <a:ext cx="8568952" cy="0"/>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Picture 178" descr="https://citybus-osaka.co.jp/wprs/wp-content/uploads/2020/12/IMG_0268-scaled.jpg">
            <a:extLst>
              <a:ext uri="{FF2B5EF4-FFF2-40B4-BE49-F238E27FC236}">
                <a16:creationId xmlns:a16="http://schemas.microsoft.com/office/drawing/2014/main" id="{24AF20BE-505E-4C2F-8F26-1E182CEF130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01562" y="3161308"/>
            <a:ext cx="111782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76" descr="https://citybus-osaka.co.jp/wprs/wp-content/uploads/2020/12/IMG_5120-rotated.jpg">
            <a:extLst>
              <a:ext uri="{FF2B5EF4-FFF2-40B4-BE49-F238E27FC236}">
                <a16:creationId xmlns:a16="http://schemas.microsoft.com/office/drawing/2014/main" id="{75115263-AA9B-425B-86CE-2D423D67DC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07304" y="3161308"/>
            <a:ext cx="1160751" cy="1440000"/>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グループ化 46">
            <a:extLst>
              <a:ext uri="{FF2B5EF4-FFF2-40B4-BE49-F238E27FC236}">
                <a16:creationId xmlns:a16="http://schemas.microsoft.com/office/drawing/2014/main" id="{55F8CBEC-3C68-4514-B937-0A532CE13C46}"/>
              </a:ext>
            </a:extLst>
          </p:cNvPr>
          <p:cNvGrpSpPr/>
          <p:nvPr/>
        </p:nvGrpSpPr>
        <p:grpSpPr>
          <a:xfrm>
            <a:off x="359772" y="3623429"/>
            <a:ext cx="5328592" cy="864096"/>
            <a:chOff x="395536" y="2852936"/>
            <a:chExt cx="7238842" cy="864096"/>
          </a:xfrm>
        </p:grpSpPr>
        <p:sp>
          <p:nvSpPr>
            <p:cNvPr id="48" name="正方形/長方形 47">
              <a:extLst>
                <a:ext uri="{FF2B5EF4-FFF2-40B4-BE49-F238E27FC236}">
                  <a16:creationId xmlns:a16="http://schemas.microsoft.com/office/drawing/2014/main" id="{675243F2-A3ED-44F1-BA2A-5DB9D6A7BCF6}"/>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事故防止の啓発</a:t>
              </a:r>
            </a:p>
          </p:txBody>
        </p:sp>
        <p:sp>
          <p:nvSpPr>
            <p:cNvPr id="49" name="正方形/長方形 48">
              <a:extLst>
                <a:ext uri="{FF2B5EF4-FFF2-40B4-BE49-F238E27FC236}">
                  <a16:creationId xmlns:a16="http://schemas.microsoft.com/office/drawing/2014/main" id="{3D09446A-C2E8-469C-93EE-FE096F465056}"/>
                </a:ext>
              </a:extLst>
            </p:cNvPr>
            <p:cNvSpPr/>
            <p:nvPr/>
          </p:nvSpPr>
          <p:spPr>
            <a:xfrm>
              <a:off x="395536" y="3068960"/>
              <a:ext cx="723884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ボランティアによる、お客さまに対する声掛け・乗降時のサポートを行って頂く「安全・安心バス乗車サポーター制度」を実施（</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月、以後毎年度実施）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年度は新型コロナ影響により見送り</a:t>
              </a:r>
            </a:p>
          </p:txBody>
        </p:sp>
      </p:grpSp>
      <p:grpSp>
        <p:nvGrpSpPr>
          <p:cNvPr id="54" name="グループ化 53">
            <a:extLst>
              <a:ext uri="{FF2B5EF4-FFF2-40B4-BE49-F238E27FC236}">
                <a16:creationId xmlns:a16="http://schemas.microsoft.com/office/drawing/2014/main" id="{0AC60D64-68E0-424D-AC49-27A1CB0E319E}"/>
              </a:ext>
            </a:extLst>
          </p:cNvPr>
          <p:cNvGrpSpPr/>
          <p:nvPr/>
        </p:nvGrpSpPr>
        <p:grpSpPr>
          <a:xfrm>
            <a:off x="359772" y="4529868"/>
            <a:ext cx="4464736" cy="864096"/>
            <a:chOff x="395536" y="2852936"/>
            <a:chExt cx="6065302" cy="864096"/>
          </a:xfrm>
        </p:grpSpPr>
        <p:sp>
          <p:nvSpPr>
            <p:cNvPr id="55" name="正方形/長方形 54">
              <a:extLst>
                <a:ext uri="{FF2B5EF4-FFF2-40B4-BE49-F238E27FC236}">
                  <a16:creationId xmlns:a16="http://schemas.microsoft.com/office/drawing/2014/main" id="{610C8AC9-EEC9-4E70-9F78-0C18EFBD897D}"/>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安全・安心の取り組み</a:t>
              </a:r>
            </a:p>
          </p:txBody>
        </p:sp>
        <p:sp>
          <p:nvSpPr>
            <p:cNvPr id="56" name="正方形/長方形 55">
              <a:extLst>
                <a:ext uri="{FF2B5EF4-FFF2-40B4-BE49-F238E27FC236}">
                  <a16:creationId xmlns:a16="http://schemas.microsoft.com/office/drawing/2014/main" id="{A9EDF017-171E-403E-BB17-D9B724F4CA92}"/>
                </a:ext>
              </a:extLst>
            </p:cNvPr>
            <p:cNvSpPr/>
            <p:nvPr/>
          </p:nvSpPr>
          <p:spPr>
            <a:xfrm>
              <a:off x="395536" y="3068960"/>
              <a:ext cx="606530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事業継続計画（</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BCP</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）制定（</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異常時対応訓練の実施</a:t>
              </a:r>
            </a:p>
          </p:txBody>
        </p:sp>
      </p:grpSp>
      <p:grpSp>
        <p:nvGrpSpPr>
          <p:cNvPr id="57" name="グループ化 56">
            <a:extLst>
              <a:ext uri="{FF2B5EF4-FFF2-40B4-BE49-F238E27FC236}">
                <a16:creationId xmlns:a16="http://schemas.microsoft.com/office/drawing/2014/main" id="{D633CD37-C2E5-4394-A251-9A41C8F9C0C7}"/>
              </a:ext>
            </a:extLst>
          </p:cNvPr>
          <p:cNvGrpSpPr/>
          <p:nvPr/>
        </p:nvGrpSpPr>
        <p:grpSpPr>
          <a:xfrm>
            <a:off x="359772" y="6114729"/>
            <a:ext cx="5112567" cy="565347"/>
            <a:chOff x="395535" y="2852936"/>
            <a:chExt cx="6945374" cy="565347"/>
          </a:xfrm>
        </p:grpSpPr>
        <p:sp>
          <p:nvSpPr>
            <p:cNvPr id="58" name="正方形/長方形 57">
              <a:extLst>
                <a:ext uri="{FF2B5EF4-FFF2-40B4-BE49-F238E27FC236}">
                  <a16:creationId xmlns:a16="http://schemas.microsoft.com/office/drawing/2014/main" id="{3E80AA66-72B4-4132-ACAF-1236075C8B41}"/>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環境・社会貢献への取り組み</a:t>
              </a:r>
            </a:p>
          </p:txBody>
        </p:sp>
        <p:sp>
          <p:nvSpPr>
            <p:cNvPr id="59" name="正方形/長方形 58">
              <a:extLst>
                <a:ext uri="{FF2B5EF4-FFF2-40B4-BE49-F238E27FC236}">
                  <a16:creationId xmlns:a16="http://schemas.microsoft.com/office/drawing/2014/main" id="{4EDFCEB0-50B7-4B8E-9499-CEC6136EE21B}"/>
                </a:ext>
              </a:extLst>
            </p:cNvPr>
            <p:cNvSpPr/>
            <p:nvPr/>
          </p:nvSpPr>
          <p:spPr>
            <a:xfrm>
              <a:off x="395535" y="3068960"/>
              <a:ext cx="6945374" cy="349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二酸化炭素、</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NO</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ｘ・ＰＭを排出しない燃料電池バスを導入（</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両）</a:t>
              </a:r>
            </a:p>
          </p:txBody>
        </p:sp>
      </p:grpSp>
      <p:sp>
        <p:nvSpPr>
          <p:cNvPr id="71" name="正方形/長方形 70">
            <a:extLst>
              <a:ext uri="{FF2B5EF4-FFF2-40B4-BE49-F238E27FC236}">
                <a16:creationId xmlns:a16="http://schemas.microsoft.com/office/drawing/2014/main" id="{0F3CB88F-E588-44B5-87D9-5CA1D9AA6EF4}"/>
              </a:ext>
            </a:extLst>
          </p:cNvPr>
          <p:cNvSpPr/>
          <p:nvPr/>
        </p:nvSpPr>
        <p:spPr>
          <a:xfrm>
            <a:off x="6101562" y="4243954"/>
            <a:ext cx="2242198"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安全・安心バス乗車サポーター制度</a:t>
            </a:r>
          </a:p>
        </p:txBody>
      </p:sp>
      <p:grpSp>
        <p:nvGrpSpPr>
          <p:cNvPr id="37" name="グループ化 36">
            <a:extLst>
              <a:ext uri="{FF2B5EF4-FFF2-40B4-BE49-F238E27FC236}">
                <a16:creationId xmlns:a16="http://schemas.microsoft.com/office/drawing/2014/main" id="{FE7A23B4-EB33-40B2-A0CC-3DDECD935BF4}"/>
              </a:ext>
            </a:extLst>
          </p:cNvPr>
          <p:cNvGrpSpPr/>
          <p:nvPr/>
        </p:nvGrpSpPr>
        <p:grpSpPr>
          <a:xfrm>
            <a:off x="359772" y="2916922"/>
            <a:ext cx="5095949" cy="626665"/>
            <a:chOff x="395535" y="2852936"/>
            <a:chExt cx="6115818" cy="626665"/>
          </a:xfrm>
        </p:grpSpPr>
        <p:sp>
          <p:nvSpPr>
            <p:cNvPr id="40" name="正方形/長方形 39">
              <a:extLst>
                <a:ext uri="{FF2B5EF4-FFF2-40B4-BE49-F238E27FC236}">
                  <a16:creationId xmlns:a16="http://schemas.microsoft.com/office/drawing/2014/main" id="{06BCF273-E12D-452E-A068-5CC3B302F998}"/>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サービス介助士資格取得の推進</a:t>
              </a:r>
            </a:p>
          </p:txBody>
        </p:sp>
        <p:sp>
          <p:nvSpPr>
            <p:cNvPr id="42" name="正方形/長方形 41">
              <a:extLst>
                <a:ext uri="{FF2B5EF4-FFF2-40B4-BE49-F238E27FC236}">
                  <a16:creationId xmlns:a16="http://schemas.microsoft.com/office/drawing/2014/main" id="{59523768-F808-4DD0-8229-A3C86FEE414D}"/>
                </a:ext>
              </a:extLst>
            </p:cNvPr>
            <p:cNvSpPr/>
            <p:nvPr/>
          </p:nvSpPr>
          <p:spPr>
            <a:xfrm>
              <a:off x="395535" y="3068960"/>
              <a:ext cx="6115818" cy="410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運転士及び運行管理者のサービス介助士資格取得率</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％を目指し推進。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年度末：取得率</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99.4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43" name="グループ化 42">
            <a:extLst>
              <a:ext uri="{FF2B5EF4-FFF2-40B4-BE49-F238E27FC236}">
                <a16:creationId xmlns:a16="http://schemas.microsoft.com/office/drawing/2014/main" id="{3EB1DD52-C5DE-4A80-9B3C-BDA0AC670078}"/>
              </a:ext>
            </a:extLst>
          </p:cNvPr>
          <p:cNvGrpSpPr/>
          <p:nvPr/>
        </p:nvGrpSpPr>
        <p:grpSpPr>
          <a:xfrm>
            <a:off x="359772" y="5329573"/>
            <a:ext cx="5112567" cy="864096"/>
            <a:chOff x="395535" y="2852936"/>
            <a:chExt cx="6945374" cy="864096"/>
          </a:xfrm>
        </p:grpSpPr>
        <p:sp>
          <p:nvSpPr>
            <p:cNvPr id="44" name="正方形/長方形 43">
              <a:extLst>
                <a:ext uri="{FF2B5EF4-FFF2-40B4-BE49-F238E27FC236}">
                  <a16:creationId xmlns:a16="http://schemas.microsoft.com/office/drawing/2014/main" id="{CC147A35-0021-49FB-A6D5-94D115A9DBAC}"/>
                </a:ext>
              </a:extLst>
            </p:cNvPr>
            <p:cNvSpPr/>
            <p:nvPr/>
          </p:nvSpPr>
          <p:spPr>
            <a:xfrm>
              <a:off x="395536" y="285293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快適性・利便性の</a:t>
              </a:r>
              <a:r>
                <a:rPr kumimoji="1" lang="ja-JP" altLang="en-US" sz="1200" b="1" i="0" u="none" strike="noStrike" kern="1200" cap="none" spc="0" normalizeH="0" baseline="0" noProof="0" dirty="0" smtClean="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取り組み</a:t>
              </a:r>
              <a:endPar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5" name="正方形/長方形 44">
              <a:extLst>
                <a:ext uri="{FF2B5EF4-FFF2-40B4-BE49-F238E27FC236}">
                  <a16:creationId xmlns:a16="http://schemas.microsoft.com/office/drawing/2014/main" id="{A51C2D34-9EF0-4102-8A96-BF5FF5140CD4}"/>
                </a:ext>
              </a:extLst>
            </p:cNvPr>
            <p:cNvSpPr/>
            <p:nvPr/>
          </p:nvSpPr>
          <p:spPr>
            <a:xfrm>
              <a:off x="395535" y="3068960"/>
              <a:ext cx="694537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大阪府「都市緑化を活用した猛暑対策事業」（バス停留所付近への植栽、ミスト発生装置の設置等）</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72" name="正方形/長方形 71">
            <a:extLst>
              <a:ext uri="{FF2B5EF4-FFF2-40B4-BE49-F238E27FC236}">
                <a16:creationId xmlns:a16="http://schemas.microsoft.com/office/drawing/2014/main" id="{59151BC9-28FB-4AB7-B0D9-0D9228220BEB}"/>
              </a:ext>
            </a:extLst>
          </p:cNvPr>
          <p:cNvSpPr/>
          <p:nvPr/>
        </p:nvSpPr>
        <p:spPr>
          <a:xfrm>
            <a:off x="6809671" y="1556792"/>
            <a:ext cx="2337133" cy="41424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●「事業継続計画（</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BCP</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）」制定（</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2021.11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0657" y="4741658"/>
            <a:ext cx="2273206" cy="1704905"/>
          </a:xfrm>
          <a:prstGeom prst="rect">
            <a:avLst/>
          </a:prstGeom>
        </p:spPr>
      </p:pic>
      <p:sp>
        <p:nvSpPr>
          <p:cNvPr id="73" name="正方形/長方形 72">
            <a:extLst>
              <a:ext uri="{FF2B5EF4-FFF2-40B4-BE49-F238E27FC236}">
                <a16:creationId xmlns:a16="http://schemas.microsoft.com/office/drawing/2014/main" id="{0F3CB88F-E588-44B5-87D9-5CA1D9AA6EF4}"/>
              </a:ext>
            </a:extLst>
          </p:cNvPr>
          <p:cNvSpPr/>
          <p:nvPr/>
        </p:nvSpPr>
        <p:spPr>
          <a:xfrm>
            <a:off x="6247918" y="5883813"/>
            <a:ext cx="1656180" cy="65475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ct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異常時対応訓練の実施</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ct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（対浸水バス車両退避訓練）</a:t>
            </a:r>
          </a:p>
        </p:txBody>
      </p:sp>
      <p:sp>
        <p:nvSpPr>
          <p:cNvPr id="5" name="正方形/長方形 4">
            <a:extLst>
              <a:ext uri="{FF2B5EF4-FFF2-40B4-BE49-F238E27FC236}">
                <a16:creationId xmlns:a16="http://schemas.microsoft.com/office/drawing/2014/main" id="{F06CADE0-A7DE-5959-986B-7E68D269BE71}"/>
              </a:ext>
            </a:extLst>
          </p:cNvPr>
          <p:cNvSpPr/>
          <p:nvPr/>
        </p:nvSpPr>
        <p:spPr>
          <a:xfrm>
            <a:off x="7138468" y="2132856"/>
            <a:ext cx="1872203" cy="4142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●燃料電池バス導入（</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49F54A3D-1690-887F-F864-325E85CD9DB2}"/>
              </a:ext>
            </a:extLst>
          </p:cNvPr>
          <p:cNvSpPr/>
          <p:nvPr/>
        </p:nvSpPr>
        <p:spPr>
          <a:xfrm>
            <a:off x="4930248" y="1844824"/>
            <a:ext cx="2649587" cy="4142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●都市緑化を活用した猛暑対策事業（</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3" name="正方形/長方形 52">
            <a:extLst>
              <a:ext uri="{FF2B5EF4-FFF2-40B4-BE49-F238E27FC236}">
                <a16:creationId xmlns:a16="http://schemas.microsoft.com/office/drawing/2014/main" id="{723818F5-BF09-4C3A-B1EC-2B9BFCAD2EE2}"/>
              </a:ext>
            </a:extLst>
          </p:cNvPr>
          <p:cNvSpPr/>
          <p:nvPr/>
        </p:nvSpPr>
        <p:spPr>
          <a:xfrm>
            <a:off x="1459217" y="1060422"/>
            <a:ext cx="4013122" cy="41424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●「安全・安心バス乗車サポーター制度」実施（</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2018.9</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以後、毎年実施</a:t>
            </a: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6" name="正方形/長方形 45">
            <a:extLst>
              <a:ext uri="{FF2B5EF4-FFF2-40B4-BE49-F238E27FC236}">
                <a16:creationId xmlns:a16="http://schemas.microsoft.com/office/drawing/2014/main" id="{4488AF1B-6BAD-4206-9A89-EA28F1C15165}"/>
              </a:ext>
            </a:extLst>
          </p:cNvPr>
          <p:cNvSpPr/>
          <p:nvPr/>
        </p:nvSpPr>
        <p:spPr>
          <a:xfrm>
            <a:off x="251520" y="1124743"/>
            <a:ext cx="432048" cy="14963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年表（概況）</a:t>
            </a:r>
          </a:p>
        </p:txBody>
      </p:sp>
      <p:sp>
        <p:nvSpPr>
          <p:cNvPr id="51" name="正方形/長方形 50"/>
          <p:cNvSpPr/>
          <p:nvPr/>
        </p:nvSpPr>
        <p:spPr>
          <a:xfrm>
            <a:off x="5694058" y="188640"/>
            <a:ext cx="1614246"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民営化後の</a:t>
            </a:r>
            <a:r>
              <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取組</a:t>
            </a:r>
          </a:p>
        </p:txBody>
      </p:sp>
      <p:sp>
        <p:nvSpPr>
          <p:cNvPr id="52" name="角丸四角形 51"/>
          <p:cNvSpPr/>
          <p:nvPr/>
        </p:nvSpPr>
        <p:spPr>
          <a:xfrm>
            <a:off x="7396758" y="188640"/>
            <a:ext cx="1423714" cy="36004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85</a:t>
            </a:fld>
            <a:endParaRPr kumimoji="1" lang="ja-JP" altLang="en-US"/>
          </a:p>
        </p:txBody>
      </p:sp>
    </p:spTree>
    <p:extLst>
      <p:ext uri="{BB962C8B-B14F-4D97-AF65-F5344CB8AC3E}">
        <p14:creationId xmlns:p14="http://schemas.microsoft.com/office/powerpoint/2010/main" val="3381707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④挑戦</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41" name="直線コネクタ 40">
            <a:extLst>
              <a:ext uri="{FF2B5EF4-FFF2-40B4-BE49-F238E27FC236}">
                <a16:creationId xmlns:a16="http://schemas.microsoft.com/office/drawing/2014/main" id="{64BB8559-6152-4DB2-BB08-92527C88AE60}"/>
              </a:ext>
            </a:extLst>
          </p:cNvPr>
          <p:cNvCxnSpPr>
            <a:cxnSpLocks/>
          </p:cNvCxnSpPr>
          <p:nvPr/>
        </p:nvCxnSpPr>
        <p:spPr>
          <a:xfrm>
            <a:off x="2627784" y="1162844"/>
            <a:ext cx="0" cy="1546076"/>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742CE514-EDF5-4BA1-B568-2C1299733482}"/>
              </a:ext>
            </a:extLst>
          </p:cNvPr>
          <p:cNvCxnSpPr>
            <a:cxnSpLocks/>
          </p:cNvCxnSpPr>
          <p:nvPr/>
        </p:nvCxnSpPr>
        <p:spPr>
          <a:xfrm>
            <a:off x="4620357" y="1162844"/>
            <a:ext cx="0" cy="1546076"/>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CA24AC5-12DD-4984-9735-4285AE8D8A54}"/>
              </a:ext>
            </a:extLst>
          </p:cNvPr>
          <p:cNvCxnSpPr>
            <a:cxnSpLocks/>
          </p:cNvCxnSpPr>
          <p:nvPr/>
        </p:nvCxnSpPr>
        <p:spPr>
          <a:xfrm>
            <a:off x="6708465" y="1162843"/>
            <a:ext cx="0" cy="1546077"/>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5" name="山形 6">
            <a:extLst>
              <a:ext uri="{FF2B5EF4-FFF2-40B4-BE49-F238E27FC236}">
                <a16:creationId xmlns:a16="http://schemas.microsoft.com/office/drawing/2014/main" id="{D0E820B8-54F5-4B84-A9C5-A44FCCA1EFD6}"/>
              </a:ext>
            </a:extLst>
          </p:cNvPr>
          <p:cNvSpPr/>
          <p:nvPr/>
        </p:nvSpPr>
        <p:spPr>
          <a:xfrm>
            <a:off x="611560"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6" name="山形 7">
            <a:extLst>
              <a:ext uri="{FF2B5EF4-FFF2-40B4-BE49-F238E27FC236}">
                <a16:creationId xmlns:a16="http://schemas.microsoft.com/office/drawing/2014/main" id="{9697427D-AFFD-407F-B2CE-7B52B38B710F}"/>
              </a:ext>
            </a:extLst>
          </p:cNvPr>
          <p:cNvSpPr/>
          <p:nvPr/>
        </p:nvSpPr>
        <p:spPr>
          <a:xfrm>
            <a:off x="2628024"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7" name="山形 8">
            <a:extLst>
              <a:ext uri="{FF2B5EF4-FFF2-40B4-BE49-F238E27FC236}">
                <a16:creationId xmlns:a16="http://schemas.microsoft.com/office/drawing/2014/main" id="{72B508B7-C2F3-40D8-BD7C-0918D8FB2B59}"/>
              </a:ext>
            </a:extLst>
          </p:cNvPr>
          <p:cNvSpPr/>
          <p:nvPr/>
        </p:nvSpPr>
        <p:spPr>
          <a:xfrm>
            <a:off x="4644248"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68" name="山形 9">
            <a:extLst>
              <a:ext uri="{FF2B5EF4-FFF2-40B4-BE49-F238E27FC236}">
                <a16:creationId xmlns:a16="http://schemas.microsoft.com/office/drawing/2014/main" id="{C00DB95C-6280-4A3C-B913-C06924625102}"/>
              </a:ext>
            </a:extLst>
          </p:cNvPr>
          <p:cNvSpPr/>
          <p:nvPr/>
        </p:nvSpPr>
        <p:spPr>
          <a:xfrm>
            <a:off x="6660472" y="692696"/>
            <a:ext cx="2160000" cy="278985"/>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cxnSp>
        <p:nvCxnSpPr>
          <p:cNvPr id="70" name="直線コネクタ 69">
            <a:extLst>
              <a:ext uri="{FF2B5EF4-FFF2-40B4-BE49-F238E27FC236}">
                <a16:creationId xmlns:a16="http://schemas.microsoft.com/office/drawing/2014/main" id="{E387D8FF-4B11-4A55-AF09-DA282AF15B9A}"/>
              </a:ext>
            </a:extLst>
          </p:cNvPr>
          <p:cNvCxnSpPr/>
          <p:nvPr/>
        </p:nvCxnSpPr>
        <p:spPr>
          <a:xfrm>
            <a:off x="359772" y="2708920"/>
            <a:ext cx="85689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0" name="グループ化 29">
            <a:extLst>
              <a:ext uri="{FF2B5EF4-FFF2-40B4-BE49-F238E27FC236}">
                <a16:creationId xmlns:a16="http://schemas.microsoft.com/office/drawing/2014/main" id="{9366F601-FD8A-426C-A1D1-68A3AE8EF57E}"/>
              </a:ext>
            </a:extLst>
          </p:cNvPr>
          <p:cNvGrpSpPr/>
          <p:nvPr/>
        </p:nvGrpSpPr>
        <p:grpSpPr>
          <a:xfrm>
            <a:off x="204396" y="5157192"/>
            <a:ext cx="6005664" cy="797215"/>
            <a:chOff x="395536" y="2741901"/>
            <a:chExt cx="5184576" cy="797215"/>
          </a:xfrm>
        </p:grpSpPr>
        <p:sp>
          <p:nvSpPr>
            <p:cNvPr id="34" name="正方形/長方形 33">
              <a:extLst>
                <a:ext uri="{FF2B5EF4-FFF2-40B4-BE49-F238E27FC236}">
                  <a16:creationId xmlns:a16="http://schemas.microsoft.com/office/drawing/2014/main" id="{0733A1AF-2584-4823-9E7F-FF6607A25F3D}"/>
                </a:ext>
              </a:extLst>
            </p:cNvPr>
            <p:cNvSpPr/>
            <p:nvPr/>
          </p:nvSpPr>
          <p:spPr>
            <a:xfrm>
              <a:off x="395536" y="2741901"/>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深夜バス（実証実験）</a:t>
              </a:r>
            </a:p>
          </p:txBody>
        </p:sp>
        <p:sp>
          <p:nvSpPr>
            <p:cNvPr id="36" name="正方形/長方形 35">
              <a:extLst>
                <a:ext uri="{FF2B5EF4-FFF2-40B4-BE49-F238E27FC236}">
                  <a16:creationId xmlns:a16="http://schemas.microsoft.com/office/drawing/2014/main" id="{2C67D198-810F-48E7-999C-E1A93B89C3D8}"/>
                </a:ext>
              </a:extLst>
            </p:cNvPr>
            <p:cNvSpPr/>
            <p:nvPr/>
          </p:nvSpPr>
          <p:spPr>
            <a:xfrm>
              <a:off x="395536" y="2915817"/>
              <a:ext cx="5184576" cy="62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年末年始の宴会シーズンの需要を踏まえ、週末の金曜日に最もお客さまのご利用が</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多い</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号系統の最終便の後に同経路を運行（</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QR</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コード（</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LINE PAY)</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決済の試験的導入</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37" name="グループ化 36">
            <a:extLst>
              <a:ext uri="{FF2B5EF4-FFF2-40B4-BE49-F238E27FC236}">
                <a16:creationId xmlns:a16="http://schemas.microsoft.com/office/drawing/2014/main" id="{CDAEE25A-19ED-4BE0-9232-8CA3305F39DB}"/>
              </a:ext>
            </a:extLst>
          </p:cNvPr>
          <p:cNvGrpSpPr/>
          <p:nvPr/>
        </p:nvGrpSpPr>
        <p:grpSpPr>
          <a:xfrm>
            <a:off x="208825" y="2708920"/>
            <a:ext cx="5001470" cy="1090261"/>
            <a:chOff x="350825" y="2863149"/>
            <a:chExt cx="5237600" cy="782896"/>
          </a:xfrm>
        </p:grpSpPr>
        <p:sp>
          <p:nvSpPr>
            <p:cNvPr id="38" name="正方形/長方形 37">
              <a:extLst>
                <a:ext uri="{FF2B5EF4-FFF2-40B4-BE49-F238E27FC236}">
                  <a16:creationId xmlns:a16="http://schemas.microsoft.com/office/drawing/2014/main" id="{B252CCDB-C020-4933-B42A-54210ED916EF}"/>
                </a:ext>
              </a:extLst>
            </p:cNvPr>
            <p:cNvSpPr/>
            <p:nvPr/>
          </p:nvSpPr>
          <p:spPr>
            <a:xfrm>
              <a:off x="350825" y="2863149"/>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貸切バス、旅行業</a:t>
              </a:r>
            </a:p>
          </p:txBody>
        </p:sp>
        <p:sp>
          <p:nvSpPr>
            <p:cNvPr id="39" name="正方形/長方形 38">
              <a:extLst>
                <a:ext uri="{FF2B5EF4-FFF2-40B4-BE49-F238E27FC236}">
                  <a16:creationId xmlns:a16="http://schemas.microsoft.com/office/drawing/2014/main" id="{29A9C839-2B59-4339-93A3-E8EF8ED44C88}"/>
                </a:ext>
              </a:extLst>
            </p:cNvPr>
            <p:cNvSpPr/>
            <p:nvPr/>
          </p:nvSpPr>
          <p:spPr>
            <a:xfrm>
              <a:off x="403849" y="2997973"/>
              <a:ext cx="51845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大型観光バスを順次導入し、観光や企業送迎需要に対応するため</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貸切バスの営業活動を強化。（</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旅行業登録（第三種）（</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募集型企画旅行として、初の主催旅行</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『Bright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Osaka</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の実施（</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42" name="グループ化 41">
            <a:extLst>
              <a:ext uri="{FF2B5EF4-FFF2-40B4-BE49-F238E27FC236}">
                <a16:creationId xmlns:a16="http://schemas.microsoft.com/office/drawing/2014/main" id="{3E949D10-CE57-4D2B-B5C2-8246A592A638}"/>
              </a:ext>
            </a:extLst>
          </p:cNvPr>
          <p:cNvGrpSpPr/>
          <p:nvPr/>
        </p:nvGrpSpPr>
        <p:grpSpPr>
          <a:xfrm>
            <a:off x="195323" y="3907040"/>
            <a:ext cx="5752654" cy="1466176"/>
            <a:chOff x="344810" y="2790421"/>
            <a:chExt cx="5192605" cy="1466176"/>
          </a:xfrm>
        </p:grpSpPr>
        <p:sp>
          <p:nvSpPr>
            <p:cNvPr id="46" name="正方形/長方形 45">
              <a:extLst>
                <a:ext uri="{FF2B5EF4-FFF2-40B4-BE49-F238E27FC236}">
                  <a16:creationId xmlns:a16="http://schemas.microsoft.com/office/drawing/2014/main" id="{DF54D101-C718-4DDD-B171-F1211C2C0917}"/>
                </a:ext>
              </a:extLst>
            </p:cNvPr>
            <p:cNvSpPr/>
            <p:nvPr/>
          </p:nvSpPr>
          <p:spPr>
            <a:xfrm>
              <a:off x="344810" y="2790421"/>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空港リムジンバス</a:t>
              </a:r>
            </a:p>
          </p:txBody>
        </p:sp>
        <p:sp>
          <p:nvSpPr>
            <p:cNvPr id="47" name="正方形/長方形 46">
              <a:extLst>
                <a:ext uri="{FF2B5EF4-FFF2-40B4-BE49-F238E27FC236}">
                  <a16:creationId xmlns:a16="http://schemas.microsoft.com/office/drawing/2014/main" id="{8297C7DB-C523-4BFE-8E6F-8217BDDDC302}"/>
                </a:ext>
              </a:extLst>
            </p:cNvPr>
            <p:cNvSpPr/>
            <p:nvPr/>
          </p:nvSpPr>
          <p:spPr>
            <a:xfrm>
              <a:off x="352839" y="2976214"/>
              <a:ext cx="5184576" cy="1280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関西空港交通㈱、京阪バス㈱との三社共同運行により運行開始（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新型コロナウィルス感染症による大幅な空港利用減少により運行休止</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守口系統として関西空港～大阪城公園駅、大阪ビジネスパーク、天満橋駅、</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守口市駅を運行</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50" name="正方形/長方形 49">
            <a:extLst>
              <a:ext uri="{FF2B5EF4-FFF2-40B4-BE49-F238E27FC236}">
                <a16:creationId xmlns:a16="http://schemas.microsoft.com/office/drawing/2014/main" id="{5914E77C-1C08-4C3C-BA6E-24F5592F6993}"/>
              </a:ext>
            </a:extLst>
          </p:cNvPr>
          <p:cNvSpPr/>
          <p:nvPr/>
        </p:nvSpPr>
        <p:spPr>
          <a:xfrm>
            <a:off x="2648679" y="1184971"/>
            <a:ext cx="2040125" cy="56296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●大型観光バスを導入（</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2019.7</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1" name="正方形/長方形 50">
            <a:extLst>
              <a:ext uri="{FF2B5EF4-FFF2-40B4-BE49-F238E27FC236}">
                <a16:creationId xmlns:a16="http://schemas.microsoft.com/office/drawing/2014/main" id="{B99458D6-FE56-4E5A-B90B-1916D79B1B4B}"/>
              </a:ext>
            </a:extLst>
          </p:cNvPr>
          <p:cNvSpPr/>
          <p:nvPr/>
        </p:nvSpPr>
        <p:spPr>
          <a:xfrm>
            <a:off x="2662078" y="1398854"/>
            <a:ext cx="2040125" cy="56296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●旅行業の登録（</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2" name="正方形/長方形 51">
            <a:extLst>
              <a:ext uri="{FF2B5EF4-FFF2-40B4-BE49-F238E27FC236}">
                <a16:creationId xmlns:a16="http://schemas.microsoft.com/office/drawing/2014/main" id="{8BC8F77E-4120-40EF-B0A2-72A3E0D949E8}"/>
              </a:ext>
            </a:extLst>
          </p:cNvPr>
          <p:cNvSpPr/>
          <p:nvPr/>
        </p:nvSpPr>
        <p:spPr>
          <a:xfrm>
            <a:off x="2712848" y="1713911"/>
            <a:ext cx="1928378" cy="56296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●貸切バス事業者安全性評価認定制度１ツ星取得（</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3" name="正方形/長方形 52">
            <a:extLst>
              <a:ext uri="{FF2B5EF4-FFF2-40B4-BE49-F238E27FC236}">
                <a16:creationId xmlns:a16="http://schemas.microsoft.com/office/drawing/2014/main" id="{48086BFE-AE2C-4C39-B039-8A4FF6681453}"/>
              </a:ext>
            </a:extLst>
          </p:cNvPr>
          <p:cNvSpPr/>
          <p:nvPr/>
        </p:nvSpPr>
        <p:spPr>
          <a:xfrm>
            <a:off x="6822192" y="1281863"/>
            <a:ext cx="2040125" cy="56296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『Bright</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Osaka</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の実施（</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4" name="正方形/長方形 53">
            <a:extLst>
              <a:ext uri="{FF2B5EF4-FFF2-40B4-BE49-F238E27FC236}">
                <a16:creationId xmlns:a16="http://schemas.microsoft.com/office/drawing/2014/main" id="{71D39FA1-65B4-40B6-A539-A593EFFADC98}"/>
              </a:ext>
            </a:extLst>
          </p:cNvPr>
          <p:cNvSpPr/>
          <p:nvPr/>
        </p:nvSpPr>
        <p:spPr>
          <a:xfrm>
            <a:off x="6808793" y="1569895"/>
            <a:ext cx="2040125" cy="56296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●貸切バス事業者安全性評価認定制度２ツ星取得（</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5" name="正方形/長方形 54">
            <a:extLst>
              <a:ext uri="{FF2B5EF4-FFF2-40B4-BE49-F238E27FC236}">
                <a16:creationId xmlns:a16="http://schemas.microsoft.com/office/drawing/2014/main" id="{219821D2-F80A-496A-964B-CA8DF32949F3}"/>
              </a:ext>
            </a:extLst>
          </p:cNvPr>
          <p:cNvSpPr/>
          <p:nvPr/>
        </p:nvSpPr>
        <p:spPr>
          <a:xfrm>
            <a:off x="4810290" y="1158987"/>
            <a:ext cx="2257585" cy="56296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Go</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To </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トラベルキャンペーン</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参画事業者登録を実施（</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2020.8</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pic>
        <p:nvPicPr>
          <p:cNvPr id="4" name="図 3" descr="夜の道路を走るバス&#10;&#10;自動的に生成された説明">
            <a:extLst>
              <a:ext uri="{FF2B5EF4-FFF2-40B4-BE49-F238E27FC236}">
                <a16:creationId xmlns:a16="http://schemas.microsoft.com/office/drawing/2014/main" id="{56F20F08-5DEE-F8C7-7BAF-2279E7BAA86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6300773" y="5591372"/>
            <a:ext cx="1727612" cy="1108111"/>
          </a:xfrm>
          <a:prstGeom prst="rect">
            <a:avLst/>
          </a:prstGeom>
        </p:spPr>
      </p:pic>
      <p:pic>
        <p:nvPicPr>
          <p:cNvPr id="5" name="図 4">
            <a:extLst>
              <a:ext uri="{FF2B5EF4-FFF2-40B4-BE49-F238E27FC236}">
                <a16:creationId xmlns:a16="http://schemas.microsoft.com/office/drawing/2014/main" id="{8E6978F9-6B83-4EBC-9EBC-1FAF5F2F3F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2227" y="2781366"/>
            <a:ext cx="1816051" cy="1220270"/>
          </a:xfrm>
          <a:prstGeom prst="rect">
            <a:avLst/>
          </a:prstGeom>
          <a:ln>
            <a:solidFill>
              <a:schemeClr val="bg1">
                <a:lumMod val="75000"/>
              </a:schemeClr>
            </a:solidFill>
          </a:ln>
        </p:spPr>
      </p:pic>
      <p:pic>
        <p:nvPicPr>
          <p:cNvPr id="9" name="図 8">
            <a:extLst>
              <a:ext uri="{FF2B5EF4-FFF2-40B4-BE49-F238E27FC236}">
                <a16:creationId xmlns:a16="http://schemas.microsoft.com/office/drawing/2014/main" id="{42F0F97A-A5B8-EC25-6D61-C59C7D6207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00773" y="4354778"/>
            <a:ext cx="1816051" cy="1108110"/>
          </a:xfrm>
          <a:prstGeom prst="rect">
            <a:avLst/>
          </a:prstGeom>
        </p:spPr>
      </p:pic>
      <p:pic>
        <p:nvPicPr>
          <p:cNvPr id="3" name="図 2">
            <a:extLst>
              <a:ext uri="{FF2B5EF4-FFF2-40B4-BE49-F238E27FC236}">
                <a16:creationId xmlns:a16="http://schemas.microsoft.com/office/drawing/2014/main" id="{2C1DFF55-8416-4A72-99C8-C5D2884B4D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536" y="2780928"/>
            <a:ext cx="1725651" cy="1220276"/>
          </a:xfrm>
          <a:prstGeom prst="rect">
            <a:avLst/>
          </a:prstGeom>
          <a:ln>
            <a:solidFill>
              <a:schemeClr val="bg1">
                <a:lumMod val="65000"/>
              </a:schemeClr>
            </a:solidFill>
          </a:ln>
        </p:spPr>
      </p:pic>
      <p:sp>
        <p:nvSpPr>
          <p:cNvPr id="40" name="正方形/長方形 39">
            <a:extLst>
              <a:ext uri="{FF2B5EF4-FFF2-40B4-BE49-F238E27FC236}">
                <a16:creationId xmlns:a16="http://schemas.microsoft.com/office/drawing/2014/main" id="{8198B4FE-58E3-4A57-814C-4142AFD4840F}"/>
              </a:ext>
            </a:extLst>
          </p:cNvPr>
          <p:cNvSpPr/>
          <p:nvPr/>
        </p:nvSpPr>
        <p:spPr>
          <a:xfrm>
            <a:off x="6413749" y="6381328"/>
            <a:ext cx="2414735"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深夜バス実証実験</a:t>
            </a:r>
          </a:p>
        </p:txBody>
      </p:sp>
      <p:sp>
        <p:nvSpPr>
          <p:cNvPr id="43" name="正方形/長方形 42">
            <a:extLst>
              <a:ext uri="{FF2B5EF4-FFF2-40B4-BE49-F238E27FC236}">
                <a16:creationId xmlns:a16="http://schemas.microsoft.com/office/drawing/2014/main" id="{CE426E31-6FB3-456D-93E9-26F4A787E2E8}"/>
              </a:ext>
            </a:extLst>
          </p:cNvPr>
          <p:cNvSpPr/>
          <p:nvPr/>
        </p:nvSpPr>
        <p:spPr>
          <a:xfrm>
            <a:off x="6300773" y="5141559"/>
            <a:ext cx="2414735"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空港リムジンバス</a:t>
            </a:r>
          </a:p>
        </p:txBody>
      </p:sp>
      <p:sp>
        <p:nvSpPr>
          <p:cNvPr id="44" name="正方形/長方形 43">
            <a:extLst>
              <a:ext uri="{FF2B5EF4-FFF2-40B4-BE49-F238E27FC236}">
                <a16:creationId xmlns:a16="http://schemas.microsoft.com/office/drawing/2014/main" id="{0E5A286F-479B-42D4-870D-484E3BBE040D}"/>
              </a:ext>
            </a:extLst>
          </p:cNvPr>
          <p:cNvSpPr/>
          <p:nvPr/>
        </p:nvSpPr>
        <p:spPr>
          <a:xfrm>
            <a:off x="4643543" y="3887394"/>
            <a:ext cx="2414735"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大型観光バス</a:t>
            </a:r>
          </a:p>
        </p:txBody>
      </p:sp>
      <p:sp>
        <p:nvSpPr>
          <p:cNvPr id="45" name="正方形/長方形 44">
            <a:extLst>
              <a:ext uri="{FF2B5EF4-FFF2-40B4-BE49-F238E27FC236}">
                <a16:creationId xmlns:a16="http://schemas.microsoft.com/office/drawing/2014/main" id="{33A6C56A-A881-435E-9714-EB8003A1D3D4}"/>
              </a:ext>
            </a:extLst>
          </p:cNvPr>
          <p:cNvSpPr/>
          <p:nvPr/>
        </p:nvSpPr>
        <p:spPr>
          <a:xfrm>
            <a:off x="6537766" y="3830238"/>
            <a:ext cx="2414735"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貸切バス事業者</a:t>
            </a:r>
            <a:endParaRPr kumimoji="1" lang="en-US" altLang="ja-JP" sz="10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安全性評価認定制度２ツ星</a:t>
            </a:r>
          </a:p>
        </p:txBody>
      </p:sp>
      <p:sp>
        <p:nvSpPr>
          <p:cNvPr id="48" name="矢印: 五方向 47">
            <a:extLst>
              <a:ext uri="{FF2B5EF4-FFF2-40B4-BE49-F238E27FC236}">
                <a16:creationId xmlns:a16="http://schemas.microsoft.com/office/drawing/2014/main" id="{BA3D3545-B53B-41C5-9400-02C85CFC11C3}"/>
              </a:ext>
            </a:extLst>
          </p:cNvPr>
          <p:cNvSpPr/>
          <p:nvPr/>
        </p:nvSpPr>
        <p:spPr>
          <a:xfrm>
            <a:off x="4788024" y="2056724"/>
            <a:ext cx="4032448" cy="364164"/>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●空港リムジンバスの運行を開始（</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2020.4</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ｺﾛﾅの影響により</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から運休中</a:t>
            </a:r>
          </a:p>
        </p:txBody>
      </p:sp>
      <p:sp>
        <p:nvSpPr>
          <p:cNvPr id="49" name="正方形/長方形 48">
            <a:extLst>
              <a:ext uri="{FF2B5EF4-FFF2-40B4-BE49-F238E27FC236}">
                <a16:creationId xmlns:a16="http://schemas.microsoft.com/office/drawing/2014/main" id="{CD7FA52E-0A7F-497A-BBB2-DDDD5C2A46C5}"/>
              </a:ext>
            </a:extLst>
          </p:cNvPr>
          <p:cNvSpPr/>
          <p:nvPr/>
        </p:nvSpPr>
        <p:spPr>
          <a:xfrm>
            <a:off x="2703059" y="2234835"/>
            <a:ext cx="1803572" cy="3924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●深夜バスの実証実験</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7" name="正方形/長方形 56">
            <a:extLst>
              <a:ext uri="{FF2B5EF4-FFF2-40B4-BE49-F238E27FC236}">
                <a16:creationId xmlns:a16="http://schemas.microsoft.com/office/drawing/2014/main" id="{4488AF1B-6BAD-4206-9A89-EA28F1C15165}"/>
              </a:ext>
            </a:extLst>
          </p:cNvPr>
          <p:cNvSpPr/>
          <p:nvPr/>
        </p:nvSpPr>
        <p:spPr>
          <a:xfrm>
            <a:off x="251520" y="1124743"/>
            <a:ext cx="432048" cy="149884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年表（概況）</a:t>
            </a:r>
          </a:p>
        </p:txBody>
      </p:sp>
      <p:sp>
        <p:nvSpPr>
          <p:cNvPr id="59" name="正方形/長方形 58">
            <a:extLst>
              <a:ext uri="{FF2B5EF4-FFF2-40B4-BE49-F238E27FC236}">
                <a16:creationId xmlns:a16="http://schemas.microsoft.com/office/drawing/2014/main" id="{AFD23D6D-763B-4015-97F8-E28680CDE347}"/>
              </a:ext>
            </a:extLst>
          </p:cNvPr>
          <p:cNvSpPr/>
          <p:nvPr/>
        </p:nvSpPr>
        <p:spPr>
          <a:xfrm>
            <a:off x="7123954" y="908720"/>
            <a:ext cx="1796236" cy="6011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Twitter</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公式アカウントの創設（</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60" name="テキスト ボックス 59">
            <a:extLst>
              <a:ext uri="{FF2B5EF4-FFF2-40B4-BE49-F238E27FC236}">
                <a16:creationId xmlns:a16="http://schemas.microsoft.com/office/drawing/2014/main" id="{C0A26D2F-8F9D-42F2-A4D1-BBA6137DE759}"/>
              </a:ext>
            </a:extLst>
          </p:cNvPr>
          <p:cNvSpPr txBox="1"/>
          <p:nvPr/>
        </p:nvSpPr>
        <p:spPr>
          <a:xfrm>
            <a:off x="676150" y="1051239"/>
            <a:ext cx="406927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●「バスでおでかけ パーフェクトガイドブック」 の配布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以後、毎年実施</a:t>
            </a:r>
          </a:p>
        </p:txBody>
      </p:sp>
      <p:grpSp>
        <p:nvGrpSpPr>
          <p:cNvPr id="72" name="グループ化 71">
            <a:extLst>
              <a:ext uri="{FF2B5EF4-FFF2-40B4-BE49-F238E27FC236}">
                <a16:creationId xmlns:a16="http://schemas.microsoft.com/office/drawing/2014/main" id="{16CB0B6C-DD48-4FAB-933B-257101FD7C87}"/>
              </a:ext>
            </a:extLst>
          </p:cNvPr>
          <p:cNvGrpSpPr/>
          <p:nvPr/>
        </p:nvGrpSpPr>
        <p:grpSpPr>
          <a:xfrm>
            <a:off x="204217" y="5984359"/>
            <a:ext cx="5797485" cy="1333073"/>
            <a:chOff x="395535" y="2898271"/>
            <a:chExt cx="5267989" cy="1333073"/>
          </a:xfrm>
        </p:grpSpPr>
        <p:sp>
          <p:nvSpPr>
            <p:cNvPr id="73" name="正方形/長方形 72">
              <a:extLst>
                <a:ext uri="{FF2B5EF4-FFF2-40B4-BE49-F238E27FC236}">
                  <a16:creationId xmlns:a16="http://schemas.microsoft.com/office/drawing/2014/main" id="{91C6AAFC-F942-4E8B-8EEF-EAD0D5AB0E26}"/>
                </a:ext>
              </a:extLst>
            </p:cNvPr>
            <p:cNvSpPr/>
            <p:nvPr/>
          </p:nvSpPr>
          <p:spPr>
            <a:xfrm>
              <a:off x="395536" y="2898271"/>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潜在需要</a:t>
              </a:r>
              <a:r>
                <a:rPr kumimoji="1" lang="ja-JP" altLang="en-US" sz="1200" b="1" i="0" u="none" strike="noStrike" kern="1200" cap="none" spc="0" normalizeH="0" baseline="0" noProof="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rPr>
                <a:t>の掘り起こし（再掲）</a:t>
              </a:r>
              <a:endParaRPr kumimoji="1" lang="ja-JP" altLang="en-US" sz="1200" b="1" i="0" u="none" strike="noStrike" kern="1200" cap="none" spc="0" normalizeH="0" baseline="0" noProof="0" dirty="0">
                <a:ln>
                  <a:noFill/>
                </a:ln>
                <a:solidFill>
                  <a:srgbClr val="32328C"/>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4" name="正方形/長方形 73">
              <a:extLst>
                <a:ext uri="{FF2B5EF4-FFF2-40B4-BE49-F238E27FC236}">
                  <a16:creationId xmlns:a16="http://schemas.microsoft.com/office/drawing/2014/main" id="{1CB64EF6-76EA-43DB-9FBA-F353DA3AFAD2}"/>
                </a:ext>
              </a:extLst>
            </p:cNvPr>
            <p:cNvSpPr/>
            <p:nvPr/>
          </p:nvSpPr>
          <p:spPr>
            <a:xfrm>
              <a:off x="395535" y="3068959"/>
              <a:ext cx="5267989" cy="1162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ご利用案内と合わせ、お客さまに安全にご利用頂くための</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乗車マナーを掲載した冊子「バスでおでかけ パーフェクトガイドブック」 を、キャンペーン等で配布（例年実施）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大阪シティバスの</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Twitter</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公式アカウントを創設、広報・</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PR</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活動を開始（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p:txBody>
        </p:sp>
      </p:grpSp>
      <p:sp>
        <p:nvSpPr>
          <p:cNvPr id="62" name="正方形/長方形 61"/>
          <p:cNvSpPr/>
          <p:nvPr/>
        </p:nvSpPr>
        <p:spPr>
          <a:xfrm>
            <a:off x="5694058" y="188640"/>
            <a:ext cx="1614246"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BIZ UDゴシック" panose="020B0400000000000000" pitchFamily="49" charset="-128"/>
                <a:ea typeface="BIZ UDゴシック" panose="020B0400000000000000" pitchFamily="49" charset="-128"/>
              </a:rPr>
              <a:t>民営化後の</a:t>
            </a:r>
            <a:r>
              <a:rPr kumimoji="1" lang="ja-JP" altLang="en-US" sz="1600" b="1" dirty="0">
                <a:solidFill>
                  <a:schemeClr val="bg1"/>
                </a:solidFill>
                <a:latin typeface="BIZ UDゴシック" panose="020B0400000000000000" pitchFamily="49" charset="-128"/>
                <a:ea typeface="BIZ UDゴシック" panose="020B0400000000000000" pitchFamily="49" charset="-128"/>
              </a:rPr>
              <a:t>取組</a:t>
            </a:r>
          </a:p>
        </p:txBody>
      </p:sp>
      <p:sp>
        <p:nvSpPr>
          <p:cNvPr id="69" name="角丸四角形 68"/>
          <p:cNvSpPr/>
          <p:nvPr/>
        </p:nvSpPr>
        <p:spPr>
          <a:xfrm>
            <a:off x="7396758" y="188640"/>
            <a:ext cx="1423714" cy="36004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86</a:t>
            </a:fld>
            <a:endParaRPr kumimoji="1" lang="ja-JP" altLang="en-US"/>
          </a:p>
        </p:txBody>
      </p:sp>
    </p:spTree>
    <p:extLst>
      <p:ext uri="{BB962C8B-B14F-4D97-AF65-F5344CB8AC3E}">
        <p14:creationId xmlns:p14="http://schemas.microsoft.com/office/powerpoint/2010/main" val="2292729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51520" y="26064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⑤自立経営（決算状況の推移）</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8AD8BA6D-F555-4B21-AACB-2A56BEE20F14}"/>
              </a:ext>
            </a:extLst>
          </p:cNvPr>
          <p:cNvSpPr txBox="1"/>
          <p:nvPr/>
        </p:nvSpPr>
        <p:spPr>
          <a:xfrm>
            <a:off x="215516" y="638390"/>
            <a:ext cx="871296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民営化後、順調に推移していたが、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年度期末から新型コロナウイルス感染症の影響により</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経営環境が激変。この環境下、持続可能な事業体になるべく、経営の合理化・効率化を始めとする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引き締まった経営施策に取り組み、</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年度も感染症の影響を受けたものの、バスの運輸収入などが回復し、増収増益。今後もコスト削減をはじめとした経営施策に取り組み黒字化の達成を目指す。</a:t>
            </a:r>
          </a:p>
        </p:txBody>
      </p:sp>
      <p:sp>
        <p:nvSpPr>
          <p:cNvPr id="9" name="テキスト ボックス 8"/>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・バス</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5694058" y="188640"/>
            <a:ext cx="1614246" cy="3600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BIZ UDゴシック" panose="020B0400000000000000" pitchFamily="49" charset="-128"/>
                <a:ea typeface="BIZ UDゴシック" panose="020B0400000000000000" pitchFamily="49" charset="-128"/>
              </a:rPr>
              <a:t>民営化後の</a:t>
            </a:r>
            <a:r>
              <a:rPr kumimoji="1" lang="ja-JP" altLang="en-US" sz="1600" b="1" dirty="0">
                <a:solidFill>
                  <a:schemeClr val="bg1"/>
                </a:solidFill>
                <a:latin typeface="BIZ UDゴシック" panose="020B0400000000000000" pitchFamily="49" charset="-128"/>
                <a:ea typeface="BIZ UDゴシック" panose="020B0400000000000000" pitchFamily="49" charset="-128"/>
              </a:rPr>
              <a:t>取組</a:t>
            </a:r>
          </a:p>
        </p:txBody>
      </p:sp>
      <p:sp>
        <p:nvSpPr>
          <p:cNvPr id="13" name="角丸四角形 12"/>
          <p:cNvSpPr/>
          <p:nvPr/>
        </p:nvSpPr>
        <p:spPr>
          <a:xfrm>
            <a:off x="7396758" y="188640"/>
            <a:ext cx="1423714" cy="36004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追加</a:t>
            </a: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87</a:t>
            </a:fld>
            <a:endParaRPr kumimoji="1" lang="ja-JP" altLang="en-US"/>
          </a:p>
        </p:txBody>
      </p:sp>
      <p:pic>
        <p:nvPicPr>
          <p:cNvPr id="3" name="図 2"/>
          <p:cNvPicPr>
            <a:picLocks noChangeAspect="1"/>
          </p:cNvPicPr>
          <p:nvPr/>
        </p:nvPicPr>
        <p:blipFill>
          <a:blip r:embed="rId3"/>
          <a:stretch>
            <a:fillRect/>
          </a:stretch>
        </p:blipFill>
        <p:spPr>
          <a:xfrm>
            <a:off x="433032" y="1815257"/>
            <a:ext cx="8205927" cy="4773582"/>
          </a:xfrm>
          <a:prstGeom prst="rect">
            <a:avLst/>
          </a:prstGeom>
        </p:spPr>
      </p:pic>
    </p:spTree>
    <p:extLst>
      <p:ext uri="{BB962C8B-B14F-4D97-AF65-F5344CB8AC3E}">
        <p14:creationId xmlns:p14="http://schemas.microsoft.com/office/powerpoint/2010/main" val="26558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27384"/>
            <a:ext cx="720000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Ⅱ【</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民営化の取組</a:t>
            </a: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（３）水道</a:t>
            </a:r>
          </a:p>
        </p:txBody>
      </p:sp>
      <p:sp>
        <p:nvSpPr>
          <p:cNvPr id="6" name="角丸四角形 1">
            <a:extLst>
              <a:ext uri="{FF2B5EF4-FFF2-40B4-BE49-F238E27FC236}">
                <a16:creationId xmlns:a16="http://schemas.microsoft.com/office/drawing/2014/main" id="{A419C5E8-323C-BB16-1075-AB750C155326}"/>
              </a:ext>
            </a:extLst>
          </p:cNvPr>
          <p:cNvSpPr/>
          <p:nvPr/>
        </p:nvSpPr>
        <p:spPr>
          <a:xfrm>
            <a:off x="6641682" y="3140968"/>
            <a:ext cx="2088232" cy="1584176"/>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88</a:t>
            </a:fld>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2862277657"/>
              </p:ext>
            </p:extLst>
          </p:nvPr>
        </p:nvGraphicFramePr>
        <p:xfrm>
          <a:off x="323528" y="620689"/>
          <a:ext cx="8424936" cy="5943600"/>
        </p:xfrm>
        <a:graphic>
          <a:graphicData uri="http://schemas.openxmlformats.org/drawingml/2006/table">
            <a:tbl>
              <a:tblPr firstRow="1">
                <a:tableStyleId>{5C22544A-7EE6-4342-B048-85BDC9FD1C3A}</a:tableStyleId>
              </a:tblPr>
              <a:tblGrid>
                <a:gridCol w="2356127">
                  <a:extLst>
                    <a:ext uri="{9D8B030D-6E8A-4147-A177-3AD203B41FA5}">
                      <a16:colId xmlns:a16="http://schemas.microsoft.com/office/drawing/2014/main" val="20000"/>
                    </a:ext>
                  </a:extLst>
                </a:gridCol>
                <a:gridCol w="1937459">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115126">
                  <a:extLst>
                    <a:ext uri="{9D8B030D-6E8A-4147-A177-3AD203B41FA5}">
                      <a16:colId xmlns:a16="http://schemas.microsoft.com/office/drawing/2014/main" val="20003"/>
                    </a:ext>
                  </a:extLst>
                </a:gridCol>
              </a:tblGrid>
              <a:tr h="306578">
                <a:tc>
                  <a:txBody>
                    <a:bodyPr/>
                    <a:lstStyle/>
                    <a:p>
                      <a:pPr algn="ctr"/>
                      <a:r>
                        <a:rPr kumimoji="1" lang="ja-JP" altLang="en-US" sz="1800" b="0" dirty="0">
                          <a:solidFill>
                            <a:schemeClr val="tx1"/>
                          </a:solidFill>
                        </a:rPr>
                        <a:t>＜</a:t>
                      </a:r>
                      <a:r>
                        <a:rPr kumimoji="1" lang="en-US" altLang="ja-JP" sz="1800" b="0" dirty="0">
                          <a:solidFill>
                            <a:schemeClr val="tx1"/>
                          </a:solidFill>
                        </a:rPr>
                        <a:t>Why</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Vision</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What</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Outcome</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54061">
                <a:tc>
                  <a:txBody>
                    <a:bodyPr/>
                    <a:lstStyle/>
                    <a:p>
                      <a:pPr marL="72000" indent="-457200">
                        <a:lnSpc>
                          <a:spcPts val="1600"/>
                        </a:lnSpc>
                      </a:pPr>
                      <a:r>
                        <a:rPr lang="ja-JP" altLang="en-US" sz="1300" dirty="0">
                          <a:solidFill>
                            <a:schemeClr val="tx1"/>
                          </a:solidFill>
                          <a:latin typeface="+mn-lt"/>
                          <a:ea typeface="+mn-ea"/>
                        </a:rPr>
                        <a:t>（厳しい水需要の動向）</a:t>
                      </a:r>
                    </a:p>
                    <a:p>
                      <a:pPr marL="72000" indent="-457200">
                        <a:lnSpc>
                          <a:spcPts val="1600"/>
                        </a:lnSpc>
                      </a:pPr>
                      <a:r>
                        <a:rPr lang="ja-JP" altLang="en-US" sz="1300" dirty="0">
                          <a:solidFill>
                            <a:schemeClr val="tx1"/>
                          </a:solidFill>
                          <a:latin typeface="+mn-lt"/>
                          <a:ea typeface="+mn-ea"/>
                        </a:rPr>
                        <a:t>・節水型社会の進展等により、多量使用者を中心に水需要の減少傾向が続いており、今後も、本格的な人口減少社会の到来等により、需要増は見込みがたい状況</a:t>
                      </a:r>
                    </a:p>
                    <a:p>
                      <a:pPr marL="72000" indent="-457200">
                        <a:lnSpc>
                          <a:spcPts val="1600"/>
                        </a:lnSpc>
                      </a:pPr>
                      <a:r>
                        <a:rPr lang="ja-JP" altLang="en-US" sz="1300" dirty="0">
                          <a:solidFill>
                            <a:schemeClr val="tx1"/>
                          </a:solidFill>
                          <a:latin typeface="+mn-lt"/>
                          <a:ea typeface="+mn-ea"/>
                        </a:rPr>
                        <a:t>・このため、施設能力と水需要とのかい離が拡大</a:t>
                      </a:r>
                    </a:p>
                    <a:p>
                      <a:pPr marL="72000" indent="-457200">
                        <a:lnSpc>
                          <a:spcPts val="1600"/>
                        </a:lnSpc>
                      </a:pPr>
                      <a:endParaRPr lang="en-US" altLang="ja-JP" sz="1300" dirty="0">
                        <a:solidFill>
                          <a:schemeClr val="tx1"/>
                        </a:solidFill>
                        <a:latin typeface="+mn-lt"/>
                        <a:ea typeface="+mn-ea"/>
                      </a:endParaRPr>
                    </a:p>
                    <a:p>
                      <a:pPr marL="72000" indent="-457200">
                        <a:lnSpc>
                          <a:spcPts val="1600"/>
                        </a:lnSpc>
                      </a:pPr>
                      <a:r>
                        <a:rPr lang="ja-JP" altLang="en-US" sz="1300" dirty="0">
                          <a:solidFill>
                            <a:schemeClr val="tx1"/>
                          </a:solidFill>
                          <a:latin typeface="+mn-lt"/>
                          <a:ea typeface="+mn-ea"/>
                        </a:rPr>
                        <a:t>（収支のトレンド）</a:t>
                      </a:r>
                    </a:p>
                    <a:p>
                      <a:pPr marL="72000" indent="-457200">
                        <a:lnSpc>
                          <a:spcPts val="1600"/>
                        </a:lnSpc>
                      </a:pPr>
                      <a:r>
                        <a:rPr lang="ja-JP" altLang="en-US" sz="1300" dirty="0">
                          <a:solidFill>
                            <a:schemeClr val="tx1"/>
                          </a:solidFill>
                          <a:latin typeface="+mn-lt"/>
                          <a:ea typeface="+mn-ea"/>
                        </a:rPr>
                        <a:t>・水需要の減により、収益の減少は続いているものの、公営企業として可能な経営の効率化を進めることで、収益の減を上回る費用の削減に努めており、現行料金水準となった</a:t>
                      </a:r>
                      <a:r>
                        <a:rPr lang="en-US" altLang="ja-JP" sz="1300" dirty="0">
                          <a:solidFill>
                            <a:schemeClr val="tx1"/>
                          </a:solidFill>
                          <a:latin typeface="+mn-lt"/>
                          <a:ea typeface="+mn-ea"/>
                        </a:rPr>
                        <a:t>1998</a:t>
                      </a:r>
                      <a:r>
                        <a:rPr lang="ja-JP" altLang="en-US" sz="1300" dirty="0">
                          <a:solidFill>
                            <a:schemeClr val="tx1"/>
                          </a:solidFill>
                          <a:latin typeface="+mn-lt"/>
                          <a:ea typeface="+mn-ea"/>
                        </a:rPr>
                        <a:t>年度以降、</a:t>
                      </a:r>
                      <a:r>
                        <a:rPr lang="en-US" altLang="ja-JP" sz="1300" dirty="0">
                          <a:solidFill>
                            <a:schemeClr val="tx1"/>
                          </a:solidFill>
                          <a:latin typeface="+mn-lt"/>
                          <a:ea typeface="+mn-ea"/>
                        </a:rPr>
                        <a:t>2001</a:t>
                      </a:r>
                      <a:r>
                        <a:rPr lang="ja-JP" altLang="en-US" sz="1300" dirty="0">
                          <a:solidFill>
                            <a:schemeClr val="tx1"/>
                          </a:solidFill>
                          <a:latin typeface="+mn-lt"/>
                          <a:ea typeface="+mn-ea"/>
                        </a:rPr>
                        <a:t>年度を除き、経常収支は黒字を確保している。</a:t>
                      </a:r>
                    </a:p>
                    <a:p>
                      <a:pPr marL="72000" indent="-457200">
                        <a:lnSpc>
                          <a:spcPts val="1600"/>
                        </a:lnSpc>
                      </a:pPr>
                      <a:r>
                        <a:rPr lang="ja-JP" altLang="en-US" sz="1300" dirty="0">
                          <a:solidFill>
                            <a:schemeClr val="tx1"/>
                          </a:solidFill>
                          <a:latin typeface="+mn-lt"/>
                          <a:ea typeface="+mn-ea"/>
                        </a:rPr>
                        <a:t>・このため、他の大都市や府内各市町村の水道料金と比べ、安い水道料金を維持することができている（口径</a:t>
                      </a:r>
                      <a:r>
                        <a:rPr lang="en-US" altLang="ja-JP" sz="1300" dirty="0">
                          <a:solidFill>
                            <a:schemeClr val="tx1"/>
                          </a:solidFill>
                          <a:latin typeface="+mn-lt"/>
                          <a:ea typeface="+mn-ea"/>
                        </a:rPr>
                        <a:t>20</a:t>
                      </a:r>
                      <a:r>
                        <a:rPr lang="ja-JP" altLang="en-US" sz="1300" dirty="0">
                          <a:solidFill>
                            <a:schemeClr val="tx1"/>
                          </a:solidFill>
                          <a:latin typeface="+mn-lt"/>
                          <a:ea typeface="+mn-ea"/>
                        </a:rPr>
                        <a:t>㎜で１か月</a:t>
                      </a:r>
                      <a:r>
                        <a:rPr lang="en-US" altLang="ja-JP" sz="1300" dirty="0">
                          <a:solidFill>
                            <a:schemeClr val="tx1"/>
                          </a:solidFill>
                          <a:latin typeface="+mn-lt"/>
                          <a:ea typeface="+mn-ea"/>
                        </a:rPr>
                        <a:t>20㎥</a:t>
                      </a:r>
                      <a:r>
                        <a:rPr lang="ja-JP" altLang="en-US" sz="1300" dirty="0">
                          <a:solidFill>
                            <a:schemeClr val="tx1"/>
                          </a:solidFill>
                          <a:latin typeface="+mn-lt"/>
                          <a:ea typeface="+mn-ea"/>
                        </a:rPr>
                        <a:t>使用時）。</a:t>
                      </a:r>
                      <a:endParaRPr lang="en-US" altLang="ja-JP" sz="1300" dirty="0">
                        <a:solidFill>
                          <a:schemeClr val="tx1"/>
                        </a:solidFill>
                        <a:latin typeface="+mn-lt"/>
                        <a:ea typeface="+mn-ea"/>
                      </a:endParaRPr>
                    </a:p>
                    <a:p>
                      <a:pPr marL="72000" indent="-457200">
                        <a:lnSpc>
                          <a:spcPts val="1600"/>
                        </a:lnSpc>
                      </a:pPr>
                      <a:endParaRPr lang="en-US" altLang="ja-JP" sz="1300" dirty="0">
                        <a:solidFill>
                          <a:schemeClr val="tx1"/>
                        </a:solidFill>
                        <a:latin typeface="+mn-lt"/>
                        <a:ea typeface="+mn-ea"/>
                      </a:endParaRPr>
                    </a:p>
                    <a:p>
                      <a:pPr marL="72000" indent="-457200">
                        <a:lnSpc>
                          <a:spcPts val="1600"/>
                        </a:lnSpc>
                      </a:pPr>
                      <a:r>
                        <a:rPr lang="ja-JP" altLang="en-US" sz="1300" dirty="0">
                          <a:solidFill>
                            <a:schemeClr val="tx1"/>
                          </a:solidFill>
                          <a:latin typeface="+mn-lt"/>
                          <a:ea typeface="+mn-ea"/>
                        </a:rPr>
                        <a:t>（次頁に続く）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600"/>
                        </a:lnSpc>
                      </a:pPr>
                      <a:r>
                        <a:rPr lang="ja-JP" altLang="en-US" sz="1300" dirty="0">
                          <a:solidFill>
                            <a:schemeClr val="tx1"/>
                          </a:solidFill>
                          <a:latin typeface="+mn-lt"/>
                          <a:ea typeface="+mn-ea"/>
                        </a:rPr>
                        <a:t>①広域化（府域一水道）</a:t>
                      </a:r>
                    </a:p>
                    <a:p>
                      <a:pPr marL="72000" indent="-457200">
                        <a:lnSpc>
                          <a:spcPts val="1600"/>
                        </a:lnSpc>
                      </a:pPr>
                      <a:r>
                        <a:rPr lang="ja-JP" altLang="en-US" sz="1300" dirty="0">
                          <a:solidFill>
                            <a:schemeClr val="tx1"/>
                          </a:solidFill>
                          <a:latin typeface="+mn-lt"/>
                          <a:ea typeface="+mn-ea"/>
                        </a:rPr>
                        <a:t>・厳しい事業環境の中、経営基盤を強化し、事業の持続性を将来にわたり確保していくため、事業運営の広域化を推進する。</a:t>
                      </a:r>
                    </a:p>
                    <a:p>
                      <a:pPr marL="72000" indent="-457200">
                        <a:lnSpc>
                          <a:spcPts val="1600"/>
                        </a:lnSpc>
                      </a:pPr>
                      <a:r>
                        <a:rPr lang="en-US" altLang="ja-JP" sz="1300" dirty="0">
                          <a:solidFill>
                            <a:schemeClr val="tx1"/>
                          </a:solidFill>
                          <a:latin typeface="+mn-lt"/>
                          <a:ea typeface="+mn-ea"/>
                        </a:rPr>
                        <a:t>※</a:t>
                      </a:r>
                      <a:r>
                        <a:rPr lang="ja-JP" altLang="en-US" sz="1300" dirty="0">
                          <a:solidFill>
                            <a:schemeClr val="tx1"/>
                          </a:solidFill>
                          <a:latin typeface="+mn-lt"/>
                          <a:ea typeface="+mn-ea"/>
                        </a:rPr>
                        <a:t>これまでの取組み：</a:t>
                      </a:r>
                      <a:endParaRPr lang="en-US" altLang="ja-JP" sz="1300" dirty="0">
                        <a:solidFill>
                          <a:schemeClr val="tx1"/>
                        </a:solidFill>
                        <a:latin typeface="+mn-lt"/>
                        <a:ea typeface="+mn-ea"/>
                      </a:endParaRPr>
                    </a:p>
                    <a:p>
                      <a:pPr marL="72000" indent="-457200">
                        <a:lnSpc>
                          <a:spcPts val="1600"/>
                        </a:lnSpc>
                      </a:pPr>
                      <a:r>
                        <a:rPr lang="ja-JP" altLang="en-US" sz="1300" baseline="0" dirty="0">
                          <a:solidFill>
                            <a:schemeClr val="tx1"/>
                          </a:solidFill>
                          <a:latin typeface="+mn-lt"/>
                          <a:ea typeface="+mn-ea"/>
                        </a:rPr>
                        <a:t>  </a:t>
                      </a:r>
                      <a:r>
                        <a:rPr lang="ja-JP" altLang="en-US" sz="1300" dirty="0">
                          <a:solidFill>
                            <a:schemeClr val="tx1"/>
                          </a:solidFill>
                          <a:latin typeface="+mn-lt"/>
                          <a:ea typeface="+mn-ea"/>
                        </a:rPr>
                        <a:t>府市水道統合協議</a:t>
                      </a:r>
                      <a:endParaRPr lang="en-US" altLang="ja-JP" sz="1300" dirty="0">
                        <a:solidFill>
                          <a:schemeClr val="tx1"/>
                        </a:solidFill>
                        <a:latin typeface="+mn-lt"/>
                        <a:ea typeface="+mn-ea"/>
                      </a:endParaRPr>
                    </a:p>
                    <a:p>
                      <a:pPr marL="72000" indent="-457200">
                        <a:lnSpc>
                          <a:spcPts val="1600"/>
                        </a:lnSpc>
                      </a:pPr>
                      <a:r>
                        <a:rPr lang="ja-JP" altLang="en-US" sz="1300" baseline="0" dirty="0">
                          <a:solidFill>
                            <a:schemeClr val="tx1"/>
                          </a:solidFill>
                          <a:latin typeface="+mn-lt"/>
                          <a:ea typeface="+mn-ea"/>
                        </a:rPr>
                        <a:t>  </a:t>
                      </a:r>
                      <a:r>
                        <a:rPr lang="ja-JP" altLang="en-US" sz="1300" dirty="0">
                          <a:solidFill>
                            <a:schemeClr val="tx1"/>
                          </a:solidFill>
                          <a:latin typeface="+mn-lt"/>
                          <a:ea typeface="+mn-ea"/>
                        </a:rPr>
                        <a:t>市と大阪広域水道企業団との統合協議</a:t>
                      </a:r>
                      <a:endParaRPr lang="en-US" altLang="ja-JP" sz="1300" dirty="0">
                        <a:solidFill>
                          <a:schemeClr val="tx1"/>
                        </a:solidFill>
                        <a:latin typeface="+mn-lt"/>
                        <a:ea typeface="+mn-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400"/>
                        </a:lnSpc>
                      </a:pPr>
                      <a:r>
                        <a:rPr lang="ja-JP" altLang="en-US" sz="1300" dirty="0">
                          <a:solidFill>
                            <a:schemeClr val="tx1"/>
                          </a:solidFill>
                          <a:latin typeface="+mn-lt"/>
                          <a:ea typeface="+mn-ea"/>
                        </a:rPr>
                        <a:t>①－１企業団との統合協議</a:t>
                      </a:r>
                    </a:p>
                    <a:p>
                      <a:pPr marL="72000" indent="-457200">
                        <a:lnSpc>
                          <a:spcPts val="1400"/>
                        </a:lnSpc>
                      </a:pPr>
                      <a:r>
                        <a:rPr lang="ja-JP" altLang="en-US" sz="1300" dirty="0">
                          <a:solidFill>
                            <a:schemeClr val="tx1"/>
                          </a:solidFill>
                          <a:latin typeface="+mn-lt"/>
                          <a:ea typeface="+mn-ea"/>
                        </a:rPr>
                        <a:t>・将来の府域一水道の実現をめざし、協議を実施</a:t>
                      </a:r>
                    </a:p>
                    <a:p>
                      <a:pPr marL="72000" indent="-457200">
                        <a:lnSpc>
                          <a:spcPts val="1400"/>
                        </a:lnSpc>
                      </a:pPr>
                      <a:r>
                        <a:rPr lang="ja-JP" altLang="en-US" sz="1300" dirty="0">
                          <a:solidFill>
                            <a:schemeClr val="tx1"/>
                          </a:solidFill>
                          <a:latin typeface="+mn-lt"/>
                          <a:ea typeface="+mn-ea"/>
                        </a:rPr>
                        <a:t>・「統合案」をまとめたが、市会で関連議案が否決されたことなどを受け、統合協議は一旦中止することとした。</a:t>
                      </a:r>
                      <a:endParaRPr lang="en-US" altLang="ja-JP" sz="1300" dirty="0">
                        <a:solidFill>
                          <a:schemeClr val="tx1"/>
                        </a:solidFill>
                        <a:latin typeface="+mn-lt"/>
                        <a:ea typeface="+mn-ea"/>
                      </a:endParaRPr>
                    </a:p>
                    <a:p>
                      <a:pPr marL="72000" indent="-457200">
                        <a:lnSpc>
                          <a:spcPts val="1400"/>
                        </a:lnSpc>
                      </a:pPr>
                      <a:r>
                        <a:rPr lang="ja-JP" altLang="en-US" sz="1300" dirty="0">
                          <a:solidFill>
                            <a:schemeClr val="tx1"/>
                          </a:solidFill>
                          <a:latin typeface="+mn-lt"/>
                          <a:ea typeface="+mn-ea"/>
                        </a:rPr>
                        <a:t>①－２府域水道の最適化への取組</a:t>
                      </a:r>
                      <a:endParaRPr lang="en-US" altLang="ja-JP" sz="1300" dirty="0">
                        <a:solidFill>
                          <a:schemeClr val="tx1"/>
                        </a:solidFill>
                        <a:latin typeface="+mn-lt"/>
                        <a:ea typeface="+mn-ea"/>
                      </a:endParaRPr>
                    </a:p>
                    <a:p>
                      <a:pPr marL="72000" indent="-457200">
                        <a:lnSpc>
                          <a:spcPts val="1400"/>
                        </a:lnSpc>
                      </a:pPr>
                      <a:r>
                        <a:rPr lang="ja-JP" altLang="en-US" sz="1300" dirty="0">
                          <a:solidFill>
                            <a:schemeClr val="tx1"/>
                          </a:solidFill>
                          <a:latin typeface="+mn-lt"/>
                          <a:ea typeface="+mn-ea"/>
                        </a:rPr>
                        <a:t>・副首都推進本部会議での議論を受けて府域最適化の検討を開始</a:t>
                      </a:r>
                      <a:endParaRPr lang="en-US" altLang="ja-JP" sz="1300" dirty="0">
                        <a:solidFill>
                          <a:schemeClr val="tx1"/>
                        </a:solidFill>
                        <a:latin typeface="+mn-lt"/>
                        <a:ea typeface="+mn-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mn-lt"/>
                        <a:ea typeface="+mn-ea"/>
                      </a:endParaRPr>
                    </a:p>
                    <a:p>
                      <a:pPr marL="72000" marR="0" indent="-45720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・府域全体の水道事業の最適化の観点から、府域水道最適化検討チーム（副首都推進局・大阪府健康医療部・大阪市水道局）を設置</a:t>
                      </a:r>
                      <a:endParaRPr lang="en-US" altLang="ja-JP" sz="1300" dirty="0">
                        <a:solidFill>
                          <a:schemeClr val="tx1"/>
                        </a:solidFill>
                        <a:latin typeface="+mn-lt"/>
                        <a:ea typeface="+mn-ea"/>
                      </a:endParaRPr>
                    </a:p>
                    <a:p>
                      <a:pPr marL="72000" marR="0" lvl="0" indent="-45720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lt"/>
                          <a:ea typeface="+mn-ea"/>
                        </a:rPr>
                        <a:t>・大阪府及び府内全水道事業者、水道用水供給事業者が参画する「</a:t>
                      </a:r>
                      <a:r>
                        <a:rPr lang="ja-JP" altLang="en-US" sz="1300" u="none" dirty="0">
                          <a:solidFill>
                            <a:schemeClr val="tx1"/>
                          </a:solidFill>
                          <a:latin typeface="+mn-lt"/>
                          <a:ea typeface="+mn-ea"/>
                        </a:rPr>
                        <a:t>府域一水道に向けた水道のあり方協議会</a:t>
                      </a:r>
                      <a:r>
                        <a:rPr lang="ja-JP" altLang="en-US" sz="1300" dirty="0">
                          <a:solidFill>
                            <a:schemeClr val="tx1"/>
                          </a:solidFill>
                          <a:latin typeface="+mn-lt"/>
                          <a:ea typeface="+mn-ea"/>
                        </a:rPr>
                        <a:t>」において、府域一水道に向けた水道のあり方について検討・協議を開始（</a:t>
                      </a:r>
                      <a:r>
                        <a:rPr lang="en-US" altLang="ja-JP" sz="1300" dirty="0">
                          <a:solidFill>
                            <a:schemeClr val="tx1"/>
                          </a:solidFill>
                          <a:latin typeface="+mn-lt"/>
                          <a:ea typeface="+mn-ea"/>
                        </a:rPr>
                        <a:t>2018</a:t>
                      </a:r>
                      <a:r>
                        <a:rPr lang="ja-JP" altLang="en-US" sz="1300" dirty="0">
                          <a:solidFill>
                            <a:schemeClr val="tx1"/>
                          </a:solidFill>
                          <a:latin typeface="+mn-lt"/>
                          <a:ea typeface="+mn-ea"/>
                        </a:rPr>
                        <a:t>年</a:t>
                      </a:r>
                      <a:r>
                        <a:rPr lang="en-US" altLang="ja-JP" sz="1300" dirty="0">
                          <a:solidFill>
                            <a:schemeClr val="tx1"/>
                          </a:solidFill>
                          <a:latin typeface="+mn-lt"/>
                          <a:ea typeface="+mn-ea"/>
                        </a:rPr>
                        <a:t>8</a:t>
                      </a:r>
                      <a:r>
                        <a:rPr lang="ja-JP" altLang="en-US" sz="1300" dirty="0">
                          <a:solidFill>
                            <a:schemeClr val="tx1"/>
                          </a:solidFill>
                          <a:latin typeface="+mn-lt"/>
                          <a:ea typeface="+mn-ea"/>
                        </a:rPr>
                        <a:t>月）</a:t>
                      </a:r>
                      <a:endParaRPr lang="en-US" altLang="ja-JP" sz="1300" dirty="0">
                        <a:solidFill>
                          <a:schemeClr val="tx1"/>
                        </a:solidFill>
                        <a:latin typeface="+mn-lt"/>
                        <a:ea typeface="+mn-ea"/>
                      </a:endParaRPr>
                    </a:p>
                  </a:txBody>
                  <a:tcPr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65046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27384"/>
            <a:ext cx="7200000"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Ⅱ</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民営化の取組</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（３）水道</a:t>
            </a:r>
          </a:p>
        </p:txBody>
      </p:sp>
      <p:sp>
        <p:nvSpPr>
          <p:cNvPr id="11" name="角丸四角形 1">
            <a:extLst>
              <a:ext uri="{FF2B5EF4-FFF2-40B4-BE49-F238E27FC236}">
                <a16:creationId xmlns:a16="http://schemas.microsoft.com/office/drawing/2014/main" id="{A419C5E8-323C-BB16-1075-AB750C155326}"/>
              </a:ext>
            </a:extLst>
          </p:cNvPr>
          <p:cNvSpPr/>
          <p:nvPr/>
        </p:nvSpPr>
        <p:spPr>
          <a:xfrm>
            <a:off x="6685512" y="3933055"/>
            <a:ext cx="2088232" cy="2281787"/>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89</a:t>
            </a:fld>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2364800304"/>
              </p:ext>
            </p:extLst>
          </p:nvPr>
        </p:nvGraphicFramePr>
        <p:xfrm>
          <a:off x="361734" y="606523"/>
          <a:ext cx="8424936" cy="5608320"/>
        </p:xfrm>
        <a:graphic>
          <a:graphicData uri="http://schemas.openxmlformats.org/drawingml/2006/table">
            <a:tbl>
              <a:tblPr firstRow="1">
                <a:tableStyleId>{5C22544A-7EE6-4342-B048-85BDC9FD1C3A}</a:tableStyleId>
              </a:tblPr>
              <a:tblGrid>
                <a:gridCol w="2356127">
                  <a:extLst>
                    <a:ext uri="{9D8B030D-6E8A-4147-A177-3AD203B41FA5}">
                      <a16:colId xmlns:a16="http://schemas.microsoft.com/office/drawing/2014/main" val="20000"/>
                    </a:ext>
                  </a:extLst>
                </a:gridCol>
                <a:gridCol w="1926147">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126438">
                  <a:extLst>
                    <a:ext uri="{9D8B030D-6E8A-4147-A177-3AD203B41FA5}">
                      <a16:colId xmlns:a16="http://schemas.microsoft.com/office/drawing/2014/main" val="20003"/>
                    </a:ext>
                  </a:extLst>
                </a:gridCol>
              </a:tblGrid>
              <a:tr h="296776">
                <a:tc>
                  <a:txBody>
                    <a:bodyPr/>
                    <a:lstStyle/>
                    <a:p>
                      <a:pPr algn="ctr"/>
                      <a:r>
                        <a:rPr kumimoji="1" lang="ja-JP" altLang="en-US" sz="1800" b="0" dirty="0">
                          <a:solidFill>
                            <a:schemeClr val="tx1"/>
                          </a:solidFill>
                        </a:rPr>
                        <a:t>＜</a:t>
                      </a:r>
                      <a:r>
                        <a:rPr kumimoji="1" lang="en-US" altLang="ja-JP" sz="1800" b="0" dirty="0">
                          <a:solidFill>
                            <a:schemeClr val="tx1"/>
                          </a:solidFill>
                        </a:rPr>
                        <a:t>Why</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Vision</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What</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Outcome</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32981">
                <a:tc>
                  <a:txBody>
                    <a:bodyPr/>
                    <a:lstStyle/>
                    <a:p>
                      <a:pPr marL="72000" indent="-457200">
                        <a:lnSpc>
                          <a:spcPct val="100000"/>
                        </a:lnSpc>
                        <a:spcBef>
                          <a:spcPts val="0"/>
                        </a:spcBef>
                        <a:spcAft>
                          <a:spcPts val="0"/>
                        </a:spcAft>
                      </a:pPr>
                      <a:r>
                        <a:rPr lang="ja-JP" altLang="en-US" sz="1300" dirty="0">
                          <a:latin typeface="+mn-lt"/>
                          <a:ea typeface="+mn-ea"/>
                        </a:rPr>
                        <a:t>（前頁からの続き）</a:t>
                      </a:r>
                      <a:endParaRPr lang="en-US" altLang="ja-JP" sz="1300" dirty="0">
                        <a:latin typeface="+mn-lt"/>
                        <a:ea typeface="+mn-ea"/>
                      </a:endParaRPr>
                    </a:p>
                    <a:p>
                      <a:pPr marL="72000" indent="-457200">
                        <a:lnSpc>
                          <a:spcPct val="100000"/>
                        </a:lnSpc>
                        <a:spcBef>
                          <a:spcPts val="0"/>
                        </a:spcBef>
                        <a:spcAft>
                          <a:spcPts val="0"/>
                        </a:spcAft>
                      </a:pPr>
                      <a:endParaRPr lang="en-US" altLang="ja-JP" sz="1300" dirty="0">
                        <a:latin typeface="+mn-lt"/>
                        <a:ea typeface="+mn-ea"/>
                      </a:endParaRPr>
                    </a:p>
                    <a:p>
                      <a:pPr marL="72000" indent="-457200">
                        <a:lnSpc>
                          <a:spcPct val="100000"/>
                        </a:lnSpc>
                        <a:spcBef>
                          <a:spcPts val="0"/>
                        </a:spcBef>
                        <a:spcAft>
                          <a:spcPts val="0"/>
                        </a:spcAft>
                      </a:pPr>
                      <a:r>
                        <a:rPr lang="ja-JP" altLang="en-US" sz="1300" dirty="0">
                          <a:latin typeface="+mn-lt"/>
                          <a:ea typeface="+mn-ea"/>
                        </a:rPr>
                        <a:t>（その他の経営課題）</a:t>
                      </a:r>
                    </a:p>
                    <a:p>
                      <a:pPr marL="72000" indent="-457200">
                        <a:lnSpc>
                          <a:spcPct val="100000"/>
                        </a:lnSpc>
                        <a:spcBef>
                          <a:spcPts val="0"/>
                        </a:spcBef>
                        <a:spcAft>
                          <a:spcPts val="0"/>
                        </a:spcAft>
                      </a:pPr>
                      <a:r>
                        <a:rPr lang="ja-JP" altLang="en-US" sz="1300" dirty="0">
                          <a:latin typeface="+mn-lt"/>
                          <a:ea typeface="+mn-ea"/>
                        </a:rPr>
                        <a:t>・職員数は、業務の委託化や効率化などにより削減に努めているものの、類似都市との比較では、職員一人あたりの生産性はなお低い状況にある。</a:t>
                      </a:r>
                    </a:p>
                    <a:p>
                      <a:pPr marL="72000" indent="-457200">
                        <a:lnSpc>
                          <a:spcPct val="100000"/>
                        </a:lnSpc>
                        <a:spcBef>
                          <a:spcPts val="0"/>
                        </a:spcBef>
                        <a:spcAft>
                          <a:spcPts val="0"/>
                        </a:spcAft>
                      </a:pPr>
                      <a:r>
                        <a:rPr lang="ja-JP" altLang="en-US" sz="1300" dirty="0">
                          <a:latin typeface="+mn-lt"/>
                          <a:ea typeface="+mn-ea"/>
                        </a:rPr>
                        <a:t>・企業債残高は、新規借入れの抑制や繰上げ償還の実施などにより減少を図っているものの、類似都市との比較では、給水収益に対する企業債残高の比率は依然として高い。</a:t>
                      </a:r>
                    </a:p>
                    <a:p>
                      <a:pPr marL="72000" indent="-457200">
                        <a:lnSpc>
                          <a:spcPct val="100000"/>
                        </a:lnSpc>
                        <a:spcBef>
                          <a:spcPts val="0"/>
                        </a:spcBef>
                        <a:spcAft>
                          <a:spcPts val="0"/>
                        </a:spcAft>
                      </a:pPr>
                      <a:r>
                        <a:rPr lang="ja-JP" altLang="en-US" sz="1300" dirty="0">
                          <a:latin typeface="+mn-lt"/>
                          <a:ea typeface="+mn-ea"/>
                        </a:rPr>
                        <a:t>・経年管路の耐震化を促進していく必要があり、今後、多額の更新費用が見込まれる。</a:t>
                      </a:r>
                      <a:endParaRPr lang="en-US" altLang="ja-JP" sz="1300" dirty="0">
                        <a:latin typeface="+mn-lt"/>
                        <a:ea typeface="+mn-ea"/>
                      </a:endParaRPr>
                    </a:p>
                    <a:p>
                      <a:pPr marL="72000" indent="-457200">
                        <a:lnSpc>
                          <a:spcPct val="100000"/>
                        </a:lnSpc>
                        <a:spcBef>
                          <a:spcPts val="0"/>
                        </a:spcBef>
                        <a:spcAft>
                          <a:spcPts val="0"/>
                        </a:spcAft>
                      </a:pPr>
                      <a:endParaRPr lang="en-US" altLang="ja-JP" sz="1300" dirty="0">
                        <a:latin typeface="+mn-lt"/>
                        <a:ea typeface="+mn-ea"/>
                      </a:endParaRPr>
                    </a:p>
                    <a:p>
                      <a:pPr marL="72000" indent="-457200">
                        <a:lnSpc>
                          <a:spcPct val="100000"/>
                        </a:lnSpc>
                        <a:spcBef>
                          <a:spcPts val="0"/>
                        </a:spcBef>
                        <a:spcAft>
                          <a:spcPts val="0"/>
                        </a:spcAft>
                      </a:pPr>
                      <a:endParaRPr lang="en-US" altLang="ja-JP" sz="1300" dirty="0">
                        <a:latin typeface="+mn-lt"/>
                        <a:ea typeface="+mn-ea"/>
                      </a:endParaRPr>
                    </a:p>
                    <a:p>
                      <a:pPr marL="72000" indent="-457200">
                        <a:lnSpc>
                          <a:spcPct val="100000"/>
                        </a:lnSpc>
                        <a:spcBef>
                          <a:spcPts val="0"/>
                        </a:spcBef>
                        <a:spcAft>
                          <a:spcPts val="0"/>
                        </a:spcAft>
                      </a:pPr>
                      <a:endParaRPr lang="en-US" altLang="ja-JP" sz="1300" dirty="0">
                        <a:latin typeface="+mn-lt"/>
                        <a:ea typeface="+mn-ea"/>
                      </a:endParaRPr>
                    </a:p>
                    <a:p>
                      <a:pPr marL="72000" indent="-457200">
                        <a:lnSpc>
                          <a:spcPct val="100000"/>
                        </a:lnSpc>
                        <a:spcBef>
                          <a:spcPts val="0"/>
                        </a:spcBef>
                        <a:spcAft>
                          <a:spcPts val="0"/>
                        </a:spcAft>
                      </a:pPr>
                      <a:endParaRPr lang="en-US" altLang="ja-JP" sz="1300" dirty="0">
                        <a:latin typeface="+mn-lt"/>
                        <a:ea typeface="+mn-ea"/>
                      </a:endParaRPr>
                    </a:p>
                    <a:p>
                      <a:pPr marL="72000" indent="-457200">
                        <a:lnSpc>
                          <a:spcPct val="100000"/>
                        </a:lnSpc>
                        <a:spcBef>
                          <a:spcPts val="0"/>
                        </a:spcBef>
                        <a:spcAft>
                          <a:spcPts val="0"/>
                        </a:spcAft>
                      </a:pPr>
                      <a:endParaRPr lang="en-US" altLang="ja-JP" sz="1300" dirty="0">
                        <a:latin typeface="+mn-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300" dirty="0">
                          <a:latin typeface="+mn-lt"/>
                          <a:ea typeface="+mn-ea"/>
                        </a:rPr>
                        <a:t>（次頁に続く）</a:t>
                      </a:r>
                      <a:endParaRPr lang="en-US" altLang="ja-JP" sz="13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ct val="100000"/>
                        </a:lnSpc>
                        <a:spcBef>
                          <a:spcPts val="0"/>
                        </a:spcBef>
                        <a:spcAft>
                          <a:spcPts val="0"/>
                        </a:spcAft>
                      </a:pPr>
                      <a:r>
                        <a:rPr lang="ja-JP" altLang="en-US" sz="1300" dirty="0">
                          <a:latin typeface="+mn-lt"/>
                          <a:ea typeface="+mn-ea"/>
                        </a:rPr>
                        <a:t>②経営形態の見直し</a:t>
                      </a:r>
                    </a:p>
                    <a:p>
                      <a:pPr marL="72000" indent="-457200">
                        <a:lnSpc>
                          <a:spcPct val="100000"/>
                        </a:lnSpc>
                        <a:spcBef>
                          <a:spcPts val="0"/>
                        </a:spcBef>
                        <a:spcAft>
                          <a:spcPts val="0"/>
                        </a:spcAft>
                      </a:pPr>
                      <a:r>
                        <a:rPr lang="ja-JP" altLang="en-US" sz="1300" dirty="0">
                          <a:latin typeface="+mn-lt"/>
                          <a:ea typeface="+mn-ea"/>
                        </a:rPr>
                        <a:t>・効率性の追求とともに、事業の発展性を追求するためには、広域化の推進に加え、運営組織を民営化</a:t>
                      </a:r>
                      <a:r>
                        <a:rPr lang="ja-JP" altLang="en-US" sz="1300" b="0" dirty="0">
                          <a:solidFill>
                            <a:schemeClr val="tx1"/>
                          </a:solidFill>
                          <a:latin typeface="+mn-lt"/>
                          <a:ea typeface="+mn-ea"/>
                        </a:rPr>
                        <a:t>（官民連携）</a:t>
                      </a:r>
                      <a:r>
                        <a:rPr lang="ja-JP" altLang="en-US" sz="1300" dirty="0">
                          <a:latin typeface="+mn-lt"/>
                          <a:ea typeface="+mn-ea"/>
                        </a:rPr>
                        <a:t>する。</a:t>
                      </a:r>
                    </a:p>
                    <a:p>
                      <a:pPr marL="72000" indent="-457200">
                        <a:lnSpc>
                          <a:spcPct val="100000"/>
                        </a:lnSpc>
                        <a:spcBef>
                          <a:spcPts val="0"/>
                        </a:spcBef>
                        <a:spcAft>
                          <a:spcPts val="0"/>
                        </a:spcAft>
                      </a:pPr>
                      <a:endParaRPr lang="en-US" altLang="ja-JP" sz="1300" dirty="0">
                        <a:latin typeface="+mn-lt"/>
                        <a:ea typeface="+mn-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ct val="100000"/>
                        </a:lnSpc>
                        <a:spcBef>
                          <a:spcPts val="0"/>
                        </a:spcBef>
                        <a:spcAft>
                          <a:spcPts val="0"/>
                        </a:spcAft>
                      </a:pPr>
                      <a:r>
                        <a:rPr lang="ja-JP" altLang="en-US" sz="1300" dirty="0">
                          <a:latin typeface="+mn-lt"/>
                          <a:ea typeface="+mn-ea"/>
                        </a:rPr>
                        <a:t>②経営形態の見直し</a:t>
                      </a:r>
                      <a:endParaRPr lang="en-US" altLang="ja-JP" sz="1300" dirty="0">
                        <a:latin typeface="+mn-lt"/>
                        <a:ea typeface="+mn-ea"/>
                      </a:endParaRPr>
                    </a:p>
                    <a:p>
                      <a:pPr marL="72000" indent="-457200">
                        <a:lnSpc>
                          <a:spcPct val="100000"/>
                        </a:lnSpc>
                        <a:spcBef>
                          <a:spcPts val="0"/>
                        </a:spcBef>
                        <a:spcAft>
                          <a:spcPts val="0"/>
                        </a:spcAft>
                      </a:pPr>
                      <a:r>
                        <a:rPr lang="ja-JP" altLang="en-US" sz="1300" dirty="0">
                          <a:latin typeface="+mn-lt"/>
                          <a:ea typeface="+mn-ea"/>
                        </a:rPr>
                        <a:t>・市水道事業の民営化</a:t>
                      </a:r>
                      <a:r>
                        <a:rPr lang="ja-JP" altLang="en-US" sz="1300" b="0" dirty="0">
                          <a:solidFill>
                            <a:schemeClr val="tx1"/>
                          </a:solidFill>
                          <a:latin typeface="+mn-lt"/>
                          <a:ea typeface="+mn-ea"/>
                        </a:rPr>
                        <a:t>（官民連携）</a:t>
                      </a:r>
                      <a:endParaRPr lang="en-US" altLang="ja-JP" sz="1300" b="0" dirty="0">
                        <a:solidFill>
                          <a:schemeClr val="tx1"/>
                        </a:solidFill>
                        <a:latin typeface="+mn-lt"/>
                        <a:ea typeface="+mn-ea"/>
                      </a:endParaRPr>
                    </a:p>
                    <a:p>
                      <a:pPr marL="72000" indent="-457200">
                        <a:lnSpc>
                          <a:spcPct val="100000"/>
                        </a:lnSpc>
                        <a:spcBef>
                          <a:spcPts val="0"/>
                        </a:spcBef>
                        <a:spcAft>
                          <a:spcPts val="0"/>
                        </a:spcAft>
                      </a:pPr>
                      <a:endParaRPr lang="en-US" altLang="ja-JP" sz="1300" dirty="0">
                        <a:latin typeface="+mn-lt"/>
                        <a:ea typeface="+mn-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ct val="100000"/>
                        </a:lnSpc>
                      </a:pPr>
                      <a:r>
                        <a:rPr lang="ja-JP" altLang="en-US" sz="1300" strike="noStrike" baseline="0" dirty="0">
                          <a:solidFill>
                            <a:schemeClr val="tx1"/>
                          </a:solidFill>
                          <a:latin typeface="+mn-lt"/>
                          <a:ea typeface="+mn-ea"/>
                        </a:rPr>
                        <a:t>・国と協議を進め、事業認可、国庫補助、市に残る事業の位置づけ、指定管理者制度との併用の必要性など、法的課題を整理</a:t>
                      </a:r>
                      <a:endParaRPr lang="en-US" altLang="ja-JP" sz="1300" strike="noStrike" baseline="0" dirty="0">
                        <a:solidFill>
                          <a:schemeClr val="tx1"/>
                        </a:solidFill>
                        <a:latin typeface="+mn-lt"/>
                        <a:ea typeface="+mn-ea"/>
                      </a:endParaRPr>
                    </a:p>
                    <a:p>
                      <a:pPr marL="72000" indent="-457200">
                        <a:lnSpc>
                          <a:spcPct val="100000"/>
                        </a:lnSpc>
                      </a:pPr>
                      <a:r>
                        <a:rPr lang="ja-JP" altLang="en-US" sz="1300" strike="noStrike" dirty="0">
                          <a:solidFill>
                            <a:schemeClr val="tx1"/>
                          </a:solidFill>
                          <a:latin typeface="+mn-lt"/>
                          <a:ea typeface="+mn-ea"/>
                        </a:rPr>
                        <a:t>・民営化基本方針（案）の策定・公表（</a:t>
                      </a:r>
                      <a:r>
                        <a:rPr lang="en-US" altLang="ja-JP" sz="1300" strike="noStrike" dirty="0">
                          <a:solidFill>
                            <a:schemeClr val="tx1"/>
                          </a:solidFill>
                          <a:latin typeface="+mn-lt"/>
                          <a:ea typeface="+mn-ea"/>
                        </a:rPr>
                        <a:t>2014</a:t>
                      </a:r>
                      <a:r>
                        <a:rPr lang="ja-JP" altLang="en-US" sz="1300" strike="noStrike" dirty="0">
                          <a:solidFill>
                            <a:schemeClr val="tx1"/>
                          </a:solidFill>
                          <a:latin typeface="+mn-lt"/>
                          <a:ea typeface="+mn-ea"/>
                        </a:rPr>
                        <a:t>年</a:t>
                      </a:r>
                      <a:r>
                        <a:rPr lang="en-US" altLang="ja-JP" sz="1300" strike="noStrike" dirty="0">
                          <a:solidFill>
                            <a:schemeClr val="tx1"/>
                          </a:solidFill>
                          <a:latin typeface="+mn-lt"/>
                          <a:ea typeface="+mn-ea"/>
                        </a:rPr>
                        <a:t>4</a:t>
                      </a:r>
                      <a:r>
                        <a:rPr lang="ja-JP" altLang="en-US" sz="1300" strike="noStrike" dirty="0">
                          <a:solidFill>
                            <a:schemeClr val="tx1"/>
                          </a:solidFill>
                          <a:latin typeface="+mn-lt"/>
                          <a:ea typeface="+mn-ea"/>
                        </a:rPr>
                        <a:t>月）</a:t>
                      </a:r>
                      <a:endParaRPr lang="en-US" altLang="ja-JP" sz="1300" strike="noStrike" dirty="0">
                        <a:solidFill>
                          <a:schemeClr val="tx1"/>
                        </a:solidFill>
                        <a:latin typeface="+mn-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300" dirty="0">
                          <a:solidFill>
                            <a:schemeClr val="tx1"/>
                          </a:solidFill>
                          <a:latin typeface="+mn-lt"/>
                          <a:ea typeface="+mn-ea"/>
                        </a:rPr>
                        <a:t>・公共施設等運営権制度の活用について（実施プラン案）等の策定・公表（</a:t>
                      </a:r>
                      <a:r>
                        <a:rPr lang="en-US" altLang="ja-JP" sz="1300" dirty="0">
                          <a:solidFill>
                            <a:schemeClr val="tx1"/>
                          </a:solidFill>
                          <a:latin typeface="+mn-lt"/>
                          <a:ea typeface="+mn-ea"/>
                        </a:rPr>
                        <a:t>2014</a:t>
                      </a:r>
                      <a:r>
                        <a:rPr lang="ja-JP" altLang="en-US" sz="1300" dirty="0">
                          <a:solidFill>
                            <a:schemeClr val="tx1"/>
                          </a:solidFill>
                          <a:latin typeface="+mn-lt"/>
                          <a:ea typeface="+mn-ea"/>
                        </a:rPr>
                        <a:t>年</a:t>
                      </a:r>
                      <a:r>
                        <a:rPr lang="en-US" altLang="ja-JP" sz="1300" dirty="0">
                          <a:solidFill>
                            <a:schemeClr val="tx1"/>
                          </a:solidFill>
                          <a:latin typeface="+mn-lt"/>
                          <a:ea typeface="+mn-ea"/>
                        </a:rPr>
                        <a:t>11</a:t>
                      </a:r>
                      <a:r>
                        <a:rPr lang="ja-JP" altLang="en-US" sz="1300" dirty="0">
                          <a:solidFill>
                            <a:schemeClr val="tx1"/>
                          </a:solidFill>
                          <a:latin typeface="+mn-lt"/>
                          <a:ea typeface="+mn-ea"/>
                        </a:rPr>
                        <a:t>月→</a:t>
                      </a:r>
                      <a:r>
                        <a:rPr lang="en-US" altLang="ja-JP" sz="1300" dirty="0">
                          <a:solidFill>
                            <a:schemeClr val="tx1"/>
                          </a:solidFill>
                          <a:latin typeface="+mn-lt"/>
                          <a:ea typeface="+mn-ea"/>
                        </a:rPr>
                        <a:t>2015</a:t>
                      </a:r>
                      <a:r>
                        <a:rPr lang="ja-JP" altLang="en-US" sz="1300" dirty="0">
                          <a:solidFill>
                            <a:schemeClr val="tx1"/>
                          </a:solidFill>
                          <a:latin typeface="+mn-lt"/>
                          <a:ea typeface="+mn-ea"/>
                        </a:rPr>
                        <a:t>年度に修正）</a:t>
                      </a:r>
                      <a:endParaRPr lang="en-US" altLang="ja-JP" sz="1300" dirty="0">
                        <a:solidFill>
                          <a:schemeClr val="tx1"/>
                        </a:solidFill>
                        <a:latin typeface="+mn-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300" spc="-20" baseline="0" dirty="0">
                          <a:solidFill>
                            <a:schemeClr val="tx1"/>
                          </a:solidFill>
                          <a:latin typeface="+mn-lt"/>
                          <a:ea typeface="+mn-ea"/>
                        </a:rPr>
                        <a:t>・運営権制度の活用に関する条例改正案について、市会で審議未了により廃案（</a:t>
                      </a:r>
                      <a:r>
                        <a:rPr lang="en-US" altLang="ja-JP" sz="1300" spc="-20" baseline="0" dirty="0">
                          <a:solidFill>
                            <a:schemeClr val="tx1"/>
                          </a:solidFill>
                          <a:latin typeface="+mn-lt"/>
                          <a:ea typeface="+mn-ea"/>
                        </a:rPr>
                        <a:t>2017</a:t>
                      </a:r>
                      <a:r>
                        <a:rPr lang="ja-JP" altLang="en-US" sz="1300" spc="-20" baseline="0" dirty="0">
                          <a:solidFill>
                            <a:schemeClr val="tx1"/>
                          </a:solidFill>
                          <a:latin typeface="+mn-lt"/>
                          <a:ea typeface="+mn-ea"/>
                        </a:rPr>
                        <a:t>年</a:t>
                      </a:r>
                      <a:r>
                        <a:rPr lang="en-US" altLang="ja-JP" sz="1300" spc="-20" baseline="0" dirty="0">
                          <a:solidFill>
                            <a:schemeClr val="tx1"/>
                          </a:solidFill>
                          <a:latin typeface="+mn-lt"/>
                          <a:ea typeface="+mn-ea"/>
                        </a:rPr>
                        <a:t>3</a:t>
                      </a:r>
                      <a:r>
                        <a:rPr lang="ja-JP" altLang="en-US" sz="1300" spc="-20" baseline="0" dirty="0">
                          <a:solidFill>
                            <a:schemeClr val="tx1"/>
                          </a:solidFill>
                          <a:latin typeface="+mn-lt"/>
                          <a:ea typeface="+mn-ea"/>
                        </a:rPr>
                        <a:t>月）</a:t>
                      </a:r>
                      <a:endParaRPr lang="en-US" altLang="ja-JP" sz="1300" spc="-20" baseline="0" dirty="0">
                        <a:solidFill>
                          <a:schemeClr val="tx1"/>
                        </a:solidFill>
                        <a:latin typeface="+mn-lt"/>
                        <a:ea typeface="+mn-ea"/>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300" strike="noStrike" spc="-20" baseline="0" dirty="0">
                          <a:solidFill>
                            <a:schemeClr val="tx1"/>
                          </a:solidFill>
                          <a:latin typeface="+mn-lt"/>
                          <a:ea typeface="+mn-ea"/>
                        </a:rPr>
                        <a:t>・改正</a:t>
                      </a:r>
                      <a:r>
                        <a:rPr lang="ja-JP" altLang="en-US" sz="1300" spc="-20" baseline="0" dirty="0">
                          <a:solidFill>
                            <a:schemeClr val="tx1"/>
                          </a:solidFill>
                          <a:latin typeface="+mn-lt"/>
                          <a:ea typeface="+mn-ea"/>
                        </a:rPr>
                        <a:t>水道法に基づく運営権制度の活用も含め、新たな官民連携手法の導入を検討した結果、水道事業は公共で実施すべきとの市会の議論を踏まえ、水道事業全体への運営権活用を見送り、配水管更新事業に運営権制度を導入する</a:t>
                      </a:r>
                      <a:endParaRPr lang="en-US" altLang="ja-JP" sz="1300" spc="-20" baseline="0" dirty="0">
                        <a:solidFill>
                          <a:schemeClr val="tx1"/>
                        </a:solidFill>
                        <a:latin typeface="+mn-lt"/>
                        <a:ea typeface="+mn-ea"/>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300" spc="-20" baseline="0" dirty="0">
                          <a:solidFill>
                            <a:schemeClr val="tx1"/>
                          </a:solidFill>
                          <a:latin typeface="+mn-lt"/>
                          <a:ea typeface="+mn-ea"/>
                        </a:rPr>
                        <a:t>ことを市戦略会議で確認（</a:t>
                      </a:r>
                      <a:r>
                        <a:rPr lang="en-US" altLang="ja-JP" sz="1300" spc="-20" baseline="0" dirty="0">
                          <a:solidFill>
                            <a:schemeClr val="tx1"/>
                          </a:solidFill>
                          <a:latin typeface="+mn-lt"/>
                          <a:ea typeface="+mn-ea"/>
                        </a:rPr>
                        <a:t>2020</a:t>
                      </a:r>
                      <a:r>
                        <a:rPr lang="ja-JP" altLang="en-US" sz="1300" spc="-20" baseline="0" dirty="0">
                          <a:solidFill>
                            <a:schemeClr val="tx1"/>
                          </a:solidFill>
                          <a:latin typeface="+mn-lt"/>
                          <a:ea typeface="+mn-ea"/>
                        </a:rPr>
                        <a:t>年１月）</a:t>
                      </a:r>
                      <a:endParaRPr lang="en-US" altLang="ja-JP" sz="1300" spc="-20" baseline="0" dirty="0">
                        <a:solidFill>
                          <a:schemeClr val="tx1"/>
                        </a:solidFill>
                        <a:latin typeface="+mn-lt"/>
                        <a:ea typeface="+mn-ea"/>
                      </a:endParaRPr>
                    </a:p>
                  </a:txBody>
                  <a:tcPr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82971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27384"/>
            <a:ext cx="720000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Ⅱ【</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民営化の取組</a:t>
            </a: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（３）水道</a:t>
            </a:r>
          </a:p>
        </p:txBody>
      </p:sp>
      <p:sp>
        <p:nvSpPr>
          <p:cNvPr id="7" name="角丸四角形 1">
            <a:extLst>
              <a:ext uri="{FF2B5EF4-FFF2-40B4-BE49-F238E27FC236}">
                <a16:creationId xmlns:a16="http://schemas.microsoft.com/office/drawing/2014/main" id="{A419C5E8-323C-BB16-1075-AB750C155326}"/>
              </a:ext>
            </a:extLst>
          </p:cNvPr>
          <p:cNvSpPr/>
          <p:nvPr/>
        </p:nvSpPr>
        <p:spPr>
          <a:xfrm>
            <a:off x="6716607" y="4976928"/>
            <a:ext cx="2088232" cy="1674795"/>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90</a:t>
            </a:fld>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86582939"/>
              </p:ext>
            </p:extLst>
          </p:nvPr>
        </p:nvGraphicFramePr>
        <p:xfrm>
          <a:off x="361734" y="606523"/>
          <a:ext cx="8424936" cy="6045200"/>
        </p:xfrm>
        <a:graphic>
          <a:graphicData uri="http://schemas.openxmlformats.org/drawingml/2006/table">
            <a:tbl>
              <a:tblPr firstRow="1">
                <a:tableStyleId>{5C22544A-7EE6-4342-B048-85BDC9FD1C3A}</a:tableStyleId>
              </a:tblPr>
              <a:tblGrid>
                <a:gridCol w="2356127">
                  <a:extLst>
                    <a:ext uri="{9D8B030D-6E8A-4147-A177-3AD203B41FA5}">
                      <a16:colId xmlns:a16="http://schemas.microsoft.com/office/drawing/2014/main" val="20000"/>
                    </a:ext>
                  </a:extLst>
                </a:gridCol>
                <a:gridCol w="1926147">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126438">
                  <a:extLst>
                    <a:ext uri="{9D8B030D-6E8A-4147-A177-3AD203B41FA5}">
                      <a16:colId xmlns:a16="http://schemas.microsoft.com/office/drawing/2014/main" val="20003"/>
                    </a:ext>
                  </a:extLst>
                </a:gridCol>
              </a:tblGrid>
              <a:tr h="296776">
                <a:tc>
                  <a:txBody>
                    <a:bodyPr/>
                    <a:lstStyle/>
                    <a:p>
                      <a:pPr algn="ctr"/>
                      <a:r>
                        <a:rPr kumimoji="1" lang="ja-JP" altLang="en-US" sz="1800" b="0" dirty="0">
                          <a:solidFill>
                            <a:schemeClr val="tx1"/>
                          </a:solidFill>
                        </a:rPr>
                        <a:t>＜</a:t>
                      </a:r>
                      <a:r>
                        <a:rPr kumimoji="1" lang="en-US" altLang="ja-JP" sz="1800" b="0" dirty="0">
                          <a:solidFill>
                            <a:schemeClr val="tx1"/>
                          </a:solidFill>
                        </a:rPr>
                        <a:t>Why</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Vision</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What</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0" dirty="0">
                          <a:solidFill>
                            <a:schemeClr val="tx1"/>
                          </a:solidFill>
                        </a:rPr>
                        <a:t>＜</a:t>
                      </a:r>
                      <a:r>
                        <a:rPr kumimoji="1" lang="en-US" altLang="ja-JP" sz="1800" b="0" dirty="0">
                          <a:solidFill>
                            <a:schemeClr val="tx1"/>
                          </a:solidFill>
                        </a:rPr>
                        <a:t>Outcome</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54178">
                <a:tc>
                  <a:txBody>
                    <a:bodyPr/>
                    <a:lstStyle/>
                    <a:p>
                      <a:pPr marL="72000" marR="0" indent="-45720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Calibri" pitchFamily="34" charset="0"/>
                        </a:rPr>
                        <a:t>（前頁からの続き）</a:t>
                      </a: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latin typeface="Calibri" pitchFamily="34" charset="0"/>
                      </a:endParaRPr>
                    </a:p>
                    <a:p>
                      <a:pPr marL="72000" marR="0" lvl="0" indent="-457200" algn="l" defTabSz="914400" rtl="0" eaLnBrk="1" fontAlgn="auto" latinLnBrk="0" hangingPunct="1">
                        <a:lnSpc>
                          <a:spcPts val="1500"/>
                        </a:lnSpc>
                        <a:spcBef>
                          <a:spcPts val="0"/>
                        </a:spcBef>
                        <a:spcAft>
                          <a:spcPts val="0"/>
                        </a:spcAft>
                        <a:buClrTx/>
                        <a:buSzTx/>
                        <a:buFontTx/>
                        <a:buNone/>
                        <a:tabLst/>
                        <a:defRPr/>
                      </a:pPr>
                      <a:r>
                        <a:rPr kumimoji="1" lang="ja-JP" altLang="en-US" sz="1300" kern="1200" dirty="0">
                          <a:solidFill>
                            <a:schemeClr val="tx1"/>
                          </a:solidFill>
                          <a:latin typeface="+mn-lt"/>
                          <a:ea typeface="+mn-ea"/>
                          <a:cs typeface="+mn-cs"/>
                        </a:rPr>
                        <a:t>（次頁に続く）</a:t>
                      </a:r>
                      <a:endParaRPr lang="en-US" altLang="ja-JP" sz="1300"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600"/>
                        </a:lnSpc>
                        <a:spcBef>
                          <a:spcPts val="0"/>
                        </a:spcBef>
                        <a:spcAft>
                          <a:spcPts val="0"/>
                        </a:spcAft>
                      </a:pPr>
                      <a:r>
                        <a:rPr lang="ja-JP" altLang="en-US" sz="1300" dirty="0">
                          <a:solidFill>
                            <a:schemeClr val="tx1"/>
                          </a:solidFill>
                        </a:rPr>
                        <a:t>③ダウンサイジング</a:t>
                      </a:r>
                    </a:p>
                    <a:p>
                      <a:pPr marL="72000" indent="-457200">
                        <a:lnSpc>
                          <a:spcPts val="1600"/>
                        </a:lnSpc>
                        <a:spcBef>
                          <a:spcPts val="0"/>
                        </a:spcBef>
                        <a:spcAft>
                          <a:spcPts val="0"/>
                        </a:spcAft>
                      </a:pPr>
                      <a:r>
                        <a:rPr lang="ja-JP" altLang="en-US" sz="1300" dirty="0">
                          <a:solidFill>
                            <a:schemeClr val="tx1"/>
                          </a:solidFill>
                        </a:rPr>
                        <a:t>・施設の効率化の観点から、将来の水需要に見合った施設規模とする。</a:t>
                      </a:r>
                      <a:endParaRPr lang="en-US" altLang="ja-JP" sz="1300" dirty="0">
                        <a:solidFill>
                          <a:schemeClr val="tx1"/>
                        </a:solidFill>
                      </a:endParaRPr>
                    </a:p>
                    <a:p>
                      <a:pPr marL="72000" indent="-457200">
                        <a:lnSpc>
                          <a:spcPts val="1500"/>
                        </a:lnSpc>
                        <a:spcBef>
                          <a:spcPts val="0"/>
                        </a:spcBef>
                        <a:spcAft>
                          <a:spcPts val="0"/>
                        </a:spcAft>
                      </a:pPr>
                      <a:endParaRPr lang="en-US" altLang="ja-JP" sz="1300" dirty="0">
                        <a:solidFill>
                          <a:schemeClr val="tx1"/>
                        </a:solidFill>
                      </a:endParaRPr>
                    </a:p>
                    <a:p>
                      <a:pPr marL="72000" marR="0" indent="-457200" algn="l" defTabSz="914400" rtl="0" eaLnBrk="1" fontAlgn="auto" latinLnBrk="0" hangingPunct="1">
                        <a:lnSpc>
                          <a:spcPts val="1500"/>
                        </a:lnSpc>
                        <a:spcBef>
                          <a:spcPts val="0"/>
                        </a:spcBef>
                        <a:spcAft>
                          <a:spcPts val="0"/>
                        </a:spcAft>
                        <a:buClrTx/>
                        <a:buSzTx/>
                        <a:buFontTx/>
                        <a:buNone/>
                        <a:tabLst/>
                        <a:defRPr/>
                      </a:pPr>
                      <a:endParaRPr lang="en-US" altLang="ja-JP" sz="1300" dirty="0">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600"/>
                        </a:lnSpc>
                        <a:spcBef>
                          <a:spcPts val="0"/>
                        </a:spcBef>
                        <a:spcAft>
                          <a:spcPts val="0"/>
                        </a:spcAft>
                      </a:pPr>
                      <a:r>
                        <a:rPr lang="ja-JP" altLang="en-US" sz="1300" dirty="0">
                          <a:solidFill>
                            <a:schemeClr val="tx1"/>
                          </a:solidFill>
                        </a:rPr>
                        <a:t>③－１柴島浄水場上系の廃止</a:t>
                      </a:r>
                    </a:p>
                    <a:p>
                      <a:pPr marL="72000" indent="-457200">
                        <a:lnSpc>
                          <a:spcPts val="1600"/>
                        </a:lnSpc>
                        <a:spcBef>
                          <a:spcPts val="0"/>
                        </a:spcBef>
                        <a:spcAft>
                          <a:spcPts val="0"/>
                        </a:spcAft>
                      </a:pPr>
                      <a:r>
                        <a:rPr lang="ja-JP" altLang="en-US" sz="1300" dirty="0">
                          <a:solidFill>
                            <a:schemeClr val="tx1"/>
                          </a:solidFill>
                        </a:rPr>
                        <a:t>・将来水需要や事業性を考慮したダウンサイジング手法と、「グランドデザイン大阪」における「柴島浄水場の利活用」の視点を踏まえ、柴島浄水場上系の廃止検討を行う。</a:t>
                      </a:r>
                      <a:endParaRPr lang="en-US" altLang="ja-JP" sz="1300" dirty="0">
                        <a:solidFill>
                          <a:schemeClr val="tx1"/>
                        </a:solidFill>
                      </a:endParaRPr>
                    </a:p>
                    <a:p>
                      <a:pPr marL="72000" indent="-457200">
                        <a:lnSpc>
                          <a:spcPts val="1600"/>
                        </a:lnSpc>
                        <a:spcBef>
                          <a:spcPts val="0"/>
                        </a:spcBef>
                        <a:spcAft>
                          <a:spcPts val="0"/>
                        </a:spcAft>
                      </a:pPr>
                      <a:endParaRPr lang="en-US" altLang="ja-JP" sz="1300" dirty="0">
                        <a:solidFill>
                          <a:schemeClr val="tx1"/>
                        </a:solidFill>
                      </a:endParaRPr>
                    </a:p>
                    <a:p>
                      <a:pPr marL="72000" indent="-457200">
                        <a:lnSpc>
                          <a:spcPts val="1600"/>
                        </a:lnSpc>
                        <a:spcBef>
                          <a:spcPts val="0"/>
                        </a:spcBef>
                        <a:spcAft>
                          <a:spcPts val="0"/>
                        </a:spcAft>
                      </a:pPr>
                      <a:endParaRPr lang="en-US" altLang="ja-JP" sz="1300" dirty="0">
                        <a:solidFill>
                          <a:schemeClr val="tx1"/>
                        </a:solidFill>
                      </a:endParaRPr>
                    </a:p>
                    <a:p>
                      <a:pPr marL="72000" indent="-457200">
                        <a:lnSpc>
                          <a:spcPts val="1600"/>
                        </a:lnSpc>
                        <a:spcBef>
                          <a:spcPts val="0"/>
                        </a:spcBef>
                        <a:spcAft>
                          <a:spcPts val="0"/>
                        </a:spcAft>
                      </a:pPr>
                      <a:endParaRPr lang="en-US" altLang="ja-JP" sz="1300" dirty="0">
                        <a:solidFill>
                          <a:schemeClr val="tx1"/>
                        </a:solidFill>
                      </a:endParaRPr>
                    </a:p>
                    <a:p>
                      <a:pPr marL="72000" indent="-457200">
                        <a:lnSpc>
                          <a:spcPts val="1600"/>
                        </a:lnSpc>
                        <a:spcBef>
                          <a:spcPts val="0"/>
                        </a:spcBef>
                        <a:spcAft>
                          <a:spcPts val="0"/>
                        </a:spcAft>
                      </a:pPr>
                      <a:endParaRPr lang="en-US" altLang="ja-JP" sz="1300" dirty="0">
                        <a:solidFill>
                          <a:schemeClr val="tx1"/>
                        </a:solidFill>
                      </a:endParaRPr>
                    </a:p>
                    <a:p>
                      <a:pPr marL="72000" indent="-457200">
                        <a:lnSpc>
                          <a:spcPts val="1600"/>
                        </a:lnSpc>
                        <a:spcBef>
                          <a:spcPts val="0"/>
                        </a:spcBef>
                        <a:spcAft>
                          <a:spcPts val="0"/>
                        </a:spcAft>
                      </a:pPr>
                      <a:endParaRPr lang="en-US" altLang="ja-JP" sz="1300" dirty="0">
                        <a:solidFill>
                          <a:schemeClr val="tx1"/>
                        </a:solidFill>
                      </a:endParaRPr>
                    </a:p>
                    <a:p>
                      <a:pPr marL="72000" indent="-457200">
                        <a:lnSpc>
                          <a:spcPts val="1600"/>
                        </a:lnSpc>
                        <a:spcBef>
                          <a:spcPts val="0"/>
                        </a:spcBef>
                        <a:spcAft>
                          <a:spcPts val="0"/>
                        </a:spcAft>
                      </a:pPr>
                      <a:endParaRPr lang="en-US" altLang="ja-JP" sz="1300" dirty="0">
                        <a:solidFill>
                          <a:schemeClr val="tx1"/>
                        </a:solidFill>
                      </a:endParaRPr>
                    </a:p>
                    <a:p>
                      <a:pPr marL="72000" indent="-457200">
                        <a:lnSpc>
                          <a:spcPts val="1600"/>
                        </a:lnSpc>
                        <a:spcBef>
                          <a:spcPts val="0"/>
                        </a:spcBef>
                        <a:spcAft>
                          <a:spcPts val="0"/>
                        </a:spcAft>
                      </a:pPr>
                      <a:endParaRPr lang="en-US" altLang="ja-JP" sz="1300" dirty="0">
                        <a:solidFill>
                          <a:schemeClr val="tx1"/>
                        </a:solidFill>
                      </a:endParaRPr>
                    </a:p>
                    <a:p>
                      <a:pPr marL="72000" indent="-457200">
                        <a:lnSpc>
                          <a:spcPts val="1600"/>
                        </a:lnSpc>
                        <a:spcBef>
                          <a:spcPts val="0"/>
                        </a:spcBef>
                        <a:spcAft>
                          <a:spcPts val="0"/>
                        </a:spcAft>
                      </a:pPr>
                      <a:r>
                        <a:rPr lang="ja-JP" altLang="en-US" sz="1300" dirty="0">
                          <a:solidFill>
                            <a:schemeClr val="tx1"/>
                          </a:solidFill>
                        </a:rPr>
                        <a:t>③－２府域水道の最適化への取組</a:t>
                      </a:r>
                      <a:endParaRPr lang="en-US" altLang="ja-JP" sz="1300" dirty="0">
                        <a:solidFill>
                          <a:schemeClr val="tx1"/>
                        </a:solidFill>
                      </a:endParaRPr>
                    </a:p>
                    <a:p>
                      <a:pPr marL="72000" indent="-457200">
                        <a:lnSpc>
                          <a:spcPts val="1500"/>
                        </a:lnSpc>
                        <a:spcBef>
                          <a:spcPts val="0"/>
                        </a:spcBef>
                        <a:spcAft>
                          <a:spcPts val="0"/>
                        </a:spcAft>
                      </a:pPr>
                      <a:endParaRPr lang="en-US" altLang="ja-JP" sz="1300" dirty="0">
                        <a:solidFill>
                          <a:schemeClr val="tx1"/>
                        </a:solidFill>
                      </a:endParaRPr>
                    </a:p>
                    <a:p>
                      <a:pPr marL="72000" indent="-457200">
                        <a:lnSpc>
                          <a:spcPts val="1500"/>
                        </a:lnSpc>
                        <a:spcBef>
                          <a:spcPts val="0"/>
                        </a:spcBef>
                        <a:spcAft>
                          <a:spcPts val="0"/>
                        </a:spcAft>
                      </a:pPr>
                      <a:endParaRPr lang="ja-JP" altLang="en-US" sz="1300" dirty="0">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600"/>
                        </a:lnSpc>
                        <a:spcBef>
                          <a:spcPts val="0"/>
                        </a:spcBef>
                        <a:spcAft>
                          <a:spcPts val="0"/>
                        </a:spcAft>
                      </a:pPr>
                      <a:r>
                        <a:rPr lang="ja-JP" altLang="en-US" sz="1300" dirty="0">
                          <a:solidFill>
                            <a:schemeClr val="tx1"/>
                          </a:solidFill>
                        </a:rPr>
                        <a:t>・民営化基本方針（案）において、ダウンサイジングの考え方及び給水安定性確保のための施設耐震化計画を示すとともに、柴島浄水場上系の廃止にかかる水道施設の再構築に関する工事工程表を明示。</a:t>
                      </a:r>
                    </a:p>
                    <a:p>
                      <a:pPr marL="72000" indent="-457200" algn="r">
                        <a:lnSpc>
                          <a:spcPts val="1600"/>
                        </a:lnSpc>
                        <a:spcBef>
                          <a:spcPts val="0"/>
                        </a:spcBef>
                        <a:spcAft>
                          <a:spcPts val="0"/>
                        </a:spcAft>
                      </a:pPr>
                      <a:r>
                        <a:rPr lang="ja-JP" altLang="en-US" sz="1300" dirty="0">
                          <a:solidFill>
                            <a:schemeClr val="tx1"/>
                          </a:solidFill>
                        </a:rPr>
                        <a:t>　　　　　　　　　（</a:t>
                      </a:r>
                      <a:r>
                        <a:rPr lang="en-US" altLang="ja-JP" sz="1300" dirty="0">
                          <a:solidFill>
                            <a:schemeClr val="tx1"/>
                          </a:solidFill>
                        </a:rPr>
                        <a:t>2014</a:t>
                      </a:r>
                      <a:r>
                        <a:rPr lang="ja-JP" altLang="en-US" sz="1300" dirty="0">
                          <a:solidFill>
                            <a:schemeClr val="tx1"/>
                          </a:solidFill>
                        </a:rPr>
                        <a:t>年</a:t>
                      </a:r>
                      <a:r>
                        <a:rPr lang="en-US" altLang="ja-JP" sz="1300" dirty="0">
                          <a:solidFill>
                            <a:schemeClr val="tx1"/>
                          </a:solidFill>
                        </a:rPr>
                        <a:t>4</a:t>
                      </a:r>
                      <a:r>
                        <a:rPr lang="ja-JP" altLang="en-US" sz="1300" dirty="0">
                          <a:solidFill>
                            <a:schemeClr val="tx1"/>
                          </a:solidFill>
                        </a:rPr>
                        <a:t>月）</a:t>
                      </a:r>
                      <a:endParaRPr lang="en-US" altLang="ja-JP" sz="1300" dirty="0">
                        <a:solidFill>
                          <a:schemeClr val="tx1"/>
                        </a:solidFill>
                      </a:endParaRPr>
                    </a:p>
                    <a:p>
                      <a:pPr marL="72000" indent="-457200">
                        <a:lnSpc>
                          <a:spcPts val="1600"/>
                        </a:lnSpc>
                        <a:spcBef>
                          <a:spcPts val="0"/>
                        </a:spcBef>
                        <a:spcAft>
                          <a:spcPts val="0"/>
                        </a:spcAft>
                      </a:pPr>
                      <a:endParaRPr lang="en-US" altLang="ja-JP" sz="1300" dirty="0">
                        <a:solidFill>
                          <a:schemeClr val="tx1"/>
                        </a:solidFill>
                      </a:endParaRPr>
                    </a:p>
                    <a:p>
                      <a:pPr marL="72000" indent="-457200">
                        <a:lnSpc>
                          <a:spcPts val="1600"/>
                        </a:lnSpc>
                        <a:spcBef>
                          <a:spcPts val="0"/>
                        </a:spcBef>
                        <a:spcAft>
                          <a:spcPts val="0"/>
                        </a:spcAft>
                      </a:pPr>
                      <a:r>
                        <a:rPr lang="ja-JP" altLang="en-US" sz="1300" dirty="0">
                          <a:solidFill>
                            <a:schemeClr val="tx1"/>
                          </a:solidFill>
                        </a:rPr>
                        <a:t>・大阪市水道経営戦略（</a:t>
                      </a:r>
                      <a:r>
                        <a:rPr lang="en-US" altLang="ja-JP" sz="1300" dirty="0">
                          <a:solidFill>
                            <a:schemeClr val="tx1"/>
                          </a:solidFill>
                        </a:rPr>
                        <a:t>2018-2027</a:t>
                      </a:r>
                      <a:r>
                        <a:rPr lang="ja-JP" altLang="en-US" sz="1300" dirty="0">
                          <a:solidFill>
                            <a:schemeClr val="tx1"/>
                          </a:solidFill>
                        </a:rPr>
                        <a:t>）において、浄水場のダウンサイジングについて記載。</a:t>
                      </a:r>
                    </a:p>
                    <a:p>
                      <a:pPr marL="72000" indent="-457200" algn="r">
                        <a:lnSpc>
                          <a:spcPts val="1600"/>
                        </a:lnSpc>
                        <a:spcBef>
                          <a:spcPts val="0"/>
                        </a:spcBef>
                        <a:spcAft>
                          <a:spcPts val="0"/>
                        </a:spcAft>
                      </a:pPr>
                      <a:r>
                        <a:rPr lang="ja-JP" altLang="en-US" sz="1300" dirty="0">
                          <a:solidFill>
                            <a:schemeClr val="tx1"/>
                          </a:solidFill>
                        </a:rPr>
                        <a:t>（</a:t>
                      </a:r>
                      <a:r>
                        <a:rPr lang="en-US" altLang="ja-JP" sz="1300" dirty="0">
                          <a:solidFill>
                            <a:schemeClr val="tx1"/>
                          </a:solidFill>
                        </a:rPr>
                        <a:t>2018</a:t>
                      </a:r>
                      <a:r>
                        <a:rPr lang="ja-JP" altLang="en-US" sz="1300" dirty="0">
                          <a:solidFill>
                            <a:schemeClr val="tx1"/>
                          </a:solidFill>
                        </a:rPr>
                        <a:t>年</a:t>
                      </a:r>
                      <a:r>
                        <a:rPr lang="en-US" altLang="ja-JP" sz="1300" dirty="0">
                          <a:solidFill>
                            <a:schemeClr val="tx1"/>
                          </a:solidFill>
                        </a:rPr>
                        <a:t>3</a:t>
                      </a:r>
                      <a:r>
                        <a:rPr lang="ja-JP" altLang="en-US" sz="1300" dirty="0">
                          <a:solidFill>
                            <a:schemeClr val="tx1"/>
                          </a:solidFill>
                        </a:rPr>
                        <a:t>月）</a:t>
                      </a:r>
                      <a:endParaRPr lang="en-US" altLang="ja-JP" sz="1300" dirty="0">
                        <a:solidFill>
                          <a:schemeClr val="tx1"/>
                        </a:solidFill>
                      </a:endParaRPr>
                    </a:p>
                    <a:p>
                      <a:pPr marL="72000" indent="-457200" algn="l">
                        <a:lnSpc>
                          <a:spcPts val="1600"/>
                        </a:lnSpc>
                        <a:spcBef>
                          <a:spcPts val="0"/>
                        </a:spcBef>
                        <a:spcAft>
                          <a:spcPts val="0"/>
                        </a:spcAft>
                      </a:pPr>
                      <a:endParaRPr lang="en-US" altLang="ja-JP" sz="1300" dirty="0">
                        <a:solidFill>
                          <a:schemeClr val="tx1"/>
                        </a:solidFill>
                      </a:endParaRPr>
                    </a:p>
                    <a:p>
                      <a:pPr marL="72000" indent="-457200" algn="l">
                        <a:lnSpc>
                          <a:spcPts val="1600"/>
                        </a:lnSpc>
                        <a:spcBef>
                          <a:spcPts val="0"/>
                        </a:spcBef>
                        <a:spcAft>
                          <a:spcPts val="0"/>
                        </a:spcAft>
                      </a:pPr>
                      <a:r>
                        <a:rPr lang="ja-JP" altLang="en-US" sz="1300" dirty="0">
                          <a:solidFill>
                            <a:schemeClr val="tx1"/>
                          </a:solidFill>
                        </a:rPr>
                        <a:t>・府域水道最適化検討チームにおいて浄水場の最適化を検討。</a:t>
                      </a:r>
                      <a:endParaRPr lang="en-US" altLang="ja-JP" sz="1300" dirty="0">
                        <a:solidFill>
                          <a:schemeClr val="tx1"/>
                        </a:solidFill>
                      </a:endParaRPr>
                    </a:p>
                    <a:p>
                      <a:pPr marL="72000" indent="-457200" algn="l">
                        <a:lnSpc>
                          <a:spcPts val="1600"/>
                        </a:lnSpc>
                        <a:spcBef>
                          <a:spcPts val="0"/>
                        </a:spcBef>
                        <a:spcAft>
                          <a:spcPts val="0"/>
                        </a:spcAft>
                      </a:pPr>
                      <a:endParaRPr lang="en-US" altLang="ja-JP" sz="1300" dirty="0">
                        <a:solidFill>
                          <a:schemeClr val="tx1"/>
                        </a:solidFill>
                      </a:endParaRPr>
                    </a:p>
                    <a:p>
                      <a:pPr marL="72000" marR="0" lvl="0" indent="-45720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rPr>
                        <a:t>・大阪府及び府内全水道事業者、水道用水供給事業者が参画する「</a:t>
                      </a:r>
                      <a:r>
                        <a:rPr lang="ja-JP" altLang="en-US" sz="1300" u="none" dirty="0">
                          <a:solidFill>
                            <a:schemeClr val="tx1"/>
                          </a:solidFill>
                        </a:rPr>
                        <a:t>府域一水道に向けた水道のあり方協議会</a:t>
                      </a:r>
                      <a:r>
                        <a:rPr lang="ja-JP" altLang="en-US" sz="1300" dirty="0">
                          <a:solidFill>
                            <a:schemeClr val="tx1"/>
                          </a:solidFill>
                        </a:rPr>
                        <a:t>」において、府域一水道に向けた水道のあり方について検討・協議を開始（</a:t>
                      </a:r>
                      <a:r>
                        <a:rPr lang="en-US" altLang="ja-JP" sz="1300" dirty="0">
                          <a:solidFill>
                            <a:schemeClr val="tx1"/>
                          </a:solidFill>
                        </a:rPr>
                        <a:t>2018</a:t>
                      </a:r>
                      <a:r>
                        <a:rPr lang="ja-JP" altLang="en-US" sz="1300" dirty="0">
                          <a:solidFill>
                            <a:schemeClr val="tx1"/>
                          </a:solidFill>
                        </a:rPr>
                        <a:t>年</a:t>
                      </a:r>
                      <a:r>
                        <a:rPr lang="en-US" altLang="ja-JP" sz="1300" dirty="0">
                          <a:solidFill>
                            <a:schemeClr val="tx1"/>
                          </a:solidFill>
                        </a:rPr>
                        <a:t>8</a:t>
                      </a:r>
                      <a:r>
                        <a:rPr lang="ja-JP" altLang="en-US" sz="1300" dirty="0">
                          <a:solidFill>
                            <a:schemeClr val="tx1"/>
                          </a:solidFill>
                        </a:rPr>
                        <a:t>月）</a:t>
                      </a:r>
                      <a:endParaRPr lang="en-US" altLang="ja-JP" sz="1300" dirty="0">
                        <a:solidFill>
                          <a:schemeClr val="tx1"/>
                        </a:solidFill>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5853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角丸四角形 100"/>
          <p:cNvSpPr/>
          <p:nvPr/>
        </p:nvSpPr>
        <p:spPr>
          <a:xfrm>
            <a:off x="7124872" y="397427"/>
            <a:ext cx="240689" cy="253251"/>
          </a:xfrm>
          <a:prstGeom prst="roundRect">
            <a:avLst>
              <a:gd name="adj" fmla="val 3640"/>
            </a:avLst>
          </a:prstGeom>
          <a:solidFill>
            <a:srgbClr val="66FFFF">
              <a:alpha val="3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2" name="角丸四角形 101"/>
          <p:cNvSpPr/>
          <p:nvPr/>
        </p:nvSpPr>
        <p:spPr>
          <a:xfrm>
            <a:off x="7932216" y="3276599"/>
            <a:ext cx="438027" cy="252412"/>
          </a:xfrm>
          <a:prstGeom prst="roundRect">
            <a:avLst>
              <a:gd name="adj" fmla="val 3640"/>
            </a:avLst>
          </a:prstGeom>
          <a:solidFill>
            <a:srgbClr val="66FFFF">
              <a:alpha val="3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3" name="角丸四角形 102"/>
          <p:cNvSpPr/>
          <p:nvPr/>
        </p:nvSpPr>
        <p:spPr>
          <a:xfrm>
            <a:off x="7765752" y="5677482"/>
            <a:ext cx="744947" cy="210555"/>
          </a:xfrm>
          <a:prstGeom prst="roundRect">
            <a:avLst>
              <a:gd name="adj" fmla="val 3640"/>
            </a:avLst>
          </a:prstGeom>
          <a:solidFill>
            <a:srgbClr val="66FFFF">
              <a:alpha val="3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0"/>
          <p:cNvSpPr>
            <a:spLocks noChangeArrowheads="1"/>
          </p:cNvSpPr>
          <p:nvPr/>
        </p:nvSpPr>
        <p:spPr bwMode="auto">
          <a:xfrm>
            <a:off x="6660232" y="5643774"/>
            <a:ext cx="1980029" cy="246221"/>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※JR</a:t>
            </a:r>
            <a:r>
              <a:rPr kumimoji="1" lang="ja-JP" altLang="en-US" sz="10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関空快速利用</a:t>
            </a:r>
            <a:r>
              <a:rPr kumimoji="1" lang="ja-JP" altLang="en-US" sz="10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の最速の場合</a:t>
            </a:r>
            <a:endParaRPr kumimoji="1" lang="en-US" altLang="ja-JP" sz="10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p:txBody>
      </p:sp>
      <p:sp>
        <p:nvSpPr>
          <p:cNvPr id="18434" name="Rectangle 147"/>
          <p:cNvSpPr txBox="1">
            <a:spLocks noChangeArrowheads="1"/>
          </p:cNvSpPr>
          <p:nvPr/>
        </p:nvSpPr>
        <p:spPr bwMode="auto">
          <a:xfrm>
            <a:off x="179512" y="223937"/>
            <a:ext cx="8928992" cy="612775"/>
          </a:xfrm>
          <a:prstGeom prst="rect">
            <a:avLst/>
          </a:prstGeom>
          <a:noFill/>
          <a:ln w="9525">
            <a:noFill/>
            <a:miter lim="800000"/>
            <a:headEnd/>
            <a:tailEnd/>
          </a:ln>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②（関空アクセス</a:t>
            </a:r>
            <a:r>
              <a:rPr kumimoji="1" lang="en-US" altLang="ja-JP" sz="16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)JR</a:t>
            </a:r>
            <a:r>
              <a:rPr kumimoji="1" lang="ja-JP" altLang="en-US" sz="16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東海道線支線の地下化やうめきた新駅設置、なにわ筋線の</a:t>
            </a:r>
            <a:r>
              <a:rPr kumimoji="1" lang="ja-JP" altLang="en-US" sz="16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整備効果</a:t>
            </a:r>
            <a:endParaRPr kumimoji="1" lang="en-US" altLang="ja-JP" sz="16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p:txBody>
      </p:sp>
      <p:sp>
        <p:nvSpPr>
          <p:cNvPr id="18437" name="正方形/長方形 10"/>
          <p:cNvSpPr>
            <a:spLocks noChangeArrowheads="1"/>
          </p:cNvSpPr>
          <p:nvPr/>
        </p:nvSpPr>
        <p:spPr bwMode="auto">
          <a:xfrm>
            <a:off x="4788024" y="1303203"/>
            <a:ext cx="3327400" cy="307975"/>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＜主要国際空港からの都心アクセス＞</a:t>
            </a:r>
          </a:p>
        </p:txBody>
      </p:sp>
      <p:sp>
        <p:nvSpPr>
          <p:cNvPr id="18438" name="正方形/長方形 10"/>
          <p:cNvSpPr>
            <a:spLocks noChangeArrowheads="1"/>
          </p:cNvSpPr>
          <p:nvPr/>
        </p:nvSpPr>
        <p:spPr bwMode="auto">
          <a:xfrm>
            <a:off x="1575500" y="1298190"/>
            <a:ext cx="902811" cy="307777"/>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＜概要＞</a:t>
            </a:r>
          </a:p>
        </p:txBody>
      </p:sp>
      <p:sp>
        <p:nvSpPr>
          <p:cNvPr id="18450" name="AutoShape 70" descr="j120704_01_1.jpg"/>
          <p:cNvSpPr>
            <a:spLocks noChangeAspect="1" noChangeArrowheads="1"/>
          </p:cNvSpPr>
          <p:nvPr/>
        </p:nvSpPr>
        <p:spPr bwMode="auto">
          <a:xfrm>
            <a:off x="0" y="0"/>
            <a:ext cx="3390900" cy="174307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72" name="直線コネクタ 71"/>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AutoShape 6"/>
          <p:cNvSpPr>
            <a:spLocks noChangeArrowheads="1"/>
          </p:cNvSpPr>
          <p:nvPr/>
        </p:nvSpPr>
        <p:spPr bwMode="auto">
          <a:xfrm>
            <a:off x="0" y="836712"/>
            <a:ext cx="9144000" cy="469900"/>
          </a:xfrm>
          <a:prstGeom prst="roundRect">
            <a:avLst>
              <a:gd name="adj" fmla="val 16667"/>
            </a:avLst>
          </a:prstGeom>
          <a:noFill/>
          <a:ln w="9525">
            <a:noFill/>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JR</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東海道線支線の地下化や</a:t>
            </a:r>
            <a:r>
              <a:rPr kumimoji="1" lang="ja-JP" altLang="en-US" sz="1600" b="0" i="0" u="none" strike="noStrike" kern="1200" cap="none" spc="0" normalizeH="0" baseline="0" noProof="0" dirty="0">
                <a:ln>
                  <a:noFill/>
                </a:ln>
                <a:solidFill>
                  <a:prstClr val="black"/>
                </a:solidFill>
                <a:effectLst/>
                <a:uLnTx/>
                <a:uFillTx/>
                <a:latin typeface="ＭＳ Ｐゴシック" charset="-128"/>
                <a:ea typeface="ＭＳ Ｐゴシック" panose="020B0600070205080204" pitchFamily="50" charset="-128"/>
                <a:cs typeface="+mn-cs"/>
              </a:rPr>
              <a:t>うめきた地区と関空を直結する</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新駅設置、</a:t>
            </a:r>
            <a:r>
              <a:rPr kumimoji="1" lang="ja-JP" altLang="en-US" sz="1600" b="0" i="0" u="none" strike="noStrike" kern="1200" cap="none" spc="0" normalizeH="0" baseline="0" noProof="0" dirty="0">
                <a:ln>
                  <a:noFill/>
                </a:ln>
                <a:solidFill>
                  <a:prstClr val="black"/>
                </a:solidFill>
                <a:effectLst/>
                <a:uLnTx/>
                <a:uFillTx/>
                <a:latin typeface="ＭＳ Ｐゴシック" charset="-128"/>
                <a:ea typeface="ＭＳ Ｐゴシック" panose="020B0600070205080204" pitchFamily="50" charset="-128"/>
                <a:cs typeface="+mn-cs"/>
              </a:rPr>
              <a:t>なにわ筋線の整備により、アクセス時間は約</a:t>
            </a:r>
            <a:r>
              <a:rPr kumimoji="1" lang="en-US" altLang="ja-JP" sz="1600" b="0" i="0" u="none" strike="noStrike" kern="1200" cap="none" spc="0" normalizeH="0" baseline="0" noProof="0" dirty="0">
                <a:ln>
                  <a:noFill/>
                </a:ln>
                <a:solidFill>
                  <a:prstClr val="black"/>
                </a:solidFill>
                <a:effectLst/>
                <a:uLnTx/>
                <a:uFillTx/>
                <a:latin typeface="ＭＳ Ｐゴシック" charset="-128"/>
                <a:ea typeface="ＭＳ Ｐゴシック" panose="020B0600070205080204" pitchFamily="50" charset="-128"/>
                <a:cs typeface="+mn-cs"/>
              </a:rPr>
              <a:t>2/3</a:t>
            </a:r>
            <a:r>
              <a:rPr kumimoji="1" lang="ja-JP" altLang="en-US" sz="1600" b="0" i="0" u="none" strike="noStrike" kern="1200" cap="none" spc="0" normalizeH="0" baseline="0" noProof="0" dirty="0">
                <a:ln>
                  <a:noFill/>
                </a:ln>
                <a:solidFill>
                  <a:prstClr val="black"/>
                </a:solidFill>
                <a:effectLst/>
                <a:uLnTx/>
                <a:uFillTx/>
                <a:latin typeface="ＭＳ Ｐゴシック" charset="-128"/>
                <a:ea typeface="ＭＳ Ｐゴシック" panose="020B0600070205080204" pitchFamily="50" charset="-128"/>
                <a:cs typeface="+mn-cs"/>
              </a:rPr>
              <a:t>に短縮可能</a:t>
            </a:r>
          </a:p>
        </p:txBody>
      </p:sp>
      <p:pic>
        <p:nvPicPr>
          <p:cNvPr id="3" name="図 2"/>
          <p:cNvPicPr>
            <a:picLocks noChangeAspect="1"/>
          </p:cNvPicPr>
          <p:nvPr/>
        </p:nvPicPr>
        <p:blipFill>
          <a:blip r:embed="rId2"/>
          <a:stretch>
            <a:fillRect/>
          </a:stretch>
        </p:blipFill>
        <p:spPr>
          <a:xfrm>
            <a:off x="313662" y="1425643"/>
            <a:ext cx="3538258" cy="5441882"/>
          </a:xfrm>
          <a:prstGeom prst="rect">
            <a:avLst/>
          </a:prstGeom>
          <a:ln>
            <a:noFill/>
            <a:prstDash val="dash"/>
          </a:ln>
        </p:spPr>
      </p:pic>
      <p:grpSp>
        <p:nvGrpSpPr>
          <p:cNvPr id="85" name="Group 73"/>
          <p:cNvGrpSpPr>
            <a:grpSpLocks noChangeAspect="1"/>
          </p:cNvGrpSpPr>
          <p:nvPr/>
        </p:nvGrpSpPr>
        <p:grpSpPr bwMode="auto">
          <a:xfrm>
            <a:off x="4552429" y="1825624"/>
            <a:ext cx="5564187" cy="3835401"/>
            <a:chOff x="2783" y="1188"/>
            <a:chExt cx="3505" cy="2416"/>
          </a:xfrm>
        </p:grpSpPr>
        <p:sp>
          <p:nvSpPr>
            <p:cNvPr id="86" name="AutoShape 72"/>
            <p:cNvSpPr>
              <a:spLocks noChangeAspect="1" noChangeArrowheads="1" noTextEdit="1"/>
            </p:cNvSpPr>
            <p:nvPr/>
          </p:nvSpPr>
          <p:spPr bwMode="auto">
            <a:xfrm>
              <a:off x="2813" y="1188"/>
              <a:ext cx="3475" cy="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87" name="Group 101"/>
            <p:cNvGrpSpPr>
              <a:grpSpLocks/>
            </p:cNvGrpSpPr>
            <p:nvPr/>
          </p:nvGrpSpPr>
          <p:grpSpPr bwMode="auto">
            <a:xfrm>
              <a:off x="2783" y="1304"/>
              <a:ext cx="2701" cy="2300"/>
              <a:chOff x="2783" y="1304"/>
              <a:chExt cx="2701" cy="2300"/>
            </a:xfrm>
          </p:grpSpPr>
          <p:sp>
            <p:nvSpPr>
              <p:cNvPr id="18494" name="Rectangle 74"/>
              <p:cNvSpPr>
                <a:spLocks noChangeArrowheads="1"/>
              </p:cNvSpPr>
              <p:nvPr/>
            </p:nvSpPr>
            <p:spPr bwMode="auto">
              <a:xfrm>
                <a:off x="2783" y="1304"/>
                <a:ext cx="2701" cy="23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495" name="Freeform 75"/>
              <p:cNvSpPr>
                <a:spLocks noEditPoints="1"/>
              </p:cNvSpPr>
              <p:nvPr/>
            </p:nvSpPr>
            <p:spPr bwMode="auto">
              <a:xfrm>
                <a:off x="2998" y="1383"/>
                <a:ext cx="2367" cy="1741"/>
              </a:xfrm>
              <a:custGeom>
                <a:avLst/>
                <a:gdLst>
                  <a:gd name="T0" fmla="*/ 266 w 2367"/>
                  <a:gd name="T1" fmla="*/ 1741 h 1741"/>
                  <a:gd name="T2" fmla="*/ 520 w 2367"/>
                  <a:gd name="T3" fmla="*/ 1734 h 1741"/>
                  <a:gd name="T4" fmla="*/ 767 w 2367"/>
                  <a:gd name="T5" fmla="*/ 1741 h 1741"/>
                  <a:gd name="T6" fmla="*/ 1058 w 2367"/>
                  <a:gd name="T7" fmla="*/ 1734 h 1741"/>
                  <a:gd name="T8" fmla="*/ 1287 w 2367"/>
                  <a:gd name="T9" fmla="*/ 1734 h 1741"/>
                  <a:gd name="T10" fmla="*/ 1578 w 2367"/>
                  <a:gd name="T11" fmla="*/ 1741 h 1741"/>
                  <a:gd name="T12" fmla="*/ 1832 w 2367"/>
                  <a:gd name="T13" fmla="*/ 1734 h 1741"/>
                  <a:gd name="T14" fmla="*/ 2079 w 2367"/>
                  <a:gd name="T15" fmla="*/ 1741 h 1741"/>
                  <a:gd name="T16" fmla="*/ 2367 w 2367"/>
                  <a:gd name="T17" fmla="*/ 1734 h 1741"/>
                  <a:gd name="T18" fmla="*/ 222 w 2367"/>
                  <a:gd name="T19" fmla="*/ 1445 h 1741"/>
                  <a:gd name="T20" fmla="*/ 513 w 2367"/>
                  <a:gd name="T21" fmla="*/ 1451 h 1741"/>
                  <a:gd name="T22" fmla="*/ 767 w 2367"/>
                  <a:gd name="T23" fmla="*/ 1445 h 1741"/>
                  <a:gd name="T24" fmla="*/ 1015 w 2367"/>
                  <a:gd name="T25" fmla="*/ 1451 h 1741"/>
                  <a:gd name="T26" fmla="*/ 1306 w 2367"/>
                  <a:gd name="T27" fmla="*/ 1445 h 1741"/>
                  <a:gd name="T28" fmla="*/ 1535 w 2367"/>
                  <a:gd name="T29" fmla="*/ 1445 h 1741"/>
                  <a:gd name="T30" fmla="*/ 1826 w 2367"/>
                  <a:gd name="T31" fmla="*/ 1451 h 1741"/>
                  <a:gd name="T32" fmla="*/ 2079 w 2367"/>
                  <a:gd name="T33" fmla="*/ 1445 h 1741"/>
                  <a:gd name="T34" fmla="*/ 2327 w 2367"/>
                  <a:gd name="T35" fmla="*/ 1451 h 1741"/>
                  <a:gd name="T36" fmla="*/ 241 w 2367"/>
                  <a:gd name="T37" fmla="*/ 1156 h 1741"/>
                  <a:gd name="T38" fmla="*/ 470 w 2367"/>
                  <a:gd name="T39" fmla="*/ 1156 h 1741"/>
                  <a:gd name="T40" fmla="*/ 761 w 2367"/>
                  <a:gd name="T41" fmla="*/ 1163 h 1741"/>
                  <a:gd name="T42" fmla="*/ 1015 w 2367"/>
                  <a:gd name="T43" fmla="*/ 1156 h 1741"/>
                  <a:gd name="T44" fmla="*/ 1262 w 2367"/>
                  <a:gd name="T45" fmla="*/ 1163 h 1741"/>
                  <a:gd name="T46" fmla="*/ 1553 w 2367"/>
                  <a:gd name="T47" fmla="*/ 1156 h 1741"/>
                  <a:gd name="T48" fmla="*/ 1782 w 2367"/>
                  <a:gd name="T49" fmla="*/ 1156 h 1741"/>
                  <a:gd name="T50" fmla="*/ 2073 w 2367"/>
                  <a:gd name="T51" fmla="*/ 1163 h 1741"/>
                  <a:gd name="T52" fmla="*/ 2327 w 2367"/>
                  <a:gd name="T53" fmla="*/ 1156 h 1741"/>
                  <a:gd name="T54" fmla="*/ 198 w 2367"/>
                  <a:gd name="T55" fmla="*/ 873 h 1741"/>
                  <a:gd name="T56" fmla="*/ 489 w 2367"/>
                  <a:gd name="T57" fmla="*/ 867 h 1741"/>
                  <a:gd name="T58" fmla="*/ 718 w 2367"/>
                  <a:gd name="T59" fmla="*/ 867 h 1741"/>
                  <a:gd name="T60" fmla="*/ 1009 w 2367"/>
                  <a:gd name="T61" fmla="*/ 873 h 1741"/>
                  <a:gd name="T62" fmla="*/ 1262 w 2367"/>
                  <a:gd name="T63" fmla="*/ 867 h 1741"/>
                  <a:gd name="T64" fmla="*/ 1510 w 2367"/>
                  <a:gd name="T65" fmla="*/ 873 h 1741"/>
                  <a:gd name="T66" fmla="*/ 1801 w 2367"/>
                  <a:gd name="T67" fmla="*/ 867 h 1741"/>
                  <a:gd name="T68" fmla="*/ 2030 w 2367"/>
                  <a:gd name="T69" fmla="*/ 867 h 1741"/>
                  <a:gd name="T70" fmla="*/ 2321 w 2367"/>
                  <a:gd name="T71" fmla="*/ 873 h 1741"/>
                  <a:gd name="T72" fmla="*/ 198 w 2367"/>
                  <a:gd name="T73" fmla="*/ 578 h 1741"/>
                  <a:gd name="T74" fmla="*/ 445 w 2367"/>
                  <a:gd name="T75" fmla="*/ 585 h 1741"/>
                  <a:gd name="T76" fmla="*/ 736 w 2367"/>
                  <a:gd name="T77" fmla="*/ 578 h 1741"/>
                  <a:gd name="T78" fmla="*/ 965 w 2367"/>
                  <a:gd name="T79" fmla="*/ 578 h 1741"/>
                  <a:gd name="T80" fmla="*/ 1256 w 2367"/>
                  <a:gd name="T81" fmla="*/ 585 h 1741"/>
                  <a:gd name="T82" fmla="*/ 1510 w 2367"/>
                  <a:gd name="T83" fmla="*/ 578 h 1741"/>
                  <a:gd name="T84" fmla="*/ 1758 w 2367"/>
                  <a:gd name="T85" fmla="*/ 585 h 1741"/>
                  <a:gd name="T86" fmla="*/ 2049 w 2367"/>
                  <a:gd name="T87" fmla="*/ 578 h 1741"/>
                  <a:gd name="T88" fmla="*/ 2278 w 2367"/>
                  <a:gd name="T89" fmla="*/ 578 h 1741"/>
                  <a:gd name="T90" fmla="*/ 191 w 2367"/>
                  <a:gd name="T91" fmla="*/ 295 h 1741"/>
                  <a:gd name="T92" fmla="*/ 445 w 2367"/>
                  <a:gd name="T93" fmla="*/ 289 h 1741"/>
                  <a:gd name="T94" fmla="*/ 693 w 2367"/>
                  <a:gd name="T95" fmla="*/ 295 h 1741"/>
                  <a:gd name="T96" fmla="*/ 984 w 2367"/>
                  <a:gd name="T97" fmla="*/ 289 h 1741"/>
                  <a:gd name="T98" fmla="*/ 1213 w 2367"/>
                  <a:gd name="T99" fmla="*/ 289 h 1741"/>
                  <a:gd name="T100" fmla="*/ 1504 w 2367"/>
                  <a:gd name="T101" fmla="*/ 295 h 1741"/>
                  <a:gd name="T102" fmla="*/ 1758 w 2367"/>
                  <a:gd name="T103" fmla="*/ 289 h 1741"/>
                  <a:gd name="T104" fmla="*/ 2005 w 2367"/>
                  <a:gd name="T105" fmla="*/ 295 h 1741"/>
                  <a:gd name="T106" fmla="*/ 2296 w 2367"/>
                  <a:gd name="T107" fmla="*/ 289 h 1741"/>
                  <a:gd name="T108" fmla="*/ 148 w 2367"/>
                  <a:gd name="T109" fmla="*/ 0 h 1741"/>
                  <a:gd name="T110" fmla="*/ 439 w 2367"/>
                  <a:gd name="T111" fmla="*/ 6 h 1741"/>
                  <a:gd name="T112" fmla="*/ 693 w 2367"/>
                  <a:gd name="T113" fmla="*/ 0 h 1741"/>
                  <a:gd name="T114" fmla="*/ 940 w 2367"/>
                  <a:gd name="T115" fmla="*/ 6 h 1741"/>
                  <a:gd name="T116" fmla="*/ 1231 w 2367"/>
                  <a:gd name="T117" fmla="*/ 0 h 1741"/>
                  <a:gd name="T118" fmla="*/ 1460 w 2367"/>
                  <a:gd name="T119" fmla="*/ 0 h 1741"/>
                  <a:gd name="T120" fmla="*/ 1751 w 2367"/>
                  <a:gd name="T121" fmla="*/ 6 h 1741"/>
                  <a:gd name="T122" fmla="*/ 2005 w 2367"/>
                  <a:gd name="T123" fmla="*/ 0 h 1741"/>
                  <a:gd name="T124" fmla="*/ 2253 w 2367"/>
                  <a:gd name="T125" fmla="*/ 6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7" h="1741">
                    <a:moveTo>
                      <a:pt x="0" y="1734"/>
                    </a:moveTo>
                    <a:lnTo>
                      <a:pt x="18" y="1734"/>
                    </a:lnTo>
                    <a:lnTo>
                      <a:pt x="18" y="1741"/>
                    </a:lnTo>
                    <a:lnTo>
                      <a:pt x="0" y="1741"/>
                    </a:lnTo>
                    <a:lnTo>
                      <a:pt x="0" y="1734"/>
                    </a:lnTo>
                    <a:close/>
                    <a:moveTo>
                      <a:pt x="24" y="1734"/>
                    </a:moveTo>
                    <a:lnTo>
                      <a:pt x="43" y="1734"/>
                    </a:lnTo>
                    <a:lnTo>
                      <a:pt x="43" y="1741"/>
                    </a:lnTo>
                    <a:lnTo>
                      <a:pt x="24" y="1741"/>
                    </a:lnTo>
                    <a:lnTo>
                      <a:pt x="24" y="1734"/>
                    </a:lnTo>
                    <a:close/>
                    <a:moveTo>
                      <a:pt x="49" y="1734"/>
                    </a:moveTo>
                    <a:lnTo>
                      <a:pt x="68" y="1734"/>
                    </a:lnTo>
                    <a:lnTo>
                      <a:pt x="68" y="1741"/>
                    </a:lnTo>
                    <a:lnTo>
                      <a:pt x="49" y="1741"/>
                    </a:lnTo>
                    <a:lnTo>
                      <a:pt x="49" y="1734"/>
                    </a:lnTo>
                    <a:close/>
                    <a:moveTo>
                      <a:pt x="74" y="1734"/>
                    </a:moveTo>
                    <a:lnTo>
                      <a:pt x="92" y="1734"/>
                    </a:lnTo>
                    <a:lnTo>
                      <a:pt x="92" y="1741"/>
                    </a:lnTo>
                    <a:lnTo>
                      <a:pt x="74" y="1741"/>
                    </a:lnTo>
                    <a:lnTo>
                      <a:pt x="74" y="1734"/>
                    </a:lnTo>
                    <a:close/>
                    <a:moveTo>
                      <a:pt x="99" y="1734"/>
                    </a:moveTo>
                    <a:lnTo>
                      <a:pt x="117" y="1734"/>
                    </a:lnTo>
                    <a:lnTo>
                      <a:pt x="117" y="1741"/>
                    </a:lnTo>
                    <a:lnTo>
                      <a:pt x="99" y="1741"/>
                    </a:lnTo>
                    <a:lnTo>
                      <a:pt x="99" y="1734"/>
                    </a:lnTo>
                    <a:close/>
                    <a:moveTo>
                      <a:pt x="123" y="1734"/>
                    </a:moveTo>
                    <a:lnTo>
                      <a:pt x="142" y="1734"/>
                    </a:lnTo>
                    <a:lnTo>
                      <a:pt x="142" y="1741"/>
                    </a:lnTo>
                    <a:lnTo>
                      <a:pt x="123" y="1741"/>
                    </a:lnTo>
                    <a:lnTo>
                      <a:pt x="123" y="1734"/>
                    </a:lnTo>
                    <a:close/>
                    <a:moveTo>
                      <a:pt x="148" y="1734"/>
                    </a:moveTo>
                    <a:lnTo>
                      <a:pt x="167" y="1734"/>
                    </a:lnTo>
                    <a:lnTo>
                      <a:pt x="167" y="1741"/>
                    </a:lnTo>
                    <a:lnTo>
                      <a:pt x="148" y="1741"/>
                    </a:lnTo>
                    <a:lnTo>
                      <a:pt x="148" y="1734"/>
                    </a:lnTo>
                    <a:close/>
                    <a:moveTo>
                      <a:pt x="173" y="1734"/>
                    </a:moveTo>
                    <a:lnTo>
                      <a:pt x="191" y="1734"/>
                    </a:lnTo>
                    <a:lnTo>
                      <a:pt x="191" y="1741"/>
                    </a:lnTo>
                    <a:lnTo>
                      <a:pt x="173" y="1741"/>
                    </a:lnTo>
                    <a:lnTo>
                      <a:pt x="173" y="1734"/>
                    </a:lnTo>
                    <a:close/>
                    <a:moveTo>
                      <a:pt x="198" y="1734"/>
                    </a:moveTo>
                    <a:lnTo>
                      <a:pt x="216" y="1734"/>
                    </a:lnTo>
                    <a:lnTo>
                      <a:pt x="216" y="1741"/>
                    </a:lnTo>
                    <a:lnTo>
                      <a:pt x="198" y="1741"/>
                    </a:lnTo>
                    <a:lnTo>
                      <a:pt x="198" y="1734"/>
                    </a:lnTo>
                    <a:close/>
                    <a:moveTo>
                      <a:pt x="222" y="1734"/>
                    </a:moveTo>
                    <a:lnTo>
                      <a:pt x="241" y="1734"/>
                    </a:lnTo>
                    <a:lnTo>
                      <a:pt x="241" y="1741"/>
                    </a:lnTo>
                    <a:lnTo>
                      <a:pt x="222" y="1741"/>
                    </a:lnTo>
                    <a:lnTo>
                      <a:pt x="222" y="1734"/>
                    </a:lnTo>
                    <a:close/>
                    <a:moveTo>
                      <a:pt x="247" y="1734"/>
                    </a:moveTo>
                    <a:lnTo>
                      <a:pt x="266" y="1734"/>
                    </a:lnTo>
                    <a:lnTo>
                      <a:pt x="266" y="1741"/>
                    </a:lnTo>
                    <a:lnTo>
                      <a:pt x="247" y="1741"/>
                    </a:lnTo>
                    <a:lnTo>
                      <a:pt x="247" y="1734"/>
                    </a:lnTo>
                    <a:close/>
                    <a:moveTo>
                      <a:pt x="272" y="1734"/>
                    </a:moveTo>
                    <a:lnTo>
                      <a:pt x="290" y="1734"/>
                    </a:lnTo>
                    <a:lnTo>
                      <a:pt x="290" y="1741"/>
                    </a:lnTo>
                    <a:lnTo>
                      <a:pt x="272" y="1741"/>
                    </a:lnTo>
                    <a:lnTo>
                      <a:pt x="272" y="1734"/>
                    </a:lnTo>
                    <a:close/>
                    <a:moveTo>
                      <a:pt x="297" y="1734"/>
                    </a:moveTo>
                    <a:lnTo>
                      <a:pt x="315" y="1734"/>
                    </a:lnTo>
                    <a:lnTo>
                      <a:pt x="315" y="1741"/>
                    </a:lnTo>
                    <a:lnTo>
                      <a:pt x="297" y="1741"/>
                    </a:lnTo>
                    <a:lnTo>
                      <a:pt x="297" y="1734"/>
                    </a:lnTo>
                    <a:close/>
                    <a:moveTo>
                      <a:pt x="321" y="1734"/>
                    </a:moveTo>
                    <a:lnTo>
                      <a:pt x="340" y="1734"/>
                    </a:lnTo>
                    <a:lnTo>
                      <a:pt x="340" y="1741"/>
                    </a:lnTo>
                    <a:lnTo>
                      <a:pt x="321" y="1741"/>
                    </a:lnTo>
                    <a:lnTo>
                      <a:pt x="321" y="1734"/>
                    </a:lnTo>
                    <a:close/>
                    <a:moveTo>
                      <a:pt x="346" y="1734"/>
                    </a:moveTo>
                    <a:lnTo>
                      <a:pt x="365" y="1734"/>
                    </a:lnTo>
                    <a:lnTo>
                      <a:pt x="365" y="1741"/>
                    </a:lnTo>
                    <a:lnTo>
                      <a:pt x="346" y="1741"/>
                    </a:lnTo>
                    <a:lnTo>
                      <a:pt x="346" y="1734"/>
                    </a:lnTo>
                    <a:close/>
                    <a:moveTo>
                      <a:pt x="371" y="1734"/>
                    </a:moveTo>
                    <a:lnTo>
                      <a:pt x="390" y="1734"/>
                    </a:lnTo>
                    <a:lnTo>
                      <a:pt x="390" y="1741"/>
                    </a:lnTo>
                    <a:lnTo>
                      <a:pt x="371" y="1741"/>
                    </a:lnTo>
                    <a:lnTo>
                      <a:pt x="371" y="1734"/>
                    </a:lnTo>
                    <a:close/>
                    <a:moveTo>
                      <a:pt x="396" y="1734"/>
                    </a:moveTo>
                    <a:lnTo>
                      <a:pt x="414" y="1734"/>
                    </a:lnTo>
                    <a:lnTo>
                      <a:pt x="414" y="1741"/>
                    </a:lnTo>
                    <a:lnTo>
                      <a:pt x="396" y="1741"/>
                    </a:lnTo>
                    <a:lnTo>
                      <a:pt x="396" y="1734"/>
                    </a:lnTo>
                    <a:close/>
                    <a:moveTo>
                      <a:pt x="420" y="1734"/>
                    </a:moveTo>
                    <a:lnTo>
                      <a:pt x="439" y="1734"/>
                    </a:lnTo>
                    <a:lnTo>
                      <a:pt x="439" y="1741"/>
                    </a:lnTo>
                    <a:lnTo>
                      <a:pt x="420" y="1741"/>
                    </a:lnTo>
                    <a:lnTo>
                      <a:pt x="420" y="1734"/>
                    </a:lnTo>
                    <a:close/>
                    <a:moveTo>
                      <a:pt x="445" y="1734"/>
                    </a:moveTo>
                    <a:lnTo>
                      <a:pt x="464" y="1734"/>
                    </a:lnTo>
                    <a:lnTo>
                      <a:pt x="464" y="1741"/>
                    </a:lnTo>
                    <a:lnTo>
                      <a:pt x="445" y="1741"/>
                    </a:lnTo>
                    <a:lnTo>
                      <a:pt x="445" y="1734"/>
                    </a:lnTo>
                    <a:close/>
                    <a:moveTo>
                      <a:pt x="470" y="1734"/>
                    </a:moveTo>
                    <a:lnTo>
                      <a:pt x="489" y="1734"/>
                    </a:lnTo>
                    <a:lnTo>
                      <a:pt x="489" y="1741"/>
                    </a:lnTo>
                    <a:lnTo>
                      <a:pt x="470" y="1741"/>
                    </a:lnTo>
                    <a:lnTo>
                      <a:pt x="470" y="1734"/>
                    </a:lnTo>
                    <a:close/>
                    <a:moveTo>
                      <a:pt x="495" y="1734"/>
                    </a:moveTo>
                    <a:lnTo>
                      <a:pt x="513" y="1734"/>
                    </a:lnTo>
                    <a:lnTo>
                      <a:pt x="513" y="1741"/>
                    </a:lnTo>
                    <a:lnTo>
                      <a:pt x="495" y="1741"/>
                    </a:lnTo>
                    <a:lnTo>
                      <a:pt x="495" y="1734"/>
                    </a:lnTo>
                    <a:close/>
                    <a:moveTo>
                      <a:pt x="520" y="1734"/>
                    </a:moveTo>
                    <a:lnTo>
                      <a:pt x="538" y="1734"/>
                    </a:lnTo>
                    <a:lnTo>
                      <a:pt x="538" y="1741"/>
                    </a:lnTo>
                    <a:lnTo>
                      <a:pt x="520" y="1741"/>
                    </a:lnTo>
                    <a:lnTo>
                      <a:pt x="520" y="1734"/>
                    </a:lnTo>
                    <a:close/>
                    <a:moveTo>
                      <a:pt x="544" y="1734"/>
                    </a:moveTo>
                    <a:lnTo>
                      <a:pt x="563" y="1734"/>
                    </a:lnTo>
                    <a:lnTo>
                      <a:pt x="563" y="1741"/>
                    </a:lnTo>
                    <a:lnTo>
                      <a:pt x="544" y="1741"/>
                    </a:lnTo>
                    <a:lnTo>
                      <a:pt x="544" y="1734"/>
                    </a:lnTo>
                    <a:close/>
                    <a:moveTo>
                      <a:pt x="569" y="1734"/>
                    </a:moveTo>
                    <a:lnTo>
                      <a:pt x="588" y="1734"/>
                    </a:lnTo>
                    <a:lnTo>
                      <a:pt x="588" y="1741"/>
                    </a:lnTo>
                    <a:lnTo>
                      <a:pt x="569" y="1741"/>
                    </a:lnTo>
                    <a:lnTo>
                      <a:pt x="569" y="1734"/>
                    </a:lnTo>
                    <a:close/>
                    <a:moveTo>
                      <a:pt x="594" y="1734"/>
                    </a:moveTo>
                    <a:lnTo>
                      <a:pt x="612" y="1734"/>
                    </a:lnTo>
                    <a:lnTo>
                      <a:pt x="612" y="1741"/>
                    </a:lnTo>
                    <a:lnTo>
                      <a:pt x="594" y="1741"/>
                    </a:lnTo>
                    <a:lnTo>
                      <a:pt x="594" y="1734"/>
                    </a:lnTo>
                    <a:close/>
                    <a:moveTo>
                      <a:pt x="619" y="1734"/>
                    </a:moveTo>
                    <a:lnTo>
                      <a:pt x="637" y="1734"/>
                    </a:lnTo>
                    <a:lnTo>
                      <a:pt x="637" y="1741"/>
                    </a:lnTo>
                    <a:lnTo>
                      <a:pt x="619" y="1741"/>
                    </a:lnTo>
                    <a:lnTo>
                      <a:pt x="619" y="1734"/>
                    </a:lnTo>
                    <a:close/>
                    <a:moveTo>
                      <a:pt x="643" y="1734"/>
                    </a:moveTo>
                    <a:lnTo>
                      <a:pt x="662" y="1734"/>
                    </a:lnTo>
                    <a:lnTo>
                      <a:pt x="662" y="1741"/>
                    </a:lnTo>
                    <a:lnTo>
                      <a:pt x="643" y="1741"/>
                    </a:lnTo>
                    <a:lnTo>
                      <a:pt x="643" y="1734"/>
                    </a:lnTo>
                    <a:close/>
                    <a:moveTo>
                      <a:pt x="668" y="1734"/>
                    </a:moveTo>
                    <a:lnTo>
                      <a:pt x="687" y="1734"/>
                    </a:lnTo>
                    <a:lnTo>
                      <a:pt x="687" y="1741"/>
                    </a:lnTo>
                    <a:lnTo>
                      <a:pt x="668" y="1741"/>
                    </a:lnTo>
                    <a:lnTo>
                      <a:pt x="668" y="1734"/>
                    </a:lnTo>
                    <a:close/>
                    <a:moveTo>
                      <a:pt x="693" y="1734"/>
                    </a:moveTo>
                    <a:lnTo>
                      <a:pt x="711" y="1734"/>
                    </a:lnTo>
                    <a:lnTo>
                      <a:pt x="711" y="1741"/>
                    </a:lnTo>
                    <a:lnTo>
                      <a:pt x="693" y="1741"/>
                    </a:lnTo>
                    <a:lnTo>
                      <a:pt x="693" y="1734"/>
                    </a:lnTo>
                    <a:close/>
                    <a:moveTo>
                      <a:pt x="718" y="1734"/>
                    </a:moveTo>
                    <a:lnTo>
                      <a:pt x="736" y="1734"/>
                    </a:lnTo>
                    <a:lnTo>
                      <a:pt x="736" y="1741"/>
                    </a:lnTo>
                    <a:lnTo>
                      <a:pt x="718" y="1741"/>
                    </a:lnTo>
                    <a:lnTo>
                      <a:pt x="718" y="1734"/>
                    </a:lnTo>
                    <a:close/>
                    <a:moveTo>
                      <a:pt x="742" y="1734"/>
                    </a:moveTo>
                    <a:lnTo>
                      <a:pt x="761" y="1734"/>
                    </a:lnTo>
                    <a:lnTo>
                      <a:pt x="761" y="1741"/>
                    </a:lnTo>
                    <a:lnTo>
                      <a:pt x="742" y="1741"/>
                    </a:lnTo>
                    <a:lnTo>
                      <a:pt x="742" y="1734"/>
                    </a:lnTo>
                    <a:close/>
                    <a:moveTo>
                      <a:pt x="767" y="1734"/>
                    </a:moveTo>
                    <a:lnTo>
                      <a:pt x="786" y="1734"/>
                    </a:lnTo>
                    <a:lnTo>
                      <a:pt x="786" y="1741"/>
                    </a:lnTo>
                    <a:lnTo>
                      <a:pt x="767" y="1741"/>
                    </a:lnTo>
                    <a:lnTo>
                      <a:pt x="767" y="1734"/>
                    </a:lnTo>
                    <a:close/>
                    <a:moveTo>
                      <a:pt x="792" y="1734"/>
                    </a:moveTo>
                    <a:lnTo>
                      <a:pt x="810" y="1734"/>
                    </a:lnTo>
                    <a:lnTo>
                      <a:pt x="810" y="1741"/>
                    </a:lnTo>
                    <a:lnTo>
                      <a:pt x="792" y="1741"/>
                    </a:lnTo>
                    <a:lnTo>
                      <a:pt x="792" y="1734"/>
                    </a:lnTo>
                    <a:close/>
                    <a:moveTo>
                      <a:pt x="817" y="1734"/>
                    </a:moveTo>
                    <a:lnTo>
                      <a:pt x="835" y="1734"/>
                    </a:lnTo>
                    <a:lnTo>
                      <a:pt x="835" y="1741"/>
                    </a:lnTo>
                    <a:lnTo>
                      <a:pt x="817" y="1741"/>
                    </a:lnTo>
                    <a:lnTo>
                      <a:pt x="817" y="1734"/>
                    </a:lnTo>
                    <a:close/>
                    <a:moveTo>
                      <a:pt x="841" y="1734"/>
                    </a:moveTo>
                    <a:lnTo>
                      <a:pt x="860" y="1734"/>
                    </a:lnTo>
                    <a:lnTo>
                      <a:pt x="860" y="1741"/>
                    </a:lnTo>
                    <a:lnTo>
                      <a:pt x="841" y="1741"/>
                    </a:lnTo>
                    <a:lnTo>
                      <a:pt x="841" y="1734"/>
                    </a:lnTo>
                    <a:close/>
                    <a:moveTo>
                      <a:pt x="866" y="1734"/>
                    </a:moveTo>
                    <a:lnTo>
                      <a:pt x="885" y="1734"/>
                    </a:lnTo>
                    <a:lnTo>
                      <a:pt x="885" y="1741"/>
                    </a:lnTo>
                    <a:lnTo>
                      <a:pt x="866" y="1741"/>
                    </a:lnTo>
                    <a:lnTo>
                      <a:pt x="866" y="1734"/>
                    </a:lnTo>
                    <a:close/>
                    <a:moveTo>
                      <a:pt x="891" y="1734"/>
                    </a:moveTo>
                    <a:lnTo>
                      <a:pt x="910" y="1734"/>
                    </a:lnTo>
                    <a:lnTo>
                      <a:pt x="910" y="1741"/>
                    </a:lnTo>
                    <a:lnTo>
                      <a:pt x="891" y="1741"/>
                    </a:lnTo>
                    <a:lnTo>
                      <a:pt x="891" y="1734"/>
                    </a:lnTo>
                    <a:close/>
                    <a:moveTo>
                      <a:pt x="916" y="1734"/>
                    </a:moveTo>
                    <a:lnTo>
                      <a:pt x="934" y="1734"/>
                    </a:lnTo>
                    <a:lnTo>
                      <a:pt x="934" y="1741"/>
                    </a:lnTo>
                    <a:lnTo>
                      <a:pt x="916" y="1741"/>
                    </a:lnTo>
                    <a:lnTo>
                      <a:pt x="916" y="1734"/>
                    </a:lnTo>
                    <a:close/>
                    <a:moveTo>
                      <a:pt x="940" y="1734"/>
                    </a:moveTo>
                    <a:lnTo>
                      <a:pt x="959" y="1734"/>
                    </a:lnTo>
                    <a:lnTo>
                      <a:pt x="959" y="1741"/>
                    </a:lnTo>
                    <a:lnTo>
                      <a:pt x="940" y="1741"/>
                    </a:lnTo>
                    <a:lnTo>
                      <a:pt x="940" y="1734"/>
                    </a:lnTo>
                    <a:close/>
                    <a:moveTo>
                      <a:pt x="965" y="1734"/>
                    </a:moveTo>
                    <a:lnTo>
                      <a:pt x="984" y="1734"/>
                    </a:lnTo>
                    <a:lnTo>
                      <a:pt x="984" y="1741"/>
                    </a:lnTo>
                    <a:lnTo>
                      <a:pt x="965" y="1741"/>
                    </a:lnTo>
                    <a:lnTo>
                      <a:pt x="965" y="1734"/>
                    </a:lnTo>
                    <a:close/>
                    <a:moveTo>
                      <a:pt x="990" y="1734"/>
                    </a:moveTo>
                    <a:lnTo>
                      <a:pt x="1009" y="1734"/>
                    </a:lnTo>
                    <a:lnTo>
                      <a:pt x="1009" y="1741"/>
                    </a:lnTo>
                    <a:lnTo>
                      <a:pt x="990" y="1741"/>
                    </a:lnTo>
                    <a:lnTo>
                      <a:pt x="990" y="1734"/>
                    </a:lnTo>
                    <a:close/>
                    <a:moveTo>
                      <a:pt x="1015" y="1734"/>
                    </a:moveTo>
                    <a:lnTo>
                      <a:pt x="1033" y="1734"/>
                    </a:lnTo>
                    <a:lnTo>
                      <a:pt x="1033" y="1741"/>
                    </a:lnTo>
                    <a:lnTo>
                      <a:pt x="1015" y="1741"/>
                    </a:lnTo>
                    <a:lnTo>
                      <a:pt x="1015" y="1734"/>
                    </a:lnTo>
                    <a:close/>
                    <a:moveTo>
                      <a:pt x="1039" y="1734"/>
                    </a:moveTo>
                    <a:lnTo>
                      <a:pt x="1058" y="1734"/>
                    </a:lnTo>
                    <a:lnTo>
                      <a:pt x="1058" y="1741"/>
                    </a:lnTo>
                    <a:lnTo>
                      <a:pt x="1039" y="1741"/>
                    </a:lnTo>
                    <a:lnTo>
                      <a:pt x="1039" y="1734"/>
                    </a:lnTo>
                    <a:close/>
                    <a:moveTo>
                      <a:pt x="1064" y="1734"/>
                    </a:moveTo>
                    <a:lnTo>
                      <a:pt x="1083" y="1734"/>
                    </a:lnTo>
                    <a:lnTo>
                      <a:pt x="1083" y="1741"/>
                    </a:lnTo>
                    <a:lnTo>
                      <a:pt x="1064" y="1741"/>
                    </a:lnTo>
                    <a:lnTo>
                      <a:pt x="1064" y="1734"/>
                    </a:lnTo>
                    <a:close/>
                    <a:moveTo>
                      <a:pt x="1089" y="1734"/>
                    </a:moveTo>
                    <a:lnTo>
                      <a:pt x="1108" y="1734"/>
                    </a:lnTo>
                    <a:lnTo>
                      <a:pt x="1108" y="1741"/>
                    </a:lnTo>
                    <a:lnTo>
                      <a:pt x="1089" y="1741"/>
                    </a:lnTo>
                    <a:lnTo>
                      <a:pt x="1089" y="1734"/>
                    </a:lnTo>
                    <a:close/>
                    <a:moveTo>
                      <a:pt x="1114" y="1734"/>
                    </a:moveTo>
                    <a:lnTo>
                      <a:pt x="1132" y="1734"/>
                    </a:lnTo>
                    <a:lnTo>
                      <a:pt x="1132" y="1741"/>
                    </a:lnTo>
                    <a:lnTo>
                      <a:pt x="1114" y="1741"/>
                    </a:lnTo>
                    <a:lnTo>
                      <a:pt x="1114" y="1734"/>
                    </a:lnTo>
                    <a:close/>
                    <a:moveTo>
                      <a:pt x="1139" y="1734"/>
                    </a:moveTo>
                    <a:lnTo>
                      <a:pt x="1157" y="1734"/>
                    </a:lnTo>
                    <a:lnTo>
                      <a:pt x="1157" y="1741"/>
                    </a:lnTo>
                    <a:lnTo>
                      <a:pt x="1139" y="1741"/>
                    </a:lnTo>
                    <a:lnTo>
                      <a:pt x="1139" y="1734"/>
                    </a:lnTo>
                    <a:close/>
                    <a:moveTo>
                      <a:pt x="1163" y="1734"/>
                    </a:moveTo>
                    <a:lnTo>
                      <a:pt x="1182" y="1734"/>
                    </a:lnTo>
                    <a:lnTo>
                      <a:pt x="1182" y="1741"/>
                    </a:lnTo>
                    <a:lnTo>
                      <a:pt x="1163" y="1741"/>
                    </a:lnTo>
                    <a:lnTo>
                      <a:pt x="1163" y="1734"/>
                    </a:lnTo>
                    <a:close/>
                    <a:moveTo>
                      <a:pt x="1188" y="1734"/>
                    </a:moveTo>
                    <a:lnTo>
                      <a:pt x="1207" y="1734"/>
                    </a:lnTo>
                    <a:lnTo>
                      <a:pt x="1207" y="1741"/>
                    </a:lnTo>
                    <a:lnTo>
                      <a:pt x="1188" y="1741"/>
                    </a:lnTo>
                    <a:lnTo>
                      <a:pt x="1188" y="1734"/>
                    </a:lnTo>
                    <a:close/>
                    <a:moveTo>
                      <a:pt x="1213" y="1734"/>
                    </a:moveTo>
                    <a:lnTo>
                      <a:pt x="1231" y="1734"/>
                    </a:lnTo>
                    <a:lnTo>
                      <a:pt x="1231" y="1741"/>
                    </a:lnTo>
                    <a:lnTo>
                      <a:pt x="1213" y="1741"/>
                    </a:lnTo>
                    <a:lnTo>
                      <a:pt x="1213" y="1734"/>
                    </a:lnTo>
                    <a:close/>
                    <a:moveTo>
                      <a:pt x="1238" y="1734"/>
                    </a:moveTo>
                    <a:lnTo>
                      <a:pt x="1256" y="1734"/>
                    </a:lnTo>
                    <a:lnTo>
                      <a:pt x="1256" y="1741"/>
                    </a:lnTo>
                    <a:lnTo>
                      <a:pt x="1238" y="1741"/>
                    </a:lnTo>
                    <a:lnTo>
                      <a:pt x="1238" y="1734"/>
                    </a:lnTo>
                    <a:close/>
                    <a:moveTo>
                      <a:pt x="1262" y="1734"/>
                    </a:moveTo>
                    <a:lnTo>
                      <a:pt x="1281" y="1734"/>
                    </a:lnTo>
                    <a:lnTo>
                      <a:pt x="1281" y="1741"/>
                    </a:lnTo>
                    <a:lnTo>
                      <a:pt x="1262" y="1741"/>
                    </a:lnTo>
                    <a:lnTo>
                      <a:pt x="1262" y="1734"/>
                    </a:lnTo>
                    <a:close/>
                    <a:moveTo>
                      <a:pt x="1287" y="1734"/>
                    </a:moveTo>
                    <a:lnTo>
                      <a:pt x="1306" y="1734"/>
                    </a:lnTo>
                    <a:lnTo>
                      <a:pt x="1306" y="1741"/>
                    </a:lnTo>
                    <a:lnTo>
                      <a:pt x="1287" y="1741"/>
                    </a:lnTo>
                    <a:lnTo>
                      <a:pt x="1287" y="1734"/>
                    </a:lnTo>
                    <a:close/>
                    <a:moveTo>
                      <a:pt x="1312" y="1734"/>
                    </a:moveTo>
                    <a:lnTo>
                      <a:pt x="1330" y="1734"/>
                    </a:lnTo>
                    <a:lnTo>
                      <a:pt x="1330" y="1741"/>
                    </a:lnTo>
                    <a:lnTo>
                      <a:pt x="1312" y="1741"/>
                    </a:lnTo>
                    <a:lnTo>
                      <a:pt x="1312" y="1734"/>
                    </a:lnTo>
                    <a:close/>
                    <a:moveTo>
                      <a:pt x="1337" y="1734"/>
                    </a:moveTo>
                    <a:lnTo>
                      <a:pt x="1355" y="1734"/>
                    </a:lnTo>
                    <a:lnTo>
                      <a:pt x="1355" y="1741"/>
                    </a:lnTo>
                    <a:lnTo>
                      <a:pt x="1337" y="1741"/>
                    </a:lnTo>
                    <a:lnTo>
                      <a:pt x="1337" y="1734"/>
                    </a:lnTo>
                    <a:close/>
                    <a:moveTo>
                      <a:pt x="1361" y="1734"/>
                    </a:moveTo>
                    <a:lnTo>
                      <a:pt x="1380" y="1734"/>
                    </a:lnTo>
                    <a:lnTo>
                      <a:pt x="1380" y="1741"/>
                    </a:lnTo>
                    <a:lnTo>
                      <a:pt x="1361" y="1741"/>
                    </a:lnTo>
                    <a:lnTo>
                      <a:pt x="1361" y="1734"/>
                    </a:lnTo>
                    <a:close/>
                    <a:moveTo>
                      <a:pt x="1386" y="1734"/>
                    </a:moveTo>
                    <a:lnTo>
                      <a:pt x="1405" y="1734"/>
                    </a:lnTo>
                    <a:lnTo>
                      <a:pt x="1405" y="1741"/>
                    </a:lnTo>
                    <a:lnTo>
                      <a:pt x="1386" y="1741"/>
                    </a:lnTo>
                    <a:lnTo>
                      <a:pt x="1386" y="1734"/>
                    </a:lnTo>
                    <a:close/>
                    <a:moveTo>
                      <a:pt x="1411" y="1734"/>
                    </a:moveTo>
                    <a:lnTo>
                      <a:pt x="1429" y="1734"/>
                    </a:lnTo>
                    <a:lnTo>
                      <a:pt x="1429" y="1741"/>
                    </a:lnTo>
                    <a:lnTo>
                      <a:pt x="1411" y="1741"/>
                    </a:lnTo>
                    <a:lnTo>
                      <a:pt x="1411" y="1734"/>
                    </a:lnTo>
                    <a:close/>
                    <a:moveTo>
                      <a:pt x="1436" y="1734"/>
                    </a:moveTo>
                    <a:lnTo>
                      <a:pt x="1454" y="1734"/>
                    </a:lnTo>
                    <a:lnTo>
                      <a:pt x="1454" y="1741"/>
                    </a:lnTo>
                    <a:lnTo>
                      <a:pt x="1436" y="1741"/>
                    </a:lnTo>
                    <a:lnTo>
                      <a:pt x="1436" y="1734"/>
                    </a:lnTo>
                    <a:close/>
                    <a:moveTo>
                      <a:pt x="1460" y="1734"/>
                    </a:moveTo>
                    <a:lnTo>
                      <a:pt x="1479" y="1734"/>
                    </a:lnTo>
                    <a:lnTo>
                      <a:pt x="1479" y="1741"/>
                    </a:lnTo>
                    <a:lnTo>
                      <a:pt x="1460" y="1741"/>
                    </a:lnTo>
                    <a:lnTo>
                      <a:pt x="1460" y="1734"/>
                    </a:lnTo>
                    <a:close/>
                    <a:moveTo>
                      <a:pt x="1485" y="1734"/>
                    </a:moveTo>
                    <a:lnTo>
                      <a:pt x="1504" y="1734"/>
                    </a:lnTo>
                    <a:lnTo>
                      <a:pt x="1504" y="1741"/>
                    </a:lnTo>
                    <a:lnTo>
                      <a:pt x="1485" y="1741"/>
                    </a:lnTo>
                    <a:lnTo>
                      <a:pt x="1485" y="1734"/>
                    </a:lnTo>
                    <a:close/>
                    <a:moveTo>
                      <a:pt x="1510" y="1734"/>
                    </a:moveTo>
                    <a:lnTo>
                      <a:pt x="1529" y="1734"/>
                    </a:lnTo>
                    <a:lnTo>
                      <a:pt x="1529" y="1741"/>
                    </a:lnTo>
                    <a:lnTo>
                      <a:pt x="1510" y="1741"/>
                    </a:lnTo>
                    <a:lnTo>
                      <a:pt x="1510" y="1734"/>
                    </a:lnTo>
                    <a:close/>
                    <a:moveTo>
                      <a:pt x="1535" y="1734"/>
                    </a:moveTo>
                    <a:lnTo>
                      <a:pt x="1553" y="1734"/>
                    </a:lnTo>
                    <a:lnTo>
                      <a:pt x="1553" y="1741"/>
                    </a:lnTo>
                    <a:lnTo>
                      <a:pt x="1535" y="1741"/>
                    </a:lnTo>
                    <a:lnTo>
                      <a:pt x="1535" y="1734"/>
                    </a:lnTo>
                    <a:close/>
                    <a:moveTo>
                      <a:pt x="1559" y="1734"/>
                    </a:moveTo>
                    <a:lnTo>
                      <a:pt x="1578" y="1734"/>
                    </a:lnTo>
                    <a:lnTo>
                      <a:pt x="1578" y="1741"/>
                    </a:lnTo>
                    <a:lnTo>
                      <a:pt x="1559" y="1741"/>
                    </a:lnTo>
                    <a:lnTo>
                      <a:pt x="1559" y="1734"/>
                    </a:lnTo>
                    <a:close/>
                    <a:moveTo>
                      <a:pt x="1584" y="1734"/>
                    </a:moveTo>
                    <a:lnTo>
                      <a:pt x="1603" y="1734"/>
                    </a:lnTo>
                    <a:lnTo>
                      <a:pt x="1603" y="1741"/>
                    </a:lnTo>
                    <a:lnTo>
                      <a:pt x="1584" y="1741"/>
                    </a:lnTo>
                    <a:lnTo>
                      <a:pt x="1584" y="1734"/>
                    </a:lnTo>
                    <a:close/>
                    <a:moveTo>
                      <a:pt x="1609" y="1734"/>
                    </a:moveTo>
                    <a:lnTo>
                      <a:pt x="1628" y="1734"/>
                    </a:lnTo>
                    <a:lnTo>
                      <a:pt x="1628" y="1741"/>
                    </a:lnTo>
                    <a:lnTo>
                      <a:pt x="1609" y="1741"/>
                    </a:lnTo>
                    <a:lnTo>
                      <a:pt x="1609" y="1734"/>
                    </a:lnTo>
                    <a:close/>
                    <a:moveTo>
                      <a:pt x="1634" y="1734"/>
                    </a:moveTo>
                    <a:lnTo>
                      <a:pt x="1652" y="1734"/>
                    </a:lnTo>
                    <a:lnTo>
                      <a:pt x="1652" y="1741"/>
                    </a:lnTo>
                    <a:lnTo>
                      <a:pt x="1634" y="1741"/>
                    </a:lnTo>
                    <a:lnTo>
                      <a:pt x="1634" y="1734"/>
                    </a:lnTo>
                    <a:close/>
                    <a:moveTo>
                      <a:pt x="1659" y="1734"/>
                    </a:moveTo>
                    <a:lnTo>
                      <a:pt x="1677" y="1734"/>
                    </a:lnTo>
                    <a:lnTo>
                      <a:pt x="1677" y="1741"/>
                    </a:lnTo>
                    <a:lnTo>
                      <a:pt x="1659" y="1741"/>
                    </a:lnTo>
                    <a:lnTo>
                      <a:pt x="1659" y="1734"/>
                    </a:lnTo>
                    <a:close/>
                    <a:moveTo>
                      <a:pt x="1683" y="1734"/>
                    </a:moveTo>
                    <a:lnTo>
                      <a:pt x="1702" y="1734"/>
                    </a:lnTo>
                    <a:lnTo>
                      <a:pt x="1702" y="1741"/>
                    </a:lnTo>
                    <a:lnTo>
                      <a:pt x="1683" y="1741"/>
                    </a:lnTo>
                    <a:lnTo>
                      <a:pt x="1683" y="1734"/>
                    </a:lnTo>
                    <a:close/>
                    <a:moveTo>
                      <a:pt x="1708" y="1734"/>
                    </a:moveTo>
                    <a:lnTo>
                      <a:pt x="1727" y="1734"/>
                    </a:lnTo>
                    <a:lnTo>
                      <a:pt x="1727" y="1741"/>
                    </a:lnTo>
                    <a:lnTo>
                      <a:pt x="1708" y="1741"/>
                    </a:lnTo>
                    <a:lnTo>
                      <a:pt x="1708" y="1734"/>
                    </a:lnTo>
                    <a:close/>
                    <a:moveTo>
                      <a:pt x="1733" y="1734"/>
                    </a:moveTo>
                    <a:lnTo>
                      <a:pt x="1751" y="1734"/>
                    </a:lnTo>
                    <a:lnTo>
                      <a:pt x="1751" y="1741"/>
                    </a:lnTo>
                    <a:lnTo>
                      <a:pt x="1733" y="1741"/>
                    </a:lnTo>
                    <a:lnTo>
                      <a:pt x="1733" y="1734"/>
                    </a:lnTo>
                    <a:close/>
                    <a:moveTo>
                      <a:pt x="1758" y="1734"/>
                    </a:moveTo>
                    <a:lnTo>
                      <a:pt x="1776" y="1734"/>
                    </a:lnTo>
                    <a:lnTo>
                      <a:pt x="1776" y="1741"/>
                    </a:lnTo>
                    <a:lnTo>
                      <a:pt x="1758" y="1741"/>
                    </a:lnTo>
                    <a:lnTo>
                      <a:pt x="1758" y="1734"/>
                    </a:lnTo>
                    <a:close/>
                    <a:moveTo>
                      <a:pt x="1782" y="1734"/>
                    </a:moveTo>
                    <a:lnTo>
                      <a:pt x="1801" y="1734"/>
                    </a:lnTo>
                    <a:lnTo>
                      <a:pt x="1801" y="1741"/>
                    </a:lnTo>
                    <a:lnTo>
                      <a:pt x="1782" y="1741"/>
                    </a:lnTo>
                    <a:lnTo>
                      <a:pt x="1782" y="1734"/>
                    </a:lnTo>
                    <a:close/>
                    <a:moveTo>
                      <a:pt x="1807" y="1734"/>
                    </a:moveTo>
                    <a:lnTo>
                      <a:pt x="1826" y="1734"/>
                    </a:lnTo>
                    <a:lnTo>
                      <a:pt x="1826" y="1741"/>
                    </a:lnTo>
                    <a:lnTo>
                      <a:pt x="1807" y="1741"/>
                    </a:lnTo>
                    <a:lnTo>
                      <a:pt x="1807" y="1734"/>
                    </a:lnTo>
                    <a:close/>
                    <a:moveTo>
                      <a:pt x="1832" y="1734"/>
                    </a:moveTo>
                    <a:lnTo>
                      <a:pt x="1850" y="1734"/>
                    </a:lnTo>
                    <a:lnTo>
                      <a:pt x="1850" y="1741"/>
                    </a:lnTo>
                    <a:lnTo>
                      <a:pt x="1832" y="1741"/>
                    </a:lnTo>
                    <a:lnTo>
                      <a:pt x="1832" y="1734"/>
                    </a:lnTo>
                    <a:close/>
                    <a:moveTo>
                      <a:pt x="1857" y="1734"/>
                    </a:moveTo>
                    <a:lnTo>
                      <a:pt x="1875" y="1734"/>
                    </a:lnTo>
                    <a:lnTo>
                      <a:pt x="1875" y="1741"/>
                    </a:lnTo>
                    <a:lnTo>
                      <a:pt x="1857" y="1741"/>
                    </a:lnTo>
                    <a:lnTo>
                      <a:pt x="1857" y="1734"/>
                    </a:lnTo>
                    <a:close/>
                    <a:moveTo>
                      <a:pt x="1881" y="1734"/>
                    </a:moveTo>
                    <a:lnTo>
                      <a:pt x="1900" y="1734"/>
                    </a:lnTo>
                    <a:lnTo>
                      <a:pt x="1900" y="1741"/>
                    </a:lnTo>
                    <a:lnTo>
                      <a:pt x="1881" y="1741"/>
                    </a:lnTo>
                    <a:lnTo>
                      <a:pt x="1881" y="1734"/>
                    </a:lnTo>
                    <a:close/>
                    <a:moveTo>
                      <a:pt x="1906" y="1734"/>
                    </a:moveTo>
                    <a:lnTo>
                      <a:pt x="1925" y="1734"/>
                    </a:lnTo>
                    <a:lnTo>
                      <a:pt x="1925" y="1741"/>
                    </a:lnTo>
                    <a:lnTo>
                      <a:pt x="1906" y="1741"/>
                    </a:lnTo>
                    <a:lnTo>
                      <a:pt x="1906" y="1734"/>
                    </a:lnTo>
                    <a:close/>
                    <a:moveTo>
                      <a:pt x="1931" y="1734"/>
                    </a:moveTo>
                    <a:lnTo>
                      <a:pt x="1949" y="1734"/>
                    </a:lnTo>
                    <a:lnTo>
                      <a:pt x="1949" y="1741"/>
                    </a:lnTo>
                    <a:lnTo>
                      <a:pt x="1931" y="1741"/>
                    </a:lnTo>
                    <a:lnTo>
                      <a:pt x="1931" y="1734"/>
                    </a:lnTo>
                    <a:close/>
                    <a:moveTo>
                      <a:pt x="1956" y="1734"/>
                    </a:moveTo>
                    <a:lnTo>
                      <a:pt x="1974" y="1734"/>
                    </a:lnTo>
                    <a:lnTo>
                      <a:pt x="1974" y="1741"/>
                    </a:lnTo>
                    <a:lnTo>
                      <a:pt x="1956" y="1741"/>
                    </a:lnTo>
                    <a:lnTo>
                      <a:pt x="1956" y="1734"/>
                    </a:lnTo>
                    <a:close/>
                    <a:moveTo>
                      <a:pt x="1980" y="1734"/>
                    </a:moveTo>
                    <a:lnTo>
                      <a:pt x="1999" y="1734"/>
                    </a:lnTo>
                    <a:lnTo>
                      <a:pt x="1999" y="1741"/>
                    </a:lnTo>
                    <a:lnTo>
                      <a:pt x="1980" y="1741"/>
                    </a:lnTo>
                    <a:lnTo>
                      <a:pt x="1980" y="1734"/>
                    </a:lnTo>
                    <a:close/>
                    <a:moveTo>
                      <a:pt x="2005" y="1734"/>
                    </a:moveTo>
                    <a:lnTo>
                      <a:pt x="2024" y="1734"/>
                    </a:lnTo>
                    <a:lnTo>
                      <a:pt x="2024" y="1741"/>
                    </a:lnTo>
                    <a:lnTo>
                      <a:pt x="2005" y="1741"/>
                    </a:lnTo>
                    <a:lnTo>
                      <a:pt x="2005" y="1734"/>
                    </a:lnTo>
                    <a:close/>
                    <a:moveTo>
                      <a:pt x="2030" y="1734"/>
                    </a:moveTo>
                    <a:lnTo>
                      <a:pt x="2049" y="1734"/>
                    </a:lnTo>
                    <a:lnTo>
                      <a:pt x="2049" y="1741"/>
                    </a:lnTo>
                    <a:lnTo>
                      <a:pt x="2030" y="1741"/>
                    </a:lnTo>
                    <a:lnTo>
                      <a:pt x="2030" y="1734"/>
                    </a:lnTo>
                    <a:close/>
                    <a:moveTo>
                      <a:pt x="2055" y="1734"/>
                    </a:moveTo>
                    <a:lnTo>
                      <a:pt x="2073" y="1734"/>
                    </a:lnTo>
                    <a:lnTo>
                      <a:pt x="2073" y="1741"/>
                    </a:lnTo>
                    <a:lnTo>
                      <a:pt x="2055" y="1741"/>
                    </a:lnTo>
                    <a:lnTo>
                      <a:pt x="2055" y="1734"/>
                    </a:lnTo>
                    <a:close/>
                    <a:moveTo>
                      <a:pt x="2079" y="1734"/>
                    </a:moveTo>
                    <a:lnTo>
                      <a:pt x="2098" y="1734"/>
                    </a:lnTo>
                    <a:lnTo>
                      <a:pt x="2098" y="1741"/>
                    </a:lnTo>
                    <a:lnTo>
                      <a:pt x="2079" y="1741"/>
                    </a:lnTo>
                    <a:lnTo>
                      <a:pt x="2079" y="1734"/>
                    </a:lnTo>
                    <a:close/>
                    <a:moveTo>
                      <a:pt x="2104" y="1734"/>
                    </a:moveTo>
                    <a:lnTo>
                      <a:pt x="2123" y="1734"/>
                    </a:lnTo>
                    <a:lnTo>
                      <a:pt x="2123" y="1741"/>
                    </a:lnTo>
                    <a:lnTo>
                      <a:pt x="2104" y="1741"/>
                    </a:lnTo>
                    <a:lnTo>
                      <a:pt x="2104" y="1734"/>
                    </a:lnTo>
                    <a:close/>
                    <a:moveTo>
                      <a:pt x="2129" y="1734"/>
                    </a:moveTo>
                    <a:lnTo>
                      <a:pt x="2148" y="1734"/>
                    </a:lnTo>
                    <a:lnTo>
                      <a:pt x="2148" y="1741"/>
                    </a:lnTo>
                    <a:lnTo>
                      <a:pt x="2129" y="1741"/>
                    </a:lnTo>
                    <a:lnTo>
                      <a:pt x="2129" y="1734"/>
                    </a:lnTo>
                    <a:close/>
                    <a:moveTo>
                      <a:pt x="2154" y="1734"/>
                    </a:moveTo>
                    <a:lnTo>
                      <a:pt x="2172" y="1734"/>
                    </a:lnTo>
                    <a:lnTo>
                      <a:pt x="2172" y="1741"/>
                    </a:lnTo>
                    <a:lnTo>
                      <a:pt x="2154" y="1741"/>
                    </a:lnTo>
                    <a:lnTo>
                      <a:pt x="2154" y="1734"/>
                    </a:lnTo>
                    <a:close/>
                    <a:moveTo>
                      <a:pt x="2179" y="1734"/>
                    </a:moveTo>
                    <a:lnTo>
                      <a:pt x="2197" y="1734"/>
                    </a:lnTo>
                    <a:lnTo>
                      <a:pt x="2197" y="1741"/>
                    </a:lnTo>
                    <a:lnTo>
                      <a:pt x="2179" y="1741"/>
                    </a:lnTo>
                    <a:lnTo>
                      <a:pt x="2179" y="1734"/>
                    </a:lnTo>
                    <a:close/>
                    <a:moveTo>
                      <a:pt x="2203" y="1734"/>
                    </a:moveTo>
                    <a:lnTo>
                      <a:pt x="2222" y="1734"/>
                    </a:lnTo>
                    <a:lnTo>
                      <a:pt x="2222" y="1741"/>
                    </a:lnTo>
                    <a:lnTo>
                      <a:pt x="2203" y="1741"/>
                    </a:lnTo>
                    <a:lnTo>
                      <a:pt x="2203" y="1734"/>
                    </a:lnTo>
                    <a:close/>
                    <a:moveTo>
                      <a:pt x="2228" y="1734"/>
                    </a:moveTo>
                    <a:lnTo>
                      <a:pt x="2247" y="1734"/>
                    </a:lnTo>
                    <a:lnTo>
                      <a:pt x="2247" y="1741"/>
                    </a:lnTo>
                    <a:lnTo>
                      <a:pt x="2228" y="1741"/>
                    </a:lnTo>
                    <a:lnTo>
                      <a:pt x="2228" y="1734"/>
                    </a:lnTo>
                    <a:close/>
                    <a:moveTo>
                      <a:pt x="2253" y="1734"/>
                    </a:moveTo>
                    <a:lnTo>
                      <a:pt x="2271" y="1734"/>
                    </a:lnTo>
                    <a:lnTo>
                      <a:pt x="2271" y="1741"/>
                    </a:lnTo>
                    <a:lnTo>
                      <a:pt x="2253" y="1741"/>
                    </a:lnTo>
                    <a:lnTo>
                      <a:pt x="2253" y="1734"/>
                    </a:lnTo>
                    <a:close/>
                    <a:moveTo>
                      <a:pt x="2278" y="1734"/>
                    </a:moveTo>
                    <a:lnTo>
                      <a:pt x="2296" y="1734"/>
                    </a:lnTo>
                    <a:lnTo>
                      <a:pt x="2296" y="1741"/>
                    </a:lnTo>
                    <a:lnTo>
                      <a:pt x="2278" y="1741"/>
                    </a:lnTo>
                    <a:lnTo>
                      <a:pt x="2278" y="1734"/>
                    </a:lnTo>
                    <a:close/>
                    <a:moveTo>
                      <a:pt x="2302" y="1734"/>
                    </a:moveTo>
                    <a:lnTo>
                      <a:pt x="2321" y="1734"/>
                    </a:lnTo>
                    <a:lnTo>
                      <a:pt x="2321" y="1741"/>
                    </a:lnTo>
                    <a:lnTo>
                      <a:pt x="2302" y="1741"/>
                    </a:lnTo>
                    <a:lnTo>
                      <a:pt x="2302" y="1734"/>
                    </a:lnTo>
                    <a:close/>
                    <a:moveTo>
                      <a:pt x="2327" y="1734"/>
                    </a:moveTo>
                    <a:lnTo>
                      <a:pt x="2346" y="1734"/>
                    </a:lnTo>
                    <a:lnTo>
                      <a:pt x="2346" y="1741"/>
                    </a:lnTo>
                    <a:lnTo>
                      <a:pt x="2327" y="1741"/>
                    </a:lnTo>
                    <a:lnTo>
                      <a:pt x="2327" y="1734"/>
                    </a:lnTo>
                    <a:close/>
                    <a:moveTo>
                      <a:pt x="2352" y="1734"/>
                    </a:moveTo>
                    <a:lnTo>
                      <a:pt x="2367" y="1734"/>
                    </a:lnTo>
                    <a:lnTo>
                      <a:pt x="2367" y="1741"/>
                    </a:lnTo>
                    <a:lnTo>
                      <a:pt x="2352" y="1741"/>
                    </a:lnTo>
                    <a:lnTo>
                      <a:pt x="2352" y="1734"/>
                    </a:lnTo>
                    <a:close/>
                    <a:moveTo>
                      <a:pt x="0" y="1445"/>
                    </a:moveTo>
                    <a:lnTo>
                      <a:pt x="18" y="1445"/>
                    </a:lnTo>
                    <a:lnTo>
                      <a:pt x="18" y="1451"/>
                    </a:lnTo>
                    <a:lnTo>
                      <a:pt x="0" y="1451"/>
                    </a:lnTo>
                    <a:lnTo>
                      <a:pt x="0" y="1445"/>
                    </a:lnTo>
                    <a:close/>
                    <a:moveTo>
                      <a:pt x="24" y="1445"/>
                    </a:moveTo>
                    <a:lnTo>
                      <a:pt x="43" y="1445"/>
                    </a:lnTo>
                    <a:lnTo>
                      <a:pt x="43" y="1451"/>
                    </a:lnTo>
                    <a:lnTo>
                      <a:pt x="24" y="1451"/>
                    </a:lnTo>
                    <a:lnTo>
                      <a:pt x="24" y="1445"/>
                    </a:lnTo>
                    <a:close/>
                    <a:moveTo>
                      <a:pt x="49" y="1445"/>
                    </a:moveTo>
                    <a:lnTo>
                      <a:pt x="68" y="1445"/>
                    </a:lnTo>
                    <a:lnTo>
                      <a:pt x="68" y="1451"/>
                    </a:lnTo>
                    <a:lnTo>
                      <a:pt x="49" y="1451"/>
                    </a:lnTo>
                    <a:lnTo>
                      <a:pt x="49" y="1445"/>
                    </a:lnTo>
                    <a:close/>
                    <a:moveTo>
                      <a:pt x="74" y="1445"/>
                    </a:moveTo>
                    <a:lnTo>
                      <a:pt x="92" y="1445"/>
                    </a:lnTo>
                    <a:lnTo>
                      <a:pt x="92" y="1451"/>
                    </a:lnTo>
                    <a:lnTo>
                      <a:pt x="74" y="1451"/>
                    </a:lnTo>
                    <a:lnTo>
                      <a:pt x="74" y="1445"/>
                    </a:lnTo>
                    <a:close/>
                    <a:moveTo>
                      <a:pt x="99" y="1445"/>
                    </a:moveTo>
                    <a:lnTo>
                      <a:pt x="117" y="1445"/>
                    </a:lnTo>
                    <a:lnTo>
                      <a:pt x="117" y="1451"/>
                    </a:lnTo>
                    <a:lnTo>
                      <a:pt x="99" y="1451"/>
                    </a:lnTo>
                    <a:lnTo>
                      <a:pt x="99" y="1445"/>
                    </a:lnTo>
                    <a:close/>
                    <a:moveTo>
                      <a:pt x="123" y="1445"/>
                    </a:moveTo>
                    <a:lnTo>
                      <a:pt x="142" y="1445"/>
                    </a:lnTo>
                    <a:lnTo>
                      <a:pt x="142" y="1451"/>
                    </a:lnTo>
                    <a:lnTo>
                      <a:pt x="123" y="1451"/>
                    </a:lnTo>
                    <a:lnTo>
                      <a:pt x="123" y="1445"/>
                    </a:lnTo>
                    <a:close/>
                    <a:moveTo>
                      <a:pt x="148" y="1445"/>
                    </a:moveTo>
                    <a:lnTo>
                      <a:pt x="167" y="1445"/>
                    </a:lnTo>
                    <a:lnTo>
                      <a:pt x="167" y="1451"/>
                    </a:lnTo>
                    <a:lnTo>
                      <a:pt x="148" y="1451"/>
                    </a:lnTo>
                    <a:lnTo>
                      <a:pt x="148" y="1445"/>
                    </a:lnTo>
                    <a:close/>
                    <a:moveTo>
                      <a:pt x="173" y="1445"/>
                    </a:moveTo>
                    <a:lnTo>
                      <a:pt x="191" y="1445"/>
                    </a:lnTo>
                    <a:lnTo>
                      <a:pt x="191" y="1451"/>
                    </a:lnTo>
                    <a:lnTo>
                      <a:pt x="173" y="1451"/>
                    </a:lnTo>
                    <a:lnTo>
                      <a:pt x="173" y="1445"/>
                    </a:lnTo>
                    <a:close/>
                    <a:moveTo>
                      <a:pt x="198" y="1445"/>
                    </a:moveTo>
                    <a:lnTo>
                      <a:pt x="216" y="1445"/>
                    </a:lnTo>
                    <a:lnTo>
                      <a:pt x="216" y="1451"/>
                    </a:lnTo>
                    <a:lnTo>
                      <a:pt x="198" y="1451"/>
                    </a:lnTo>
                    <a:lnTo>
                      <a:pt x="198" y="1445"/>
                    </a:lnTo>
                    <a:close/>
                    <a:moveTo>
                      <a:pt x="222" y="1445"/>
                    </a:moveTo>
                    <a:lnTo>
                      <a:pt x="241" y="1445"/>
                    </a:lnTo>
                    <a:lnTo>
                      <a:pt x="241" y="1451"/>
                    </a:lnTo>
                    <a:lnTo>
                      <a:pt x="222" y="1451"/>
                    </a:lnTo>
                    <a:lnTo>
                      <a:pt x="222" y="1445"/>
                    </a:lnTo>
                    <a:close/>
                    <a:moveTo>
                      <a:pt x="247" y="1445"/>
                    </a:moveTo>
                    <a:lnTo>
                      <a:pt x="266" y="1445"/>
                    </a:lnTo>
                    <a:lnTo>
                      <a:pt x="266" y="1451"/>
                    </a:lnTo>
                    <a:lnTo>
                      <a:pt x="247" y="1451"/>
                    </a:lnTo>
                    <a:lnTo>
                      <a:pt x="247" y="1445"/>
                    </a:lnTo>
                    <a:close/>
                    <a:moveTo>
                      <a:pt x="272" y="1445"/>
                    </a:moveTo>
                    <a:lnTo>
                      <a:pt x="290" y="1445"/>
                    </a:lnTo>
                    <a:lnTo>
                      <a:pt x="290" y="1451"/>
                    </a:lnTo>
                    <a:lnTo>
                      <a:pt x="272" y="1451"/>
                    </a:lnTo>
                    <a:lnTo>
                      <a:pt x="272" y="1445"/>
                    </a:lnTo>
                    <a:close/>
                    <a:moveTo>
                      <a:pt x="297" y="1445"/>
                    </a:moveTo>
                    <a:lnTo>
                      <a:pt x="315" y="1445"/>
                    </a:lnTo>
                    <a:lnTo>
                      <a:pt x="315" y="1451"/>
                    </a:lnTo>
                    <a:lnTo>
                      <a:pt x="297" y="1451"/>
                    </a:lnTo>
                    <a:lnTo>
                      <a:pt x="297" y="1445"/>
                    </a:lnTo>
                    <a:close/>
                    <a:moveTo>
                      <a:pt x="321" y="1445"/>
                    </a:moveTo>
                    <a:lnTo>
                      <a:pt x="340" y="1445"/>
                    </a:lnTo>
                    <a:lnTo>
                      <a:pt x="340" y="1451"/>
                    </a:lnTo>
                    <a:lnTo>
                      <a:pt x="321" y="1451"/>
                    </a:lnTo>
                    <a:lnTo>
                      <a:pt x="321" y="1445"/>
                    </a:lnTo>
                    <a:close/>
                    <a:moveTo>
                      <a:pt x="346" y="1445"/>
                    </a:moveTo>
                    <a:lnTo>
                      <a:pt x="365" y="1445"/>
                    </a:lnTo>
                    <a:lnTo>
                      <a:pt x="365" y="1451"/>
                    </a:lnTo>
                    <a:lnTo>
                      <a:pt x="346" y="1451"/>
                    </a:lnTo>
                    <a:lnTo>
                      <a:pt x="346" y="1445"/>
                    </a:lnTo>
                    <a:close/>
                    <a:moveTo>
                      <a:pt x="371" y="1445"/>
                    </a:moveTo>
                    <a:lnTo>
                      <a:pt x="390" y="1445"/>
                    </a:lnTo>
                    <a:lnTo>
                      <a:pt x="390" y="1451"/>
                    </a:lnTo>
                    <a:lnTo>
                      <a:pt x="371" y="1451"/>
                    </a:lnTo>
                    <a:lnTo>
                      <a:pt x="371" y="1445"/>
                    </a:lnTo>
                    <a:close/>
                    <a:moveTo>
                      <a:pt x="396" y="1445"/>
                    </a:moveTo>
                    <a:lnTo>
                      <a:pt x="414" y="1445"/>
                    </a:lnTo>
                    <a:lnTo>
                      <a:pt x="414" y="1451"/>
                    </a:lnTo>
                    <a:lnTo>
                      <a:pt x="396" y="1451"/>
                    </a:lnTo>
                    <a:lnTo>
                      <a:pt x="396" y="1445"/>
                    </a:lnTo>
                    <a:close/>
                    <a:moveTo>
                      <a:pt x="420" y="1445"/>
                    </a:moveTo>
                    <a:lnTo>
                      <a:pt x="439" y="1445"/>
                    </a:lnTo>
                    <a:lnTo>
                      <a:pt x="439" y="1451"/>
                    </a:lnTo>
                    <a:lnTo>
                      <a:pt x="420" y="1451"/>
                    </a:lnTo>
                    <a:lnTo>
                      <a:pt x="420" y="1445"/>
                    </a:lnTo>
                    <a:close/>
                    <a:moveTo>
                      <a:pt x="445" y="1445"/>
                    </a:moveTo>
                    <a:lnTo>
                      <a:pt x="464" y="1445"/>
                    </a:lnTo>
                    <a:lnTo>
                      <a:pt x="464" y="1451"/>
                    </a:lnTo>
                    <a:lnTo>
                      <a:pt x="445" y="1451"/>
                    </a:lnTo>
                    <a:lnTo>
                      <a:pt x="445" y="1445"/>
                    </a:lnTo>
                    <a:close/>
                    <a:moveTo>
                      <a:pt x="470" y="1445"/>
                    </a:moveTo>
                    <a:lnTo>
                      <a:pt x="489" y="1445"/>
                    </a:lnTo>
                    <a:lnTo>
                      <a:pt x="489" y="1451"/>
                    </a:lnTo>
                    <a:lnTo>
                      <a:pt x="470" y="1451"/>
                    </a:lnTo>
                    <a:lnTo>
                      <a:pt x="470" y="1445"/>
                    </a:lnTo>
                    <a:close/>
                    <a:moveTo>
                      <a:pt x="495" y="1445"/>
                    </a:moveTo>
                    <a:lnTo>
                      <a:pt x="513" y="1445"/>
                    </a:lnTo>
                    <a:lnTo>
                      <a:pt x="513" y="1451"/>
                    </a:lnTo>
                    <a:lnTo>
                      <a:pt x="495" y="1451"/>
                    </a:lnTo>
                    <a:lnTo>
                      <a:pt x="495" y="1445"/>
                    </a:lnTo>
                    <a:close/>
                    <a:moveTo>
                      <a:pt x="520" y="1445"/>
                    </a:moveTo>
                    <a:lnTo>
                      <a:pt x="538" y="1445"/>
                    </a:lnTo>
                    <a:lnTo>
                      <a:pt x="538" y="1451"/>
                    </a:lnTo>
                    <a:lnTo>
                      <a:pt x="520" y="1451"/>
                    </a:lnTo>
                    <a:lnTo>
                      <a:pt x="520" y="1445"/>
                    </a:lnTo>
                    <a:close/>
                    <a:moveTo>
                      <a:pt x="544" y="1445"/>
                    </a:moveTo>
                    <a:lnTo>
                      <a:pt x="563" y="1445"/>
                    </a:lnTo>
                    <a:lnTo>
                      <a:pt x="563" y="1451"/>
                    </a:lnTo>
                    <a:lnTo>
                      <a:pt x="544" y="1451"/>
                    </a:lnTo>
                    <a:lnTo>
                      <a:pt x="544" y="1445"/>
                    </a:lnTo>
                    <a:close/>
                    <a:moveTo>
                      <a:pt x="569" y="1445"/>
                    </a:moveTo>
                    <a:lnTo>
                      <a:pt x="588" y="1445"/>
                    </a:lnTo>
                    <a:lnTo>
                      <a:pt x="588" y="1451"/>
                    </a:lnTo>
                    <a:lnTo>
                      <a:pt x="569" y="1451"/>
                    </a:lnTo>
                    <a:lnTo>
                      <a:pt x="569" y="1445"/>
                    </a:lnTo>
                    <a:close/>
                    <a:moveTo>
                      <a:pt x="594" y="1445"/>
                    </a:moveTo>
                    <a:lnTo>
                      <a:pt x="612" y="1445"/>
                    </a:lnTo>
                    <a:lnTo>
                      <a:pt x="612" y="1451"/>
                    </a:lnTo>
                    <a:lnTo>
                      <a:pt x="594" y="1451"/>
                    </a:lnTo>
                    <a:lnTo>
                      <a:pt x="594" y="1445"/>
                    </a:lnTo>
                    <a:close/>
                    <a:moveTo>
                      <a:pt x="619" y="1445"/>
                    </a:moveTo>
                    <a:lnTo>
                      <a:pt x="637" y="1445"/>
                    </a:lnTo>
                    <a:lnTo>
                      <a:pt x="637" y="1451"/>
                    </a:lnTo>
                    <a:lnTo>
                      <a:pt x="619" y="1451"/>
                    </a:lnTo>
                    <a:lnTo>
                      <a:pt x="619" y="1445"/>
                    </a:lnTo>
                    <a:close/>
                    <a:moveTo>
                      <a:pt x="643" y="1445"/>
                    </a:moveTo>
                    <a:lnTo>
                      <a:pt x="662" y="1445"/>
                    </a:lnTo>
                    <a:lnTo>
                      <a:pt x="662" y="1451"/>
                    </a:lnTo>
                    <a:lnTo>
                      <a:pt x="643" y="1451"/>
                    </a:lnTo>
                    <a:lnTo>
                      <a:pt x="643" y="1445"/>
                    </a:lnTo>
                    <a:close/>
                    <a:moveTo>
                      <a:pt x="668" y="1445"/>
                    </a:moveTo>
                    <a:lnTo>
                      <a:pt x="687" y="1445"/>
                    </a:lnTo>
                    <a:lnTo>
                      <a:pt x="687" y="1451"/>
                    </a:lnTo>
                    <a:lnTo>
                      <a:pt x="668" y="1451"/>
                    </a:lnTo>
                    <a:lnTo>
                      <a:pt x="668" y="1445"/>
                    </a:lnTo>
                    <a:close/>
                    <a:moveTo>
                      <a:pt x="693" y="1445"/>
                    </a:moveTo>
                    <a:lnTo>
                      <a:pt x="711" y="1445"/>
                    </a:lnTo>
                    <a:lnTo>
                      <a:pt x="711" y="1451"/>
                    </a:lnTo>
                    <a:lnTo>
                      <a:pt x="693" y="1451"/>
                    </a:lnTo>
                    <a:lnTo>
                      <a:pt x="693" y="1445"/>
                    </a:lnTo>
                    <a:close/>
                    <a:moveTo>
                      <a:pt x="718" y="1445"/>
                    </a:moveTo>
                    <a:lnTo>
                      <a:pt x="736" y="1445"/>
                    </a:lnTo>
                    <a:lnTo>
                      <a:pt x="736" y="1451"/>
                    </a:lnTo>
                    <a:lnTo>
                      <a:pt x="718" y="1451"/>
                    </a:lnTo>
                    <a:lnTo>
                      <a:pt x="718" y="1445"/>
                    </a:lnTo>
                    <a:close/>
                    <a:moveTo>
                      <a:pt x="742" y="1445"/>
                    </a:moveTo>
                    <a:lnTo>
                      <a:pt x="761" y="1445"/>
                    </a:lnTo>
                    <a:lnTo>
                      <a:pt x="761" y="1451"/>
                    </a:lnTo>
                    <a:lnTo>
                      <a:pt x="742" y="1451"/>
                    </a:lnTo>
                    <a:lnTo>
                      <a:pt x="742" y="1445"/>
                    </a:lnTo>
                    <a:close/>
                    <a:moveTo>
                      <a:pt x="767" y="1445"/>
                    </a:moveTo>
                    <a:lnTo>
                      <a:pt x="786" y="1445"/>
                    </a:lnTo>
                    <a:lnTo>
                      <a:pt x="786" y="1451"/>
                    </a:lnTo>
                    <a:lnTo>
                      <a:pt x="767" y="1451"/>
                    </a:lnTo>
                    <a:lnTo>
                      <a:pt x="767" y="1445"/>
                    </a:lnTo>
                    <a:close/>
                    <a:moveTo>
                      <a:pt x="792" y="1445"/>
                    </a:moveTo>
                    <a:lnTo>
                      <a:pt x="810" y="1445"/>
                    </a:lnTo>
                    <a:lnTo>
                      <a:pt x="810" y="1451"/>
                    </a:lnTo>
                    <a:lnTo>
                      <a:pt x="792" y="1451"/>
                    </a:lnTo>
                    <a:lnTo>
                      <a:pt x="792" y="1445"/>
                    </a:lnTo>
                    <a:close/>
                    <a:moveTo>
                      <a:pt x="817" y="1445"/>
                    </a:moveTo>
                    <a:lnTo>
                      <a:pt x="835" y="1445"/>
                    </a:lnTo>
                    <a:lnTo>
                      <a:pt x="835" y="1451"/>
                    </a:lnTo>
                    <a:lnTo>
                      <a:pt x="817" y="1451"/>
                    </a:lnTo>
                    <a:lnTo>
                      <a:pt x="817" y="1445"/>
                    </a:lnTo>
                    <a:close/>
                    <a:moveTo>
                      <a:pt x="841" y="1445"/>
                    </a:moveTo>
                    <a:lnTo>
                      <a:pt x="860" y="1445"/>
                    </a:lnTo>
                    <a:lnTo>
                      <a:pt x="860" y="1451"/>
                    </a:lnTo>
                    <a:lnTo>
                      <a:pt x="841" y="1451"/>
                    </a:lnTo>
                    <a:lnTo>
                      <a:pt x="841" y="1445"/>
                    </a:lnTo>
                    <a:close/>
                    <a:moveTo>
                      <a:pt x="866" y="1445"/>
                    </a:moveTo>
                    <a:lnTo>
                      <a:pt x="885" y="1445"/>
                    </a:lnTo>
                    <a:lnTo>
                      <a:pt x="885" y="1451"/>
                    </a:lnTo>
                    <a:lnTo>
                      <a:pt x="866" y="1451"/>
                    </a:lnTo>
                    <a:lnTo>
                      <a:pt x="866" y="1445"/>
                    </a:lnTo>
                    <a:close/>
                    <a:moveTo>
                      <a:pt x="891" y="1445"/>
                    </a:moveTo>
                    <a:lnTo>
                      <a:pt x="910" y="1445"/>
                    </a:lnTo>
                    <a:lnTo>
                      <a:pt x="910" y="1451"/>
                    </a:lnTo>
                    <a:lnTo>
                      <a:pt x="891" y="1451"/>
                    </a:lnTo>
                    <a:lnTo>
                      <a:pt x="891" y="1445"/>
                    </a:lnTo>
                    <a:close/>
                    <a:moveTo>
                      <a:pt x="916" y="1445"/>
                    </a:moveTo>
                    <a:lnTo>
                      <a:pt x="934" y="1445"/>
                    </a:lnTo>
                    <a:lnTo>
                      <a:pt x="934" y="1451"/>
                    </a:lnTo>
                    <a:lnTo>
                      <a:pt x="916" y="1451"/>
                    </a:lnTo>
                    <a:lnTo>
                      <a:pt x="916" y="1445"/>
                    </a:lnTo>
                    <a:close/>
                    <a:moveTo>
                      <a:pt x="940" y="1445"/>
                    </a:moveTo>
                    <a:lnTo>
                      <a:pt x="959" y="1445"/>
                    </a:lnTo>
                    <a:lnTo>
                      <a:pt x="959" y="1451"/>
                    </a:lnTo>
                    <a:lnTo>
                      <a:pt x="940" y="1451"/>
                    </a:lnTo>
                    <a:lnTo>
                      <a:pt x="940" y="1445"/>
                    </a:lnTo>
                    <a:close/>
                    <a:moveTo>
                      <a:pt x="965" y="1445"/>
                    </a:moveTo>
                    <a:lnTo>
                      <a:pt x="984" y="1445"/>
                    </a:lnTo>
                    <a:lnTo>
                      <a:pt x="984" y="1451"/>
                    </a:lnTo>
                    <a:lnTo>
                      <a:pt x="965" y="1451"/>
                    </a:lnTo>
                    <a:lnTo>
                      <a:pt x="965" y="1445"/>
                    </a:lnTo>
                    <a:close/>
                    <a:moveTo>
                      <a:pt x="990" y="1445"/>
                    </a:moveTo>
                    <a:lnTo>
                      <a:pt x="1009" y="1445"/>
                    </a:lnTo>
                    <a:lnTo>
                      <a:pt x="1009" y="1451"/>
                    </a:lnTo>
                    <a:lnTo>
                      <a:pt x="990" y="1451"/>
                    </a:lnTo>
                    <a:lnTo>
                      <a:pt x="990" y="1445"/>
                    </a:lnTo>
                    <a:close/>
                    <a:moveTo>
                      <a:pt x="1015" y="1445"/>
                    </a:moveTo>
                    <a:lnTo>
                      <a:pt x="1033" y="1445"/>
                    </a:lnTo>
                    <a:lnTo>
                      <a:pt x="1033" y="1451"/>
                    </a:lnTo>
                    <a:lnTo>
                      <a:pt x="1015" y="1451"/>
                    </a:lnTo>
                    <a:lnTo>
                      <a:pt x="1015" y="1445"/>
                    </a:lnTo>
                    <a:close/>
                    <a:moveTo>
                      <a:pt x="1039" y="1445"/>
                    </a:moveTo>
                    <a:lnTo>
                      <a:pt x="1058" y="1445"/>
                    </a:lnTo>
                    <a:lnTo>
                      <a:pt x="1058" y="1451"/>
                    </a:lnTo>
                    <a:lnTo>
                      <a:pt x="1039" y="1451"/>
                    </a:lnTo>
                    <a:lnTo>
                      <a:pt x="1039" y="1445"/>
                    </a:lnTo>
                    <a:close/>
                    <a:moveTo>
                      <a:pt x="1064" y="1445"/>
                    </a:moveTo>
                    <a:lnTo>
                      <a:pt x="1083" y="1445"/>
                    </a:lnTo>
                    <a:lnTo>
                      <a:pt x="1083" y="1451"/>
                    </a:lnTo>
                    <a:lnTo>
                      <a:pt x="1064" y="1451"/>
                    </a:lnTo>
                    <a:lnTo>
                      <a:pt x="1064" y="1445"/>
                    </a:lnTo>
                    <a:close/>
                    <a:moveTo>
                      <a:pt x="1089" y="1445"/>
                    </a:moveTo>
                    <a:lnTo>
                      <a:pt x="1108" y="1445"/>
                    </a:lnTo>
                    <a:lnTo>
                      <a:pt x="1108" y="1451"/>
                    </a:lnTo>
                    <a:lnTo>
                      <a:pt x="1089" y="1451"/>
                    </a:lnTo>
                    <a:lnTo>
                      <a:pt x="1089" y="1445"/>
                    </a:lnTo>
                    <a:close/>
                    <a:moveTo>
                      <a:pt x="1114" y="1445"/>
                    </a:moveTo>
                    <a:lnTo>
                      <a:pt x="1132" y="1445"/>
                    </a:lnTo>
                    <a:lnTo>
                      <a:pt x="1132" y="1451"/>
                    </a:lnTo>
                    <a:lnTo>
                      <a:pt x="1114" y="1451"/>
                    </a:lnTo>
                    <a:lnTo>
                      <a:pt x="1114" y="1445"/>
                    </a:lnTo>
                    <a:close/>
                    <a:moveTo>
                      <a:pt x="1139" y="1445"/>
                    </a:moveTo>
                    <a:lnTo>
                      <a:pt x="1157" y="1445"/>
                    </a:lnTo>
                    <a:lnTo>
                      <a:pt x="1157" y="1451"/>
                    </a:lnTo>
                    <a:lnTo>
                      <a:pt x="1139" y="1451"/>
                    </a:lnTo>
                    <a:lnTo>
                      <a:pt x="1139" y="1445"/>
                    </a:lnTo>
                    <a:close/>
                    <a:moveTo>
                      <a:pt x="1163" y="1445"/>
                    </a:moveTo>
                    <a:lnTo>
                      <a:pt x="1182" y="1445"/>
                    </a:lnTo>
                    <a:lnTo>
                      <a:pt x="1182" y="1451"/>
                    </a:lnTo>
                    <a:lnTo>
                      <a:pt x="1163" y="1451"/>
                    </a:lnTo>
                    <a:lnTo>
                      <a:pt x="1163" y="1445"/>
                    </a:lnTo>
                    <a:close/>
                    <a:moveTo>
                      <a:pt x="1188" y="1445"/>
                    </a:moveTo>
                    <a:lnTo>
                      <a:pt x="1207" y="1445"/>
                    </a:lnTo>
                    <a:lnTo>
                      <a:pt x="1207" y="1451"/>
                    </a:lnTo>
                    <a:lnTo>
                      <a:pt x="1188" y="1451"/>
                    </a:lnTo>
                    <a:lnTo>
                      <a:pt x="1188" y="1445"/>
                    </a:lnTo>
                    <a:close/>
                    <a:moveTo>
                      <a:pt x="1213" y="1445"/>
                    </a:moveTo>
                    <a:lnTo>
                      <a:pt x="1231" y="1445"/>
                    </a:lnTo>
                    <a:lnTo>
                      <a:pt x="1231" y="1451"/>
                    </a:lnTo>
                    <a:lnTo>
                      <a:pt x="1213" y="1451"/>
                    </a:lnTo>
                    <a:lnTo>
                      <a:pt x="1213" y="1445"/>
                    </a:lnTo>
                    <a:close/>
                    <a:moveTo>
                      <a:pt x="1238" y="1445"/>
                    </a:moveTo>
                    <a:lnTo>
                      <a:pt x="1256" y="1445"/>
                    </a:lnTo>
                    <a:lnTo>
                      <a:pt x="1256" y="1451"/>
                    </a:lnTo>
                    <a:lnTo>
                      <a:pt x="1238" y="1451"/>
                    </a:lnTo>
                    <a:lnTo>
                      <a:pt x="1238" y="1445"/>
                    </a:lnTo>
                    <a:close/>
                    <a:moveTo>
                      <a:pt x="1262" y="1445"/>
                    </a:moveTo>
                    <a:lnTo>
                      <a:pt x="1281" y="1445"/>
                    </a:lnTo>
                    <a:lnTo>
                      <a:pt x="1281" y="1451"/>
                    </a:lnTo>
                    <a:lnTo>
                      <a:pt x="1262" y="1451"/>
                    </a:lnTo>
                    <a:lnTo>
                      <a:pt x="1262" y="1445"/>
                    </a:lnTo>
                    <a:close/>
                    <a:moveTo>
                      <a:pt x="1287" y="1445"/>
                    </a:moveTo>
                    <a:lnTo>
                      <a:pt x="1306" y="1445"/>
                    </a:lnTo>
                    <a:lnTo>
                      <a:pt x="1306" y="1451"/>
                    </a:lnTo>
                    <a:lnTo>
                      <a:pt x="1287" y="1451"/>
                    </a:lnTo>
                    <a:lnTo>
                      <a:pt x="1287" y="1445"/>
                    </a:lnTo>
                    <a:close/>
                    <a:moveTo>
                      <a:pt x="1312" y="1445"/>
                    </a:moveTo>
                    <a:lnTo>
                      <a:pt x="1330" y="1445"/>
                    </a:lnTo>
                    <a:lnTo>
                      <a:pt x="1330" y="1451"/>
                    </a:lnTo>
                    <a:lnTo>
                      <a:pt x="1312" y="1451"/>
                    </a:lnTo>
                    <a:lnTo>
                      <a:pt x="1312" y="1445"/>
                    </a:lnTo>
                    <a:close/>
                    <a:moveTo>
                      <a:pt x="1337" y="1445"/>
                    </a:moveTo>
                    <a:lnTo>
                      <a:pt x="1355" y="1445"/>
                    </a:lnTo>
                    <a:lnTo>
                      <a:pt x="1355" y="1451"/>
                    </a:lnTo>
                    <a:lnTo>
                      <a:pt x="1337" y="1451"/>
                    </a:lnTo>
                    <a:lnTo>
                      <a:pt x="1337" y="1445"/>
                    </a:lnTo>
                    <a:close/>
                    <a:moveTo>
                      <a:pt x="1361" y="1445"/>
                    </a:moveTo>
                    <a:lnTo>
                      <a:pt x="1380" y="1445"/>
                    </a:lnTo>
                    <a:lnTo>
                      <a:pt x="1380" y="1451"/>
                    </a:lnTo>
                    <a:lnTo>
                      <a:pt x="1361" y="1451"/>
                    </a:lnTo>
                    <a:lnTo>
                      <a:pt x="1361" y="1445"/>
                    </a:lnTo>
                    <a:close/>
                    <a:moveTo>
                      <a:pt x="1386" y="1445"/>
                    </a:moveTo>
                    <a:lnTo>
                      <a:pt x="1405" y="1445"/>
                    </a:lnTo>
                    <a:lnTo>
                      <a:pt x="1405" y="1451"/>
                    </a:lnTo>
                    <a:lnTo>
                      <a:pt x="1386" y="1451"/>
                    </a:lnTo>
                    <a:lnTo>
                      <a:pt x="1386" y="1445"/>
                    </a:lnTo>
                    <a:close/>
                    <a:moveTo>
                      <a:pt x="1411" y="1445"/>
                    </a:moveTo>
                    <a:lnTo>
                      <a:pt x="1429" y="1445"/>
                    </a:lnTo>
                    <a:lnTo>
                      <a:pt x="1429" y="1451"/>
                    </a:lnTo>
                    <a:lnTo>
                      <a:pt x="1411" y="1451"/>
                    </a:lnTo>
                    <a:lnTo>
                      <a:pt x="1411" y="1445"/>
                    </a:lnTo>
                    <a:close/>
                    <a:moveTo>
                      <a:pt x="1436" y="1445"/>
                    </a:moveTo>
                    <a:lnTo>
                      <a:pt x="1454" y="1445"/>
                    </a:lnTo>
                    <a:lnTo>
                      <a:pt x="1454" y="1451"/>
                    </a:lnTo>
                    <a:lnTo>
                      <a:pt x="1436" y="1451"/>
                    </a:lnTo>
                    <a:lnTo>
                      <a:pt x="1436" y="1445"/>
                    </a:lnTo>
                    <a:close/>
                    <a:moveTo>
                      <a:pt x="1460" y="1445"/>
                    </a:moveTo>
                    <a:lnTo>
                      <a:pt x="1479" y="1445"/>
                    </a:lnTo>
                    <a:lnTo>
                      <a:pt x="1479" y="1451"/>
                    </a:lnTo>
                    <a:lnTo>
                      <a:pt x="1460" y="1451"/>
                    </a:lnTo>
                    <a:lnTo>
                      <a:pt x="1460" y="1445"/>
                    </a:lnTo>
                    <a:close/>
                    <a:moveTo>
                      <a:pt x="1485" y="1445"/>
                    </a:moveTo>
                    <a:lnTo>
                      <a:pt x="1504" y="1445"/>
                    </a:lnTo>
                    <a:lnTo>
                      <a:pt x="1504" y="1451"/>
                    </a:lnTo>
                    <a:lnTo>
                      <a:pt x="1485" y="1451"/>
                    </a:lnTo>
                    <a:lnTo>
                      <a:pt x="1485" y="1445"/>
                    </a:lnTo>
                    <a:close/>
                    <a:moveTo>
                      <a:pt x="1510" y="1445"/>
                    </a:moveTo>
                    <a:lnTo>
                      <a:pt x="1529" y="1445"/>
                    </a:lnTo>
                    <a:lnTo>
                      <a:pt x="1529" y="1451"/>
                    </a:lnTo>
                    <a:lnTo>
                      <a:pt x="1510" y="1451"/>
                    </a:lnTo>
                    <a:lnTo>
                      <a:pt x="1510" y="1445"/>
                    </a:lnTo>
                    <a:close/>
                    <a:moveTo>
                      <a:pt x="1535" y="1445"/>
                    </a:moveTo>
                    <a:lnTo>
                      <a:pt x="1553" y="1445"/>
                    </a:lnTo>
                    <a:lnTo>
                      <a:pt x="1553" y="1451"/>
                    </a:lnTo>
                    <a:lnTo>
                      <a:pt x="1535" y="1451"/>
                    </a:lnTo>
                    <a:lnTo>
                      <a:pt x="1535" y="1445"/>
                    </a:lnTo>
                    <a:close/>
                    <a:moveTo>
                      <a:pt x="1559" y="1445"/>
                    </a:moveTo>
                    <a:lnTo>
                      <a:pt x="1578" y="1445"/>
                    </a:lnTo>
                    <a:lnTo>
                      <a:pt x="1578" y="1451"/>
                    </a:lnTo>
                    <a:lnTo>
                      <a:pt x="1559" y="1451"/>
                    </a:lnTo>
                    <a:lnTo>
                      <a:pt x="1559" y="1445"/>
                    </a:lnTo>
                    <a:close/>
                    <a:moveTo>
                      <a:pt x="1584" y="1445"/>
                    </a:moveTo>
                    <a:lnTo>
                      <a:pt x="1603" y="1445"/>
                    </a:lnTo>
                    <a:lnTo>
                      <a:pt x="1603" y="1451"/>
                    </a:lnTo>
                    <a:lnTo>
                      <a:pt x="1584" y="1451"/>
                    </a:lnTo>
                    <a:lnTo>
                      <a:pt x="1584" y="1445"/>
                    </a:lnTo>
                    <a:close/>
                    <a:moveTo>
                      <a:pt x="1609" y="1445"/>
                    </a:moveTo>
                    <a:lnTo>
                      <a:pt x="1628" y="1445"/>
                    </a:lnTo>
                    <a:lnTo>
                      <a:pt x="1628" y="1451"/>
                    </a:lnTo>
                    <a:lnTo>
                      <a:pt x="1609" y="1451"/>
                    </a:lnTo>
                    <a:lnTo>
                      <a:pt x="1609" y="1445"/>
                    </a:lnTo>
                    <a:close/>
                    <a:moveTo>
                      <a:pt x="1634" y="1445"/>
                    </a:moveTo>
                    <a:lnTo>
                      <a:pt x="1652" y="1445"/>
                    </a:lnTo>
                    <a:lnTo>
                      <a:pt x="1652" y="1451"/>
                    </a:lnTo>
                    <a:lnTo>
                      <a:pt x="1634" y="1451"/>
                    </a:lnTo>
                    <a:lnTo>
                      <a:pt x="1634" y="1445"/>
                    </a:lnTo>
                    <a:close/>
                    <a:moveTo>
                      <a:pt x="1659" y="1445"/>
                    </a:moveTo>
                    <a:lnTo>
                      <a:pt x="1677" y="1445"/>
                    </a:lnTo>
                    <a:lnTo>
                      <a:pt x="1677" y="1451"/>
                    </a:lnTo>
                    <a:lnTo>
                      <a:pt x="1659" y="1451"/>
                    </a:lnTo>
                    <a:lnTo>
                      <a:pt x="1659" y="1445"/>
                    </a:lnTo>
                    <a:close/>
                    <a:moveTo>
                      <a:pt x="1683" y="1445"/>
                    </a:moveTo>
                    <a:lnTo>
                      <a:pt x="1702" y="1445"/>
                    </a:lnTo>
                    <a:lnTo>
                      <a:pt x="1702" y="1451"/>
                    </a:lnTo>
                    <a:lnTo>
                      <a:pt x="1683" y="1451"/>
                    </a:lnTo>
                    <a:lnTo>
                      <a:pt x="1683" y="1445"/>
                    </a:lnTo>
                    <a:close/>
                    <a:moveTo>
                      <a:pt x="1708" y="1445"/>
                    </a:moveTo>
                    <a:lnTo>
                      <a:pt x="1727" y="1445"/>
                    </a:lnTo>
                    <a:lnTo>
                      <a:pt x="1727" y="1451"/>
                    </a:lnTo>
                    <a:lnTo>
                      <a:pt x="1708" y="1451"/>
                    </a:lnTo>
                    <a:lnTo>
                      <a:pt x="1708" y="1445"/>
                    </a:lnTo>
                    <a:close/>
                    <a:moveTo>
                      <a:pt x="1733" y="1445"/>
                    </a:moveTo>
                    <a:lnTo>
                      <a:pt x="1751" y="1445"/>
                    </a:lnTo>
                    <a:lnTo>
                      <a:pt x="1751" y="1451"/>
                    </a:lnTo>
                    <a:lnTo>
                      <a:pt x="1733" y="1451"/>
                    </a:lnTo>
                    <a:lnTo>
                      <a:pt x="1733" y="1445"/>
                    </a:lnTo>
                    <a:close/>
                    <a:moveTo>
                      <a:pt x="1758" y="1445"/>
                    </a:moveTo>
                    <a:lnTo>
                      <a:pt x="1776" y="1445"/>
                    </a:lnTo>
                    <a:lnTo>
                      <a:pt x="1776" y="1451"/>
                    </a:lnTo>
                    <a:lnTo>
                      <a:pt x="1758" y="1451"/>
                    </a:lnTo>
                    <a:lnTo>
                      <a:pt x="1758" y="1445"/>
                    </a:lnTo>
                    <a:close/>
                    <a:moveTo>
                      <a:pt x="1782" y="1445"/>
                    </a:moveTo>
                    <a:lnTo>
                      <a:pt x="1801" y="1445"/>
                    </a:lnTo>
                    <a:lnTo>
                      <a:pt x="1801" y="1451"/>
                    </a:lnTo>
                    <a:lnTo>
                      <a:pt x="1782" y="1451"/>
                    </a:lnTo>
                    <a:lnTo>
                      <a:pt x="1782" y="1445"/>
                    </a:lnTo>
                    <a:close/>
                    <a:moveTo>
                      <a:pt x="1807" y="1445"/>
                    </a:moveTo>
                    <a:lnTo>
                      <a:pt x="1826" y="1445"/>
                    </a:lnTo>
                    <a:lnTo>
                      <a:pt x="1826" y="1451"/>
                    </a:lnTo>
                    <a:lnTo>
                      <a:pt x="1807" y="1451"/>
                    </a:lnTo>
                    <a:lnTo>
                      <a:pt x="1807" y="1445"/>
                    </a:lnTo>
                    <a:close/>
                    <a:moveTo>
                      <a:pt x="1832" y="1445"/>
                    </a:moveTo>
                    <a:lnTo>
                      <a:pt x="1850" y="1445"/>
                    </a:lnTo>
                    <a:lnTo>
                      <a:pt x="1850" y="1451"/>
                    </a:lnTo>
                    <a:lnTo>
                      <a:pt x="1832" y="1451"/>
                    </a:lnTo>
                    <a:lnTo>
                      <a:pt x="1832" y="1445"/>
                    </a:lnTo>
                    <a:close/>
                    <a:moveTo>
                      <a:pt x="1857" y="1445"/>
                    </a:moveTo>
                    <a:lnTo>
                      <a:pt x="1875" y="1445"/>
                    </a:lnTo>
                    <a:lnTo>
                      <a:pt x="1875" y="1451"/>
                    </a:lnTo>
                    <a:lnTo>
                      <a:pt x="1857" y="1451"/>
                    </a:lnTo>
                    <a:lnTo>
                      <a:pt x="1857" y="1445"/>
                    </a:lnTo>
                    <a:close/>
                    <a:moveTo>
                      <a:pt x="1881" y="1445"/>
                    </a:moveTo>
                    <a:lnTo>
                      <a:pt x="1900" y="1445"/>
                    </a:lnTo>
                    <a:lnTo>
                      <a:pt x="1900" y="1451"/>
                    </a:lnTo>
                    <a:lnTo>
                      <a:pt x="1881" y="1451"/>
                    </a:lnTo>
                    <a:lnTo>
                      <a:pt x="1881" y="1445"/>
                    </a:lnTo>
                    <a:close/>
                    <a:moveTo>
                      <a:pt x="1906" y="1445"/>
                    </a:moveTo>
                    <a:lnTo>
                      <a:pt x="1925" y="1445"/>
                    </a:lnTo>
                    <a:lnTo>
                      <a:pt x="1925" y="1451"/>
                    </a:lnTo>
                    <a:lnTo>
                      <a:pt x="1906" y="1451"/>
                    </a:lnTo>
                    <a:lnTo>
                      <a:pt x="1906" y="1445"/>
                    </a:lnTo>
                    <a:close/>
                    <a:moveTo>
                      <a:pt x="1931" y="1445"/>
                    </a:moveTo>
                    <a:lnTo>
                      <a:pt x="1949" y="1445"/>
                    </a:lnTo>
                    <a:lnTo>
                      <a:pt x="1949" y="1451"/>
                    </a:lnTo>
                    <a:lnTo>
                      <a:pt x="1931" y="1451"/>
                    </a:lnTo>
                    <a:lnTo>
                      <a:pt x="1931" y="1445"/>
                    </a:lnTo>
                    <a:close/>
                    <a:moveTo>
                      <a:pt x="1956" y="1445"/>
                    </a:moveTo>
                    <a:lnTo>
                      <a:pt x="1974" y="1445"/>
                    </a:lnTo>
                    <a:lnTo>
                      <a:pt x="1974" y="1451"/>
                    </a:lnTo>
                    <a:lnTo>
                      <a:pt x="1956" y="1451"/>
                    </a:lnTo>
                    <a:lnTo>
                      <a:pt x="1956" y="1445"/>
                    </a:lnTo>
                    <a:close/>
                    <a:moveTo>
                      <a:pt x="1980" y="1445"/>
                    </a:moveTo>
                    <a:lnTo>
                      <a:pt x="1999" y="1445"/>
                    </a:lnTo>
                    <a:lnTo>
                      <a:pt x="1999" y="1451"/>
                    </a:lnTo>
                    <a:lnTo>
                      <a:pt x="1980" y="1451"/>
                    </a:lnTo>
                    <a:lnTo>
                      <a:pt x="1980" y="1445"/>
                    </a:lnTo>
                    <a:close/>
                    <a:moveTo>
                      <a:pt x="2005" y="1445"/>
                    </a:moveTo>
                    <a:lnTo>
                      <a:pt x="2024" y="1445"/>
                    </a:lnTo>
                    <a:lnTo>
                      <a:pt x="2024" y="1451"/>
                    </a:lnTo>
                    <a:lnTo>
                      <a:pt x="2005" y="1451"/>
                    </a:lnTo>
                    <a:lnTo>
                      <a:pt x="2005" y="1445"/>
                    </a:lnTo>
                    <a:close/>
                    <a:moveTo>
                      <a:pt x="2030" y="1445"/>
                    </a:moveTo>
                    <a:lnTo>
                      <a:pt x="2049" y="1445"/>
                    </a:lnTo>
                    <a:lnTo>
                      <a:pt x="2049" y="1451"/>
                    </a:lnTo>
                    <a:lnTo>
                      <a:pt x="2030" y="1451"/>
                    </a:lnTo>
                    <a:lnTo>
                      <a:pt x="2030" y="1445"/>
                    </a:lnTo>
                    <a:close/>
                    <a:moveTo>
                      <a:pt x="2055" y="1445"/>
                    </a:moveTo>
                    <a:lnTo>
                      <a:pt x="2073" y="1445"/>
                    </a:lnTo>
                    <a:lnTo>
                      <a:pt x="2073" y="1451"/>
                    </a:lnTo>
                    <a:lnTo>
                      <a:pt x="2055" y="1451"/>
                    </a:lnTo>
                    <a:lnTo>
                      <a:pt x="2055" y="1445"/>
                    </a:lnTo>
                    <a:close/>
                    <a:moveTo>
                      <a:pt x="2079" y="1445"/>
                    </a:moveTo>
                    <a:lnTo>
                      <a:pt x="2098" y="1445"/>
                    </a:lnTo>
                    <a:lnTo>
                      <a:pt x="2098" y="1451"/>
                    </a:lnTo>
                    <a:lnTo>
                      <a:pt x="2079" y="1451"/>
                    </a:lnTo>
                    <a:lnTo>
                      <a:pt x="2079" y="1445"/>
                    </a:lnTo>
                    <a:close/>
                    <a:moveTo>
                      <a:pt x="2104" y="1445"/>
                    </a:moveTo>
                    <a:lnTo>
                      <a:pt x="2123" y="1445"/>
                    </a:lnTo>
                    <a:lnTo>
                      <a:pt x="2123" y="1451"/>
                    </a:lnTo>
                    <a:lnTo>
                      <a:pt x="2104" y="1451"/>
                    </a:lnTo>
                    <a:lnTo>
                      <a:pt x="2104" y="1445"/>
                    </a:lnTo>
                    <a:close/>
                    <a:moveTo>
                      <a:pt x="2129" y="1445"/>
                    </a:moveTo>
                    <a:lnTo>
                      <a:pt x="2148" y="1445"/>
                    </a:lnTo>
                    <a:lnTo>
                      <a:pt x="2148" y="1451"/>
                    </a:lnTo>
                    <a:lnTo>
                      <a:pt x="2129" y="1451"/>
                    </a:lnTo>
                    <a:lnTo>
                      <a:pt x="2129" y="1445"/>
                    </a:lnTo>
                    <a:close/>
                    <a:moveTo>
                      <a:pt x="2154" y="1445"/>
                    </a:moveTo>
                    <a:lnTo>
                      <a:pt x="2172" y="1445"/>
                    </a:lnTo>
                    <a:lnTo>
                      <a:pt x="2172" y="1451"/>
                    </a:lnTo>
                    <a:lnTo>
                      <a:pt x="2154" y="1451"/>
                    </a:lnTo>
                    <a:lnTo>
                      <a:pt x="2154" y="1445"/>
                    </a:lnTo>
                    <a:close/>
                    <a:moveTo>
                      <a:pt x="2179" y="1445"/>
                    </a:moveTo>
                    <a:lnTo>
                      <a:pt x="2197" y="1445"/>
                    </a:lnTo>
                    <a:lnTo>
                      <a:pt x="2197" y="1451"/>
                    </a:lnTo>
                    <a:lnTo>
                      <a:pt x="2179" y="1451"/>
                    </a:lnTo>
                    <a:lnTo>
                      <a:pt x="2179" y="1445"/>
                    </a:lnTo>
                    <a:close/>
                    <a:moveTo>
                      <a:pt x="2203" y="1445"/>
                    </a:moveTo>
                    <a:lnTo>
                      <a:pt x="2222" y="1445"/>
                    </a:lnTo>
                    <a:lnTo>
                      <a:pt x="2222" y="1451"/>
                    </a:lnTo>
                    <a:lnTo>
                      <a:pt x="2203" y="1451"/>
                    </a:lnTo>
                    <a:lnTo>
                      <a:pt x="2203" y="1445"/>
                    </a:lnTo>
                    <a:close/>
                    <a:moveTo>
                      <a:pt x="2228" y="1445"/>
                    </a:moveTo>
                    <a:lnTo>
                      <a:pt x="2247" y="1445"/>
                    </a:lnTo>
                    <a:lnTo>
                      <a:pt x="2247" y="1451"/>
                    </a:lnTo>
                    <a:lnTo>
                      <a:pt x="2228" y="1451"/>
                    </a:lnTo>
                    <a:lnTo>
                      <a:pt x="2228" y="1445"/>
                    </a:lnTo>
                    <a:close/>
                    <a:moveTo>
                      <a:pt x="2253" y="1445"/>
                    </a:moveTo>
                    <a:lnTo>
                      <a:pt x="2271" y="1445"/>
                    </a:lnTo>
                    <a:lnTo>
                      <a:pt x="2271" y="1451"/>
                    </a:lnTo>
                    <a:lnTo>
                      <a:pt x="2253" y="1451"/>
                    </a:lnTo>
                    <a:lnTo>
                      <a:pt x="2253" y="1445"/>
                    </a:lnTo>
                    <a:close/>
                    <a:moveTo>
                      <a:pt x="2278" y="1445"/>
                    </a:moveTo>
                    <a:lnTo>
                      <a:pt x="2296" y="1445"/>
                    </a:lnTo>
                    <a:lnTo>
                      <a:pt x="2296" y="1451"/>
                    </a:lnTo>
                    <a:lnTo>
                      <a:pt x="2278" y="1451"/>
                    </a:lnTo>
                    <a:lnTo>
                      <a:pt x="2278" y="1445"/>
                    </a:lnTo>
                    <a:close/>
                    <a:moveTo>
                      <a:pt x="2302" y="1445"/>
                    </a:moveTo>
                    <a:lnTo>
                      <a:pt x="2321" y="1445"/>
                    </a:lnTo>
                    <a:lnTo>
                      <a:pt x="2321" y="1451"/>
                    </a:lnTo>
                    <a:lnTo>
                      <a:pt x="2302" y="1451"/>
                    </a:lnTo>
                    <a:lnTo>
                      <a:pt x="2302" y="1445"/>
                    </a:lnTo>
                    <a:close/>
                    <a:moveTo>
                      <a:pt x="2327" y="1445"/>
                    </a:moveTo>
                    <a:lnTo>
                      <a:pt x="2346" y="1445"/>
                    </a:lnTo>
                    <a:lnTo>
                      <a:pt x="2346" y="1451"/>
                    </a:lnTo>
                    <a:lnTo>
                      <a:pt x="2327" y="1451"/>
                    </a:lnTo>
                    <a:lnTo>
                      <a:pt x="2327" y="1445"/>
                    </a:lnTo>
                    <a:close/>
                    <a:moveTo>
                      <a:pt x="2352" y="1445"/>
                    </a:moveTo>
                    <a:lnTo>
                      <a:pt x="2367" y="1445"/>
                    </a:lnTo>
                    <a:lnTo>
                      <a:pt x="2367" y="1451"/>
                    </a:lnTo>
                    <a:lnTo>
                      <a:pt x="2352" y="1451"/>
                    </a:lnTo>
                    <a:lnTo>
                      <a:pt x="2352" y="1445"/>
                    </a:lnTo>
                    <a:close/>
                    <a:moveTo>
                      <a:pt x="0" y="1156"/>
                    </a:moveTo>
                    <a:lnTo>
                      <a:pt x="18" y="1156"/>
                    </a:lnTo>
                    <a:lnTo>
                      <a:pt x="18" y="1163"/>
                    </a:lnTo>
                    <a:lnTo>
                      <a:pt x="0" y="1163"/>
                    </a:lnTo>
                    <a:lnTo>
                      <a:pt x="0" y="1156"/>
                    </a:lnTo>
                    <a:close/>
                    <a:moveTo>
                      <a:pt x="24" y="1156"/>
                    </a:moveTo>
                    <a:lnTo>
                      <a:pt x="43" y="1156"/>
                    </a:lnTo>
                    <a:lnTo>
                      <a:pt x="43" y="1163"/>
                    </a:lnTo>
                    <a:lnTo>
                      <a:pt x="24" y="1163"/>
                    </a:lnTo>
                    <a:lnTo>
                      <a:pt x="24" y="1156"/>
                    </a:lnTo>
                    <a:close/>
                    <a:moveTo>
                      <a:pt x="49" y="1156"/>
                    </a:moveTo>
                    <a:lnTo>
                      <a:pt x="68" y="1156"/>
                    </a:lnTo>
                    <a:lnTo>
                      <a:pt x="68" y="1163"/>
                    </a:lnTo>
                    <a:lnTo>
                      <a:pt x="49" y="1163"/>
                    </a:lnTo>
                    <a:lnTo>
                      <a:pt x="49" y="1156"/>
                    </a:lnTo>
                    <a:close/>
                    <a:moveTo>
                      <a:pt x="74" y="1156"/>
                    </a:moveTo>
                    <a:lnTo>
                      <a:pt x="92" y="1156"/>
                    </a:lnTo>
                    <a:lnTo>
                      <a:pt x="92" y="1163"/>
                    </a:lnTo>
                    <a:lnTo>
                      <a:pt x="74" y="1163"/>
                    </a:lnTo>
                    <a:lnTo>
                      <a:pt x="74" y="1156"/>
                    </a:lnTo>
                    <a:close/>
                    <a:moveTo>
                      <a:pt x="99" y="1156"/>
                    </a:moveTo>
                    <a:lnTo>
                      <a:pt x="117" y="1156"/>
                    </a:lnTo>
                    <a:lnTo>
                      <a:pt x="117" y="1163"/>
                    </a:lnTo>
                    <a:lnTo>
                      <a:pt x="99" y="1163"/>
                    </a:lnTo>
                    <a:lnTo>
                      <a:pt x="99" y="1156"/>
                    </a:lnTo>
                    <a:close/>
                    <a:moveTo>
                      <a:pt x="123" y="1156"/>
                    </a:moveTo>
                    <a:lnTo>
                      <a:pt x="142" y="1156"/>
                    </a:lnTo>
                    <a:lnTo>
                      <a:pt x="142" y="1163"/>
                    </a:lnTo>
                    <a:lnTo>
                      <a:pt x="123" y="1163"/>
                    </a:lnTo>
                    <a:lnTo>
                      <a:pt x="123" y="1156"/>
                    </a:lnTo>
                    <a:close/>
                    <a:moveTo>
                      <a:pt x="148" y="1156"/>
                    </a:moveTo>
                    <a:lnTo>
                      <a:pt x="167" y="1156"/>
                    </a:lnTo>
                    <a:lnTo>
                      <a:pt x="167" y="1163"/>
                    </a:lnTo>
                    <a:lnTo>
                      <a:pt x="148" y="1163"/>
                    </a:lnTo>
                    <a:lnTo>
                      <a:pt x="148" y="1156"/>
                    </a:lnTo>
                    <a:close/>
                    <a:moveTo>
                      <a:pt x="173" y="1156"/>
                    </a:moveTo>
                    <a:lnTo>
                      <a:pt x="191" y="1156"/>
                    </a:lnTo>
                    <a:lnTo>
                      <a:pt x="191" y="1163"/>
                    </a:lnTo>
                    <a:lnTo>
                      <a:pt x="173" y="1163"/>
                    </a:lnTo>
                    <a:lnTo>
                      <a:pt x="173" y="1156"/>
                    </a:lnTo>
                    <a:close/>
                    <a:moveTo>
                      <a:pt x="198" y="1156"/>
                    </a:moveTo>
                    <a:lnTo>
                      <a:pt x="216" y="1156"/>
                    </a:lnTo>
                    <a:lnTo>
                      <a:pt x="216" y="1163"/>
                    </a:lnTo>
                    <a:lnTo>
                      <a:pt x="198" y="1163"/>
                    </a:lnTo>
                    <a:lnTo>
                      <a:pt x="198" y="1156"/>
                    </a:lnTo>
                    <a:close/>
                    <a:moveTo>
                      <a:pt x="222" y="1156"/>
                    </a:moveTo>
                    <a:lnTo>
                      <a:pt x="241" y="1156"/>
                    </a:lnTo>
                    <a:lnTo>
                      <a:pt x="241" y="1163"/>
                    </a:lnTo>
                    <a:lnTo>
                      <a:pt x="222" y="1163"/>
                    </a:lnTo>
                    <a:lnTo>
                      <a:pt x="222" y="1156"/>
                    </a:lnTo>
                    <a:close/>
                    <a:moveTo>
                      <a:pt x="247" y="1156"/>
                    </a:moveTo>
                    <a:lnTo>
                      <a:pt x="266" y="1156"/>
                    </a:lnTo>
                    <a:lnTo>
                      <a:pt x="266" y="1163"/>
                    </a:lnTo>
                    <a:lnTo>
                      <a:pt x="247" y="1163"/>
                    </a:lnTo>
                    <a:lnTo>
                      <a:pt x="247" y="1156"/>
                    </a:lnTo>
                    <a:close/>
                    <a:moveTo>
                      <a:pt x="272" y="1156"/>
                    </a:moveTo>
                    <a:lnTo>
                      <a:pt x="290" y="1156"/>
                    </a:lnTo>
                    <a:lnTo>
                      <a:pt x="290" y="1163"/>
                    </a:lnTo>
                    <a:lnTo>
                      <a:pt x="272" y="1163"/>
                    </a:lnTo>
                    <a:lnTo>
                      <a:pt x="272" y="1156"/>
                    </a:lnTo>
                    <a:close/>
                    <a:moveTo>
                      <a:pt x="297" y="1156"/>
                    </a:moveTo>
                    <a:lnTo>
                      <a:pt x="315" y="1156"/>
                    </a:lnTo>
                    <a:lnTo>
                      <a:pt x="315" y="1163"/>
                    </a:lnTo>
                    <a:lnTo>
                      <a:pt x="297" y="1163"/>
                    </a:lnTo>
                    <a:lnTo>
                      <a:pt x="297" y="1156"/>
                    </a:lnTo>
                    <a:close/>
                    <a:moveTo>
                      <a:pt x="321" y="1156"/>
                    </a:moveTo>
                    <a:lnTo>
                      <a:pt x="340" y="1156"/>
                    </a:lnTo>
                    <a:lnTo>
                      <a:pt x="340" y="1163"/>
                    </a:lnTo>
                    <a:lnTo>
                      <a:pt x="321" y="1163"/>
                    </a:lnTo>
                    <a:lnTo>
                      <a:pt x="321" y="1156"/>
                    </a:lnTo>
                    <a:close/>
                    <a:moveTo>
                      <a:pt x="346" y="1156"/>
                    </a:moveTo>
                    <a:lnTo>
                      <a:pt x="365" y="1156"/>
                    </a:lnTo>
                    <a:lnTo>
                      <a:pt x="365" y="1163"/>
                    </a:lnTo>
                    <a:lnTo>
                      <a:pt x="346" y="1163"/>
                    </a:lnTo>
                    <a:lnTo>
                      <a:pt x="346" y="1156"/>
                    </a:lnTo>
                    <a:close/>
                    <a:moveTo>
                      <a:pt x="371" y="1156"/>
                    </a:moveTo>
                    <a:lnTo>
                      <a:pt x="390" y="1156"/>
                    </a:lnTo>
                    <a:lnTo>
                      <a:pt x="390" y="1163"/>
                    </a:lnTo>
                    <a:lnTo>
                      <a:pt x="371" y="1163"/>
                    </a:lnTo>
                    <a:lnTo>
                      <a:pt x="371" y="1156"/>
                    </a:lnTo>
                    <a:close/>
                    <a:moveTo>
                      <a:pt x="396" y="1156"/>
                    </a:moveTo>
                    <a:lnTo>
                      <a:pt x="414" y="1156"/>
                    </a:lnTo>
                    <a:lnTo>
                      <a:pt x="414" y="1163"/>
                    </a:lnTo>
                    <a:lnTo>
                      <a:pt x="396" y="1163"/>
                    </a:lnTo>
                    <a:lnTo>
                      <a:pt x="396" y="1156"/>
                    </a:lnTo>
                    <a:close/>
                    <a:moveTo>
                      <a:pt x="420" y="1156"/>
                    </a:moveTo>
                    <a:lnTo>
                      <a:pt x="439" y="1156"/>
                    </a:lnTo>
                    <a:lnTo>
                      <a:pt x="439" y="1163"/>
                    </a:lnTo>
                    <a:lnTo>
                      <a:pt x="420" y="1163"/>
                    </a:lnTo>
                    <a:lnTo>
                      <a:pt x="420" y="1156"/>
                    </a:lnTo>
                    <a:close/>
                    <a:moveTo>
                      <a:pt x="445" y="1156"/>
                    </a:moveTo>
                    <a:lnTo>
                      <a:pt x="464" y="1156"/>
                    </a:lnTo>
                    <a:lnTo>
                      <a:pt x="464" y="1163"/>
                    </a:lnTo>
                    <a:lnTo>
                      <a:pt x="445" y="1163"/>
                    </a:lnTo>
                    <a:lnTo>
                      <a:pt x="445" y="1156"/>
                    </a:lnTo>
                    <a:close/>
                    <a:moveTo>
                      <a:pt x="470" y="1156"/>
                    </a:moveTo>
                    <a:lnTo>
                      <a:pt x="489" y="1156"/>
                    </a:lnTo>
                    <a:lnTo>
                      <a:pt x="489" y="1163"/>
                    </a:lnTo>
                    <a:lnTo>
                      <a:pt x="470" y="1163"/>
                    </a:lnTo>
                    <a:lnTo>
                      <a:pt x="470" y="1156"/>
                    </a:lnTo>
                    <a:close/>
                    <a:moveTo>
                      <a:pt x="495" y="1156"/>
                    </a:moveTo>
                    <a:lnTo>
                      <a:pt x="513" y="1156"/>
                    </a:lnTo>
                    <a:lnTo>
                      <a:pt x="513" y="1163"/>
                    </a:lnTo>
                    <a:lnTo>
                      <a:pt x="495" y="1163"/>
                    </a:lnTo>
                    <a:lnTo>
                      <a:pt x="495" y="1156"/>
                    </a:lnTo>
                    <a:close/>
                    <a:moveTo>
                      <a:pt x="520" y="1156"/>
                    </a:moveTo>
                    <a:lnTo>
                      <a:pt x="538" y="1156"/>
                    </a:lnTo>
                    <a:lnTo>
                      <a:pt x="538" y="1163"/>
                    </a:lnTo>
                    <a:lnTo>
                      <a:pt x="520" y="1163"/>
                    </a:lnTo>
                    <a:lnTo>
                      <a:pt x="520" y="1156"/>
                    </a:lnTo>
                    <a:close/>
                    <a:moveTo>
                      <a:pt x="544" y="1156"/>
                    </a:moveTo>
                    <a:lnTo>
                      <a:pt x="563" y="1156"/>
                    </a:lnTo>
                    <a:lnTo>
                      <a:pt x="563" y="1163"/>
                    </a:lnTo>
                    <a:lnTo>
                      <a:pt x="544" y="1163"/>
                    </a:lnTo>
                    <a:lnTo>
                      <a:pt x="544" y="1156"/>
                    </a:lnTo>
                    <a:close/>
                    <a:moveTo>
                      <a:pt x="569" y="1156"/>
                    </a:moveTo>
                    <a:lnTo>
                      <a:pt x="588" y="1156"/>
                    </a:lnTo>
                    <a:lnTo>
                      <a:pt x="588" y="1163"/>
                    </a:lnTo>
                    <a:lnTo>
                      <a:pt x="569" y="1163"/>
                    </a:lnTo>
                    <a:lnTo>
                      <a:pt x="569" y="1156"/>
                    </a:lnTo>
                    <a:close/>
                    <a:moveTo>
                      <a:pt x="594" y="1156"/>
                    </a:moveTo>
                    <a:lnTo>
                      <a:pt x="612" y="1156"/>
                    </a:lnTo>
                    <a:lnTo>
                      <a:pt x="612" y="1163"/>
                    </a:lnTo>
                    <a:lnTo>
                      <a:pt x="594" y="1163"/>
                    </a:lnTo>
                    <a:lnTo>
                      <a:pt x="594" y="1156"/>
                    </a:lnTo>
                    <a:close/>
                    <a:moveTo>
                      <a:pt x="619" y="1156"/>
                    </a:moveTo>
                    <a:lnTo>
                      <a:pt x="637" y="1156"/>
                    </a:lnTo>
                    <a:lnTo>
                      <a:pt x="637" y="1163"/>
                    </a:lnTo>
                    <a:lnTo>
                      <a:pt x="619" y="1163"/>
                    </a:lnTo>
                    <a:lnTo>
                      <a:pt x="619" y="1156"/>
                    </a:lnTo>
                    <a:close/>
                    <a:moveTo>
                      <a:pt x="643" y="1156"/>
                    </a:moveTo>
                    <a:lnTo>
                      <a:pt x="662" y="1156"/>
                    </a:lnTo>
                    <a:lnTo>
                      <a:pt x="662" y="1163"/>
                    </a:lnTo>
                    <a:lnTo>
                      <a:pt x="643" y="1163"/>
                    </a:lnTo>
                    <a:lnTo>
                      <a:pt x="643" y="1156"/>
                    </a:lnTo>
                    <a:close/>
                    <a:moveTo>
                      <a:pt x="668" y="1156"/>
                    </a:moveTo>
                    <a:lnTo>
                      <a:pt x="687" y="1156"/>
                    </a:lnTo>
                    <a:lnTo>
                      <a:pt x="687" y="1163"/>
                    </a:lnTo>
                    <a:lnTo>
                      <a:pt x="668" y="1163"/>
                    </a:lnTo>
                    <a:lnTo>
                      <a:pt x="668" y="1156"/>
                    </a:lnTo>
                    <a:close/>
                    <a:moveTo>
                      <a:pt x="693" y="1156"/>
                    </a:moveTo>
                    <a:lnTo>
                      <a:pt x="711" y="1156"/>
                    </a:lnTo>
                    <a:lnTo>
                      <a:pt x="711" y="1163"/>
                    </a:lnTo>
                    <a:lnTo>
                      <a:pt x="693" y="1163"/>
                    </a:lnTo>
                    <a:lnTo>
                      <a:pt x="693" y="1156"/>
                    </a:lnTo>
                    <a:close/>
                    <a:moveTo>
                      <a:pt x="718" y="1156"/>
                    </a:moveTo>
                    <a:lnTo>
                      <a:pt x="736" y="1156"/>
                    </a:lnTo>
                    <a:lnTo>
                      <a:pt x="736" y="1163"/>
                    </a:lnTo>
                    <a:lnTo>
                      <a:pt x="718" y="1163"/>
                    </a:lnTo>
                    <a:lnTo>
                      <a:pt x="718" y="1156"/>
                    </a:lnTo>
                    <a:close/>
                    <a:moveTo>
                      <a:pt x="742" y="1156"/>
                    </a:moveTo>
                    <a:lnTo>
                      <a:pt x="761" y="1156"/>
                    </a:lnTo>
                    <a:lnTo>
                      <a:pt x="761" y="1163"/>
                    </a:lnTo>
                    <a:lnTo>
                      <a:pt x="742" y="1163"/>
                    </a:lnTo>
                    <a:lnTo>
                      <a:pt x="742" y="1156"/>
                    </a:lnTo>
                    <a:close/>
                    <a:moveTo>
                      <a:pt x="767" y="1156"/>
                    </a:moveTo>
                    <a:lnTo>
                      <a:pt x="786" y="1156"/>
                    </a:lnTo>
                    <a:lnTo>
                      <a:pt x="786" y="1163"/>
                    </a:lnTo>
                    <a:lnTo>
                      <a:pt x="767" y="1163"/>
                    </a:lnTo>
                    <a:lnTo>
                      <a:pt x="767" y="1156"/>
                    </a:lnTo>
                    <a:close/>
                    <a:moveTo>
                      <a:pt x="792" y="1156"/>
                    </a:moveTo>
                    <a:lnTo>
                      <a:pt x="810" y="1156"/>
                    </a:lnTo>
                    <a:lnTo>
                      <a:pt x="810" y="1163"/>
                    </a:lnTo>
                    <a:lnTo>
                      <a:pt x="792" y="1163"/>
                    </a:lnTo>
                    <a:lnTo>
                      <a:pt x="792" y="1156"/>
                    </a:lnTo>
                    <a:close/>
                    <a:moveTo>
                      <a:pt x="817" y="1156"/>
                    </a:moveTo>
                    <a:lnTo>
                      <a:pt x="835" y="1156"/>
                    </a:lnTo>
                    <a:lnTo>
                      <a:pt x="835" y="1163"/>
                    </a:lnTo>
                    <a:lnTo>
                      <a:pt x="817" y="1163"/>
                    </a:lnTo>
                    <a:lnTo>
                      <a:pt x="817" y="1156"/>
                    </a:lnTo>
                    <a:close/>
                    <a:moveTo>
                      <a:pt x="841" y="1156"/>
                    </a:moveTo>
                    <a:lnTo>
                      <a:pt x="860" y="1156"/>
                    </a:lnTo>
                    <a:lnTo>
                      <a:pt x="860" y="1163"/>
                    </a:lnTo>
                    <a:lnTo>
                      <a:pt x="841" y="1163"/>
                    </a:lnTo>
                    <a:lnTo>
                      <a:pt x="841" y="1156"/>
                    </a:lnTo>
                    <a:close/>
                    <a:moveTo>
                      <a:pt x="866" y="1156"/>
                    </a:moveTo>
                    <a:lnTo>
                      <a:pt x="885" y="1156"/>
                    </a:lnTo>
                    <a:lnTo>
                      <a:pt x="885" y="1163"/>
                    </a:lnTo>
                    <a:lnTo>
                      <a:pt x="866" y="1163"/>
                    </a:lnTo>
                    <a:lnTo>
                      <a:pt x="866" y="1156"/>
                    </a:lnTo>
                    <a:close/>
                    <a:moveTo>
                      <a:pt x="891" y="1156"/>
                    </a:moveTo>
                    <a:lnTo>
                      <a:pt x="910" y="1156"/>
                    </a:lnTo>
                    <a:lnTo>
                      <a:pt x="910" y="1163"/>
                    </a:lnTo>
                    <a:lnTo>
                      <a:pt x="891" y="1163"/>
                    </a:lnTo>
                    <a:lnTo>
                      <a:pt x="891" y="1156"/>
                    </a:lnTo>
                    <a:close/>
                    <a:moveTo>
                      <a:pt x="916" y="1156"/>
                    </a:moveTo>
                    <a:lnTo>
                      <a:pt x="934" y="1156"/>
                    </a:lnTo>
                    <a:lnTo>
                      <a:pt x="934" y="1163"/>
                    </a:lnTo>
                    <a:lnTo>
                      <a:pt x="916" y="1163"/>
                    </a:lnTo>
                    <a:lnTo>
                      <a:pt x="916" y="1156"/>
                    </a:lnTo>
                    <a:close/>
                    <a:moveTo>
                      <a:pt x="940" y="1156"/>
                    </a:moveTo>
                    <a:lnTo>
                      <a:pt x="959" y="1156"/>
                    </a:lnTo>
                    <a:lnTo>
                      <a:pt x="959" y="1163"/>
                    </a:lnTo>
                    <a:lnTo>
                      <a:pt x="940" y="1163"/>
                    </a:lnTo>
                    <a:lnTo>
                      <a:pt x="940" y="1156"/>
                    </a:lnTo>
                    <a:close/>
                    <a:moveTo>
                      <a:pt x="965" y="1156"/>
                    </a:moveTo>
                    <a:lnTo>
                      <a:pt x="984" y="1156"/>
                    </a:lnTo>
                    <a:lnTo>
                      <a:pt x="984" y="1163"/>
                    </a:lnTo>
                    <a:lnTo>
                      <a:pt x="965" y="1163"/>
                    </a:lnTo>
                    <a:lnTo>
                      <a:pt x="965" y="1156"/>
                    </a:lnTo>
                    <a:close/>
                    <a:moveTo>
                      <a:pt x="990" y="1156"/>
                    </a:moveTo>
                    <a:lnTo>
                      <a:pt x="1009" y="1156"/>
                    </a:lnTo>
                    <a:lnTo>
                      <a:pt x="1009" y="1163"/>
                    </a:lnTo>
                    <a:lnTo>
                      <a:pt x="990" y="1163"/>
                    </a:lnTo>
                    <a:lnTo>
                      <a:pt x="990" y="1156"/>
                    </a:lnTo>
                    <a:close/>
                    <a:moveTo>
                      <a:pt x="1015" y="1156"/>
                    </a:moveTo>
                    <a:lnTo>
                      <a:pt x="1033" y="1156"/>
                    </a:lnTo>
                    <a:lnTo>
                      <a:pt x="1033" y="1163"/>
                    </a:lnTo>
                    <a:lnTo>
                      <a:pt x="1015" y="1163"/>
                    </a:lnTo>
                    <a:lnTo>
                      <a:pt x="1015" y="1156"/>
                    </a:lnTo>
                    <a:close/>
                    <a:moveTo>
                      <a:pt x="1039" y="1156"/>
                    </a:moveTo>
                    <a:lnTo>
                      <a:pt x="1058" y="1156"/>
                    </a:lnTo>
                    <a:lnTo>
                      <a:pt x="1058" y="1163"/>
                    </a:lnTo>
                    <a:lnTo>
                      <a:pt x="1039" y="1163"/>
                    </a:lnTo>
                    <a:lnTo>
                      <a:pt x="1039" y="1156"/>
                    </a:lnTo>
                    <a:close/>
                    <a:moveTo>
                      <a:pt x="1064" y="1156"/>
                    </a:moveTo>
                    <a:lnTo>
                      <a:pt x="1083" y="1156"/>
                    </a:lnTo>
                    <a:lnTo>
                      <a:pt x="1083" y="1163"/>
                    </a:lnTo>
                    <a:lnTo>
                      <a:pt x="1064" y="1163"/>
                    </a:lnTo>
                    <a:lnTo>
                      <a:pt x="1064" y="1156"/>
                    </a:lnTo>
                    <a:close/>
                    <a:moveTo>
                      <a:pt x="1089" y="1156"/>
                    </a:moveTo>
                    <a:lnTo>
                      <a:pt x="1108" y="1156"/>
                    </a:lnTo>
                    <a:lnTo>
                      <a:pt x="1108" y="1163"/>
                    </a:lnTo>
                    <a:lnTo>
                      <a:pt x="1089" y="1163"/>
                    </a:lnTo>
                    <a:lnTo>
                      <a:pt x="1089" y="1156"/>
                    </a:lnTo>
                    <a:close/>
                    <a:moveTo>
                      <a:pt x="1114" y="1156"/>
                    </a:moveTo>
                    <a:lnTo>
                      <a:pt x="1132" y="1156"/>
                    </a:lnTo>
                    <a:lnTo>
                      <a:pt x="1132" y="1163"/>
                    </a:lnTo>
                    <a:lnTo>
                      <a:pt x="1114" y="1163"/>
                    </a:lnTo>
                    <a:lnTo>
                      <a:pt x="1114" y="1156"/>
                    </a:lnTo>
                    <a:close/>
                    <a:moveTo>
                      <a:pt x="1139" y="1156"/>
                    </a:moveTo>
                    <a:lnTo>
                      <a:pt x="1157" y="1156"/>
                    </a:lnTo>
                    <a:lnTo>
                      <a:pt x="1157" y="1163"/>
                    </a:lnTo>
                    <a:lnTo>
                      <a:pt x="1139" y="1163"/>
                    </a:lnTo>
                    <a:lnTo>
                      <a:pt x="1139" y="1156"/>
                    </a:lnTo>
                    <a:close/>
                    <a:moveTo>
                      <a:pt x="1163" y="1156"/>
                    </a:moveTo>
                    <a:lnTo>
                      <a:pt x="1182" y="1156"/>
                    </a:lnTo>
                    <a:lnTo>
                      <a:pt x="1182" y="1163"/>
                    </a:lnTo>
                    <a:lnTo>
                      <a:pt x="1163" y="1163"/>
                    </a:lnTo>
                    <a:lnTo>
                      <a:pt x="1163" y="1156"/>
                    </a:lnTo>
                    <a:close/>
                    <a:moveTo>
                      <a:pt x="1188" y="1156"/>
                    </a:moveTo>
                    <a:lnTo>
                      <a:pt x="1207" y="1156"/>
                    </a:lnTo>
                    <a:lnTo>
                      <a:pt x="1207" y="1163"/>
                    </a:lnTo>
                    <a:lnTo>
                      <a:pt x="1188" y="1163"/>
                    </a:lnTo>
                    <a:lnTo>
                      <a:pt x="1188" y="1156"/>
                    </a:lnTo>
                    <a:close/>
                    <a:moveTo>
                      <a:pt x="1213" y="1156"/>
                    </a:moveTo>
                    <a:lnTo>
                      <a:pt x="1231" y="1156"/>
                    </a:lnTo>
                    <a:lnTo>
                      <a:pt x="1231" y="1163"/>
                    </a:lnTo>
                    <a:lnTo>
                      <a:pt x="1213" y="1163"/>
                    </a:lnTo>
                    <a:lnTo>
                      <a:pt x="1213" y="1156"/>
                    </a:lnTo>
                    <a:close/>
                    <a:moveTo>
                      <a:pt x="1238" y="1156"/>
                    </a:moveTo>
                    <a:lnTo>
                      <a:pt x="1256" y="1156"/>
                    </a:lnTo>
                    <a:lnTo>
                      <a:pt x="1256" y="1163"/>
                    </a:lnTo>
                    <a:lnTo>
                      <a:pt x="1238" y="1163"/>
                    </a:lnTo>
                    <a:lnTo>
                      <a:pt x="1238" y="1156"/>
                    </a:lnTo>
                    <a:close/>
                    <a:moveTo>
                      <a:pt x="1262" y="1156"/>
                    </a:moveTo>
                    <a:lnTo>
                      <a:pt x="1281" y="1156"/>
                    </a:lnTo>
                    <a:lnTo>
                      <a:pt x="1281" y="1163"/>
                    </a:lnTo>
                    <a:lnTo>
                      <a:pt x="1262" y="1163"/>
                    </a:lnTo>
                    <a:lnTo>
                      <a:pt x="1262" y="1156"/>
                    </a:lnTo>
                    <a:close/>
                    <a:moveTo>
                      <a:pt x="1287" y="1156"/>
                    </a:moveTo>
                    <a:lnTo>
                      <a:pt x="1306" y="1156"/>
                    </a:lnTo>
                    <a:lnTo>
                      <a:pt x="1306" y="1163"/>
                    </a:lnTo>
                    <a:lnTo>
                      <a:pt x="1287" y="1163"/>
                    </a:lnTo>
                    <a:lnTo>
                      <a:pt x="1287" y="1156"/>
                    </a:lnTo>
                    <a:close/>
                    <a:moveTo>
                      <a:pt x="1312" y="1156"/>
                    </a:moveTo>
                    <a:lnTo>
                      <a:pt x="1330" y="1156"/>
                    </a:lnTo>
                    <a:lnTo>
                      <a:pt x="1330" y="1163"/>
                    </a:lnTo>
                    <a:lnTo>
                      <a:pt x="1312" y="1163"/>
                    </a:lnTo>
                    <a:lnTo>
                      <a:pt x="1312" y="1156"/>
                    </a:lnTo>
                    <a:close/>
                    <a:moveTo>
                      <a:pt x="1337" y="1156"/>
                    </a:moveTo>
                    <a:lnTo>
                      <a:pt x="1355" y="1156"/>
                    </a:lnTo>
                    <a:lnTo>
                      <a:pt x="1355" y="1163"/>
                    </a:lnTo>
                    <a:lnTo>
                      <a:pt x="1337" y="1163"/>
                    </a:lnTo>
                    <a:lnTo>
                      <a:pt x="1337" y="1156"/>
                    </a:lnTo>
                    <a:close/>
                    <a:moveTo>
                      <a:pt x="1361" y="1156"/>
                    </a:moveTo>
                    <a:lnTo>
                      <a:pt x="1380" y="1156"/>
                    </a:lnTo>
                    <a:lnTo>
                      <a:pt x="1380" y="1163"/>
                    </a:lnTo>
                    <a:lnTo>
                      <a:pt x="1361" y="1163"/>
                    </a:lnTo>
                    <a:lnTo>
                      <a:pt x="1361" y="1156"/>
                    </a:lnTo>
                    <a:close/>
                    <a:moveTo>
                      <a:pt x="1386" y="1156"/>
                    </a:moveTo>
                    <a:lnTo>
                      <a:pt x="1405" y="1156"/>
                    </a:lnTo>
                    <a:lnTo>
                      <a:pt x="1405" y="1163"/>
                    </a:lnTo>
                    <a:lnTo>
                      <a:pt x="1386" y="1163"/>
                    </a:lnTo>
                    <a:lnTo>
                      <a:pt x="1386" y="1156"/>
                    </a:lnTo>
                    <a:close/>
                    <a:moveTo>
                      <a:pt x="1411" y="1156"/>
                    </a:moveTo>
                    <a:lnTo>
                      <a:pt x="1429" y="1156"/>
                    </a:lnTo>
                    <a:lnTo>
                      <a:pt x="1429" y="1163"/>
                    </a:lnTo>
                    <a:lnTo>
                      <a:pt x="1411" y="1163"/>
                    </a:lnTo>
                    <a:lnTo>
                      <a:pt x="1411" y="1156"/>
                    </a:lnTo>
                    <a:close/>
                    <a:moveTo>
                      <a:pt x="1436" y="1156"/>
                    </a:moveTo>
                    <a:lnTo>
                      <a:pt x="1454" y="1156"/>
                    </a:lnTo>
                    <a:lnTo>
                      <a:pt x="1454" y="1163"/>
                    </a:lnTo>
                    <a:lnTo>
                      <a:pt x="1436" y="1163"/>
                    </a:lnTo>
                    <a:lnTo>
                      <a:pt x="1436" y="1156"/>
                    </a:lnTo>
                    <a:close/>
                    <a:moveTo>
                      <a:pt x="1460" y="1156"/>
                    </a:moveTo>
                    <a:lnTo>
                      <a:pt x="1479" y="1156"/>
                    </a:lnTo>
                    <a:lnTo>
                      <a:pt x="1479" y="1163"/>
                    </a:lnTo>
                    <a:lnTo>
                      <a:pt x="1460" y="1163"/>
                    </a:lnTo>
                    <a:lnTo>
                      <a:pt x="1460" y="1156"/>
                    </a:lnTo>
                    <a:close/>
                    <a:moveTo>
                      <a:pt x="1485" y="1156"/>
                    </a:moveTo>
                    <a:lnTo>
                      <a:pt x="1504" y="1156"/>
                    </a:lnTo>
                    <a:lnTo>
                      <a:pt x="1504" y="1163"/>
                    </a:lnTo>
                    <a:lnTo>
                      <a:pt x="1485" y="1163"/>
                    </a:lnTo>
                    <a:lnTo>
                      <a:pt x="1485" y="1156"/>
                    </a:lnTo>
                    <a:close/>
                    <a:moveTo>
                      <a:pt x="1510" y="1156"/>
                    </a:moveTo>
                    <a:lnTo>
                      <a:pt x="1529" y="1156"/>
                    </a:lnTo>
                    <a:lnTo>
                      <a:pt x="1529" y="1163"/>
                    </a:lnTo>
                    <a:lnTo>
                      <a:pt x="1510" y="1163"/>
                    </a:lnTo>
                    <a:lnTo>
                      <a:pt x="1510" y="1156"/>
                    </a:lnTo>
                    <a:close/>
                    <a:moveTo>
                      <a:pt x="1535" y="1156"/>
                    </a:moveTo>
                    <a:lnTo>
                      <a:pt x="1553" y="1156"/>
                    </a:lnTo>
                    <a:lnTo>
                      <a:pt x="1553" y="1163"/>
                    </a:lnTo>
                    <a:lnTo>
                      <a:pt x="1535" y="1163"/>
                    </a:lnTo>
                    <a:lnTo>
                      <a:pt x="1535" y="1156"/>
                    </a:lnTo>
                    <a:close/>
                    <a:moveTo>
                      <a:pt x="1559" y="1156"/>
                    </a:moveTo>
                    <a:lnTo>
                      <a:pt x="1578" y="1156"/>
                    </a:lnTo>
                    <a:lnTo>
                      <a:pt x="1578" y="1163"/>
                    </a:lnTo>
                    <a:lnTo>
                      <a:pt x="1559" y="1163"/>
                    </a:lnTo>
                    <a:lnTo>
                      <a:pt x="1559" y="1156"/>
                    </a:lnTo>
                    <a:close/>
                    <a:moveTo>
                      <a:pt x="1584" y="1156"/>
                    </a:moveTo>
                    <a:lnTo>
                      <a:pt x="1603" y="1156"/>
                    </a:lnTo>
                    <a:lnTo>
                      <a:pt x="1603" y="1163"/>
                    </a:lnTo>
                    <a:lnTo>
                      <a:pt x="1584" y="1163"/>
                    </a:lnTo>
                    <a:lnTo>
                      <a:pt x="1584" y="1156"/>
                    </a:lnTo>
                    <a:close/>
                    <a:moveTo>
                      <a:pt x="1609" y="1156"/>
                    </a:moveTo>
                    <a:lnTo>
                      <a:pt x="1628" y="1156"/>
                    </a:lnTo>
                    <a:lnTo>
                      <a:pt x="1628" y="1163"/>
                    </a:lnTo>
                    <a:lnTo>
                      <a:pt x="1609" y="1163"/>
                    </a:lnTo>
                    <a:lnTo>
                      <a:pt x="1609" y="1156"/>
                    </a:lnTo>
                    <a:close/>
                    <a:moveTo>
                      <a:pt x="1634" y="1156"/>
                    </a:moveTo>
                    <a:lnTo>
                      <a:pt x="1652" y="1156"/>
                    </a:lnTo>
                    <a:lnTo>
                      <a:pt x="1652" y="1163"/>
                    </a:lnTo>
                    <a:lnTo>
                      <a:pt x="1634" y="1163"/>
                    </a:lnTo>
                    <a:lnTo>
                      <a:pt x="1634" y="1156"/>
                    </a:lnTo>
                    <a:close/>
                    <a:moveTo>
                      <a:pt x="1659" y="1156"/>
                    </a:moveTo>
                    <a:lnTo>
                      <a:pt x="1677" y="1156"/>
                    </a:lnTo>
                    <a:lnTo>
                      <a:pt x="1677" y="1163"/>
                    </a:lnTo>
                    <a:lnTo>
                      <a:pt x="1659" y="1163"/>
                    </a:lnTo>
                    <a:lnTo>
                      <a:pt x="1659" y="1156"/>
                    </a:lnTo>
                    <a:close/>
                    <a:moveTo>
                      <a:pt x="1683" y="1156"/>
                    </a:moveTo>
                    <a:lnTo>
                      <a:pt x="1702" y="1156"/>
                    </a:lnTo>
                    <a:lnTo>
                      <a:pt x="1702" y="1163"/>
                    </a:lnTo>
                    <a:lnTo>
                      <a:pt x="1683" y="1163"/>
                    </a:lnTo>
                    <a:lnTo>
                      <a:pt x="1683" y="1156"/>
                    </a:lnTo>
                    <a:close/>
                    <a:moveTo>
                      <a:pt x="1708" y="1156"/>
                    </a:moveTo>
                    <a:lnTo>
                      <a:pt x="1727" y="1156"/>
                    </a:lnTo>
                    <a:lnTo>
                      <a:pt x="1727" y="1163"/>
                    </a:lnTo>
                    <a:lnTo>
                      <a:pt x="1708" y="1163"/>
                    </a:lnTo>
                    <a:lnTo>
                      <a:pt x="1708" y="1156"/>
                    </a:lnTo>
                    <a:close/>
                    <a:moveTo>
                      <a:pt x="1733" y="1156"/>
                    </a:moveTo>
                    <a:lnTo>
                      <a:pt x="1751" y="1156"/>
                    </a:lnTo>
                    <a:lnTo>
                      <a:pt x="1751" y="1163"/>
                    </a:lnTo>
                    <a:lnTo>
                      <a:pt x="1733" y="1163"/>
                    </a:lnTo>
                    <a:lnTo>
                      <a:pt x="1733" y="1156"/>
                    </a:lnTo>
                    <a:close/>
                    <a:moveTo>
                      <a:pt x="1758" y="1156"/>
                    </a:moveTo>
                    <a:lnTo>
                      <a:pt x="1776" y="1156"/>
                    </a:lnTo>
                    <a:lnTo>
                      <a:pt x="1776" y="1163"/>
                    </a:lnTo>
                    <a:lnTo>
                      <a:pt x="1758" y="1163"/>
                    </a:lnTo>
                    <a:lnTo>
                      <a:pt x="1758" y="1156"/>
                    </a:lnTo>
                    <a:close/>
                    <a:moveTo>
                      <a:pt x="1782" y="1156"/>
                    </a:moveTo>
                    <a:lnTo>
                      <a:pt x="1801" y="1156"/>
                    </a:lnTo>
                    <a:lnTo>
                      <a:pt x="1801" y="1163"/>
                    </a:lnTo>
                    <a:lnTo>
                      <a:pt x="1782" y="1163"/>
                    </a:lnTo>
                    <a:lnTo>
                      <a:pt x="1782" y="1156"/>
                    </a:lnTo>
                    <a:close/>
                    <a:moveTo>
                      <a:pt x="1807" y="1156"/>
                    </a:moveTo>
                    <a:lnTo>
                      <a:pt x="1826" y="1156"/>
                    </a:lnTo>
                    <a:lnTo>
                      <a:pt x="1826" y="1163"/>
                    </a:lnTo>
                    <a:lnTo>
                      <a:pt x="1807" y="1163"/>
                    </a:lnTo>
                    <a:lnTo>
                      <a:pt x="1807" y="1156"/>
                    </a:lnTo>
                    <a:close/>
                    <a:moveTo>
                      <a:pt x="1832" y="1156"/>
                    </a:moveTo>
                    <a:lnTo>
                      <a:pt x="1850" y="1156"/>
                    </a:lnTo>
                    <a:lnTo>
                      <a:pt x="1850" y="1163"/>
                    </a:lnTo>
                    <a:lnTo>
                      <a:pt x="1832" y="1163"/>
                    </a:lnTo>
                    <a:lnTo>
                      <a:pt x="1832" y="1156"/>
                    </a:lnTo>
                    <a:close/>
                    <a:moveTo>
                      <a:pt x="1857" y="1156"/>
                    </a:moveTo>
                    <a:lnTo>
                      <a:pt x="1875" y="1156"/>
                    </a:lnTo>
                    <a:lnTo>
                      <a:pt x="1875" y="1163"/>
                    </a:lnTo>
                    <a:lnTo>
                      <a:pt x="1857" y="1163"/>
                    </a:lnTo>
                    <a:lnTo>
                      <a:pt x="1857" y="1156"/>
                    </a:lnTo>
                    <a:close/>
                    <a:moveTo>
                      <a:pt x="1881" y="1156"/>
                    </a:moveTo>
                    <a:lnTo>
                      <a:pt x="1900" y="1156"/>
                    </a:lnTo>
                    <a:lnTo>
                      <a:pt x="1900" y="1163"/>
                    </a:lnTo>
                    <a:lnTo>
                      <a:pt x="1881" y="1163"/>
                    </a:lnTo>
                    <a:lnTo>
                      <a:pt x="1881" y="1156"/>
                    </a:lnTo>
                    <a:close/>
                    <a:moveTo>
                      <a:pt x="1906" y="1156"/>
                    </a:moveTo>
                    <a:lnTo>
                      <a:pt x="1925" y="1156"/>
                    </a:lnTo>
                    <a:lnTo>
                      <a:pt x="1925" y="1163"/>
                    </a:lnTo>
                    <a:lnTo>
                      <a:pt x="1906" y="1163"/>
                    </a:lnTo>
                    <a:lnTo>
                      <a:pt x="1906" y="1156"/>
                    </a:lnTo>
                    <a:close/>
                    <a:moveTo>
                      <a:pt x="1931" y="1156"/>
                    </a:moveTo>
                    <a:lnTo>
                      <a:pt x="1949" y="1156"/>
                    </a:lnTo>
                    <a:lnTo>
                      <a:pt x="1949" y="1163"/>
                    </a:lnTo>
                    <a:lnTo>
                      <a:pt x="1931" y="1163"/>
                    </a:lnTo>
                    <a:lnTo>
                      <a:pt x="1931" y="1156"/>
                    </a:lnTo>
                    <a:close/>
                    <a:moveTo>
                      <a:pt x="1956" y="1156"/>
                    </a:moveTo>
                    <a:lnTo>
                      <a:pt x="1974" y="1156"/>
                    </a:lnTo>
                    <a:lnTo>
                      <a:pt x="1974" y="1163"/>
                    </a:lnTo>
                    <a:lnTo>
                      <a:pt x="1956" y="1163"/>
                    </a:lnTo>
                    <a:lnTo>
                      <a:pt x="1956" y="1156"/>
                    </a:lnTo>
                    <a:close/>
                    <a:moveTo>
                      <a:pt x="1980" y="1156"/>
                    </a:moveTo>
                    <a:lnTo>
                      <a:pt x="1999" y="1156"/>
                    </a:lnTo>
                    <a:lnTo>
                      <a:pt x="1999" y="1163"/>
                    </a:lnTo>
                    <a:lnTo>
                      <a:pt x="1980" y="1163"/>
                    </a:lnTo>
                    <a:lnTo>
                      <a:pt x="1980" y="1156"/>
                    </a:lnTo>
                    <a:close/>
                    <a:moveTo>
                      <a:pt x="2005" y="1156"/>
                    </a:moveTo>
                    <a:lnTo>
                      <a:pt x="2024" y="1156"/>
                    </a:lnTo>
                    <a:lnTo>
                      <a:pt x="2024" y="1163"/>
                    </a:lnTo>
                    <a:lnTo>
                      <a:pt x="2005" y="1163"/>
                    </a:lnTo>
                    <a:lnTo>
                      <a:pt x="2005" y="1156"/>
                    </a:lnTo>
                    <a:close/>
                    <a:moveTo>
                      <a:pt x="2030" y="1156"/>
                    </a:moveTo>
                    <a:lnTo>
                      <a:pt x="2049" y="1156"/>
                    </a:lnTo>
                    <a:lnTo>
                      <a:pt x="2049" y="1163"/>
                    </a:lnTo>
                    <a:lnTo>
                      <a:pt x="2030" y="1163"/>
                    </a:lnTo>
                    <a:lnTo>
                      <a:pt x="2030" y="1156"/>
                    </a:lnTo>
                    <a:close/>
                    <a:moveTo>
                      <a:pt x="2055" y="1156"/>
                    </a:moveTo>
                    <a:lnTo>
                      <a:pt x="2073" y="1156"/>
                    </a:lnTo>
                    <a:lnTo>
                      <a:pt x="2073" y="1163"/>
                    </a:lnTo>
                    <a:lnTo>
                      <a:pt x="2055" y="1163"/>
                    </a:lnTo>
                    <a:lnTo>
                      <a:pt x="2055" y="1156"/>
                    </a:lnTo>
                    <a:close/>
                    <a:moveTo>
                      <a:pt x="2079" y="1156"/>
                    </a:moveTo>
                    <a:lnTo>
                      <a:pt x="2098" y="1156"/>
                    </a:lnTo>
                    <a:lnTo>
                      <a:pt x="2098" y="1163"/>
                    </a:lnTo>
                    <a:lnTo>
                      <a:pt x="2079" y="1163"/>
                    </a:lnTo>
                    <a:lnTo>
                      <a:pt x="2079" y="1156"/>
                    </a:lnTo>
                    <a:close/>
                    <a:moveTo>
                      <a:pt x="2104" y="1156"/>
                    </a:moveTo>
                    <a:lnTo>
                      <a:pt x="2123" y="1156"/>
                    </a:lnTo>
                    <a:lnTo>
                      <a:pt x="2123" y="1163"/>
                    </a:lnTo>
                    <a:lnTo>
                      <a:pt x="2104" y="1163"/>
                    </a:lnTo>
                    <a:lnTo>
                      <a:pt x="2104" y="1156"/>
                    </a:lnTo>
                    <a:close/>
                    <a:moveTo>
                      <a:pt x="2129" y="1156"/>
                    </a:moveTo>
                    <a:lnTo>
                      <a:pt x="2148" y="1156"/>
                    </a:lnTo>
                    <a:lnTo>
                      <a:pt x="2148" y="1163"/>
                    </a:lnTo>
                    <a:lnTo>
                      <a:pt x="2129" y="1163"/>
                    </a:lnTo>
                    <a:lnTo>
                      <a:pt x="2129" y="1156"/>
                    </a:lnTo>
                    <a:close/>
                    <a:moveTo>
                      <a:pt x="2154" y="1156"/>
                    </a:moveTo>
                    <a:lnTo>
                      <a:pt x="2172" y="1156"/>
                    </a:lnTo>
                    <a:lnTo>
                      <a:pt x="2172" y="1163"/>
                    </a:lnTo>
                    <a:lnTo>
                      <a:pt x="2154" y="1163"/>
                    </a:lnTo>
                    <a:lnTo>
                      <a:pt x="2154" y="1156"/>
                    </a:lnTo>
                    <a:close/>
                    <a:moveTo>
                      <a:pt x="2179" y="1156"/>
                    </a:moveTo>
                    <a:lnTo>
                      <a:pt x="2197" y="1156"/>
                    </a:lnTo>
                    <a:lnTo>
                      <a:pt x="2197" y="1163"/>
                    </a:lnTo>
                    <a:lnTo>
                      <a:pt x="2179" y="1163"/>
                    </a:lnTo>
                    <a:lnTo>
                      <a:pt x="2179" y="1156"/>
                    </a:lnTo>
                    <a:close/>
                    <a:moveTo>
                      <a:pt x="2203" y="1156"/>
                    </a:moveTo>
                    <a:lnTo>
                      <a:pt x="2222" y="1156"/>
                    </a:lnTo>
                    <a:lnTo>
                      <a:pt x="2222" y="1163"/>
                    </a:lnTo>
                    <a:lnTo>
                      <a:pt x="2203" y="1163"/>
                    </a:lnTo>
                    <a:lnTo>
                      <a:pt x="2203" y="1156"/>
                    </a:lnTo>
                    <a:close/>
                    <a:moveTo>
                      <a:pt x="2228" y="1156"/>
                    </a:moveTo>
                    <a:lnTo>
                      <a:pt x="2247" y="1156"/>
                    </a:lnTo>
                    <a:lnTo>
                      <a:pt x="2247" y="1163"/>
                    </a:lnTo>
                    <a:lnTo>
                      <a:pt x="2228" y="1163"/>
                    </a:lnTo>
                    <a:lnTo>
                      <a:pt x="2228" y="1156"/>
                    </a:lnTo>
                    <a:close/>
                    <a:moveTo>
                      <a:pt x="2253" y="1156"/>
                    </a:moveTo>
                    <a:lnTo>
                      <a:pt x="2271" y="1156"/>
                    </a:lnTo>
                    <a:lnTo>
                      <a:pt x="2271" y="1163"/>
                    </a:lnTo>
                    <a:lnTo>
                      <a:pt x="2253" y="1163"/>
                    </a:lnTo>
                    <a:lnTo>
                      <a:pt x="2253" y="1156"/>
                    </a:lnTo>
                    <a:close/>
                    <a:moveTo>
                      <a:pt x="2278" y="1156"/>
                    </a:moveTo>
                    <a:lnTo>
                      <a:pt x="2296" y="1156"/>
                    </a:lnTo>
                    <a:lnTo>
                      <a:pt x="2296" y="1163"/>
                    </a:lnTo>
                    <a:lnTo>
                      <a:pt x="2278" y="1163"/>
                    </a:lnTo>
                    <a:lnTo>
                      <a:pt x="2278" y="1156"/>
                    </a:lnTo>
                    <a:close/>
                    <a:moveTo>
                      <a:pt x="2302" y="1156"/>
                    </a:moveTo>
                    <a:lnTo>
                      <a:pt x="2321" y="1156"/>
                    </a:lnTo>
                    <a:lnTo>
                      <a:pt x="2321" y="1163"/>
                    </a:lnTo>
                    <a:lnTo>
                      <a:pt x="2302" y="1163"/>
                    </a:lnTo>
                    <a:lnTo>
                      <a:pt x="2302" y="1156"/>
                    </a:lnTo>
                    <a:close/>
                    <a:moveTo>
                      <a:pt x="2327" y="1156"/>
                    </a:moveTo>
                    <a:lnTo>
                      <a:pt x="2346" y="1156"/>
                    </a:lnTo>
                    <a:lnTo>
                      <a:pt x="2346" y="1163"/>
                    </a:lnTo>
                    <a:lnTo>
                      <a:pt x="2327" y="1163"/>
                    </a:lnTo>
                    <a:lnTo>
                      <a:pt x="2327" y="1156"/>
                    </a:lnTo>
                    <a:close/>
                    <a:moveTo>
                      <a:pt x="2352" y="1156"/>
                    </a:moveTo>
                    <a:lnTo>
                      <a:pt x="2367" y="1156"/>
                    </a:lnTo>
                    <a:lnTo>
                      <a:pt x="2367" y="1163"/>
                    </a:lnTo>
                    <a:lnTo>
                      <a:pt x="2352" y="1163"/>
                    </a:lnTo>
                    <a:lnTo>
                      <a:pt x="2352" y="1156"/>
                    </a:lnTo>
                    <a:close/>
                    <a:moveTo>
                      <a:pt x="0" y="867"/>
                    </a:moveTo>
                    <a:lnTo>
                      <a:pt x="18" y="867"/>
                    </a:lnTo>
                    <a:lnTo>
                      <a:pt x="18" y="873"/>
                    </a:lnTo>
                    <a:lnTo>
                      <a:pt x="0" y="873"/>
                    </a:lnTo>
                    <a:lnTo>
                      <a:pt x="0" y="867"/>
                    </a:lnTo>
                    <a:close/>
                    <a:moveTo>
                      <a:pt x="24" y="867"/>
                    </a:moveTo>
                    <a:lnTo>
                      <a:pt x="43" y="867"/>
                    </a:lnTo>
                    <a:lnTo>
                      <a:pt x="43" y="873"/>
                    </a:lnTo>
                    <a:lnTo>
                      <a:pt x="24" y="873"/>
                    </a:lnTo>
                    <a:lnTo>
                      <a:pt x="24" y="867"/>
                    </a:lnTo>
                    <a:close/>
                    <a:moveTo>
                      <a:pt x="49" y="867"/>
                    </a:moveTo>
                    <a:lnTo>
                      <a:pt x="68" y="867"/>
                    </a:lnTo>
                    <a:lnTo>
                      <a:pt x="68" y="873"/>
                    </a:lnTo>
                    <a:lnTo>
                      <a:pt x="49" y="873"/>
                    </a:lnTo>
                    <a:lnTo>
                      <a:pt x="49" y="867"/>
                    </a:lnTo>
                    <a:close/>
                    <a:moveTo>
                      <a:pt x="74" y="867"/>
                    </a:moveTo>
                    <a:lnTo>
                      <a:pt x="92" y="867"/>
                    </a:lnTo>
                    <a:lnTo>
                      <a:pt x="92" y="873"/>
                    </a:lnTo>
                    <a:lnTo>
                      <a:pt x="74" y="873"/>
                    </a:lnTo>
                    <a:lnTo>
                      <a:pt x="74" y="867"/>
                    </a:lnTo>
                    <a:close/>
                    <a:moveTo>
                      <a:pt x="99" y="867"/>
                    </a:moveTo>
                    <a:lnTo>
                      <a:pt x="117" y="867"/>
                    </a:lnTo>
                    <a:lnTo>
                      <a:pt x="117" y="873"/>
                    </a:lnTo>
                    <a:lnTo>
                      <a:pt x="99" y="873"/>
                    </a:lnTo>
                    <a:lnTo>
                      <a:pt x="99" y="867"/>
                    </a:lnTo>
                    <a:close/>
                    <a:moveTo>
                      <a:pt x="123" y="867"/>
                    </a:moveTo>
                    <a:lnTo>
                      <a:pt x="142" y="867"/>
                    </a:lnTo>
                    <a:lnTo>
                      <a:pt x="142" y="873"/>
                    </a:lnTo>
                    <a:lnTo>
                      <a:pt x="123" y="873"/>
                    </a:lnTo>
                    <a:lnTo>
                      <a:pt x="123" y="867"/>
                    </a:lnTo>
                    <a:close/>
                    <a:moveTo>
                      <a:pt x="148" y="867"/>
                    </a:moveTo>
                    <a:lnTo>
                      <a:pt x="167" y="867"/>
                    </a:lnTo>
                    <a:lnTo>
                      <a:pt x="167" y="873"/>
                    </a:lnTo>
                    <a:lnTo>
                      <a:pt x="148" y="873"/>
                    </a:lnTo>
                    <a:lnTo>
                      <a:pt x="148" y="867"/>
                    </a:lnTo>
                    <a:close/>
                    <a:moveTo>
                      <a:pt x="173" y="867"/>
                    </a:moveTo>
                    <a:lnTo>
                      <a:pt x="191" y="867"/>
                    </a:lnTo>
                    <a:lnTo>
                      <a:pt x="191" y="873"/>
                    </a:lnTo>
                    <a:lnTo>
                      <a:pt x="173" y="873"/>
                    </a:lnTo>
                    <a:lnTo>
                      <a:pt x="173" y="867"/>
                    </a:lnTo>
                    <a:close/>
                    <a:moveTo>
                      <a:pt x="198" y="867"/>
                    </a:moveTo>
                    <a:lnTo>
                      <a:pt x="216" y="867"/>
                    </a:lnTo>
                    <a:lnTo>
                      <a:pt x="216" y="873"/>
                    </a:lnTo>
                    <a:lnTo>
                      <a:pt x="198" y="873"/>
                    </a:lnTo>
                    <a:lnTo>
                      <a:pt x="198" y="867"/>
                    </a:lnTo>
                    <a:close/>
                    <a:moveTo>
                      <a:pt x="222" y="867"/>
                    </a:moveTo>
                    <a:lnTo>
                      <a:pt x="241" y="867"/>
                    </a:lnTo>
                    <a:lnTo>
                      <a:pt x="241" y="873"/>
                    </a:lnTo>
                    <a:lnTo>
                      <a:pt x="222" y="873"/>
                    </a:lnTo>
                    <a:lnTo>
                      <a:pt x="222" y="867"/>
                    </a:lnTo>
                    <a:close/>
                    <a:moveTo>
                      <a:pt x="247" y="867"/>
                    </a:moveTo>
                    <a:lnTo>
                      <a:pt x="266" y="867"/>
                    </a:lnTo>
                    <a:lnTo>
                      <a:pt x="266" y="873"/>
                    </a:lnTo>
                    <a:lnTo>
                      <a:pt x="247" y="873"/>
                    </a:lnTo>
                    <a:lnTo>
                      <a:pt x="247" y="867"/>
                    </a:lnTo>
                    <a:close/>
                    <a:moveTo>
                      <a:pt x="272" y="867"/>
                    </a:moveTo>
                    <a:lnTo>
                      <a:pt x="290" y="867"/>
                    </a:lnTo>
                    <a:lnTo>
                      <a:pt x="290" y="873"/>
                    </a:lnTo>
                    <a:lnTo>
                      <a:pt x="272" y="873"/>
                    </a:lnTo>
                    <a:lnTo>
                      <a:pt x="272" y="867"/>
                    </a:lnTo>
                    <a:close/>
                    <a:moveTo>
                      <a:pt x="297" y="867"/>
                    </a:moveTo>
                    <a:lnTo>
                      <a:pt x="315" y="867"/>
                    </a:lnTo>
                    <a:lnTo>
                      <a:pt x="315" y="873"/>
                    </a:lnTo>
                    <a:lnTo>
                      <a:pt x="297" y="873"/>
                    </a:lnTo>
                    <a:lnTo>
                      <a:pt x="297" y="867"/>
                    </a:lnTo>
                    <a:close/>
                    <a:moveTo>
                      <a:pt x="321" y="867"/>
                    </a:moveTo>
                    <a:lnTo>
                      <a:pt x="340" y="867"/>
                    </a:lnTo>
                    <a:lnTo>
                      <a:pt x="340" y="873"/>
                    </a:lnTo>
                    <a:lnTo>
                      <a:pt x="321" y="873"/>
                    </a:lnTo>
                    <a:lnTo>
                      <a:pt x="321" y="867"/>
                    </a:lnTo>
                    <a:close/>
                    <a:moveTo>
                      <a:pt x="346" y="867"/>
                    </a:moveTo>
                    <a:lnTo>
                      <a:pt x="365" y="867"/>
                    </a:lnTo>
                    <a:lnTo>
                      <a:pt x="365" y="873"/>
                    </a:lnTo>
                    <a:lnTo>
                      <a:pt x="346" y="873"/>
                    </a:lnTo>
                    <a:lnTo>
                      <a:pt x="346" y="867"/>
                    </a:lnTo>
                    <a:close/>
                    <a:moveTo>
                      <a:pt x="371" y="867"/>
                    </a:moveTo>
                    <a:lnTo>
                      <a:pt x="390" y="867"/>
                    </a:lnTo>
                    <a:lnTo>
                      <a:pt x="390" y="873"/>
                    </a:lnTo>
                    <a:lnTo>
                      <a:pt x="371" y="873"/>
                    </a:lnTo>
                    <a:lnTo>
                      <a:pt x="371" y="867"/>
                    </a:lnTo>
                    <a:close/>
                    <a:moveTo>
                      <a:pt x="396" y="867"/>
                    </a:moveTo>
                    <a:lnTo>
                      <a:pt x="414" y="867"/>
                    </a:lnTo>
                    <a:lnTo>
                      <a:pt x="414" y="873"/>
                    </a:lnTo>
                    <a:lnTo>
                      <a:pt x="396" y="873"/>
                    </a:lnTo>
                    <a:lnTo>
                      <a:pt x="396" y="867"/>
                    </a:lnTo>
                    <a:close/>
                    <a:moveTo>
                      <a:pt x="420" y="867"/>
                    </a:moveTo>
                    <a:lnTo>
                      <a:pt x="439" y="867"/>
                    </a:lnTo>
                    <a:lnTo>
                      <a:pt x="439" y="873"/>
                    </a:lnTo>
                    <a:lnTo>
                      <a:pt x="420" y="873"/>
                    </a:lnTo>
                    <a:lnTo>
                      <a:pt x="420" y="867"/>
                    </a:lnTo>
                    <a:close/>
                    <a:moveTo>
                      <a:pt x="445" y="867"/>
                    </a:moveTo>
                    <a:lnTo>
                      <a:pt x="464" y="867"/>
                    </a:lnTo>
                    <a:lnTo>
                      <a:pt x="464" y="873"/>
                    </a:lnTo>
                    <a:lnTo>
                      <a:pt x="445" y="873"/>
                    </a:lnTo>
                    <a:lnTo>
                      <a:pt x="445" y="867"/>
                    </a:lnTo>
                    <a:close/>
                    <a:moveTo>
                      <a:pt x="470" y="867"/>
                    </a:moveTo>
                    <a:lnTo>
                      <a:pt x="489" y="867"/>
                    </a:lnTo>
                    <a:lnTo>
                      <a:pt x="489" y="873"/>
                    </a:lnTo>
                    <a:lnTo>
                      <a:pt x="470" y="873"/>
                    </a:lnTo>
                    <a:lnTo>
                      <a:pt x="470" y="867"/>
                    </a:lnTo>
                    <a:close/>
                    <a:moveTo>
                      <a:pt x="495" y="867"/>
                    </a:moveTo>
                    <a:lnTo>
                      <a:pt x="513" y="867"/>
                    </a:lnTo>
                    <a:lnTo>
                      <a:pt x="513" y="873"/>
                    </a:lnTo>
                    <a:lnTo>
                      <a:pt x="495" y="873"/>
                    </a:lnTo>
                    <a:lnTo>
                      <a:pt x="495" y="867"/>
                    </a:lnTo>
                    <a:close/>
                    <a:moveTo>
                      <a:pt x="520" y="867"/>
                    </a:moveTo>
                    <a:lnTo>
                      <a:pt x="538" y="867"/>
                    </a:lnTo>
                    <a:lnTo>
                      <a:pt x="538" y="873"/>
                    </a:lnTo>
                    <a:lnTo>
                      <a:pt x="520" y="873"/>
                    </a:lnTo>
                    <a:lnTo>
                      <a:pt x="520" y="867"/>
                    </a:lnTo>
                    <a:close/>
                    <a:moveTo>
                      <a:pt x="544" y="867"/>
                    </a:moveTo>
                    <a:lnTo>
                      <a:pt x="563" y="867"/>
                    </a:lnTo>
                    <a:lnTo>
                      <a:pt x="563" y="873"/>
                    </a:lnTo>
                    <a:lnTo>
                      <a:pt x="544" y="873"/>
                    </a:lnTo>
                    <a:lnTo>
                      <a:pt x="544" y="867"/>
                    </a:lnTo>
                    <a:close/>
                    <a:moveTo>
                      <a:pt x="569" y="867"/>
                    </a:moveTo>
                    <a:lnTo>
                      <a:pt x="588" y="867"/>
                    </a:lnTo>
                    <a:lnTo>
                      <a:pt x="588" y="873"/>
                    </a:lnTo>
                    <a:lnTo>
                      <a:pt x="569" y="873"/>
                    </a:lnTo>
                    <a:lnTo>
                      <a:pt x="569" y="867"/>
                    </a:lnTo>
                    <a:close/>
                    <a:moveTo>
                      <a:pt x="594" y="867"/>
                    </a:moveTo>
                    <a:lnTo>
                      <a:pt x="612" y="867"/>
                    </a:lnTo>
                    <a:lnTo>
                      <a:pt x="612" y="873"/>
                    </a:lnTo>
                    <a:lnTo>
                      <a:pt x="594" y="873"/>
                    </a:lnTo>
                    <a:lnTo>
                      <a:pt x="594" y="867"/>
                    </a:lnTo>
                    <a:close/>
                    <a:moveTo>
                      <a:pt x="619" y="867"/>
                    </a:moveTo>
                    <a:lnTo>
                      <a:pt x="637" y="867"/>
                    </a:lnTo>
                    <a:lnTo>
                      <a:pt x="637" y="873"/>
                    </a:lnTo>
                    <a:lnTo>
                      <a:pt x="619" y="873"/>
                    </a:lnTo>
                    <a:lnTo>
                      <a:pt x="619" y="867"/>
                    </a:lnTo>
                    <a:close/>
                    <a:moveTo>
                      <a:pt x="643" y="867"/>
                    </a:moveTo>
                    <a:lnTo>
                      <a:pt x="662" y="867"/>
                    </a:lnTo>
                    <a:lnTo>
                      <a:pt x="662" y="873"/>
                    </a:lnTo>
                    <a:lnTo>
                      <a:pt x="643" y="873"/>
                    </a:lnTo>
                    <a:lnTo>
                      <a:pt x="643" y="867"/>
                    </a:lnTo>
                    <a:close/>
                    <a:moveTo>
                      <a:pt x="668" y="867"/>
                    </a:moveTo>
                    <a:lnTo>
                      <a:pt x="687" y="867"/>
                    </a:lnTo>
                    <a:lnTo>
                      <a:pt x="687" y="873"/>
                    </a:lnTo>
                    <a:lnTo>
                      <a:pt x="668" y="873"/>
                    </a:lnTo>
                    <a:lnTo>
                      <a:pt x="668" y="867"/>
                    </a:lnTo>
                    <a:close/>
                    <a:moveTo>
                      <a:pt x="693" y="867"/>
                    </a:moveTo>
                    <a:lnTo>
                      <a:pt x="711" y="867"/>
                    </a:lnTo>
                    <a:lnTo>
                      <a:pt x="711" y="873"/>
                    </a:lnTo>
                    <a:lnTo>
                      <a:pt x="693" y="873"/>
                    </a:lnTo>
                    <a:lnTo>
                      <a:pt x="693" y="867"/>
                    </a:lnTo>
                    <a:close/>
                    <a:moveTo>
                      <a:pt x="718" y="867"/>
                    </a:moveTo>
                    <a:lnTo>
                      <a:pt x="736" y="867"/>
                    </a:lnTo>
                    <a:lnTo>
                      <a:pt x="736" y="873"/>
                    </a:lnTo>
                    <a:lnTo>
                      <a:pt x="718" y="873"/>
                    </a:lnTo>
                    <a:lnTo>
                      <a:pt x="718" y="867"/>
                    </a:lnTo>
                    <a:close/>
                    <a:moveTo>
                      <a:pt x="742" y="867"/>
                    </a:moveTo>
                    <a:lnTo>
                      <a:pt x="761" y="867"/>
                    </a:lnTo>
                    <a:lnTo>
                      <a:pt x="761" y="873"/>
                    </a:lnTo>
                    <a:lnTo>
                      <a:pt x="742" y="873"/>
                    </a:lnTo>
                    <a:lnTo>
                      <a:pt x="742" y="867"/>
                    </a:lnTo>
                    <a:close/>
                    <a:moveTo>
                      <a:pt x="767" y="867"/>
                    </a:moveTo>
                    <a:lnTo>
                      <a:pt x="786" y="867"/>
                    </a:lnTo>
                    <a:lnTo>
                      <a:pt x="786" y="873"/>
                    </a:lnTo>
                    <a:lnTo>
                      <a:pt x="767" y="873"/>
                    </a:lnTo>
                    <a:lnTo>
                      <a:pt x="767" y="867"/>
                    </a:lnTo>
                    <a:close/>
                    <a:moveTo>
                      <a:pt x="792" y="867"/>
                    </a:moveTo>
                    <a:lnTo>
                      <a:pt x="810" y="867"/>
                    </a:lnTo>
                    <a:lnTo>
                      <a:pt x="810" y="873"/>
                    </a:lnTo>
                    <a:lnTo>
                      <a:pt x="792" y="873"/>
                    </a:lnTo>
                    <a:lnTo>
                      <a:pt x="792" y="867"/>
                    </a:lnTo>
                    <a:close/>
                    <a:moveTo>
                      <a:pt x="817" y="867"/>
                    </a:moveTo>
                    <a:lnTo>
                      <a:pt x="835" y="867"/>
                    </a:lnTo>
                    <a:lnTo>
                      <a:pt x="835" y="873"/>
                    </a:lnTo>
                    <a:lnTo>
                      <a:pt x="817" y="873"/>
                    </a:lnTo>
                    <a:lnTo>
                      <a:pt x="817" y="867"/>
                    </a:lnTo>
                    <a:close/>
                    <a:moveTo>
                      <a:pt x="841" y="867"/>
                    </a:moveTo>
                    <a:lnTo>
                      <a:pt x="860" y="867"/>
                    </a:lnTo>
                    <a:lnTo>
                      <a:pt x="860" y="873"/>
                    </a:lnTo>
                    <a:lnTo>
                      <a:pt x="841" y="873"/>
                    </a:lnTo>
                    <a:lnTo>
                      <a:pt x="841" y="867"/>
                    </a:lnTo>
                    <a:close/>
                    <a:moveTo>
                      <a:pt x="866" y="867"/>
                    </a:moveTo>
                    <a:lnTo>
                      <a:pt x="885" y="867"/>
                    </a:lnTo>
                    <a:lnTo>
                      <a:pt x="885" y="873"/>
                    </a:lnTo>
                    <a:lnTo>
                      <a:pt x="866" y="873"/>
                    </a:lnTo>
                    <a:lnTo>
                      <a:pt x="866" y="867"/>
                    </a:lnTo>
                    <a:close/>
                    <a:moveTo>
                      <a:pt x="891" y="867"/>
                    </a:moveTo>
                    <a:lnTo>
                      <a:pt x="910" y="867"/>
                    </a:lnTo>
                    <a:lnTo>
                      <a:pt x="910" y="873"/>
                    </a:lnTo>
                    <a:lnTo>
                      <a:pt x="891" y="873"/>
                    </a:lnTo>
                    <a:lnTo>
                      <a:pt x="891" y="867"/>
                    </a:lnTo>
                    <a:close/>
                    <a:moveTo>
                      <a:pt x="916" y="867"/>
                    </a:moveTo>
                    <a:lnTo>
                      <a:pt x="934" y="867"/>
                    </a:lnTo>
                    <a:lnTo>
                      <a:pt x="934" y="873"/>
                    </a:lnTo>
                    <a:lnTo>
                      <a:pt x="916" y="873"/>
                    </a:lnTo>
                    <a:lnTo>
                      <a:pt x="916" y="867"/>
                    </a:lnTo>
                    <a:close/>
                    <a:moveTo>
                      <a:pt x="940" y="867"/>
                    </a:moveTo>
                    <a:lnTo>
                      <a:pt x="959" y="867"/>
                    </a:lnTo>
                    <a:lnTo>
                      <a:pt x="959" y="873"/>
                    </a:lnTo>
                    <a:lnTo>
                      <a:pt x="940" y="873"/>
                    </a:lnTo>
                    <a:lnTo>
                      <a:pt x="940" y="867"/>
                    </a:lnTo>
                    <a:close/>
                    <a:moveTo>
                      <a:pt x="965" y="867"/>
                    </a:moveTo>
                    <a:lnTo>
                      <a:pt x="984" y="867"/>
                    </a:lnTo>
                    <a:lnTo>
                      <a:pt x="984" y="873"/>
                    </a:lnTo>
                    <a:lnTo>
                      <a:pt x="965" y="873"/>
                    </a:lnTo>
                    <a:lnTo>
                      <a:pt x="965" y="867"/>
                    </a:lnTo>
                    <a:close/>
                    <a:moveTo>
                      <a:pt x="990" y="867"/>
                    </a:moveTo>
                    <a:lnTo>
                      <a:pt x="1009" y="867"/>
                    </a:lnTo>
                    <a:lnTo>
                      <a:pt x="1009" y="873"/>
                    </a:lnTo>
                    <a:lnTo>
                      <a:pt x="990" y="873"/>
                    </a:lnTo>
                    <a:lnTo>
                      <a:pt x="990" y="867"/>
                    </a:lnTo>
                    <a:close/>
                    <a:moveTo>
                      <a:pt x="1015" y="867"/>
                    </a:moveTo>
                    <a:lnTo>
                      <a:pt x="1033" y="867"/>
                    </a:lnTo>
                    <a:lnTo>
                      <a:pt x="1033" y="873"/>
                    </a:lnTo>
                    <a:lnTo>
                      <a:pt x="1015" y="873"/>
                    </a:lnTo>
                    <a:lnTo>
                      <a:pt x="1015" y="867"/>
                    </a:lnTo>
                    <a:close/>
                    <a:moveTo>
                      <a:pt x="1039" y="867"/>
                    </a:moveTo>
                    <a:lnTo>
                      <a:pt x="1058" y="867"/>
                    </a:lnTo>
                    <a:lnTo>
                      <a:pt x="1058" y="873"/>
                    </a:lnTo>
                    <a:lnTo>
                      <a:pt x="1039" y="873"/>
                    </a:lnTo>
                    <a:lnTo>
                      <a:pt x="1039" y="867"/>
                    </a:lnTo>
                    <a:close/>
                    <a:moveTo>
                      <a:pt x="1064" y="867"/>
                    </a:moveTo>
                    <a:lnTo>
                      <a:pt x="1083" y="867"/>
                    </a:lnTo>
                    <a:lnTo>
                      <a:pt x="1083" y="873"/>
                    </a:lnTo>
                    <a:lnTo>
                      <a:pt x="1064" y="873"/>
                    </a:lnTo>
                    <a:lnTo>
                      <a:pt x="1064" y="867"/>
                    </a:lnTo>
                    <a:close/>
                    <a:moveTo>
                      <a:pt x="1089" y="867"/>
                    </a:moveTo>
                    <a:lnTo>
                      <a:pt x="1108" y="867"/>
                    </a:lnTo>
                    <a:lnTo>
                      <a:pt x="1108" y="873"/>
                    </a:lnTo>
                    <a:lnTo>
                      <a:pt x="1089" y="873"/>
                    </a:lnTo>
                    <a:lnTo>
                      <a:pt x="1089" y="867"/>
                    </a:lnTo>
                    <a:close/>
                    <a:moveTo>
                      <a:pt x="1114" y="867"/>
                    </a:moveTo>
                    <a:lnTo>
                      <a:pt x="1132" y="867"/>
                    </a:lnTo>
                    <a:lnTo>
                      <a:pt x="1132" y="873"/>
                    </a:lnTo>
                    <a:lnTo>
                      <a:pt x="1114" y="873"/>
                    </a:lnTo>
                    <a:lnTo>
                      <a:pt x="1114" y="867"/>
                    </a:lnTo>
                    <a:close/>
                    <a:moveTo>
                      <a:pt x="1139" y="867"/>
                    </a:moveTo>
                    <a:lnTo>
                      <a:pt x="1157" y="867"/>
                    </a:lnTo>
                    <a:lnTo>
                      <a:pt x="1157" y="873"/>
                    </a:lnTo>
                    <a:lnTo>
                      <a:pt x="1139" y="873"/>
                    </a:lnTo>
                    <a:lnTo>
                      <a:pt x="1139" y="867"/>
                    </a:lnTo>
                    <a:close/>
                    <a:moveTo>
                      <a:pt x="1163" y="867"/>
                    </a:moveTo>
                    <a:lnTo>
                      <a:pt x="1182" y="867"/>
                    </a:lnTo>
                    <a:lnTo>
                      <a:pt x="1182" y="873"/>
                    </a:lnTo>
                    <a:lnTo>
                      <a:pt x="1163" y="873"/>
                    </a:lnTo>
                    <a:lnTo>
                      <a:pt x="1163" y="867"/>
                    </a:lnTo>
                    <a:close/>
                    <a:moveTo>
                      <a:pt x="1188" y="867"/>
                    </a:moveTo>
                    <a:lnTo>
                      <a:pt x="1207" y="867"/>
                    </a:lnTo>
                    <a:lnTo>
                      <a:pt x="1207" y="873"/>
                    </a:lnTo>
                    <a:lnTo>
                      <a:pt x="1188" y="873"/>
                    </a:lnTo>
                    <a:lnTo>
                      <a:pt x="1188" y="867"/>
                    </a:lnTo>
                    <a:close/>
                    <a:moveTo>
                      <a:pt x="1213" y="867"/>
                    </a:moveTo>
                    <a:lnTo>
                      <a:pt x="1231" y="867"/>
                    </a:lnTo>
                    <a:lnTo>
                      <a:pt x="1231" y="873"/>
                    </a:lnTo>
                    <a:lnTo>
                      <a:pt x="1213" y="873"/>
                    </a:lnTo>
                    <a:lnTo>
                      <a:pt x="1213" y="867"/>
                    </a:lnTo>
                    <a:close/>
                    <a:moveTo>
                      <a:pt x="1238" y="867"/>
                    </a:moveTo>
                    <a:lnTo>
                      <a:pt x="1256" y="867"/>
                    </a:lnTo>
                    <a:lnTo>
                      <a:pt x="1256" y="873"/>
                    </a:lnTo>
                    <a:lnTo>
                      <a:pt x="1238" y="873"/>
                    </a:lnTo>
                    <a:lnTo>
                      <a:pt x="1238" y="867"/>
                    </a:lnTo>
                    <a:close/>
                    <a:moveTo>
                      <a:pt x="1262" y="867"/>
                    </a:moveTo>
                    <a:lnTo>
                      <a:pt x="1281" y="867"/>
                    </a:lnTo>
                    <a:lnTo>
                      <a:pt x="1281" y="873"/>
                    </a:lnTo>
                    <a:lnTo>
                      <a:pt x="1262" y="873"/>
                    </a:lnTo>
                    <a:lnTo>
                      <a:pt x="1262" y="867"/>
                    </a:lnTo>
                    <a:close/>
                    <a:moveTo>
                      <a:pt x="1287" y="867"/>
                    </a:moveTo>
                    <a:lnTo>
                      <a:pt x="1306" y="867"/>
                    </a:lnTo>
                    <a:lnTo>
                      <a:pt x="1306" y="873"/>
                    </a:lnTo>
                    <a:lnTo>
                      <a:pt x="1287" y="873"/>
                    </a:lnTo>
                    <a:lnTo>
                      <a:pt x="1287" y="867"/>
                    </a:lnTo>
                    <a:close/>
                    <a:moveTo>
                      <a:pt x="1312" y="867"/>
                    </a:moveTo>
                    <a:lnTo>
                      <a:pt x="1330" y="867"/>
                    </a:lnTo>
                    <a:lnTo>
                      <a:pt x="1330" y="873"/>
                    </a:lnTo>
                    <a:lnTo>
                      <a:pt x="1312" y="873"/>
                    </a:lnTo>
                    <a:lnTo>
                      <a:pt x="1312" y="867"/>
                    </a:lnTo>
                    <a:close/>
                    <a:moveTo>
                      <a:pt x="1337" y="867"/>
                    </a:moveTo>
                    <a:lnTo>
                      <a:pt x="1355" y="867"/>
                    </a:lnTo>
                    <a:lnTo>
                      <a:pt x="1355" y="873"/>
                    </a:lnTo>
                    <a:lnTo>
                      <a:pt x="1337" y="873"/>
                    </a:lnTo>
                    <a:lnTo>
                      <a:pt x="1337" y="867"/>
                    </a:lnTo>
                    <a:close/>
                    <a:moveTo>
                      <a:pt x="1361" y="867"/>
                    </a:moveTo>
                    <a:lnTo>
                      <a:pt x="1380" y="867"/>
                    </a:lnTo>
                    <a:lnTo>
                      <a:pt x="1380" y="873"/>
                    </a:lnTo>
                    <a:lnTo>
                      <a:pt x="1361" y="873"/>
                    </a:lnTo>
                    <a:lnTo>
                      <a:pt x="1361" y="867"/>
                    </a:lnTo>
                    <a:close/>
                    <a:moveTo>
                      <a:pt x="1386" y="867"/>
                    </a:moveTo>
                    <a:lnTo>
                      <a:pt x="1405" y="867"/>
                    </a:lnTo>
                    <a:lnTo>
                      <a:pt x="1405" y="873"/>
                    </a:lnTo>
                    <a:lnTo>
                      <a:pt x="1386" y="873"/>
                    </a:lnTo>
                    <a:lnTo>
                      <a:pt x="1386" y="867"/>
                    </a:lnTo>
                    <a:close/>
                    <a:moveTo>
                      <a:pt x="1411" y="867"/>
                    </a:moveTo>
                    <a:lnTo>
                      <a:pt x="1429" y="867"/>
                    </a:lnTo>
                    <a:lnTo>
                      <a:pt x="1429" y="873"/>
                    </a:lnTo>
                    <a:lnTo>
                      <a:pt x="1411" y="873"/>
                    </a:lnTo>
                    <a:lnTo>
                      <a:pt x="1411" y="867"/>
                    </a:lnTo>
                    <a:close/>
                    <a:moveTo>
                      <a:pt x="1436" y="867"/>
                    </a:moveTo>
                    <a:lnTo>
                      <a:pt x="1454" y="867"/>
                    </a:lnTo>
                    <a:lnTo>
                      <a:pt x="1454" y="873"/>
                    </a:lnTo>
                    <a:lnTo>
                      <a:pt x="1436" y="873"/>
                    </a:lnTo>
                    <a:lnTo>
                      <a:pt x="1436" y="867"/>
                    </a:lnTo>
                    <a:close/>
                    <a:moveTo>
                      <a:pt x="1460" y="867"/>
                    </a:moveTo>
                    <a:lnTo>
                      <a:pt x="1479" y="867"/>
                    </a:lnTo>
                    <a:lnTo>
                      <a:pt x="1479" y="873"/>
                    </a:lnTo>
                    <a:lnTo>
                      <a:pt x="1460" y="873"/>
                    </a:lnTo>
                    <a:lnTo>
                      <a:pt x="1460" y="867"/>
                    </a:lnTo>
                    <a:close/>
                    <a:moveTo>
                      <a:pt x="1485" y="867"/>
                    </a:moveTo>
                    <a:lnTo>
                      <a:pt x="1504" y="867"/>
                    </a:lnTo>
                    <a:lnTo>
                      <a:pt x="1504" y="873"/>
                    </a:lnTo>
                    <a:lnTo>
                      <a:pt x="1485" y="873"/>
                    </a:lnTo>
                    <a:lnTo>
                      <a:pt x="1485" y="867"/>
                    </a:lnTo>
                    <a:close/>
                    <a:moveTo>
                      <a:pt x="1510" y="867"/>
                    </a:moveTo>
                    <a:lnTo>
                      <a:pt x="1529" y="867"/>
                    </a:lnTo>
                    <a:lnTo>
                      <a:pt x="1529" y="873"/>
                    </a:lnTo>
                    <a:lnTo>
                      <a:pt x="1510" y="873"/>
                    </a:lnTo>
                    <a:lnTo>
                      <a:pt x="1510" y="867"/>
                    </a:lnTo>
                    <a:close/>
                    <a:moveTo>
                      <a:pt x="1535" y="867"/>
                    </a:moveTo>
                    <a:lnTo>
                      <a:pt x="1553" y="867"/>
                    </a:lnTo>
                    <a:lnTo>
                      <a:pt x="1553" y="873"/>
                    </a:lnTo>
                    <a:lnTo>
                      <a:pt x="1535" y="873"/>
                    </a:lnTo>
                    <a:lnTo>
                      <a:pt x="1535" y="867"/>
                    </a:lnTo>
                    <a:close/>
                    <a:moveTo>
                      <a:pt x="1559" y="867"/>
                    </a:moveTo>
                    <a:lnTo>
                      <a:pt x="1578" y="867"/>
                    </a:lnTo>
                    <a:lnTo>
                      <a:pt x="1578" y="873"/>
                    </a:lnTo>
                    <a:lnTo>
                      <a:pt x="1559" y="873"/>
                    </a:lnTo>
                    <a:lnTo>
                      <a:pt x="1559" y="867"/>
                    </a:lnTo>
                    <a:close/>
                    <a:moveTo>
                      <a:pt x="1584" y="867"/>
                    </a:moveTo>
                    <a:lnTo>
                      <a:pt x="1603" y="867"/>
                    </a:lnTo>
                    <a:lnTo>
                      <a:pt x="1603" y="873"/>
                    </a:lnTo>
                    <a:lnTo>
                      <a:pt x="1584" y="873"/>
                    </a:lnTo>
                    <a:lnTo>
                      <a:pt x="1584" y="867"/>
                    </a:lnTo>
                    <a:close/>
                    <a:moveTo>
                      <a:pt x="1609" y="867"/>
                    </a:moveTo>
                    <a:lnTo>
                      <a:pt x="1628" y="867"/>
                    </a:lnTo>
                    <a:lnTo>
                      <a:pt x="1628" y="873"/>
                    </a:lnTo>
                    <a:lnTo>
                      <a:pt x="1609" y="873"/>
                    </a:lnTo>
                    <a:lnTo>
                      <a:pt x="1609" y="867"/>
                    </a:lnTo>
                    <a:close/>
                    <a:moveTo>
                      <a:pt x="1634" y="867"/>
                    </a:moveTo>
                    <a:lnTo>
                      <a:pt x="1652" y="867"/>
                    </a:lnTo>
                    <a:lnTo>
                      <a:pt x="1652" y="873"/>
                    </a:lnTo>
                    <a:lnTo>
                      <a:pt x="1634" y="873"/>
                    </a:lnTo>
                    <a:lnTo>
                      <a:pt x="1634" y="867"/>
                    </a:lnTo>
                    <a:close/>
                    <a:moveTo>
                      <a:pt x="1659" y="867"/>
                    </a:moveTo>
                    <a:lnTo>
                      <a:pt x="1677" y="867"/>
                    </a:lnTo>
                    <a:lnTo>
                      <a:pt x="1677" y="873"/>
                    </a:lnTo>
                    <a:lnTo>
                      <a:pt x="1659" y="873"/>
                    </a:lnTo>
                    <a:lnTo>
                      <a:pt x="1659" y="867"/>
                    </a:lnTo>
                    <a:close/>
                    <a:moveTo>
                      <a:pt x="1683" y="867"/>
                    </a:moveTo>
                    <a:lnTo>
                      <a:pt x="1702" y="867"/>
                    </a:lnTo>
                    <a:lnTo>
                      <a:pt x="1702" y="873"/>
                    </a:lnTo>
                    <a:lnTo>
                      <a:pt x="1683" y="873"/>
                    </a:lnTo>
                    <a:lnTo>
                      <a:pt x="1683" y="867"/>
                    </a:lnTo>
                    <a:close/>
                    <a:moveTo>
                      <a:pt x="1708" y="867"/>
                    </a:moveTo>
                    <a:lnTo>
                      <a:pt x="1727" y="867"/>
                    </a:lnTo>
                    <a:lnTo>
                      <a:pt x="1727" y="873"/>
                    </a:lnTo>
                    <a:lnTo>
                      <a:pt x="1708" y="873"/>
                    </a:lnTo>
                    <a:lnTo>
                      <a:pt x="1708" y="867"/>
                    </a:lnTo>
                    <a:close/>
                    <a:moveTo>
                      <a:pt x="1733" y="867"/>
                    </a:moveTo>
                    <a:lnTo>
                      <a:pt x="1751" y="867"/>
                    </a:lnTo>
                    <a:lnTo>
                      <a:pt x="1751" y="873"/>
                    </a:lnTo>
                    <a:lnTo>
                      <a:pt x="1733" y="873"/>
                    </a:lnTo>
                    <a:lnTo>
                      <a:pt x="1733" y="867"/>
                    </a:lnTo>
                    <a:close/>
                    <a:moveTo>
                      <a:pt x="1758" y="867"/>
                    </a:moveTo>
                    <a:lnTo>
                      <a:pt x="1776" y="867"/>
                    </a:lnTo>
                    <a:lnTo>
                      <a:pt x="1776" y="873"/>
                    </a:lnTo>
                    <a:lnTo>
                      <a:pt x="1758" y="873"/>
                    </a:lnTo>
                    <a:lnTo>
                      <a:pt x="1758" y="867"/>
                    </a:lnTo>
                    <a:close/>
                    <a:moveTo>
                      <a:pt x="1782" y="867"/>
                    </a:moveTo>
                    <a:lnTo>
                      <a:pt x="1801" y="867"/>
                    </a:lnTo>
                    <a:lnTo>
                      <a:pt x="1801" y="873"/>
                    </a:lnTo>
                    <a:lnTo>
                      <a:pt x="1782" y="873"/>
                    </a:lnTo>
                    <a:lnTo>
                      <a:pt x="1782" y="867"/>
                    </a:lnTo>
                    <a:close/>
                    <a:moveTo>
                      <a:pt x="1807" y="867"/>
                    </a:moveTo>
                    <a:lnTo>
                      <a:pt x="1826" y="867"/>
                    </a:lnTo>
                    <a:lnTo>
                      <a:pt x="1826" y="873"/>
                    </a:lnTo>
                    <a:lnTo>
                      <a:pt x="1807" y="873"/>
                    </a:lnTo>
                    <a:lnTo>
                      <a:pt x="1807" y="867"/>
                    </a:lnTo>
                    <a:close/>
                    <a:moveTo>
                      <a:pt x="1832" y="867"/>
                    </a:moveTo>
                    <a:lnTo>
                      <a:pt x="1850" y="867"/>
                    </a:lnTo>
                    <a:lnTo>
                      <a:pt x="1850" y="873"/>
                    </a:lnTo>
                    <a:lnTo>
                      <a:pt x="1832" y="873"/>
                    </a:lnTo>
                    <a:lnTo>
                      <a:pt x="1832" y="867"/>
                    </a:lnTo>
                    <a:close/>
                    <a:moveTo>
                      <a:pt x="1857" y="867"/>
                    </a:moveTo>
                    <a:lnTo>
                      <a:pt x="1875" y="867"/>
                    </a:lnTo>
                    <a:lnTo>
                      <a:pt x="1875" y="873"/>
                    </a:lnTo>
                    <a:lnTo>
                      <a:pt x="1857" y="873"/>
                    </a:lnTo>
                    <a:lnTo>
                      <a:pt x="1857" y="867"/>
                    </a:lnTo>
                    <a:close/>
                    <a:moveTo>
                      <a:pt x="1881" y="867"/>
                    </a:moveTo>
                    <a:lnTo>
                      <a:pt x="1900" y="867"/>
                    </a:lnTo>
                    <a:lnTo>
                      <a:pt x="1900" y="873"/>
                    </a:lnTo>
                    <a:lnTo>
                      <a:pt x="1881" y="873"/>
                    </a:lnTo>
                    <a:lnTo>
                      <a:pt x="1881" y="867"/>
                    </a:lnTo>
                    <a:close/>
                    <a:moveTo>
                      <a:pt x="1906" y="867"/>
                    </a:moveTo>
                    <a:lnTo>
                      <a:pt x="1925" y="867"/>
                    </a:lnTo>
                    <a:lnTo>
                      <a:pt x="1925" y="873"/>
                    </a:lnTo>
                    <a:lnTo>
                      <a:pt x="1906" y="873"/>
                    </a:lnTo>
                    <a:lnTo>
                      <a:pt x="1906" y="867"/>
                    </a:lnTo>
                    <a:close/>
                    <a:moveTo>
                      <a:pt x="1931" y="867"/>
                    </a:moveTo>
                    <a:lnTo>
                      <a:pt x="1949" y="867"/>
                    </a:lnTo>
                    <a:lnTo>
                      <a:pt x="1949" y="873"/>
                    </a:lnTo>
                    <a:lnTo>
                      <a:pt x="1931" y="873"/>
                    </a:lnTo>
                    <a:lnTo>
                      <a:pt x="1931" y="867"/>
                    </a:lnTo>
                    <a:close/>
                    <a:moveTo>
                      <a:pt x="1956" y="867"/>
                    </a:moveTo>
                    <a:lnTo>
                      <a:pt x="1974" y="867"/>
                    </a:lnTo>
                    <a:lnTo>
                      <a:pt x="1974" y="873"/>
                    </a:lnTo>
                    <a:lnTo>
                      <a:pt x="1956" y="873"/>
                    </a:lnTo>
                    <a:lnTo>
                      <a:pt x="1956" y="867"/>
                    </a:lnTo>
                    <a:close/>
                    <a:moveTo>
                      <a:pt x="1980" y="867"/>
                    </a:moveTo>
                    <a:lnTo>
                      <a:pt x="1999" y="867"/>
                    </a:lnTo>
                    <a:lnTo>
                      <a:pt x="1999" y="873"/>
                    </a:lnTo>
                    <a:lnTo>
                      <a:pt x="1980" y="873"/>
                    </a:lnTo>
                    <a:lnTo>
                      <a:pt x="1980" y="867"/>
                    </a:lnTo>
                    <a:close/>
                    <a:moveTo>
                      <a:pt x="2005" y="867"/>
                    </a:moveTo>
                    <a:lnTo>
                      <a:pt x="2024" y="867"/>
                    </a:lnTo>
                    <a:lnTo>
                      <a:pt x="2024" y="873"/>
                    </a:lnTo>
                    <a:lnTo>
                      <a:pt x="2005" y="873"/>
                    </a:lnTo>
                    <a:lnTo>
                      <a:pt x="2005" y="867"/>
                    </a:lnTo>
                    <a:close/>
                    <a:moveTo>
                      <a:pt x="2030" y="867"/>
                    </a:moveTo>
                    <a:lnTo>
                      <a:pt x="2049" y="867"/>
                    </a:lnTo>
                    <a:lnTo>
                      <a:pt x="2049" y="873"/>
                    </a:lnTo>
                    <a:lnTo>
                      <a:pt x="2030" y="873"/>
                    </a:lnTo>
                    <a:lnTo>
                      <a:pt x="2030" y="867"/>
                    </a:lnTo>
                    <a:close/>
                    <a:moveTo>
                      <a:pt x="2055" y="867"/>
                    </a:moveTo>
                    <a:lnTo>
                      <a:pt x="2073" y="867"/>
                    </a:lnTo>
                    <a:lnTo>
                      <a:pt x="2073" y="873"/>
                    </a:lnTo>
                    <a:lnTo>
                      <a:pt x="2055" y="873"/>
                    </a:lnTo>
                    <a:lnTo>
                      <a:pt x="2055" y="867"/>
                    </a:lnTo>
                    <a:close/>
                    <a:moveTo>
                      <a:pt x="2079" y="867"/>
                    </a:moveTo>
                    <a:lnTo>
                      <a:pt x="2098" y="867"/>
                    </a:lnTo>
                    <a:lnTo>
                      <a:pt x="2098" y="873"/>
                    </a:lnTo>
                    <a:lnTo>
                      <a:pt x="2079" y="873"/>
                    </a:lnTo>
                    <a:lnTo>
                      <a:pt x="2079" y="867"/>
                    </a:lnTo>
                    <a:close/>
                    <a:moveTo>
                      <a:pt x="2104" y="867"/>
                    </a:moveTo>
                    <a:lnTo>
                      <a:pt x="2123" y="867"/>
                    </a:lnTo>
                    <a:lnTo>
                      <a:pt x="2123" y="873"/>
                    </a:lnTo>
                    <a:lnTo>
                      <a:pt x="2104" y="873"/>
                    </a:lnTo>
                    <a:lnTo>
                      <a:pt x="2104" y="867"/>
                    </a:lnTo>
                    <a:close/>
                    <a:moveTo>
                      <a:pt x="2129" y="867"/>
                    </a:moveTo>
                    <a:lnTo>
                      <a:pt x="2148" y="867"/>
                    </a:lnTo>
                    <a:lnTo>
                      <a:pt x="2148" y="873"/>
                    </a:lnTo>
                    <a:lnTo>
                      <a:pt x="2129" y="873"/>
                    </a:lnTo>
                    <a:lnTo>
                      <a:pt x="2129" y="867"/>
                    </a:lnTo>
                    <a:close/>
                    <a:moveTo>
                      <a:pt x="2154" y="867"/>
                    </a:moveTo>
                    <a:lnTo>
                      <a:pt x="2172" y="867"/>
                    </a:lnTo>
                    <a:lnTo>
                      <a:pt x="2172" y="873"/>
                    </a:lnTo>
                    <a:lnTo>
                      <a:pt x="2154" y="873"/>
                    </a:lnTo>
                    <a:lnTo>
                      <a:pt x="2154" y="867"/>
                    </a:lnTo>
                    <a:close/>
                    <a:moveTo>
                      <a:pt x="2179" y="867"/>
                    </a:moveTo>
                    <a:lnTo>
                      <a:pt x="2197" y="867"/>
                    </a:lnTo>
                    <a:lnTo>
                      <a:pt x="2197" y="873"/>
                    </a:lnTo>
                    <a:lnTo>
                      <a:pt x="2179" y="873"/>
                    </a:lnTo>
                    <a:lnTo>
                      <a:pt x="2179" y="867"/>
                    </a:lnTo>
                    <a:close/>
                    <a:moveTo>
                      <a:pt x="2203" y="867"/>
                    </a:moveTo>
                    <a:lnTo>
                      <a:pt x="2222" y="867"/>
                    </a:lnTo>
                    <a:lnTo>
                      <a:pt x="2222" y="873"/>
                    </a:lnTo>
                    <a:lnTo>
                      <a:pt x="2203" y="873"/>
                    </a:lnTo>
                    <a:lnTo>
                      <a:pt x="2203" y="867"/>
                    </a:lnTo>
                    <a:close/>
                    <a:moveTo>
                      <a:pt x="2228" y="867"/>
                    </a:moveTo>
                    <a:lnTo>
                      <a:pt x="2247" y="867"/>
                    </a:lnTo>
                    <a:lnTo>
                      <a:pt x="2247" y="873"/>
                    </a:lnTo>
                    <a:lnTo>
                      <a:pt x="2228" y="873"/>
                    </a:lnTo>
                    <a:lnTo>
                      <a:pt x="2228" y="867"/>
                    </a:lnTo>
                    <a:close/>
                    <a:moveTo>
                      <a:pt x="2253" y="867"/>
                    </a:moveTo>
                    <a:lnTo>
                      <a:pt x="2271" y="867"/>
                    </a:lnTo>
                    <a:lnTo>
                      <a:pt x="2271" y="873"/>
                    </a:lnTo>
                    <a:lnTo>
                      <a:pt x="2253" y="873"/>
                    </a:lnTo>
                    <a:lnTo>
                      <a:pt x="2253" y="867"/>
                    </a:lnTo>
                    <a:close/>
                    <a:moveTo>
                      <a:pt x="2278" y="867"/>
                    </a:moveTo>
                    <a:lnTo>
                      <a:pt x="2296" y="867"/>
                    </a:lnTo>
                    <a:lnTo>
                      <a:pt x="2296" y="873"/>
                    </a:lnTo>
                    <a:lnTo>
                      <a:pt x="2278" y="873"/>
                    </a:lnTo>
                    <a:lnTo>
                      <a:pt x="2278" y="867"/>
                    </a:lnTo>
                    <a:close/>
                    <a:moveTo>
                      <a:pt x="2302" y="867"/>
                    </a:moveTo>
                    <a:lnTo>
                      <a:pt x="2321" y="867"/>
                    </a:lnTo>
                    <a:lnTo>
                      <a:pt x="2321" y="873"/>
                    </a:lnTo>
                    <a:lnTo>
                      <a:pt x="2302" y="873"/>
                    </a:lnTo>
                    <a:lnTo>
                      <a:pt x="2302" y="867"/>
                    </a:lnTo>
                    <a:close/>
                    <a:moveTo>
                      <a:pt x="2327" y="867"/>
                    </a:moveTo>
                    <a:lnTo>
                      <a:pt x="2346" y="867"/>
                    </a:lnTo>
                    <a:lnTo>
                      <a:pt x="2346" y="873"/>
                    </a:lnTo>
                    <a:lnTo>
                      <a:pt x="2327" y="873"/>
                    </a:lnTo>
                    <a:lnTo>
                      <a:pt x="2327" y="867"/>
                    </a:lnTo>
                    <a:close/>
                    <a:moveTo>
                      <a:pt x="2352" y="867"/>
                    </a:moveTo>
                    <a:lnTo>
                      <a:pt x="2367" y="867"/>
                    </a:lnTo>
                    <a:lnTo>
                      <a:pt x="2367" y="873"/>
                    </a:lnTo>
                    <a:lnTo>
                      <a:pt x="2352" y="873"/>
                    </a:lnTo>
                    <a:lnTo>
                      <a:pt x="2352" y="867"/>
                    </a:lnTo>
                    <a:close/>
                    <a:moveTo>
                      <a:pt x="0" y="578"/>
                    </a:moveTo>
                    <a:lnTo>
                      <a:pt x="18" y="578"/>
                    </a:lnTo>
                    <a:lnTo>
                      <a:pt x="18" y="585"/>
                    </a:lnTo>
                    <a:lnTo>
                      <a:pt x="0" y="585"/>
                    </a:lnTo>
                    <a:lnTo>
                      <a:pt x="0" y="578"/>
                    </a:lnTo>
                    <a:close/>
                    <a:moveTo>
                      <a:pt x="24" y="578"/>
                    </a:moveTo>
                    <a:lnTo>
                      <a:pt x="43" y="578"/>
                    </a:lnTo>
                    <a:lnTo>
                      <a:pt x="43" y="585"/>
                    </a:lnTo>
                    <a:lnTo>
                      <a:pt x="24" y="585"/>
                    </a:lnTo>
                    <a:lnTo>
                      <a:pt x="24" y="578"/>
                    </a:lnTo>
                    <a:close/>
                    <a:moveTo>
                      <a:pt x="49" y="578"/>
                    </a:moveTo>
                    <a:lnTo>
                      <a:pt x="68" y="578"/>
                    </a:lnTo>
                    <a:lnTo>
                      <a:pt x="68" y="585"/>
                    </a:lnTo>
                    <a:lnTo>
                      <a:pt x="49" y="585"/>
                    </a:lnTo>
                    <a:lnTo>
                      <a:pt x="49" y="578"/>
                    </a:lnTo>
                    <a:close/>
                    <a:moveTo>
                      <a:pt x="74" y="578"/>
                    </a:moveTo>
                    <a:lnTo>
                      <a:pt x="92" y="578"/>
                    </a:lnTo>
                    <a:lnTo>
                      <a:pt x="92" y="585"/>
                    </a:lnTo>
                    <a:lnTo>
                      <a:pt x="74" y="585"/>
                    </a:lnTo>
                    <a:lnTo>
                      <a:pt x="74" y="578"/>
                    </a:lnTo>
                    <a:close/>
                    <a:moveTo>
                      <a:pt x="99" y="578"/>
                    </a:moveTo>
                    <a:lnTo>
                      <a:pt x="117" y="578"/>
                    </a:lnTo>
                    <a:lnTo>
                      <a:pt x="117" y="585"/>
                    </a:lnTo>
                    <a:lnTo>
                      <a:pt x="99" y="585"/>
                    </a:lnTo>
                    <a:lnTo>
                      <a:pt x="99" y="578"/>
                    </a:lnTo>
                    <a:close/>
                    <a:moveTo>
                      <a:pt x="123" y="578"/>
                    </a:moveTo>
                    <a:lnTo>
                      <a:pt x="142" y="578"/>
                    </a:lnTo>
                    <a:lnTo>
                      <a:pt x="142" y="585"/>
                    </a:lnTo>
                    <a:lnTo>
                      <a:pt x="123" y="585"/>
                    </a:lnTo>
                    <a:lnTo>
                      <a:pt x="123" y="578"/>
                    </a:lnTo>
                    <a:close/>
                    <a:moveTo>
                      <a:pt x="148" y="578"/>
                    </a:moveTo>
                    <a:lnTo>
                      <a:pt x="167" y="578"/>
                    </a:lnTo>
                    <a:lnTo>
                      <a:pt x="167" y="585"/>
                    </a:lnTo>
                    <a:lnTo>
                      <a:pt x="148" y="585"/>
                    </a:lnTo>
                    <a:lnTo>
                      <a:pt x="148" y="578"/>
                    </a:lnTo>
                    <a:close/>
                    <a:moveTo>
                      <a:pt x="173" y="578"/>
                    </a:moveTo>
                    <a:lnTo>
                      <a:pt x="191" y="578"/>
                    </a:lnTo>
                    <a:lnTo>
                      <a:pt x="191" y="585"/>
                    </a:lnTo>
                    <a:lnTo>
                      <a:pt x="173" y="585"/>
                    </a:lnTo>
                    <a:lnTo>
                      <a:pt x="173" y="578"/>
                    </a:lnTo>
                    <a:close/>
                    <a:moveTo>
                      <a:pt x="198" y="578"/>
                    </a:moveTo>
                    <a:lnTo>
                      <a:pt x="216" y="578"/>
                    </a:lnTo>
                    <a:lnTo>
                      <a:pt x="216" y="585"/>
                    </a:lnTo>
                    <a:lnTo>
                      <a:pt x="198" y="585"/>
                    </a:lnTo>
                    <a:lnTo>
                      <a:pt x="198" y="578"/>
                    </a:lnTo>
                    <a:close/>
                    <a:moveTo>
                      <a:pt x="222" y="578"/>
                    </a:moveTo>
                    <a:lnTo>
                      <a:pt x="241" y="578"/>
                    </a:lnTo>
                    <a:lnTo>
                      <a:pt x="241" y="585"/>
                    </a:lnTo>
                    <a:lnTo>
                      <a:pt x="222" y="585"/>
                    </a:lnTo>
                    <a:lnTo>
                      <a:pt x="222" y="578"/>
                    </a:lnTo>
                    <a:close/>
                    <a:moveTo>
                      <a:pt x="247" y="578"/>
                    </a:moveTo>
                    <a:lnTo>
                      <a:pt x="266" y="578"/>
                    </a:lnTo>
                    <a:lnTo>
                      <a:pt x="266" y="585"/>
                    </a:lnTo>
                    <a:lnTo>
                      <a:pt x="247" y="585"/>
                    </a:lnTo>
                    <a:lnTo>
                      <a:pt x="247" y="578"/>
                    </a:lnTo>
                    <a:close/>
                    <a:moveTo>
                      <a:pt x="272" y="578"/>
                    </a:moveTo>
                    <a:lnTo>
                      <a:pt x="290" y="578"/>
                    </a:lnTo>
                    <a:lnTo>
                      <a:pt x="290" y="585"/>
                    </a:lnTo>
                    <a:lnTo>
                      <a:pt x="272" y="585"/>
                    </a:lnTo>
                    <a:lnTo>
                      <a:pt x="272" y="578"/>
                    </a:lnTo>
                    <a:close/>
                    <a:moveTo>
                      <a:pt x="297" y="578"/>
                    </a:moveTo>
                    <a:lnTo>
                      <a:pt x="315" y="578"/>
                    </a:lnTo>
                    <a:lnTo>
                      <a:pt x="315" y="585"/>
                    </a:lnTo>
                    <a:lnTo>
                      <a:pt x="297" y="585"/>
                    </a:lnTo>
                    <a:lnTo>
                      <a:pt x="297" y="578"/>
                    </a:lnTo>
                    <a:close/>
                    <a:moveTo>
                      <a:pt x="321" y="578"/>
                    </a:moveTo>
                    <a:lnTo>
                      <a:pt x="340" y="578"/>
                    </a:lnTo>
                    <a:lnTo>
                      <a:pt x="340" y="585"/>
                    </a:lnTo>
                    <a:lnTo>
                      <a:pt x="321" y="585"/>
                    </a:lnTo>
                    <a:lnTo>
                      <a:pt x="321" y="578"/>
                    </a:lnTo>
                    <a:close/>
                    <a:moveTo>
                      <a:pt x="346" y="578"/>
                    </a:moveTo>
                    <a:lnTo>
                      <a:pt x="365" y="578"/>
                    </a:lnTo>
                    <a:lnTo>
                      <a:pt x="365" y="585"/>
                    </a:lnTo>
                    <a:lnTo>
                      <a:pt x="346" y="585"/>
                    </a:lnTo>
                    <a:lnTo>
                      <a:pt x="346" y="578"/>
                    </a:lnTo>
                    <a:close/>
                    <a:moveTo>
                      <a:pt x="371" y="578"/>
                    </a:moveTo>
                    <a:lnTo>
                      <a:pt x="390" y="578"/>
                    </a:lnTo>
                    <a:lnTo>
                      <a:pt x="390" y="585"/>
                    </a:lnTo>
                    <a:lnTo>
                      <a:pt x="371" y="585"/>
                    </a:lnTo>
                    <a:lnTo>
                      <a:pt x="371" y="578"/>
                    </a:lnTo>
                    <a:close/>
                    <a:moveTo>
                      <a:pt x="396" y="578"/>
                    </a:moveTo>
                    <a:lnTo>
                      <a:pt x="414" y="578"/>
                    </a:lnTo>
                    <a:lnTo>
                      <a:pt x="414" y="585"/>
                    </a:lnTo>
                    <a:lnTo>
                      <a:pt x="396" y="585"/>
                    </a:lnTo>
                    <a:lnTo>
                      <a:pt x="396" y="578"/>
                    </a:lnTo>
                    <a:close/>
                    <a:moveTo>
                      <a:pt x="420" y="578"/>
                    </a:moveTo>
                    <a:lnTo>
                      <a:pt x="439" y="578"/>
                    </a:lnTo>
                    <a:lnTo>
                      <a:pt x="439" y="585"/>
                    </a:lnTo>
                    <a:lnTo>
                      <a:pt x="420" y="585"/>
                    </a:lnTo>
                    <a:lnTo>
                      <a:pt x="420" y="578"/>
                    </a:lnTo>
                    <a:close/>
                    <a:moveTo>
                      <a:pt x="445" y="578"/>
                    </a:moveTo>
                    <a:lnTo>
                      <a:pt x="464" y="578"/>
                    </a:lnTo>
                    <a:lnTo>
                      <a:pt x="464" y="585"/>
                    </a:lnTo>
                    <a:lnTo>
                      <a:pt x="445" y="585"/>
                    </a:lnTo>
                    <a:lnTo>
                      <a:pt x="445" y="578"/>
                    </a:lnTo>
                    <a:close/>
                    <a:moveTo>
                      <a:pt x="470" y="578"/>
                    </a:moveTo>
                    <a:lnTo>
                      <a:pt x="489" y="578"/>
                    </a:lnTo>
                    <a:lnTo>
                      <a:pt x="489" y="585"/>
                    </a:lnTo>
                    <a:lnTo>
                      <a:pt x="470" y="585"/>
                    </a:lnTo>
                    <a:lnTo>
                      <a:pt x="470" y="578"/>
                    </a:lnTo>
                    <a:close/>
                    <a:moveTo>
                      <a:pt x="495" y="578"/>
                    </a:moveTo>
                    <a:lnTo>
                      <a:pt x="513" y="578"/>
                    </a:lnTo>
                    <a:lnTo>
                      <a:pt x="513" y="585"/>
                    </a:lnTo>
                    <a:lnTo>
                      <a:pt x="495" y="585"/>
                    </a:lnTo>
                    <a:lnTo>
                      <a:pt x="495" y="578"/>
                    </a:lnTo>
                    <a:close/>
                    <a:moveTo>
                      <a:pt x="520" y="578"/>
                    </a:moveTo>
                    <a:lnTo>
                      <a:pt x="538" y="578"/>
                    </a:lnTo>
                    <a:lnTo>
                      <a:pt x="538" y="585"/>
                    </a:lnTo>
                    <a:lnTo>
                      <a:pt x="520" y="585"/>
                    </a:lnTo>
                    <a:lnTo>
                      <a:pt x="520" y="578"/>
                    </a:lnTo>
                    <a:close/>
                    <a:moveTo>
                      <a:pt x="544" y="578"/>
                    </a:moveTo>
                    <a:lnTo>
                      <a:pt x="563" y="578"/>
                    </a:lnTo>
                    <a:lnTo>
                      <a:pt x="563" y="585"/>
                    </a:lnTo>
                    <a:lnTo>
                      <a:pt x="544" y="585"/>
                    </a:lnTo>
                    <a:lnTo>
                      <a:pt x="544" y="578"/>
                    </a:lnTo>
                    <a:close/>
                    <a:moveTo>
                      <a:pt x="569" y="578"/>
                    </a:moveTo>
                    <a:lnTo>
                      <a:pt x="588" y="578"/>
                    </a:lnTo>
                    <a:lnTo>
                      <a:pt x="588" y="585"/>
                    </a:lnTo>
                    <a:lnTo>
                      <a:pt x="569" y="585"/>
                    </a:lnTo>
                    <a:lnTo>
                      <a:pt x="569" y="578"/>
                    </a:lnTo>
                    <a:close/>
                    <a:moveTo>
                      <a:pt x="594" y="578"/>
                    </a:moveTo>
                    <a:lnTo>
                      <a:pt x="612" y="578"/>
                    </a:lnTo>
                    <a:lnTo>
                      <a:pt x="612" y="585"/>
                    </a:lnTo>
                    <a:lnTo>
                      <a:pt x="594" y="585"/>
                    </a:lnTo>
                    <a:lnTo>
                      <a:pt x="594" y="578"/>
                    </a:lnTo>
                    <a:close/>
                    <a:moveTo>
                      <a:pt x="619" y="578"/>
                    </a:moveTo>
                    <a:lnTo>
                      <a:pt x="637" y="578"/>
                    </a:lnTo>
                    <a:lnTo>
                      <a:pt x="637" y="585"/>
                    </a:lnTo>
                    <a:lnTo>
                      <a:pt x="619" y="585"/>
                    </a:lnTo>
                    <a:lnTo>
                      <a:pt x="619" y="578"/>
                    </a:lnTo>
                    <a:close/>
                    <a:moveTo>
                      <a:pt x="643" y="578"/>
                    </a:moveTo>
                    <a:lnTo>
                      <a:pt x="662" y="578"/>
                    </a:lnTo>
                    <a:lnTo>
                      <a:pt x="662" y="585"/>
                    </a:lnTo>
                    <a:lnTo>
                      <a:pt x="643" y="585"/>
                    </a:lnTo>
                    <a:lnTo>
                      <a:pt x="643" y="578"/>
                    </a:lnTo>
                    <a:close/>
                    <a:moveTo>
                      <a:pt x="668" y="578"/>
                    </a:moveTo>
                    <a:lnTo>
                      <a:pt x="687" y="578"/>
                    </a:lnTo>
                    <a:lnTo>
                      <a:pt x="687" y="585"/>
                    </a:lnTo>
                    <a:lnTo>
                      <a:pt x="668" y="585"/>
                    </a:lnTo>
                    <a:lnTo>
                      <a:pt x="668" y="578"/>
                    </a:lnTo>
                    <a:close/>
                    <a:moveTo>
                      <a:pt x="693" y="578"/>
                    </a:moveTo>
                    <a:lnTo>
                      <a:pt x="711" y="578"/>
                    </a:lnTo>
                    <a:lnTo>
                      <a:pt x="711" y="585"/>
                    </a:lnTo>
                    <a:lnTo>
                      <a:pt x="693" y="585"/>
                    </a:lnTo>
                    <a:lnTo>
                      <a:pt x="693" y="578"/>
                    </a:lnTo>
                    <a:close/>
                    <a:moveTo>
                      <a:pt x="718" y="578"/>
                    </a:moveTo>
                    <a:lnTo>
                      <a:pt x="736" y="578"/>
                    </a:lnTo>
                    <a:lnTo>
                      <a:pt x="736" y="585"/>
                    </a:lnTo>
                    <a:lnTo>
                      <a:pt x="718" y="585"/>
                    </a:lnTo>
                    <a:lnTo>
                      <a:pt x="718" y="578"/>
                    </a:lnTo>
                    <a:close/>
                    <a:moveTo>
                      <a:pt x="742" y="578"/>
                    </a:moveTo>
                    <a:lnTo>
                      <a:pt x="761" y="578"/>
                    </a:lnTo>
                    <a:lnTo>
                      <a:pt x="761" y="585"/>
                    </a:lnTo>
                    <a:lnTo>
                      <a:pt x="742" y="585"/>
                    </a:lnTo>
                    <a:lnTo>
                      <a:pt x="742" y="578"/>
                    </a:lnTo>
                    <a:close/>
                    <a:moveTo>
                      <a:pt x="767" y="578"/>
                    </a:moveTo>
                    <a:lnTo>
                      <a:pt x="786" y="578"/>
                    </a:lnTo>
                    <a:lnTo>
                      <a:pt x="786" y="585"/>
                    </a:lnTo>
                    <a:lnTo>
                      <a:pt x="767" y="585"/>
                    </a:lnTo>
                    <a:lnTo>
                      <a:pt x="767" y="578"/>
                    </a:lnTo>
                    <a:close/>
                    <a:moveTo>
                      <a:pt x="792" y="578"/>
                    </a:moveTo>
                    <a:lnTo>
                      <a:pt x="810" y="578"/>
                    </a:lnTo>
                    <a:lnTo>
                      <a:pt x="810" y="585"/>
                    </a:lnTo>
                    <a:lnTo>
                      <a:pt x="792" y="585"/>
                    </a:lnTo>
                    <a:lnTo>
                      <a:pt x="792" y="578"/>
                    </a:lnTo>
                    <a:close/>
                    <a:moveTo>
                      <a:pt x="817" y="578"/>
                    </a:moveTo>
                    <a:lnTo>
                      <a:pt x="835" y="578"/>
                    </a:lnTo>
                    <a:lnTo>
                      <a:pt x="835" y="585"/>
                    </a:lnTo>
                    <a:lnTo>
                      <a:pt x="817" y="585"/>
                    </a:lnTo>
                    <a:lnTo>
                      <a:pt x="817" y="578"/>
                    </a:lnTo>
                    <a:close/>
                    <a:moveTo>
                      <a:pt x="841" y="578"/>
                    </a:moveTo>
                    <a:lnTo>
                      <a:pt x="860" y="578"/>
                    </a:lnTo>
                    <a:lnTo>
                      <a:pt x="860" y="585"/>
                    </a:lnTo>
                    <a:lnTo>
                      <a:pt x="841" y="585"/>
                    </a:lnTo>
                    <a:lnTo>
                      <a:pt x="841" y="578"/>
                    </a:lnTo>
                    <a:close/>
                    <a:moveTo>
                      <a:pt x="866" y="578"/>
                    </a:moveTo>
                    <a:lnTo>
                      <a:pt x="885" y="578"/>
                    </a:lnTo>
                    <a:lnTo>
                      <a:pt x="885" y="585"/>
                    </a:lnTo>
                    <a:lnTo>
                      <a:pt x="866" y="585"/>
                    </a:lnTo>
                    <a:lnTo>
                      <a:pt x="866" y="578"/>
                    </a:lnTo>
                    <a:close/>
                    <a:moveTo>
                      <a:pt x="891" y="578"/>
                    </a:moveTo>
                    <a:lnTo>
                      <a:pt x="910" y="578"/>
                    </a:lnTo>
                    <a:lnTo>
                      <a:pt x="910" y="585"/>
                    </a:lnTo>
                    <a:lnTo>
                      <a:pt x="891" y="585"/>
                    </a:lnTo>
                    <a:lnTo>
                      <a:pt x="891" y="578"/>
                    </a:lnTo>
                    <a:close/>
                    <a:moveTo>
                      <a:pt x="916" y="578"/>
                    </a:moveTo>
                    <a:lnTo>
                      <a:pt x="934" y="578"/>
                    </a:lnTo>
                    <a:lnTo>
                      <a:pt x="934" y="585"/>
                    </a:lnTo>
                    <a:lnTo>
                      <a:pt x="916" y="585"/>
                    </a:lnTo>
                    <a:lnTo>
                      <a:pt x="916" y="578"/>
                    </a:lnTo>
                    <a:close/>
                    <a:moveTo>
                      <a:pt x="940" y="578"/>
                    </a:moveTo>
                    <a:lnTo>
                      <a:pt x="959" y="578"/>
                    </a:lnTo>
                    <a:lnTo>
                      <a:pt x="959" y="585"/>
                    </a:lnTo>
                    <a:lnTo>
                      <a:pt x="940" y="585"/>
                    </a:lnTo>
                    <a:lnTo>
                      <a:pt x="940" y="578"/>
                    </a:lnTo>
                    <a:close/>
                    <a:moveTo>
                      <a:pt x="965" y="578"/>
                    </a:moveTo>
                    <a:lnTo>
                      <a:pt x="984" y="578"/>
                    </a:lnTo>
                    <a:lnTo>
                      <a:pt x="984" y="585"/>
                    </a:lnTo>
                    <a:lnTo>
                      <a:pt x="965" y="585"/>
                    </a:lnTo>
                    <a:lnTo>
                      <a:pt x="965" y="578"/>
                    </a:lnTo>
                    <a:close/>
                    <a:moveTo>
                      <a:pt x="990" y="578"/>
                    </a:moveTo>
                    <a:lnTo>
                      <a:pt x="1009" y="578"/>
                    </a:lnTo>
                    <a:lnTo>
                      <a:pt x="1009" y="585"/>
                    </a:lnTo>
                    <a:lnTo>
                      <a:pt x="990" y="585"/>
                    </a:lnTo>
                    <a:lnTo>
                      <a:pt x="990" y="578"/>
                    </a:lnTo>
                    <a:close/>
                    <a:moveTo>
                      <a:pt x="1015" y="578"/>
                    </a:moveTo>
                    <a:lnTo>
                      <a:pt x="1033" y="578"/>
                    </a:lnTo>
                    <a:lnTo>
                      <a:pt x="1033" y="585"/>
                    </a:lnTo>
                    <a:lnTo>
                      <a:pt x="1015" y="585"/>
                    </a:lnTo>
                    <a:lnTo>
                      <a:pt x="1015" y="578"/>
                    </a:lnTo>
                    <a:close/>
                    <a:moveTo>
                      <a:pt x="1039" y="578"/>
                    </a:moveTo>
                    <a:lnTo>
                      <a:pt x="1058" y="578"/>
                    </a:lnTo>
                    <a:lnTo>
                      <a:pt x="1058" y="585"/>
                    </a:lnTo>
                    <a:lnTo>
                      <a:pt x="1039" y="585"/>
                    </a:lnTo>
                    <a:lnTo>
                      <a:pt x="1039" y="578"/>
                    </a:lnTo>
                    <a:close/>
                    <a:moveTo>
                      <a:pt x="1064" y="578"/>
                    </a:moveTo>
                    <a:lnTo>
                      <a:pt x="1083" y="578"/>
                    </a:lnTo>
                    <a:lnTo>
                      <a:pt x="1083" y="585"/>
                    </a:lnTo>
                    <a:lnTo>
                      <a:pt x="1064" y="585"/>
                    </a:lnTo>
                    <a:lnTo>
                      <a:pt x="1064" y="578"/>
                    </a:lnTo>
                    <a:close/>
                    <a:moveTo>
                      <a:pt x="1089" y="578"/>
                    </a:moveTo>
                    <a:lnTo>
                      <a:pt x="1108" y="578"/>
                    </a:lnTo>
                    <a:lnTo>
                      <a:pt x="1108" y="585"/>
                    </a:lnTo>
                    <a:lnTo>
                      <a:pt x="1089" y="585"/>
                    </a:lnTo>
                    <a:lnTo>
                      <a:pt x="1089" y="578"/>
                    </a:lnTo>
                    <a:close/>
                    <a:moveTo>
                      <a:pt x="1114" y="578"/>
                    </a:moveTo>
                    <a:lnTo>
                      <a:pt x="1132" y="578"/>
                    </a:lnTo>
                    <a:lnTo>
                      <a:pt x="1132" y="585"/>
                    </a:lnTo>
                    <a:lnTo>
                      <a:pt x="1114" y="585"/>
                    </a:lnTo>
                    <a:lnTo>
                      <a:pt x="1114" y="578"/>
                    </a:lnTo>
                    <a:close/>
                    <a:moveTo>
                      <a:pt x="1139" y="578"/>
                    </a:moveTo>
                    <a:lnTo>
                      <a:pt x="1157" y="578"/>
                    </a:lnTo>
                    <a:lnTo>
                      <a:pt x="1157" y="585"/>
                    </a:lnTo>
                    <a:lnTo>
                      <a:pt x="1139" y="585"/>
                    </a:lnTo>
                    <a:lnTo>
                      <a:pt x="1139" y="578"/>
                    </a:lnTo>
                    <a:close/>
                    <a:moveTo>
                      <a:pt x="1163" y="578"/>
                    </a:moveTo>
                    <a:lnTo>
                      <a:pt x="1182" y="578"/>
                    </a:lnTo>
                    <a:lnTo>
                      <a:pt x="1182" y="585"/>
                    </a:lnTo>
                    <a:lnTo>
                      <a:pt x="1163" y="585"/>
                    </a:lnTo>
                    <a:lnTo>
                      <a:pt x="1163" y="578"/>
                    </a:lnTo>
                    <a:close/>
                    <a:moveTo>
                      <a:pt x="1188" y="578"/>
                    </a:moveTo>
                    <a:lnTo>
                      <a:pt x="1207" y="578"/>
                    </a:lnTo>
                    <a:lnTo>
                      <a:pt x="1207" y="585"/>
                    </a:lnTo>
                    <a:lnTo>
                      <a:pt x="1188" y="585"/>
                    </a:lnTo>
                    <a:lnTo>
                      <a:pt x="1188" y="578"/>
                    </a:lnTo>
                    <a:close/>
                    <a:moveTo>
                      <a:pt x="1213" y="578"/>
                    </a:moveTo>
                    <a:lnTo>
                      <a:pt x="1231" y="578"/>
                    </a:lnTo>
                    <a:lnTo>
                      <a:pt x="1231" y="585"/>
                    </a:lnTo>
                    <a:lnTo>
                      <a:pt x="1213" y="585"/>
                    </a:lnTo>
                    <a:lnTo>
                      <a:pt x="1213" y="578"/>
                    </a:lnTo>
                    <a:close/>
                    <a:moveTo>
                      <a:pt x="1238" y="578"/>
                    </a:moveTo>
                    <a:lnTo>
                      <a:pt x="1256" y="578"/>
                    </a:lnTo>
                    <a:lnTo>
                      <a:pt x="1256" y="585"/>
                    </a:lnTo>
                    <a:lnTo>
                      <a:pt x="1238" y="585"/>
                    </a:lnTo>
                    <a:lnTo>
                      <a:pt x="1238" y="578"/>
                    </a:lnTo>
                    <a:close/>
                    <a:moveTo>
                      <a:pt x="1262" y="578"/>
                    </a:moveTo>
                    <a:lnTo>
                      <a:pt x="1281" y="578"/>
                    </a:lnTo>
                    <a:lnTo>
                      <a:pt x="1281" y="585"/>
                    </a:lnTo>
                    <a:lnTo>
                      <a:pt x="1262" y="585"/>
                    </a:lnTo>
                    <a:lnTo>
                      <a:pt x="1262" y="578"/>
                    </a:lnTo>
                    <a:close/>
                    <a:moveTo>
                      <a:pt x="1287" y="578"/>
                    </a:moveTo>
                    <a:lnTo>
                      <a:pt x="1306" y="578"/>
                    </a:lnTo>
                    <a:lnTo>
                      <a:pt x="1306" y="585"/>
                    </a:lnTo>
                    <a:lnTo>
                      <a:pt x="1287" y="585"/>
                    </a:lnTo>
                    <a:lnTo>
                      <a:pt x="1287" y="578"/>
                    </a:lnTo>
                    <a:close/>
                    <a:moveTo>
                      <a:pt x="1312" y="578"/>
                    </a:moveTo>
                    <a:lnTo>
                      <a:pt x="1330" y="578"/>
                    </a:lnTo>
                    <a:lnTo>
                      <a:pt x="1330" y="585"/>
                    </a:lnTo>
                    <a:lnTo>
                      <a:pt x="1312" y="585"/>
                    </a:lnTo>
                    <a:lnTo>
                      <a:pt x="1312" y="578"/>
                    </a:lnTo>
                    <a:close/>
                    <a:moveTo>
                      <a:pt x="1337" y="578"/>
                    </a:moveTo>
                    <a:lnTo>
                      <a:pt x="1355" y="578"/>
                    </a:lnTo>
                    <a:lnTo>
                      <a:pt x="1355" y="585"/>
                    </a:lnTo>
                    <a:lnTo>
                      <a:pt x="1337" y="585"/>
                    </a:lnTo>
                    <a:lnTo>
                      <a:pt x="1337" y="578"/>
                    </a:lnTo>
                    <a:close/>
                    <a:moveTo>
                      <a:pt x="1361" y="578"/>
                    </a:moveTo>
                    <a:lnTo>
                      <a:pt x="1380" y="578"/>
                    </a:lnTo>
                    <a:lnTo>
                      <a:pt x="1380" y="585"/>
                    </a:lnTo>
                    <a:lnTo>
                      <a:pt x="1361" y="585"/>
                    </a:lnTo>
                    <a:lnTo>
                      <a:pt x="1361" y="578"/>
                    </a:lnTo>
                    <a:close/>
                    <a:moveTo>
                      <a:pt x="1386" y="578"/>
                    </a:moveTo>
                    <a:lnTo>
                      <a:pt x="1405" y="578"/>
                    </a:lnTo>
                    <a:lnTo>
                      <a:pt x="1405" y="585"/>
                    </a:lnTo>
                    <a:lnTo>
                      <a:pt x="1386" y="585"/>
                    </a:lnTo>
                    <a:lnTo>
                      <a:pt x="1386" y="578"/>
                    </a:lnTo>
                    <a:close/>
                    <a:moveTo>
                      <a:pt x="1411" y="578"/>
                    </a:moveTo>
                    <a:lnTo>
                      <a:pt x="1429" y="578"/>
                    </a:lnTo>
                    <a:lnTo>
                      <a:pt x="1429" y="585"/>
                    </a:lnTo>
                    <a:lnTo>
                      <a:pt x="1411" y="585"/>
                    </a:lnTo>
                    <a:lnTo>
                      <a:pt x="1411" y="578"/>
                    </a:lnTo>
                    <a:close/>
                    <a:moveTo>
                      <a:pt x="1436" y="578"/>
                    </a:moveTo>
                    <a:lnTo>
                      <a:pt x="1454" y="578"/>
                    </a:lnTo>
                    <a:lnTo>
                      <a:pt x="1454" y="585"/>
                    </a:lnTo>
                    <a:lnTo>
                      <a:pt x="1436" y="585"/>
                    </a:lnTo>
                    <a:lnTo>
                      <a:pt x="1436" y="578"/>
                    </a:lnTo>
                    <a:close/>
                    <a:moveTo>
                      <a:pt x="1460" y="578"/>
                    </a:moveTo>
                    <a:lnTo>
                      <a:pt x="1479" y="578"/>
                    </a:lnTo>
                    <a:lnTo>
                      <a:pt x="1479" y="585"/>
                    </a:lnTo>
                    <a:lnTo>
                      <a:pt x="1460" y="585"/>
                    </a:lnTo>
                    <a:lnTo>
                      <a:pt x="1460" y="578"/>
                    </a:lnTo>
                    <a:close/>
                    <a:moveTo>
                      <a:pt x="1485" y="578"/>
                    </a:moveTo>
                    <a:lnTo>
                      <a:pt x="1504" y="578"/>
                    </a:lnTo>
                    <a:lnTo>
                      <a:pt x="1504" y="585"/>
                    </a:lnTo>
                    <a:lnTo>
                      <a:pt x="1485" y="585"/>
                    </a:lnTo>
                    <a:lnTo>
                      <a:pt x="1485" y="578"/>
                    </a:lnTo>
                    <a:close/>
                    <a:moveTo>
                      <a:pt x="1510" y="578"/>
                    </a:moveTo>
                    <a:lnTo>
                      <a:pt x="1529" y="578"/>
                    </a:lnTo>
                    <a:lnTo>
                      <a:pt x="1529" y="585"/>
                    </a:lnTo>
                    <a:lnTo>
                      <a:pt x="1510" y="585"/>
                    </a:lnTo>
                    <a:lnTo>
                      <a:pt x="1510" y="578"/>
                    </a:lnTo>
                    <a:close/>
                    <a:moveTo>
                      <a:pt x="1535" y="578"/>
                    </a:moveTo>
                    <a:lnTo>
                      <a:pt x="1553" y="578"/>
                    </a:lnTo>
                    <a:lnTo>
                      <a:pt x="1553" y="585"/>
                    </a:lnTo>
                    <a:lnTo>
                      <a:pt x="1535" y="585"/>
                    </a:lnTo>
                    <a:lnTo>
                      <a:pt x="1535" y="578"/>
                    </a:lnTo>
                    <a:close/>
                    <a:moveTo>
                      <a:pt x="1559" y="578"/>
                    </a:moveTo>
                    <a:lnTo>
                      <a:pt x="1578" y="578"/>
                    </a:lnTo>
                    <a:lnTo>
                      <a:pt x="1578" y="585"/>
                    </a:lnTo>
                    <a:lnTo>
                      <a:pt x="1559" y="585"/>
                    </a:lnTo>
                    <a:lnTo>
                      <a:pt x="1559" y="578"/>
                    </a:lnTo>
                    <a:close/>
                    <a:moveTo>
                      <a:pt x="1584" y="578"/>
                    </a:moveTo>
                    <a:lnTo>
                      <a:pt x="1603" y="578"/>
                    </a:lnTo>
                    <a:lnTo>
                      <a:pt x="1603" y="585"/>
                    </a:lnTo>
                    <a:lnTo>
                      <a:pt x="1584" y="585"/>
                    </a:lnTo>
                    <a:lnTo>
                      <a:pt x="1584" y="578"/>
                    </a:lnTo>
                    <a:close/>
                    <a:moveTo>
                      <a:pt x="1609" y="578"/>
                    </a:moveTo>
                    <a:lnTo>
                      <a:pt x="1628" y="578"/>
                    </a:lnTo>
                    <a:lnTo>
                      <a:pt x="1628" y="585"/>
                    </a:lnTo>
                    <a:lnTo>
                      <a:pt x="1609" y="585"/>
                    </a:lnTo>
                    <a:lnTo>
                      <a:pt x="1609" y="578"/>
                    </a:lnTo>
                    <a:close/>
                    <a:moveTo>
                      <a:pt x="1634" y="578"/>
                    </a:moveTo>
                    <a:lnTo>
                      <a:pt x="1652" y="578"/>
                    </a:lnTo>
                    <a:lnTo>
                      <a:pt x="1652" y="585"/>
                    </a:lnTo>
                    <a:lnTo>
                      <a:pt x="1634" y="585"/>
                    </a:lnTo>
                    <a:lnTo>
                      <a:pt x="1634" y="578"/>
                    </a:lnTo>
                    <a:close/>
                    <a:moveTo>
                      <a:pt x="1659" y="578"/>
                    </a:moveTo>
                    <a:lnTo>
                      <a:pt x="1677" y="578"/>
                    </a:lnTo>
                    <a:lnTo>
                      <a:pt x="1677" y="585"/>
                    </a:lnTo>
                    <a:lnTo>
                      <a:pt x="1659" y="585"/>
                    </a:lnTo>
                    <a:lnTo>
                      <a:pt x="1659" y="578"/>
                    </a:lnTo>
                    <a:close/>
                    <a:moveTo>
                      <a:pt x="1683" y="578"/>
                    </a:moveTo>
                    <a:lnTo>
                      <a:pt x="1702" y="578"/>
                    </a:lnTo>
                    <a:lnTo>
                      <a:pt x="1702" y="585"/>
                    </a:lnTo>
                    <a:lnTo>
                      <a:pt x="1683" y="585"/>
                    </a:lnTo>
                    <a:lnTo>
                      <a:pt x="1683" y="578"/>
                    </a:lnTo>
                    <a:close/>
                    <a:moveTo>
                      <a:pt x="1708" y="578"/>
                    </a:moveTo>
                    <a:lnTo>
                      <a:pt x="1727" y="578"/>
                    </a:lnTo>
                    <a:lnTo>
                      <a:pt x="1727" y="585"/>
                    </a:lnTo>
                    <a:lnTo>
                      <a:pt x="1708" y="585"/>
                    </a:lnTo>
                    <a:lnTo>
                      <a:pt x="1708" y="578"/>
                    </a:lnTo>
                    <a:close/>
                    <a:moveTo>
                      <a:pt x="1733" y="578"/>
                    </a:moveTo>
                    <a:lnTo>
                      <a:pt x="1751" y="578"/>
                    </a:lnTo>
                    <a:lnTo>
                      <a:pt x="1751" y="585"/>
                    </a:lnTo>
                    <a:lnTo>
                      <a:pt x="1733" y="585"/>
                    </a:lnTo>
                    <a:lnTo>
                      <a:pt x="1733" y="578"/>
                    </a:lnTo>
                    <a:close/>
                    <a:moveTo>
                      <a:pt x="1758" y="578"/>
                    </a:moveTo>
                    <a:lnTo>
                      <a:pt x="1776" y="578"/>
                    </a:lnTo>
                    <a:lnTo>
                      <a:pt x="1776" y="585"/>
                    </a:lnTo>
                    <a:lnTo>
                      <a:pt x="1758" y="585"/>
                    </a:lnTo>
                    <a:lnTo>
                      <a:pt x="1758" y="578"/>
                    </a:lnTo>
                    <a:close/>
                    <a:moveTo>
                      <a:pt x="1782" y="578"/>
                    </a:moveTo>
                    <a:lnTo>
                      <a:pt x="1801" y="578"/>
                    </a:lnTo>
                    <a:lnTo>
                      <a:pt x="1801" y="585"/>
                    </a:lnTo>
                    <a:lnTo>
                      <a:pt x="1782" y="585"/>
                    </a:lnTo>
                    <a:lnTo>
                      <a:pt x="1782" y="578"/>
                    </a:lnTo>
                    <a:close/>
                    <a:moveTo>
                      <a:pt x="1807" y="578"/>
                    </a:moveTo>
                    <a:lnTo>
                      <a:pt x="1826" y="578"/>
                    </a:lnTo>
                    <a:lnTo>
                      <a:pt x="1826" y="585"/>
                    </a:lnTo>
                    <a:lnTo>
                      <a:pt x="1807" y="585"/>
                    </a:lnTo>
                    <a:lnTo>
                      <a:pt x="1807" y="578"/>
                    </a:lnTo>
                    <a:close/>
                    <a:moveTo>
                      <a:pt x="1832" y="578"/>
                    </a:moveTo>
                    <a:lnTo>
                      <a:pt x="1850" y="578"/>
                    </a:lnTo>
                    <a:lnTo>
                      <a:pt x="1850" y="585"/>
                    </a:lnTo>
                    <a:lnTo>
                      <a:pt x="1832" y="585"/>
                    </a:lnTo>
                    <a:lnTo>
                      <a:pt x="1832" y="578"/>
                    </a:lnTo>
                    <a:close/>
                    <a:moveTo>
                      <a:pt x="1857" y="578"/>
                    </a:moveTo>
                    <a:lnTo>
                      <a:pt x="1875" y="578"/>
                    </a:lnTo>
                    <a:lnTo>
                      <a:pt x="1875" y="585"/>
                    </a:lnTo>
                    <a:lnTo>
                      <a:pt x="1857" y="585"/>
                    </a:lnTo>
                    <a:lnTo>
                      <a:pt x="1857" y="578"/>
                    </a:lnTo>
                    <a:close/>
                    <a:moveTo>
                      <a:pt x="1881" y="578"/>
                    </a:moveTo>
                    <a:lnTo>
                      <a:pt x="1900" y="578"/>
                    </a:lnTo>
                    <a:lnTo>
                      <a:pt x="1900" y="585"/>
                    </a:lnTo>
                    <a:lnTo>
                      <a:pt x="1881" y="585"/>
                    </a:lnTo>
                    <a:lnTo>
                      <a:pt x="1881" y="578"/>
                    </a:lnTo>
                    <a:close/>
                    <a:moveTo>
                      <a:pt x="1906" y="578"/>
                    </a:moveTo>
                    <a:lnTo>
                      <a:pt x="1925" y="578"/>
                    </a:lnTo>
                    <a:lnTo>
                      <a:pt x="1925" y="585"/>
                    </a:lnTo>
                    <a:lnTo>
                      <a:pt x="1906" y="585"/>
                    </a:lnTo>
                    <a:lnTo>
                      <a:pt x="1906" y="578"/>
                    </a:lnTo>
                    <a:close/>
                    <a:moveTo>
                      <a:pt x="1931" y="578"/>
                    </a:moveTo>
                    <a:lnTo>
                      <a:pt x="1949" y="578"/>
                    </a:lnTo>
                    <a:lnTo>
                      <a:pt x="1949" y="585"/>
                    </a:lnTo>
                    <a:lnTo>
                      <a:pt x="1931" y="585"/>
                    </a:lnTo>
                    <a:lnTo>
                      <a:pt x="1931" y="578"/>
                    </a:lnTo>
                    <a:close/>
                    <a:moveTo>
                      <a:pt x="1956" y="578"/>
                    </a:moveTo>
                    <a:lnTo>
                      <a:pt x="1974" y="578"/>
                    </a:lnTo>
                    <a:lnTo>
                      <a:pt x="1974" y="585"/>
                    </a:lnTo>
                    <a:lnTo>
                      <a:pt x="1956" y="585"/>
                    </a:lnTo>
                    <a:lnTo>
                      <a:pt x="1956" y="578"/>
                    </a:lnTo>
                    <a:close/>
                    <a:moveTo>
                      <a:pt x="1980" y="578"/>
                    </a:moveTo>
                    <a:lnTo>
                      <a:pt x="1999" y="578"/>
                    </a:lnTo>
                    <a:lnTo>
                      <a:pt x="1999" y="585"/>
                    </a:lnTo>
                    <a:lnTo>
                      <a:pt x="1980" y="585"/>
                    </a:lnTo>
                    <a:lnTo>
                      <a:pt x="1980" y="578"/>
                    </a:lnTo>
                    <a:close/>
                    <a:moveTo>
                      <a:pt x="2005" y="578"/>
                    </a:moveTo>
                    <a:lnTo>
                      <a:pt x="2024" y="578"/>
                    </a:lnTo>
                    <a:lnTo>
                      <a:pt x="2024" y="585"/>
                    </a:lnTo>
                    <a:lnTo>
                      <a:pt x="2005" y="585"/>
                    </a:lnTo>
                    <a:lnTo>
                      <a:pt x="2005" y="578"/>
                    </a:lnTo>
                    <a:close/>
                    <a:moveTo>
                      <a:pt x="2030" y="578"/>
                    </a:moveTo>
                    <a:lnTo>
                      <a:pt x="2049" y="578"/>
                    </a:lnTo>
                    <a:lnTo>
                      <a:pt x="2049" y="585"/>
                    </a:lnTo>
                    <a:lnTo>
                      <a:pt x="2030" y="585"/>
                    </a:lnTo>
                    <a:lnTo>
                      <a:pt x="2030" y="578"/>
                    </a:lnTo>
                    <a:close/>
                    <a:moveTo>
                      <a:pt x="2055" y="578"/>
                    </a:moveTo>
                    <a:lnTo>
                      <a:pt x="2073" y="578"/>
                    </a:lnTo>
                    <a:lnTo>
                      <a:pt x="2073" y="585"/>
                    </a:lnTo>
                    <a:lnTo>
                      <a:pt x="2055" y="585"/>
                    </a:lnTo>
                    <a:lnTo>
                      <a:pt x="2055" y="578"/>
                    </a:lnTo>
                    <a:close/>
                    <a:moveTo>
                      <a:pt x="2079" y="578"/>
                    </a:moveTo>
                    <a:lnTo>
                      <a:pt x="2098" y="578"/>
                    </a:lnTo>
                    <a:lnTo>
                      <a:pt x="2098" y="585"/>
                    </a:lnTo>
                    <a:lnTo>
                      <a:pt x="2079" y="585"/>
                    </a:lnTo>
                    <a:lnTo>
                      <a:pt x="2079" y="578"/>
                    </a:lnTo>
                    <a:close/>
                    <a:moveTo>
                      <a:pt x="2104" y="578"/>
                    </a:moveTo>
                    <a:lnTo>
                      <a:pt x="2123" y="578"/>
                    </a:lnTo>
                    <a:lnTo>
                      <a:pt x="2123" y="585"/>
                    </a:lnTo>
                    <a:lnTo>
                      <a:pt x="2104" y="585"/>
                    </a:lnTo>
                    <a:lnTo>
                      <a:pt x="2104" y="578"/>
                    </a:lnTo>
                    <a:close/>
                    <a:moveTo>
                      <a:pt x="2129" y="578"/>
                    </a:moveTo>
                    <a:lnTo>
                      <a:pt x="2148" y="578"/>
                    </a:lnTo>
                    <a:lnTo>
                      <a:pt x="2148" y="585"/>
                    </a:lnTo>
                    <a:lnTo>
                      <a:pt x="2129" y="585"/>
                    </a:lnTo>
                    <a:lnTo>
                      <a:pt x="2129" y="578"/>
                    </a:lnTo>
                    <a:close/>
                    <a:moveTo>
                      <a:pt x="2154" y="578"/>
                    </a:moveTo>
                    <a:lnTo>
                      <a:pt x="2172" y="578"/>
                    </a:lnTo>
                    <a:lnTo>
                      <a:pt x="2172" y="585"/>
                    </a:lnTo>
                    <a:lnTo>
                      <a:pt x="2154" y="585"/>
                    </a:lnTo>
                    <a:lnTo>
                      <a:pt x="2154" y="578"/>
                    </a:lnTo>
                    <a:close/>
                    <a:moveTo>
                      <a:pt x="2179" y="578"/>
                    </a:moveTo>
                    <a:lnTo>
                      <a:pt x="2197" y="578"/>
                    </a:lnTo>
                    <a:lnTo>
                      <a:pt x="2197" y="585"/>
                    </a:lnTo>
                    <a:lnTo>
                      <a:pt x="2179" y="585"/>
                    </a:lnTo>
                    <a:lnTo>
                      <a:pt x="2179" y="578"/>
                    </a:lnTo>
                    <a:close/>
                    <a:moveTo>
                      <a:pt x="2203" y="578"/>
                    </a:moveTo>
                    <a:lnTo>
                      <a:pt x="2222" y="578"/>
                    </a:lnTo>
                    <a:lnTo>
                      <a:pt x="2222" y="585"/>
                    </a:lnTo>
                    <a:lnTo>
                      <a:pt x="2203" y="585"/>
                    </a:lnTo>
                    <a:lnTo>
                      <a:pt x="2203" y="578"/>
                    </a:lnTo>
                    <a:close/>
                    <a:moveTo>
                      <a:pt x="2228" y="578"/>
                    </a:moveTo>
                    <a:lnTo>
                      <a:pt x="2247" y="578"/>
                    </a:lnTo>
                    <a:lnTo>
                      <a:pt x="2247" y="585"/>
                    </a:lnTo>
                    <a:lnTo>
                      <a:pt x="2228" y="585"/>
                    </a:lnTo>
                    <a:lnTo>
                      <a:pt x="2228" y="578"/>
                    </a:lnTo>
                    <a:close/>
                    <a:moveTo>
                      <a:pt x="2253" y="578"/>
                    </a:moveTo>
                    <a:lnTo>
                      <a:pt x="2271" y="578"/>
                    </a:lnTo>
                    <a:lnTo>
                      <a:pt x="2271" y="585"/>
                    </a:lnTo>
                    <a:lnTo>
                      <a:pt x="2253" y="585"/>
                    </a:lnTo>
                    <a:lnTo>
                      <a:pt x="2253" y="578"/>
                    </a:lnTo>
                    <a:close/>
                    <a:moveTo>
                      <a:pt x="2278" y="578"/>
                    </a:moveTo>
                    <a:lnTo>
                      <a:pt x="2296" y="578"/>
                    </a:lnTo>
                    <a:lnTo>
                      <a:pt x="2296" y="585"/>
                    </a:lnTo>
                    <a:lnTo>
                      <a:pt x="2278" y="585"/>
                    </a:lnTo>
                    <a:lnTo>
                      <a:pt x="2278" y="578"/>
                    </a:lnTo>
                    <a:close/>
                    <a:moveTo>
                      <a:pt x="2302" y="578"/>
                    </a:moveTo>
                    <a:lnTo>
                      <a:pt x="2321" y="578"/>
                    </a:lnTo>
                    <a:lnTo>
                      <a:pt x="2321" y="585"/>
                    </a:lnTo>
                    <a:lnTo>
                      <a:pt x="2302" y="585"/>
                    </a:lnTo>
                    <a:lnTo>
                      <a:pt x="2302" y="578"/>
                    </a:lnTo>
                    <a:close/>
                    <a:moveTo>
                      <a:pt x="2327" y="578"/>
                    </a:moveTo>
                    <a:lnTo>
                      <a:pt x="2346" y="578"/>
                    </a:lnTo>
                    <a:lnTo>
                      <a:pt x="2346" y="585"/>
                    </a:lnTo>
                    <a:lnTo>
                      <a:pt x="2327" y="585"/>
                    </a:lnTo>
                    <a:lnTo>
                      <a:pt x="2327" y="578"/>
                    </a:lnTo>
                    <a:close/>
                    <a:moveTo>
                      <a:pt x="2352" y="578"/>
                    </a:moveTo>
                    <a:lnTo>
                      <a:pt x="2367" y="578"/>
                    </a:lnTo>
                    <a:lnTo>
                      <a:pt x="2367" y="585"/>
                    </a:lnTo>
                    <a:lnTo>
                      <a:pt x="2352" y="585"/>
                    </a:lnTo>
                    <a:lnTo>
                      <a:pt x="2352" y="578"/>
                    </a:lnTo>
                    <a:close/>
                    <a:moveTo>
                      <a:pt x="0" y="289"/>
                    </a:moveTo>
                    <a:lnTo>
                      <a:pt x="18" y="289"/>
                    </a:lnTo>
                    <a:lnTo>
                      <a:pt x="18" y="295"/>
                    </a:lnTo>
                    <a:lnTo>
                      <a:pt x="0" y="295"/>
                    </a:lnTo>
                    <a:lnTo>
                      <a:pt x="0" y="289"/>
                    </a:lnTo>
                    <a:close/>
                    <a:moveTo>
                      <a:pt x="24" y="289"/>
                    </a:moveTo>
                    <a:lnTo>
                      <a:pt x="43" y="289"/>
                    </a:lnTo>
                    <a:lnTo>
                      <a:pt x="43" y="295"/>
                    </a:lnTo>
                    <a:lnTo>
                      <a:pt x="24" y="295"/>
                    </a:lnTo>
                    <a:lnTo>
                      <a:pt x="24" y="289"/>
                    </a:lnTo>
                    <a:close/>
                    <a:moveTo>
                      <a:pt x="49" y="289"/>
                    </a:moveTo>
                    <a:lnTo>
                      <a:pt x="68" y="289"/>
                    </a:lnTo>
                    <a:lnTo>
                      <a:pt x="68" y="295"/>
                    </a:lnTo>
                    <a:lnTo>
                      <a:pt x="49" y="295"/>
                    </a:lnTo>
                    <a:lnTo>
                      <a:pt x="49" y="289"/>
                    </a:lnTo>
                    <a:close/>
                    <a:moveTo>
                      <a:pt x="74" y="289"/>
                    </a:moveTo>
                    <a:lnTo>
                      <a:pt x="92" y="289"/>
                    </a:lnTo>
                    <a:lnTo>
                      <a:pt x="92" y="295"/>
                    </a:lnTo>
                    <a:lnTo>
                      <a:pt x="74" y="295"/>
                    </a:lnTo>
                    <a:lnTo>
                      <a:pt x="74" y="289"/>
                    </a:lnTo>
                    <a:close/>
                    <a:moveTo>
                      <a:pt x="99" y="289"/>
                    </a:moveTo>
                    <a:lnTo>
                      <a:pt x="117" y="289"/>
                    </a:lnTo>
                    <a:lnTo>
                      <a:pt x="117" y="295"/>
                    </a:lnTo>
                    <a:lnTo>
                      <a:pt x="99" y="295"/>
                    </a:lnTo>
                    <a:lnTo>
                      <a:pt x="99" y="289"/>
                    </a:lnTo>
                    <a:close/>
                    <a:moveTo>
                      <a:pt x="123" y="289"/>
                    </a:moveTo>
                    <a:lnTo>
                      <a:pt x="142" y="289"/>
                    </a:lnTo>
                    <a:lnTo>
                      <a:pt x="142" y="295"/>
                    </a:lnTo>
                    <a:lnTo>
                      <a:pt x="123" y="295"/>
                    </a:lnTo>
                    <a:lnTo>
                      <a:pt x="123" y="289"/>
                    </a:lnTo>
                    <a:close/>
                    <a:moveTo>
                      <a:pt x="148" y="289"/>
                    </a:moveTo>
                    <a:lnTo>
                      <a:pt x="167" y="289"/>
                    </a:lnTo>
                    <a:lnTo>
                      <a:pt x="167" y="295"/>
                    </a:lnTo>
                    <a:lnTo>
                      <a:pt x="148" y="295"/>
                    </a:lnTo>
                    <a:lnTo>
                      <a:pt x="148" y="289"/>
                    </a:lnTo>
                    <a:close/>
                    <a:moveTo>
                      <a:pt x="173" y="289"/>
                    </a:moveTo>
                    <a:lnTo>
                      <a:pt x="191" y="289"/>
                    </a:lnTo>
                    <a:lnTo>
                      <a:pt x="191" y="295"/>
                    </a:lnTo>
                    <a:lnTo>
                      <a:pt x="173" y="295"/>
                    </a:lnTo>
                    <a:lnTo>
                      <a:pt x="173" y="289"/>
                    </a:lnTo>
                    <a:close/>
                    <a:moveTo>
                      <a:pt x="198" y="289"/>
                    </a:moveTo>
                    <a:lnTo>
                      <a:pt x="216" y="289"/>
                    </a:lnTo>
                    <a:lnTo>
                      <a:pt x="216" y="295"/>
                    </a:lnTo>
                    <a:lnTo>
                      <a:pt x="198" y="295"/>
                    </a:lnTo>
                    <a:lnTo>
                      <a:pt x="198" y="289"/>
                    </a:lnTo>
                    <a:close/>
                    <a:moveTo>
                      <a:pt x="222" y="289"/>
                    </a:moveTo>
                    <a:lnTo>
                      <a:pt x="241" y="289"/>
                    </a:lnTo>
                    <a:lnTo>
                      <a:pt x="241" y="295"/>
                    </a:lnTo>
                    <a:lnTo>
                      <a:pt x="222" y="295"/>
                    </a:lnTo>
                    <a:lnTo>
                      <a:pt x="222" y="289"/>
                    </a:lnTo>
                    <a:close/>
                    <a:moveTo>
                      <a:pt x="247" y="289"/>
                    </a:moveTo>
                    <a:lnTo>
                      <a:pt x="266" y="289"/>
                    </a:lnTo>
                    <a:lnTo>
                      <a:pt x="266" y="295"/>
                    </a:lnTo>
                    <a:lnTo>
                      <a:pt x="247" y="295"/>
                    </a:lnTo>
                    <a:lnTo>
                      <a:pt x="247" y="289"/>
                    </a:lnTo>
                    <a:close/>
                    <a:moveTo>
                      <a:pt x="272" y="289"/>
                    </a:moveTo>
                    <a:lnTo>
                      <a:pt x="290" y="289"/>
                    </a:lnTo>
                    <a:lnTo>
                      <a:pt x="290" y="295"/>
                    </a:lnTo>
                    <a:lnTo>
                      <a:pt x="272" y="295"/>
                    </a:lnTo>
                    <a:lnTo>
                      <a:pt x="272" y="289"/>
                    </a:lnTo>
                    <a:close/>
                    <a:moveTo>
                      <a:pt x="297" y="289"/>
                    </a:moveTo>
                    <a:lnTo>
                      <a:pt x="315" y="289"/>
                    </a:lnTo>
                    <a:lnTo>
                      <a:pt x="315" y="295"/>
                    </a:lnTo>
                    <a:lnTo>
                      <a:pt x="297" y="295"/>
                    </a:lnTo>
                    <a:lnTo>
                      <a:pt x="297" y="289"/>
                    </a:lnTo>
                    <a:close/>
                    <a:moveTo>
                      <a:pt x="321" y="289"/>
                    </a:moveTo>
                    <a:lnTo>
                      <a:pt x="340" y="289"/>
                    </a:lnTo>
                    <a:lnTo>
                      <a:pt x="340" y="295"/>
                    </a:lnTo>
                    <a:lnTo>
                      <a:pt x="321" y="295"/>
                    </a:lnTo>
                    <a:lnTo>
                      <a:pt x="321" y="289"/>
                    </a:lnTo>
                    <a:close/>
                    <a:moveTo>
                      <a:pt x="346" y="289"/>
                    </a:moveTo>
                    <a:lnTo>
                      <a:pt x="365" y="289"/>
                    </a:lnTo>
                    <a:lnTo>
                      <a:pt x="365" y="295"/>
                    </a:lnTo>
                    <a:lnTo>
                      <a:pt x="346" y="295"/>
                    </a:lnTo>
                    <a:lnTo>
                      <a:pt x="346" y="289"/>
                    </a:lnTo>
                    <a:close/>
                    <a:moveTo>
                      <a:pt x="371" y="289"/>
                    </a:moveTo>
                    <a:lnTo>
                      <a:pt x="390" y="289"/>
                    </a:lnTo>
                    <a:lnTo>
                      <a:pt x="390" y="295"/>
                    </a:lnTo>
                    <a:lnTo>
                      <a:pt x="371" y="295"/>
                    </a:lnTo>
                    <a:lnTo>
                      <a:pt x="371" y="289"/>
                    </a:lnTo>
                    <a:close/>
                    <a:moveTo>
                      <a:pt x="396" y="289"/>
                    </a:moveTo>
                    <a:lnTo>
                      <a:pt x="414" y="289"/>
                    </a:lnTo>
                    <a:lnTo>
                      <a:pt x="414" y="295"/>
                    </a:lnTo>
                    <a:lnTo>
                      <a:pt x="396" y="295"/>
                    </a:lnTo>
                    <a:lnTo>
                      <a:pt x="396" y="289"/>
                    </a:lnTo>
                    <a:close/>
                    <a:moveTo>
                      <a:pt x="420" y="289"/>
                    </a:moveTo>
                    <a:lnTo>
                      <a:pt x="439" y="289"/>
                    </a:lnTo>
                    <a:lnTo>
                      <a:pt x="439" y="295"/>
                    </a:lnTo>
                    <a:lnTo>
                      <a:pt x="420" y="295"/>
                    </a:lnTo>
                    <a:lnTo>
                      <a:pt x="420" y="289"/>
                    </a:lnTo>
                    <a:close/>
                    <a:moveTo>
                      <a:pt x="445" y="289"/>
                    </a:moveTo>
                    <a:lnTo>
                      <a:pt x="464" y="289"/>
                    </a:lnTo>
                    <a:lnTo>
                      <a:pt x="464" y="295"/>
                    </a:lnTo>
                    <a:lnTo>
                      <a:pt x="445" y="295"/>
                    </a:lnTo>
                    <a:lnTo>
                      <a:pt x="445" y="289"/>
                    </a:lnTo>
                    <a:close/>
                    <a:moveTo>
                      <a:pt x="470" y="289"/>
                    </a:moveTo>
                    <a:lnTo>
                      <a:pt x="489" y="289"/>
                    </a:lnTo>
                    <a:lnTo>
                      <a:pt x="489" y="295"/>
                    </a:lnTo>
                    <a:lnTo>
                      <a:pt x="470" y="295"/>
                    </a:lnTo>
                    <a:lnTo>
                      <a:pt x="470" y="289"/>
                    </a:lnTo>
                    <a:close/>
                    <a:moveTo>
                      <a:pt x="495" y="289"/>
                    </a:moveTo>
                    <a:lnTo>
                      <a:pt x="513" y="289"/>
                    </a:lnTo>
                    <a:lnTo>
                      <a:pt x="513" y="295"/>
                    </a:lnTo>
                    <a:lnTo>
                      <a:pt x="495" y="295"/>
                    </a:lnTo>
                    <a:lnTo>
                      <a:pt x="495" y="289"/>
                    </a:lnTo>
                    <a:close/>
                    <a:moveTo>
                      <a:pt x="520" y="289"/>
                    </a:moveTo>
                    <a:lnTo>
                      <a:pt x="538" y="289"/>
                    </a:lnTo>
                    <a:lnTo>
                      <a:pt x="538" y="295"/>
                    </a:lnTo>
                    <a:lnTo>
                      <a:pt x="520" y="295"/>
                    </a:lnTo>
                    <a:lnTo>
                      <a:pt x="520" y="289"/>
                    </a:lnTo>
                    <a:close/>
                    <a:moveTo>
                      <a:pt x="544" y="289"/>
                    </a:moveTo>
                    <a:lnTo>
                      <a:pt x="563" y="289"/>
                    </a:lnTo>
                    <a:lnTo>
                      <a:pt x="563" y="295"/>
                    </a:lnTo>
                    <a:lnTo>
                      <a:pt x="544" y="295"/>
                    </a:lnTo>
                    <a:lnTo>
                      <a:pt x="544" y="289"/>
                    </a:lnTo>
                    <a:close/>
                    <a:moveTo>
                      <a:pt x="569" y="289"/>
                    </a:moveTo>
                    <a:lnTo>
                      <a:pt x="588" y="289"/>
                    </a:lnTo>
                    <a:lnTo>
                      <a:pt x="588" y="295"/>
                    </a:lnTo>
                    <a:lnTo>
                      <a:pt x="569" y="295"/>
                    </a:lnTo>
                    <a:lnTo>
                      <a:pt x="569" y="289"/>
                    </a:lnTo>
                    <a:close/>
                    <a:moveTo>
                      <a:pt x="594" y="289"/>
                    </a:moveTo>
                    <a:lnTo>
                      <a:pt x="612" y="289"/>
                    </a:lnTo>
                    <a:lnTo>
                      <a:pt x="612" y="295"/>
                    </a:lnTo>
                    <a:lnTo>
                      <a:pt x="594" y="295"/>
                    </a:lnTo>
                    <a:lnTo>
                      <a:pt x="594" y="289"/>
                    </a:lnTo>
                    <a:close/>
                    <a:moveTo>
                      <a:pt x="619" y="289"/>
                    </a:moveTo>
                    <a:lnTo>
                      <a:pt x="637" y="289"/>
                    </a:lnTo>
                    <a:lnTo>
                      <a:pt x="637" y="295"/>
                    </a:lnTo>
                    <a:lnTo>
                      <a:pt x="619" y="295"/>
                    </a:lnTo>
                    <a:lnTo>
                      <a:pt x="619" y="289"/>
                    </a:lnTo>
                    <a:close/>
                    <a:moveTo>
                      <a:pt x="643" y="289"/>
                    </a:moveTo>
                    <a:lnTo>
                      <a:pt x="662" y="289"/>
                    </a:lnTo>
                    <a:lnTo>
                      <a:pt x="662" y="295"/>
                    </a:lnTo>
                    <a:lnTo>
                      <a:pt x="643" y="295"/>
                    </a:lnTo>
                    <a:lnTo>
                      <a:pt x="643" y="289"/>
                    </a:lnTo>
                    <a:close/>
                    <a:moveTo>
                      <a:pt x="668" y="289"/>
                    </a:moveTo>
                    <a:lnTo>
                      <a:pt x="687" y="289"/>
                    </a:lnTo>
                    <a:lnTo>
                      <a:pt x="687" y="295"/>
                    </a:lnTo>
                    <a:lnTo>
                      <a:pt x="668" y="295"/>
                    </a:lnTo>
                    <a:lnTo>
                      <a:pt x="668" y="289"/>
                    </a:lnTo>
                    <a:close/>
                    <a:moveTo>
                      <a:pt x="693" y="289"/>
                    </a:moveTo>
                    <a:lnTo>
                      <a:pt x="711" y="289"/>
                    </a:lnTo>
                    <a:lnTo>
                      <a:pt x="711" y="295"/>
                    </a:lnTo>
                    <a:lnTo>
                      <a:pt x="693" y="295"/>
                    </a:lnTo>
                    <a:lnTo>
                      <a:pt x="693" y="289"/>
                    </a:lnTo>
                    <a:close/>
                    <a:moveTo>
                      <a:pt x="718" y="289"/>
                    </a:moveTo>
                    <a:lnTo>
                      <a:pt x="736" y="289"/>
                    </a:lnTo>
                    <a:lnTo>
                      <a:pt x="736" y="295"/>
                    </a:lnTo>
                    <a:lnTo>
                      <a:pt x="718" y="295"/>
                    </a:lnTo>
                    <a:lnTo>
                      <a:pt x="718" y="289"/>
                    </a:lnTo>
                    <a:close/>
                    <a:moveTo>
                      <a:pt x="742" y="289"/>
                    </a:moveTo>
                    <a:lnTo>
                      <a:pt x="761" y="289"/>
                    </a:lnTo>
                    <a:lnTo>
                      <a:pt x="761" y="295"/>
                    </a:lnTo>
                    <a:lnTo>
                      <a:pt x="742" y="295"/>
                    </a:lnTo>
                    <a:lnTo>
                      <a:pt x="742" y="289"/>
                    </a:lnTo>
                    <a:close/>
                    <a:moveTo>
                      <a:pt x="767" y="289"/>
                    </a:moveTo>
                    <a:lnTo>
                      <a:pt x="786" y="289"/>
                    </a:lnTo>
                    <a:lnTo>
                      <a:pt x="786" y="295"/>
                    </a:lnTo>
                    <a:lnTo>
                      <a:pt x="767" y="295"/>
                    </a:lnTo>
                    <a:lnTo>
                      <a:pt x="767" y="289"/>
                    </a:lnTo>
                    <a:close/>
                    <a:moveTo>
                      <a:pt x="792" y="289"/>
                    </a:moveTo>
                    <a:lnTo>
                      <a:pt x="810" y="289"/>
                    </a:lnTo>
                    <a:lnTo>
                      <a:pt x="810" y="295"/>
                    </a:lnTo>
                    <a:lnTo>
                      <a:pt x="792" y="295"/>
                    </a:lnTo>
                    <a:lnTo>
                      <a:pt x="792" y="289"/>
                    </a:lnTo>
                    <a:close/>
                    <a:moveTo>
                      <a:pt x="817" y="289"/>
                    </a:moveTo>
                    <a:lnTo>
                      <a:pt x="835" y="289"/>
                    </a:lnTo>
                    <a:lnTo>
                      <a:pt x="835" y="295"/>
                    </a:lnTo>
                    <a:lnTo>
                      <a:pt x="817" y="295"/>
                    </a:lnTo>
                    <a:lnTo>
                      <a:pt x="817" y="289"/>
                    </a:lnTo>
                    <a:close/>
                    <a:moveTo>
                      <a:pt x="841" y="289"/>
                    </a:moveTo>
                    <a:lnTo>
                      <a:pt x="860" y="289"/>
                    </a:lnTo>
                    <a:lnTo>
                      <a:pt x="860" y="295"/>
                    </a:lnTo>
                    <a:lnTo>
                      <a:pt x="841" y="295"/>
                    </a:lnTo>
                    <a:lnTo>
                      <a:pt x="841" y="289"/>
                    </a:lnTo>
                    <a:close/>
                    <a:moveTo>
                      <a:pt x="866" y="289"/>
                    </a:moveTo>
                    <a:lnTo>
                      <a:pt x="885" y="289"/>
                    </a:lnTo>
                    <a:lnTo>
                      <a:pt x="885" y="295"/>
                    </a:lnTo>
                    <a:lnTo>
                      <a:pt x="866" y="295"/>
                    </a:lnTo>
                    <a:lnTo>
                      <a:pt x="866" y="289"/>
                    </a:lnTo>
                    <a:close/>
                    <a:moveTo>
                      <a:pt x="891" y="289"/>
                    </a:moveTo>
                    <a:lnTo>
                      <a:pt x="910" y="289"/>
                    </a:lnTo>
                    <a:lnTo>
                      <a:pt x="910" y="295"/>
                    </a:lnTo>
                    <a:lnTo>
                      <a:pt x="891" y="295"/>
                    </a:lnTo>
                    <a:lnTo>
                      <a:pt x="891" y="289"/>
                    </a:lnTo>
                    <a:close/>
                    <a:moveTo>
                      <a:pt x="916" y="289"/>
                    </a:moveTo>
                    <a:lnTo>
                      <a:pt x="934" y="289"/>
                    </a:lnTo>
                    <a:lnTo>
                      <a:pt x="934" y="295"/>
                    </a:lnTo>
                    <a:lnTo>
                      <a:pt x="916" y="295"/>
                    </a:lnTo>
                    <a:lnTo>
                      <a:pt x="916" y="289"/>
                    </a:lnTo>
                    <a:close/>
                    <a:moveTo>
                      <a:pt x="940" y="289"/>
                    </a:moveTo>
                    <a:lnTo>
                      <a:pt x="959" y="289"/>
                    </a:lnTo>
                    <a:lnTo>
                      <a:pt x="959" y="295"/>
                    </a:lnTo>
                    <a:lnTo>
                      <a:pt x="940" y="295"/>
                    </a:lnTo>
                    <a:lnTo>
                      <a:pt x="940" y="289"/>
                    </a:lnTo>
                    <a:close/>
                    <a:moveTo>
                      <a:pt x="965" y="289"/>
                    </a:moveTo>
                    <a:lnTo>
                      <a:pt x="984" y="289"/>
                    </a:lnTo>
                    <a:lnTo>
                      <a:pt x="984" y="295"/>
                    </a:lnTo>
                    <a:lnTo>
                      <a:pt x="965" y="295"/>
                    </a:lnTo>
                    <a:lnTo>
                      <a:pt x="965" y="289"/>
                    </a:lnTo>
                    <a:close/>
                    <a:moveTo>
                      <a:pt x="990" y="289"/>
                    </a:moveTo>
                    <a:lnTo>
                      <a:pt x="1009" y="289"/>
                    </a:lnTo>
                    <a:lnTo>
                      <a:pt x="1009" y="295"/>
                    </a:lnTo>
                    <a:lnTo>
                      <a:pt x="990" y="295"/>
                    </a:lnTo>
                    <a:lnTo>
                      <a:pt x="990" y="289"/>
                    </a:lnTo>
                    <a:close/>
                    <a:moveTo>
                      <a:pt x="1015" y="289"/>
                    </a:moveTo>
                    <a:lnTo>
                      <a:pt x="1033" y="289"/>
                    </a:lnTo>
                    <a:lnTo>
                      <a:pt x="1033" y="295"/>
                    </a:lnTo>
                    <a:lnTo>
                      <a:pt x="1015" y="295"/>
                    </a:lnTo>
                    <a:lnTo>
                      <a:pt x="1015" y="289"/>
                    </a:lnTo>
                    <a:close/>
                    <a:moveTo>
                      <a:pt x="1039" y="289"/>
                    </a:moveTo>
                    <a:lnTo>
                      <a:pt x="1058" y="289"/>
                    </a:lnTo>
                    <a:lnTo>
                      <a:pt x="1058" y="295"/>
                    </a:lnTo>
                    <a:lnTo>
                      <a:pt x="1039" y="295"/>
                    </a:lnTo>
                    <a:lnTo>
                      <a:pt x="1039" y="289"/>
                    </a:lnTo>
                    <a:close/>
                    <a:moveTo>
                      <a:pt x="1064" y="289"/>
                    </a:moveTo>
                    <a:lnTo>
                      <a:pt x="1083" y="289"/>
                    </a:lnTo>
                    <a:lnTo>
                      <a:pt x="1083" y="295"/>
                    </a:lnTo>
                    <a:lnTo>
                      <a:pt x="1064" y="295"/>
                    </a:lnTo>
                    <a:lnTo>
                      <a:pt x="1064" y="289"/>
                    </a:lnTo>
                    <a:close/>
                    <a:moveTo>
                      <a:pt x="1089" y="289"/>
                    </a:moveTo>
                    <a:lnTo>
                      <a:pt x="1108" y="289"/>
                    </a:lnTo>
                    <a:lnTo>
                      <a:pt x="1108" y="295"/>
                    </a:lnTo>
                    <a:lnTo>
                      <a:pt x="1089" y="295"/>
                    </a:lnTo>
                    <a:lnTo>
                      <a:pt x="1089" y="289"/>
                    </a:lnTo>
                    <a:close/>
                    <a:moveTo>
                      <a:pt x="1114" y="289"/>
                    </a:moveTo>
                    <a:lnTo>
                      <a:pt x="1132" y="289"/>
                    </a:lnTo>
                    <a:lnTo>
                      <a:pt x="1132" y="295"/>
                    </a:lnTo>
                    <a:lnTo>
                      <a:pt x="1114" y="295"/>
                    </a:lnTo>
                    <a:lnTo>
                      <a:pt x="1114" y="289"/>
                    </a:lnTo>
                    <a:close/>
                    <a:moveTo>
                      <a:pt x="1139" y="289"/>
                    </a:moveTo>
                    <a:lnTo>
                      <a:pt x="1157" y="289"/>
                    </a:lnTo>
                    <a:lnTo>
                      <a:pt x="1157" y="295"/>
                    </a:lnTo>
                    <a:lnTo>
                      <a:pt x="1139" y="295"/>
                    </a:lnTo>
                    <a:lnTo>
                      <a:pt x="1139" y="289"/>
                    </a:lnTo>
                    <a:close/>
                    <a:moveTo>
                      <a:pt x="1163" y="289"/>
                    </a:moveTo>
                    <a:lnTo>
                      <a:pt x="1182" y="289"/>
                    </a:lnTo>
                    <a:lnTo>
                      <a:pt x="1182" y="295"/>
                    </a:lnTo>
                    <a:lnTo>
                      <a:pt x="1163" y="295"/>
                    </a:lnTo>
                    <a:lnTo>
                      <a:pt x="1163" y="289"/>
                    </a:lnTo>
                    <a:close/>
                    <a:moveTo>
                      <a:pt x="1188" y="289"/>
                    </a:moveTo>
                    <a:lnTo>
                      <a:pt x="1207" y="289"/>
                    </a:lnTo>
                    <a:lnTo>
                      <a:pt x="1207" y="295"/>
                    </a:lnTo>
                    <a:lnTo>
                      <a:pt x="1188" y="295"/>
                    </a:lnTo>
                    <a:lnTo>
                      <a:pt x="1188" y="289"/>
                    </a:lnTo>
                    <a:close/>
                    <a:moveTo>
                      <a:pt x="1213" y="289"/>
                    </a:moveTo>
                    <a:lnTo>
                      <a:pt x="1231" y="289"/>
                    </a:lnTo>
                    <a:lnTo>
                      <a:pt x="1231" y="295"/>
                    </a:lnTo>
                    <a:lnTo>
                      <a:pt x="1213" y="295"/>
                    </a:lnTo>
                    <a:lnTo>
                      <a:pt x="1213" y="289"/>
                    </a:lnTo>
                    <a:close/>
                    <a:moveTo>
                      <a:pt x="1238" y="289"/>
                    </a:moveTo>
                    <a:lnTo>
                      <a:pt x="1256" y="289"/>
                    </a:lnTo>
                    <a:lnTo>
                      <a:pt x="1256" y="295"/>
                    </a:lnTo>
                    <a:lnTo>
                      <a:pt x="1238" y="295"/>
                    </a:lnTo>
                    <a:lnTo>
                      <a:pt x="1238" y="289"/>
                    </a:lnTo>
                    <a:close/>
                    <a:moveTo>
                      <a:pt x="1262" y="289"/>
                    </a:moveTo>
                    <a:lnTo>
                      <a:pt x="1281" y="289"/>
                    </a:lnTo>
                    <a:lnTo>
                      <a:pt x="1281" y="295"/>
                    </a:lnTo>
                    <a:lnTo>
                      <a:pt x="1262" y="295"/>
                    </a:lnTo>
                    <a:lnTo>
                      <a:pt x="1262" y="289"/>
                    </a:lnTo>
                    <a:close/>
                    <a:moveTo>
                      <a:pt x="1287" y="289"/>
                    </a:moveTo>
                    <a:lnTo>
                      <a:pt x="1306" y="289"/>
                    </a:lnTo>
                    <a:lnTo>
                      <a:pt x="1306" y="295"/>
                    </a:lnTo>
                    <a:lnTo>
                      <a:pt x="1287" y="295"/>
                    </a:lnTo>
                    <a:lnTo>
                      <a:pt x="1287" y="289"/>
                    </a:lnTo>
                    <a:close/>
                    <a:moveTo>
                      <a:pt x="1312" y="289"/>
                    </a:moveTo>
                    <a:lnTo>
                      <a:pt x="1330" y="289"/>
                    </a:lnTo>
                    <a:lnTo>
                      <a:pt x="1330" y="295"/>
                    </a:lnTo>
                    <a:lnTo>
                      <a:pt x="1312" y="295"/>
                    </a:lnTo>
                    <a:lnTo>
                      <a:pt x="1312" y="289"/>
                    </a:lnTo>
                    <a:close/>
                    <a:moveTo>
                      <a:pt x="1337" y="289"/>
                    </a:moveTo>
                    <a:lnTo>
                      <a:pt x="1355" y="289"/>
                    </a:lnTo>
                    <a:lnTo>
                      <a:pt x="1355" y="295"/>
                    </a:lnTo>
                    <a:lnTo>
                      <a:pt x="1337" y="295"/>
                    </a:lnTo>
                    <a:lnTo>
                      <a:pt x="1337" y="289"/>
                    </a:lnTo>
                    <a:close/>
                    <a:moveTo>
                      <a:pt x="1361" y="289"/>
                    </a:moveTo>
                    <a:lnTo>
                      <a:pt x="1380" y="289"/>
                    </a:lnTo>
                    <a:lnTo>
                      <a:pt x="1380" y="295"/>
                    </a:lnTo>
                    <a:lnTo>
                      <a:pt x="1361" y="295"/>
                    </a:lnTo>
                    <a:lnTo>
                      <a:pt x="1361" y="289"/>
                    </a:lnTo>
                    <a:close/>
                    <a:moveTo>
                      <a:pt x="1386" y="289"/>
                    </a:moveTo>
                    <a:lnTo>
                      <a:pt x="1405" y="289"/>
                    </a:lnTo>
                    <a:lnTo>
                      <a:pt x="1405" y="295"/>
                    </a:lnTo>
                    <a:lnTo>
                      <a:pt x="1386" y="295"/>
                    </a:lnTo>
                    <a:lnTo>
                      <a:pt x="1386" y="289"/>
                    </a:lnTo>
                    <a:close/>
                    <a:moveTo>
                      <a:pt x="1411" y="289"/>
                    </a:moveTo>
                    <a:lnTo>
                      <a:pt x="1429" y="289"/>
                    </a:lnTo>
                    <a:lnTo>
                      <a:pt x="1429" y="295"/>
                    </a:lnTo>
                    <a:lnTo>
                      <a:pt x="1411" y="295"/>
                    </a:lnTo>
                    <a:lnTo>
                      <a:pt x="1411" y="289"/>
                    </a:lnTo>
                    <a:close/>
                    <a:moveTo>
                      <a:pt x="1436" y="289"/>
                    </a:moveTo>
                    <a:lnTo>
                      <a:pt x="1454" y="289"/>
                    </a:lnTo>
                    <a:lnTo>
                      <a:pt x="1454" y="295"/>
                    </a:lnTo>
                    <a:lnTo>
                      <a:pt x="1436" y="295"/>
                    </a:lnTo>
                    <a:lnTo>
                      <a:pt x="1436" y="289"/>
                    </a:lnTo>
                    <a:close/>
                    <a:moveTo>
                      <a:pt x="1460" y="289"/>
                    </a:moveTo>
                    <a:lnTo>
                      <a:pt x="1479" y="289"/>
                    </a:lnTo>
                    <a:lnTo>
                      <a:pt x="1479" y="295"/>
                    </a:lnTo>
                    <a:lnTo>
                      <a:pt x="1460" y="295"/>
                    </a:lnTo>
                    <a:lnTo>
                      <a:pt x="1460" y="289"/>
                    </a:lnTo>
                    <a:close/>
                    <a:moveTo>
                      <a:pt x="1485" y="289"/>
                    </a:moveTo>
                    <a:lnTo>
                      <a:pt x="1504" y="289"/>
                    </a:lnTo>
                    <a:lnTo>
                      <a:pt x="1504" y="295"/>
                    </a:lnTo>
                    <a:lnTo>
                      <a:pt x="1485" y="295"/>
                    </a:lnTo>
                    <a:lnTo>
                      <a:pt x="1485" y="289"/>
                    </a:lnTo>
                    <a:close/>
                    <a:moveTo>
                      <a:pt x="1510" y="289"/>
                    </a:moveTo>
                    <a:lnTo>
                      <a:pt x="1529" y="289"/>
                    </a:lnTo>
                    <a:lnTo>
                      <a:pt x="1529" y="295"/>
                    </a:lnTo>
                    <a:lnTo>
                      <a:pt x="1510" y="295"/>
                    </a:lnTo>
                    <a:lnTo>
                      <a:pt x="1510" y="289"/>
                    </a:lnTo>
                    <a:close/>
                    <a:moveTo>
                      <a:pt x="1535" y="289"/>
                    </a:moveTo>
                    <a:lnTo>
                      <a:pt x="1553" y="289"/>
                    </a:lnTo>
                    <a:lnTo>
                      <a:pt x="1553" y="295"/>
                    </a:lnTo>
                    <a:lnTo>
                      <a:pt x="1535" y="295"/>
                    </a:lnTo>
                    <a:lnTo>
                      <a:pt x="1535" y="289"/>
                    </a:lnTo>
                    <a:close/>
                    <a:moveTo>
                      <a:pt x="1559" y="289"/>
                    </a:moveTo>
                    <a:lnTo>
                      <a:pt x="1578" y="289"/>
                    </a:lnTo>
                    <a:lnTo>
                      <a:pt x="1578" y="295"/>
                    </a:lnTo>
                    <a:lnTo>
                      <a:pt x="1559" y="295"/>
                    </a:lnTo>
                    <a:lnTo>
                      <a:pt x="1559" y="289"/>
                    </a:lnTo>
                    <a:close/>
                    <a:moveTo>
                      <a:pt x="1584" y="289"/>
                    </a:moveTo>
                    <a:lnTo>
                      <a:pt x="1603" y="289"/>
                    </a:lnTo>
                    <a:lnTo>
                      <a:pt x="1603" y="295"/>
                    </a:lnTo>
                    <a:lnTo>
                      <a:pt x="1584" y="295"/>
                    </a:lnTo>
                    <a:lnTo>
                      <a:pt x="1584" y="289"/>
                    </a:lnTo>
                    <a:close/>
                    <a:moveTo>
                      <a:pt x="1609" y="289"/>
                    </a:moveTo>
                    <a:lnTo>
                      <a:pt x="1628" y="289"/>
                    </a:lnTo>
                    <a:lnTo>
                      <a:pt x="1628" y="295"/>
                    </a:lnTo>
                    <a:lnTo>
                      <a:pt x="1609" y="295"/>
                    </a:lnTo>
                    <a:lnTo>
                      <a:pt x="1609" y="289"/>
                    </a:lnTo>
                    <a:close/>
                    <a:moveTo>
                      <a:pt x="1634" y="289"/>
                    </a:moveTo>
                    <a:lnTo>
                      <a:pt x="1652" y="289"/>
                    </a:lnTo>
                    <a:lnTo>
                      <a:pt x="1652" y="295"/>
                    </a:lnTo>
                    <a:lnTo>
                      <a:pt x="1634" y="295"/>
                    </a:lnTo>
                    <a:lnTo>
                      <a:pt x="1634" y="289"/>
                    </a:lnTo>
                    <a:close/>
                    <a:moveTo>
                      <a:pt x="1659" y="289"/>
                    </a:moveTo>
                    <a:lnTo>
                      <a:pt x="1677" y="289"/>
                    </a:lnTo>
                    <a:lnTo>
                      <a:pt x="1677" y="295"/>
                    </a:lnTo>
                    <a:lnTo>
                      <a:pt x="1659" y="295"/>
                    </a:lnTo>
                    <a:lnTo>
                      <a:pt x="1659" y="289"/>
                    </a:lnTo>
                    <a:close/>
                    <a:moveTo>
                      <a:pt x="1683" y="289"/>
                    </a:moveTo>
                    <a:lnTo>
                      <a:pt x="1702" y="289"/>
                    </a:lnTo>
                    <a:lnTo>
                      <a:pt x="1702" y="295"/>
                    </a:lnTo>
                    <a:lnTo>
                      <a:pt x="1683" y="295"/>
                    </a:lnTo>
                    <a:lnTo>
                      <a:pt x="1683" y="289"/>
                    </a:lnTo>
                    <a:close/>
                    <a:moveTo>
                      <a:pt x="1708" y="289"/>
                    </a:moveTo>
                    <a:lnTo>
                      <a:pt x="1727" y="289"/>
                    </a:lnTo>
                    <a:lnTo>
                      <a:pt x="1727" y="295"/>
                    </a:lnTo>
                    <a:lnTo>
                      <a:pt x="1708" y="295"/>
                    </a:lnTo>
                    <a:lnTo>
                      <a:pt x="1708" y="289"/>
                    </a:lnTo>
                    <a:close/>
                    <a:moveTo>
                      <a:pt x="1733" y="289"/>
                    </a:moveTo>
                    <a:lnTo>
                      <a:pt x="1751" y="289"/>
                    </a:lnTo>
                    <a:lnTo>
                      <a:pt x="1751" y="295"/>
                    </a:lnTo>
                    <a:lnTo>
                      <a:pt x="1733" y="295"/>
                    </a:lnTo>
                    <a:lnTo>
                      <a:pt x="1733" y="289"/>
                    </a:lnTo>
                    <a:close/>
                    <a:moveTo>
                      <a:pt x="1758" y="289"/>
                    </a:moveTo>
                    <a:lnTo>
                      <a:pt x="1776" y="289"/>
                    </a:lnTo>
                    <a:lnTo>
                      <a:pt x="1776" y="295"/>
                    </a:lnTo>
                    <a:lnTo>
                      <a:pt x="1758" y="295"/>
                    </a:lnTo>
                    <a:lnTo>
                      <a:pt x="1758" y="289"/>
                    </a:lnTo>
                    <a:close/>
                    <a:moveTo>
                      <a:pt x="1782" y="289"/>
                    </a:moveTo>
                    <a:lnTo>
                      <a:pt x="1801" y="289"/>
                    </a:lnTo>
                    <a:lnTo>
                      <a:pt x="1801" y="295"/>
                    </a:lnTo>
                    <a:lnTo>
                      <a:pt x="1782" y="295"/>
                    </a:lnTo>
                    <a:lnTo>
                      <a:pt x="1782" y="289"/>
                    </a:lnTo>
                    <a:close/>
                    <a:moveTo>
                      <a:pt x="1807" y="289"/>
                    </a:moveTo>
                    <a:lnTo>
                      <a:pt x="1826" y="289"/>
                    </a:lnTo>
                    <a:lnTo>
                      <a:pt x="1826" y="295"/>
                    </a:lnTo>
                    <a:lnTo>
                      <a:pt x="1807" y="295"/>
                    </a:lnTo>
                    <a:lnTo>
                      <a:pt x="1807" y="289"/>
                    </a:lnTo>
                    <a:close/>
                    <a:moveTo>
                      <a:pt x="1832" y="289"/>
                    </a:moveTo>
                    <a:lnTo>
                      <a:pt x="1850" y="289"/>
                    </a:lnTo>
                    <a:lnTo>
                      <a:pt x="1850" y="295"/>
                    </a:lnTo>
                    <a:lnTo>
                      <a:pt x="1832" y="295"/>
                    </a:lnTo>
                    <a:lnTo>
                      <a:pt x="1832" y="289"/>
                    </a:lnTo>
                    <a:close/>
                    <a:moveTo>
                      <a:pt x="1857" y="289"/>
                    </a:moveTo>
                    <a:lnTo>
                      <a:pt x="1875" y="289"/>
                    </a:lnTo>
                    <a:lnTo>
                      <a:pt x="1875" y="295"/>
                    </a:lnTo>
                    <a:lnTo>
                      <a:pt x="1857" y="295"/>
                    </a:lnTo>
                    <a:lnTo>
                      <a:pt x="1857" y="289"/>
                    </a:lnTo>
                    <a:close/>
                    <a:moveTo>
                      <a:pt x="1881" y="289"/>
                    </a:moveTo>
                    <a:lnTo>
                      <a:pt x="1900" y="289"/>
                    </a:lnTo>
                    <a:lnTo>
                      <a:pt x="1900" y="295"/>
                    </a:lnTo>
                    <a:lnTo>
                      <a:pt x="1881" y="295"/>
                    </a:lnTo>
                    <a:lnTo>
                      <a:pt x="1881" y="289"/>
                    </a:lnTo>
                    <a:close/>
                    <a:moveTo>
                      <a:pt x="1906" y="289"/>
                    </a:moveTo>
                    <a:lnTo>
                      <a:pt x="1925" y="289"/>
                    </a:lnTo>
                    <a:lnTo>
                      <a:pt x="1925" y="295"/>
                    </a:lnTo>
                    <a:lnTo>
                      <a:pt x="1906" y="295"/>
                    </a:lnTo>
                    <a:lnTo>
                      <a:pt x="1906" y="289"/>
                    </a:lnTo>
                    <a:close/>
                    <a:moveTo>
                      <a:pt x="1931" y="289"/>
                    </a:moveTo>
                    <a:lnTo>
                      <a:pt x="1949" y="289"/>
                    </a:lnTo>
                    <a:lnTo>
                      <a:pt x="1949" y="295"/>
                    </a:lnTo>
                    <a:lnTo>
                      <a:pt x="1931" y="295"/>
                    </a:lnTo>
                    <a:lnTo>
                      <a:pt x="1931" y="289"/>
                    </a:lnTo>
                    <a:close/>
                    <a:moveTo>
                      <a:pt x="1956" y="289"/>
                    </a:moveTo>
                    <a:lnTo>
                      <a:pt x="1974" y="289"/>
                    </a:lnTo>
                    <a:lnTo>
                      <a:pt x="1974" y="295"/>
                    </a:lnTo>
                    <a:lnTo>
                      <a:pt x="1956" y="295"/>
                    </a:lnTo>
                    <a:lnTo>
                      <a:pt x="1956" y="289"/>
                    </a:lnTo>
                    <a:close/>
                    <a:moveTo>
                      <a:pt x="1980" y="289"/>
                    </a:moveTo>
                    <a:lnTo>
                      <a:pt x="1999" y="289"/>
                    </a:lnTo>
                    <a:lnTo>
                      <a:pt x="1999" y="295"/>
                    </a:lnTo>
                    <a:lnTo>
                      <a:pt x="1980" y="295"/>
                    </a:lnTo>
                    <a:lnTo>
                      <a:pt x="1980" y="289"/>
                    </a:lnTo>
                    <a:close/>
                    <a:moveTo>
                      <a:pt x="2005" y="289"/>
                    </a:moveTo>
                    <a:lnTo>
                      <a:pt x="2024" y="289"/>
                    </a:lnTo>
                    <a:lnTo>
                      <a:pt x="2024" y="295"/>
                    </a:lnTo>
                    <a:lnTo>
                      <a:pt x="2005" y="295"/>
                    </a:lnTo>
                    <a:lnTo>
                      <a:pt x="2005" y="289"/>
                    </a:lnTo>
                    <a:close/>
                    <a:moveTo>
                      <a:pt x="2030" y="289"/>
                    </a:moveTo>
                    <a:lnTo>
                      <a:pt x="2049" y="289"/>
                    </a:lnTo>
                    <a:lnTo>
                      <a:pt x="2049" y="295"/>
                    </a:lnTo>
                    <a:lnTo>
                      <a:pt x="2030" y="295"/>
                    </a:lnTo>
                    <a:lnTo>
                      <a:pt x="2030" y="289"/>
                    </a:lnTo>
                    <a:close/>
                    <a:moveTo>
                      <a:pt x="2055" y="289"/>
                    </a:moveTo>
                    <a:lnTo>
                      <a:pt x="2073" y="289"/>
                    </a:lnTo>
                    <a:lnTo>
                      <a:pt x="2073" y="295"/>
                    </a:lnTo>
                    <a:lnTo>
                      <a:pt x="2055" y="295"/>
                    </a:lnTo>
                    <a:lnTo>
                      <a:pt x="2055" y="289"/>
                    </a:lnTo>
                    <a:close/>
                    <a:moveTo>
                      <a:pt x="2079" y="289"/>
                    </a:moveTo>
                    <a:lnTo>
                      <a:pt x="2098" y="289"/>
                    </a:lnTo>
                    <a:lnTo>
                      <a:pt x="2098" y="295"/>
                    </a:lnTo>
                    <a:lnTo>
                      <a:pt x="2079" y="295"/>
                    </a:lnTo>
                    <a:lnTo>
                      <a:pt x="2079" y="289"/>
                    </a:lnTo>
                    <a:close/>
                    <a:moveTo>
                      <a:pt x="2104" y="289"/>
                    </a:moveTo>
                    <a:lnTo>
                      <a:pt x="2123" y="289"/>
                    </a:lnTo>
                    <a:lnTo>
                      <a:pt x="2123" y="295"/>
                    </a:lnTo>
                    <a:lnTo>
                      <a:pt x="2104" y="295"/>
                    </a:lnTo>
                    <a:lnTo>
                      <a:pt x="2104" y="289"/>
                    </a:lnTo>
                    <a:close/>
                    <a:moveTo>
                      <a:pt x="2129" y="289"/>
                    </a:moveTo>
                    <a:lnTo>
                      <a:pt x="2148" y="289"/>
                    </a:lnTo>
                    <a:lnTo>
                      <a:pt x="2148" y="295"/>
                    </a:lnTo>
                    <a:lnTo>
                      <a:pt x="2129" y="295"/>
                    </a:lnTo>
                    <a:lnTo>
                      <a:pt x="2129" y="289"/>
                    </a:lnTo>
                    <a:close/>
                    <a:moveTo>
                      <a:pt x="2154" y="289"/>
                    </a:moveTo>
                    <a:lnTo>
                      <a:pt x="2172" y="289"/>
                    </a:lnTo>
                    <a:lnTo>
                      <a:pt x="2172" y="295"/>
                    </a:lnTo>
                    <a:lnTo>
                      <a:pt x="2154" y="295"/>
                    </a:lnTo>
                    <a:lnTo>
                      <a:pt x="2154" y="289"/>
                    </a:lnTo>
                    <a:close/>
                    <a:moveTo>
                      <a:pt x="2179" y="289"/>
                    </a:moveTo>
                    <a:lnTo>
                      <a:pt x="2197" y="289"/>
                    </a:lnTo>
                    <a:lnTo>
                      <a:pt x="2197" y="295"/>
                    </a:lnTo>
                    <a:lnTo>
                      <a:pt x="2179" y="295"/>
                    </a:lnTo>
                    <a:lnTo>
                      <a:pt x="2179" y="289"/>
                    </a:lnTo>
                    <a:close/>
                    <a:moveTo>
                      <a:pt x="2203" y="289"/>
                    </a:moveTo>
                    <a:lnTo>
                      <a:pt x="2222" y="289"/>
                    </a:lnTo>
                    <a:lnTo>
                      <a:pt x="2222" y="295"/>
                    </a:lnTo>
                    <a:lnTo>
                      <a:pt x="2203" y="295"/>
                    </a:lnTo>
                    <a:lnTo>
                      <a:pt x="2203" y="289"/>
                    </a:lnTo>
                    <a:close/>
                    <a:moveTo>
                      <a:pt x="2228" y="289"/>
                    </a:moveTo>
                    <a:lnTo>
                      <a:pt x="2247" y="289"/>
                    </a:lnTo>
                    <a:lnTo>
                      <a:pt x="2247" y="295"/>
                    </a:lnTo>
                    <a:lnTo>
                      <a:pt x="2228" y="295"/>
                    </a:lnTo>
                    <a:lnTo>
                      <a:pt x="2228" y="289"/>
                    </a:lnTo>
                    <a:close/>
                    <a:moveTo>
                      <a:pt x="2253" y="289"/>
                    </a:moveTo>
                    <a:lnTo>
                      <a:pt x="2271" y="289"/>
                    </a:lnTo>
                    <a:lnTo>
                      <a:pt x="2271" y="295"/>
                    </a:lnTo>
                    <a:lnTo>
                      <a:pt x="2253" y="295"/>
                    </a:lnTo>
                    <a:lnTo>
                      <a:pt x="2253" y="289"/>
                    </a:lnTo>
                    <a:close/>
                    <a:moveTo>
                      <a:pt x="2278" y="289"/>
                    </a:moveTo>
                    <a:lnTo>
                      <a:pt x="2296" y="289"/>
                    </a:lnTo>
                    <a:lnTo>
                      <a:pt x="2296" y="295"/>
                    </a:lnTo>
                    <a:lnTo>
                      <a:pt x="2278" y="295"/>
                    </a:lnTo>
                    <a:lnTo>
                      <a:pt x="2278" y="289"/>
                    </a:lnTo>
                    <a:close/>
                    <a:moveTo>
                      <a:pt x="2302" y="289"/>
                    </a:moveTo>
                    <a:lnTo>
                      <a:pt x="2321" y="289"/>
                    </a:lnTo>
                    <a:lnTo>
                      <a:pt x="2321" y="295"/>
                    </a:lnTo>
                    <a:lnTo>
                      <a:pt x="2302" y="295"/>
                    </a:lnTo>
                    <a:lnTo>
                      <a:pt x="2302" y="289"/>
                    </a:lnTo>
                    <a:close/>
                    <a:moveTo>
                      <a:pt x="2327" y="289"/>
                    </a:moveTo>
                    <a:lnTo>
                      <a:pt x="2346" y="289"/>
                    </a:lnTo>
                    <a:lnTo>
                      <a:pt x="2346" y="295"/>
                    </a:lnTo>
                    <a:lnTo>
                      <a:pt x="2327" y="295"/>
                    </a:lnTo>
                    <a:lnTo>
                      <a:pt x="2327" y="289"/>
                    </a:lnTo>
                    <a:close/>
                    <a:moveTo>
                      <a:pt x="2352" y="289"/>
                    </a:moveTo>
                    <a:lnTo>
                      <a:pt x="2367" y="289"/>
                    </a:lnTo>
                    <a:lnTo>
                      <a:pt x="2367" y="295"/>
                    </a:lnTo>
                    <a:lnTo>
                      <a:pt x="2352" y="295"/>
                    </a:lnTo>
                    <a:lnTo>
                      <a:pt x="2352" y="289"/>
                    </a:lnTo>
                    <a:close/>
                    <a:moveTo>
                      <a:pt x="0" y="0"/>
                    </a:moveTo>
                    <a:lnTo>
                      <a:pt x="18" y="0"/>
                    </a:lnTo>
                    <a:lnTo>
                      <a:pt x="18" y="6"/>
                    </a:lnTo>
                    <a:lnTo>
                      <a:pt x="0" y="6"/>
                    </a:lnTo>
                    <a:lnTo>
                      <a:pt x="0" y="0"/>
                    </a:lnTo>
                    <a:close/>
                    <a:moveTo>
                      <a:pt x="24" y="0"/>
                    </a:moveTo>
                    <a:lnTo>
                      <a:pt x="43" y="0"/>
                    </a:lnTo>
                    <a:lnTo>
                      <a:pt x="43" y="6"/>
                    </a:lnTo>
                    <a:lnTo>
                      <a:pt x="24" y="6"/>
                    </a:lnTo>
                    <a:lnTo>
                      <a:pt x="24" y="0"/>
                    </a:lnTo>
                    <a:close/>
                    <a:moveTo>
                      <a:pt x="49" y="0"/>
                    </a:moveTo>
                    <a:lnTo>
                      <a:pt x="68" y="0"/>
                    </a:lnTo>
                    <a:lnTo>
                      <a:pt x="68" y="6"/>
                    </a:lnTo>
                    <a:lnTo>
                      <a:pt x="49" y="6"/>
                    </a:lnTo>
                    <a:lnTo>
                      <a:pt x="49" y="0"/>
                    </a:lnTo>
                    <a:close/>
                    <a:moveTo>
                      <a:pt x="74" y="0"/>
                    </a:moveTo>
                    <a:lnTo>
                      <a:pt x="92" y="0"/>
                    </a:lnTo>
                    <a:lnTo>
                      <a:pt x="92" y="6"/>
                    </a:lnTo>
                    <a:lnTo>
                      <a:pt x="74" y="6"/>
                    </a:lnTo>
                    <a:lnTo>
                      <a:pt x="74" y="0"/>
                    </a:lnTo>
                    <a:close/>
                    <a:moveTo>
                      <a:pt x="99" y="0"/>
                    </a:moveTo>
                    <a:lnTo>
                      <a:pt x="117" y="0"/>
                    </a:lnTo>
                    <a:lnTo>
                      <a:pt x="117" y="6"/>
                    </a:lnTo>
                    <a:lnTo>
                      <a:pt x="99" y="6"/>
                    </a:lnTo>
                    <a:lnTo>
                      <a:pt x="99" y="0"/>
                    </a:lnTo>
                    <a:close/>
                    <a:moveTo>
                      <a:pt x="123" y="0"/>
                    </a:moveTo>
                    <a:lnTo>
                      <a:pt x="142" y="0"/>
                    </a:lnTo>
                    <a:lnTo>
                      <a:pt x="142" y="6"/>
                    </a:lnTo>
                    <a:lnTo>
                      <a:pt x="123" y="6"/>
                    </a:lnTo>
                    <a:lnTo>
                      <a:pt x="123" y="0"/>
                    </a:lnTo>
                    <a:close/>
                    <a:moveTo>
                      <a:pt x="148" y="0"/>
                    </a:moveTo>
                    <a:lnTo>
                      <a:pt x="167" y="0"/>
                    </a:lnTo>
                    <a:lnTo>
                      <a:pt x="167" y="6"/>
                    </a:lnTo>
                    <a:lnTo>
                      <a:pt x="148" y="6"/>
                    </a:lnTo>
                    <a:lnTo>
                      <a:pt x="148" y="0"/>
                    </a:lnTo>
                    <a:close/>
                    <a:moveTo>
                      <a:pt x="173" y="0"/>
                    </a:moveTo>
                    <a:lnTo>
                      <a:pt x="191" y="0"/>
                    </a:lnTo>
                    <a:lnTo>
                      <a:pt x="191" y="6"/>
                    </a:lnTo>
                    <a:lnTo>
                      <a:pt x="173" y="6"/>
                    </a:lnTo>
                    <a:lnTo>
                      <a:pt x="173" y="0"/>
                    </a:lnTo>
                    <a:close/>
                    <a:moveTo>
                      <a:pt x="198" y="0"/>
                    </a:moveTo>
                    <a:lnTo>
                      <a:pt x="216" y="0"/>
                    </a:lnTo>
                    <a:lnTo>
                      <a:pt x="216" y="6"/>
                    </a:lnTo>
                    <a:lnTo>
                      <a:pt x="198" y="6"/>
                    </a:lnTo>
                    <a:lnTo>
                      <a:pt x="198" y="0"/>
                    </a:lnTo>
                    <a:close/>
                    <a:moveTo>
                      <a:pt x="222" y="0"/>
                    </a:moveTo>
                    <a:lnTo>
                      <a:pt x="241" y="0"/>
                    </a:lnTo>
                    <a:lnTo>
                      <a:pt x="241" y="6"/>
                    </a:lnTo>
                    <a:lnTo>
                      <a:pt x="222" y="6"/>
                    </a:lnTo>
                    <a:lnTo>
                      <a:pt x="222" y="0"/>
                    </a:lnTo>
                    <a:close/>
                    <a:moveTo>
                      <a:pt x="247" y="0"/>
                    </a:moveTo>
                    <a:lnTo>
                      <a:pt x="266" y="0"/>
                    </a:lnTo>
                    <a:lnTo>
                      <a:pt x="266" y="6"/>
                    </a:lnTo>
                    <a:lnTo>
                      <a:pt x="247" y="6"/>
                    </a:lnTo>
                    <a:lnTo>
                      <a:pt x="247" y="0"/>
                    </a:lnTo>
                    <a:close/>
                    <a:moveTo>
                      <a:pt x="272" y="0"/>
                    </a:moveTo>
                    <a:lnTo>
                      <a:pt x="290" y="0"/>
                    </a:lnTo>
                    <a:lnTo>
                      <a:pt x="290" y="6"/>
                    </a:lnTo>
                    <a:lnTo>
                      <a:pt x="272" y="6"/>
                    </a:lnTo>
                    <a:lnTo>
                      <a:pt x="272" y="0"/>
                    </a:lnTo>
                    <a:close/>
                    <a:moveTo>
                      <a:pt x="297" y="0"/>
                    </a:moveTo>
                    <a:lnTo>
                      <a:pt x="315" y="0"/>
                    </a:lnTo>
                    <a:lnTo>
                      <a:pt x="315" y="6"/>
                    </a:lnTo>
                    <a:lnTo>
                      <a:pt x="297" y="6"/>
                    </a:lnTo>
                    <a:lnTo>
                      <a:pt x="297" y="0"/>
                    </a:lnTo>
                    <a:close/>
                    <a:moveTo>
                      <a:pt x="321" y="0"/>
                    </a:moveTo>
                    <a:lnTo>
                      <a:pt x="340" y="0"/>
                    </a:lnTo>
                    <a:lnTo>
                      <a:pt x="340" y="6"/>
                    </a:lnTo>
                    <a:lnTo>
                      <a:pt x="321" y="6"/>
                    </a:lnTo>
                    <a:lnTo>
                      <a:pt x="321" y="0"/>
                    </a:lnTo>
                    <a:close/>
                    <a:moveTo>
                      <a:pt x="346" y="0"/>
                    </a:moveTo>
                    <a:lnTo>
                      <a:pt x="365" y="0"/>
                    </a:lnTo>
                    <a:lnTo>
                      <a:pt x="365" y="6"/>
                    </a:lnTo>
                    <a:lnTo>
                      <a:pt x="346" y="6"/>
                    </a:lnTo>
                    <a:lnTo>
                      <a:pt x="346" y="0"/>
                    </a:lnTo>
                    <a:close/>
                    <a:moveTo>
                      <a:pt x="371" y="0"/>
                    </a:moveTo>
                    <a:lnTo>
                      <a:pt x="390" y="0"/>
                    </a:lnTo>
                    <a:lnTo>
                      <a:pt x="390" y="6"/>
                    </a:lnTo>
                    <a:lnTo>
                      <a:pt x="371" y="6"/>
                    </a:lnTo>
                    <a:lnTo>
                      <a:pt x="371" y="0"/>
                    </a:lnTo>
                    <a:close/>
                    <a:moveTo>
                      <a:pt x="396" y="0"/>
                    </a:moveTo>
                    <a:lnTo>
                      <a:pt x="414" y="0"/>
                    </a:lnTo>
                    <a:lnTo>
                      <a:pt x="414" y="6"/>
                    </a:lnTo>
                    <a:lnTo>
                      <a:pt x="396" y="6"/>
                    </a:lnTo>
                    <a:lnTo>
                      <a:pt x="396" y="0"/>
                    </a:lnTo>
                    <a:close/>
                    <a:moveTo>
                      <a:pt x="420" y="0"/>
                    </a:moveTo>
                    <a:lnTo>
                      <a:pt x="439" y="0"/>
                    </a:lnTo>
                    <a:lnTo>
                      <a:pt x="439" y="6"/>
                    </a:lnTo>
                    <a:lnTo>
                      <a:pt x="420" y="6"/>
                    </a:lnTo>
                    <a:lnTo>
                      <a:pt x="420" y="0"/>
                    </a:lnTo>
                    <a:close/>
                    <a:moveTo>
                      <a:pt x="445" y="0"/>
                    </a:moveTo>
                    <a:lnTo>
                      <a:pt x="464" y="0"/>
                    </a:lnTo>
                    <a:lnTo>
                      <a:pt x="464" y="6"/>
                    </a:lnTo>
                    <a:lnTo>
                      <a:pt x="445" y="6"/>
                    </a:lnTo>
                    <a:lnTo>
                      <a:pt x="445" y="0"/>
                    </a:lnTo>
                    <a:close/>
                    <a:moveTo>
                      <a:pt x="470" y="0"/>
                    </a:moveTo>
                    <a:lnTo>
                      <a:pt x="489" y="0"/>
                    </a:lnTo>
                    <a:lnTo>
                      <a:pt x="489" y="6"/>
                    </a:lnTo>
                    <a:lnTo>
                      <a:pt x="470" y="6"/>
                    </a:lnTo>
                    <a:lnTo>
                      <a:pt x="470" y="0"/>
                    </a:lnTo>
                    <a:close/>
                    <a:moveTo>
                      <a:pt x="495" y="0"/>
                    </a:moveTo>
                    <a:lnTo>
                      <a:pt x="513" y="0"/>
                    </a:lnTo>
                    <a:lnTo>
                      <a:pt x="513" y="6"/>
                    </a:lnTo>
                    <a:lnTo>
                      <a:pt x="495" y="6"/>
                    </a:lnTo>
                    <a:lnTo>
                      <a:pt x="495" y="0"/>
                    </a:lnTo>
                    <a:close/>
                    <a:moveTo>
                      <a:pt x="520" y="0"/>
                    </a:moveTo>
                    <a:lnTo>
                      <a:pt x="538" y="0"/>
                    </a:lnTo>
                    <a:lnTo>
                      <a:pt x="538" y="6"/>
                    </a:lnTo>
                    <a:lnTo>
                      <a:pt x="520" y="6"/>
                    </a:lnTo>
                    <a:lnTo>
                      <a:pt x="520" y="0"/>
                    </a:lnTo>
                    <a:close/>
                    <a:moveTo>
                      <a:pt x="544" y="0"/>
                    </a:moveTo>
                    <a:lnTo>
                      <a:pt x="563" y="0"/>
                    </a:lnTo>
                    <a:lnTo>
                      <a:pt x="563" y="6"/>
                    </a:lnTo>
                    <a:lnTo>
                      <a:pt x="544" y="6"/>
                    </a:lnTo>
                    <a:lnTo>
                      <a:pt x="544" y="0"/>
                    </a:lnTo>
                    <a:close/>
                    <a:moveTo>
                      <a:pt x="569" y="0"/>
                    </a:moveTo>
                    <a:lnTo>
                      <a:pt x="588" y="0"/>
                    </a:lnTo>
                    <a:lnTo>
                      <a:pt x="588" y="6"/>
                    </a:lnTo>
                    <a:lnTo>
                      <a:pt x="569" y="6"/>
                    </a:lnTo>
                    <a:lnTo>
                      <a:pt x="569" y="0"/>
                    </a:lnTo>
                    <a:close/>
                    <a:moveTo>
                      <a:pt x="594" y="0"/>
                    </a:moveTo>
                    <a:lnTo>
                      <a:pt x="612" y="0"/>
                    </a:lnTo>
                    <a:lnTo>
                      <a:pt x="612" y="6"/>
                    </a:lnTo>
                    <a:lnTo>
                      <a:pt x="594" y="6"/>
                    </a:lnTo>
                    <a:lnTo>
                      <a:pt x="594" y="0"/>
                    </a:lnTo>
                    <a:close/>
                    <a:moveTo>
                      <a:pt x="619" y="0"/>
                    </a:moveTo>
                    <a:lnTo>
                      <a:pt x="637" y="0"/>
                    </a:lnTo>
                    <a:lnTo>
                      <a:pt x="637" y="6"/>
                    </a:lnTo>
                    <a:lnTo>
                      <a:pt x="619" y="6"/>
                    </a:lnTo>
                    <a:lnTo>
                      <a:pt x="619" y="0"/>
                    </a:lnTo>
                    <a:close/>
                    <a:moveTo>
                      <a:pt x="643" y="0"/>
                    </a:moveTo>
                    <a:lnTo>
                      <a:pt x="662" y="0"/>
                    </a:lnTo>
                    <a:lnTo>
                      <a:pt x="662" y="6"/>
                    </a:lnTo>
                    <a:lnTo>
                      <a:pt x="643" y="6"/>
                    </a:lnTo>
                    <a:lnTo>
                      <a:pt x="643" y="0"/>
                    </a:lnTo>
                    <a:close/>
                    <a:moveTo>
                      <a:pt x="668" y="0"/>
                    </a:moveTo>
                    <a:lnTo>
                      <a:pt x="687" y="0"/>
                    </a:lnTo>
                    <a:lnTo>
                      <a:pt x="687" y="6"/>
                    </a:lnTo>
                    <a:lnTo>
                      <a:pt x="668" y="6"/>
                    </a:lnTo>
                    <a:lnTo>
                      <a:pt x="668" y="0"/>
                    </a:lnTo>
                    <a:close/>
                    <a:moveTo>
                      <a:pt x="693" y="0"/>
                    </a:moveTo>
                    <a:lnTo>
                      <a:pt x="711" y="0"/>
                    </a:lnTo>
                    <a:lnTo>
                      <a:pt x="711" y="6"/>
                    </a:lnTo>
                    <a:lnTo>
                      <a:pt x="693" y="6"/>
                    </a:lnTo>
                    <a:lnTo>
                      <a:pt x="693" y="0"/>
                    </a:lnTo>
                    <a:close/>
                    <a:moveTo>
                      <a:pt x="718" y="0"/>
                    </a:moveTo>
                    <a:lnTo>
                      <a:pt x="736" y="0"/>
                    </a:lnTo>
                    <a:lnTo>
                      <a:pt x="736" y="6"/>
                    </a:lnTo>
                    <a:lnTo>
                      <a:pt x="718" y="6"/>
                    </a:lnTo>
                    <a:lnTo>
                      <a:pt x="718" y="0"/>
                    </a:lnTo>
                    <a:close/>
                    <a:moveTo>
                      <a:pt x="742" y="0"/>
                    </a:moveTo>
                    <a:lnTo>
                      <a:pt x="761" y="0"/>
                    </a:lnTo>
                    <a:lnTo>
                      <a:pt x="761" y="6"/>
                    </a:lnTo>
                    <a:lnTo>
                      <a:pt x="742" y="6"/>
                    </a:lnTo>
                    <a:lnTo>
                      <a:pt x="742" y="0"/>
                    </a:lnTo>
                    <a:close/>
                    <a:moveTo>
                      <a:pt x="767" y="0"/>
                    </a:moveTo>
                    <a:lnTo>
                      <a:pt x="786" y="0"/>
                    </a:lnTo>
                    <a:lnTo>
                      <a:pt x="786" y="6"/>
                    </a:lnTo>
                    <a:lnTo>
                      <a:pt x="767" y="6"/>
                    </a:lnTo>
                    <a:lnTo>
                      <a:pt x="767" y="0"/>
                    </a:lnTo>
                    <a:close/>
                    <a:moveTo>
                      <a:pt x="792" y="0"/>
                    </a:moveTo>
                    <a:lnTo>
                      <a:pt x="810" y="0"/>
                    </a:lnTo>
                    <a:lnTo>
                      <a:pt x="810" y="6"/>
                    </a:lnTo>
                    <a:lnTo>
                      <a:pt x="792" y="6"/>
                    </a:lnTo>
                    <a:lnTo>
                      <a:pt x="792" y="0"/>
                    </a:lnTo>
                    <a:close/>
                    <a:moveTo>
                      <a:pt x="817" y="0"/>
                    </a:moveTo>
                    <a:lnTo>
                      <a:pt x="835" y="0"/>
                    </a:lnTo>
                    <a:lnTo>
                      <a:pt x="835" y="6"/>
                    </a:lnTo>
                    <a:lnTo>
                      <a:pt x="817" y="6"/>
                    </a:lnTo>
                    <a:lnTo>
                      <a:pt x="817" y="0"/>
                    </a:lnTo>
                    <a:close/>
                    <a:moveTo>
                      <a:pt x="841" y="0"/>
                    </a:moveTo>
                    <a:lnTo>
                      <a:pt x="860" y="0"/>
                    </a:lnTo>
                    <a:lnTo>
                      <a:pt x="860" y="6"/>
                    </a:lnTo>
                    <a:lnTo>
                      <a:pt x="841" y="6"/>
                    </a:lnTo>
                    <a:lnTo>
                      <a:pt x="841" y="0"/>
                    </a:lnTo>
                    <a:close/>
                    <a:moveTo>
                      <a:pt x="866" y="0"/>
                    </a:moveTo>
                    <a:lnTo>
                      <a:pt x="885" y="0"/>
                    </a:lnTo>
                    <a:lnTo>
                      <a:pt x="885" y="6"/>
                    </a:lnTo>
                    <a:lnTo>
                      <a:pt x="866" y="6"/>
                    </a:lnTo>
                    <a:lnTo>
                      <a:pt x="866" y="0"/>
                    </a:lnTo>
                    <a:close/>
                    <a:moveTo>
                      <a:pt x="891" y="0"/>
                    </a:moveTo>
                    <a:lnTo>
                      <a:pt x="910" y="0"/>
                    </a:lnTo>
                    <a:lnTo>
                      <a:pt x="910" y="6"/>
                    </a:lnTo>
                    <a:lnTo>
                      <a:pt x="891" y="6"/>
                    </a:lnTo>
                    <a:lnTo>
                      <a:pt x="891" y="0"/>
                    </a:lnTo>
                    <a:close/>
                    <a:moveTo>
                      <a:pt x="916" y="0"/>
                    </a:moveTo>
                    <a:lnTo>
                      <a:pt x="934" y="0"/>
                    </a:lnTo>
                    <a:lnTo>
                      <a:pt x="934" y="6"/>
                    </a:lnTo>
                    <a:lnTo>
                      <a:pt x="916" y="6"/>
                    </a:lnTo>
                    <a:lnTo>
                      <a:pt x="916" y="0"/>
                    </a:lnTo>
                    <a:close/>
                    <a:moveTo>
                      <a:pt x="940" y="0"/>
                    </a:moveTo>
                    <a:lnTo>
                      <a:pt x="959" y="0"/>
                    </a:lnTo>
                    <a:lnTo>
                      <a:pt x="959" y="6"/>
                    </a:lnTo>
                    <a:lnTo>
                      <a:pt x="940" y="6"/>
                    </a:lnTo>
                    <a:lnTo>
                      <a:pt x="940" y="0"/>
                    </a:lnTo>
                    <a:close/>
                    <a:moveTo>
                      <a:pt x="965" y="0"/>
                    </a:moveTo>
                    <a:lnTo>
                      <a:pt x="984" y="0"/>
                    </a:lnTo>
                    <a:lnTo>
                      <a:pt x="984" y="6"/>
                    </a:lnTo>
                    <a:lnTo>
                      <a:pt x="965" y="6"/>
                    </a:lnTo>
                    <a:lnTo>
                      <a:pt x="965" y="0"/>
                    </a:lnTo>
                    <a:close/>
                    <a:moveTo>
                      <a:pt x="990" y="0"/>
                    </a:moveTo>
                    <a:lnTo>
                      <a:pt x="1009" y="0"/>
                    </a:lnTo>
                    <a:lnTo>
                      <a:pt x="1009" y="6"/>
                    </a:lnTo>
                    <a:lnTo>
                      <a:pt x="990" y="6"/>
                    </a:lnTo>
                    <a:lnTo>
                      <a:pt x="990" y="0"/>
                    </a:lnTo>
                    <a:close/>
                    <a:moveTo>
                      <a:pt x="1015" y="0"/>
                    </a:moveTo>
                    <a:lnTo>
                      <a:pt x="1033" y="0"/>
                    </a:lnTo>
                    <a:lnTo>
                      <a:pt x="1033" y="6"/>
                    </a:lnTo>
                    <a:lnTo>
                      <a:pt x="1015" y="6"/>
                    </a:lnTo>
                    <a:lnTo>
                      <a:pt x="1015" y="0"/>
                    </a:lnTo>
                    <a:close/>
                    <a:moveTo>
                      <a:pt x="1039" y="0"/>
                    </a:moveTo>
                    <a:lnTo>
                      <a:pt x="1058" y="0"/>
                    </a:lnTo>
                    <a:lnTo>
                      <a:pt x="1058" y="6"/>
                    </a:lnTo>
                    <a:lnTo>
                      <a:pt x="1039" y="6"/>
                    </a:lnTo>
                    <a:lnTo>
                      <a:pt x="1039" y="0"/>
                    </a:lnTo>
                    <a:close/>
                    <a:moveTo>
                      <a:pt x="1064" y="0"/>
                    </a:moveTo>
                    <a:lnTo>
                      <a:pt x="1083" y="0"/>
                    </a:lnTo>
                    <a:lnTo>
                      <a:pt x="1083" y="6"/>
                    </a:lnTo>
                    <a:lnTo>
                      <a:pt x="1064" y="6"/>
                    </a:lnTo>
                    <a:lnTo>
                      <a:pt x="1064" y="0"/>
                    </a:lnTo>
                    <a:close/>
                    <a:moveTo>
                      <a:pt x="1089" y="0"/>
                    </a:moveTo>
                    <a:lnTo>
                      <a:pt x="1108" y="0"/>
                    </a:lnTo>
                    <a:lnTo>
                      <a:pt x="1108" y="6"/>
                    </a:lnTo>
                    <a:lnTo>
                      <a:pt x="1089" y="6"/>
                    </a:lnTo>
                    <a:lnTo>
                      <a:pt x="1089" y="0"/>
                    </a:lnTo>
                    <a:close/>
                    <a:moveTo>
                      <a:pt x="1114" y="0"/>
                    </a:moveTo>
                    <a:lnTo>
                      <a:pt x="1132" y="0"/>
                    </a:lnTo>
                    <a:lnTo>
                      <a:pt x="1132" y="6"/>
                    </a:lnTo>
                    <a:lnTo>
                      <a:pt x="1114" y="6"/>
                    </a:lnTo>
                    <a:lnTo>
                      <a:pt x="1114" y="0"/>
                    </a:lnTo>
                    <a:close/>
                    <a:moveTo>
                      <a:pt x="1139" y="0"/>
                    </a:moveTo>
                    <a:lnTo>
                      <a:pt x="1157" y="0"/>
                    </a:lnTo>
                    <a:lnTo>
                      <a:pt x="1157" y="6"/>
                    </a:lnTo>
                    <a:lnTo>
                      <a:pt x="1139" y="6"/>
                    </a:lnTo>
                    <a:lnTo>
                      <a:pt x="1139" y="0"/>
                    </a:lnTo>
                    <a:close/>
                    <a:moveTo>
                      <a:pt x="1163" y="0"/>
                    </a:moveTo>
                    <a:lnTo>
                      <a:pt x="1182" y="0"/>
                    </a:lnTo>
                    <a:lnTo>
                      <a:pt x="1182" y="6"/>
                    </a:lnTo>
                    <a:lnTo>
                      <a:pt x="1163" y="6"/>
                    </a:lnTo>
                    <a:lnTo>
                      <a:pt x="1163" y="0"/>
                    </a:lnTo>
                    <a:close/>
                    <a:moveTo>
                      <a:pt x="1188" y="0"/>
                    </a:moveTo>
                    <a:lnTo>
                      <a:pt x="1207" y="0"/>
                    </a:lnTo>
                    <a:lnTo>
                      <a:pt x="1207" y="6"/>
                    </a:lnTo>
                    <a:lnTo>
                      <a:pt x="1188" y="6"/>
                    </a:lnTo>
                    <a:lnTo>
                      <a:pt x="1188" y="0"/>
                    </a:lnTo>
                    <a:close/>
                    <a:moveTo>
                      <a:pt x="1213" y="0"/>
                    </a:moveTo>
                    <a:lnTo>
                      <a:pt x="1231" y="0"/>
                    </a:lnTo>
                    <a:lnTo>
                      <a:pt x="1231" y="6"/>
                    </a:lnTo>
                    <a:lnTo>
                      <a:pt x="1213" y="6"/>
                    </a:lnTo>
                    <a:lnTo>
                      <a:pt x="1213" y="0"/>
                    </a:lnTo>
                    <a:close/>
                    <a:moveTo>
                      <a:pt x="1238" y="0"/>
                    </a:moveTo>
                    <a:lnTo>
                      <a:pt x="1256" y="0"/>
                    </a:lnTo>
                    <a:lnTo>
                      <a:pt x="1256" y="6"/>
                    </a:lnTo>
                    <a:lnTo>
                      <a:pt x="1238" y="6"/>
                    </a:lnTo>
                    <a:lnTo>
                      <a:pt x="1238" y="0"/>
                    </a:lnTo>
                    <a:close/>
                    <a:moveTo>
                      <a:pt x="1262" y="0"/>
                    </a:moveTo>
                    <a:lnTo>
                      <a:pt x="1281" y="0"/>
                    </a:lnTo>
                    <a:lnTo>
                      <a:pt x="1281" y="6"/>
                    </a:lnTo>
                    <a:lnTo>
                      <a:pt x="1262" y="6"/>
                    </a:lnTo>
                    <a:lnTo>
                      <a:pt x="1262" y="0"/>
                    </a:lnTo>
                    <a:close/>
                    <a:moveTo>
                      <a:pt x="1287" y="0"/>
                    </a:moveTo>
                    <a:lnTo>
                      <a:pt x="1306" y="0"/>
                    </a:lnTo>
                    <a:lnTo>
                      <a:pt x="1306" y="6"/>
                    </a:lnTo>
                    <a:lnTo>
                      <a:pt x="1287" y="6"/>
                    </a:lnTo>
                    <a:lnTo>
                      <a:pt x="1287" y="0"/>
                    </a:lnTo>
                    <a:close/>
                    <a:moveTo>
                      <a:pt x="1312" y="0"/>
                    </a:moveTo>
                    <a:lnTo>
                      <a:pt x="1330" y="0"/>
                    </a:lnTo>
                    <a:lnTo>
                      <a:pt x="1330" y="6"/>
                    </a:lnTo>
                    <a:lnTo>
                      <a:pt x="1312" y="6"/>
                    </a:lnTo>
                    <a:lnTo>
                      <a:pt x="1312" y="0"/>
                    </a:lnTo>
                    <a:close/>
                    <a:moveTo>
                      <a:pt x="1337" y="0"/>
                    </a:moveTo>
                    <a:lnTo>
                      <a:pt x="1355" y="0"/>
                    </a:lnTo>
                    <a:lnTo>
                      <a:pt x="1355" y="6"/>
                    </a:lnTo>
                    <a:lnTo>
                      <a:pt x="1337" y="6"/>
                    </a:lnTo>
                    <a:lnTo>
                      <a:pt x="1337" y="0"/>
                    </a:lnTo>
                    <a:close/>
                    <a:moveTo>
                      <a:pt x="1361" y="0"/>
                    </a:moveTo>
                    <a:lnTo>
                      <a:pt x="1380" y="0"/>
                    </a:lnTo>
                    <a:lnTo>
                      <a:pt x="1380" y="6"/>
                    </a:lnTo>
                    <a:lnTo>
                      <a:pt x="1361" y="6"/>
                    </a:lnTo>
                    <a:lnTo>
                      <a:pt x="1361" y="0"/>
                    </a:lnTo>
                    <a:close/>
                    <a:moveTo>
                      <a:pt x="1386" y="0"/>
                    </a:moveTo>
                    <a:lnTo>
                      <a:pt x="1405" y="0"/>
                    </a:lnTo>
                    <a:lnTo>
                      <a:pt x="1405" y="6"/>
                    </a:lnTo>
                    <a:lnTo>
                      <a:pt x="1386" y="6"/>
                    </a:lnTo>
                    <a:lnTo>
                      <a:pt x="1386" y="0"/>
                    </a:lnTo>
                    <a:close/>
                    <a:moveTo>
                      <a:pt x="1411" y="0"/>
                    </a:moveTo>
                    <a:lnTo>
                      <a:pt x="1429" y="0"/>
                    </a:lnTo>
                    <a:lnTo>
                      <a:pt x="1429" y="6"/>
                    </a:lnTo>
                    <a:lnTo>
                      <a:pt x="1411" y="6"/>
                    </a:lnTo>
                    <a:lnTo>
                      <a:pt x="1411" y="0"/>
                    </a:lnTo>
                    <a:close/>
                    <a:moveTo>
                      <a:pt x="1436" y="0"/>
                    </a:moveTo>
                    <a:lnTo>
                      <a:pt x="1454" y="0"/>
                    </a:lnTo>
                    <a:lnTo>
                      <a:pt x="1454" y="6"/>
                    </a:lnTo>
                    <a:lnTo>
                      <a:pt x="1436" y="6"/>
                    </a:lnTo>
                    <a:lnTo>
                      <a:pt x="1436" y="0"/>
                    </a:lnTo>
                    <a:close/>
                    <a:moveTo>
                      <a:pt x="1460" y="0"/>
                    </a:moveTo>
                    <a:lnTo>
                      <a:pt x="1479" y="0"/>
                    </a:lnTo>
                    <a:lnTo>
                      <a:pt x="1479" y="6"/>
                    </a:lnTo>
                    <a:lnTo>
                      <a:pt x="1460" y="6"/>
                    </a:lnTo>
                    <a:lnTo>
                      <a:pt x="1460" y="0"/>
                    </a:lnTo>
                    <a:close/>
                    <a:moveTo>
                      <a:pt x="1485" y="0"/>
                    </a:moveTo>
                    <a:lnTo>
                      <a:pt x="1504" y="0"/>
                    </a:lnTo>
                    <a:lnTo>
                      <a:pt x="1504" y="6"/>
                    </a:lnTo>
                    <a:lnTo>
                      <a:pt x="1485" y="6"/>
                    </a:lnTo>
                    <a:lnTo>
                      <a:pt x="1485" y="0"/>
                    </a:lnTo>
                    <a:close/>
                    <a:moveTo>
                      <a:pt x="1510" y="0"/>
                    </a:moveTo>
                    <a:lnTo>
                      <a:pt x="1529" y="0"/>
                    </a:lnTo>
                    <a:lnTo>
                      <a:pt x="1529" y="6"/>
                    </a:lnTo>
                    <a:lnTo>
                      <a:pt x="1510" y="6"/>
                    </a:lnTo>
                    <a:lnTo>
                      <a:pt x="1510" y="0"/>
                    </a:lnTo>
                    <a:close/>
                    <a:moveTo>
                      <a:pt x="1535" y="0"/>
                    </a:moveTo>
                    <a:lnTo>
                      <a:pt x="1553" y="0"/>
                    </a:lnTo>
                    <a:lnTo>
                      <a:pt x="1553" y="6"/>
                    </a:lnTo>
                    <a:lnTo>
                      <a:pt x="1535" y="6"/>
                    </a:lnTo>
                    <a:lnTo>
                      <a:pt x="1535" y="0"/>
                    </a:lnTo>
                    <a:close/>
                    <a:moveTo>
                      <a:pt x="1559" y="0"/>
                    </a:moveTo>
                    <a:lnTo>
                      <a:pt x="1578" y="0"/>
                    </a:lnTo>
                    <a:lnTo>
                      <a:pt x="1578" y="6"/>
                    </a:lnTo>
                    <a:lnTo>
                      <a:pt x="1559" y="6"/>
                    </a:lnTo>
                    <a:lnTo>
                      <a:pt x="1559" y="0"/>
                    </a:lnTo>
                    <a:close/>
                    <a:moveTo>
                      <a:pt x="1584" y="0"/>
                    </a:moveTo>
                    <a:lnTo>
                      <a:pt x="1603" y="0"/>
                    </a:lnTo>
                    <a:lnTo>
                      <a:pt x="1603" y="6"/>
                    </a:lnTo>
                    <a:lnTo>
                      <a:pt x="1584" y="6"/>
                    </a:lnTo>
                    <a:lnTo>
                      <a:pt x="1584" y="0"/>
                    </a:lnTo>
                    <a:close/>
                    <a:moveTo>
                      <a:pt x="1609" y="0"/>
                    </a:moveTo>
                    <a:lnTo>
                      <a:pt x="1628" y="0"/>
                    </a:lnTo>
                    <a:lnTo>
                      <a:pt x="1628" y="6"/>
                    </a:lnTo>
                    <a:lnTo>
                      <a:pt x="1609" y="6"/>
                    </a:lnTo>
                    <a:lnTo>
                      <a:pt x="1609" y="0"/>
                    </a:lnTo>
                    <a:close/>
                    <a:moveTo>
                      <a:pt x="1634" y="0"/>
                    </a:moveTo>
                    <a:lnTo>
                      <a:pt x="1652" y="0"/>
                    </a:lnTo>
                    <a:lnTo>
                      <a:pt x="1652" y="6"/>
                    </a:lnTo>
                    <a:lnTo>
                      <a:pt x="1634" y="6"/>
                    </a:lnTo>
                    <a:lnTo>
                      <a:pt x="1634" y="0"/>
                    </a:lnTo>
                    <a:close/>
                    <a:moveTo>
                      <a:pt x="1659" y="0"/>
                    </a:moveTo>
                    <a:lnTo>
                      <a:pt x="1677" y="0"/>
                    </a:lnTo>
                    <a:lnTo>
                      <a:pt x="1677" y="6"/>
                    </a:lnTo>
                    <a:lnTo>
                      <a:pt x="1659" y="6"/>
                    </a:lnTo>
                    <a:lnTo>
                      <a:pt x="1659" y="0"/>
                    </a:lnTo>
                    <a:close/>
                    <a:moveTo>
                      <a:pt x="1683" y="0"/>
                    </a:moveTo>
                    <a:lnTo>
                      <a:pt x="1702" y="0"/>
                    </a:lnTo>
                    <a:lnTo>
                      <a:pt x="1702" y="6"/>
                    </a:lnTo>
                    <a:lnTo>
                      <a:pt x="1683" y="6"/>
                    </a:lnTo>
                    <a:lnTo>
                      <a:pt x="1683" y="0"/>
                    </a:lnTo>
                    <a:close/>
                    <a:moveTo>
                      <a:pt x="1708" y="0"/>
                    </a:moveTo>
                    <a:lnTo>
                      <a:pt x="1727" y="0"/>
                    </a:lnTo>
                    <a:lnTo>
                      <a:pt x="1727" y="6"/>
                    </a:lnTo>
                    <a:lnTo>
                      <a:pt x="1708" y="6"/>
                    </a:lnTo>
                    <a:lnTo>
                      <a:pt x="1708" y="0"/>
                    </a:lnTo>
                    <a:close/>
                    <a:moveTo>
                      <a:pt x="1733" y="0"/>
                    </a:moveTo>
                    <a:lnTo>
                      <a:pt x="1751" y="0"/>
                    </a:lnTo>
                    <a:lnTo>
                      <a:pt x="1751" y="6"/>
                    </a:lnTo>
                    <a:lnTo>
                      <a:pt x="1733" y="6"/>
                    </a:lnTo>
                    <a:lnTo>
                      <a:pt x="1733" y="0"/>
                    </a:lnTo>
                    <a:close/>
                    <a:moveTo>
                      <a:pt x="1758" y="0"/>
                    </a:moveTo>
                    <a:lnTo>
                      <a:pt x="1776" y="0"/>
                    </a:lnTo>
                    <a:lnTo>
                      <a:pt x="1776" y="6"/>
                    </a:lnTo>
                    <a:lnTo>
                      <a:pt x="1758" y="6"/>
                    </a:lnTo>
                    <a:lnTo>
                      <a:pt x="1758" y="0"/>
                    </a:lnTo>
                    <a:close/>
                    <a:moveTo>
                      <a:pt x="1782" y="0"/>
                    </a:moveTo>
                    <a:lnTo>
                      <a:pt x="1801" y="0"/>
                    </a:lnTo>
                    <a:lnTo>
                      <a:pt x="1801" y="6"/>
                    </a:lnTo>
                    <a:lnTo>
                      <a:pt x="1782" y="6"/>
                    </a:lnTo>
                    <a:lnTo>
                      <a:pt x="1782" y="0"/>
                    </a:lnTo>
                    <a:close/>
                    <a:moveTo>
                      <a:pt x="1807" y="0"/>
                    </a:moveTo>
                    <a:lnTo>
                      <a:pt x="1826" y="0"/>
                    </a:lnTo>
                    <a:lnTo>
                      <a:pt x="1826" y="6"/>
                    </a:lnTo>
                    <a:lnTo>
                      <a:pt x="1807" y="6"/>
                    </a:lnTo>
                    <a:lnTo>
                      <a:pt x="1807" y="0"/>
                    </a:lnTo>
                    <a:close/>
                    <a:moveTo>
                      <a:pt x="1832" y="0"/>
                    </a:moveTo>
                    <a:lnTo>
                      <a:pt x="1850" y="0"/>
                    </a:lnTo>
                    <a:lnTo>
                      <a:pt x="1850" y="6"/>
                    </a:lnTo>
                    <a:lnTo>
                      <a:pt x="1832" y="6"/>
                    </a:lnTo>
                    <a:lnTo>
                      <a:pt x="1832" y="0"/>
                    </a:lnTo>
                    <a:close/>
                    <a:moveTo>
                      <a:pt x="1857" y="0"/>
                    </a:moveTo>
                    <a:lnTo>
                      <a:pt x="1875" y="0"/>
                    </a:lnTo>
                    <a:lnTo>
                      <a:pt x="1875" y="6"/>
                    </a:lnTo>
                    <a:lnTo>
                      <a:pt x="1857" y="6"/>
                    </a:lnTo>
                    <a:lnTo>
                      <a:pt x="1857" y="0"/>
                    </a:lnTo>
                    <a:close/>
                    <a:moveTo>
                      <a:pt x="1881" y="0"/>
                    </a:moveTo>
                    <a:lnTo>
                      <a:pt x="1900" y="0"/>
                    </a:lnTo>
                    <a:lnTo>
                      <a:pt x="1900" y="6"/>
                    </a:lnTo>
                    <a:lnTo>
                      <a:pt x="1881" y="6"/>
                    </a:lnTo>
                    <a:lnTo>
                      <a:pt x="1881" y="0"/>
                    </a:lnTo>
                    <a:close/>
                    <a:moveTo>
                      <a:pt x="1906" y="0"/>
                    </a:moveTo>
                    <a:lnTo>
                      <a:pt x="1925" y="0"/>
                    </a:lnTo>
                    <a:lnTo>
                      <a:pt x="1925" y="6"/>
                    </a:lnTo>
                    <a:lnTo>
                      <a:pt x="1906" y="6"/>
                    </a:lnTo>
                    <a:lnTo>
                      <a:pt x="1906" y="0"/>
                    </a:lnTo>
                    <a:close/>
                    <a:moveTo>
                      <a:pt x="1931" y="0"/>
                    </a:moveTo>
                    <a:lnTo>
                      <a:pt x="1949" y="0"/>
                    </a:lnTo>
                    <a:lnTo>
                      <a:pt x="1949" y="6"/>
                    </a:lnTo>
                    <a:lnTo>
                      <a:pt x="1931" y="6"/>
                    </a:lnTo>
                    <a:lnTo>
                      <a:pt x="1931" y="0"/>
                    </a:lnTo>
                    <a:close/>
                    <a:moveTo>
                      <a:pt x="1956" y="0"/>
                    </a:moveTo>
                    <a:lnTo>
                      <a:pt x="1974" y="0"/>
                    </a:lnTo>
                    <a:lnTo>
                      <a:pt x="1974" y="6"/>
                    </a:lnTo>
                    <a:lnTo>
                      <a:pt x="1956" y="6"/>
                    </a:lnTo>
                    <a:lnTo>
                      <a:pt x="1956" y="0"/>
                    </a:lnTo>
                    <a:close/>
                    <a:moveTo>
                      <a:pt x="1980" y="0"/>
                    </a:moveTo>
                    <a:lnTo>
                      <a:pt x="1999" y="0"/>
                    </a:lnTo>
                    <a:lnTo>
                      <a:pt x="1999" y="6"/>
                    </a:lnTo>
                    <a:lnTo>
                      <a:pt x="1980" y="6"/>
                    </a:lnTo>
                    <a:lnTo>
                      <a:pt x="1980" y="0"/>
                    </a:lnTo>
                    <a:close/>
                    <a:moveTo>
                      <a:pt x="2005" y="0"/>
                    </a:moveTo>
                    <a:lnTo>
                      <a:pt x="2024" y="0"/>
                    </a:lnTo>
                    <a:lnTo>
                      <a:pt x="2024" y="6"/>
                    </a:lnTo>
                    <a:lnTo>
                      <a:pt x="2005" y="6"/>
                    </a:lnTo>
                    <a:lnTo>
                      <a:pt x="2005" y="0"/>
                    </a:lnTo>
                    <a:close/>
                    <a:moveTo>
                      <a:pt x="2030" y="0"/>
                    </a:moveTo>
                    <a:lnTo>
                      <a:pt x="2049" y="0"/>
                    </a:lnTo>
                    <a:lnTo>
                      <a:pt x="2049" y="6"/>
                    </a:lnTo>
                    <a:lnTo>
                      <a:pt x="2030" y="6"/>
                    </a:lnTo>
                    <a:lnTo>
                      <a:pt x="2030" y="0"/>
                    </a:lnTo>
                    <a:close/>
                    <a:moveTo>
                      <a:pt x="2055" y="0"/>
                    </a:moveTo>
                    <a:lnTo>
                      <a:pt x="2073" y="0"/>
                    </a:lnTo>
                    <a:lnTo>
                      <a:pt x="2073" y="6"/>
                    </a:lnTo>
                    <a:lnTo>
                      <a:pt x="2055" y="6"/>
                    </a:lnTo>
                    <a:lnTo>
                      <a:pt x="2055" y="0"/>
                    </a:lnTo>
                    <a:close/>
                    <a:moveTo>
                      <a:pt x="2079" y="0"/>
                    </a:moveTo>
                    <a:lnTo>
                      <a:pt x="2098" y="0"/>
                    </a:lnTo>
                    <a:lnTo>
                      <a:pt x="2098" y="6"/>
                    </a:lnTo>
                    <a:lnTo>
                      <a:pt x="2079" y="6"/>
                    </a:lnTo>
                    <a:lnTo>
                      <a:pt x="2079" y="0"/>
                    </a:lnTo>
                    <a:close/>
                    <a:moveTo>
                      <a:pt x="2104" y="0"/>
                    </a:moveTo>
                    <a:lnTo>
                      <a:pt x="2123" y="0"/>
                    </a:lnTo>
                    <a:lnTo>
                      <a:pt x="2123" y="6"/>
                    </a:lnTo>
                    <a:lnTo>
                      <a:pt x="2104" y="6"/>
                    </a:lnTo>
                    <a:lnTo>
                      <a:pt x="2104" y="0"/>
                    </a:lnTo>
                    <a:close/>
                    <a:moveTo>
                      <a:pt x="2129" y="0"/>
                    </a:moveTo>
                    <a:lnTo>
                      <a:pt x="2148" y="0"/>
                    </a:lnTo>
                    <a:lnTo>
                      <a:pt x="2148" y="6"/>
                    </a:lnTo>
                    <a:lnTo>
                      <a:pt x="2129" y="6"/>
                    </a:lnTo>
                    <a:lnTo>
                      <a:pt x="2129" y="0"/>
                    </a:lnTo>
                    <a:close/>
                    <a:moveTo>
                      <a:pt x="2154" y="0"/>
                    </a:moveTo>
                    <a:lnTo>
                      <a:pt x="2172" y="0"/>
                    </a:lnTo>
                    <a:lnTo>
                      <a:pt x="2172" y="6"/>
                    </a:lnTo>
                    <a:lnTo>
                      <a:pt x="2154" y="6"/>
                    </a:lnTo>
                    <a:lnTo>
                      <a:pt x="2154" y="0"/>
                    </a:lnTo>
                    <a:close/>
                    <a:moveTo>
                      <a:pt x="2179" y="0"/>
                    </a:moveTo>
                    <a:lnTo>
                      <a:pt x="2197" y="0"/>
                    </a:lnTo>
                    <a:lnTo>
                      <a:pt x="2197" y="6"/>
                    </a:lnTo>
                    <a:lnTo>
                      <a:pt x="2179" y="6"/>
                    </a:lnTo>
                    <a:lnTo>
                      <a:pt x="2179" y="0"/>
                    </a:lnTo>
                    <a:close/>
                    <a:moveTo>
                      <a:pt x="2203" y="0"/>
                    </a:moveTo>
                    <a:lnTo>
                      <a:pt x="2222" y="0"/>
                    </a:lnTo>
                    <a:lnTo>
                      <a:pt x="2222" y="6"/>
                    </a:lnTo>
                    <a:lnTo>
                      <a:pt x="2203" y="6"/>
                    </a:lnTo>
                    <a:lnTo>
                      <a:pt x="2203" y="0"/>
                    </a:lnTo>
                    <a:close/>
                    <a:moveTo>
                      <a:pt x="2228" y="0"/>
                    </a:moveTo>
                    <a:lnTo>
                      <a:pt x="2247" y="0"/>
                    </a:lnTo>
                    <a:lnTo>
                      <a:pt x="2247" y="6"/>
                    </a:lnTo>
                    <a:lnTo>
                      <a:pt x="2228" y="6"/>
                    </a:lnTo>
                    <a:lnTo>
                      <a:pt x="2228" y="0"/>
                    </a:lnTo>
                    <a:close/>
                    <a:moveTo>
                      <a:pt x="2253" y="0"/>
                    </a:moveTo>
                    <a:lnTo>
                      <a:pt x="2271" y="0"/>
                    </a:lnTo>
                    <a:lnTo>
                      <a:pt x="2271" y="6"/>
                    </a:lnTo>
                    <a:lnTo>
                      <a:pt x="2253" y="6"/>
                    </a:lnTo>
                    <a:lnTo>
                      <a:pt x="2253" y="0"/>
                    </a:lnTo>
                    <a:close/>
                    <a:moveTo>
                      <a:pt x="2278" y="0"/>
                    </a:moveTo>
                    <a:lnTo>
                      <a:pt x="2296" y="0"/>
                    </a:lnTo>
                    <a:lnTo>
                      <a:pt x="2296" y="6"/>
                    </a:lnTo>
                    <a:lnTo>
                      <a:pt x="2278" y="6"/>
                    </a:lnTo>
                    <a:lnTo>
                      <a:pt x="2278" y="0"/>
                    </a:lnTo>
                    <a:close/>
                    <a:moveTo>
                      <a:pt x="2302" y="0"/>
                    </a:moveTo>
                    <a:lnTo>
                      <a:pt x="2321" y="0"/>
                    </a:lnTo>
                    <a:lnTo>
                      <a:pt x="2321" y="6"/>
                    </a:lnTo>
                    <a:lnTo>
                      <a:pt x="2302" y="6"/>
                    </a:lnTo>
                    <a:lnTo>
                      <a:pt x="2302" y="0"/>
                    </a:lnTo>
                    <a:close/>
                    <a:moveTo>
                      <a:pt x="2327" y="0"/>
                    </a:moveTo>
                    <a:lnTo>
                      <a:pt x="2346" y="0"/>
                    </a:lnTo>
                    <a:lnTo>
                      <a:pt x="2346" y="6"/>
                    </a:lnTo>
                    <a:lnTo>
                      <a:pt x="2327" y="6"/>
                    </a:lnTo>
                    <a:lnTo>
                      <a:pt x="2327" y="0"/>
                    </a:lnTo>
                    <a:close/>
                    <a:moveTo>
                      <a:pt x="2352" y="0"/>
                    </a:moveTo>
                    <a:lnTo>
                      <a:pt x="2367" y="0"/>
                    </a:lnTo>
                    <a:lnTo>
                      <a:pt x="2367" y="6"/>
                    </a:lnTo>
                    <a:lnTo>
                      <a:pt x="2352" y="6"/>
                    </a:lnTo>
                    <a:lnTo>
                      <a:pt x="2352"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496" name="Freeform 76"/>
              <p:cNvSpPr>
                <a:spLocks noEditPoints="1"/>
              </p:cNvSpPr>
              <p:nvPr/>
            </p:nvSpPr>
            <p:spPr bwMode="auto">
              <a:xfrm>
                <a:off x="3586" y="1386"/>
                <a:ext cx="1782" cy="2023"/>
              </a:xfrm>
              <a:custGeom>
                <a:avLst/>
                <a:gdLst>
                  <a:gd name="T0" fmla="*/ 7 w 1782"/>
                  <a:gd name="T1" fmla="*/ 123 h 2023"/>
                  <a:gd name="T2" fmla="*/ 7 w 1782"/>
                  <a:gd name="T3" fmla="*/ 266 h 2023"/>
                  <a:gd name="T4" fmla="*/ 0 w 1782"/>
                  <a:gd name="T5" fmla="*/ 390 h 2023"/>
                  <a:gd name="T6" fmla="*/ 0 w 1782"/>
                  <a:gd name="T7" fmla="*/ 495 h 2023"/>
                  <a:gd name="T8" fmla="*/ 7 w 1782"/>
                  <a:gd name="T9" fmla="*/ 619 h 2023"/>
                  <a:gd name="T10" fmla="*/ 7 w 1782"/>
                  <a:gd name="T11" fmla="*/ 767 h 2023"/>
                  <a:gd name="T12" fmla="*/ 7 w 1782"/>
                  <a:gd name="T13" fmla="*/ 910 h 2023"/>
                  <a:gd name="T14" fmla="*/ 0 w 1782"/>
                  <a:gd name="T15" fmla="*/ 1033 h 2023"/>
                  <a:gd name="T16" fmla="*/ 0 w 1782"/>
                  <a:gd name="T17" fmla="*/ 1139 h 2023"/>
                  <a:gd name="T18" fmla="*/ 7 w 1782"/>
                  <a:gd name="T19" fmla="*/ 1263 h 2023"/>
                  <a:gd name="T20" fmla="*/ 7 w 1782"/>
                  <a:gd name="T21" fmla="*/ 1411 h 2023"/>
                  <a:gd name="T22" fmla="*/ 7 w 1782"/>
                  <a:gd name="T23" fmla="*/ 1553 h 2023"/>
                  <a:gd name="T24" fmla="*/ 0 w 1782"/>
                  <a:gd name="T25" fmla="*/ 1677 h 2023"/>
                  <a:gd name="T26" fmla="*/ 0 w 1782"/>
                  <a:gd name="T27" fmla="*/ 1783 h 2023"/>
                  <a:gd name="T28" fmla="*/ 7 w 1782"/>
                  <a:gd name="T29" fmla="*/ 1906 h 2023"/>
                  <a:gd name="T30" fmla="*/ 599 w 1782"/>
                  <a:gd name="T31" fmla="*/ 24 h 2023"/>
                  <a:gd name="T32" fmla="*/ 599 w 1782"/>
                  <a:gd name="T33" fmla="*/ 167 h 2023"/>
                  <a:gd name="T34" fmla="*/ 592 w 1782"/>
                  <a:gd name="T35" fmla="*/ 291 h 2023"/>
                  <a:gd name="T36" fmla="*/ 592 w 1782"/>
                  <a:gd name="T37" fmla="*/ 396 h 2023"/>
                  <a:gd name="T38" fmla="*/ 599 w 1782"/>
                  <a:gd name="T39" fmla="*/ 520 h 2023"/>
                  <a:gd name="T40" fmla="*/ 599 w 1782"/>
                  <a:gd name="T41" fmla="*/ 668 h 2023"/>
                  <a:gd name="T42" fmla="*/ 599 w 1782"/>
                  <a:gd name="T43" fmla="*/ 811 h 2023"/>
                  <a:gd name="T44" fmla="*/ 592 w 1782"/>
                  <a:gd name="T45" fmla="*/ 934 h 2023"/>
                  <a:gd name="T46" fmla="*/ 592 w 1782"/>
                  <a:gd name="T47" fmla="*/ 1040 h 2023"/>
                  <a:gd name="T48" fmla="*/ 599 w 1782"/>
                  <a:gd name="T49" fmla="*/ 1163 h 2023"/>
                  <a:gd name="T50" fmla="*/ 599 w 1782"/>
                  <a:gd name="T51" fmla="*/ 1312 h 2023"/>
                  <a:gd name="T52" fmla="*/ 599 w 1782"/>
                  <a:gd name="T53" fmla="*/ 1454 h 2023"/>
                  <a:gd name="T54" fmla="*/ 592 w 1782"/>
                  <a:gd name="T55" fmla="*/ 1578 h 2023"/>
                  <a:gd name="T56" fmla="*/ 592 w 1782"/>
                  <a:gd name="T57" fmla="*/ 1683 h 2023"/>
                  <a:gd name="T58" fmla="*/ 599 w 1782"/>
                  <a:gd name="T59" fmla="*/ 1807 h 2023"/>
                  <a:gd name="T60" fmla="*/ 599 w 1782"/>
                  <a:gd name="T61" fmla="*/ 1956 h 2023"/>
                  <a:gd name="T62" fmla="*/ 1190 w 1782"/>
                  <a:gd name="T63" fmla="*/ 68 h 2023"/>
                  <a:gd name="T64" fmla="*/ 1184 w 1782"/>
                  <a:gd name="T65" fmla="*/ 192 h 2023"/>
                  <a:gd name="T66" fmla="*/ 1184 w 1782"/>
                  <a:gd name="T67" fmla="*/ 297 h 2023"/>
                  <a:gd name="T68" fmla="*/ 1190 w 1782"/>
                  <a:gd name="T69" fmla="*/ 421 h 2023"/>
                  <a:gd name="T70" fmla="*/ 1190 w 1782"/>
                  <a:gd name="T71" fmla="*/ 569 h 2023"/>
                  <a:gd name="T72" fmla="*/ 1190 w 1782"/>
                  <a:gd name="T73" fmla="*/ 712 h 2023"/>
                  <a:gd name="T74" fmla="*/ 1184 w 1782"/>
                  <a:gd name="T75" fmla="*/ 835 h 2023"/>
                  <a:gd name="T76" fmla="*/ 1184 w 1782"/>
                  <a:gd name="T77" fmla="*/ 941 h 2023"/>
                  <a:gd name="T78" fmla="*/ 1190 w 1782"/>
                  <a:gd name="T79" fmla="*/ 1064 h 2023"/>
                  <a:gd name="T80" fmla="*/ 1190 w 1782"/>
                  <a:gd name="T81" fmla="*/ 1213 h 2023"/>
                  <a:gd name="T82" fmla="*/ 1190 w 1782"/>
                  <a:gd name="T83" fmla="*/ 1355 h 2023"/>
                  <a:gd name="T84" fmla="*/ 1184 w 1782"/>
                  <a:gd name="T85" fmla="*/ 1479 h 2023"/>
                  <a:gd name="T86" fmla="*/ 1184 w 1782"/>
                  <a:gd name="T87" fmla="*/ 1584 h 2023"/>
                  <a:gd name="T88" fmla="*/ 1190 w 1782"/>
                  <a:gd name="T89" fmla="*/ 1708 h 2023"/>
                  <a:gd name="T90" fmla="*/ 1190 w 1782"/>
                  <a:gd name="T91" fmla="*/ 1857 h 2023"/>
                  <a:gd name="T92" fmla="*/ 1190 w 1782"/>
                  <a:gd name="T93" fmla="*/ 1999 h 2023"/>
                  <a:gd name="T94" fmla="*/ 1775 w 1782"/>
                  <a:gd name="T95" fmla="*/ 93 h 2023"/>
                  <a:gd name="T96" fmla="*/ 1775 w 1782"/>
                  <a:gd name="T97" fmla="*/ 198 h 2023"/>
                  <a:gd name="T98" fmla="*/ 1782 w 1782"/>
                  <a:gd name="T99" fmla="*/ 322 h 2023"/>
                  <a:gd name="T100" fmla="*/ 1782 w 1782"/>
                  <a:gd name="T101" fmla="*/ 470 h 2023"/>
                  <a:gd name="T102" fmla="*/ 1782 w 1782"/>
                  <a:gd name="T103" fmla="*/ 613 h 2023"/>
                  <a:gd name="T104" fmla="*/ 1775 w 1782"/>
                  <a:gd name="T105" fmla="*/ 736 h 2023"/>
                  <a:gd name="T106" fmla="*/ 1775 w 1782"/>
                  <a:gd name="T107" fmla="*/ 842 h 2023"/>
                  <a:gd name="T108" fmla="*/ 1782 w 1782"/>
                  <a:gd name="T109" fmla="*/ 965 h 2023"/>
                  <a:gd name="T110" fmla="*/ 1782 w 1782"/>
                  <a:gd name="T111" fmla="*/ 1114 h 2023"/>
                  <a:gd name="T112" fmla="*/ 1782 w 1782"/>
                  <a:gd name="T113" fmla="*/ 1256 h 2023"/>
                  <a:gd name="T114" fmla="*/ 1775 w 1782"/>
                  <a:gd name="T115" fmla="*/ 1380 h 2023"/>
                  <a:gd name="T116" fmla="*/ 1775 w 1782"/>
                  <a:gd name="T117" fmla="*/ 1485 h 2023"/>
                  <a:gd name="T118" fmla="*/ 1782 w 1782"/>
                  <a:gd name="T119" fmla="*/ 1609 h 2023"/>
                  <a:gd name="T120" fmla="*/ 1782 w 1782"/>
                  <a:gd name="T121" fmla="*/ 1758 h 2023"/>
                  <a:gd name="T122" fmla="*/ 1782 w 1782"/>
                  <a:gd name="T123" fmla="*/ 1900 h 2023"/>
                  <a:gd name="T124" fmla="*/ 1775 w 1782"/>
                  <a:gd name="T125" fmla="*/ 2023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2" h="2023">
                    <a:moveTo>
                      <a:pt x="7" y="0"/>
                    </a:moveTo>
                    <a:lnTo>
                      <a:pt x="7" y="18"/>
                    </a:lnTo>
                    <a:lnTo>
                      <a:pt x="0" y="18"/>
                    </a:lnTo>
                    <a:lnTo>
                      <a:pt x="0" y="0"/>
                    </a:lnTo>
                    <a:lnTo>
                      <a:pt x="7" y="0"/>
                    </a:lnTo>
                    <a:close/>
                    <a:moveTo>
                      <a:pt x="7" y="24"/>
                    </a:moveTo>
                    <a:lnTo>
                      <a:pt x="7" y="43"/>
                    </a:lnTo>
                    <a:lnTo>
                      <a:pt x="0" y="43"/>
                    </a:lnTo>
                    <a:lnTo>
                      <a:pt x="0" y="24"/>
                    </a:lnTo>
                    <a:lnTo>
                      <a:pt x="7" y="24"/>
                    </a:lnTo>
                    <a:close/>
                    <a:moveTo>
                      <a:pt x="7" y="49"/>
                    </a:moveTo>
                    <a:lnTo>
                      <a:pt x="7" y="68"/>
                    </a:lnTo>
                    <a:lnTo>
                      <a:pt x="0" y="68"/>
                    </a:lnTo>
                    <a:lnTo>
                      <a:pt x="0" y="49"/>
                    </a:lnTo>
                    <a:lnTo>
                      <a:pt x="7" y="49"/>
                    </a:lnTo>
                    <a:close/>
                    <a:moveTo>
                      <a:pt x="7" y="74"/>
                    </a:moveTo>
                    <a:lnTo>
                      <a:pt x="7" y="93"/>
                    </a:lnTo>
                    <a:lnTo>
                      <a:pt x="0" y="93"/>
                    </a:lnTo>
                    <a:lnTo>
                      <a:pt x="0" y="74"/>
                    </a:lnTo>
                    <a:lnTo>
                      <a:pt x="7" y="74"/>
                    </a:lnTo>
                    <a:close/>
                    <a:moveTo>
                      <a:pt x="7" y="99"/>
                    </a:moveTo>
                    <a:lnTo>
                      <a:pt x="7" y="117"/>
                    </a:lnTo>
                    <a:lnTo>
                      <a:pt x="0" y="117"/>
                    </a:lnTo>
                    <a:lnTo>
                      <a:pt x="0" y="99"/>
                    </a:lnTo>
                    <a:lnTo>
                      <a:pt x="7" y="99"/>
                    </a:lnTo>
                    <a:close/>
                    <a:moveTo>
                      <a:pt x="7" y="123"/>
                    </a:moveTo>
                    <a:lnTo>
                      <a:pt x="7" y="142"/>
                    </a:lnTo>
                    <a:lnTo>
                      <a:pt x="0" y="142"/>
                    </a:lnTo>
                    <a:lnTo>
                      <a:pt x="0" y="123"/>
                    </a:lnTo>
                    <a:lnTo>
                      <a:pt x="7" y="123"/>
                    </a:lnTo>
                    <a:close/>
                    <a:moveTo>
                      <a:pt x="7" y="148"/>
                    </a:moveTo>
                    <a:lnTo>
                      <a:pt x="7" y="167"/>
                    </a:lnTo>
                    <a:lnTo>
                      <a:pt x="0" y="167"/>
                    </a:lnTo>
                    <a:lnTo>
                      <a:pt x="0" y="148"/>
                    </a:lnTo>
                    <a:lnTo>
                      <a:pt x="7" y="148"/>
                    </a:lnTo>
                    <a:close/>
                    <a:moveTo>
                      <a:pt x="7" y="173"/>
                    </a:moveTo>
                    <a:lnTo>
                      <a:pt x="7" y="192"/>
                    </a:lnTo>
                    <a:lnTo>
                      <a:pt x="0" y="192"/>
                    </a:lnTo>
                    <a:lnTo>
                      <a:pt x="0" y="173"/>
                    </a:lnTo>
                    <a:lnTo>
                      <a:pt x="7" y="173"/>
                    </a:lnTo>
                    <a:close/>
                    <a:moveTo>
                      <a:pt x="7" y="198"/>
                    </a:moveTo>
                    <a:lnTo>
                      <a:pt x="7" y="216"/>
                    </a:lnTo>
                    <a:lnTo>
                      <a:pt x="0" y="216"/>
                    </a:lnTo>
                    <a:lnTo>
                      <a:pt x="0" y="198"/>
                    </a:lnTo>
                    <a:lnTo>
                      <a:pt x="7" y="198"/>
                    </a:lnTo>
                    <a:close/>
                    <a:moveTo>
                      <a:pt x="7" y="223"/>
                    </a:moveTo>
                    <a:lnTo>
                      <a:pt x="7" y="241"/>
                    </a:lnTo>
                    <a:lnTo>
                      <a:pt x="0" y="241"/>
                    </a:lnTo>
                    <a:lnTo>
                      <a:pt x="0" y="223"/>
                    </a:lnTo>
                    <a:lnTo>
                      <a:pt x="7" y="223"/>
                    </a:lnTo>
                    <a:close/>
                    <a:moveTo>
                      <a:pt x="7" y="247"/>
                    </a:moveTo>
                    <a:lnTo>
                      <a:pt x="7" y="266"/>
                    </a:lnTo>
                    <a:lnTo>
                      <a:pt x="0" y="266"/>
                    </a:lnTo>
                    <a:lnTo>
                      <a:pt x="0" y="247"/>
                    </a:lnTo>
                    <a:lnTo>
                      <a:pt x="7" y="247"/>
                    </a:lnTo>
                    <a:close/>
                    <a:moveTo>
                      <a:pt x="7" y="272"/>
                    </a:moveTo>
                    <a:lnTo>
                      <a:pt x="7" y="291"/>
                    </a:lnTo>
                    <a:lnTo>
                      <a:pt x="0" y="291"/>
                    </a:lnTo>
                    <a:lnTo>
                      <a:pt x="0" y="272"/>
                    </a:lnTo>
                    <a:lnTo>
                      <a:pt x="7" y="272"/>
                    </a:lnTo>
                    <a:close/>
                    <a:moveTo>
                      <a:pt x="7" y="297"/>
                    </a:moveTo>
                    <a:lnTo>
                      <a:pt x="7" y="315"/>
                    </a:lnTo>
                    <a:lnTo>
                      <a:pt x="0" y="315"/>
                    </a:lnTo>
                    <a:lnTo>
                      <a:pt x="0" y="297"/>
                    </a:lnTo>
                    <a:lnTo>
                      <a:pt x="7" y="297"/>
                    </a:lnTo>
                    <a:close/>
                    <a:moveTo>
                      <a:pt x="7" y="322"/>
                    </a:moveTo>
                    <a:lnTo>
                      <a:pt x="7" y="340"/>
                    </a:lnTo>
                    <a:lnTo>
                      <a:pt x="0" y="340"/>
                    </a:lnTo>
                    <a:lnTo>
                      <a:pt x="0" y="322"/>
                    </a:lnTo>
                    <a:lnTo>
                      <a:pt x="7" y="322"/>
                    </a:lnTo>
                    <a:close/>
                    <a:moveTo>
                      <a:pt x="7" y="346"/>
                    </a:moveTo>
                    <a:lnTo>
                      <a:pt x="7" y="365"/>
                    </a:lnTo>
                    <a:lnTo>
                      <a:pt x="0" y="365"/>
                    </a:lnTo>
                    <a:lnTo>
                      <a:pt x="0" y="346"/>
                    </a:lnTo>
                    <a:lnTo>
                      <a:pt x="7" y="346"/>
                    </a:lnTo>
                    <a:close/>
                    <a:moveTo>
                      <a:pt x="7" y="371"/>
                    </a:moveTo>
                    <a:lnTo>
                      <a:pt x="7" y="390"/>
                    </a:lnTo>
                    <a:lnTo>
                      <a:pt x="0" y="390"/>
                    </a:lnTo>
                    <a:lnTo>
                      <a:pt x="0" y="371"/>
                    </a:lnTo>
                    <a:lnTo>
                      <a:pt x="7" y="371"/>
                    </a:lnTo>
                    <a:close/>
                    <a:moveTo>
                      <a:pt x="7" y="396"/>
                    </a:moveTo>
                    <a:lnTo>
                      <a:pt x="7" y="414"/>
                    </a:lnTo>
                    <a:lnTo>
                      <a:pt x="0" y="414"/>
                    </a:lnTo>
                    <a:lnTo>
                      <a:pt x="0" y="396"/>
                    </a:lnTo>
                    <a:lnTo>
                      <a:pt x="7" y="396"/>
                    </a:lnTo>
                    <a:close/>
                    <a:moveTo>
                      <a:pt x="7" y="421"/>
                    </a:moveTo>
                    <a:lnTo>
                      <a:pt x="7" y="439"/>
                    </a:lnTo>
                    <a:lnTo>
                      <a:pt x="0" y="439"/>
                    </a:lnTo>
                    <a:lnTo>
                      <a:pt x="0" y="421"/>
                    </a:lnTo>
                    <a:lnTo>
                      <a:pt x="7" y="421"/>
                    </a:lnTo>
                    <a:close/>
                    <a:moveTo>
                      <a:pt x="7" y="445"/>
                    </a:moveTo>
                    <a:lnTo>
                      <a:pt x="7" y="464"/>
                    </a:lnTo>
                    <a:lnTo>
                      <a:pt x="0" y="464"/>
                    </a:lnTo>
                    <a:lnTo>
                      <a:pt x="0" y="445"/>
                    </a:lnTo>
                    <a:lnTo>
                      <a:pt x="7" y="445"/>
                    </a:lnTo>
                    <a:close/>
                    <a:moveTo>
                      <a:pt x="7" y="470"/>
                    </a:moveTo>
                    <a:lnTo>
                      <a:pt x="7" y="489"/>
                    </a:lnTo>
                    <a:lnTo>
                      <a:pt x="0" y="489"/>
                    </a:lnTo>
                    <a:lnTo>
                      <a:pt x="0" y="470"/>
                    </a:lnTo>
                    <a:lnTo>
                      <a:pt x="7" y="470"/>
                    </a:lnTo>
                    <a:close/>
                    <a:moveTo>
                      <a:pt x="7" y="495"/>
                    </a:moveTo>
                    <a:lnTo>
                      <a:pt x="7" y="513"/>
                    </a:lnTo>
                    <a:lnTo>
                      <a:pt x="0" y="513"/>
                    </a:lnTo>
                    <a:lnTo>
                      <a:pt x="0" y="495"/>
                    </a:lnTo>
                    <a:lnTo>
                      <a:pt x="7" y="495"/>
                    </a:lnTo>
                    <a:close/>
                    <a:moveTo>
                      <a:pt x="7" y="520"/>
                    </a:moveTo>
                    <a:lnTo>
                      <a:pt x="7" y="538"/>
                    </a:lnTo>
                    <a:lnTo>
                      <a:pt x="0" y="538"/>
                    </a:lnTo>
                    <a:lnTo>
                      <a:pt x="0" y="520"/>
                    </a:lnTo>
                    <a:lnTo>
                      <a:pt x="7" y="520"/>
                    </a:lnTo>
                    <a:close/>
                    <a:moveTo>
                      <a:pt x="7" y="544"/>
                    </a:moveTo>
                    <a:lnTo>
                      <a:pt x="7" y="563"/>
                    </a:lnTo>
                    <a:lnTo>
                      <a:pt x="0" y="563"/>
                    </a:lnTo>
                    <a:lnTo>
                      <a:pt x="0" y="544"/>
                    </a:lnTo>
                    <a:lnTo>
                      <a:pt x="7" y="544"/>
                    </a:lnTo>
                    <a:close/>
                    <a:moveTo>
                      <a:pt x="7" y="569"/>
                    </a:moveTo>
                    <a:lnTo>
                      <a:pt x="7" y="588"/>
                    </a:lnTo>
                    <a:lnTo>
                      <a:pt x="0" y="588"/>
                    </a:lnTo>
                    <a:lnTo>
                      <a:pt x="0" y="569"/>
                    </a:lnTo>
                    <a:lnTo>
                      <a:pt x="7" y="569"/>
                    </a:lnTo>
                    <a:close/>
                    <a:moveTo>
                      <a:pt x="7" y="594"/>
                    </a:moveTo>
                    <a:lnTo>
                      <a:pt x="7" y="613"/>
                    </a:lnTo>
                    <a:lnTo>
                      <a:pt x="0" y="613"/>
                    </a:lnTo>
                    <a:lnTo>
                      <a:pt x="0" y="594"/>
                    </a:lnTo>
                    <a:lnTo>
                      <a:pt x="7" y="594"/>
                    </a:lnTo>
                    <a:close/>
                    <a:moveTo>
                      <a:pt x="7" y="619"/>
                    </a:moveTo>
                    <a:lnTo>
                      <a:pt x="7" y="637"/>
                    </a:lnTo>
                    <a:lnTo>
                      <a:pt x="0" y="637"/>
                    </a:lnTo>
                    <a:lnTo>
                      <a:pt x="0" y="619"/>
                    </a:lnTo>
                    <a:lnTo>
                      <a:pt x="7" y="619"/>
                    </a:lnTo>
                    <a:close/>
                    <a:moveTo>
                      <a:pt x="7" y="643"/>
                    </a:moveTo>
                    <a:lnTo>
                      <a:pt x="7" y="662"/>
                    </a:lnTo>
                    <a:lnTo>
                      <a:pt x="0" y="662"/>
                    </a:lnTo>
                    <a:lnTo>
                      <a:pt x="0" y="643"/>
                    </a:lnTo>
                    <a:lnTo>
                      <a:pt x="7" y="643"/>
                    </a:lnTo>
                    <a:close/>
                    <a:moveTo>
                      <a:pt x="7" y="668"/>
                    </a:moveTo>
                    <a:lnTo>
                      <a:pt x="7" y="687"/>
                    </a:lnTo>
                    <a:lnTo>
                      <a:pt x="0" y="687"/>
                    </a:lnTo>
                    <a:lnTo>
                      <a:pt x="0" y="668"/>
                    </a:lnTo>
                    <a:lnTo>
                      <a:pt x="7" y="668"/>
                    </a:lnTo>
                    <a:close/>
                    <a:moveTo>
                      <a:pt x="7" y="693"/>
                    </a:moveTo>
                    <a:lnTo>
                      <a:pt x="7" y="712"/>
                    </a:lnTo>
                    <a:lnTo>
                      <a:pt x="0" y="712"/>
                    </a:lnTo>
                    <a:lnTo>
                      <a:pt x="0" y="693"/>
                    </a:lnTo>
                    <a:lnTo>
                      <a:pt x="7" y="693"/>
                    </a:lnTo>
                    <a:close/>
                    <a:moveTo>
                      <a:pt x="7" y="718"/>
                    </a:moveTo>
                    <a:lnTo>
                      <a:pt x="7" y="736"/>
                    </a:lnTo>
                    <a:lnTo>
                      <a:pt x="0" y="736"/>
                    </a:lnTo>
                    <a:lnTo>
                      <a:pt x="0" y="718"/>
                    </a:lnTo>
                    <a:lnTo>
                      <a:pt x="7" y="718"/>
                    </a:lnTo>
                    <a:close/>
                    <a:moveTo>
                      <a:pt x="7" y="743"/>
                    </a:moveTo>
                    <a:lnTo>
                      <a:pt x="7" y="761"/>
                    </a:lnTo>
                    <a:lnTo>
                      <a:pt x="0" y="761"/>
                    </a:lnTo>
                    <a:lnTo>
                      <a:pt x="0" y="743"/>
                    </a:lnTo>
                    <a:lnTo>
                      <a:pt x="7" y="743"/>
                    </a:lnTo>
                    <a:close/>
                    <a:moveTo>
                      <a:pt x="7" y="767"/>
                    </a:moveTo>
                    <a:lnTo>
                      <a:pt x="7" y="786"/>
                    </a:lnTo>
                    <a:lnTo>
                      <a:pt x="0" y="786"/>
                    </a:lnTo>
                    <a:lnTo>
                      <a:pt x="0" y="767"/>
                    </a:lnTo>
                    <a:lnTo>
                      <a:pt x="7" y="767"/>
                    </a:lnTo>
                    <a:close/>
                    <a:moveTo>
                      <a:pt x="7" y="792"/>
                    </a:moveTo>
                    <a:lnTo>
                      <a:pt x="7" y="811"/>
                    </a:lnTo>
                    <a:lnTo>
                      <a:pt x="0" y="811"/>
                    </a:lnTo>
                    <a:lnTo>
                      <a:pt x="0" y="792"/>
                    </a:lnTo>
                    <a:lnTo>
                      <a:pt x="7" y="792"/>
                    </a:lnTo>
                    <a:close/>
                    <a:moveTo>
                      <a:pt x="7" y="817"/>
                    </a:moveTo>
                    <a:lnTo>
                      <a:pt x="7" y="835"/>
                    </a:lnTo>
                    <a:lnTo>
                      <a:pt x="0" y="835"/>
                    </a:lnTo>
                    <a:lnTo>
                      <a:pt x="0" y="817"/>
                    </a:lnTo>
                    <a:lnTo>
                      <a:pt x="7" y="817"/>
                    </a:lnTo>
                    <a:close/>
                    <a:moveTo>
                      <a:pt x="7" y="842"/>
                    </a:moveTo>
                    <a:lnTo>
                      <a:pt x="7" y="860"/>
                    </a:lnTo>
                    <a:lnTo>
                      <a:pt x="0" y="860"/>
                    </a:lnTo>
                    <a:lnTo>
                      <a:pt x="0" y="842"/>
                    </a:lnTo>
                    <a:lnTo>
                      <a:pt x="7" y="842"/>
                    </a:lnTo>
                    <a:close/>
                    <a:moveTo>
                      <a:pt x="7" y="866"/>
                    </a:moveTo>
                    <a:lnTo>
                      <a:pt x="7" y="885"/>
                    </a:lnTo>
                    <a:lnTo>
                      <a:pt x="0" y="885"/>
                    </a:lnTo>
                    <a:lnTo>
                      <a:pt x="0" y="866"/>
                    </a:lnTo>
                    <a:lnTo>
                      <a:pt x="7" y="866"/>
                    </a:lnTo>
                    <a:close/>
                    <a:moveTo>
                      <a:pt x="7" y="891"/>
                    </a:moveTo>
                    <a:lnTo>
                      <a:pt x="7" y="910"/>
                    </a:lnTo>
                    <a:lnTo>
                      <a:pt x="0" y="910"/>
                    </a:lnTo>
                    <a:lnTo>
                      <a:pt x="0" y="891"/>
                    </a:lnTo>
                    <a:lnTo>
                      <a:pt x="7" y="891"/>
                    </a:lnTo>
                    <a:close/>
                    <a:moveTo>
                      <a:pt x="7" y="916"/>
                    </a:moveTo>
                    <a:lnTo>
                      <a:pt x="7" y="934"/>
                    </a:lnTo>
                    <a:lnTo>
                      <a:pt x="0" y="934"/>
                    </a:lnTo>
                    <a:lnTo>
                      <a:pt x="0" y="916"/>
                    </a:lnTo>
                    <a:lnTo>
                      <a:pt x="7" y="916"/>
                    </a:lnTo>
                    <a:close/>
                    <a:moveTo>
                      <a:pt x="7" y="941"/>
                    </a:moveTo>
                    <a:lnTo>
                      <a:pt x="7" y="959"/>
                    </a:lnTo>
                    <a:lnTo>
                      <a:pt x="0" y="959"/>
                    </a:lnTo>
                    <a:lnTo>
                      <a:pt x="0" y="941"/>
                    </a:lnTo>
                    <a:lnTo>
                      <a:pt x="7" y="941"/>
                    </a:lnTo>
                    <a:close/>
                    <a:moveTo>
                      <a:pt x="7" y="965"/>
                    </a:moveTo>
                    <a:lnTo>
                      <a:pt x="7" y="984"/>
                    </a:lnTo>
                    <a:lnTo>
                      <a:pt x="0" y="984"/>
                    </a:lnTo>
                    <a:lnTo>
                      <a:pt x="0" y="965"/>
                    </a:lnTo>
                    <a:lnTo>
                      <a:pt x="7" y="965"/>
                    </a:lnTo>
                    <a:close/>
                    <a:moveTo>
                      <a:pt x="7" y="990"/>
                    </a:moveTo>
                    <a:lnTo>
                      <a:pt x="7" y="1009"/>
                    </a:lnTo>
                    <a:lnTo>
                      <a:pt x="0" y="1009"/>
                    </a:lnTo>
                    <a:lnTo>
                      <a:pt x="0" y="990"/>
                    </a:lnTo>
                    <a:lnTo>
                      <a:pt x="7" y="990"/>
                    </a:lnTo>
                    <a:close/>
                    <a:moveTo>
                      <a:pt x="7" y="1015"/>
                    </a:moveTo>
                    <a:lnTo>
                      <a:pt x="7" y="1033"/>
                    </a:lnTo>
                    <a:lnTo>
                      <a:pt x="0" y="1033"/>
                    </a:lnTo>
                    <a:lnTo>
                      <a:pt x="0" y="1015"/>
                    </a:lnTo>
                    <a:lnTo>
                      <a:pt x="7" y="1015"/>
                    </a:lnTo>
                    <a:close/>
                    <a:moveTo>
                      <a:pt x="7" y="1040"/>
                    </a:moveTo>
                    <a:lnTo>
                      <a:pt x="7" y="1058"/>
                    </a:lnTo>
                    <a:lnTo>
                      <a:pt x="0" y="1058"/>
                    </a:lnTo>
                    <a:lnTo>
                      <a:pt x="0" y="1040"/>
                    </a:lnTo>
                    <a:lnTo>
                      <a:pt x="7" y="1040"/>
                    </a:lnTo>
                    <a:close/>
                    <a:moveTo>
                      <a:pt x="7" y="1064"/>
                    </a:moveTo>
                    <a:lnTo>
                      <a:pt x="7" y="1083"/>
                    </a:lnTo>
                    <a:lnTo>
                      <a:pt x="0" y="1083"/>
                    </a:lnTo>
                    <a:lnTo>
                      <a:pt x="0" y="1064"/>
                    </a:lnTo>
                    <a:lnTo>
                      <a:pt x="7" y="1064"/>
                    </a:lnTo>
                    <a:close/>
                    <a:moveTo>
                      <a:pt x="7" y="1089"/>
                    </a:moveTo>
                    <a:lnTo>
                      <a:pt x="7" y="1108"/>
                    </a:lnTo>
                    <a:lnTo>
                      <a:pt x="0" y="1108"/>
                    </a:lnTo>
                    <a:lnTo>
                      <a:pt x="0" y="1089"/>
                    </a:lnTo>
                    <a:lnTo>
                      <a:pt x="7" y="1089"/>
                    </a:lnTo>
                    <a:close/>
                    <a:moveTo>
                      <a:pt x="7" y="1114"/>
                    </a:moveTo>
                    <a:lnTo>
                      <a:pt x="7" y="1133"/>
                    </a:lnTo>
                    <a:lnTo>
                      <a:pt x="0" y="1133"/>
                    </a:lnTo>
                    <a:lnTo>
                      <a:pt x="0" y="1114"/>
                    </a:lnTo>
                    <a:lnTo>
                      <a:pt x="7" y="1114"/>
                    </a:lnTo>
                    <a:close/>
                    <a:moveTo>
                      <a:pt x="7" y="1139"/>
                    </a:moveTo>
                    <a:lnTo>
                      <a:pt x="7" y="1157"/>
                    </a:lnTo>
                    <a:lnTo>
                      <a:pt x="0" y="1157"/>
                    </a:lnTo>
                    <a:lnTo>
                      <a:pt x="0" y="1139"/>
                    </a:lnTo>
                    <a:lnTo>
                      <a:pt x="7" y="1139"/>
                    </a:lnTo>
                    <a:close/>
                    <a:moveTo>
                      <a:pt x="7" y="1163"/>
                    </a:moveTo>
                    <a:lnTo>
                      <a:pt x="7" y="1182"/>
                    </a:lnTo>
                    <a:lnTo>
                      <a:pt x="0" y="1182"/>
                    </a:lnTo>
                    <a:lnTo>
                      <a:pt x="0" y="1163"/>
                    </a:lnTo>
                    <a:lnTo>
                      <a:pt x="7" y="1163"/>
                    </a:lnTo>
                    <a:close/>
                    <a:moveTo>
                      <a:pt x="7" y="1188"/>
                    </a:moveTo>
                    <a:lnTo>
                      <a:pt x="7" y="1207"/>
                    </a:lnTo>
                    <a:lnTo>
                      <a:pt x="0" y="1207"/>
                    </a:lnTo>
                    <a:lnTo>
                      <a:pt x="0" y="1188"/>
                    </a:lnTo>
                    <a:lnTo>
                      <a:pt x="7" y="1188"/>
                    </a:lnTo>
                    <a:close/>
                    <a:moveTo>
                      <a:pt x="7" y="1213"/>
                    </a:moveTo>
                    <a:lnTo>
                      <a:pt x="7" y="1232"/>
                    </a:lnTo>
                    <a:lnTo>
                      <a:pt x="0" y="1232"/>
                    </a:lnTo>
                    <a:lnTo>
                      <a:pt x="0" y="1213"/>
                    </a:lnTo>
                    <a:lnTo>
                      <a:pt x="7" y="1213"/>
                    </a:lnTo>
                    <a:close/>
                    <a:moveTo>
                      <a:pt x="7" y="1238"/>
                    </a:moveTo>
                    <a:lnTo>
                      <a:pt x="7" y="1256"/>
                    </a:lnTo>
                    <a:lnTo>
                      <a:pt x="0" y="1256"/>
                    </a:lnTo>
                    <a:lnTo>
                      <a:pt x="0" y="1238"/>
                    </a:lnTo>
                    <a:lnTo>
                      <a:pt x="7" y="1238"/>
                    </a:lnTo>
                    <a:close/>
                    <a:moveTo>
                      <a:pt x="7" y="1263"/>
                    </a:moveTo>
                    <a:lnTo>
                      <a:pt x="7" y="1281"/>
                    </a:lnTo>
                    <a:lnTo>
                      <a:pt x="0" y="1281"/>
                    </a:lnTo>
                    <a:lnTo>
                      <a:pt x="0" y="1263"/>
                    </a:lnTo>
                    <a:lnTo>
                      <a:pt x="7" y="1263"/>
                    </a:lnTo>
                    <a:close/>
                    <a:moveTo>
                      <a:pt x="7" y="1287"/>
                    </a:moveTo>
                    <a:lnTo>
                      <a:pt x="7" y="1306"/>
                    </a:lnTo>
                    <a:lnTo>
                      <a:pt x="0" y="1306"/>
                    </a:lnTo>
                    <a:lnTo>
                      <a:pt x="0" y="1287"/>
                    </a:lnTo>
                    <a:lnTo>
                      <a:pt x="7" y="1287"/>
                    </a:lnTo>
                    <a:close/>
                    <a:moveTo>
                      <a:pt x="7" y="1312"/>
                    </a:moveTo>
                    <a:lnTo>
                      <a:pt x="7" y="1331"/>
                    </a:lnTo>
                    <a:lnTo>
                      <a:pt x="0" y="1331"/>
                    </a:lnTo>
                    <a:lnTo>
                      <a:pt x="0" y="1312"/>
                    </a:lnTo>
                    <a:lnTo>
                      <a:pt x="7" y="1312"/>
                    </a:lnTo>
                    <a:close/>
                    <a:moveTo>
                      <a:pt x="7" y="1337"/>
                    </a:moveTo>
                    <a:lnTo>
                      <a:pt x="7" y="1355"/>
                    </a:lnTo>
                    <a:lnTo>
                      <a:pt x="0" y="1355"/>
                    </a:lnTo>
                    <a:lnTo>
                      <a:pt x="0" y="1337"/>
                    </a:lnTo>
                    <a:lnTo>
                      <a:pt x="7" y="1337"/>
                    </a:lnTo>
                    <a:close/>
                    <a:moveTo>
                      <a:pt x="7" y="1362"/>
                    </a:moveTo>
                    <a:lnTo>
                      <a:pt x="7" y="1380"/>
                    </a:lnTo>
                    <a:lnTo>
                      <a:pt x="0" y="1380"/>
                    </a:lnTo>
                    <a:lnTo>
                      <a:pt x="0" y="1362"/>
                    </a:lnTo>
                    <a:lnTo>
                      <a:pt x="7" y="1362"/>
                    </a:lnTo>
                    <a:close/>
                    <a:moveTo>
                      <a:pt x="7" y="1386"/>
                    </a:moveTo>
                    <a:lnTo>
                      <a:pt x="7" y="1405"/>
                    </a:lnTo>
                    <a:lnTo>
                      <a:pt x="0" y="1405"/>
                    </a:lnTo>
                    <a:lnTo>
                      <a:pt x="0" y="1386"/>
                    </a:lnTo>
                    <a:lnTo>
                      <a:pt x="7" y="1386"/>
                    </a:lnTo>
                    <a:close/>
                    <a:moveTo>
                      <a:pt x="7" y="1411"/>
                    </a:moveTo>
                    <a:lnTo>
                      <a:pt x="7" y="1430"/>
                    </a:lnTo>
                    <a:lnTo>
                      <a:pt x="0" y="1430"/>
                    </a:lnTo>
                    <a:lnTo>
                      <a:pt x="0" y="1411"/>
                    </a:lnTo>
                    <a:lnTo>
                      <a:pt x="7" y="1411"/>
                    </a:lnTo>
                    <a:close/>
                    <a:moveTo>
                      <a:pt x="7" y="1436"/>
                    </a:moveTo>
                    <a:lnTo>
                      <a:pt x="7" y="1454"/>
                    </a:lnTo>
                    <a:lnTo>
                      <a:pt x="0" y="1454"/>
                    </a:lnTo>
                    <a:lnTo>
                      <a:pt x="0" y="1436"/>
                    </a:lnTo>
                    <a:lnTo>
                      <a:pt x="7" y="1436"/>
                    </a:lnTo>
                    <a:close/>
                    <a:moveTo>
                      <a:pt x="7" y="1461"/>
                    </a:moveTo>
                    <a:lnTo>
                      <a:pt x="7" y="1479"/>
                    </a:lnTo>
                    <a:lnTo>
                      <a:pt x="0" y="1479"/>
                    </a:lnTo>
                    <a:lnTo>
                      <a:pt x="0" y="1461"/>
                    </a:lnTo>
                    <a:lnTo>
                      <a:pt x="7" y="1461"/>
                    </a:lnTo>
                    <a:close/>
                    <a:moveTo>
                      <a:pt x="7" y="1485"/>
                    </a:moveTo>
                    <a:lnTo>
                      <a:pt x="7" y="1504"/>
                    </a:lnTo>
                    <a:lnTo>
                      <a:pt x="0" y="1504"/>
                    </a:lnTo>
                    <a:lnTo>
                      <a:pt x="0" y="1485"/>
                    </a:lnTo>
                    <a:lnTo>
                      <a:pt x="7" y="1485"/>
                    </a:lnTo>
                    <a:close/>
                    <a:moveTo>
                      <a:pt x="7" y="1510"/>
                    </a:moveTo>
                    <a:lnTo>
                      <a:pt x="7" y="1529"/>
                    </a:lnTo>
                    <a:lnTo>
                      <a:pt x="0" y="1529"/>
                    </a:lnTo>
                    <a:lnTo>
                      <a:pt x="0" y="1510"/>
                    </a:lnTo>
                    <a:lnTo>
                      <a:pt x="7" y="1510"/>
                    </a:lnTo>
                    <a:close/>
                    <a:moveTo>
                      <a:pt x="7" y="1535"/>
                    </a:moveTo>
                    <a:lnTo>
                      <a:pt x="7" y="1553"/>
                    </a:lnTo>
                    <a:lnTo>
                      <a:pt x="0" y="1553"/>
                    </a:lnTo>
                    <a:lnTo>
                      <a:pt x="0" y="1535"/>
                    </a:lnTo>
                    <a:lnTo>
                      <a:pt x="7" y="1535"/>
                    </a:lnTo>
                    <a:close/>
                    <a:moveTo>
                      <a:pt x="7" y="1560"/>
                    </a:moveTo>
                    <a:lnTo>
                      <a:pt x="7" y="1578"/>
                    </a:lnTo>
                    <a:lnTo>
                      <a:pt x="0" y="1578"/>
                    </a:lnTo>
                    <a:lnTo>
                      <a:pt x="0" y="1560"/>
                    </a:lnTo>
                    <a:lnTo>
                      <a:pt x="7" y="1560"/>
                    </a:lnTo>
                    <a:close/>
                    <a:moveTo>
                      <a:pt x="7" y="1584"/>
                    </a:moveTo>
                    <a:lnTo>
                      <a:pt x="7" y="1603"/>
                    </a:lnTo>
                    <a:lnTo>
                      <a:pt x="0" y="1603"/>
                    </a:lnTo>
                    <a:lnTo>
                      <a:pt x="0" y="1584"/>
                    </a:lnTo>
                    <a:lnTo>
                      <a:pt x="7" y="1584"/>
                    </a:lnTo>
                    <a:close/>
                    <a:moveTo>
                      <a:pt x="7" y="1609"/>
                    </a:moveTo>
                    <a:lnTo>
                      <a:pt x="7" y="1628"/>
                    </a:lnTo>
                    <a:lnTo>
                      <a:pt x="0" y="1628"/>
                    </a:lnTo>
                    <a:lnTo>
                      <a:pt x="0" y="1609"/>
                    </a:lnTo>
                    <a:lnTo>
                      <a:pt x="7" y="1609"/>
                    </a:lnTo>
                    <a:close/>
                    <a:moveTo>
                      <a:pt x="7" y="1634"/>
                    </a:moveTo>
                    <a:lnTo>
                      <a:pt x="7" y="1653"/>
                    </a:lnTo>
                    <a:lnTo>
                      <a:pt x="0" y="1653"/>
                    </a:lnTo>
                    <a:lnTo>
                      <a:pt x="0" y="1634"/>
                    </a:lnTo>
                    <a:lnTo>
                      <a:pt x="7" y="1634"/>
                    </a:lnTo>
                    <a:close/>
                    <a:moveTo>
                      <a:pt x="7" y="1659"/>
                    </a:moveTo>
                    <a:lnTo>
                      <a:pt x="7" y="1677"/>
                    </a:lnTo>
                    <a:lnTo>
                      <a:pt x="0" y="1677"/>
                    </a:lnTo>
                    <a:lnTo>
                      <a:pt x="0" y="1659"/>
                    </a:lnTo>
                    <a:lnTo>
                      <a:pt x="7" y="1659"/>
                    </a:lnTo>
                    <a:close/>
                    <a:moveTo>
                      <a:pt x="7" y="1683"/>
                    </a:moveTo>
                    <a:lnTo>
                      <a:pt x="7" y="1702"/>
                    </a:lnTo>
                    <a:lnTo>
                      <a:pt x="0" y="1702"/>
                    </a:lnTo>
                    <a:lnTo>
                      <a:pt x="0" y="1683"/>
                    </a:lnTo>
                    <a:lnTo>
                      <a:pt x="7" y="1683"/>
                    </a:lnTo>
                    <a:close/>
                    <a:moveTo>
                      <a:pt x="7" y="1708"/>
                    </a:moveTo>
                    <a:lnTo>
                      <a:pt x="7" y="1727"/>
                    </a:lnTo>
                    <a:lnTo>
                      <a:pt x="0" y="1727"/>
                    </a:lnTo>
                    <a:lnTo>
                      <a:pt x="0" y="1708"/>
                    </a:lnTo>
                    <a:lnTo>
                      <a:pt x="7" y="1708"/>
                    </a:lnTo>
                    <a:close/>
                    <a:moveTo>
                      <a:pt x="7" y="1733"/>
                    </a:moveTo>
                    <a:lnTo>
                      <a:pt x="7" y="1752"/>
                    </a:lnTo>
                    <a:lnTo>
                      <a:pt x="0" y="1752"/>
                    </a:lnTo>
                    <a:lnTo>
                      <a:pt x="0" y="1733"/>
                    </a:lnTo>
                    <a:lnTo>
                      <a:pt x="7" y="1733"/>
                    </a:lnTo>
                    <a:close/>
                    <a:moveTo>
                      <a:pt x="7" y="1758"/>
                    </a:moveTo>
                    <a:lnTo>
                      <a:pt x="7" y="1776"/>
                    </a:lnTo>
                    <a:lnTo>
                      <a:pt x="0" y="1776"/>
                    </a:lnTo>
                    <a:lnTo>
                      <a:pt x="0" y="1758"/>
                    </a:lnTo>
                    <a:lnTo>
                      <a:pt x="7" y="1758"/>
                    </a:lnTo>
                    <a:close/>
                    <a:moveTo>
                      <a:pt x="7" y="1783"/>
                    </a:moveTo>
                    <a:lnTo>
                      <a:pt x="7" y="1801"/>
                    </a:lnTo>
                    <a:lnTo>
                      <a:pt x="0" y="1801"/>
                    </a:lnTo>
                    <a:lnTo>
                      <a:pt x="0" y="1783"/>
                    </a:lnTo>
                    <a:lnTo>
                      <a:pt x="7" y="1783"/>
                    </a:lnTo>
                    <a:close/>
                    <a:moveTo>
                      <a:pt x="7" y="1807"/>
                    </a:moveTo>
                    <a:lnTo>
                      <a:pt x="7" y="1826"/>
                    </a:lnTo>
                    <a:lnTo>
                      <a:pt x="0" y="1826"/>
                    </a:lnTo>
                    <a:lnTo>
                      <a:pt x="0" y="1807"/>
                    </a:lnTo>
                    <a:lnTo>
                      <a:pt x="7" y="1807"/>
                    </a:lnTo>
                    <a:close/>
                    <a:moveTo>
                      <a:pt x="7" y="1832"/>
                    </a:moveTo>
                    <a:lnTo>
                      <a:pt x="7" y="1851"/>
                    </a:lnTo>
                    <a:lnTo>
                      <a:pt x="0" y="1851"/>
                    </a:lnTo>
                    <a:lnTo>
                      <a:pt x="0" y="1832"/>
                    </a:lnTo>
                    <a:lnTo>
                      <a:pt x="7" y="1832"/>
                    </a:lnTo>
                    <a:close/>
                    <a:moveTo>
                      <a:pt x="7" y="1857"/>
                    </a:moveTo>
                    <a:lnTo>
                      <a:pt x="7" y="1875"/>
                    </a:lnTo>
                    <a:lnTo>
                      <a:pt x="0" y="1875"/>
                    </a:lnTo>
                    <a:lnTo>
                      <a:pt x="0" y="1857"/>
                    </a:lnTo>
                    <a:lnTo>
                      <a:pt x="7" y="1857"/>
                    </a:lnTo>
                    <a:close/>
                    <a:moveTo>
                      <a:pt x="7" y="1882"/>
                    </a:moveTo>
                    <a:lnTo>
                      <a:pt x="7" y="1900"/>
                    </a:lnTo>
                    <a:lnTo>
                      <a:pt x="0" y="1900"/>
                    </a:lnTo>
                    <a:lnTo>
                      <a:pt x="0" y="1882"/>
                    </a:lnTo>
                    <a:lnTo>
                      <a:pt x="7" y="1882"/>
                    </a:lnTo>
                    <a:close/>
                    <a:moveTo>
                      <a:pt x="7" y="1906"/>
                    </a:moveTo>
                    <a:lnTo>
                      <a:pt x="7" y="1925"/>
                    </a:lnTo>
                    <a:lnTo>
                      <a:pt x="0" y="1925"/>
                    </a:lnTo>
                    <a:lnTo>
                      <a:pt x="0" y="1906"/>
                    </a:lnTo>
                    <a:lnTo>
                      <a:pt x="7" y="1906"/>
                    </a:lnTo>
                    <a:close/>
                    <a:moveTo>
                      <a:pt x="7" y="1931"/>
                    </a:moveTo>
                    <a:lnTo>
                      <a:pt x="7" y="1950"/>
                    </a:lnTo>
                    <a:lnTo>
                      <a:pt x="0" y="1950"/>
                    </a:lnTo>
                    <a:lnTo>
                      <a:pt x="0" y="1931"/>
                    </a:lnTo>
                    <a:lnTo>
                      <a:pt x="7" y="1931"/>
                    </a:lnTo>
                    <a:close/>
                    <a:moveTo>
                      <a:pt x="7" y="1956"/>
                    </a:moveTo>
                    <a:lnTo>
                      <a:pt x="7" y="1974"/>
                    </a:lnTo>
                    <a:lnTo>
                      <a:pt x="0" y="1974"/>
                    </a:lnTo>
                    <a:lnTo>
                      <a:pt x="0" y="1956"/>
                    </a:lnTo>
                    <a:lnTo>
                      <a:pt x="7" y="1956"/>
                    </a:lnTo>
                    <a:close/>
                    <a:moveTo>
                      <a:pt x="7" y="1981"/>
                    </a:moveTo>
                    <a:lnTo>
                      <a:pt x="7" y="1999"/>
                    </a:lnTo>
                    <a:lnTo>
                      <a:pt x="0" y="1999"/>
                    </a:lnTo>
                    <a:lnTo>
                      <a:pt x="0" y="1981"/>
                    </a:lnTo>
                    <a:lnTo>
                      <a:pt x="7" y="1981"/>
                    </a:lnTo>
                    <a:close/>
                    <a:moveTo>
                      <a:pt x="7" y="2005"/>
                    </a:moveTo>
                    <a:lnTo>
                      <a:pt x="7" y="2023"/>
                    </a:lnTo>
                    <a:lnTo>
                      <a:pt x="0" y="2023"/>
                    </a:lnTo>
                    <a:lnTo>
                      <a:pt x="0" y="2005"/>
                    </a:lnTo>
                    <a:lnTo>
                      <a:pt x="7" y="2005"/>
                    </a:lnTo>
                    <a:close/>
                    <a:moveTo>
                      <a:pt x="599" y="0"/>
                    </a:moveTo>
                    <a:lnTo>
                      <a:pt x="599" y="18"/>
                    </a:lnTo>
                    <a:lnTo>
                      <a:pt x="592" y="18"/>
                    </a:lnTo>
                    <a:lnTo>
                      <a:pt x="592" y="0"/>
                    </a:lnTo>
                    <a:lnTo>
                      <a:pt x="599" y="0"/>
                    </a:lnTo>
                    <a:close/>
                    <a:moveTo>
                      <a:pt x="599" y="24"/>
                    </a:moveTo>
                    <a:lnTo>
                      <a:pt x="599" y="43"/>
                    </a:lnTo>
                    <a:lnTo>
                      <a:pt x="592" y="43"/>
                    </a:lnTo>
                    <a:lnTo>
                      <a:pt x="592" y="24"/>
                    </a:lnTo>
                    <a:lnTo>
                      <a:pt x="599" y="24"/>
                    </a:lnTo>
                    <a:close/>
                    <a:moveTo>
                      <a:pt x="599" y="49"/>
                    </a:moveTo>
                    <a:lnTo>
                      <a:pt x="599" y="68"/>
                    </a:lnTo>
                    <a:lnTo>
                      <a:pt x="592" y="68"/>
                    </a:lnTo>
                    <a:lnTo>
                      <a:pt x="592" y="49"/>
                    </a:lnTo>
                    <a:lnTo>
                      <a:pt x="599" y="49"/>
                    </a:lnTo>
                    <a:close/>
                    <a:moveTo>
                      <a:pt x="599" y="74"/>
                    </a:moveTo>
                    <a:lnTo>
                      <a:pt x="599" y="93"/>
                    </a:lnTo>
                    <a:lnTo>
                      <a:pt x="592" y="93"/>
                    </a:lnTo>
                    <a:lnTo>
                      <a:pt x="592" y="74"/>
                    </a:lnTo>
                    <a:lnTo>
                      <a:pt x="599" y="74"/>
                    </a:lnTo>
                    <a:close/>
                    <a:moveTo>
                      <a:pt x="599" y="99"/>
                    </a:moveTo>
                    <a:lnTo>
                      <a:pt x="599" y="117"/>
                    </a:lnTo>
                    <a:lnTo>
                      <a:pt x="592" y="117"/>
                    </a:lnTo>
                    <a:lnTo>
                      <a:pt x="592" y="99"/>
                    </a:lnTo>
                    <a:lnTo>
                      <a:pt x="599" y="99"/>
                    </a:lnTo>
                    <a:close/>
                    <a:moveTo>
                      <a:pt x="599" y="123"/>
                    </a:moveTo>
                    <a:lnTo>
                      <a:pt x="599" y="142"/>
                    </a:lnTo>
                    <a:lnTo>
                      <a:pt x="592" y="142"/>
                    </a:lnTo>
                    <a:lnTo>
                      <a:pt x="592" y="123"/>
                    </a:lnTo>
                    <a:lnTo>
                      <a:pt x="599" y="123"/>
                    </a:lnTo>
                    <a:close/>
                    <a:moveTo>
                      <a:pt x="599" y="148"/>
                    </a:moveTo>
                    <a:lnTo>
                      <a:pt x="599" y="167"/>
                    </a:lnTo>
                    <a:lnTo>
                      <a:pt x="592" y="167"/>
                    </a:lnTo>
                    <a:lnTo>
                      <a:pt x="592" y="148"/>
                    </a:lnTo>
                    <a:lnTo>
                      <a:pt x="599" y="148"/>
                    </a:lnTo>
                    <a:close/>
                    <a:moveTo>
                      <a:pt x="599" y="173"/>
                    </a:moveTo>
                    <a:lnTo>
                      <a:pt x="599" y="192"/>
                    </a:lnTo>
                    <a:lnTo>
                      <a:pt x="592" y="192"/>
                    </a:lnTo>
                    <a:lnTo>
                      <a:pt x="592" y="173"/>
                    </a:lnTo>
                    <a:lnTo>
                      <a:pt x="599" y="173"/>
                    </a:lnTo>
                    <a:close/>
                    <a:moveTo>
                      <a:pt x="599" y="198"/>
                    </a:moveTo>
                    <a:lnTo>
                      <a:pt x="599" y="216"/>
                    </a:lnTo>
                    <a:lnTo>
                      <a:pt x="592" y="216"/>
                    </a:lnTo>
                    <a:lnTo>
                      <a:pt x="592" y="198"/>
                    </a:lnTo>
                    <a:lnTo>
                      <a:pt x="599" y="198"/>
                    </a:lnTo>
                    <a:close/>
                    <a:moveTo>
                      <a:pt x="599" y="223"/>
                    </a:moveTo>
                    <a:lnTo>
                      <a:pt x="599" y="241"/>
                    </a:lnTo>
                    <a:lnTo>
                      <a:pt x="592" y="241"/>
                    </a:lnTo>
                    <a:lnTo>
                      <a:pt x="592" y="223"/>
                    </a:lnTo>
                    <a:lnTo>
                      <a:pt x="599" y="223"/>
                    </a:lnTo>
                    <a:close/>
                    <a:moveTo>
                      <a:pt x="599" y="247"/>
                    </a:moveTo>
                    <a:lnTo>
                      <a:pt x="599" y="266"/>
                    </a:lnTo>
                    <a:lnTo>
                      <a:pt x="592" y="266"/>
                    </a:lnTo>
                    <a:lnTo>
                      <a:pt x="592" y="247"/>
                    </a:lnTo>
                    <a:lnTo>
                      <a:pt x="599" y="247"/>
                    </a:lnTo>
                    <a:close/>
                    <a:moveTo>
                      <a:pt x="599" y="272"/>
                    </a:moveTo>
                    <a:lnTo>
                      <a:pt x="599" y="291"/>
                    </a:lnTo>
                    <a:lnTo>
                      <a:pt x="592" y="291"/>
                    </a:lnTo>
                    <a:lnTo>
                      <a:pt x="592" y="272"/>
                    </a:lnTo>
                    <a:lnTo>
                      <a:pt x="599" y="272"/>
                    </a:lnTo>
                    <a:close/>
                    <a:moveTo>
                      <a:pt x="599" y="297"/>
                    </a:moveTo>
                    <a:lnTo>
                      <a:pt x="599" y="315"/>
                    </a:lnTo>
                    <a:lnTo>
                      <a:pt x="592" y="315"/>
                    </a:lnTo>
                    <a:lnTo>
                      <a:pt x="592" y="297"/>
                    </a:lnTo>
                    <a:lnTo>
                      <a:pt x="599" y="297"/>
                    </a:lnTo>
                    <a:close/>
                    <a:moveTo>
                      <a:pt x="599" y="322"/>
                    </a:moveTo>
                    <a:lnTo>
                      <a:pt x="599" y="340"/>
                    </a:lnTo>
                    <a:lnTo>
                      <a:pt x="592" y="340"/>
                    </a:lnTo>
                    <a:lnTo>
                      <a:pt x="592" y="322"/>
                    </a:lnTo>
                    <a:lnTo>
                      <a:pt x="599" y="322"/>
                    </a:lnTo>
                    <a:close/>
                    <a:moveTo>
                      <a:pt x="599" y="346"/>
                    </a:moveTo>
                    <a:lnTo>
                      <a:pt x="599" y="365"/>
                    </a:lnTo>
                    <a:lnTo>
                      <a:pt x="592" y="365"/>
                    </a:lnTo>
                    <a:lnTo>
                      <a:pt x="592" y="346"/>
                    </a:lnTo>
                    <a:lnTo>
                      <a:pt x="599" y="346"/>
                    </a:lnTo>
                    <a:close/>
                    <a:moveTo>
                      <a:pt x="599" y="371"/>
                    </a:moveTo>
                    <a:lnTo>
                      <a:pt x="599" y="390"/>
                    </a:lnTo>
                    <a:lnTo>
                      <a:pt x="592" y="390"/>
                    </a:lnTo>
                    <a:lnTo>
                      <a:pt x="592" y="371"/>
                    </a:lnTo>
                    <a:lnTo>
                      <a:pt x="599" y="371"/>
                    </a:lnTo>
                    <a:close/>
                    <a:moveTo>
                      <a:pt x="599" y="396"/>
                    </a:moveTo>
                    <a:lnTo>
                      <a:pt x="599" y="414"/>
                    </a:lnTo>
                    <a:lnTo>
                      <a:pt x="592" y="414"/>
                    </a:lnTo>
                    <a:lnTo>
                      <a:pt x="592" y="396"/>
                    </a:lnTo>
                    <a:lnTo>
                      <a:pt x="599" y="396"/>
                    </a:lnTo>
                    <a:close/>
                    <a:moveTo>
                      <a:pt x="599" y="421"/>
                    </a:moveTo>
                    <a:lnTo>
                      <a:pt x="599" y="439"/>
                    </a:lnTo>
                    <a:lnTo>
                      <a:pt x="592" y="439"/>
                    </a:lnTo>
                    <a:lnTo>
                      <a:pt x="592" y="421"/>
                    </a:lnTo>
                    <a:lnTo>
                      <a:pt x="599" y="421"/>
                    </a:lnTo>
                    <a:close/>
                    <a:moveTo>
                      <a:pt x="599" y="445"/>
                    </a:moveTo>
                    <a:lnTo>
                      <a:pt x="599" y="464"/>
                    </a:lnTo>
                    <a:lnTo>
                      <a:pt x="592" y="464"/>
                    </a:lnTo>
                    <a:lnTo>
                      <a:pt x="592" y="445"/>
                    </a:lnTo>
                    <a:lnTo>
                      <a:pt x="599" y="445"/>
                    </a:lnTo>
                    <a:close/>
                    <a:moveTo>
                      <a:pt x="599" y="470"/>
                    </a:moveTo>
                    <a:lnTo>
                      <a:pt x="599" y="489"/>
                    </a:lnTo>
                    <a:lnTo>
                      <a:pt x="592" y="489"/>
                    </a:lnTo>
                    <a:lnTo>
                      <a:pt x="592" y="470"/>
                    </a:lnTo>
                    <a:lnTo>
                      <a:pt x="599" y="470"/>
                    </a:lnTo>
                    <a:close/>
                    <a:moveTo>
                      <a:pt x="599" y="495"/>
                    </a:moveTo>
                    <a:lnTo>
                      <a:pt x="599" y="513"/>
                    </a:lnTo>
                    <a:lnTo>
                      <a:pt x="592" y="513"/>
                    </a:lnTo>
                    <a:lnTo>
                      <a:pt x="592" y="495"/>
                    </a:lnTo>
                    <a:lnTo>
                      <a:pt x="599" y="495"/>
                    </a:lnTo>
                    <a:close/>
                    <a:moveTo>
                      <a:pt x="599" y="520"/>
                    </a:moveTo>
                    <a:lnTo>
                      <a:pt x="599" y="538"/>
                    </a:lnTo>
                    <a:lnTo>
                      <a:pt x="592" y="538"/>
                    </a:lnTo>
                    <a:lnTo>
                      <a:pt x="592" y="520"/>
                    </a:lnTo>
                    <a:lnTo>
                      <a:pt x="599" y="520"/>
                    </a:lnTo>
                    <a:close/>
                    <a:moveTo>
                      <a:pt x="599" y="544"/>
                    </a:moveTo>
                    <a:lnTo>
                      <a:pt x="599" y="563"/>
                    </a:lnTo>
                    <a:lnTo>
                      <a:pt x="592" y="563"/>
                    </a:lnTo>
                    <a:lnTo>
                      <a:pt x="592" y="544"/>
                    </a:lnTo>
                    <a:lnTo>
                      <a:pt x="599" y="544"/>
                    </a:lnTo>
                    <a:close/>
                    <a:moveTo>
                      <a:pt x="599" y="569"/>
                    </a:moveTo>
                    <a:lnTo>
                      <a:pt x="599" y="588"/>
                    </a:lnTo>
                    <a:lnTo>
                      <a:pt x="592" y="588"/>
                    </a:lnTo>
                    <a:lnTo>
                      <a:pt x="592" y="569"/>
                    </a:lnTo>
                    <a:lnTo>
                      <a:pt x="599" y="569"/>
                    </a:lnTo>
                    <a:close/>
                    <a:moveTo>
                      <a:pt x="599" y="594"/>
                    </a:moveTo>
                    <a:lnTo>
                      <a:pt x="599" y="613"/>
                    </a:lnTo>
                    <a:lnTo>
                      <a:pt x="592" y="613"/>
                    </a:lnTo>
                    <a:lnTo>
                      <a:pt x="592" y="594"/>
                    </a:lnTo>
                    <a:lnTo>
                      <a:pt x="599" y="594"/>
                    </a:lnTo>
                    <a:close/>
                    <a:moveTo>
                      <a:pt x="599" y="619"/>
                    </a:moveTo>
                    <a:lnTo>
                      <a:pt x="599" y="637"/>
                    </a:lnTo>
                    <a:lnTo>
                      <a:pt x="592" y="637"/>
                    </a:lnTo>
                    <a:lnTo>
                      <a:pt x="592" y="619"/>
                    </a:lnTo>
                    <a:lnTo>
                      <a:pt x="599" y="619"/>
                    </a:lnTo>
                    <a:close/>
                    <a:moveTo>
                      <a:pt x="599" y="643"/>
                    </a:moveTo>
                    <a:lnTo>
                      <a:pt x="599" y="662"/>
                    </a:lnTo>
                    <a:lnTo>
                      <a:pt x="592" y="662"/>
                    </a:lnTo>
                    <a:lnTo>
                      <a:pt x="592" y="643"/>
                    </a:lnTo>
                    <a:lnTo>
                      <a:pt x="599" y="643"/>
                    </a:lnTo>
                    <a:close/>
                    <a:moveTo>
                      <a:pt x="599" y="668"/>
                    </a:moveTo>
                    <a:lnTo>
                      <a:pt x="599" y="687"/>
                    </a:lnTo>
                    <a:lnTo>
                      <a:pt x="592" y="687"/>
                    </a:lnTo>
                    <a:lnTo>
                      <a:pt x="592" y="668"/>
                    </a:lnTo>
                    <a:lnTo>
                      <a:pt x="599" y="668"/>
                    </a:lnTo>
                    <a:close/>
                    <a:moveTo>
                      <a:pt x="599" y="693"/>
                    </a:moveTo>
                    <a:lnTo>
                      <a:pt x="599" y="712"/>
                    </a:lnTo>
                    <a:lnTo>
                      <a:pt x="592" y="712"/>
                    </a:lnTo>
                    <a:lnTo>
                      <a:pt x="592" y="693"/>
                    </a:lnTo>
                    <a:lnTo>
                      <a:pt x="599" y="693"/>
                    </a:lnTo>
                    <a:close/>
                    <a:moveTo>
                      <a:pt x="599" y="718"/>
                    </a:moveTo>
                    <a:lnTo>
                      <a:pt x="599" y="736"/>
                    </a:lnTo>
                    <a:lnTo>
                      <a:pt x="592" y="736"/>
                    </a:lnTo>
                    <a:lnTo>
                      <a:pt x="592" y="718"/>
                    </a:lnTo>
                    <a:lnTo>
                      <a:pt x="599" y="718"/>
                    </a:lnTo>
                    <a:close/>
                    <a:moveTo>
                      <a:pt x="599" y="743"/>
                    </a:moveTo>
                    <a:lnTo>
                      <a:pt x="599" y="761"/>
                    </a:lnTo>
                    <a:lnTo>
                      <a:pt x="592" y="761"/>
                    </a:lnTo>
                    <a:lnTo>
                      <a:pt x="592" y="743"/>
                    </a:lnTo>
                    <a:lnTo>
                      <a:pt x="599" y="743"/>
                    </a:lnTo>
                    <a:close/>
                    <a:moveTo>
                      <a:pt x="599" y="767"/>
                    </a:moveTo>
                    <a:lnTo>
                      <a:pt x="599" y="786"/>
                    </a:lnTo>
                    <a:lnTo>
                      <a:pt x="592" y="786"/>
                    </a:lnTo>
                    <a:lnTo>
                      <a:pt x="592" y="767"/>
                    </a:lnTo>
                    <a:lnTo>
                      <a:pt x="599" y="767"/>
                    </a:lnTo>
                    <a:close/>
                    <a:moveTo>
                      <a:pt x="599" y="792"/>
                    </a:moveTo>
                    <a:lnTo>
                      <a:pt x="599" y="811"/>
                    </a:lnTo>
                    <a:lnTo>
                      <a:pt x="592" y="811"/>
                    </a:lnTo>
                    <a:lnTo>
                      <a:pt x="592" y="792"/>
                    </a:lnTo>
                    <a:lnTo>
                      <a:pt x="599" y="792"/>
                    </a:lnTo>
                    <a:close/>
                    <a:moveTo>
                      <a:pt x="599" y="817"/>
                    </a:moveTo>
                    <a:lnTo>
                      <a:pt x="599" y="835"/>
                    </a:lnTo>
                    <a:lnTo>
                      <a:pt x="592" y="835"/>
                    </a:lnTo>
                    <a:lnTo>
                      <a:pt x="592" y="817"/>
                    </a:lnTo>
                    <a:lnTo>
                      <a:pt x="599" y="817"/>
                    </a:lnTo>
                    <a:close/>
                    <a:moveTo>
                      <a:pt x="599" y="842"/>
                    </a:moveTo>
                    <a:lnTo>
                      <a:pt x="599" y="860"/>
                    </a:lnTo>
                    <a:lnTo>
                      <a:pt x="592" y="860"/>
                    </a:lnTo>
                    <a:lnTo>
                      <a:pt x="592" y="842"/>
                    </a:lnTo>
                    <a:lnTo>
                      <a:pt x="599" y="842"/>
                    </a:lnTo>
                    <a:close/>
                    <a:moveTo>
                      <a:pt x="599" y="866"/>
                    </a:moveTo>
                    <a:lnTo>
                      <a:pt x="599" y="885"/>
                    </a:lnTo>
                    <a:lnTo>
                      <a:pt x="592" y="885"/>
                    </a:lnTo>
                    <a:lnTo>
                      <a:pt x="592" y="866"/>
                    </a:lnTo>
                    <a:lnTo>
                      <a:pt x="599" y="866"/>
                    </a:lnTo>
                    <a:close/>
                    <a:moveTo>
                      <a:pt x="599" y="891"/>
                    </a:moveTo>
                    <a:lnTo>
                      <a:pt x="599" y="910"/>
                    </a:lnTo>
                    <a:lnTo>
                      <a:pt x="592" y="910"/>
                    </a:lnTo>
                    <a:lnTo>
                      <a:pt x="592" y="891"/>
                    </a:lnTo>
                    <a:lnTo>
                      <a:pt x="599" y="891"/>
                    </a:lnTo>
                    <a:close/>
                    <a:moveTo>
                      <a:pt x="599" y="916"/>
                    </a:moveTo>
                    <a:lnTo>
                      <a:pt x="599" y="934"/>
                    </a:lnTo>
                    <a:lnTo>
                      <a:pt x="592" y="934"/>
                    </a:lnTo>
                    <a:lnTo>
                      <a:pt x="592" y="916"/>
                    </a:lnTo>
                    <a:lnTo>
                      <a:pt x="599" y="916"/>
                    </a:lnTo>
                    <a:close/>
                    <a:moveTo>
                      <a:pt x="599" y="941"/>
                    </a:moveTo>
                    <a:lnTo>
                      <a:pt x="599" y="959"/>
                    </a:lnTo>
                    <a:lnTo>
                      <a:pt x="592" y="959"/>
                    </a:lnTo>
                    <a:lnTo>
                      <a:pt x="592" y="941"/>
                    </a:lnTo>
                    <a:lnTo>
                      <a:pt x="599" y="941"/>
                    </a:lnTo>
                    <a:close/>
                    <a:moveTo>
                      <a:pt x="599" y="965"/>
                    </a:moveTo>
                    <a:lnTo>
                      <a:pt x="599" y="984"/>
                    </a:lnTo>
                    <a:lnTo>
                      <a:pt x="592" y="984"/>
                    </a:lnTo>
                    <a:lnTo>
                      <a:pt x="592" y="965"/>
                    </a:lnTo>
                    <a:lnTo>
                      <a:pt x="599" y="965"/>
                    </a:lnTo>
                    <a:close/>
                    <a:moveTo>
                      <a:pt x="599" y="990"/>
                    </a:moveTo>
                    <a:lnTo>
                      <a:pt x="599" y="1009"/>
                    </a:lnTo>
                    <a:lnTo>
                      <a:pt x="592" y="1009"/>
                    </a:lnTo>
                    <a:lnTo>
                      <a:pt x="592" y="990"/>
                    </a:lnTo>
                    <a:lnTo>
                      <a:pt x="599" y="990"/>
                    </a:lnTo>
                    <a:close/>
                    <a:moveTo>
                      <a:pt x="599" y="1015"/>
                    </a:moveTo>
                    <a:lnTo>
                      <a:pt x="599" y="1033"/>
                    </a:lnTo>
                    <a:lnTo>
                      <a:pt x="592" y="1033"/>
                    </a:lnTo>
                    <a:lnTo>
                      <a:pt x="592" y="1015"/>
                    </a:lnTo>
                    <a:lnTo>
                      <a:pt x="599" y="1015"/>
                    </a:lnTo>
                    <a:close/>
                    <a:moveTo>
                      <a:pt x="599" y="1040"/>
                    </a:moveTo>
                    <a:lnTo>
                      <a:pt x="599" y="1058"/>
                    </a:lnTo>
                    <a:lnTo>
                      <a:pt x="592" y="1058"/>
                    </a:lnTo>
                    <a:lnTo>
                      <a:pt x="592" y="1040"/>
                    </a:lnTo>
                    <a:lnTo>
                      <a:pt x="599" y="1040"/>
                    </a:lnTo>
                    <a:close/>
                    <a:moveTo>
                      <a:pt x="599" y="1064"/>
                    </a:moveTo>
                    <a:lnTo>
                      <a:pt x="599" y="1083"/>
                    </a:lnTo>
                    <a:lnTo>
                      <a:pt x="592" y="1083"/>
                    </a:lnTo>
                    <a:lnTo>
                      <a:pt x="592" y="1064"/>
                    </a:lnTo>
                    <a:lnTo>
                      <a:pt x="599" y="1064"/>
                    </a:lnTo>
                    <a:close/>
                    <a:moveTo>
                      <a:pt x="599" y="1089"/>
                    </a:moveTo>
                    <a:lnTo>
                      <a:pt x="599" y="1108"/>
                    </a:lnTo>
                    <a:lnTo>
                      <a:pt x="592" y="1108"/>
                    </a:lnTo>
                    <a:lnTo>
                      <a:pt x="592" y="1089"/>
                    </a:lnTo>
                    <a:lnTo>
                      <a:pt x="599" y="1089"/>
                    </a:lnTo>
                    <a:close/>
                    <a:moveTo>
                      <a:pt x="599" y="1114"/>
                    </a:moveTo>
                    <a:lnTo>
                      <a:pt x="599" y="1133"/>
                    </a:lnTo>
                    <a:lnTo>
                      <a:pt x="592" y="1133"/>
                    </a:lnTo>
                    <a:lnTo>
                      <a:pt x="592" y="1114"/>
                    </a:lnTo>
                    <a:lnTo>
                      <a:pt x="599" y="1114"/>
                    </a:lnTo>
                    <a:close/>
                    <a:moveTo>
                      <a:pt x="599" y="1139"/>
                    </a:moveTo>
                    <a:lnTo>
                      <a:pt x="599" y="1157"/>
                    </a:lnTo>
                    <a:lnTo>
                      <a:pt x="592" y="1157"/>
                    </a:lnTo>
                    <a:lnTo>
                      <a:pt x="592" y="1139"/>
                    </a:lnTo>
                    <a:lnTo>
                      <a:pt x="599" y="1139"/>
                    </a:lnTo>
                    <a:close/>
                    <a:moveTo>
                      <a:pt x="599" y="1163"/>
                    </a:moveTo>
                    <a:lnTo>
                      <a:pt x="599" y="1182"/>
                    </a:lnTo>
                    <a:lnTo>
                      <a:pt x="592" y="1182"/>
                    </a:lnTo>
                    <a:lnTo>
                      <a:pt x="592" y="1163"/>
                    </a:lnTo>
                    <a:lnTo>
                      <a:pt x="599" y="1163"/>
                    </a:lnTo>
                    <a:close/>
                    <a:moveTo>
                      <a:pt x="599" y="1188"/>
                    </a:moveTo>
                    <a:lnTo>
                      <a:pt x="599" y="1207"/>
                    </a:lnTo>
                    <a:lnTo>
                      <a:pt x="592" y="1207"/>
                    </a:lnTo>
                    <a:lnTo>
                      <a:pt x="592" y="1188"/>
                    </a:lnTo>
                    <a:lnTo>
                      <a:pt x="599" y="1188"/>
                    </a:lnTo>
                    <a:close/>
                    <a:moveTo>
                      <a:pt x="599" y="1213"/>
                    </a:moveTo>
                    <a:lnTo>
                      <a:pt x="599" y="1232"/>
                    </a:lnTo>
                    <a:lnTo>
                      <a:pt x="592" y="1232"/>
                    </a:lnTo>
                    <a:lnTo>
                      <a:pt x="592" y="1213"/>
                    </a:lnTo>
                    <a:lnTo>
                      <a:pt x="599" y="1213"/>
                    </a:lnTo>
                    <a:close/>
                    <a:moveTo>
                      <a:pt x="599" y="1238"/>
                    </a:moveTo>
                    <a:lnTo>
                      <a:pt x="599" y="1256"/>
                    </a:lnTo>
                    <a:lnTo>
                      <a:pt x="592" y="1256"/>
                    </a:lnTo>
                    <a:lnTo>
                      <a:pt x="592" y="1238"/>
                    </a:lnTo>
                    <a:lnTo>
                      <a:pt x="599" y="1238"/>
                    </a:lnTo>
                    <a:close/>
                    <a:moveTo>
                      <a:pt x="599" y="1263"/>
                    </a:moveTo>
                    <a:lnTo>
                      <a:pt x="599" y="1281"/>
                    </a:lnTo>
                    <a:lnTo>
                      <a:pt x="592" y="1281"/>
                    </a:lnTo>
                    <a:lnTo>
                      <a:pt x="592" y="1263"/>
                    </a:lnTo>
                    <a:lnTo>
                      <a:pt x="599" y="1263"/>
                    </a:lnTo>
                    <a:close/>
                    <a:moveTo>
                      <a:pt x="599" y="1287"/>
                    </a:moveTo>
                    <a:lnTo>
                      <a:pt x="599" y="1306"/>
                    </a:lnTo>
                    <a:lnTo>
                      <a:pt x="592" y="1306"/>
                    </a:lnTo>
                    <a:lnTo>
                      <a:pt x="592" y="1287"/>
                    </a:lnTo>
                    <a:lnTo>
                      <a:pt x="599" y="1287"/>
                    </a:lnTo>
                    <a:close/>
                    <a:moveTo>
                      <a:pt x="599" y="1312"/>
                    </a:moveTo>
                    <a:lnTo>
                      <a:pt x="599" y="1331"/>
                    </a:lnTo>
                    <a:lnTo>
                      <a:pt x="592" y="1331"/>
                    </a:lnTo>
                    <a:lnTo>
                      <a:pt x="592" y="1312"/>
                    </a:lnTo>
                    <a:lnTo>
                      <a:pt x="599" y="1312"/>
                    </a:lnTo>
                    <a:close/>
                    <a:moveTo>
                      <a:pt x="599" y="1337"/>
                    </a:moveTo>
                    <a:lnTo>
                      <a:pt x="599" y="1355"/>
                    </a:lnTo>
                    <a:lnTo>
                      <a:pt x="592" y="1355"/>
                    </a:lnTo>
                    <a:lnTo>
                      <a:pt x="592" y="1337"/>
                    </a:lnTo>
                    <a:lnTo>
                      <a:pt x="599" y="1337"/>
                    </a:lnTo>
                    <a:close/>
                    <a:moveTo>
                      <a:pt x="599" y="1362"/>
                    </a:moveTo>
                    <a:lnTo>
                      <a:pt x="599" y="1380"/>
                    </a:lnTo>
                    <a:lnTo>
                      <a:pt x="592" y="1380"/>
                    </a:lnTo>
                    <a:lnTo>
                      <a:pt x="592" y="1362"/>
                    </a:lnTo>
                    <a:lnTo>
                      <a:pt x="599" y="1362"/>
                    </a:lnTo>
                    <a:close/>
                    <a:moveTo>
                      <a:pt x="599" y="1386"/>
                    </a:moveTo>
                    <a:lnTo>
                      <a:pt x="599" y="1405"/>
                    </a:lnTo>
                    <a:lnTo>
                      <a:pt x="592" y="1405"/>
                    </a:lnTo>
                    <a:lnTo>
                      <a:pt x="592" y="1386"/>
                    </a:lnTo>
                    <a:lnTo>
                      <a:pt x="599" y="1386"/>
                    </a:lnTo>
                    <a:close/>
                    <a:moveTo>
                      <a:pt x="599" y="1411"/>
                    </a:moveTo>
                    <a:lnTo>
                      <a:pt x="599" y="1430"/>
                    </a:lnTo>
                    <a:lnTo>
                      <a:pt x="592" y="1430"/>
                    </a:lnTo>
                    <a:lnTo>
                      <a:pt x="592" y="1411"/>
                    </a:lnTo>
                    <a:lnTo>
                      <a:pt x="599" y="1411"/>
                    </a:lnTo>
                    <a:close/>
                    <a:moveTo>
                      <a:pt x="599" y="1436"/>
                    </a:moveTo>
                    <a:lnTo>
                      <a:pt x="599" y="1454"/>
                    </a:lnTo>
                    <a:lnTo>
                      <a:pt x="592" y="1454"/>
                    </a:lnTo>
                    <a:lnTo>
                      <a:pt x="592" y="1436"/>
                    </a:lnTo>
                    <a:lnTo>
                      <a:pt x="599" y="1436"/>
                    </a:lnTo>
                    <a:close/>
                    <a:moveTo>
                      <a:pt x="599" y="1461"/>
                    </a:moveTo>
                    <a:lnTo>
                      <a:pt x="599" y="1479"/>
                    </a:lnTo>
                    <a:lnTo>
                      <a:pt x="592" y="1479"/>
                    </a:lnTo>
                    <a:lnTo>
                      <a:pt x="592" y="1461"/>
                    </a:lnTo>
                    <a:lnTo>
                      <a:pt x="599" y="1461"/>
                    </a:lnTo>
                    <a:close/>
                    <a:moveTo>
                      <a:pt x="599" y="1485"/>
                    </a:moveTo>
                    <a:lnTo>
                      <a:pt x="599" y="1504"/>
                    </a:lnTo>
                    <a:lnTo>
                      <a:pt x="592" y="1504"/>
                    </a:lnTo>
                    <a:lnTo>
                      <a:pt x="592" y="1485"/>
                    </a:lnTo>
                    <a:lnTo>
                      <a:pt x="599" y="1485"/>
                    </a:lnTo>
                    <a:close/>
                    <a:moveTo>
                      <a:pt x="599" y="1510"/>
                    </a:moveTo>
                    <a:lnTo>
                      <a:pt x="599" y="1529"/>
                    </a:lnTo>
                    <a:lnTo>
                      <a:pt x="592" y="1529"/>
                    </a:lnTo>
                    <a:lnTo>
                      <a:pt x="592" y="1510"/>
                    </a:lnTo>
                    <a:lnTo>
                      <a:pt x="599" y="1510"/>
                    </a:lnTo>
                    <a:close/>
                    <a:moveTo>
                      <a:pt x="599" y="1535"/>
                    </a:moveTo>
                    <a:lnTo>
                      <a:pt x="599" y="1553"/>
                    </a:lnTo>
                    <a:lnTo>
                      <a:pt x="592" y="1553"/>
                    </a:lnTo>
                    <a:lnTo>
                      <a:pt x="592" y="1535"/>
                    </a:lnTo>
                    <a:lnTo>
                      <a:pt x="599" y="1535"/>
                    </a:lnTo>
                    <a:close/>
                    <a:moveTo>
                      <a:pt x="599" y="1560"/>
                    </a:moveTo>
                    <a:lnTo>
                      <a:pt x="599" y="1578"/>
                    </a:lnTo>
                    <a:lnTo>
                      <a:pt x="592" y="1578"/>
                    </a:lnTo>
                    <a:lnTo>
                      <a:pt x="592" y="1560"/>
                    </a:lnTo>
                    <a:lnTo>
                      <a:pt x="599" y="1560"/>
                    </a:lnTo>
                    <a:close/>
                    <a:moveTo>
                      <a:pt x="599" y="1584"/>
                    </a:moveTo>
                    <a:lnTo>
                      <a:pt x="599" y="1603"/>
                    </a:lnTo>
                    <a:lnTo>
                      <a:pt x="592" y="1603"/>
                    </a:lnTo>
                    <a:lnTo>
                      <a:pt x="592" y="1584"/>
                    </a:lnTo>
                    <a:lnTo>
                      <a:pt x="599" y="1584"/>
                    </a:lnTo>
                    <a:close/>
                    <a:moveTo>
                      <a:pt x="599" y="1609"/>
                    </a:moveTo>
                    <a:lnTo>
                      <a:pt x="599" y="1628"/>
                    </a:lnTo>
                    <a:lnTo>
                      <a:pt x="592" y="1628"/>
                    </a:lnTo>
                    <a:lnTo>
                      <a:pt x="592" y="1609"/>
                    </a:lnTo>
                    <a:lnTo>
                      <a:pt x="599" y="1609"/>
                    </a:lnTo>
                    <a:close/>
                    <a:moveTo>
                      <a:pt x="599" y="1634"/>
                    </a:moveTo>
                    <a:lnTo>
                      <a:pt x="599" y="1653"/>
                    </a:lnTo>
                    <a:lnTo>
                      <a:pt x="592" y="1653"/>
                    </a:lnTo>
                    <a:lnTo>
                      <a:pt x="592" y="1634"/>
                    </a:lnTo>
                    <a:lnTo>
                      <a:pt x="599" y="1634"/>
                    </a:lnTo>
                    <a:close/>
                    <a:moveTo>
                      <a:pt x="599" y="1659"/>
                    </a:moveTo>
                    <a:lnTo>
                      <a:pt x="599" y="1677"/>
                    </a:lnTo>
                    <a:lnTo>
                      <a:pt x="592" y="1677"/>
                    </a:lnTo>
                    <a:lnTo>
                      <a:pt x="592" y="1659"/>
                    </a:lnTo>
                    <a:lnTo>
                      <a:pt x="599" y="1659"/>
                    </a:lnTo>
                    <a:close/>
                    <a:moveTo>
                      <a:pt x="599" y="1683"/>
                    </a:moveTo>
                    <a:lnTo>
                      <a:pt x="599" y="1702"/>
                    </a:lnTo>
                    <a:lnTo>
                      <a:pt x="592" y="1702"/>
                    </a:lnTo>
                    <a:lnTo>
                      <a:pt x="592" y="1683"/>
                    </a:lnTo>
                    <a:lnTo>
                      <a:pt x="599" y="1683"/>
                    </a:lnTo>
                    <a:close/>
                    <a:moveTo>
                      <a:pt x="599" y="1708"/>
                    </a:moveTo>
                    <a:lnTo>
                      <a:pt x="599" y="1727"/>
                    </a:lnTo>
                    <a:lnTo>
                      <a:pt x="592" y="1727"/>
                    </a:lnTo>
                    <a:lnTo>
                      <a:pt x="592" y="1708"/>
                    </a:lnTo>
                    <a:lnTo>
                      <a:pt x="599" y="1708"/>
                    </a:lnTo>
                    <a:close/>
                    <a:moveTo>
                      <a:pt x="599" y="1733"/>
                    </a:moveTo>
                    <a:lnTo>
                      <a:pt x="599" y="1752"/>
                    </a:lnTo>
                    <a:lnTo>
                      <a:pt x="592" y="1752"/>
                    </a:lnTo>
                    <a:lnTo>
                      <a:pt x="592" y="1733"/>
                    </a:lnTo>
                    <a:lnTo>
                      <a:pt x="599" y="1733"/>
                    </a:lnTo>
                    <a:close/>
                    <a:moveTo>
                      <a:pt x="599" y="1758"/>
                    </a:moveTo>
                    <a:lnTo>
                      <a:pt x="599" y="1776"/>
                    </a:lnTo>
                    <a:lnTo>
                      <a:pt x="592" y="1776"/>
                    </a:lnTo>
                    <a:lnTo>
                      <a:pt x="592" y="1758"/>
                    </a:lnTo>
                    <a:lnTo>
                      <a:pt x="599" y="1758"/>
                    </a:lnTo>
                    <a:close/>
                    <a:moveTo>
                      <a:pt x="599" y="1783"/>
                    </a:moveTo>
                    <a:lnTo>
                      <a:pt x="599" y="1801"/>
                    </a:lnTo>
                    <a:lnTo>
                      <a:pt x="592" y="1801"/>
                    </a:lnTo>
                    <a:lnTo>
                      <a:pt x="592" y="1783"/>
                    </a:lnTo>
                    <a:lnTo>
                      <a:pt x="599" y="1783"/>
                    </a:lnTo>
                    <a:close/>
                    <a:moveTo>
                      <a:pt x="599" y="1807"/>
                    </a:moveTo>
                    <a:lnTo>
                      <a:pt x="599" y="1826"/>
                    </a:lnTo>
                    <a:lnTo>
                      <a:pt x="592" y="1826"/>
                    </a:lnTo>
                    <a:lnTo>
                      <a:pt x="592" y="1807"/>
                    </a:lnTo>
                    <a:lnTo>
                      <a:pt x="599" y="1807"/>
                    </a:lnTo>
                    <a:close/>
                    <a:moveTo>
                      <a:pt x="599" y="1832"/>
                    </a:moveTo>
                    <a:lnTo>
                      <a:pt x="599" y="1851"/>
                    </a:lnTo>
                    <a:lnTo>
                      <a:pt x="592" y="1851"/>
                    </a:lnTo>
                    <a:lnTo>
                      <a:pt x="592" y="1832"/>
                    </a:lnTo>
                    <a:lnTo>
                      <a:pt x="599" y="1832"/>
                    </a:lnTo>
                    <a:close/>
                    <a:moveTo>
                      <a:pt x="599" y="1857"/>
                    </a:moveTo>
                    <a:lnTo>
                      <a:pt x="599" y="1875"/>
                    </a:lnTo>
                    <a:lnTo>
                      <a:pt x="592" y="1875"/>
                    </a:lnTo>
                    <a:lnTo>
                      <a:pt x="592" y="1857"/>
                    </a:lnTo>
                    <a:lnTo>
                      <a:pt x="599" y="1857"/>
                    </a:lnTo>
                    <a:close/>
                    <a:moveTo>
                      <a:pt x="599" y="1882"/>
                    </a:moveTo>
                    <a:lnTo>
                      <a:pt x="599" y="1900"/>
                    </a:lnTo>
                    <a:lnTo>
                      <a:pt x="592" y="1900"/>
                    </a:lnTo>
                    <a:lnTo>
                      <a:pt x="592" y="1882"/>
                    </a:lnTo>
                    <a:lnTo>
                      <a:pt x="599" y="1882"/>
                    </a:lnTo>
                    <a:close/>
                    <a:moveTo>
                      <a:pt x="599" y="1906"/>
                    </a:moveTo>
                    <a:lnTo>
                      <a:pt x="599" y="1925"/>
                    </a:lnTo>
                    <a:lnTo>
                      <a:pt x="592" y="1925"/>
                    </a:lnTo>
                    <a:lnTo>
                      <a:pt x="592" y="1906"/>
                    </a:lnTo>
                    <a:lnTo>
                      <a:pt x="599" y="1906"/>
                    </a:lnTo>
                    <a:close/>
                    <a:moveTo>
                      <a:pt x="599" y="1931"/>
                    </a:moveTo>
                    <a:lnTo>
                      <a:pt x="599" y="1950"/>
                    </a:lnTo>
                    <a:lnTo>
                      <a:pt x="592" y="1950"/>
                    </a:lnTo>
                    <a:lnTo>
                      <a:pt x="592" y="1931"/>
                    </a:lnTo>
                    <a:lnTo>
                      <a:pt x="599" y="1931"/>
                    </a:lnTo>
                    <a:close/>
                    <a:moveTo>
                      <a:pt x="599" y="1956"/>
                    </a:moveTo>
                    <a:lnTo>
                      <a:pt x="599" y="1974"/>
                    </a:lnTo>
                    <a:lnTo>
                      <a:pt x="592" y="1974"/>
                    </a:lnTo>
                    <a:lnTo>
                      <a:pt x="592" y="1956"/>
                    </a:lnTo>
                    <a:lnTo>
                      <a:pt x="599" y="1956"/>
                    </a:lnTo>
                    <a:close/>
                    <a:moveTo>
                      <a:pt x="599" y="1981"/>
                    </a:moveTo>
                    <a:lnTo>
                      <a:pt x="599" y="1999"/>
                    </a:lnTo>
                    <a:lnTo>
                      <a:pt x="592" y="1999"/>
                    </a:lnTo>
                    <a:lnTo>
                      <a:pt x="592" y="1981"/>
                    </a:lnTo>
                    <a:lnTo>
                      <a:pt x="599" y="1981"/>
                    </a:lnTo>
                    <a:close/>
                    <a:moveTo>
                      <a:pt x="599" y="2005"/>
                    </a:moveTo>
                    <a:lnTo>
                      <a:pt x="599" y="2023"/>
                    </a:lnTo>
                    <a:lnTo>
                      <a:pt x="592" y="2023"/>
                    </a:lnTo>
                    <a:lnTo>
                      <a:pt x="592" y="2005"/>
                    </a:lnTo>
                    <a:lnTo>
                      <a:pt x="599" y="2005"/>
                    </a:lnTo>
                    <a:close/>
                    <a:moveTo>
                      <a:pt x="1190" y="0"/>
                    </a:moveTo>
                    <a:lnTo>
                      <a:pt x="1190" y="18"/>
                    </a:lnTo>
                    <a:lnTo>
                      <a:pt x="1184" y="18"/>
                    </a:lnTo>
                    <a:lnTo>
                      <a:pt x="1184" y="0"/>
                    </a:lnTo>
                    <a:lnTo>
                      <a:pt x="1190" y="0"/>
                    </a:lnTo>
                    <a:close/>
                    <a:moveTo>
                      <a:pt x="1190" y="24"/>
                    </a:moveTo>
                    <a:lnTo>
                      <a:pt x="1190" y="43"/>
                    </a:lnTo>
                    <a:lnTo>
                      <a:pt x="1184" y="43"/>
                    </a:lnTo>
                    <a:lnTo>
                      <a:pt x="1184" y="24"/>
                    </a:lnTo>
                    <a:lnTo>
                      <a:pt x="1190" y="24"/>
                    </a:lnTo>
                    <a:close/>
                    <a:moveTo>
                      <a:pt x="1190" y="49"/>
                    </a:moveTo>
                    <a:lnTo>
                      <a:pt x="1190" y="68"/>
                    </a:lnTo>
                    <a:lnTo>
                      <a:pt x="1184" y="68"/>
                    </a:lnTo>
                    <a:lnTo>
                      <a:pt x="1184" y="49"/>
                    </a:lnTo>
                    <a:lnTo>
                      <a:pt x="1190" y="49"/>
                    </a:lnTo>
                    <a:close/>
                    <a:moveTo>
                      <a:pt x="1190" y="74"/>
                    </a:moveTo>
                    <a:lnTo>
                      <a:pt x="1190" y="93"/>
                    </a:lnTo>
                    <a:lnTo>
                      <a:pt x="1184" y="93"/>
                    </a:lnTo>
                    <a:lnTo>
                      <a:pt x="1184" y="74"/>
                    </a:lnTo>
                    <a:lnTo>
                      <a:pt x="1190" y="74"/>
                    </a:lnTo>
                    <a:close/>
                    <a:moveTo>
                      <a:pt x="1190" y="99"/>
                    </a:moveTo>
                    <a:lnTo>
                      <a:pt x="1190" y="117"/>
                    </a:lnTo>
                    <a:lnTo>
                      <a:pt x="1184" y="117"/>
                    </a:lnTo>
                    <a:lnTo>
                      <a:pt x="1184" y="99"/>
                    </a:lnTo>
                    <a:lnTo>
                      <a:pt x="1190" y="99"/>
                    </a:lnTo>
                    <a:close/>
                    <a:moveTo>
                      <a:pt x="1190" y="123"/>
                    </a:moveTo>
                    <a:lnTo>
                      <a:pt x="1190" y="142"/>
                    </a:lnTo>
                    <a:lnTo>
                      <a:pt x="1184" y="142"/>
                    </a:lnTo>
                    <a:lnTo>
                      <a:pt x="1184" y="123"/>
                    </a:lnTo>
                    <a:lnTo>
                      <a:pt x="1190" y="123"/>
                    </a:lnTo>
                    <a:close/>
                    <a:moveTo>
                      <a:pt x="1190" y="148"/>
                    </a:moveTo>
                    <a:lnTo>
                      <a:pt x="1190" y="167"/>
                    </a:lnTo>
                    <a:lnTo>
                      <a:pt x="1184" y="167"/>
                    </a:lnTo>
                    <a:lnTo>
                      <a:pt x="1184" y="148"/>
                    </a:lnTo>
                    <a:lnTo>
                      <a:pt x="1190" y="148"/>
                    </a:lnTo>
                    <a:close/>
                    <a:moveTo>
                      <a:pt x="1190" y="173"/>
                    </a:moveTo>
                    <a:lnTo>
                      <a:pt x="1190" y="192"/>
                    </a:lnTo>
                    <a:lnTo>
                      <a:pt x="1184" y="192"/>
                    </a:lnTo>
                    <a:lnTo>
                      <a:pt x="1184" y="173"/>
                    </a:lnTo>
                    <a:lnTo>
                      <a:pt x="1190" y="173"/>
                    </a:lnTo>
                    <a:close/>
                    <a:moveTo>
                      <a:pt x="1190" y="198"/>
                    </a:moveTo>
                    <a:lnTo>
                      <a:pt x="1190" y="216"/>
                    </a:lnTo>
                    <a:lnTo>
                      <a:pt x="1184" y="216"/>
                    </a:lnTo>
                    <a:lnTo>
                      <a:pt x="1184" y="198"/>
                    </a:lnTo>
                    <a:lnTo>
                      <a:pt x="1190" y="198"/>
                    </a:lnTo>
                    <a:close/>
                    <a:moveTo>
                      <a:pt x="1190" y="223"/>
                    </a:moveTo>
                    <a:lnTo>
                      <a:pt x="1190" y="241"/>
                    </a:lnTo>
                    <a:lnTo>
                      <a:pt x="1184" y="241"/>
                    </a:lnTo>
                    <a:lnTo>
                      <a:pt x="1184" y="223"/>
                    </a:lnTo>
                    <a:lnTo>
                      <a:pt x="1190" y="223"/>
                    </a:lnTo>
                    <a:close/>
                    <a:moveTo>
                      <a:pt x="1190" y="247"/>
                    </a:moveTo>
                    <a:lnTo>
                      <a:pt x="1190" y="266"/>
                    </a:lnTo>
                    <a:lnTo>
                      <a:pt x="1184" y="266"/>
                    </a:lnTo>
                    <a:lnTo>
                      <a:pt x="1184" y="247"/>
                    </a:lnTo>
                    <a:lnTo>
                      <a:pt x="1190" y="247"/>
                    </a:lnTo>
                    <a:close/>
                    <a:moveTo>
                      <a:pt x="1190" y="272"/>
                    </a:moveTo>
                    <a:lnTo>
                      <a:pt x="1190" y="291"/>
                    </a:lnTo>
                    <a:lnTo>
                      <a:pt x="1184" y="291"/>
                    </a:lnTo>
                    <a:lnTo>
                      <a:pt x="1184" y="272"/>
                    </a:lnTo>
                    <a:lnTo>
                      <a:pt x="1190" y="272"/>
                    </a:lnTo>
                    <a:close/>
                    <a:moveTo>
                      <a:pt x="1190" y="297"/>
                    </a:moveTo>
                    <a:lnTo>
                      <a:pt x="1190" y="315"/>
                    </a:lnTo>
                    <a:lnTo>
                      <a:pt x="1184" y="315"/>
                    </a:lnTo>
                    <a:lnTo>
                      <a:pt x="1184" y="297"/>
                    </a:lnTo>
                    <a:lnTo>
                      <a:pt x="1190" y="297"/>
                    </a:lnTo>
                    <a:close/>
                    <a:moveTo>
                      <a:pt x="1190" y="322"/>
                    </a:moveTo>
                    <a:lnTo>
                      <a:pt x="1190" y="340"/>
                    </a:lnTo>
                    <a:lnTo>
                      <a:pt x="1184" y="340"/>
                    </a:lnTo>
                    <a:lnTo>
                      <a:pt x="1184" y="322"/>
                    </a:lnTo>
                    <a:lnTo>
                      <a:pt x="1190" y="322"/>
                    </a:lnTo>
                    <a:close/>
                    <a:moveTo>
                      <a:pt x="1190" y="346"/>
                    </a:moveTo>
                    <a:lnTo>
                      <a:pt x="1190" y="365"/>
                    </a:lnTo>
                    <a:lnTo>
                      <a:pt x="1184" y="365"/>
                    </a:lnTo>
                    <a:lnTo>
                      <a:pt x="1184" y="346"/>
                    </a:lnTo>
                    <a:lnTo>
                      <a:pt x="1190" y="346"/>
                    </a:lnTo>
                    <a:close/>
                    <a:moveTo>
                      <a:pt x="1190" y="371"/>
                    </a:moveTo>
                    <a:lnTo>
                      <a:pt x="1190" y="390"/>
                    </a:lnTo>
                    <a:lnTo>
                      <a:pt x="1184" y="390"/>
                    </a:lnTo>
                    <a:lnTo>
                      <a:pt x="1184" y="371"/>
                    </a:lnTo>
                    <a:lnTo>
                      <a:pt x="1190" y="371"/>
                    </a:lnTo>
                    <a:close/>
                    <a:moveTo>
                      <a:pt x="1190" y="396"/>
                    </a:moveTo>
                    <a:lnTo>
                      <a:pt x="1190" y="414"/>
                    </a:lnTo>
                    <a:lnTo>
                      <a:pt x="1184" y="414"/>
                    </a:lnTo>
                    <a:lnTo>
                      <a:pt x="1184" y="396"/>
                    </a:lnTo>
                    <a:lnTo>
                      <a:pt x="1190" y="396"/>
                    </a:lnTo>
                    <a:close/>
                    <a:moveTo>
                      <a:pt x="1190" y="421"/>
                    </a:moveTo>
                    <a:lnTo>
                      <a:pt x="1190" y="439"/>
                    </a:lnTo>
                    <a:lnTo>
                      <a:pt x="1184" y="439"/>
                    </a:lnTo>
                    <a:lnTo>
                      <a:pt x="1184" y="421"/>
                    </a:lnTo>
                    <a:lnTo>
                      <a:pt x="1190" y="421"/>
                    </a:lnTo>
                    <a:close/>
                    <a:moveTo>
                      <a:pt x="1190" y="445"/>
                    </a:moveTo>
                    <a:lnTo>
                      <a:pt x="1190" y="464"/>
                    </a:lnTo>
                    <a:lnTo>
                      <a:pt x="1184" y="464"/>
                    </a:lnTo>
                    <a:lnTo>
                      <a:pt x="1184" y="445"/>
                    </a:lnTo>
                    <a:lnTo>
                      <a:pt x="1190" y="445"/>
                    </a:lnTo>
                    <a:close/>
                    <a:moveTo>
                      <a:pt x="1190" y="470"/>
                    </a:moveTo>
                    <a:lnTo>
                      <a:pt x="1190" y="489"/>
                    </a:lnTo>
                    <a:lnTo>
                      <a:pt x="1184" y="489"/>
                    </a:lnTo>
                    <a:lnTo>
                      <a:pt x="1184" y="470"/>
                    </a:lnTo>
                    <a:lnTo>
                      <a:pt x="1190" y="470"/>
                    </a:lnTo>
                    <a:close/>
                    <a:moveTo>
                      <a:pt x="1190" y="495"/>
                    </a:moveTo>
                    <a:lnTo>
                      <a:pt x="1190" y="513"/>
                    </a:lnTo>
                    <a:lnTo>
                      <a:pt x="1184" y="513"/>
                    </a:lnTo>
                    <a:lnTo>
                      <a:pt x="1184" y="495"/>
                    </a:lnTo>
                    <a:lnTo>
                      <a:pt x="1190" y="495"/>
                    </a:lnTo>
                    <a:close/>
                    <a:moveTo>
                      <a:pt x="1190" y="520"/>
                    </a:moveTo>
                    <a:lnTo>
                      <a:pt x="1190" y="538"/>
                    </a:lnTo>
                    <a:lnTo>
                      <a:pt x="1184" y="538"/>
                    </a:lnTo>
                    <a:lnTo>
                      <a:pt x="1184" y="520"/>
                    </a:lnTo>
                    <a:lnTo>
                      <a:pt x="1190" y="520"/>
                    </a:lnTo>
                    <a:close/>
                    <a:moveTo>
                      <a:pt x="1190" y="544"/>
                    </a:moveTo>
                    <a:lnTo>
                      <a:pt x="1190" y="563"/>
                    </a:lnTo>
                    <a:lnTo>
                      <a:pt x="1184" y="563"/>
                    </a:lnTo>
                    <a:lnTo>
                      <a:pt x="1184" y="544"/>
                    </a:lnTo>
                    <a:lnTo>
                      <a:pt x="1190" y="544"/>
                    </a:lnTo>
                    <a:close/>
                    <a:moveTo>
                      <a:pt x="1190" y="569"/>
                    </a:moveTo>
                    <a:lnTo>
                      <a:pt x="1190" y="588"/>
                    </a:lnTo>
                    <a:lnTo>
                      <a:pt x="1184" y="588"/>
                    </a:lnTo>
                    <a:lnTo>
                      <a:pt x="1184" y="569"/>
                    </a:lnTo>
                    <a:lnTo>
                      <a:pt x="1190" y="569"/>
                    </a:lnTo>
                    <a:close/>
                    <a:moveTo>
                      <a:pt x="1190" y="594"/>
                    </a:moveTo>
                    <a:lnTo>
                      <a:pt x="1190" y="613"/>
                    </a:lnTo>
                    <a:lnTo>
                      <a:pt x="1184" y="613"/>
                    </a:lnTo>
                    <a:lnTo>
                      <a:pt x="1184" y="594"/>
                    </a:lnTo>
                    <a:lnTo>
                      <a:pt x="1190" y="594"/>
                    </a:lnTo>
                    <a:close/>
                    <a:moveTo>
                      <a:pt x="1190" y="619"/>
                    </a:moveTo>
                    <a:lnTo>
                      <a:pt x="1190" y="637"/>
                    </a:lnTo>
                    <a:lnTo>
                      <a:pt x="1184" y="637"/>
                    </a:lnTo>
                    <a:lnTo>
                      <a:pt x="1184" y="619"/>
                    </a:lnTo>
                    <a:lnTo>
                      <a:pt x="1190" y="619"/>
                    </a:lnTo>
                    <a:close/>
                    <a:moveTo>
                      <a:pt x="1190" y="643"/>
                    </a:moveTo>
                    <a:lnTo>
                      <a:pt x="1190" y="662"/>
                    </a:lnTo>
                    <a:lnTo>
                      <a:pt x="1184" y="662"/>
                    </a:lnTo>
                    <a:lnTo>
                      <a:pt x="1184" y="643"/>
                    </a:lnTo>
                    <a:lnTo>
                      <a:pt x="1190" y="643"/>
                    </a:lnTo>
                    <a:close/>
                    <a:moveTo>
                      <a:pt x="1190" y="668"/>
                    </a:moveTo>
                    <a:lnTo>
                      <a:pt x="1190" y="687"/>
                    </a:lnTo>
                    <a:lnTo>
                      <a:pt x="1184" y="687"/>
                    </a:lnTo>
                    <a:lnTo>
                      <a:pt x="1184" y="668"/>
                    </a:lnTo>
                    <a:lnTo>
                      <a:pt x="1190" y="668"/>
                    </a:lnTo>
                    <a:close/>
                    <a:moveTo>
                      <a:pt x="1190" y="693"/>
                    </a:moveTo>
                    <a:lnTo>
                      <a:pt x="1190" y="712"/>
                    </a:lnTo>
                    <a:lnTo>
                      <a:pt x="1184" y="712"/>
                    </a:lnTo>
                    <a:lnTo>
                      <a:pt x="1184" y="693"/>
                    </a:lnTo>
                    <a:lnTo>
                      <a:pt x="1190" y="693"/>
                    </a:lnTo>
                    <a:close/>
                    <a:moveTo>
                      <a:pt x="1190" y="718"/>
                    </a:moveTo>
                    <a:lnTo>
                      <a:pt x="1190" y="736"/>
                    </a:lnTo>
                    <a:lnTo>
                      <a:pt x="1184" y="736"/>
                    </a:lnTo>
                    <a:lnTo>
                      <a:pt x="1184" y="718"/>
                    </a:lnTo>
                    <a:lnTo>
                      <a:pt x="1190" y="718"/>
                    </a:lnTo>
                    <a:close/>
                    <a:moveTo>
                      <a:pt x="1190" y="743"/>
                    </a:moveTo>
                    <a:lnTo>
                      <a:pt x="1190" y="761"/>
                    </a:lnTo>
                    <a:lnTo>
                      <a:pt x="1184" y="761"/>
                    </a:lnTo>
                    <a:lnTo>
                      <a:pt x="1184" y="743"/>
                    </a:lnTo>
                    <a:lnTo>
                      <a:pt x="1190" y="743"/>
                    </a:lnTo>
                    <a:close/>
                    <a:moveTo>
                      <a:pt x="1190" y="767"/>
                    </a:moveTo>
                    <a:lnTo>
                      <a:pt x="1190" y="786"/>
                    </a:lnTo>
                    <a:lnTo>
                      <a:pt x="1184" y="786"/>
                    </a:lnTo>
                    <a:lnTo>
                      <a:pt x="1184" y="767"/>
                    </a:lnTo>
                    <a:lnTo>
                      <a:pt x="1190" y="767"/>
                    </a:lnTo>
                    <a:close/>
                    <a:moveTo>
                      <a:pt x="1190" y="792"/>
                    </a:moveTo>
                    <a:lnTo>
                      <a:pt x="1190" y="811"/>
                    </a:lnTo>
                    <a:lnTo>
                      <a:pt x="1184" y="811"/>
                    </a:lnTo>
                    <a:lnTo>
                      <a:pt x="1184" y="792"/>
                    </a:lnTo>
                    <a:lnTo>
                      <a:pt x="1190" y="792"/>
                    </a:lnTo>
                    <a:close/>
                    <a:moveTo>
                      <a:pt x="1190" y="817"/>
                    </a:moveTo>
                    <a:lnTo>
                      <a:pt x="1190" y="835"/>
                    </a:lnTo>
                    <a:lnTo>
                      <a:pt x="1184" y="835"/>
                    </a:lnTo>
                    <a:lnTo>
                      <a:pt x="1184" y="817"/>
                    </a:lnTo>
                    <a:lnTo>
                      <a:pt x="1190" y="817"/>
                    </a:lnTo>
                    <a:close/>
                    <a:moveTo>
                      <a:pt x="1190" y="842"/>
                    </a:moveTo>
                    <a:lnTo>
                      <a:pt x="1190" y="860"/>
                    </a:lnTo>
                    <a:lnTo>
                      <a:pt x="1184" y="860"/>
                    </a:lnTo>
                    <a:lnTo>
                      <a:pt x="1184" y="842"/>
                    </a:lnTo>
                    <a:lnTo>
                      <a:pt x="1190" y="842"/>
                    </a:lnTo>
                    <a:close/>
                    <a:moveTo>
                      <a:pt x="1190" y="866"/>
                    </a:moveTo>
                    <a:lnTo>
                      <a:pt x="1190" y="885"/>
                    </a:lnTo>
                    <a:lnTo>
                      <a:pt x="1184" y="885"/>
                    </a:lnTo>
                    <a:lnTo>
                      <a:pt x="1184" y="866"/>
                    </a:lnTo>
                    <a:lnTo>
                      <a:pt x="1190" y="866"/>
                    </a:lnTo>
                    <a:close/>
                    <a:moveTo>
                      <a:pt x="1190" y="891"/>
                    </a:moveTo>
                    <a:lnTo>
                      <a:pt x="1190" y="910"/>
                    </a:lnTo>
                    <a:lnTo>
                      <a:pt x="1184" y="910"/>
                    </a:lnTo>
                    <a:lnTo>
                      <a:pt x="1184" y="891"/>
                    </a:lnTo>
                    <a:lnTo>
                      <a:pt x="1190" y="891"/>
                    </a:lnTo>
                    <a:close/>
                    <a:moveTo>
                      <a:pt x="1190" y="916"/>
                    </a:moveTo>
                    <a:lnTo>
                      <a:pt x="1190" y="934"/>
                    </a:lnTo>
                    <a:lnTo>
                      <a:pt x="1184" y="934"/>
                    </a:lnTo>
                    <a:lnTo>
                      <a:pt x="1184" y="916"/>
                    </a:lnTo>
                    <a:lnTo>
                      <a:pt x="1190" y="916"/>
                    </a:lnTo>
                    <a:close/>
                    <a:moveTo>
                      <a:pt x="1190" y="941"/>
                    </a:moveTo>
                    <a:lnTo>
                      <a:pt x="1190" y="959"/>
                    </a:lnTo>
                    <a:lnTo>
                      <a:pt x="1184" y="959"/>
                    </a:lnTo>
                    <a:lnTo>
                      <a:pt x="1184" y="941"/>
                    </a:lnTo>
                    <a:lnTo>
                      <a:pt x="1190" y="941"/>
                    </a:lnTo>
                    <a:close/>
                    <a:moveTo>
                      <a:pt x="1190" y="965"/>
                    </a:moveTo>
                    <a:lnTo>
                      <a:pt x="1190" y="984"/>
                    </a:lnTo>
                    <a:lnTo>
                      <a:pt x="1184" y="984"/>
                    </a:lnTo>
                    <a:lnTo>
                      <a:pt x="1184" y="965"/>
                    </a:lnTo>
                    <a:lnTo>
                      <a:pt x="1190" y="965"/>
                    </a:lnTo>
                    <a:close/>
                    <a:moveTo>
                      <a:pt x="1190" y="990"/>
                    </a:moveTo>
                    <a:lnTo>
                      <a:pt x="1190" y="1009"/>
                    </a:lnTo>
                    <a:lnTo>
                      <a:pt x="1184" y="1009"/>
                    </a:lnTo>
                    <a:lnTo>
                      <a:pt x="1184" y="990"/>
                    </a:lnTo>
                    <a:lnTo>
                      <a:pt x="1190" y="990"/>
                    </a:lnTo>
                    <a:close/>
                    <a:moveTo>
                      <a:pt x="1190" y="1015"/>
                    </a:moveTo>
                    <a:lnTo>
                      <a:pt x="1190" y="1033"/>
                    </a:lnTo>
                    <a:lnTo>
                      <a:pt x="1184" y="1033"/>
                    </a:lnTo>
                    <a:lnTo>
                      <a:pt x="1184" y="1015"/>
                    </a:lnTo>
                    <a:lnTo>
                      <a:pt x="1190" y="1015"/>
                    </a:lnTo>
                    <a:close/>
                    <a:moveTo>
                      <a:pt x="1190" y="1040"/>
                    </a:moveTo>
                    <a:lnTo>
                      <a:pt x="1190" y="1058"/>
                    </a:lnTo>
                    <a:lnTo>
                      <a:pt x="1184" y="1058"/>
                    </a:lnTo>
                    <a:lnTo>
                      <a:pt x="1184" y="1040"/>
                    </a:lnTo>
                    <a:lnTo>
                      <a:pt x="1190" y="1040"/>
                    </a:lnTo>
                    <a:close/>
                    <a:moveTo>
                      <a:pt x="1190" y="1064"/>
                    </a:moveTo>
                    <a:lnTo>
                      <a:pt x="1190" y="1083"/>
                    </a:lnTo>
                    <a:lnTo>
                      <a:pt x="1184" y="1083"/>
                    </a:lnTo>
                    <a:lnTo>
                      <a:pt x="1184" y="1064"/>
                    </a:lnTo>
                    <a:lnTo>
                      <a:pt x="1190" y="1064"/>
                    </a:lnTo>
                    <a:close/>
                    <a:moveTo>
                      <a:pt x="1190" y="1089"/>
                    </a:moveTo>
                    <a:lnTo>
                      <a:pt x="1190" y="1108"/>
                    </a:lnTo>
                    <a:lnTo>
                      <a:pt x="1184" y="1108"/>
                    </a:lnTo>
                    <a:lnTo>
                      <a:pt x="1184" y="1089"/>
                    </a:lnTo>
                    <a:lnTo>
                      <a:pt x="1190" y="1089"/>
                    </a:lnTo>
                    <a:close/>
                    <a:moveTo>
                      <a:pt x="1190" y="1114"/>
                    </a:moveTo>
                    <a:lnTo>
                      <a:pt x="1190" y="1133"/>
                    </a:lnTo>
                    <a:lnTo>
                      <a:pt x="1184" y="1133"/>
                    </a:lnTo>
                    <a:lnTo>
                      <a:pt x="1184" y="1114"/>
                    </a:lnTo>
                    <a:lnTo>
                      <a:pt x="1190" y="1114"/>
                    </a:lnTo>
                    <a:close/>
                    <a:moveTo>
                      <a:pt x="1190" y="1139"/>
                    </a:moveTo>
                    <a:lnTo>
                      <a:pt x="1190" y="1157"/>
                    </a:lnTo>
                    <a:lnTo>
                      <a:pt x="1184" y="1157"/>
                    </a:lnTo>
                    <a:lnTo>
                      <a:pt x="1184" y="1139"/>
                    </a:lnTo>
                    <a:lnTo>
                      <a:pt x="1190" y="1139"/>
                    </a:lnTo>
                    <a:close/>
                    <a:moveTo>
                      <a:pt x="1190" y="1163"/>
                    </a:moveTo>
                    <a:lnTo>
                      <a:pt x="1190" y="1182"/>
                    </a:lnTo>
                    <a:lnTo>
                      <a:pt x="1184" y="1182"/>
                    </a:lnTo>
                    <a:lnTo>
                      <a:pt x="1184" y="1163"/>
                    </a:lnTo>
                    <a:lnTo>
                      <a:pt x="1190" y="1163"/>
                    </a:lnTo>
                    <a:close/>
                    <a:moveTo>
                      <a:pt x="1190" y="1188"/>
                    </a:moveTo>
                    <a:lnTo>
                      <a:pt x="1190" y="1207"/>
                    </a:lnTo>
                    <a:lnTo>
                      <a:pt x="1184" y="1207"/>
                    </a:lnTo>
                    <a:lnTo>
                      <a:pt x="1184" y="1188"/>
                    </a:lnTo>
                    <a:lnTo>
                      <a:pt x="1190" y="1188"/>
                    </a:lnTo>
                    <a:close/>
                    <a:moveTo>
                      <a:pt x="1190" y="1213"/>
                    </a:moveTo>
                    <a:lnTo>
                      <a:pt x="1190" y="1232"/>
                    </a:lnTo>
                    <a:lnTo>
                      <a:pt x="1184" y="1232"/>
                    </a:lnTo>
                    <a:lnTo>
                      <a:pt x="1184" y="1213"/>
                    </a:lnTo>
                    <a:lnTo>
                      <a:pt x="1190" y="1213"/>
                    </a:lnTo>
                    <a:close/>
                    <a:moveTo>
                      <a:pt x="1190" y="1238"/>
                    </a:moveTo>
                    <a:lnTo>
                      <a:pt x="1190" y="1256"/>
                    </a:lnTo>
                    <a:lnTo>
                      <a:pt x="1184" y="1256"/>
                    </a:lnTo>
                    <a:lnTo>
                      <a:pt x="1184" y="1238"/>
                    </a:lnTo>
                    <a:lnTo>
                      <a:pt x="1190" y="1238"/>
                    </a:lnTo>
                    <a:close/>
                    <a:moveTo>
                      <a:pt x="1190" y="1263"/>
                    </a:moveTo>
                    <a:lnTo>
                      <a:pt x="1190" y="1281"/>
                    </a:lnTo>
                    <a:lnTo>
                      <a:pt x="1184" y="1281"/>
                    </a:lnTo>
                    <a:lnTo>
                      <a:pt x="1184" y="1263"/>
                    </a:lnTo>
                    <a:lnTo>
                      <a:pt x="1190" y="1263"/>
                    </a:lnTo>
                    <a:close/>
                    <a:moveTo>
                      <a:pt x="1190" y="1287"/>
                    </a:moveTo>
                    <a:lnTo>
                      <a:pt x="1190" y="1306"/>
                    </a:lnTo>
                    <a:lnTo>
                      <a:pt x="1184" y="1306"/>
                    </a:lnTo>
                    <a:lnTo>
                      <a:pt x="1184" y="1287"/>
                    </a:lnTo>
                    <a:lnTo>
                      <a:pt x="1190" y="1287"/>
                    </a:lnTo>
                    <a:close/>
                    <a:moveTo>
                      <a:pt x="1190" y="1312"/>
                    </a:moveTo>
                    <a:lnTo>
                      <a:pt x="1190" y="1331"/>
                    </a:lnTo>
                    <a:lnTo>
                      <a:pt x="1184" y="1331"/>
                    </a:lnTo>
                    <a:lnTo>
                      <a:pt x="1184" y="1312"/>
                    </a:lnTo>
                    <a:lnTo>
                      <a:pt x="1190" y="1312"/>
                    </a:lnTo>
                    <a:close/>
                    <a:moveTo>
                      <a:pt x="1190" y="1337"/>
                    </a:moveTo>
                    <a:lnTo>
                      <a:pt x="1190" y="1355"/>
                    </a:lnTo>
                    <a:lnTo>
                      <a:pt x="1184" y="1355"/>
                    </a:lnTo>
                    <a:lnTo>
                      <a:pt x="1184" y="1337"/>
                    </a:lnTo>
                    <a:lnTo>
                      <a:pt x="1190" y="1337"/>
                    </a:lnTo>
                    <a:close/>
                    <a:moveTo>
                      <a:pt x="1190" y="1362"/>
                    </a:moveTo>
                    <a:lnTo>
                      <a:pt x="1190" y="1380"/>
                    </a:lnTo>
                    <a:lnTo>
                      <a:pt x="1184" y="1380"/>
                    </a:lnTo>
                    <a:lnTo>
                      <a:pt x="1184" y="1362"/>
                    </a:lnTo>
                    <a:lnTo>
                      <a:pt x="1190" y="1362"/>
                    </a:lnTo>
                    <a:close/>
                    <a:moveTo>
                      <a:pt x="1190" y="1386"/>
                    </a:moveTo>
                    <a:lnTo>
                      <a:pt x="1190" y="1405"/>
                    </a:lnTo>
                    <a:lnTo>
                      <a:pt x="1184" y="1405"/>
                    </a:lnTo>
                    <a:lnTo>
                      <a:pt x="1184" y="1386"/>
                    </a:lnTo>
                    <a:lnTo>
                      <a:pt x="1190" y="1386"/>
                    </a:lnTo>
                    <a:close/>
                    <a:moveTo>
                      <a:pt x="1190" y="1411"/>
                    </a:moveTo>
                    <a:lnTo>
                      <a:pt x="1190" y="1430"/>
                    </a:lnTo>
                    <a:lnTo>
                      <a:pt x="1184" y="1430"/>
                    </a:lnTo>
                    <a:lnTo>
                      <a:pt x="1184" y="1411"/>
                    </a:lnTo>
                    <a:lnTo>
                      <a:pt x="1190" y="1411"/>
                    </a:lnTo>
                    <a:close/>
                    <a:moveTo>
                      <a:pt x="1190" y="1436"/>
                    </a:moveTo>
                    <a:lnTo>
                      <a:pt x="1190" y="1454"/>
                    </a:lnTo>
                    <a:lnTo>
                      <a:pt x="1184" y="1454"/>
                    </a:lnTo>
                    <a:lnTo>
                      <a:pt x="1184" y="1436"/>
                    </a:lnTo>
                    <a:lnTo>
                      <a:pt x="1190" y="1436"/>
                    </a:lnTo>
                    <a:close/>
                    <a:moveTo>
                      <a:pt x="1190" y="1461"/>
                    </a:moveTo>
                    <a:lnTo>
                      <a:pt x="1190" y="1479"/>
                    </a:lnTo>
                    <a:lnTo>
                      <a:pt x="1184" y="1479"/>
                    </a:lnTo>
                    <a:lnTo>
                      <a:pt x="1184" y="1461"/>
                    </a:lnTo>
                    <a:lnTo>
                      <a:pt x="1190" y="1461"/>
                    </a:lnTo>
                    <a:close/>
                    <a:moveTo>
                      <a:pt x="1190" y="1485"/>
                    </a:moveTo>
                    <a:lnTo>
                      <a:pt x="1190" y="1504"/>
                    </a:lnTo>
                    <a:lnTo>
                      <a:pt x="1184" y="1504"/>
                    </a:lnTo>
                    <a:lnTo>
                      <a:pt x="1184" y="1485"/>
                    </a:lnTo>
                    <a:lnTo>
                      <a:pt x="1190" y="1485"/>
                    </a:lnTo>
                    <a:close/>
                    <a:moveTo>
                      <a:pt x="1190" y="1510"/>
                    </a:moveTo>
                    <a:lnTo>
                      <a:pt x="1190" y="1529"/>
                    </a:lnTo>
                    <a:lnTo>
                      <a:pt x="1184" y="1529"/>
                    </a:lnTo>
                    <a:lnTo>
                      <a:pt x="1184" y="1510"/>
                    </a:lnTo>
                    <a:lnTo>
                      <a:pt x="1190" y="1510"/>
                    </a:lnTo>
                    <a:close/>
                    <a:moveTo>
                      <a:pt x="1190" y="1535"/>
                    </a:moveTo>
                    <a:lnTo>
                      <a:pt x="1190" y="1553"/>
                    </a:lnTo>
                    <a:lnTo>
                      <a:pt x="1184" y="1553"/>
                    </a:lnTo>
                    <a:lnTo>
                      <a:pt x="1184" y="1535"/>
                    </a:lnTo>
                    <a:lnTo>
                      <a:pt x="1190" y="1535"/>
                    </a:lnTo>
                    <a:close/>
                    <a:moveTo>
                      <a:pt x="1190" y="1560"/>
                    </a:moveTo>
                    <a:lnTo>
                      <a:pt x="1190" y="1578"/>
                    </a:lnTo>
                    <a:lnTo>
                      <a:pt x="1184" y="1578"/>
                    </a:lnTo>
                    <a:lnTo>
                      <a:pt x="1184" y="1560"/>
                    </a:lnTo>
                    <a:lnTo>
                      <a:pt x="1190" y="1560"/>
                    </a:lnTo>
                    <a:close/>
                    <a:moveTo>
                      <a:pt x="1190" y="1584"/>
                    </a:moveTo>
                    <a:lnTo>
                      <a:pt x="1190" y="1603"/>
                    </a:lnTo>
                    <a:lnTo>
                      <a:pt x="1184" y="1603"/>
                    </a:lnTo>
                    <a:lnTo>
                      <a:pt x="1184" y="1584"/>
                    </a:lnTo>
                    <a:lnTo>
                      <a:pt x="1190" y="1584"/>
                    </a:lnTo>
                    <a:close/>
                    <a:moveTo>
                      <a:pt x="1190" y="1609"/>
                    </a:moveTo>
                    <a:lnTo>
                      <a:pt x="1190" y="1628"/>
                    </a:lnTo>
                    <a:lnTo>
                      <a:pt x="1184" y="1628"/>
                    </a:lnTo>
                    <a:lnTo>
                      <a:pt x="1184" y="1609"/>
                    </a:lnTo>
                    <a:lnTo>
                      <a:pt x="1190" y="1609"/>
                    </a:lnTo>
                    <a:close/>
                    <a:moveTo>
                      <a:pt x="1190" y="1634"/>
                    </a:moveTo>
                    <a:lnTo>
                      <a:pt x="1190" y="1653"/>
                    </a:lnTo>
                    <a:lnTo>
                      <a:pt x="1184" y="1653"/>
                    </a:lnTo>
                    <a:lnTo>
                      <a:pt x="1184" y="1634"/>
                    </a:lnTo>
                    <a:lnTo>
                      <a:pt x="1190" y="1634"/>
                    </a:lnTo>
                    <a:close/>
                    <a:moveTo>
                      <a:pt x="1190" y="1659"/>
                    </a:moveTo>
                    <a:lnTo>
                      <a:pt x="1190" y="1677"/>
                    </a:lnTo>
                    <a:lnTo>
                      <a:pt x="1184" y="1677"/>
                    </a:lnTo>
                    <a:lnTo>
                      <a:pt x="1184" y="1659"/>
                    </a:lnTo>
                    <a:lnTo>
                      <a:pt x="1190" y="1659"/>
                    </a:lnTo>
                    <a:close/>
                    <a:moveTo>
                      <a:pt x="1190" y="1683"/>
                    </a:moveTo>
                    <a:lnTo>
                      <a:pt x="1190" y="1702"/>
                    </a:lnTo>
                    <a:lnTo>
                      <a:pt x="1184" y="1702"/>
                    </a:lnTo>
                    <a:lnTo>
                      <a:pt x="1184" y="1683"/>
                    </a:lnTo>
                    <a:lnTo>
                      <a:pt x="1190" y="1683"/>
                    </a:lnTo>
                    <a:close/>
                    <a:moveTo>
                      <a:pt x="1190" y="1708"/>
                    </a:moveTo>
                    <a:lnTo>
                      <a:pt x="1190" y="1727"/>
                    </a:lnTo>
                    <a:lnTo>
                      <a:pt x="1184" y="1727"/>
                    </a:lnTo>
                    <a:lnTo>
                      <a:pt x="1184" y="1708"/>
                    </a:lnTo>
                    <a:lnTo>
                      <a:pt x="1190" y="1708"/>
                    </a:lnTo>
                    <a:close/>
                    <a:moveTo>
                      <a:pt x="1190" y="1733"/>
                    </a:moveTo>
                    <a:lnTo>
                      <a:pt x="1190" y="1752"/>
                    </a:lnTo>
                    <a:lnTo>
                      <a:pt x="1184" y="1752"/>
                    </a:lnTo>
                    <a:lnTo>
                      <a:pt x="1184" y="1733"/>
                    </a:lnTo>
                    <a:lnTo>
                      <a:pt x="1190" y="1733"/>
                    </a:lnTo>
                    <a:close/>
                    <a:moveTo>
                      <a:pt x="1190" y="1758"/>
                    </a:moveTo>
                    <a:lnTo>
                      <a:pt x="1190" y="1776"/>
                    </a:lnTo>
                    <a:lnTo>
                      <a:pt x="1184" y="1776"/>
                    </a:lnTo>
                    <a:lnTo>
                      <a:pt x="1184" y="1758"/>
                    </a:lnTo>
                    <a:lnTo>
                      <a:pt x="1190" y="1758"/>
                    </a:lnTo>
                    <a:close/>
                    <a:moveTo>
                      <a:pt x="1190" y="1783"/>
                    </a:moveTo>
                    <a:lnTo>
                      <a:pt x="1190" y="1801"/>
                    </a:lnTo>
                    <a:lnTo>
                      <a:pt x="1184" y="1801"/>
                    </a:lnTo>
                    <a:lnTo>
                      <a:pt x="1184" y="1783"/>
                    </a:lnTo>
                    <a:lnTo>
                      <a:pt x="1190" y="1783"/>
                    </a:lnTo>
                    <a:close/>
                    <a:moveTo>
                      <a:pt x="1190" y="1807"/>
                    </a:moveTo>
                    <a:lnTo>
                      <a:pt x="1190" y="1826"/>
                    </a:lnTo>
                    <a:lnTo>
                      <a:pt x="1184" y="1826"/>
                    </a:lnTo>
                    <a:lnTo>
                      <a:pt x="1184" y="1807"/>
                    </a:lnTo>
                    <a:lnTo>
                      <a:pt x="1190" y="1807"/>
                    </a:lnTo>
                    <a:close/>
                    <a:moveTo>
                      <a:pt x="1190" y="1832"/>
                    </a:moveTo>
                    <a:lnTo>
                      <a:pt x="1190" y="1851"/>
                    </a:lnTo>
                    <a:lnTo>
                      <a:pt x="1184" y="1851"/>
                    </a:lnTo>
                    <a:lnTo>
                      <a:pt x="1184" y="1832"/>
                    </a:lnTo>
                    <a:lnTo>
                      <a:pt x="1190" y="1832"/>
                    </a:lnTo>
                    <a:close/>
                    <a:moveTo>
                      <a:pt x="1190" y="1857"/>
                    </a:moveTo>
                    <a:lnTo>
                      <a:pt x="1190" y="1875"/>
                    </a:lnTo>
                    <a:lnTo>
                      <a:pt x="1184" y="1875"/>
                    </a:lnTo>
                    <a:lnTo>
                      <a:pt x="1184" y="1857"/>
                    </a:lnTo>
                    <a:lnTo>
                      <a:pt x="1190" y="1857"/>
                    </a:lnTo>
                    <a:close/>
                    <a:moveTo>
                      <a:pt x="1190" y="1882"/>
                    </a:moveTo>
                    <a:lnTo>
                      <a:pt x="1190" y="1900"/>
                    </a:lnTo>
                    <a:lnTo>
                      <a:pt x="1184" y="1900"/>
                    </a:lnTo>
                    <a:lnTo>
                      <a:pt x="1184" y="1882"/>
                    </a:lnTo>
                    <a:lnTo>
                      <a:pt x="1190" y="1882"/>
                    </a:lnTo>
                    <a:close/>
                    <a:moveTo>
                      <a:pt x="1190" y="1906"/>
                    </a:moveTo>
                    <a:lnTo>
                      <a:pt x="1190" y="1925"/>
                    </a:lnTo>
                    <a:lnTo>
                      <a:pt x="1184" y="1925"/>
                    </a:lnTo>
                    <a:lnTo>
                      <a:pt x="1184" y="1906"/>
                    </a:lnTo>
                    <a:lnTo>
                      <a:pt x="1190" y="1906"/>
                    </a:lnTo>
                    <a:close/>
                    <a:moveTo>
                      <a:pt x="1190" y="1931"/>
                    </a:moveTo>
                    <a:lnTo>
                      <a:pt x="1190" y="1950"/>
                    </a:lnTo>
                    <a:lnTo>
                      <a:pt x="1184" y="1950"/>
                    </a:lnTo>
                    <a:lnTo>
                      <a:pt x="1184" y="1931"/>
                    </a:lnTo>
                    <a:lnTo>
                      <a:pt x="1190" y="1931"/>
                    </a:lnTo>
                    <a:close/>
                    <a:moveTo>
                      <a:pt x="1190" y="1956"/>
                    </a:moveTo>
                    <a:lnTo>
                      <a:pt x="1190" y="1974"/>
                    </a:lnTo>
                    <a:lnTo>
                      <a:pt x="1184" y="1974"/>
                    </a:lnTo>
                    <a:lnTo>
                      <a:pt x="1184" y="1956"/>
                    </a:lnTo>
                    <a:lnTo>
                      <a:pt x="1190" y="1956"/>
                    </a:lnTo>
                    <a:close/>
                    <a:moveTo>
                      <a:pt x="1190" y="1981"/>
                    </a:moveTo>
                    <a:lnTo>
                      <a:pt x="1190" y="1999"/>
                    </a:lnTo>
                    <a:lnTo>
                      <a:pt x="1184" y="1999"/>
                    </a:lnTo>
                    <a:lnTo>
                      <a:pt x="1184" y="1981"/>
                    </a:lnTo>
                    <a:lnTo>
                      <a:pt x="1190" y="1981"/>
                    </a:lnTo>
                    <a:close/>
                    <a:moveTo>
                      <a:pt x="1190" y="2005"/>
                    </a:moveTo>
                    <a:lnTo>
                      <a:pt x="1190" y="2023"/>
                    </a:lnTo>
                    <a:lnTo>
                      <a:pt x="1184" y="2023"/>
                    </a:lnTo>
                    <a:lnTo>
                      <a:pt x="1184" y="2005"/>
                    </a:lnTo>
                    <a:lnTo>
                      <a:pt x="1190" y="2005"/>
                    </a:lnTo>
                    <a:close/>
                    <a:moveTo>
                      <a:pt x="1782" y="0"/>
                    </a:moveTo>
                    <a:lnTo>
                      <a:pt x="1782" y="18"/>
                    </a:lnTo>
                    <a:lnTo>
                      <a:pt x="1775" y="18"/>
                    </a:lnTo>
                    <a:lnTo>
                      <a:pt x="1775" y="0"/>
                    </a:lnTo>
                    <a:lnTo>
                      <a:pt x="1782" y="0"/>
                    </a:lnTo>
                    <a:close/>
                    <a:moveTo>
                      <a:pt x="1782" y="24"/>
                    </a:moveTo>
                    <a:lnTo>
                      <a:pt x="1782" y="43"/>
                    </a:lnTo>
                    <a:lnTo>
                      <a:pt x="1775" y="43"/>
                    </a:lnTo>
                    <a:lnTo>
                      <a:pt x="1775" y="24"/>
                    </a:lnTo>
                    <a:lnTo>
                      <a:pt x="1782" y="24"/>
                    </a:lnTo>
                    <a:close/>
                    <a:moveTo>
                      <a:pt x="1782" y="49"/>
                    </a:moveTo>
                    <a:lnTo>
                      <a:pt x="1782" y="68"/>
                    </a:lnTo>
                    <a:lnTo>
                      <a:pt x="1775" y="68"/>
                    </a:lnTo>
                    <a:lnTo>
                      <a:pt x="1775" y="49"/>
                    </a:lnTo>
                    <a:lnTo>
                      <a:pt x="1782" y="49"/>
                    </a:lnTo>
                    <a:close/>
                    <a:moveTo>
                      <a:pt x="1782" y="74"/>
                    </a:moveTo>
                    <a:lnTo>
                      <a:pt x="1782" y="93"/>
                    </a:lnTo>
                    <a:lnTo>
                      <a:pt x="1775" y="93"/>
                    </a:lnTo>
                    <a:lnTo>
                      <a:pt x="1775" y="74"/>
                    </a:lnTo>
                    <a:lnTo>
                      <a:pt x="1782" y="74"/>
                    </a:lnTo>
                    <a:close/>
                    <a:moveTo>
                      <a:pt x="1782" y="99"/>
                    </a:moveTo>
                    <a:lnTo>
                      <a:pt x="1782" y="117"/>
                    </a:lnTo>
                    <a:lnTo>
                      <a:pt x="1775" y="117"/>
                    </a:lnTo>
                    <a:lnTo>
                      <a:pt x="1775" y="99"/>
                    </a:lnTo>
                    <a:lnTo>
                      <a:pt x="1782" y="99"/>
                    </a:lnTo>
                    <a:close/>
                    <a:moveTo>
                      <a:pt x="1782" y="123"/>
                    </a:moveTo>
                    <a:lnTo>
                      <a:pt x="1782" y="142"/>
                    </a:lnTo>
                    <a:lnTo>
                      <a:pt x="1775" y="142"/>
                    </a:lnTo>
                    <a:lnTo>
                      <a:pt x="1775" y="123"/>
                    </a:lnTo>
                    <a:lnTo>
                      <a:pt x="1782" y="123"/>
                    </a:lnTo>
                    <a:close/>
                    <a:moveTo>
                      <a:pt x="1782" y="148"/>
                    </a:moveTo>
                    <a:lnTo>
                      <a:pt x="1782" y="167"/>
                    </a:lnTo>
                    <a:lnTo>
                      <a:pt x="1775" y="167"/>
                    </a:lnTo>
                    <a:lnTo>
                      <a:pt x="1775" y="148"/>
                    </a:lnTo>
                    <a:lnTo>
                      <a:pt x="1782" y="148"/>
                    </a:lnTo>
                    <a:close/>
                    <a:moveTo>
                      <a:pt x="1782" y="173"/>
                    </a:moveTo>
                    <a:lnTo>
                      <a:pt x="1782" y="192"/>
                    </a:lnTo>
                    <a:lnTo>
                      <a:pt x="1775" y="192"/>
                    </a:lnTo>
                    <a:lnTo>
                      <a:pt x="1775" y="173"/>
                    </a:lnTo>
                    <a:lnTo>
                      <a:pt x="1782" y="173"/>
                    </a:lnTo>
                    <a:close/>
                    <a:moveTo>
                      <a:pt x="1782" y="198"/>
                    </a:moveTo>
                    <a:lnTo>
                      <a:pt x="1782" y="216"/>
                    </a:lnTo>
                    <a:lnTo>
                      <a:pt x="1775" y="216"/>
                    </a:lnTo>
                    <a:lnTo>
                      <a:pt x="1775" y="198"/>
                    </a:lnTo>
                    <a:lnTo>
                      <a:pt x="1782" y="198"/>
                    </a:lnTo>
                    <a:close/>
                    <a:moveTo>
                      <a:pt x="1782" y="223"/>
                    </a:moveTo>
                    <a:lnTo>
                      <a:pt x="1782" y="241"/>
                    </a:lnTo>
                    <a:lnTo>
                      <a:pt x="1775" y="241"/>
                    </a:lnTo>
                    <a:lnTo>
                      <a:pt x="1775" y="223"/>
                    </a:lnTo>
                    <a:lnTo>
                      <a:pt x="1782" y="223"/>
                    </a:lnTo>
                    <a:close/>
                    <a:moveTo>
                      <a:pt x="1782" y="247"/>
                    </a:moveTo>
                    <a:lnTo>
                      <a:pt x="1782" y="266"/>
                    </a:lnTo>
                    <a:lnTo>
                      <a:pt x="1775" y="266"/>
                    </a:lnTo>
                    <a:lnTo>
                      <a:pt x="1775" y="247"/>
                    </a:lnTo>
                    <a:lnTo>
                      <a:pt x="1782" y="247"/>
                    </a:lnTo>
                    <a:close/>
                    <a:moveTo>
                      <a:pt x="1782" y="272"/>
                    </a:moveTo>
                    <a:lnTo>
                      <a:pt x="1782" y="291"/>
                    </a:lnTo>
                    <a:lnTo>
                      <a:pt x="1775" y="291"/>
                    </a:lnTo>
                    <a:lnTo>
                      <a:pt x="1775" y="272"/>
                    </a:lnTo>
                    <a:lnTo>
                      <a:pt x="1782" y="272"/>
                    </a:lnTo>
                    <a:close/>
                    <a:moveTo>
                      <a:pt x="1782" y="297"/>
                    </a:moveTo>
                    <a:lnTo>
                      <a:pt x="1782" y="315"/>
                    </a:lnTo>
                    <a:lnTo>
                      <a:pt x="1775" y="315"/>
                    </a:lnTo>
                    <a:lnTo>
                      <a:pt x="1775" y="297"/>
                    </a:lnTo>
                    <a:lnTo>
                      <a:pt x="1782" y="297"/>
                    </a:lnTo>
                    <a:close/>
                    <a:moveTo>
                      <a:pt x="1782" y="322"/>
                    </a:moveTo>
                    <a:lnTo>
                      <a:pt x="1782" y="340"/>
                    </a:lnTo>
                    <a:lnTo>
                      <a:pt x="1775" y="340"/>
                    </a:lnTo>
                    <a:lnTo>
                      <a:pt x="1775" y="322"/>
                    </a:lnTo>
                    <a:lnTo>
                      <a:pt x="1782" y="322"/>
                    </a:lnTo>
                    <a:close/>
                    <a:moveTo>
                      <a:pt x="1782" y="346"/>
                    </a:moveTo>
                    <a:lnTo>
                      <a:pt x="1782" y="365"/>
                    </a:lnTo>
                    <a:lnTo>
                      <a:pt x="1775" y="365"/>
                    </a:lnTo>
                    <a:lnTo>
                      <a:pt x="1775" y="346"/>
                    </a:lnTo>
                    <a:lnTo>
                      <a:pt x="1782" y="346"/>
                    </a:lnTo>
                    <a:close/>
                    <a:moveTo>
                      <a:pt x="1782" y="371"/>
                    </a:moveTo>
                    <a:lnTo>
                      <a:pt x="1782" y="390"/>
                    </a:lnTo>
                    <a:lnTo>
                      <a:pt x="1775" y="390"/>
                    </a:lnTo>
                    <a:lnTo>
                      <a:pt x="1775" y="371"/>
                    </a:lnTo>
                    <a:lnTo>
                      <a:pt x="1782" y="371"/>
                    </a:lnTo>
                    <a:close/>
                    <a:moveTo>
                      <a:pt x="1782" y="396"/>
                    </a:moveTo>
                    <a:lnTo>
                      <a:pt x="1782" y="414"/>
                    </a:lnTo>
                    <a:lnTo>
                      <a:pt x="1775" y="414"/>
                    </a:lnTo>
                    <a:lnTo>
                      <a:pt x="1775" y="396"/>
                    </a:lnTo>
                    <a:lnTo>
                      <a:pt x="1782" y="396"/>
                    </a:lnTo>
                    <a:close/>
                    <a:moveTo>
                      <a:pt x="1782" y="421"/>
                    </a:moveTo>
                    <a:lnTo>
                      <a:pt x="1782" y="439"/>
                    </a:lnTo>
                    <a:lnTo>
                      <a:pt x="1775" y="439"/>
                    </a:lnTo>
                    <a:lnTo>
                      <a:pt x="1775" y="421"/>
                    </a:lnTo>
                    <a:lnTo>
                      <a:pt x="1782" y="421"/>
                    </a:lnTo>
                    <a:close/>
                    <a:moveTo>
                      <a:pt x="1782" y="445"/>
                    </a:moveTo>
                    <a:lnTo>
                      <a:pt x="1782" y="464"/>
                    </a:lnTo>
                    <a:lnTo>
                      <a:pt x="1775" y="464"/>
                    </a:lnTo>
                    <a:lnTo>
                      <a:pt x="1775" y="445"/>
                    </a:lnTo>
                    <a:lnTo>
                      <a:pt x="1782" y="445"/>
                    </a:lnTo>
                    <a:close/>
                    <a:moveTo>
                      <a:pt x="1782" y="470"/>
                    </a:moveTo>
                    <a:lnTo>
                      <a:pt x="1782" y="489"/>
                    </a:lnTo>
                    <a:lnTo>
                      <a:pt x="1775" y="489"/>
                    </a:lnTo>
                    <a:lnTo>
                      <a:pt x="1775" y="470"/>
                    </a:lnTo>
                    <a:lnTo>
                      <a:pt x="1782" y="470"/>
                    </a:lnTo>
                    <a:close/>
                    <a:moveTo>
                      <a:pt x="1782" y="495"/>
                    </a:moveTo>
                    <a:lnTo>
                      <a:pt x="1782" y="513"/>
                    </a:lnTo>
                    <a:lnTo>
                      <a:pt x="1775" y="513"/>
                    </a:lnTo>
                    <a:lnTo>
                      <a:pt x="1775" y="495"/>
                    </a:lnTo>
                    <a:lnTo>
                      <a:pt x="1782" y="495"/>
                    </a:lnTo>
                    <a:close/>
                    <a:moveTo>
                      <a:pt x="1782" y="520"/>
                    </a:moveTo>
                    <a:lnTo>
                      <a:pt x="1782" y="538"/>
                    </a:lnTo>
                    <a:lnTo>
                      <a:pt x="1775" y="538"/>
                    </a:lnTo>
                    <a:lnTo>
                      <a:pt x="1775" y="520"/>
                    </a:lnTo>
                    <a:lnTo>
                      <a:pt x="1782" y="520"/>
                    </a:lnTo>
                    <a:close/>
                    <a:moveTo>
                      <a:pt x="1782" y="544"/>
                    </a:moveTo>
                    <a:lnTo>
                      <a:pt x="1782" y="563"/>
                    </a:lnTo>
                    <a:lnTo>
                      <a:pt x="1775" y="563"/>
                    </a:lnTo>
                    <a:lnTo>
                      <a:pt x="1775" y="544"/>
                    </a:lnTo>
                    <a:lnTo>
                      <a:pt x="1782" y="544"/>
                    </a:lnTo>
                    <a:close/>
                    <a:moveTo>
                      <a:pt x="1782" y="569"/>
                    </a:moveTo>
                    <a:lnTo>
                      <a:pt x="1782" y="588"/>
                    </a:lnTo>
                    <a:lnTo>
                      <a:pt x="1775" y="588"/>
                    </a:lnTo>
                    <a:lnTo>
                      <a:pt x="1775" y="569"/>
                    </a:lnTo>
                    <a:lnTo>
                      <a:pt x="1782" y="569"/>
                    </a:lnTo>
                    <a:close/>
                    <a:moveTo>
                      <a:pt x="1782" y="594"/>
                    </a:moveTo>
                    <a:lnTo>
                      <a:pt x="1782" y="613"/>
                    </a:lnTo>
                    <a:lnTo>
                      <a:pt x="1775" y="613"/>
                    </a:lnTo>
                    <a:lnTo>
                      <a:pt x="1775" y="594"/>
                    </a:lnTo>
                    <a:lnTo>
                      <a:pt x="1782" y="594"/>
                    </a:lnTo>
                    <a:close/>
                    <a:moveTo>
                      <a:pt x="1782" y="619"/>
                    </a:moveTo>
                    <a:lnTo>
                      <a:pt x="1782" y="637"/>
                    </a:lnTo>
                    <a:lnTo>
                      <a:pt x="1775" y="637"/>
                    </a:lnTo>
                    <a:lnTo>
                      <a:pt x="1775" y="619"/>
                    </a:lnTo>
                    <a:lnTo>
                      <a:pt x="1782" y="619"/>
                    </a:lnTo>
                    <a:close/>
                    <a:moveTo>
                      <a:pt x="1782" y="643"/>
                    </a:moveTo>
                    <a:lnTo>
                      <a:pt x="1782" y="662"/>
                    </a:lnTo>
                    <a:lnTo>
                      <a:pt x="1775" y="662"/>
                    </a:lnTo>
                    <a:lnTo>
                      <a:pt x="1775" y="643"/>
                    </a:lnTo>
                    <a:lnTo>
                      <a:pt x="1782" y="643"/>
                    </a:lnTo>
                    <a:close/>
                    <a:moveTo>
                      <a:pt x="1782" y="668"/>
                    </a:moveTo>
                    <a:lnTo>
                      <a:pt x="1782" y="687"/>
                    </a:lnTo>
                    <a:lnTo>
                      <a:pt x="1775" y="687"/>
                    </a:lnTo>
                    <a:lnTo>
                      <a:pt x="1775" y="668"/>
                    </a:lnTo>
                    <a:lnTo>
                      <a:pt x="1782" y="668"/>
                    </a:lnTo>
                    <a:close/>
                    <a:moveTo>
                      <a:pt x="1782" y="693"/>
                    </a:moveTo>
                    <a:lnTo>
                      <a:pt x="1782" y="712"/>
                    </a:lnTo>
                    <a:lnTo>
                      <a:pt x="1775" y="712"/>
                    </a:lnTo>
                    <a:lnTo>
                      <a:pt x="1775" y="693"/>
                    </a:lnTo>
                    <a:lnTo>
                      <a:pt x="1782" y="693"/>
                    </a:lnTo>
                    <a:close/>
                    <a:moveTo>
                      <a:pt x="1782" y="718"/>
                    </a:moveTo>
                    <a:lnTo>
                      <a:pt x="1782" y="736"/>
                    </a:lnTo>
                    <a:lnTo>
                      <a:pt x="1775" y="736"/>
                    </a:lnTo>
                    <a:lnTo>
                      <a:pt x="1775" y="718"/>
                    </a:lnTo>
                    <a:lnTo>
                      <a:pt x="1782" y="718"/>
                    </a:lnTo>
                    <a:close/>
                    <a:moveTo>
                      <a:pt x="1782" y="743"/>
                    </a:moveTo>
                    <a:lnTo>
                      <a:pt x="1782" y="761"/>
                    </a:lnTo>
                    <a:lnTo>
                      <a:pt x="1775" y="761"/>
                    </a:lnTo>
                    <a:lnTo>
                      <a:pt x="1775" y="743"/>
                    </a:lnTo>
                    <a:lnTo>
                      <a:pt x="1782" y="743"/>
                    </a:lnTo>
                    <a:close/>
                    <a:moveTo>
                      <a:pt x="1782" y="767"/>
                    </a:moveTo>
                    <a:lnTo>
                      <a:pt x="1782" y="786"/>
                    </a:lnTo>
                    <a:lnTo>
                      <a:pt x="1775" y="786"/>
                    </a:lnTo>
                    <a:lnTo>
                      <a:pt x="1775" y="767"/>
                    </a:lnTo>
                    <a:lnTo>
                      <a:pt x="1782" y="767"/>
                    </a:lnTo>
                    <a:close/>
                    <a:moveTo>
                      <a:pt x="1782" y="792"/>
                    </a:moveTo>
                    <a:lnTo>
                      <a:pt x="1782" y="811"/>
                    </a:lnTo>
                    <a:lnTo>
                      <a:pt x="1775" y="811"/>
                    </a:lnTo>
                    <a:lnTo>
                      <a:pt x="1775" y="792"/>
                    </a:lnTo>
                    <a:lnTo>
                      <a:pt x="1782" y="792"/>
                    </a:lnTo>
                    <a:close/>
                    <a:moveTo>
                      <a:pt x="1782" y="817"/>
                    </a:moveTo>
                    <a:lnTo>
                      <a:pt x="1782" y="835"/>
                    </a:lnTo>
                    <a:lnTo>
                      <a:pt x="1775" y="835"/>
                    </a:lnTo>
                    <a:lnTo>
                      <a:pt x="1775" y="817"/>
                    </a:lnTo>
                    <a:lnTo>
                      <a:pt x="1782" y="817"/>
                    </a:lnTo>
                    <a:close/>
                    <a:moveTo>
                      <a:pt x="1782" y="842"/>
                    </a:moveTo>
                    <a:lnTo>
                      <a:pt x="1782" y="860"/>
                    </a:lnTo>
                    <a:lnTo>
                      <a:pt x="1775" y="860"/>
                    </a:lnTo>
                    <a:lnTo>
                      <a:pt x="1775" y="842"/>
                    </a:lnTo>
                    <a:lnTo>
                      <a:pt x="1782" y="842"/>
                    </a:lnTo>
                    <a:close/>
                    <a:moveTo>
                      <a:pt x="1782" y="866"/>
                    </a:moveTo>
                    <a:lnTo>
                      <a:pt x="1782" y="885"/>
                    </a:lnTo>
                    <a:lnTo>
                      <a:pt x="1775" y="885"/>
                    </a:lnTo>
                    <a:lnTo>
                      <a:pt x="1775" y="866"/>
                    </a:lnTo>
                    <a:lnTo>
                      <a:pt x="1782" y="866"/>
                    </a:lnTo>
                    <a:close/>
                    <a:moveTo>
                      <a:pt x="1782" y="891"/>
                    </a:moveTo>
                    <a:lnTo>
                      <a:pt x="1782" y="910"/>
                    </a:lnTo>
                    <a:lnTo>
                      <a:pt x="1775" y="910"/>
                    </a:lnTo>
                    <a:lnTo>
                      <a:pt x="1775" y="891"/>
                    </a:lnTo>
                    <a:lnTo>
                      <a:pt x="1782" y="891"/>
                    </a:lnTo>
                    <a:close/>
                    <a:moveTo>
                      <a:pt x="1782" y="916"/>
                    </a:moveTo>
                    <a:lnTo>
                      <a:pt x="1782" y="934"/>
                    </a:lnTo>
                    <a:lnTo>
                      <a:pt x="1775" y="934"/>
                    </a:lnTo>
                    <a:lnTo>
                      <a:pt x="1775" y="916"/>
                    </a:lnTo>
                    <a:lnTo>
                      <a:pt x="1782" y="916"/>
                    </a:lnTo>
                    <a:close/>
                    <a:moveTo>
                      <a:pt x="1782" y="941"/>
                    </a:moveTo>
                    <a:lnTo>
                      <a:pt x="1782" y="959"/>
                    </a:lnTo>
                    <a:lnTo>
                      <a:pt x="1775" y="959"/>
                    </a:lnTo>
                    <a:lnTo>
                      <a:pt x="1775" y="941"/>
                    </a:lnTo>
                    <a:lnTo>
                      <a:pt x="1782" y="941"/>
                    </a:lnTo>
                    <a:close/>
                    <a:moveTo>
                      <a:pt x="1782" y="965"/>
                    </a:moveTo>
                    <a:lnTo>
                      <a:pt x="1782" y="984"/>
                    </a:lnTo>
                    <a:lnTo>
                      <a:pt x="1775" y="984"/>
                    </a:lnTo>
                    <a:lnTo>
                      <a:pt x="1775" y="965"/>
                    </a:lnTo>
                    <a:lnTo>
                      <a:pt x="1782" y="965"/>
                    </a:lnTo>
                    <a:close/>
                    <a:moveTo>
                      <a:pt x="1782" y="990"/>
                    </a:moveTo>
                    <a:lnTo>
                      <a:pt x="1782" y="1009"/>
                    </a:lnTo>
                    <a:lnTo>
                      <a:pt x="1775" y="1009"/>
                    </a:lnTo>
                    <a:lnTo>
                      <a:pt x="1775" y="990"/>
                    </a:lnTo>
                    <a:lnTo>
                      <a:pt x="1782" y="990"/>
                    </a:lnTo>
                    <a:close/>
                    <a:moveTo>
                      <a:pt x="1782" y="1015"/>
                    </a:moveTo>
                    <a:lnTo>
                      <a:pt x="1782" y="1033"/>
                    </a:lnTo>
                    <a:lnTo>
                      <a:pt x="1775" y="1033"/>
                    </a:lnTo>
                    <a:lnTo>
                      <a:pt x="1775" y="1015"/>
                    </a:lnTo>
                    <a:lnTo>
                      <a:pt x="1782" y="1015"/>
                    </a:lnTo>
                    <a:close/>
                    <a:moveTo>
                      <a:pt x="1782" y="1040"/>
                    </a:moveTo>
                    <a:lnTo>
                      <a:pt x="1782" y="1058"/>
                    </a:lnTo>
                    <a:lnTo>
                      <a:pt x="1775" y="1058"/>
                    </a:lnTo>
                    <a:lnTo>
                      <a:pt x="1775" y="1040"/>
                    </a:lnTo>
                    <a:lnTo>
                      <a:pt x="1782" y="1040"/>
                    </a:lnTo>
                    <a:close/>
                    <a:moveTo>
                      <a:pt x="1782" y="1064"/>
                    </a:moveTo>
                    <a:lnTo>
                      <a:pt x="1782" y="1083"/>
                    </a:lnTo>
                    <a:lnTo>
                      <a:pt x="1775" y="1083"/>
                    </a:lnTo>
                    <a:lnTo>
                      <a:pt x="1775" y="1064"/>
                    </a:lnTo>
                    <a:lnTo>
                      <a:pt x="1782" y="1064"/>
                    </a:lnTo>
                    <a:close/>
                    <a:moveTo>
                      <a:pt x="1782" y="1089"/>
                    </a:moveTo>
                    <a:lnTo>
                      <a:pt x="1782" y="1108"/>
                    </a:lnTo>
                    <a:lnTo>
                      <a:pt x="1775" y="1108"/>
                    </a:lnTo>
                    <a:lnTo>
                      <a:pt x="1775" y="1089"/>
                    </a:lnTo>
                    <a:lnTo>
                      <a:pt x="1782" y="1089"/>
                    </a:lnTo>
                    <a:close/>
                    <a:moveTo>
                      <a:pt x="1782" y="1114"/>
                    </a:moveTo>
                    <a:lnTo>
                      <a:pt x="1782" y="1133"/>
                    </a:lnTo>
                    <a:lnTo>
                      <a:pt x="1775" y="1133"/>
                    </a:lnTo>
                    <a:lnTo>
                      <a:pt x="1775" y="1114"/>
                    </a:lnTo>
                    <a:lnTo>
                      <a:pt x="1782" y="1114"/>
                    </a:lnTo>
                    <a:close/>
                    <a:moveTo>
                      <a:pt x="1782" y="1139"/>
                    </a:moveTo>
                    <a:lnTo>
                      <a:pt x="1782" y="1157"/>
                    </a:lnTo>
                    <a:lnTo>
                      <a:pt x="1775" y="1157"/>
                    </a:lnTo>
                    <a:lnTo>
                      <a:pt x="1775" y="1139"/>
                    </a:lnTo>
                    <a:lnTo>
                      <a:pt x="1782" y="1139"/>
                    </a:lnTo>
                    <a:close/>
                    <a:moveTo>
                      <a:pt x="1782" y="1163"/>
                    </a:moveTo>
                    <a:lnTo>
                      <a:pt x="1782" y="1182"/>
                    </a:lnTo>
                    <a:lnTo>
                      <a:pt x="1775" y="1182"/>
                    </a:lnTo>
                    <a:lnTo>
                      <a:pt x="1775" y="1163"/>
                    </a:lnTo>
                    <a:lnTo>
                      <a:pt x="1782" y="1163"/>
                    </a:lnTo>
                    <a:close/>
                    <a:moveTo>
                      <a:pt x="1782" y="1188"/>
                    </a:moveTo>
                    <a:lnTo>
                      <a:pt x="1782" y="1207"/>
                    </a:lnTo>
                    <a:lnTo>
                      <a:pt x="1775" y="1207"/>
                    </a:lnTo>
                    <a:lnTo>
                      <a:pt x="1775" y="1188"/>
                    </a:lnTo>
                    <a:lnTo>
                      <a:pt x="1782" y="1188"/>
                    </a:lnTo>
                    <a:close/>
                    <a:moveTo>
                      <a:pt x="1782" y="1213"/>
                    </a:moveTo>
                    <a:lnTo>
                      <a:pt x="1782" y="1232"/>
                    </a:lnTo>
                    <a:lnTo>
                      <a:pt x="1775" y="1232"/>
                    </a:lnTo>
                    <a:lnTo>
                      <a:pt x="1775" y="1213"/>
                    </a:lnTo>
                    <a:lnTo>
                      <a:pt x="1782" y="1213"/>
                    </a:lnTo>
                    <a:close/>
                    <a:moveTo>
                      <a:pt x="1782" y="1238"/>
                    </a:moveTo>
                    <a:lnTo>
                      <a:pt x="1782" y="1256"/>
                    </a:lnTo>
                    <a:lnTo>
                      <a:pt x="1775" y="1256"/>
                    </a:lnTo>
                    <a:lnTo>
                      <a:pt x="1775" y="1238"/>
                    </a:lnTo>
                    <a:lnTo>
                      <a:pt x="1782" y="1238"/>
                    </a:lnTo>
                    <a:close/>
                    <a:moveTo>
                      <a:pt x="1782" y="1263"/>
                    </a:moveTo>
                    <a:lnTo>
                      <a:pt x="1782" y="1281"/>
                    </a:lnTo>
                    <a:lnTo>
                      <a:pt x="1775" y="1281"/>
                    </a:lnTo>
                    <a:lnTo>
                      <a:pt x="1775" y="1263"/>
                    </a:lnTo>
                    <a:lnTo>
                      <a:pt x="1782" y="1263"/>
                    </a:lnTo>
                    <a:close/>
                    <a:moveTo>
                      <a:pt x="1782" y="1287"/>
                    </a:moveTo>
                    <a:lnTo>
                      <a:pt x="1782" y="1306"/>
                    </a:lnTo>
                    <a:lnTo>
                      <a:pt x="1775" y="1306"/>
                    </a:lnTo>
                    <a:lnTo>
                      <a:pt x="1775" y="1287"/>
                    </a:lnTo>
                    <a:lnTo>
                      <a:pt x="1782" y="1287"/>
                    </a:lnTo>
                    <a:close/>
                    <a:moveTo>
                      <a:pt x="1782" y="1312"/>
                    </a:moveTo>
                    <a:lnTo>
                      <a:pt x="1782" y="1331"/>
                    </a:lnTo>
                    <a:lnTo>
                      <a:pt x="1775" y="1331"/>
                    </a:lnTo>
                    <a:lnTo>
                      <a:pt x="1775" y="1312"/>
                    </a:lnTo>
                    <a:lnTo>
                      <a:pt x="1782" y="1312"/>
                    </a:lnTo>
                    <a:close/>
                    <a:moveTo>
                      <a:pt x="1782" y="1337"/>
                    </a:moveTo>
                    <a:lnTo>
                      <a:pt x="1782" y="1355"/>
                    </a:lnTo>
                    <a:lnTo>
                      <a:pt x="1775" y="1355"/>
                    </a:lnTo>
                    <a:lnTo>
                      <a:pt x="1775" y="1337"/>
                    </a:lnTo>
                    <a:lnTo>
                      <a:pt x="1782" y="1337"/>
                    </a:lnTo>
                    <a:close/>
                    <a:moveTo>
                      <a:pt x="1782" y="1362"/>
                    </a:moveTo>
                    <a:lnTo>
                      <a:pt x="1782" y="1380"/>
                    </a:lnTo>
                    <a:lnTo>
                      <a:pt x="1775" y="1380"/>
                    </a:lnTo>
                    <a:lnTo>
                      <a:pt x="1775" y="1362"/>
                    </a:lnTo>
                    <a:lnTo>
                      <a:pt x="1782" y="1362"/>
                    </a:lnTo>
                    <a:close/>
                    <a:moveTo>
                      <a:pt x="1782" y="1386"/>
                    </a:moveTo>
                    <a:lnTo>
                      <a:pt x="1782" y="1405"/>
                    </a:lnTo>
                    <a:lnTo>
                      <a:pt x="1775" y="1405"/>
                    </a:lnTo>
                    <a:lnTo>
                      <a:pt x="1775" y="1386"/>
                    </a:lnTo>
                    <a:lnTo>
                      <a:pt x="1782" y="1386"/>
                    </a:lnTo>
                    <a:close/>
                    <a:moveTo>
                      <a:pt x="1782" y="1411"/>
                    </a:moveTo>
                    <a:lnTo>
                      <a:pt x="1782" y="1430"/>
                    </a:lnTo>
                    <a:lnTo>
                      <a:pt x="1775" y="1430"/>
                    </a:lnTo>
                    <a:lnTo>
                      <a:pt x="1775" y="1411"/>
                    </a:lnTo>
                    <a:lnTo>
                      <a:pt x="1782" y="1411"/>
                    </a:lnTo>
                    <a:close/>
                    <a:moveTo>
                      <a:pt x="1782" y="1436"/>
                    </a:moveTo>
                    <a:lnTo>
                      <a:pt x="1782" y="1454"/>
                    </a:lnTo>
                    <a:lnTo>
                      <a:pt x="1775" y="1454"/>
                    </a:lnTo>
                    <a:lnTo>
                      <a:pt x="1775" y="1436"/>
                    </a:lnTo>
                    <a:lnTo>
                      <a:pt x="1782" y="1436"/>
                    </a:lnTo>
                    <a:close/>
                    <a:moveTo>
                      <a:pt x="1782" y="1461"/>
                    </a:moveTo>
                    <a:lnTo>
                      <a:pt x="1782" y="1479"/>
                    </a:lnTo>
                    <a:lnTo>
                      <a:pt x="1775" y="1479"/>
                    </a:lnTo>
                    <a:lnTo>
                      <a:pt x="1775" y="1461"/>
                    </a:lnTo>
                    <a:lnTo>
                      <a:pt x="1782" y="1461"/>
                    </a:lnTo>
                    <a:close/>
                    <a:moveTo>
                      <a:pt x="1782" y="1485"/>
                    </a:moveTo>
                    <a:lnTo>
                      <a:pt x="1782" y="1504"/>
                    </a:lnTo>
                    <a:lnTo>
                      <a:pt x="1775" y="1504"/>
                    </a:lnTo>
                    <a:lnTo>
                      <a:pt x="1775" y="1485"/>
                    </a:lnTo>
                    <a:lnTo>
                      <a:pt x="1782" y="1485"/>
                    </a:lnTo>
                    <a:close/>
                    <a:moveTo>
                      <a:pt x="1782" y="1510"/>
                    </a:moveTo>
                    <a:lnTo>
                      <a:pt x="1782" y="1529"/>
                    </a:lnTo>
                    <a:lnTo>
                      <a:pt x="1775" y="1529"/>
                    </a:lnTo>
                    <a:lnTo>
                      <a:pt x="1775" y="1510"/>
                    </a:lnTo>
                    <a:lnTo>
                      <a:pt x="1782" y="1510"/>
                    </a:lnTo>
                    <a:close/>
                    <a:moveTo>
                      <a:pt x="1782" y="1535"/>
                    </a:moveTo>
                    <a:lnTo>
                      <a:pt x="1782" y="1553"/>
                    </a:lnTo>
                    <a:lnTo>
                      <a:pt x="1775" y="1553"/>
                    </a:lnTo>
                    <a:lnTo>
                      <a:pt x="1775" y="1535"/>
                    </a:lnTo>
                    <a:lnTo>
                      <a:pt x="1782" y="1535"/>
                    </a:lnTo>
                    <a:close/>
                    <a:moveTo>
                      <a:pt x="1782" y="1560"/>
                    </a:moveTo>
                    <a:lnTo>
                      <a:pt x="1782" y="1578"/>
                    </a:lnTo>
                    <a:lnTo>
                      <a:pt x="1775" y="1578"/>
                    </a:lnTo>
                    <a:lnTo>
                      <a:pt x="1775" y="1560"/>
                    </a:lnTo>
                    <a:lnTo>
                      <a:pt x="1782" y="1560"/>
                    </a:lnTo>
                    <a:close/>
                    <a:moveTo>
                      <a:pt x="1782" y="1584"/>
                    </a:moveTo>
                    <a:lnTo>
                      <a:pt x="1782" y="1603"/>
                    </a:lnTo>
                    <a:lnTo>
                      <a:pt x="1775" y="1603"/>
                    </a:lnTo>
                    <a:lnTo>
                      <a:pt x="1775" y="1584"/>
                    </a:lnTo>
                    <a:lnTo>
                      <a:pt x="1782" y="1584"/>
                    </a:lnTo>
                    <a:close/>
                    <a:moveTo>
                      <a:pt x="1782" y="1609"/>
                    </a:moveTo>
                    <a:lnTo>
                      <a:pt x="1782" y="1628"/>
                    </a:lnTo>
                    <a:lnTo>
                      <a:pt x="1775" y="1628"/>
                    </a:lnTo>
                    <a:lnTo>
                      <a:pt x="1775" y="1609"/>
                    </a:lnTo>
                    <a:lnTo>
                      <a:pt x="1782" y="1609"/>
                    </a:lnTo>
                    <a:close/>
                    <a:moveTo>
                      <a:pt x="1782" y="1634"/>
                    </a:moveTo>
                    <a:lnTo>
                      <a:pt x="1782" y="1653"/>
                    </a:lnTo>
                    <a:lnTo>
                      <a:pt x="1775" y="1653"/>
                    </a:lnTo>
                    <a:lnTo>
                      <a:pt x="1775" y="1634"/>
                    </a:lnTo>
                    <a:lnTo>
                      <a:pt x="1782" y="1634"/>
                    </a:lnTo>
                    <a:close/>
                    <a:moveTo>
                      <a:pt x="1782" y="1659"/>
                    </a:moveTo>
                    <a:lnTo>
                      <a:pt x="1782" y="1677"/>
                    </a:lnTo>
                    <a:lnTo>
                      <a:pt x="1775" y="1677"/>
                    </a:lnTo>
                    <a:lnTo>
                      <a:pt x="1775" y="1659"/>
                    </a:lnTo>
                    <a:lnTo>
                      <a:pt x="1782" y="1659"/>
                    </a:lnTo>
                    <a:close/>
                    <a:moveTo>
                      <a:pt x="1782" y="1683"/>
                    </a:moveTo>
                    <a:lnTo>
                      <a:pt x="1782" y="1702"/>
                    </a:lnTo>
                    <a:lnTo>
                      <a:pt x="1775" y="1702"/>
                    </a:lnTo>
                    <a:lnTo>
                      <a:pt x="1775" y="1683"/>
                    </a:lnTo>
                    <a:lnTo>
                      <a:pt x="1782" y="1683"/>
                    </a:lnTo>
                    <a:close/>
                    <a:moveTo>
                      <a:pt x="1782" y="1708"/>
                    </a:moveTo>
                    <a:lnTo>
                      <a:pt x="1782" y="1727"/>
                    </a:lnTo>
                    <a:lnTo>
                      <a:pt x="1775" y="1727"/>
                    </a:lnTo>
                    <a:lnTo>
                      <a:pt x="1775" y="1708"/>
                    </a:lnTo>
                    <a:lnTo>
                      <a:pt x="1782" y="1708"/>
                    </a:lnTo>
                    <a:close/>
                    <a:moveTo>
                      <a:pt x="1782" y="1733"/>
                    </a:moveTo>
                    <a:lnTo>
                      <a:pt x="1782" y="1752"/>
                    </a:lnTo>
                    <a:lnTo>
                      <a:pt x="1775" y="1752"/>
                    </a:lnTo>
                    <a:lnTo>
                      <a:pt x="1775" y="1733"/>
                    </a:lnTo>
                    <a:lnTo>
                      <a:pt x="1782" y="1733"/>
                    </a:lnTo>
                    <a:close/>
                    <a:moveTo>
                      <a:pt x="1782" y="1758"/>
                    </a:moveTo>
                    <a:lnTo>
                      <a:pt x="1782" y="1776"/>
                    </a:lnTo>
                    <a:lnTo>
                      <a:pt x="1775" y="1776"/>
                    </a:lnTo>
                    <a:lnTo>
                      <a:pt x="1775" y="1758"/>
                    </a:lnTo>
                    <a:lnTo>
                      <a:pt x="1782" y="1758"/>
                    </a:lnTo>
                    <a:close/>
                    <a:moveTo>
                      <a:pt x="1782" y="1783"/>
                    </a:moveTo>
                    <a:lnTo>
                      <a:pt x="1782" y="1801"/>
                    </a:lnTo>
                    <a:lnTo>
                      <a:pt x="1775" y="1801"/>
                    </a:lnTo>
                    <a:lnTo>
                      <a:pt x="1775" y="1783"/>
                    </a:lnTo>
                    <a:lnTo>
                      <a:pt x="1782" y="1783"/>
                    </a:lnTo>
                    <a:close/>
                    <a:moveTo>
                      <a:pt x="1782" y="1807"/>
                    </a:moveTo>
                    <a:lnTo>
                      <a:pt x="1782" y="1826"/>
                    </a:lnTo>
                    <a:lnTo>
                      <a:pt x="1775" y="1826"/>
                    </a:lnTo>
                    <a:lnTo>
                      <a:pt x="1775" y="1807"/>
                    </a:lnTo>
                    <a:lnTo>
                      <a:pt x="1782" y="1807"/>
                    </a:lnTo>
                    <a:close/>
                    <a:moveTo>
                      <a:pt x="1782" y="1832"/>
                    </a:moveTo>
                    <a:lnTo>
                      <a:pt x="1782" y="1851"/>
                    </a:lnTo>
                    <a:lnTo>
                      <a:pt x="1775" y="1851"/>
                    </a:lnTo>
                    <a:lnTo>
                      <a:pt x="1775" y="1832"/>
                    </a:lnTo>
                    <a:lnTo>
                      <a:pt x="1782" y="1832"/>
                    </a:lnTo>
                    <a:close/>
                    <a:moveTo>
                      <a:pt x="1782" y="1857"/>
                    </a:moveTo>
                    <a:lnTo>
                      <a:pt x="1782" y="1875"/>
                    </a:lnTo>
                    <a:lnTo>
                      <a:pt x="1775" y="1875"/>
                    </a:lnTo>
                    <a:lnTo>
                      <a:pt x="1775" y="1857"/>
                    </a:lnTo>
                    <a:lnTo>
                      <a:pt x="1782" y="1857"/>
                    </a:lnTo>
                    <a:close/>
                    <a:moveTo>
                      <a:pt x="1782" y="1882"/>
                    </a:moveTo>
                    <a:lnTo>
                      <a:pt x="1782" y="1900"/>
                    </a:lnTo>
                    <a:lnTo>
                      <a:pt x="1775" y="1900"/>
                    </a:lnTo>
                    <a:lnTo>
                      <a:pt x="1775" y="1882"/>
                    </a:lnTo>
                    <a:lnTo>
                      <a:pt x="1782" y="1882"/>
                    </a:lnTo>
                    <a:close/>
                    <a:moveTo>
                      <a:pt x="1782" y="1906"/>
                    </a:moveTo>
                    <a:lnTo>
                      <a:pt x="1782" y="1925"/>
                    </a:lnTo>
                    <a:lnTo>
                      <a:pt x="1775" y="1925"/>
                    </a:lnTo>
                    <a:lnTo>
                      <a:pt x="1775" y="1906"/>
                    </a:lnTo>
                    <a:lnTo>
                      <a:pt x="1782" y="1906"/>
                    </a:lnTo>
                    <a:close/>
                    <a:moveTo>
                      <a:pt x="1782" y="1931"/>
                    </a:moveTo>
                    <a:lnTo>
                      <a:pt x="1782" y="1950"/>
                    </a:lnTo>
                    <a:lnTo>
                      <a:pt x="1775" y="1950"/>
                    </a:lnTo>
                    <a:lnTo>
                      <a:pt x="1775" y="1931"/>
                    </a:lnTo>
                    <a:lnTo>
                      <a:pt x="1782" y="1931"/>
                    </a:lnTo>
                    <a:close/>
                    <a:moveTo>
                      <a:pt x="1782" y="1956"/>
                    </a:moveTo>
                    <a:lnTo>
                      <a:pt x="1782" y="1974"/>
                    </a:lnTo>
                    <a:lnTo>
                      <a:pt x="1775" y="1974"/>
                    </a:lnTo>
                    <a:lnTo>
                      <a:pt x="1775" y="1956"/>
                    </a:lnTo>
                    <a:lnTo>
                      <a:pt x="1782" y="1956"/>
                    </a:lnTo>
                    <a:close/>
                    <a:moveTo>
                      <a:pt x="1782" y="1981"/>
                    </a:moveTo>
                    <a:lnTo>
                      <a:pt x="1782" y="1999"/>
                    </a:lnTo>
                    <a:lnTo>
                      <a:pt x="1775" y="1999"/>
                    </a:lnTo>
                    <a:lnTo>
                      <a:pt x="1775" y="1981"/>
                    </a:lnTo>
                    <a:lnTo>
                      <a:pt x="1782" y="1981"/>
                    </a:lnTo>
                    <a:close/>
                    <a:moveTo>
                      <a:pt x="1782" y="2005"/>
                    </a:moveTo>
                    <a:lnTo>
                      <a:pt x="1782" y="2023"/>
                    </a:lnTo>
                    <a:lnTo>
                      <a:pt x="1775" y="2023"/>
                    </a:lnTo>
                    <a:lnTo>
                      <a:pt x="1775" y="2005"/>
                    </a:lnTo>
                    <a:lnTo>
                      <a:pt x="1782" y="200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497" name="Freeform 77"/>
              <p:cNvSpPr>
                <a:spLocks noEditPoints="1"/>
              </p:cNvSpPr>
              <p:nvPr/>
            </p:nvSpPr>
            <p:spPr bwMode="auto">
              <a:xfrm>
                <a:off x="2991" y="1379"/>
                <a:ext cx="2381" cy="2037"/>
              </a:xfrm>
              <a:custGeom>
                <a:avLst/>
                <a:gdLst>
                  <a:gd name="T0" fmla="*/ 0 w 24616"/>
                  <a:gd name="T1" fmla="*/ 72 h 21064"/>
                  <a:gd name="T2" fmla="*/ 72 w 24616"/>
                  <a:gd name="T3" fmla="*/ 0 h 21064"/>
                  <a:gd name="T4" fmla="*/ 24544 w 24616"/>
                  <a:gd name="T5" fmla="*/ 0 h 21064"/>
                  <a:gd name="T6" fmla="*/ 24616 w 24616"/>
                  <a:gd name="T7" fmla="*/ 72 h 21064"/>
                  <a:gd name="T8" fmla="*/ 24616 w 24616"/>
                  <a:gd name="T9" fmla="*/ 20992 h 21064"/>
                  <a:gd name="T10" fmla="*/ 24544 w 24616"/>
                  <a:gd name="T11" fmla="*/ 21064 h 21064"/>
                  <a:gd name="T12" fmla="*/ 72 w 24616"/>
                  <a:gd name="T13" fmla="*/ 21064 h 21064"/>
                  <a:gd name="T14" fmla="*/ 0 w 24616"/>
                  <a:gd name="T15" fmla="*/ 20992 h 21064"/>
                  <a:gd name="T16" fmla="*/ 0 w 24616"/>
                  <a:gd name="T17" fmla="*/ 72 h 21064"/>
                  <a:gd name="T18" fmla="*/ 144 w 24616"/>
                  <a:gd name="T19" fmla="*/ 20992 h 21064"/>
                  <a:gd name="T20" fmla="*/ 72 w 24616"/>
                  <a:gd name="T21" fmla="*/ 20920 h 21064"/>
                  <a:gd name="T22" fmla="*/ 24544 w 24616"/>
                  <a:gd name="T23" fmla="*/ 20920 h 21064"/>
                  <a:gd name="T24" fmla="*/ 24472 w 24616"/>
                  <a:gd name="T25" fmla="*/ 20992 h 21064"/>
                  <a:gd name="T26" fmla="*/ 24472 w 24616"/>
                  <a:gd name="T27" fmla="*/ 72 h 21064"/>
                  <a:gd name="T28" fmla="*/ 24544 w 24616"/>
                  <a:gd name="T29" fmla="*/ 144 h 21064"/>
                  <a:gd name="T30" fmla="*/ 72 w 24616"/>
                  <a:gd name="T31" fmla="*/ 144 h 21064"/>
                  <a:gd name="T32" fmla="*/ 144 w 24616"/>
                  <a:gd name="T33" fmla="*/ 72 h 21064"/>
                  <a:gd name="T34" fmla="*/ 144 w 24616"/>
                  <a:gd name="T35" fmla="*/ 20992 h 2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16" h="21064">
                    <a:moveTo>
                      <a:pt x="0" y="72"/>
                    </a:moveTo>
                    <a:cubicBezTo>
                      <a:pt x="0" y="33"/>
                      <a:pt x="33" y="0"/>
                      <a:pt x="72" y="0"/>
                    </a:cubicBezTo>
                    <a:lnTo>
                      <a:pt x="24544" y="0"/>
                    </a:lnTo>
                    <a:cubicBezTo>
                      <a:pt x="24584" y="0"/>
                      <a:pt x="24616" y="33"/>
                      <a:pt x="24616" y="72"/>
                    </a:cubicBezTo>
                    <a:lnTo>
                      <a:pt x="24616" y="20992"/>
                    </a:lnTo>
                    <a:cubicBezTo>
                      <a:pt x="24616" y="21032"/>
                      <a:pt x="24584" y="21064"/>
                      <a:pt x="24544" y="21064"/>
                    </a:cubicBezTo>
                    <a:lnTo>
                      <a:pt x="72" y="21064"/>
                    </a:lnTo>
                    <a:cubicBezTo>
                      <a:pt x="33" y="21064"/>
                      <a:pt x="0" y="21032"/>
                      <a:pt x="0" y="20992"/>
                    </a:cubicBezTo>
                    <a:lnTo>
                      <a:pt x="0" y="72"/>
                    </a:lnTo>
                    <a:close/>
                    <a:moveTo>
                      <a:pt x="144" y="20992"/>
                    </a:moveTo>
                    <a:lnTo>
                      <a:pt x="72" y="20920"/>
                    </a:lnTo>
                    <a:lnTo>
                      <a:pt x="24544" y="20920"/>
                    </a:lnTo>
                    <a:lnTo>
                      <a:pt x="24472" y="20992"/>
                    </a:lnTo>
                    <a:lnTo>
                      <a:pt x="24472" y="72"/>
                    </a:lnTo>
                    <a:lnTo>
                      <a:pt x="24544" y="144"/>
                    </a:lnTo>
                    <a:lnTo>
                      <a:pt x="72" y="144"/>
                    </a:lnTo>
                    <a:lnTo>
                      <a:pt x="144" y="72"/>
                    </a:lnTo>
                    <a:lnTo>
                      <a:pt x="144" y="20992"/>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498" name="Rectangle 78"/>
              <p:cNvSpPr>
                <a:spLocks noChangeArrowheads="1"/>
              </p:cNvSpPr>
              <p:nvPr/>
            </p:nvSpPr>
            <p:spPr bwMode="auto">
              <a:xfrm>
                <a:off x="2995" y="1386"/>
                <a:ext cx="5" cy="2023"/>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499" name="Rectangle 79"/>
              <p:cNvSpPr>
                <a:spLocks noChangeArrowheads="1"/>
              </p:cNvSpPr>
              <p:nvPr/>
            </p:nvSpPr>
            <p:spPr bwMode="auto">
              <a:xfrm>
                <a:off x="2998" y="3407"/>
                <a:ext cx="2367" cy="4"/>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500" name="Oval 80"/>
              <p:cNvSpPr>
                <a:spLocks noChangeArrowheads="1"/>
              </p:cNvSpPr>
              <p:nvPr/>
            </p:nvSpPr>
            <p:spPr bwMode="auto">
              <a:xfrm>
                <a:off x="5036" y="1845"/>
                <a:ext cx="65" cy="6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501" name="Oval 81"/>
              <p:cNvSpPr>
                <a:spLocks noChangeArrowheads="1"/>
              </p:cNvSpPr>
              <p:nvPr/>
            </p:nvSpPr>
            <p:spPr bwMode="auto">
              <a:xfrm>
                <a:off x="4149" y="2539"/>
                <a:ext cx="64" cy="6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502" name="Oval 82"/>
              <p:cNvSpPr>
                <a:spLocks noChangeArrowheads="1"/>
              </p:cNvSpPr>
              <p:nvPr/>
            </p:nvSpPr>
            <p:spPr bwMode="auto">
              <a:xfrm>
                <a:off x="3557" y="2365"/>
                <a:ext cx="64" cy="6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503" name="Oval 83"/>
              <p:cNvSpPr>
                <a:spLocks noChangeArrowheads="1"/>
              </p:cNvSpPr>
              <p:nvPr/>
            </p:nvSpPr>
            <p:spPr bwMode="auto">
              <a:xfrm>
                <a:off x="3705" y="2654"/>
                <a:ext cx="64" cy="6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504" name="Oval 84"/>
              <p:cNvSpPr>
                <a:spLocks noChangeArrowheads="1"/>
              </p:cNvSpPr>
              <p:nvPr/>
            </p:nvSpPr>
            <p:spPr bwMode="auto">
              <a:xfrm>
                <a:off x="3705" y="2944"/>
                <a:ext cx="64" cy="6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505" name="Oval 85"/>
              <p:cNvSpPr>
                <a:spLocks noChangeArrowheads="1"/>
              </p:cNvSpPr>
              <p:nvPr/>
            </p:nvSpPr>
            <p:spPr bwMode="auto">
              <a:xfrm>
                <a:off x="3853" y="3146"/>
                <a:ext cx="64" cy="6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506" name="Oval 86"/>
              <p:cNvSpPr>
                <a:spLocks noChangeArrowheads="1"/>
              </p:cNvSpPr>
              <p:nvPr/>
            </p:nvSpPr>
            <p:spPr bwMode="auto">
              <a:xfrm>
                <a:off x="4445" y="1527"/>
                <a:ext cx="64" cy="6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507" name="Rectangle 87"/>
              <p:cNvSpPr>
                <a:spLocks noChangeArrowheads="1"/>
              </p:cNvSpPr>
              <p:nvPr/>
            </p:nvSpPr>
            <p:spPr bwMode="auto">
              <a:xfrm>
                <a:off x="2874" y="3356"/>
                <a:ext cx="9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0</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08" name="Rectangle 88"/>
              <p:cNvSpPr>
                <a:spLocks noChangeArrowheads="1"/>
              </p:cNvSpPr>
              <p:nvPr/>
            </p:nvSpPr>
            <p:spPr bwMode="auto">
              <a:xfrm>
                <a:off x="2825" y="3067"/>
                <a:ext cx="14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10</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09" name="Rectangle 89"/>
              <p:cNvSpPr>
                <a:spLocks noChangeArrowheads="1"/>
              </p:cNvSpPr>
              <p:nvPr/>
            </p:nvSpPr>
            <p:spPr bwMode="auto">
              <a:xfrm>
                <a:off x="2825" y="2777"/>
                <a:ext cx="14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20</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10" name="Rectangle 90"/>
              <p:cNvSpPr>
                <a:spLocks noChangeArrowheads="1"/>
              </p:cNvSpPr>
              <p:nvPr/>
            </p:nvSpPr>
            <p:spPr bwMode="auto">
              <a:xfrm>
                <a:off x="2825" y="2488"/>
                <a:ext cx="14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30</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11" name="Rectangle 91"/>
              <p:cNvSpPr>
                <a:spLocks noChangeArrowheads="1"/>
              </p:cNvSpPr>
              <p:nvPr/>
            </p:nvSpPr>
            <p:spPr bwMode="auto">
              <a:xfrm>
                <a:off x="2825" y="2199"/>
                <a:ext cx="14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40</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12" name="Rectangle 92"/>
              <p:cNvSpPr>
                <a:spLocks noChangeArrowheads="1"/>
              </p:cNvSpPr>
              <p:nvPr/>
            </p:nvSpPr>
            <p:spPr bwMode="auto">
              <a:xfrm>
                <a:off x="2825" y="1910"/>
                <a:ext cx="14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50</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13" name="Rectangle 93"/>
              <p:cNvSpPr>
                <a:spLocks noChangeArrowheads="1"/>
              </p:cNvSpPr>
              <p:nvPr/>
            </p:nvSpPr>
            <p:spPr bwMode="auto">
              <a:xfrm>
                <a:off x="2825" y="1621"/>
                <a:ext cx="14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60</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14" name="Rectangle 94"/>
              <p:cNvSpPr>
                <a:spLocks noChangeArrowheads="1"/>
              </p:cNvSpPr>
              <p:nvPr/>
            </p:nvSpPr>
            <p:spPr bwMode="auto">
              <a:xfrm>
                <a:off x="2825" y="1332"/>
                <a:ext cx="14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70</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15" name="Rectangle 95"/>
              <p:cNvSpPr>
                <a:spLocks noChangeArrowheads="1"/>
              </p:cNvSpPr>
              <p:nvPr/>
            </p:nvSpPr>
            <p:spPr bwMode="auto">
              <a:xfrm>
                <a:off x="2974" y="3465"/>
                <a:ext cx="9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0</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17" name="Rectangle 97"/>
              <p:cNvSpPr>
                <a:spLocks noChangeArrowheads="1"/>
              </p:cNvSpPr>
              <p:nvPr/>
            </p:nvSpPr>
            <p:spPr bwMode="auto">
              <a:xfrm>
                <a:off x="4133" y="3465"/>
                <a:ext cx="14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mn-cs"/>
                  </a:rPr>
                  <a:t>40</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18" name="Rectangle 98"/>
              <p:cNvSpPr>
                <a:spLocks noChangeArrowheads="1"/>
              </p:cNvSpPr>
              <p:nvPr/>
            </p:nvSpPr>
            <p:spPr bwMode="auto">
              <a:xfrm>
                <a:off x="4725" y="3465"/>
                <a:ext cx="14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60</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19" name="Rectangle 99"/>
              <p:cNvSpPr>
                <a:spLocks noChangeArrowheads="1"/>
              </p:cNvSpPr>
              <p:nvPr/>
            </p:nvSpPr>
            <p:spPr bwMode="auto">
              <a:xfrm>
                <a:off x="5317" y="3465"/>
                <a:ext cx="14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mn-cs"/>
                  </a:rPr>
                  <a:t>80</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20" name="Rectangle 100"/>
              <p:cNvSpPr>
                <a:spLocks noChangeArrowheads="1"/>
              </p:cNvSpPr>
              <p:nvPr/>
            </p:nvSpPr>
            <p:spPr bwMode="auto">
              <a:xfrm>
                <a:off x="2783" y="1304"/>
                <a:ext cx="2701" cy="2300"/>
              </a:xfrm>
              <a:prstGeom prst="rect">
                <a:avLst/>
              </a:prstGeom>
              <a:noFill/>
              <a:ln w="793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516" name="Rectangle 96"/>
              <p:cNvSpPr>
                <a:spLocks noChangeArrowheads="1"/>
              </p:cNvSpPr>
              <p:nvPr/>
            </p:nvSpPr>
            <p:spPr bwMode="auto">
              <a:xfrm>
                <a:off x="3542" y="3465"/>
                <a:ext cx="14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mn-cs"/>
                  </a:rPr>
                  <a:t>20</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88" name="Rectangle 102"/>
            <p:cNvSpPr>
              <a:spLocks noChangeArrowheads="1"/>
            </p:cNvSpPr>
            <p:nvPr/>
          </p:nvSpPr>
          <p:spPr bwMode="auto">
            <a:xfrm>
              <a:off x="5403" y="3338"/>
              <a:ext cx="12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距離</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9" name="Rectangle 103"/>
            <p:cNvSpPr>
              <a:spLocks noChangeArrowheads="1"/>
            </p:cNvSpPr>
            <p:nvPr/>
          </p:nvSpPr>
          <p:spPr bwMode="auto">
            <a:xfrm>
              <a:off x="5442" y="3435"/>
              <a:ext cx="23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(km)</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0" name="Rectangle 104"/>
            <p:cNvSpPr>
              <a:spLocks noChangeArrowheads="1"/>
            </p:cNvSpPr>
            <p:nvPr/>
          </p:nvSpPr>
          <p:spPr bwMode="auto">
            <a:xfrm>
              <a:off x="2860" y="1207"/>
              <a:ext cx="20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所要時間</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1" name="Rectangle 105"/>
            <p:cNvSpPr>
              <a:spLocks noChangeArrowheads="1"/>
            </p:cNvSpPr>
            <p:nvPr/>
          </p:nvSpPr>
          <p:spPr bwMode="auto">
            <a:xfrm>
              <a:off x="3169" y="1207"/>
              <a:ext cx="7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2" name="Rectangle 106"/>
            <p:cNvSpPr>
              <a:spLocks noChangeArrowheads="1"/>
            </p:cNvSpPr>
            <p:nvPr/>
          </p:nvSpPr>
          <p:spPr bwMode="auto">
            <a:xfrm>
              <a:off x="3203" y="1207"/>
              <a:ext cx="8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分</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3" name="Rectangle 107"/>
            <p:cNvSpPr>
              <a:spLocks noChangeArrowheads="1"/>
            </p:cNvSpPr>
            <p:nvPr/>
          </p:nvSpPr>
          <p:spPr bwMode="auto">
            <a:xfrm>
              <a:off x="3281" y="1207"/>
              <a:ext cx="7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4" name="Rectangle 108"/>
            <p:cNvSpPr>
              <a:spLocks noChangeArrowheads="1"/>
            </p:cNvSpPr>
            <p:nvPr/>
          </p:nvSpPr>
          <p:spPr bwMode="auto">
            <a:xfrm>
              <a:off x="3916" y="3166"/>
              <a:ext cx="15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上海</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5" name="Rectangle 109"/>
            <p:cNvSpPr>
              <a:spLocks noChangeArrowheads="1"/>
            </p:cNvSpPr>
            <p:nvPr/>
          </p:nvSpPr>
          <p:spPr bwMode="auto">
            <a:xfrm>
              <a:off x="3809" y="2895"/>
              <a:ext cx="20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ロンドン</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464" name="Rectangle 110"/>
            <p:cNvSpPr>
              <a:spLocks noChangeArrowheads="1"/>
            </p:cNvSpPr>
            <p:nvPr/>
          </p:nvSpPr>
          <p:spPr bwMode="auto">
            <a:xfrm>
              <a:off x="3809" y="2633"/>
              <a:ext cx="14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パリ</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465" name="Rectangle 111"/>
            <p:cNvSpPr>
              <a:spLocks noChangeArrowheads="1"/>
            </p:cNvSpPr>
            <p:nvPr/>
          </p:nvSpPr>
          <p:spPr bwMode="auto">
            <a:xfrm>
              <a:off x="3635" y="2300"/>
              <a:ext cx="2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ニューヨーク</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466" name="Rectangle 112"/>
            <p:cNvSpPr>
              <a:spLocks noChangeArrowheads="1"/>
            </p:cNvSpPr>
            <p:nvPr/>
          </p:nvSpPr>
          <p:spPr bwMode="auto">
            <a:xfrm>
              <a:off x="4260" y="2534"/>
              <a:ext cx="26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名古屋駅</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467" name="Freeform 113"/>
            <p:cNvSpPr>
              <a:spLocks/>
            </p:cNvSpPr>
            <p:nvPr/>
          </p:nvSpPr>
          <p:spPr bwMode="auto">
            <a:xfrm>
              <a:off x="4434" y="1607"/>
              <a:ext cx="61" cy="535"/>
            </a:xfrm>
            <a:custGeom>
              <a:avLst/>
              <a:gdLst>
                <a:gd name="T0" fmla="*/ 0 w 61"/>
                <a:gd name="T1" fmla="*/ 505 h 535"/>
                <a:gd name="T2" fmla="*/ 16 w 61"/>
                <a:gd name="T3" fmla="*/ 505 h 535"/>
                <a:gd name="T4" fmla="*/ 16 w 61"/>
                <a:gd name="T5" fmla="*/ 0 h 535"/>
                <a:gd name="T6" fmla="*/ 46 w 61"/>
                <a:gd name="T7" fmla="*/ 0 h 535"/>
                <a:gd name="T8" fmla="*/ 46 w 61"/>
                <a:gd name="T9" fmla="*/ 505 h 535"/>
                <a:gd name="T10" fmla="*/ 61 w 61"/>
                <a:gd name="T11" fmla="*/ 505 h 535"/>
                <a:gd name="T12" fmla="*/ 31 w 61"/>
                <a:gd name="T13" fmla="*/ 535 h 535"/>
                <a:gd name="T14" fmla="*/ 0 w 61"/>
                <a:gd name="T15" fmla="*/ 505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35">
                  <a:moveTo>
                    <a:pt x="0" y="505"/>
                  </a:moveTo>
                  <a:lnTo>
                    <a:pt x="16" y="505"/>
                  </a:lnTo>
                  <a:lnTo>
                    <a:pt x="16" y="0"/>
                  </a:lnTo>
                  <a:lnTo>
                    <a:pt x="46" y="0"/>
                  </a:lnTo>
                  <a:lnTo>
                    <a:pt x="46" y="505"/>
                  </a:lnTo>
                  <a:lnTo>
                    <a:pt x="61" y="505"/>
                  </a:lnTo>
                  <a:lnTo>
                    <a:pt x="31" y="535"/>
                  </a:lnTo>
                  <a:lnTo>
                    <a:pt x="0" y="505"/>
                  </a:lnTo>
                  <a:close/>
                </a:path>
              </a:pathLst>
            </a:custGeom>
            <a:noFill/>
            <a:ln w="9525"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468" name="Oval 114"/>
            <p:cNvSpPr>
              <a:spLocks noChangeArrowheads="1"/>
            </p:cNvSpPr>
            <p:nvPr/>
          </p:nvSpPr>
          <p:spPr bwMode="auto">
            <a:xfrm>
              <a:off x="4424" y="2147"/>
              <a:ext cx="89" cy="91"/>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469" name="Rectangle 115"/>
            <p:cNvSpPr>
              <a:spLocks noChangeArrowheads="1"/>
            </p:cNvSpPr>
            <p:nvPr/>
          </p:nvSpPr>
          <p:spPr bwMode="auto">
            <a:xfrm>
              <a:off x="4508" y="1394"/>
              <a:ext cx="21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大阪駅</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470" name="Rectangle 116"/>
            <p:cNvSpPr>
              <a:spLocks noChangeArrowheads="1"/>
            </p:cNvSpPr>
            <p:nvPr/>
          </p:nvSpPr>
          <p:spPr bwMode="auto">
            <a:xfrm>
              <a:off x="4817" y="1399"/>
              <a:ext cx="7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471" name="Rectangle 117"/>
            <p:cNvSpPr>
              <a:spLocks noChangeArrowheads="1"/>
            </p:cNvSpPr>
            <p:nvPr/>
          </p:nvSpPr>
          <p:spPr bwMode="auto">
            <a:xfrm>
              <a:off x="4886" y="1394"/>
              <a:ext cx="1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472" name="Rectangle 118"/>
            <p:cNvSpPr>
              <a:spLocks noChangeArrowheads="1"/>
            </p:cNvSpPr>
            <p:nvPr/>
          </p:nvSpPr>
          <p:spPr bwMode="auto">
            <a:xfrm>
              <a:off x="4931" y="1394"/>
              <a:ext cx="1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現在</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473" name="Rectangle 119"/>
            <p:cNvSpPr>
              <a:spLocks noChangeArrowheads="1"/>
            </p:cNvSpPr>
            <p:nvPr/>
          </p:nvSpPr>
          <p:spPr bwMode="auto">
            <a:xfrm>
              <a:off x="5137" y="1394"/>
              <a:ext cx="23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:64</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474" name="Rectangle 120"/>
            <p:cNvSpPr>
              <a:spLocks noChangeArrowheads="1"/>
            </p:cNvSpPr>
            <p:nvPr/>
          </p:nvSpPr>
          <p:spPr bwMode="auto">
            <a:xfrm>
              <a:off x="5309" y="1394"/>
              <a:ext cx="10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分</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475" name="Rectangle 121"/>
            <p:cNvSpPr>
              <a:spLocks noChangeArrowheads="1"/>
            </p:cNvSpPr>
            <p:nvPr/>
          </p:nvSpPr>
          <p:spPr bwMode="auto">
            <a:xfrm>
              <a:off x="5412" y="1394"/>
              <a:ext cx="1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476" name="Rectangle 122"/>
            <p:cNvSpPr>
              <a:spLocks noChangeArrowheads="1"/>
            </p:cNvSpPr>
            <p:nvPr/>
          </p:nvSpPr>
          <p:spPr bwMode="auto">
            <a:xfrm>
              <a:off x="5278" y="1732"/>
              <a:ext cx="391" cy="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477" name="Rectangle 123"/>
            <p:cNvSpPr>
              <a:spLocks noChangeArrowheads="1"/>
            </p:cNvSpPr>
            <p:nvPr/>
          </p:nvSpPr>
          <p:spPr bwMode="auto">
            <a:xfrm>
              <a:off x="5072" y="1724"/>
              <a:ext cx="21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東京駅</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478" name="Rectangle 124"/>
            <p:cNvSpPr>
              <a:spLocks noChangeArrowheads="1"/>
            </p:cNvSpPr>
            <p:nvPr/>
          </p:nvSpPr>
          <p:spPr bwMode="auto">
            <a:xfrm>
              <a:off x="4576" y="2118"/>
              <a:ext cx="1428" cy="1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481" name="Rectangle 127"/>
            <p:cNvSpPr>
              <a:spLocks noChangeArrowheads="1"/>
            </p:cNvSpPr>
            <p:nvPr/>
          </p:nvSpPr>
          <p:spPr bwMode="auto">
            <a:xfrm>
              <a:off x="4698" y="2290"/>
              <a:ext cx="841" cy="1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482" name="Rectangle 128"/>
            <p:cNvSpPr>
              <a:spLocks noChangeArrowheads="1"/>
            </p:cNvSpPr>
            <p:nvPr/>
          </p:nvSpPr>
          <p:spPr bwMode="auto">
            <a:xfrm>
              <a:off x="4554" y="2116"/>
              <a:ext cx="10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483" name="Rectangle 129"/>
            <p:cNvSpPr>
              <a:spLocks noChangeArrowheads="1"/>
            </p:cNvSpPr>
            <p:nvPr/>
          </p:nvSpPr>
          <p:spPr bwMode="auto">
            <a:xfrm>
              <a:off x="4599" y="2116"/>
              <a:ext cx="21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整備後</a:t>
              </a: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485" name="Rectangle 131"/>
            <p:cNvSpPr>
              <a:spLocks noChangeArrowheads="1"/>
            </p:cNvSpPr>
            <p:nvPr/>
          </p:nvSpPr>
          <p:spPr bwMode="auto">
            <a:xfrm>
              <a:off x="5080" y="2116"/>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a:t>
              </a:r>
              <a:endParaRPr kumimoji="0" lang="ja-JP" altLang="ja-JP" sz="1800" b="0" i="0" u="none" strike="dbl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8486" name="Rectangle 132"/>
            <p:cNvSpPr>
              <a:spLocks noChangeArrowheads="1"/>
            </p:cNvSpPr>
            <p:nvPr/>
          </p:nvSpPr>
          <p:spPr bwMode="auto">
            <a:xfrm>
              <a:off x="5182" y="2107"/>
              <a:ext cx="10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8" name="Rectangle 130"/>
            <p:cNvSpPr>
              <a:spLocks noChangeArrowheads="1"/>
            </p:cNvSpPr>
            <p:nvPr/>
          </p:nvSpPr>
          <p:spPr bwMode="auto">
            <a:xfrm>
              <a:off x="4929" y="2121"/>
              <a:ext cx="13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0"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74" name="テキスト ボックス 36"/>
          <p:cNvSpPr txBox="1"/>
          <p:nvPr/>
        </p:nvSpPr>
        <p:spPr>
          <a:xfrm>
            <a:off x="78532" y="91991"/>
            <a:ext cx="3312368"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Ⅰ</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政策の刷新・インフラ整備</a:t>
            </a:r>
          </a:p>
        </p:txBody>
      </p:sp>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46</a:t>
            </a:fld>
            <a:endParaRPr kumimoji="1" lang="ja-JP" altLang="en-US" dirty="0"/>
          </a:p>
        </p:txBody>
      </p:sp>
    </p:spTree>
    <p:extLst>
      <p:ext uri="{BB962C8B-B14F-4D97-AF65-F5344CB8AC3E}">
        <p14:creationId xmlns:p14="http://schemas.microsoft.com/office/powerpoint/2010/main" val="116489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6698333" y="2780928"/>
            <a:ext cx="2052000" cy="2196000"/>
          </a:xfrm>
          <a:prstGeom prst="roundRect">
            <a:avLst>
              <a:gd name="adj" fmla="val 6309"/>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p:cNvGraphicFramePr>
            <a:graphicFrameLocks noGrp="1"/>
          </p:cNvGraphicFramePr>
          <p:nvPr/>
        </p:nvGraphicFramePr>
        <p:xfrm>
          <a:off x="361734" y="606523"/>
          <a:ext cx="8424936" cy="4815840"/>
        </p:xfrm>
        <a:graphic>
          <a:graphicData uri="http://schemas.openxmlformats.org/drawingml/2006/table">
            <a:tbl>
              <a:tblPr firstRow="1">
                <a:tableStyleId>{5C22544A-7EE6-4342-B048-85BDC9FD1C3A}</a:tableStyleId>
              </a:tblPr>
              <a:tblGrid>
                <a:gridCol w="2356127">
                  <a:extLst>
                    <a:ext uri="{9D8B030D-6E8A-4147-A177-3AD203B41FA5}">
                      <a16:colId xmlns:a16="http://schemas.microsoft.com/office/drawing/2014/main" val="20000"/>
                    </a:ext>
                  </a:extLst>
                </a:gridCol>
                <a:gridCol w="1926147">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126438">
                  <a:extLst>
                    <a:ext uri="{9D8B030D-6E8A-4147-A177-3AD203B41FA5}">
                      <a16:colId xmlns:a16="http://schemas.microsoft.com/office/drawing/2014/main" val="20003"/>
                    </a:ext>
                  </a:extLst>
                </a:gridCol>
              </a:tblGrid>
              <a:tr h="296776">
                <a:tc>
                  <a:txBody>
                    <a:bodyPr/>
                    <a:lstStyle/>
                    <a:p>
                      <a:pPr algn="ctr"/>
                      <a:r>
                        <a:rPr kumimoji="1" lang="ja-JP" altLang="en-US" sz="1800" b="0" dirty="0">
                          <a:solidFill>
                            <a:schemeClr val="tx1"/>
                          </a:solidFill>
                          <a:latin typeface="+mn-lt"/>
                          <a:ea typeface="+mn-ea"/>
                        </a:rPr>
                        <a:t>＜</a:t>
                      </a:r>
                      <a:r>
                        <a:rPr kumimoji="1" lang="en-US" altLang="ja-JP" sz="1800" b="0" dirty="0">
                          <a:solidFill>
                            <a:schemeClr val="tx1"/>
                          </a:solidFill>
                          <a:latin typeface="+mn-lt"/>
                          <a:ea typeface="+mn-ea"/>
                        </a:rPr>
                        <a:t>Why</a:t>
                      </a:r>
                      <a:r>
                        <a:rPr kumimoji="1" lang="ja-JP" altLang="en-US" sz="1800" b="0" dirty="0">
                          <a:solidFill>
                            <a:schemeClr val="tx1"/>
                          </a:solidFill>
                          <a:latin typeface="+mn-lt"/>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latin typeface="+mn-lt"/>
                          <a:ea typeface="+mn-ea"/>
                        </a:rPr>
                        <a:t>＜</a:t>
                      </a:r>
                      <a:r>
                        <a:rPr kumimoji="1" lang="en-US" altLang="ja-JP" sz="1800" b="0" dirty="0">
                          <a:solidFill>
                            <a:schemeClr val="tx1"/>
                          </a:solidFill>
                          <a:latin typeface="+mn-lt"/>
                          <a:ea typeface="+mn-ea"/>
                        </a:rPr>
                        <a:t>Vision</a:t>
                      </a:r>
                      <a:r>
                        <a:rPr kumimoji="1" lang="ja-JP" altLang="en-US" sz="1800" b="0" dirty="0">
                          <a:solidFill>
                            <a:schemeClr val="tx1"/>
                          </a:solidFill>
                          <a:latin typeface="+mn-lt"/>
                          <a:ea typeface="+mn-ea"/>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latin typeface="+mn-lt"/>
                          <a:ea typeface="+mn-ea"/>
                        </a:rPr>
                        <a:t>＜</a:t>
                      </a:r>
                      <a:r>
                        <a:rPr kumimoji="1" lang="en-US" altLang="ja-JP" sz="1800" b="0" dirty="0">
                          <a:solidFill>
                            <a:schemeClr val="tx1"/>
                          </a:solidFill>
                          <a:latin typeface="+mn-lt"/>
                          <a:ea typeface="+mn-ea"/>
                        </a:rPr>
                        <a:t>What</a:t>
                      </a:r>
                      <a:r>
                        <a:rPr kumimoji="1" lang="ja-JP" altLang="en-US" sz="1800" b="0" dirty="0">
                          <a:solidFill>
                            <a:schemeClr val="tx1"/>
                          </a:solidFill>
                          <a:latin typeface="+mn-lt"/>
                          <a:ea typeface="+mn-ea"/>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latin typeface="+mn-lt"/>
                          <a:ea typeface="+mn-ea"/>
                        </a:rPr>
                        <a:t>＜</a:t>
                      </a:r>
                      <a:r>
                        <a:rPr kumimoji="1" lang="en-US" altLang="ja-JP" sz="1800" b="0" dirty="0">
                          <a:solidFill>
                            <a:schemeClr val="tx1"/>
                          </a:solidFill>
                          <a:latin typeface="+mn-lt"/>
                          <a:ea typeface="+mn-ea"/>
                        </a:rPr>
                        <a:t>Outcome</a:t>
                      </a:r>
                      <a:r>
                        <a:rPr kumimoji="1" lang="ja-JP" altLang="en-US" sz="1800" b="0" dirty="0">
                          <a:solidFill>
                            <a:schemeClr val="tx1"/>
                          </a:solidFill>
                          <a:latin typeface="+mn-lt"/>
                          <a:ea typeface="+mn-ea"/>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54178">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300" dirty="0">
                          <a:latin typeface="+mn-lt"/>
                          <a:ea typeface="+mn-ea"/>
                        </a:rPr>
                        <a:t>（前頁からの続き）</a:t>
                      </a:r>
                      <a:endParaRPr lang="en-US" altLang="ja-JP" sz="13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ct val="100000"/>
                        </a:lnSpc>
                        <a:spcBef>
                          <a:spcPts val="0"/>
                        </a:spcBef>
                        <a:spcAft>
                          <a:spcPts val="0"/>
                        </a:spcAft>
                      </a:pPr>
                      <a:r>
                        <a:rPr lang="ja-JP" altLang="en-US" sz="1300" dirty="0">
                          <a:latin typeface="+mn-lt"/>
                          <a:ea typeface="+mn-ea"/>
                        </a:rPr>
                        <a:t>④</a:t>
                      </a:r>
                      <a:r>
                        <a:rPr lang="ja-JP" altLang="en-US" sz="1300" u="none" dirty="0">
                          <a:latin typeface="+mn-lt"/>
                          <a:ea typeface="+mn-ea"/>
                        </a:rPr>
                        <a:t>公営企業で可能な料金見直し</a:t>
                      </a:r>
                      <a:endParaRPr lang="en-US" altLang="ja-JP" sz="1300" dirty="0">
                        <a:latin typeface="+mn-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300" dirty="0">
                          <a:latin typeface="+mn-lt"/>
                          <a:ea typeface="+mn-ea"/>
                        </a:rPr>
                        <a:t>　　　</a:t>
                      </a:r>
                      <a:endParaRPr lang="en-US" altLang="ja-JP" sz="1300" dirty="0">
                        <a:latin typeface="+mn-lt"/>
                        <a:ea typeface="+mn-ea"/>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1300" dirty="0">
                        <a:latin typeface="+mn-lt"/>
                        <a:ea typeface="+mn-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ct val="100000"/>
                        </a:lnSpc>
                        <a:spcBef>
                          <a:spcPts val="0"/>
                        </a:spcBef>
                        <a:spcAft>
                          <a:spcPts val="0"/>
                        </a:spcAft>
                      </a:pPr>
                      <a:r>
                        <a:rPr lang="ja-JP" altLang="en-US" sz="1300" dirty="0">
                          <a:latin typeface="+mn-lt"/>
                          <a:ea typeface="+mn-ea"/>
                        </a:rPr>
                        <a:t>④水道料金の見直し</a:t>
                      </a:r>
                    </a:p>
                    <a:p>
                      <a:pPr marL="72000" indent="-457200" algn="just">
                        <a:lnSpc>
                          <a:spcPct val="100000"/>
                        </a:lnSpc>
                        <a:spcBef>
                          <a:spcPts val="0"/>
                        </a:spcBef>
                        <a:spcAft>
                          <a:spcPts val="0"/>
                        </a:spcAft>
                      </a:pPr>
                      <a:r>
                        <a:rPr lang="ja-JP" altLang="en-US" sz="1300" dirty="0">
                          <a:latin typeface="+mn-lt"/>
                          <a:ea typeface="+mn-ea"/>
                        </a:rPr>
                        <a:t>・受益と負担の適正化や生活用水への配慮の観点から、公営企業としての可能な見直し</a:t>
                      </a:r>
                    </a:p>
                    <a:p>
                      <a:pPr marL="72000" indent="-457200">
                        <a:lnSpc>
                          <a:spcPct val="100000"/>
                        </a:lnSpc>
                        <a:spcBef>
                          <a:spcPts val="0"/>
                        </a:spcBef>
                        <a:spcAft>
                          <a:spcPts val="0"/>
                        </a:spcAft>
                      </a:pPr>
                      <a:endParaRPr lang="ja-JP" altLang="en-US" sz="1300" dirty="0">
                        <a:latin typeface="+mn-lt"/>
                        <a:ea typeface="+mn-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ct val="100000"/>
                        </a:lnSpc>
                        <a:spcBef>
                          <a:spcPts val="0"/>
                        </a:spcBef>
                        <a:spcAft>
                          <a:spcPts val="0"/>
                        </a:spcAft>
                      </a:pPr>
                      <a:r>
                        <a:rPr lang="ja-JP" altLang="en-US" sz="1300" dirty="0">
                          <a:solidFill>
                            <a:schemeClr val="tx1"/>
                          </a:solidFill>
                          <a:latin typeface="+mn-lt"/>
                          <a:ea typeface="+mn-ea"/>
                        </a:rPr>
                        <a:t>・水道料金の見直し（素案）を公表</a:t>
                      </a:r>
                      <a:endParaRPr lang="en-US" altLang="ja-JP" sz="1300" dirty="0">
                        <a:solidFill>
                          <a:schemeClr val="tx1"/>
                        </a:solidFill>
                        <a:latin typeface="+mn-lt"/>
                        <a:ea typeface="+mn-ea"/>
                      </a:endParaRPr>
                    </a:p>
                    <a:p>
                      <a:pPr marL="72000" indent="-457200">
                        <a:lnSpc>
                          <a:spcPct val="100000"/>
                        </a:lnSpc>
                        <a:spcBef>
                          <a:spcPts val="0"/>
                        </a:spcBef>
                        <a:spcAft>
                          <a:spcPts val="0"/>
                        </a:spcAft>
                      </a:pPr>
                      <a:r>
                        <a:rPr lang="ja-JP" altLang="en-US" sz="1300" dirty="0">
                          <a:solidFill>
                            <a:schemeClr val="tx1"/>
                          </a:solidFill>
                          <a:latin typeface="+mn-lt"/>
                          <a:ea typeface="+mn-ea"/>
                        </a:rPr>
                        <a:t>（主な見直し内容）</a:t>
                      </a:r>
                    </a:p>
                    <a:p>
                      <a:pPr marL="72000" indent="-457200">
                        <a:lnSpc>
                          <a:spcPct val="100000"/>
                        </a:lnSpc>
                        <a:spcBef>
                          <a:spcPts val="0"/>
                        </a:spcBef>
                        <a:spcAft>
                          <a:spcPts val="0"/>
                        </a:spcAft>
                      </a:pPr>
                      <a:r>
                        <a:rPr lang="ja-JP" altLang="en-US" sz="1300" dirty="0">
                          <a:solidFill>
                            <a:schemeClr val="tx1"/>
                          </a:solidFill>
                          <a:latin typeface="+mn-lt"/>
                          <a:ea typeface="+mn-ea"/>
                        </a:rPr>
                        <a:t>基本水量の廃止：</a:t>
                      </a:r>
                      <a:r>
                        <a:rPr lang="en-US" altLang="ja-JP" sz="1300" dirty="0">
                          <a:solidFill>
                            <a:schemeClr val="tx1"/>
                          </a:solidFill>
                          <a:latin typeface="+mn-lt"/>
                          <a:ea typeface="+mn-ea"/>
                        </a:rPr>
                        <a:t>10㎥→0㎥</a:t>
                      </a:r>
                    </a:p>
                    <a:p>
                      <a:pPr marL="72000" indent="-457200">
                        <a:lnSpc>
                          <a:spcPct val="100000"/>
                        </a:lnSpc>
                        <a:spcBef>
                          <a:spcPts val="0"/>
                        </a:spcBef>
                        <a:spcAft>
                          <a:spcPts val="0"/>
                        </a:spcAft>
                      </a:pPr>
                      <a:r>
                        <a:rPr lang="ja-JP" altLang="en-US" sz="1300" dirty="0">
                          <a:solidFill>
                            <a:schemeClr val="tx1"/>
                          </a:solidFill>
                          <a:latin typeface="+mn-lt"/>
                          <a:ea typeface="+mn-ea"/>
                        </a:rPr>
                        <a:t>基本料金の引き下げ：</a:t>
                      </a:r>
                      <a:r>
                        <a:rPr lang="en-US" altLang="ja-JP" sz="1300" dirty="0">
                          <a:solidFill>
                            <a:schemeClr val="tx1"/>
                          </a:solidFill>
                          <a:latin typeface="+mn-lt"/>
                          <a:ea typeface="+mn-ea"/>
                        </a:rPr>
                        <a:t>950</a:t>
                      </a:r>
                      <a:r>
                        <a:rPr lang="ja-JP" altLang="en-US" sz="1300" dirty="0">
                          <a:solidFill>
                            <a:schemeClr val="tx1"/>
                          </a:solidFill>
                          <a:latin typeface="+mn-lt"/>
                          <a:ea typeface="+mn-ea"/>
                        </a:rPr>
                        <a:t>円　</a:t>
                      </a:r>
                    </a:p>
                    <a:p>
                      <a:pPr marL="72000" indent="-457200">
                        <a:lnSpc>
                          <a:spcPct val="100000"/>
                        </a:lnSpc>
                        <a:spcBef>
                          <a:spcPts val="0"/>
                        </a:spcBef>
                        <a:spcAft>
                          <a:spcPts val="0"/>
                        </a:spcAft>
                      </a:pPr>
                      <a:r>
                        <a:rPr lang="ja-JP" altLang="en-US" sz="1300" dirty="0">
                          <a:solidFill>
                            <a:schemeClr val="tx1"/>
                          </a:solidFill>
                          <a:latin typeface="+mn-lt"/>
                          <a:ea typeface="+mn-ea"/>
                        </a:rPr>
                        <a:t>　→</a:t>
                      </a:r>
                      <a:r>
                        <a:rPr lang="en-US" altLang="ja-JP" sz="1300" dirty="0">
                          <a:solidFill>
                            <a:schemeClr val="tx1"/>
                          </a:solidFill>
                          <a:latin typeface="+mn-lt"/>
                          <a:ea typeface="+mn-ea"/>
                        </a:rPr>
                        <a:t>850</a:t>
                      </a:r>
                      <a:r>
                        <a:rPr lang="ja-JP" altLang="en-US" sz="1300" dirty="0">
                          <a:solidFill>
                            <a:schemeClr val="tx1"/>
                          </a:solidFill>
                          <a:latin typeface="+mn-lt"/>
                          <a:ea typeface="+mn-ea"/>
                        </a:rPr>
                        <a:t>円（▲</a:t>
                      </a:r>
                      <a:r>
                        <a:rPr lang="en-US" altLang="ja-JP" sz="1300" dirty="0">
                          <a:solidFill>
                            <a:schemeClr val="tx1"/>
                          </a:solidFill>
                          <a:latin typeface="+mn-lt"/>
                          <a:ea typeface="+mn-ea"/>
                        </a:rPr>
                        <a:t>100</a:t>
                      </a:r>
                      <a:r>
                        <a:rPr lang="ja-JP" altLang="en-US" sz="1300" dirty="0">
                          <a:solidFill>
                            <a:schemeClr val="tx1"/>
                          </a:solidFill>
                          <a:latin typeface="+mn-lt"/>
                          <a:ea typeface="+mn-ea"/>
                        </a:rPr>
                        <a:t>円）　など</a:t>
                      </a:r>
                    </a:p>
                    <a:p>
                      <a:pPr marL="72000" indent="-457200">
                        <a:lnSpc>
                          <a:spcPct val="100000"/>
                        </a:lnSpc>
                        <a:spcBef>
                          <a:spcPts val="0"/>
                        </a:spcBef>
                        <a:spcAft>
                          <a:spcPts val="0"/>
                        </a:spcAft>
                      </a:pPr>
                      <a:r>
                        <a:rPr lang="ja-JP" altLang="en-US" sz="1300" dirty="0">
                          <a:solidFill>
                            <a:schemeClr val="tx1"/>
                          </a:solidFill>
                          <a:latin typeface="+mn-lt"/>
                          <a:ea typeface="+mn-ea"/>
                        </a:rPr>
                        <a:t>（見直し予定時期）</a:t>
                      </a:r>
                    </a:p>
                    <a:p>
                      <a:pPr marL="72000" indent="-457200">
                        <a:lnSpc>
                          <a:spcPct val="100000"/>
                        </a:lnSpc>
                        <a:spcBef>
                          <a:spcPts val="0"/>
                        </a:spcBef>
                        <a:spcAft>
                          <a:spcPts val="0"/>
                        </a:spcAft>
                      </a:pPr>
                      <a:r>
                        <a:rPr lang="ja-JP" altLang="en-US" sz="1300" dirty="0">
                          <a:solidFill>
                            <a:schemeClr val="tx1"/>
                          </a:solidFill>
                          <a:latin typeface="+mn-lt"/>
                          <a:ea typeface="+mn-ea"/>
                        </a:rPr>
                        <a:t>　</a:t>
                      </a:r>
                      <a:r>
                        <a:rPr lang="en-US" altLang="ja-JP" sz="1300" dirty="0">
                          <a:solidFill>
                            <a:schemeClr val="tx1"/>
                          </a:solidFill>
                          <a:latin typeface="+mn-lt"/>
                          <a:ea typeface="+mn-ea"/>
                        </a:rPr>
                        <a:t>2015</a:t>
                      </a:r>
                      <a:r>
                        <a:rPr lang="ja-JP" altLang="en-US" sz="1300" dirty="0">
                          <a:solidFill>
                            <a:schemeClr val="tx1"/>
                          </a:solidFill>
                          <a:latin typeface="+mn-lt"/>
                          <a:ea typeface="+mn-ea"/>
                        </a:rPr>
                        <a:t>年</a:t>
                      </a:r>
                      <a:r>
                        <a:rPr lang="en-US" altLang="ja-JP" sz="1300" dirty="0">
                          <a:solidFill>
                            <a:schemeClr val="tx1"/>
                          </a:solidFill>
                          <a:latin typeface="+mn-lt"/>
                          <a:ea typeface="+mn-ea"/>
                        </a:rPr>
                        <a:t>10</a:t>
                      </a:r>
                      <a:r>
                        <a:rPr lang="ja-JP" altLang="en-US" sz="1300" dirty="0">
                          <a:solidFill>
                            <a:schemeClr val="tx1"/>
                          </a:solidFill>
                          <a:latin typeface="+mn-lt"/>
                          <a:ea typeface="+mn-ea"/>
                        </a:rPr>
                        <a:t>月</a:t>
                      </a:r>
                    </a:p>
                    <a:p>
                      <a:pPr marL="72000" indent="-457200" algn="r">
                        <a:lnSpc>
                          <a:spcPct val="100000"/>
                        </a:lnSpc>
                        <a:spcBef>
                          <a:spcPts val="0"/>
                        </a:spcBef>
                        <a:spcAft>
                          <a:spcPts val="0"/>
                        </a:spcAft>
                      </a:pPr>
                      <a:r>
                        <a:rPr lang="ja-JP" altLang="en-US" sz="1300" dirty="0">
                          <a:solidFill>
                            <a:schemeClr val="tx1"/>
                          </a:solidFill>
                          <a:latin typeface="+mn-lt"/>
                          <a:ea typeface="+mn-ea"/>
                        </a:rPr>
                        <a:t>　　　　　　　（</a:t>
                      </a:r>
                      <a:r>
                        <a:rPr lang="en-US" altLang="ja-JP" sz="1300" dirty="0">
                          <a:solidFill>
                            <a:schemeClr val="tx1"/>
                          </a:solidFill>
                          <a:latin typeface="+mn-lt"/>
                          <a:ea typeface="+mn-ea"/>
                        </a:rPr>
                        <a:t>2013</a:t>
                      </a:r>
                      <a:r>
                        <a:rPr lang="ja-JP" altLang="en-US" sz="1300" dirty="0">
                          <a:solidFill>
                            <a:schemeClr val="tx1"/>
                          </a:solidFill>
                          <a:latin typeface="+mn-lt"/>
                          <a:ea typeface="+mn-ea"/>
                        </a:rPr>
                        <a:t>年</a:t>
                      </a:r>
                      <a:r>
                        <a:rPr lang="en-US" altLang="ja-JP" sz="1300" dirty="0">
                          <a:solidFill>
                            <a:schemeClr val="tx1"/>
                          </a:solidFill>
                          <a:latin typeface="+mn-lt"/>
                          <a:ea typeface="+mn-ea"/>
                        </a:rPr>
                        <a:t>12</a:t>
                      </a:r>
                      <a:r>
                        <a:rPr lang="ja-JP" altLang="en-US" sz="1300" dirty="0">
                          <a:solidFill>
                            <a:schemeClr val="tx1"/>
                          </a:solidFill>
                          <a:latin typeface="+mn-lt"/>
                          <a:ea typeface="+mn-ea"/>
                        </a:rPr>
                        <a:t>月）</a:t>
                      </a:r>
                      <a:endParaRPr lang="en-US" altLang="ja-JP" sz="1300" dirty="0">
                        <a:solidFill>
                          <a:schemeClr val="tx1"/>
                        </a:solidFill>
                        <a:latin typeface="+mn-lt"/>
                        <a:ea typeface="+mn-ea"/>
                      </a:endParaRPr>
                    </a:p>
                    <a:p>
                      <a:pPr marL="72000" indent="-457200">
                        <a:lnSpc>
                          <a:spcPct val="100000"/>
                        </a:lnSpc>
                        <a:spcBef>
                          <a:spcPts val="0"/>
                        </a:spcBef>
                        <a:spcAft>
                          <a:spcPts val="0"/>
                        </a:spcAft>
                      </a:pPr>
                      <a:endParaRPr lang="en-US" altLang="ja-JP" sz="1300" dirty="0">
                        <a:solidFill>
                          <a:schemeClr val="tx1"/>
                        </a:solidFill>
                        <a:latin typeface="+mn-lt"/>
                        <a:ea typeface="+mn-ea"/>
                      </a:endParaRPr>
                    </a:p>
                    <a:p>
                      <a:pPr marL="72000" indent="-457200">
                        <a:lnSpc>
                          <a:spcPct val="100000"/>
                        </a:lnSpc>
                        <a:spcBef>
                          <a:spcPts val="0"/>
                        </a:spcBef>
                        <a:spcAft>
                          <a:spcPts val="0"/>
                        </a:spcAft>
                      </a:pPr>
                      <a:r>
                        <a:rPr lang="ja-JP" altLang="en-US" sz="1300" b="0" u="none" dirty="0">
                          <a:solidFill>
                            <a:schemeClr val="tx1"/>
                          </a:solidFill>
                          <a:latin typeface="+mn-lt"/>
                          <a:ea typeface="+mn-ea"/>
                        </a:rPr>
                        <a:t>・上記、素案に沿った水道料金とするための給水条例改正議案の提出及び可決</a:t>
                      </a:r>
                      <a:endParaRPr lang="en-US" altLang="ja-JP" sz="1300" b="0" u="none" dirty="0">
                        <a:solidFill>
                          <a:schemeClr val="tx1"/>
                        </a:solidFill>
                        <a:latin typeface="+mn-lt"/>
                        <a:ea typeface="+mn-ea"/>
                      </a:endParaRPr>
                    </a:p>
                    <a:p>
                      <a:pPr marL="72000" indent="-457200" algn="r">
                        <a:lnSpc>
                          <a:spcPct val="100000"/>
                        </a:lnSpc>
                        <a:spcBef>
                          <a:spcPts val="0"/>
                        </a:spcBef>
                        <a:spcAft>
                          <a:spcPts val="0"/>
                        </a:spcAft>
                      </a:pPr>
                      <a:r>
                        <a:rPr lang="ja-JP" altLang="en-US" sz="1300" b="0" u="none" dirty="0">
                          <a:solidFill>
                            <a:schemeClr val="tx1"/>
                          </a:solidFill>
                          <a:latin typeface="+mn-lt"/>
                          <a:ea typeface="+mn-ea"/>
                        </a:rPr>
                        <a:t>（</a:t>
                      </a:r>
                      <a:r>
                        <a:rPr lang="en-US" altLang="ja-JP" sz="1300" b="0" u="none" dirty="0">
                          <a:solidFill>
                            <a:schemeClr val="tx1"/>
                          </a:solidFill>
                          <a:latin typeface="+mn-lt"/>
                          <a:ea typeface="+mn-ea"/>
                        </a:rPr>
                        <a:t>2014</a:t>
                      </a:r>
                      <a:r>
                        <a:rPr lang="ja-JP" altLang="en-US" sz="1300" b="0" u="none" dirty="0">
                          <a:solidFill>
                            <a:schemeClr val="tx1"/>
                          </a:solidFill>
                          <a:latin typeface="+mn-lt"/>
                          <a:ea typeface="+mn-ea"/>
                        </a:rPr>
                        <a:t>年</a:t>
                      </a:r>
                      <a:r>
                        <a:rPr lang="en-US" altLang="ja-JP" sz="1300" b="0" u="none" dirty="0">
                          <a:solidFill>
                            <a:schemeClr val="tx1"/>
                          </a:solidFill>
                          <a:latin typeface="+mn-lt"/>
                          <a:ea typeface="+mn-ea"/>
                        </a:rPr>
                        <a:t>9</a:t>
                      </a:r>
                      <a:r>
                        <a:rPr lang="ja-JP" altLang="en-US" sz="1300" b="0" u="none" dirty="0">
                          <a:solidFill>
                            <a:schemeClr val="tx1"/>
                          </a:solidFill>
                          <a:latin typeface="+mn-lt"/>
                          <a:ea typeface="+mn-ea"/>
                        </a:rPr>
                        <a:t>月）</a:t>
                      </a:r>
                      <a:endParaRPr lang="en-US" altLang="ja-JP" sz="1300" b="0" u="none" dirty="0">
                        <a:solidFill>
                          <a:schemeClr val="tx1"/>
                        </a:solidFill>
                        <a:latin typeface="+mn-lt"/>
                        <a:ea typeface="+mn-ea"/>
                      </a:endParaRPr>
                    </a:p>
                    <a:p>
                      <a:pPr marL="72000" indent="-457200">
                        <a:lnSpc>
                          <a:spcPct val="100000"/>
                        </a:lnSpc>
                        <a:spcBef>
                          <a:spcPts val="0"/>
                        </a:spcBef>
                        <a:spcAft>
                          <a:spcPts val="0"/>
                        </a:spcAft>
                      </a:pPr>
                      <a:endParaRPr lang="en-US" altLang="ja-JP" sz="1300" b="0" u="none" dirty="0">
                        <a:solidFill>
                          <a:schemeClr val="tx1"/>
                        </a:solidFill>
                        <a:latin typeface="+mn-lt"/>
                        <a:ea typeface="+mn-ea"/>
                      </a:endParaRPr>
                    </a:p>
                    <a:p>
                      <a:pPr marL="72000" indent="-457200">
                        <a:lnSpc>
                          <a:spcPct val="100000"/>
                        </a:lnSpc>
                        <a:spcBef>
                          <a:spcPts val="0"/>
                        </a:spcBef>
                        <a:spcAft>
                          <a:spcPts val="0"/>
                        </a:spcAft>
                      </a:pPr>
                      <a:r>
                        <a:rPr lang="ja-JP" altLang="en-US" sz="1300" b="0" u="none" dirty="0">
                          <a:solidFill>
                            <a:schemeClr val="tx1"/>
                          </a:solidFill>
                          <a:latin typeface="+mn-lt"/>
                          <a:ea typeface="+mn-ea"/>
                        </a:rPr>
                        <a:t>・水道料金の見直しを実施</a:t>
                      </a:r>
                      <a:endParaRPr lang="en-US" altLang="ja-JP" sz="1300" b="0" u="none" dirty="0">
                        <a:solidFill>
                          <a:schemeClr val="tx1"/>
                        </a:solidFill>
                        <a:latin typeface="+mn-lt"/>
                        <a:ea typeface="+mn-ea"/>
                      </a:endParaRPr>
                    </a:p>
                    <a:p>
                      <a:pPr marL="72000" indent="-457200">
                        <a:lnSpc>
                          <a:spcPct val="100000"/>
                        </a:lnSpc>
                        <a:spcBef>
                          <a:spcPts val="0"/>
                        </a:spcBef>
                        <a:spcAft>
                          <a:spcPts val="0"/>
                        </a:spcAft>
                      </a:pPr>
                      <a:r>
                        <a:rPr lang="ja-JP" altLang="en-US" sz="1300" b="0" u="none" dirty="0">
                          <a:solidFill>
                            <a:schemeClr val="tx1"/>
                          </a:solidFill>
                          <a:latin typeface="+mn-lt"/>
                          <a:ea typeface="+mn-ea"/>
                        </a:rPr>
                        <a:t>（主な見直し内容）</a:t>
                      </a:r>
                    </a:p>
                    <a:p>
                      <a:pPr marL="72000" indent="-457200">
                        <a:lnSpc>
                          <a:spcPct val="100000"/>
                        </a:lnSpc>
                        <a:spcBef>
                          <a:spcPts val="0"/>
                        </a:spcBef>
                        <a:spcAft>
                          <a:spcPts val="0"/>
                        </a:spcAft>
                      </a:pPr>
                      <a:r>
                        <a:rPr lang="ja-JP" altLang="en-US" sz="1300" b="0" u="none" dirty="0">
                          <a:solidFill>
                            <a:schemeClr val="tx1"/>
                          </a:solidFill>
                          <a:latin typeface="+mn-lt"/>
                          <a:ea typeface="+mn-ea"/>
                        </a:rPr>
                        <a:t>基本水量の廃止：</a:t>
                      </a:r>
                      <a:r>
                        <a:rPr lang="en-US" altLang="ja-JP" sz="1300" b="0" u="none" dirty="0">
                          <a:solidFill>
                            <a:schemeClr val="tx1"/>
                          </a:solidFill>
                          <a:latin typeface="+mn-lt"/>
                          <a:ea typeface="+mn-ea"/>
                        </a:rPr>
                        <a:t>10㎥→0㎥</a:t>
                      </a:r>
                    </a:p>
                    <a:p>
                      <a:pPr marL="72000" indent="-457200">
                        <a:lnSpc>
                          <a:spcPct val="100000"/>
                        </a:lnSpc>
                        <a:spcBef>
                          <a:spcPts val="0"/>
                        </a:spcBef>
                        <a:spcAft>
                          <a:spcPts val="0"/>
                        </a:spcAft>
                      </a:pPr>
                      <a:r>
                        <a:rPr lang="ja-JP" altLang="en-US" sz="1300" b="0" u="none" dirty="0">
                          <a:solidFill>
                            <a:schemeClr val="tx1"/>
                          </a:solidFill>
                          <a:latin typeface="+mn-lt"/>
                          <a:ea typeface="+mn-ea"/>
                        </a:rPr>
                        <a:t>基本料金の引き下げ：</a:t>
                      </a:r>
                      <a:r>
                        <a:rPr lang="en-US" altLang="ja-JP" sz="1300" b="0" u="none" dirty="0">
                          <a:solidFill>
                            <a:schemeClr val="tx1"/>
                          </a:solidFill>
                          <a:latin typeface="+mn-lt"/>
                          <a:ea typeface="+mn-ea"/>
                        </a:rPr>
                        <a:t>950</a:t>
                      </a:r>
                      <a:r>
                        <a:rPr lang="ja-JP" altLang="en-US" sz="1300" b="0" u="none" dirty="0">
                          <a:solidFill>
                            <a:schemeClr val="tx1"/>
                          </a:solidFill>
                          <a:latin typeface="+mn-lt"/>
                          <a:ea typeface="+mn-ea"/>
                        </a:rPr>
                        <a:t>円　</a:t>
                      </a:r>
                    </a:p>
                    <a:p>
                      <a:pPr marL="72000" indent="-457200">
                        <a:lnSpc>
                          <a:spcPct val="100000"/>
                        </a:lnSpc>
                        <a:spcBef>
                          <a:spcPts val="0"/>
                        </a:spcBef>
                        <a:spcAft>
                          <a:spcPts val="0"/>
                        </a:spcAft>
                      </a:pPr>
                      <a:r>
                        <a:rPr lang="ja-JP" altLang="en-US" sz="1300" b="0" u="none" dirty="0">
                          <a:solidFill>
                            <a:schemeClr val="tx1"/>
                          </a:solidFill>
                          <a:latin typeface="+mn-lt"/>
                          <a:ea typeface="+mn-ea"/>
                        </a:rPr>
                        <a:t>　→</a:t>
                      </a:r>
                      <a:r>
                        <a:rPr lang="en-US" altLang="ja-JP" sz="1300" b="0" u="none" dirty="0">
                          <a:solidFill>
                            <a:schemeClr val="tx1"/>
                          </a:solidFill>
                          <a:latin typeface="+mn-lt"/>
                          <a:ea typeface="+mn-ea"/>
                        </a:rPr>
                        <a:t>850</a:t>
                      </a:r>
                      <a:r>
                        <a:rPr lang="ja-JP" altLang="en-US" sz="1300" b="0" u="none" dirty="0">
                          <a:solidFill>
                            <a:schemeClr val="tx1"/>
                          </a:solidFill>
                          <a:latin typeface="+mn-lt"/>
                          <a:ea typeface="+mn-ea"/>
                        </a:rPr>
                        <a:t>円（▲</a:t>
                      </a:r>
                      <a:r>
                        <a:rPr lang="en-US" altLang="ja-JP" sz="1300" b="0" u="none" dirty="0">
                          <a:solidFill>
                            <a:schemeClr val="tx1"/>
                          </a:solidFill>
                          <a:latin typeface="+mn-lt"/>
                          <a:ea typeface="+mn-ea"/>
                        </a:rPr>
                        <a:t>100</a:t>
                      </a:r>
                      <a:r>
                        <a:rPr lang="ja-JP" altLang="en-US" sz="1300" b="0" u="none" dirty="0">
                          <a:solidFill>
                            <a:schemeClr val="tx1"/>
                          </a:solidFill>
                          <a:latin typeface="+mn-lt"/>
                          <a:ea typeface="+mn-ea"/>
                        </a:rPr>
                        <a:t>円）　など</a:t>
                      </a:r>
                      <a:endParaRPr lang="en-US" altLang="ja-JP" sz="1300" b="0" u="none" dirty="0">
                        <a:solidFill>
                          <a:schemeClr val="tx1"/>
                        </a:solidFill>
                        <a:latin typeface="+mn-lt"/>
                        <a:ea typeface="+mn-ea"/>
                      </a:endParaRPr>
                    </a:p>
                    <a:p>
                      <a:pPr marL="72000" indent="-457200" algn="r">
                        <a:lnSpc>
                          <a:spcPct val="100000"/>
                        </a:lnSpc>
                        <a:spcBef>
                          <a:spcPts val="0"/>
                        </a:spcBef>
                        <a:spcAft>
                          <a:spcPts val="0"/>
                        </a:spcAft>
                      </a:pPr>
                      <a:r>
                        <a:rPr lang="ja-JP" altLang="en-US" sz="1300" b="0" u="none" dirty="0">
                          <a:solidFill>
                            <a:schemeClr val="tx1"/>
                          </a:solidFill>
                          <a:latin typeface="+mn-lt"/>
                          <a:ea typeface="+mn-ea"/>
                        </a:rPr>
                        <a:t>（</a:t>
                      </a:r>
                      <a:r>
                        <a:rPr lang="en-US" altLang="ja-JP" sz="1300" b="0" u="none" dirty="0">
                          <a:solidFill>
                            <a:schemeClr val="tx1"/>
                          </a:solidFill>
                          <a:latin typeface="+mn-lt"/>
                          <a:ea typeface="+mn-ea"/>
                        </a:rPr>
                        <a:t>2015</a:t>
                      </a:r>
                      <a:r>
                        <a:rPr lang="ja-JP" altLang="en-US" sz="1300" b="0" u="none" dirty="0">
                          <a:solidFill>
                            <a:schemeClr val="tx1"/>
                          </a:solidFill>
                          <a:latin typeface="+mn-lt"/>
                          <a:ea typeface="+mn-ea"/>
                        </a:rPr>
                        <a:t>年</a:t>
                      </a:r>
                      <a:r>
                        <a:rPr lang="en-US" altLang="ja-JP" sz="1300" b="0" u="none" dirty="0">
                          <a:solidFill>
                            <a:schemeClr val="tx1"/>
                          </a:solidFill>
                          <a:latin typeface="+mn-lt"/>
                          <a:ea typeface="+mn-ea"/>
                        </a:rPr>
                        <a:t>10</a:t>
                      </a:r>
                      <a:r>
                        <a:rPr lang="ja-JP" altLang="en-US" sz="1300" b="0" u="none" dirty="0">
                          <a:solidFill>
                            <a:schemeClr val="tx1"/>
                          </a:solidFill>
                          <a:latin typeface="+mn-lt"/>
                          <a:ea typeface="+mn-ea"/>
                        </a:rPr>
                        <a:t>月～）</a:t>
                      </a:r>
                      <a:endParaRPr lang="en-US" altLang="ja-JP" sz="1300" b="0" u="none" dirty="0">
                        <a:solidFill>
                          <a:schemeClr val="tx1"/>
                        </a:solidFill>
                        <a:latin typeface="+mn-lt"/>
                        <a:ea typeface="+mn-ea"/>
                      </a:endParaRPr>
                    </a:p>
                    <a:p>
                      <a:pPr marL="72000" indent="-457200">
                        <a:lnSpc>
                          <a:spcPct val="100000"/>
                        </a:lnSpc>
                        <a:spcBef>
                          <a:spcPts val="0"/>
                        </a:spcBef>
                        <a:spcAft>
                          <a:spcPts val="0"/>
                        </a:spcAft>
                      </a:pPr>
                      <a:endParaRPr lang="en-US" altLang="ja-JP" sz="1300" dirty="0">
                        <a:solidFill>
                          <a:schemeClr val="tx1"/>
                        </a:solidFill>
                        <a:latin typeface="+mn-lt"/>
                        <a:ea typeface="+mn-ea"/>
                      </a:endParaRPr>
                    </a:p>
                  </a:txBody>
                  <a:tcPr marL="36000"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0" y="-27384"/>
            <a:ext cx="7200000" cy="461665"/>
          </a:xfrm>
          <a:prstGeom prst="rect">
            <a:avLst/>
          </a:prstGeom>
          <a:solidFill>
            <a:srgbClr val="0070C0"/>
          </a:solidFill>
        </p:spPr>
        <p:txBody>
          <a:bodyPr wrap="square" rtlCol="0">
            <a:spAutoFit/>
          </a:bodyPr>
          <a:lstStyle/>
          <a:p>
            <a:r>
              <a:rPr lang="en-US" altLang="ja-JP" sz="2400" b="1" u="sng" dirty="0">
                <a:solidFill>
                  <a:schemeClr val="bg1"/>
                </a:solidFill>
                <a:latin typeface="BIZ UDゴシック" panose="020B0400000000000000" pitchFamily="49" charset="-128"/>
                <a:ea typeface="BIZ UDゴシック" panose="020B0400000000000000" pitchFamily="49" charset="-128"/>
              </a:rPr>
              <a:t>Ⅱ</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民営化の取組</a:t>
            </a:r>
            <a:r>
              <a:rPr kumimoji="1" lang="en-US" altLang="ja-JP" sz="2400" b="1" u="sng" dirty="0">
                <a:solidFill>
                  <a:schemeClr val="bg1"/>
                </a:solidFill>
                <a:latin typeface="BIZ UDゴシック" panose="020B0400000000000000" pitchFamily="49" charset="-128"/>
                <a:ea typeface="BIZ UDゴシック" panose="020B0400000000000000" pitchFamily="49" charset="-128"/>
              </a:rPr>
              <a:t>】</a:t>
            </a:r>
            <a:r>
              <a:rPr kumimoji="1" lang="ja-JP" altLang="en-US" sz="2400" b="1" u="sng" dirty="0">
                <a:solidFill>
                  <a:schemeClr val="bg1"/>
                </a:solidFill>
                <a:latin typeface="BIZ UDゴシック" panose="020B0400000000000000" pitchFamily="49" charset="-128"/>
                <a:ea typeface="BIZ UDゴシック" panose="020B0400000000000000" pitchFamily="49" charset="-128"/>
              </a:rPr>
              <a:t>（３）水道</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91</a:t>
            </a:fld>
            <a:endParaRPr lang="ja-JP" altLang="en-US"/>
          </a:p>
        </p:txBody>
      </p:sp>
    </p:spTree>
    <p:extLst>
      <p:ext uri="{BB962C8B-B14F-4D97-AF65-F5344CB8AC3E}">
        <p14:creationId xmlns:p14="http://schemas.microsoft.com/office/powerpoint/2010/main" val="37594625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角丸四角形 1">
            <a:extLst>
              <a:ext uri="{FF2B5EF4-FFF2-40B4-BE49-F238E27FC236}">
                <a16:creationId xmlns:a16="http://schemas.microsoft.com/office/drawing/2014/main" id="{A419C5E8-323C-BB16-1075-AB750C155326}"/>
              </a:ext>
            </a:extLst>
          </p:cNvPr>
          <p:cNvSpPr/>
          <p:nvPr/>
        </p:nvSpPr>
        <p:spPr>
          <a:xfrm>
            <a:off x="7033084" y="2051719"/>
            <a:ext cx="2088232" cy="1451957"/>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6" name="角丸四角形 1">
            <a:extLst>
              <a:ext uri="{FF2B5EF4-FFF2-40B4-BE49-F238E27FC236}">
                <a16:creationId xmlns:a16="http://schemas.microsoft.com/office/drawing/2014/main" id="{A419C5E8-323C-BB16-1075-AB750C155326}"/>
              </a:ext>
            </a:extLst>
          </p:cNvPr>
          <p:cNvSpPr/>
          <p:nvPr/>
        </p:nvSpPr>
        <p:spPr>
          <a:xfrm>
            <a:off x="6819449" y="1219161"/>
            <a:ext cx="2088232" cy="698864"/>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45" name="直線コネクタ 44"/>
          <p:cNvCxnSpPr/>
          <p:nvPr/>
        </p:nvCxnSpPr>
        <p:spPr>
          <a:xfrm>
            <a:off x="539552" y="12446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547664" y="12446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1907704" y="1254564"/>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627784" y="12446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3491880" y="12319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283968" y="1196704"/>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3253621" y="1245200"/>
            <a:ext cx="1316938" cy="5173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●市会（</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5725"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・企業団との統合に係る議案否決</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正方形/長方形 5"/>
          <p:cNvSpPr/>
          <p:nvPr/>
        </p:nvSpPr>
        <p:spPr>
          <a:xfrm>
            <a:off x="251519" y="260648"/>
            <a:ext cx="647201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①広域化（府域一水道）</a:t>
            </a:r>
            <a:endParaRPr kumimoji="1" lang="ja-JP" altLang="en-US"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8" name="山形 7"/>
          <p:cNvSpPr/>
          <p:nvPr/>
        </p:nvSpPr>
        <p:spPr>
          <a:xfrm>
            <a:off x="-36512" y="773214"/>
            <a:ext cx="923482"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9" name="山形 8"/>
          <p:cNvSpPr/>
          <p:nvPr/>
        </p:nvSpPr>
        <p:spPr>
          <a:xfrm>
            <a:off x="755576" y="773214"/>
            <a:ext cx="923482"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2009</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10" name="山形 9"/>
          <p:cNvSpPr/>
          <p:nvPr/>
        </p:nvSpPr>
        <p:spPr>
          <a:xfrm>
            <a:off x="1907704" y="773214"/>
            <a:ext cx="923482"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2011</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11" name="山形 10"/>
          <p:cNvSpPr/>
          <p:nvPr/>
        </p:nvSpPr>
        <p:spPr>
          <a:xfrm>
            <a:off x="2679179" y="772820"/>
            <a:ext cx="923482"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12" name="正方形/長方形 11"/>
          <p:cNvSpPr/>
          <p:nvPr/>
        </p:nvSpPr>
        <p:spPr>
          <a:xfrm>
            <a:off x="-4097" y="1539708"/>
            <a:ext cx="457200" cy="20098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①広域化（府域一水道）</a:t>
            </a:r>
          </a:p>
        </p:txBody>
      </p:sp>
      <p:sp>
        <p:nvSpPr>
          <p:cNvPr id="15" name="正方形/長方形 14"/>
          <p:cNvSpPr/>
          <p:nvPr/>
        </p:nvSpPr>
        <p:spPr>
          <a:xfrm>
            <a:off x="2273790" y="3333884"/>
            <a:ext cx="1679023" cy="6869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●水道事業統合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検討委員会（</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5725"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・大阪広域水道企業団との統合協議開始</a:t>
            </a:r>
          </a:p>
        </p:txBody>
      </p:sp>
      <p:sp>
        <p:nvSpPr>
          <p:cNvPr id="16" name="正方形/長方形 15"/>
          <p:cNvSpPr/>
          <p:nvPr/>
        </p:nvSpPr>
        <p:spPr>
          <a:xfrm>
            <a:off x="2570594" y="4022931"/>
            <a:ext cx="1641367" cy="5192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●府市統合本部（</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5725"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・経営形態の見直し項目</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5725"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項目）の基本的方向性について</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正方形/長方形 17"/>
          <p:cNvSpPr/>
          <p:nvPr/>
        </p:nvSpPr>
        <p:spPr>
          <a:xfrm>
            <a:off x="3523628" y="1801419"/>
            <a:ext cx="1149478" cy="39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●統合協議一旦中止（</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山形 33"/>
          <p:cNvSpPr/>
          <p:nvPr/>
        </p:nvSpPr>
        <p:spPr>
          <a:xfrm>
            <a:off x="3462076" y="772868"/>
            <a:ext cx="923482"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2013</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35" name="山形 34"/>
          <p:cNvSpPr/>
          <p:nvPr/>
        </p:nvSpPr>
        <p:spPr>
          <a:xfrm>
            <a:off x="4572000" y="772820"/>
            <a:ext cx="2124451"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37" name="山形 36"/>
          <p:cNvSpPr/>
          <p:nvPr/>
        </p:nvSpPr>
        <p:spPr>
          <a:xfrm>
            <a:off x="1547664" y="778402"/>
            <a:ext cx="490436"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546056" y="1233052"/>
            <a:ext cx="1571312" cy="5147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●コンセッション型指定管理者制度による府用水供給事業の受託について提案（</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900059" y="1918024"/>
            <a:ext cx="1755432" cy="6840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●受水市町村の首長会議</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5725"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・コンセッション方式ではなく、企業団を設立することが決定、統合協議中止</a:t>
            </a:r>
            <a:endParaRPr kumimoji="1" lang="en-US" altLang="ja-JP"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6" name="正方形/長方形 35"/>
          <p:cNvSpPr/>
          <p:nvPr/>
        </p:nvSpPr>
        <p:spPr>
          <a:xfrm>
            <a:off x="2039825" y="2756479"/>
            <a:ext cx="1392857" cy="53849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●市戦略会議（</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5725"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・府域一水道を目指す方針を確認</a:t>
            </a:r>
            <a:endParaRPr kumimoji="1" lang="en-US" altLang="ja-JP"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29" name="直線コネクタ 28"/>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7815310" y="234434"/>
            <a:ext cx="1158779"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44" name="山形 43"/>
          <p:cNvSpPr/>
          <p:nvPr/>
        </p:nvSpPr>
        <p:spPr>
          <a:xfrm>
            <a:off x="4355976" y="764704"/>
            <a:ext cx="287034"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53" name="直線コネクタ 52"/>
          <p:cNvCxnSpPr/>
          <p:nvPr/>
        </p:nvCxnSpPr>
        <p:spPr>
          <a:xfrm>
            <a:off x="4572000" y="1238076"/>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4572000" y="1251922"/>
            <a:ext cx="1791489" cy="7568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回副首都推進本部会議（</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5725"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・市と府で府域の全体最適の水道について協議する場を設定し、検討する必要性が示された</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正方形/長方形 32"/>
          <p:cNvSpPr/>
          <p:nvPr/>
        </p:nvSpPr>
        <p:spPr>
          <a:xfrm>
            <a:off x="4780124" y="2268741"/>
            <a:ext cx="1983357" cy="12077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回副首都推進本部会議（</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5725"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・大阪の水道事業の現状分析を報告</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5725"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・副首都推進局・大阪府健康医療部・大阪市水道局による府域水道最適化検討チームを設置し、府域全体の水道事業の最適化の観点から検討を進めることが決定</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正方形/長方形 37"/>
          <p:cNvSpPr/>
          <p:nvPr/>
        </p:nvSpPr>
        <p:spPr>
          <a:xfrm>
            <a:off x="4958750" y="3932356"/>
            <a:ext cx="1923608" cy="9165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●府域水道最適化検討チーム（</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5725"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・特別顧問からの助言を受けながら、浄水場の最適化などを検討</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9" name="直線コネクタ 38"/>
          <p:cNvCxnSpPr/>
          <p:nvPr/>
        </p:nvCxnSpPr>
        <p:spPr>
          <a:xfrm>
            <a:off x="2758397" y="1676351"/>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51" name="山形 50"/>
          <p:cNvSpPr/>
          <p:nvPr/>
        </p:nvSpPr>
        <p:spPr>
          <a:xfrm>
            <a:off x="6744833" y="764704"/>
            <a:ext cx="2046018"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52" name="正方形/長方形 51"/>
          <p:cNvSpPr/>
          <p:nvPr/>
        </p:nvSpPr>
        <p:spPr>
          <a:xfrm>
            <a:off x="6843389" y="1242341"/>
            <a:ext cx="1947462" cy="12077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14</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回副首都本部会議</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・府域における持続可能な水道事業のあり方について中間報告を実施</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4" name="正方形/長方形 53"/>
          <p:cNvSpPr/>
          <p:nvPr/>
        </p:nvSpPr>
        <p:spPr>
          <a:xfrm>
            <a:off x="7106378" y="2066149"/>
            <a:ext cx="1947462" cy="14834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「府域一水道に向けた水道の</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あり方協議会」の設置</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・大阪府及び府内全水道事業者、水道用水供給事業者が参画する「府域一水道に向けた水道のあり方協議会」において、府域一水道に向けた水道のあり方について検討・協議を開始</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40" name="直線コネクタ 39"/>
          <p:cNvCxnSpPr/>
          <p:nvPr/>
        </p:nvCxnSpPr>
        <p:spPr>
          <a:xfrm>
            <a:off x="6804248" y="121916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55" name="テキスト ボックス 36"/>
          <p:cNvSpPr txBox="1"/>
          <p:nvPr/>
        </p:nvSpPr>
        <p:spPr>
          <a:xfrm>
            <a:off x="54434" y="29582"/>
            <a:ext cx="3869383"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Ⅱ</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公民連携</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経営形態の見直し</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民営化の取組</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・水道</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92</a:t>
            </a:fld>
            <a:endParaRPr lang="ja-JP" altLang="en-US"/>
          </a:p>
        </p:txBody>
      </p:sp>
    </p:spTree>
    <p:extLst>
      <p:ext uri="{BB962C8B-B14F-4D97-AF65-F5344CB8AC3E}">
        <p14:creationId xmlns:p14="http://schemas.microsoft.com/office/powerpoint/2010/main" val="4263784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角丸四角形 1">
            <a:extLst>
              <a:ext uri="{FF2B5EF4-FFF2-40B4-BE49-F238E27FC236}">
                <a16:creationId xmlns:a16="http://schemas.microsoft.com/office/drawing/2014/main" id="{A419C5E8-323C-BB16-1075-AB750C155326}"/>
              </a:ext>
            </a:extLst>
          </p:cNvPr>
          <p:cNvSpPr/>
          <p:nvPr/>
        </p:nvSpPr>
        <p:spPr>
          <a:xfrm>
            <a:off x="8051658" y="1268759"/>
            <a:ext cx="1056845" cy="1566869"/>
          </a:xfrm>
          <a:prstGeom prst="roundRect">
            <a:avLst>
              <a:gd name="adj" fmla="val 5588"/>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角丸四角形 1">
            <a:extLst>
              <a:ext uri="{FF2B5EF4-FFF2-40B4-BE49-F238E27FC236}">
                <a16:creationId xmlns:a16="http://schemas.microsoft.com/office/drawing/2014/main" id="{A419C5E8-323C-BB16-1075-AB750C155326}"/>
              </a:ext>
            </a:extLst>
          </p:cNvPr>
          <p:cNvSpPr/>
          <p:nvPr/>
        </p:nvSpPr>
        <p:spPr>
          <a:xfrm>
            <a:off x="7071141" y="3187548"/>
            <a:ext cx="1677324" cy="831490"/>
          </a:xfrm>
          <a:prstGeom prst="roundRect">
            <a:avLst>
              <a:gd name="adj" fmla="val 5588"/>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45" name="直線コネクタ 44"/>
          <p:cNvCxnSpPr/>
          <p:nvPr/>
        </p:nvCxnSpPr>
        <p:spPr>
          <a:xfrm>
            <a:off x="1331640" y="12446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55776" y="12446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851920" y="1254564"/>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5148064" y="12446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51519" y="260648"/>
            <a:ext cx="647201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②経営形態の見直し に関する取組</a:t>
            </a:r>
            <a:endParaRPr kumimoji="1" lang="ja-JP" altLang="en-US"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8" name="山形 7"/>
          <p:cNvSpPr/>
          <p:nvPr/>
        </p:nvSpPr>
        <p:spPr>
          <a:xfrm>
            <a:off x="2519928" y="773214"/>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9" name="山形 8"/>
          <p:cNvSpPr/>
          <p:nvPr/>
        </p:nvSpPr>
        <p:spPr>
          <a:xfrm>
            <a:off x="3816072" y="773214"/>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34" name="山形 33"/>
          <p:cNvSpPr/>
          <p:nvPr/>
        </p:nvSpPr>
        <p:spPr>
          <a:xfrm>
            <a:off x="7313" y="772868"/>
            <a:ext cx="1404000"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2013</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35" name="山形 34"/>
          <p:cNvSpPr/>
          <p:nvPr/>
        </p:nvSpPr>
        <p:spPr>
          <a:xfrm>
            <a:off x="1259632" y="772820"/>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37" name="山形 36"/>
          <p:cNvSpPr/>
          <p:nvPr/>
        </p:nvSpPr>
        <p:spPr>
          <a:xfrm>
            <a:off x="5004048" y="773214"/>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cxnSp>
        <p:nvCxnSpPr>
          <p:cNvPr id="29" name="直線コネクタ 28"/>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7815310" y="234434"/>
            <a:ext cx="1158779"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33" name="正方形/長方形 32"/>
          <p:cNvSpPr/>
          <p:nvPr/>
        </p:nvSpPr>
        <p:spPr>
          <a:xfrm>
            <a:off x="-324544" y="1268760"/>
            <a:ext cx="1080120" cy="17636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②経営形態の見直し</a:t>
            </a:r>
          </a:p>
        </p:txBody>
      </p:sp>
      <p:sp>
        <p:nvSpPr>
          <p:cNvPr id="38" name="正方形/長方形 37"/>
          <p:cNvSpPr/>
          <p:nvPr/>
        </p:nvSpPr>
        <p:spPr>
          <a:xfrm>
            <a:off x="673683" y="1340768"/>
            <a:ext cx="1847852" cy="6595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●市戦略会議（</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5725"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・改正ＰＦＩ法に基づく公共施設等運営権制度を活用した上下分離方式による民営化を進めることを決定</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1" name="正方形/長方形 50"/>
          <p:cNvSpPr/>
          <p:nvPr/>
        </p:nvSpPr>
        <p:spPr>
          <a:xfrm>
            <a:off x="1369420" y="3123215"/>
            <a:ext cx="1381593" cy="5218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●民営化基本方針（案）の策定（</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2" name="角丸四角形 51"/>
          <p:cNvSpPr/>
          <p:nvPr/>
        </p:nvSpPr>
        <p:spPr>
          <a:xfrm>
            <a:off x="133934" y="5041592"/>
            <a:ext cx="2514600" cy="1123712"/>
          </a:xfrm>
          <a:prstGeom prst="roundRect">
            <a:avLst/>
          </a:prstGeom>
          <a:solidFill>
            <a:schemeClr val="bg1"/>
          </a:solidFill>
          <a:ln w="19050">
            <a:solidFill>
              <a:schemeClr val="tx1"/>
            </a:solidFill>
          </a:ln>
        </p:spPr>
        <p:txBody>
          <a:bodyPr wrap="square">
            <a:spAutoFit/>
          </a:bodyPr>
          <a:lstStyle/>
          <a:p>
            <a:pPr marL="85725"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国的にみても、改正ＰＦＩ法に基づく「公共施設等運営権制度」を活用した民営化方針は水道事業としては初めてのもの。国（厚生労働省等）との協議結果も盛り込まれており、法的課題が一定整理された。</a:t>
            </a:r>
          </a:p>
        </p:txBody>
      </p:sp>
      <p:sp>
        <p:nvSpPr>
          <p:cNvPr id="25" name="正方形/長方形 24"/>
          <p:cNvSpPr/>
          <p:nvPr/>
        </p:nvSpPr>
        <p:spPr>
          <a:xfrm>
            <a:off x="1835696" y="3681561"/>
            <a:ext cx="1275005" cy="61153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●実施プラン（案）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・実施方針（案）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の策定（</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2123728" y="4329633"/>
            <a:ext cx="1584176" cy="4675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●条例改正案の提出</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⇒市会で否決（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正方形/長方形 26"/>
          <p:cNvSpPr/>
          <p:nvPr/>
        </p:nvSpPr>
        <p:spPr>
          <a:xfrm>
            <a:off x="2843808" y="3164372"/>
            <a:ext cx="1368152" cy="4806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●実施プラン（案）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修正版の策定</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572000" y="3236380"/>
            <a:ext cx="1275005" cy="4086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●実施方針（案）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修正版の策定</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4665684" y="4329633"/>
            <a:ext cx="1491029" cy="4675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●条例改正案の提出</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⇒市会で継続審査</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1" name="正方形/長方形 30"/>
          <p:cNvSpPr/>
          <p:nvPr/>
        </p:nvSpPr>
        <p:spPr>
          <a:xfrm>
            <a:off x="5508104" y="3702435"/>
            <a:ext cx="1434965" cy="5186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●実施プラン（案）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追加資料の策定</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6" name="正方形/長方形 35"/>
          <p:cNvSpPr/>
          <p:nvPr/>
        </p:nvSpPr>
        <p:spPr>
          <a:xfrm>
            <a:off x="6084168" y="4473649"/>
            <a:ext cx="989063" cy="4675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●条例改正案の市会審議</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⇒審議未了により廃案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4" name="テキスト ボックス 43"/>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山形 31"/>
          <p:cNvSpPr/>
          <p:nvPr/>
        </p:nvSpPr>
        <p:spPr>
          <a:xfrm>
            <a:off x="6264344" y="772820"/>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42" name="山形 41"/>
          <p:cNvSpPr/>
          <p:nvPr/>
        </p:nvSpPr>
        <p:spPr>
          <a:xfrm>
            <a:off x="7524328" y="773214"/>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cxnSp>
        <p:nvCxnSpPr>
          <p:cNvPr id="43" name="直線コネクタ 42"/>
          <p:cNvCxnSpPr/>
          <p:nvPr/>
        </p:nvCxnSpPr>
        <p:spPr>
          <a:xfrm>
            <a:off x="6444208" y="1196752"/>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7740352" y="1196752"/>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7138097" y="3187942"/>
            <a:ext cx="1434965" cy="9141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●改正水道法の適用による</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PFI</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管路更新事業と水道基盤強化方策について（素案）の策定</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（２月）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3" name="正方形/長方形 52"/>
          <p:cNvSpPr/>
          <p:nvPr/>
        </p:nvSpPr>
        <p:spPr>
          <a:xfrm>
            <a:off x="8051659" y="1287877"/>
            <a:ext cx="1056845" cy="6595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●市戦略会議　（１月）</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5725"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・大阪市水道</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PFI</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管路更新事業等の実施について、配水管更新事業に運営権制度を導入すること等を決定</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93</a:t>
            </a:fld>
            <a:endParaRPr lang="ja-JP" altLang="en-US"/>
          </a:p>
        </p:txBody>
      </p:sp>
      <p:sp>
        <p:nvSpPr>
          <p:cNvPr id="40" name="角丸四角形 39"/>
          <p:cNvSpPr/>
          <p:nvPr/>
        </p:nvSpPr>
        <p:spPr>
          <a:xfrm>
            <a:off x="7380313" y="5193729"/>
            <a:ext cx="728116" cy="1123712"/>
          </a:xfrm>
          <a:prstGeom prst="roundRect">
            <a:avLst/>
          </a:prstGeom>
          <a:solidFill>
            <a:schemeClr val="bg1"/>
          </a:solidFill>
          <a:ln w="19050">
            <a:noFill/>
          </a:ln>
        </p:spPr>
        <p:txBody>
          <a:bodyPr wrap="square">
            <a:spAutoFit/>
          </a:bodyPr>
          <a:lstStyle/>
          <a:p>
            <a:pPr marL="85725"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85725" marR="0" lvl="0" indent="0" algn="l" defTabSz="914400" rtl="0" eaLnBrk="1" fontAlgn="auto" latinLnBrk="0" hangingPunct="1">
              <a:lnSpc>
                <a:spcPts val="1200"/>
              </a:lnSpc>
              <a:spcBef>
                <a:spcPts val="0"/>
              </a:spcBef>
              <a:spcAft>
                <a:spcPts val="0"/>
              </a:spcAft>
              <a:buClrTx/>
              <a:buSzTx/>
              <a:buFontTx/>
              <a:buNone/>
              <a:tabLst/>
              <a:defRPr/>
            </a:pPr>
            <a:endParaRPr lang="en-US" altLang="ja-JP" sz="1100" dirty="0">
              <a:solidFill>
                <a:prstClr val="black"/>
              </a:solidFill>
              <a:latin typeface="Calibri"/>
              <a:ea typeface="ＭＳ Ｐゴシック" panose="020B0600070205080204" pitchFamily="50" charset="-128"/>
            </a:endParaRPr>
          </a:p>
          <a:p>
            <a:pPr marL="85725"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85725" marR="0" lvl="0" indent="0" algn="l" defTabSz="914400" rtl="0" eaLnBrk="1" fontAlgn="auto" latinLnBrk="0" hangingPunct="1">
              <a:lnSpc>
                <a:spcPts val="1200"/>
              </a:lnSpc>
              <a:spcBef>
                <a:spcPts val="0"/>
              </a:spcBef>
              <a:spcAft>
                <a:spcPts val="0"/>
              </a:spcAft>
              <a:buClrTx/>
              <a:buSzTx/>
              <a:buFontTx/>
              <a:buNone/>
              <a:tabLst/>
              <a:defRPr/>
            </a:pPr>
            <a:endParaRPr lang="en-US" altLang="ja-JP" sz="1100" dirty="0">
              <a:solidFill>
                <a:prstClr val="black"/>
              </a:solidFill>
              <a:latin typeface="Calibri"/>
              <a:ea typeface="ＭＳ Ｐゴシック" panose="020B0600070205080204" pitchFamily="50" charset="-128"/>
            </a:endParaRPr>
          </a:p>
          <a:p>
            <a:pPr marL="85725"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85725" marR="0" lvl="0" indent="0" algn="l" defTabSz="914400" rtl="0" eaLnBrk="1" fontAlgn="auto" latinLnBrk="0" hangingPunct="1">
              <a:lnSpc>
                <a:spcPts val="12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5" name="角丸四角形 1">
            <a:extLst>
              <a:ext uri="{FF2B5EF4-FFF2-40B4-BE49-F238E27FC236}">
                <a16:creationId xmlns:a16="http://schemas.microsoft.com/office/drawing/2014/main" id="{A419C5E8-323C-BB16-1075-AB750C155326}"/>
              </a:ext>
            </a:extLst>
          </p:cNvPr>
          <p:cNvSpPr/>
          <p:nvPr/>
        </p:nvSpPr>
        <p:spPr>
          <a:xfrm>
            <a:off x="6624737" y="5236608"/>
            <a:ext cx="2483767" cy="1080833"/>
          </a:xfrm>
          <a:prstGeom prst="roundRect">
            <a:avLst>
              <a:gd name="adj" fmla="val 5588"/>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4" name="角丸四角形 53"/>
          <p:cNvSpPr/>
          <p:nvPr/>
        </p:nvSpPr>
        <p:spPr>
          <a:xfrm>
            <a:off x="6629400" y="5193729"/>
            <a:ext cx="2514600" cy="1123712"/>
          </a:xfrm>
          <a:prstGeom prst="roundRect">
            <a:avLst/>
          </a:prstGeom>
          <a:noFill/>
          <a:ln w="19050">
            <a:solidFill>
              <a:schemeClr val="tx1"/>
            </a:solidFill>
          </a:ln>
        </p:spPr>
        <p:txBody>
          <a:bodyPr wrap="square">
            <a:spAutoFit/>
          </a:bodyPr>
          <a:lstStyle/>
          <a:p>
            <a:pPr marL="85725"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水道法の改正（</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月公布、</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月施行）により、市町村が水道事業者としての位置づけを維持したまま、業務の全部⼜は⼀部の運営等を⺠間事業者に委ねる「水道施設運営権」が創設された。</a:t>
            </a:r>
          </a:p>
        </p:txBody>
      </p:sp>
    </p:spTree>
    <p:extLst>
      <p:ext uri="{BB962C8B-B14F-4D97-AF65-F5344CB8AC3E}">
        <p14:creationId xmlns:p14="http://schemas.microsoft.com/office/powerpoint/2010/main" val="3142000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1">
            <a:extLst>
              <a:ext uri="{FF2B5EF4-FFF2-40B4-BE49-F238E27FC236}">
                <a16:creationId xmlns:a16="http://schemas.microsoft.com/office/drawing/2014/main" id="{A419C5E8-323C-BB16-1075-AB750C155326}"/>
              </a:ext>
            </a:extLst>
          </p:cNvPr>
          <p:cNvSpPr/>
          <p:nvPr/>
        </p:nvSpPr>
        <p:spPr>
          <a:xfrm>
            <a:off x="7191436" y="2366606"/>
            <a:ext cx="1920314" cy="1353859"/>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3" name="角丸四角形 1">
            <a:extLst>
              <a:ext uri="{FF2B5EF4-FFF2-40B4-BE49-F238E27FC236}">
                <a16:creationId xmlns:a16="http://schemas.microsoft.com/office/drawing/2014/main" id="{A419C5E8-323C-BB16-1075-AB750C155326}"/>
              </a:ext>
            </a:extLst>
          </p:cNvPr>
          <p:cNvSpPr/>
          <p:nvPr/>
        </p:nvSpPr>
        <p:spPr>
          <a:xfrm>
            <a:off x="7173839" y="1311462"/>
            <a:ext cx="1800250" cy="863453"/>
          </a:xfrm>
          <a:prstGeom prst="roundRect">
            <a:avLst>
              <a:gd name="adj" fmla="val 5588"/>
            </a:avLst>
          </a:prstGeom>
          <a:solidFill>
            <a:srgbClr val="05E0DB">
              <a:lumMod val="60000"/>
              <a:lumOff val="40000"/>
              <a:alpha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28" name="直線コネクタ 27"/>
          <p:cNvCxnSpPr/>
          <p:nvPr/>
        </p:nvCxnSpPr>
        <p:spPr>
          <a:xfrm>
            <a:off x="976325" y="12446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242417" y="1240496"/>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452239" y="12827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732399" y="1254564"/>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436096" y="12827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6084168" y="1254564"/>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51520" y="260648"/>
            <a:ext cx="620306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③ダウンサイジング</a:t>
            </a:r>
          </a:p>
        </p:txBody>
      </p:sp>
      <p:sp>
        <p:nvSpPr>
          <p:cNvPr id="8" name="山形 7"/>
          <p:cNvSpPr/>
          <p:nvPr/>
        </p:nvSpPr>
        <p:spPr>
          <a:xfrm>
            <a:off x="-1" y="773214"/>
            <a:ext cx="1152455"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2011</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9" name="山形 8"/>
          <p:cNvSpPr/>
          <p:nvPr/>
        </p:nvSpPr>
        <p:spPr>
          <a:xfrm>
            <a:off x="971043" y="773214"/>
            <a:ext cx="1404000"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10" name="山形 9"/>
          <p:cNvSpPr/>
          <p:nvPr/>
        </p:nvSpPr>
        <p:spPr>
          <a:xfrm>
            <a:off x="3432129" y="773214"/>
            <a:ext cx="1404000"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11" name="山形 10"/>
          <p:cNvSpPr/>
          <p:nvPr/>
        </p:nvSpPr>
        <p:spPr>
          <a:xfrm>
            <a:off x="4679280" y="772820"/>
            <a:ext cx="948937"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34" name="山形 33"/>
          <p:cNvSpPr/>
          <p:nvPr/>
        </p:nvSpPr>
        <p:spPr>
          <a:xfrm>
            <a:off x="5440382" y="772868"/>
            <a:ext cx="899944"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35" name="山形 34"/>
          <p:cNvSpPr/>
          <p:nvPr/>
        </p:nvSpPr>
        <p:spPr>
          <a:xfrm>
            <a:off x="6264344" y="772820"/>
            <a:ext cx="971952"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37" name="山形 36"/>
          <p:cNvSpPr/>
          <p:nvPr/>
        </p:nvSpPr>
        <p:spPr>
          <a:xfrm>
            <a:off x="2195711" y="773214"/>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2013</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cxnSp>
        <p:nvCxnSpPr>
          <p:cNvPr id="25" name="直線コネクタ 24"/>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7815310" y="247134"/>
            <a:ext cx="1158779"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What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58" name="正方形/長方形 57"/>
          <p:cNvSpPr/>
          <p:nvPr/>
        </p:nvSpPr>
        <p:spPr>
          <a:xfrm>
            <a:off x="129600" y="2684512"/>
            <a:ext cx="221018" cy="16085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③ダウンサイジング</a:t>
            </a:r>
          </a:p>
        </p:txBody>
      </p:sp>
      <p:sp>
        <p:nvSpPr>
          <p:cNvPr id="59" name="正方形/長方形 58"/>
          <p:cNvSpPr/>
          <p:nvPr/>
        </p:nvSpPr>
        <p:spPr>
          <a:xfrm>
            <a:off x="593341" y="1268760"/>
            <a:ext cx="1954684" cy="8294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●第３回府市統合本部会議（</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890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・新大阪エリアのまちづくりのため、柴島浄水場の廃止案を検討する方向性が提示</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0" name="正方形/長方形 59"/>
          <p:cNvSpPr/>
          <p:nvPr/>
        </p:nvSpPr>
        <p:spPr>
          <a:xfrm>
            <a:off x="1415145" y="1844824"/>
            <a:ext cx="1907580" cy="5923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14</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回府市統合本部会議（</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890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・基本的方向性案として、柴島浄水場の廃止の考え方を提示</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1" name="テキスト ボックス 60"/>
          <p:cNvSpPr txBox="1"/>
          <p:nvPr/>
        </p:nvSpPr>
        <p:spPr>
          <a:xfrm>
            <a:off x="3421076" y="1366123"/>
            <a:ext cx="1262782" cy="1774845"/>
          </a:xfrm>
          <a:prstGeom prst="rect">
            <a:avLst/>
          </a:prstGeom>
          <a:noFill/>
        </p:spPr>
        <p:txBody>
          <a:bodyPr wrap="square" rtlCol="0">
            <a:spAutoFit/>
          </a:bodyPr>
          <a:lstStyle/>
          <a:p>
            <a:pPr marL="88900" marR="0" lvl="0" indent="-8890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●民営化基本方針（案）の策定（</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a:p>
            <a:pPr marL="88900" marR="0" lvl="0" indent="-8890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・ダウンサイジングの考え方及び給水安定性確保のための施設耐震化計画を示すとともに、柴島浄水場上系の廃止にかかる水道施設の再構築に関する工事工程表を明示</a:t>
            </a:r>
          </a:p>
        </p:txBody>
      </p:sp>
      <p:sp>
        <p:nvSpPr>
          <p:cNvPr id="31" name="テキスト ボックス 30"/>
          <p:cNvSpPr txBox="1"/>
          <p:nvPr/>
        </p:nvSpPr>
        <p:spPr>
          <a:xfrm>
            <a:off x="6024643" y="2982876"/>
            <a:ext cx="1262782" cy="1015663"/>
          </a:xfrm>
          <a:prstGeom prst="rect">
            <a:avLst/>
          </a:prstGeom>
          <a:noFill/>
        </p:spPr>
        <p:txBody>
          <a:bodyPr wrap="square" rtlCol="0">
            <a:spAutoFit/>
          </a:bodyPr>
          <a:lstStyle/>
          <a:p>
            <a:pPr marL="88900" marR="0" lvl="0" indent="-8890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●大阪市水道経営戦略（</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2018-2027</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）の策定（</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a:p>
            <a:pPr marL="88900" marR="0" lvl="0" indent="-8890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・浄水場のダウンサイジングについて記載</a:t>
            </a:r>
          </a:p>
        </p:txBody>
      </p:sp>
      <p:sp>
        <p:nvSpPr>
          <p:cNvPr id="33" name="テキスト ボックス 32"/>
          <p:cNvSpPr txBox="1"/>
          <p:nvPr/>
        </p:nvSpPr>
        <p:spPr>
          <a:xfrm>
            <a:off x="4121733" y="3356992"/>
            <a:ext cx="1262782" cy="861774"/>
          </a:xfrm>
          <a:prstGeom prst="rect">
            <a:avLst/>
          </a:prstGeom>
          <a:noFill/>
        </p:spPr>
        <p:txBody>
          <a:bodyPr wrap="square" rtlCol="0">
            <a:spAutoFit/>
          </a:bodyPr>
          <a:lstStyle/>
          <a:p>
            <a:pPr marL="88900" marR="0" lvl="0" indent="-8890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●実施プラン（案）の策定（</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a:p>
            <a:pPr marL="88900" marR="0" lvl="0" indent="-8890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・浄水場のダウンサイジングについて記載</a:t>
            </a:r>
          </a:p>
        </p:txBody>
      </p:sp>
      <p:sp>
        <p:nvSpPr>
          <p:cNvPr id="38" name="テキスト ボックス 37"/>
          <p:cNvSpPr txBox="1"/>
          <p:nvPr/>
        </p:nvSpPr>
        <p:spPr>
          <a:xfrm>
            <a:off x="4813586" y="4160255"/>
            <a:ext cx="1404451" cy="707886"/>
          </a:xfrm>
          <a:prstGeom prst="rect">
            <a:avLst/>
          </a:prstGeom>
          <a:noFill/>
        </p:spPr>
        <p:txBody>
          <a:bodyPr wrap="square" rtlCol="0">
            <a:spAutoFit/>
          </a:bodyPr>
          <a:lstStyle/>
          <a:p>
            <a:pPr marL="88900" marR="0" lvl="0" indent="-8890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●実施プラン（案）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8900" marR="0" lvl="0" indent="-8890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修正版の策定（</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a:p>
            <a:pPr marL="88900" marR="0" lvl="0" indent="-8890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・浄水場のダウンサイジングについて記載</a:t>
            </a:r>
          </a:p>
        </p:txBody>
      </p:sp>
      <p:sp>
        <p:nvSpPr>
          <p:cNvPr id="39" name="テキスト ボックス 38"/>
          <p:cNvSpPr txBox="1"/>
          <p:nvPr/>
        </p:nvSpPr>
        <p:spPr>
          <a:xfrm>
            <a:off x="5940152" y="1311462"/>
            <a:ext cx="1262782" cy="389850"/>
          </a:xfrm>
          <a:prstGeom prst="rect">
            <a:avLst/>
          </a:prstGeom>
          <a:noFill/>
        </p:spPr>
        <p:txBody>
          <a:bodyPr wrap="square" rtlCol="0">
            <a:spAutoFit/>
          </a:bodyPr>
          <a:lstStyle/>
          <a:p>
            <a:pPr marL="88900" marR="0" lvl="0" indent="-8890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●庭窪浄水場</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系施設耐震化完了（</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p:txBody>
      </p:sp>
      <p:sp>
        <p:nvSpPr>
          <p:cNvPr id="41" name="テキスト ボックス 40"/>
          <p:cNvSpPr txBox="1"/>
          <p:nvPr/>
        </p:nvSpPr>
        <p:spPr>
          <a:xfrm>
            <a:off x="6027842" y="2010047"/>
            <a:ext cx="1262782" cy="861774"/>
          </a:xfrm>
          <a:prstGeom prst="rect">
            <a:avLst/>
          </a:prstGeom>
          <a:noFill/>
        </p:spPr>
        <p:txBody>
          <a:bodyPr wrap="square" rtlCol="0">
            <a:spAutoFit/>
          </a:bodyPr>
          <a:lstStyle/>
          <a:p>
            <a:pPr marL="88900" marR="0" lvl="0" indent="-8890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●府域水道最適化検討チーム（</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・特別顧問から助言を受けながら、浄水場の最適化などを検討</a:t>
            </a:r>
          </a:p>
        </p:txBody>
      </p:sp>
      <p:sp>
        <p:nvSpPr>
          <p:cNvPr id="32" name="山形 31"/>
          <p:cNvSpPr/>
          <p:nvPr/>
        </p:nvSpPr>
        <p:spPr>
          <a:xfrm>
            <a:off x="7236296" y="772820"/>
            <a:ext cx="1656184"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sp>
        <p:nvSpPr>
          <p:cNvPr id="42" name="正方形/長方形 41"/>
          <p:cNvSpPr/>
          <p:nvPr/>
        </p:nvSpPr>
        <p:spPr>
          <a:xfrm>
            <a:off x="7236296" y="1341483"/>
            <a:ext cx="1666750" cy="12077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14</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回副首都本部会議</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府域における持続可能な水道事業のあり方について中間報告を実施</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7" name="正方形/長方形 46"/>
          <p:cNvSpPr/>
          <p:nvPr/>
        </p:nvSpPr>
        <p:spPr>
          <a:xfrm>
            <a:off x="7164288" y="2401661"/>
            <a:ext cx="1947462" cy="14834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「府域一水道に向けた水道の</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あり方協議会」の設置</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85725" marR="0" lvl="0" indent="-85725"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・大阪府及び府内全水道事業者、水道用水供給事業者が参画する「府域一水道に向けた水道のあり方協議会」において、府域一水道に向けた水道のあり方について検討・協議を開始</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テキスト ボックス 36"/>
          <p:cNvSpPr txBox="1"/>
          <p:nvPr/>
        </p:nvSpPr>
        <p:spPr>
          <a:xfrm>
            <a:off x="80761" y="44624"/>
            <a:ext cx="3869383"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Ⅱ</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公民連携</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経営形態の見直し</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民営化の取組</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・水道</a:t>
            </a:r>
          </a:p>
        </p:txBody>
      </p:sp>
      <p:cxnSp>
        <p:nvCxnSpPr>
          <p:cNvPr id="48" name="直線コネクタ 47"/>
          <p:cNvCxnSpPr/>
          <p:nvPr/>
        </p:nvCxnSpPr>
        <p:spPr>
          <a:xfrm>
            <a:off x="7154096" y="1210889"/>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94</a:t>
            </a:fld>
            <a:endParaRPr lang="ja-JP" altLang="en-US"/>
          </a:p>
        </p:txBody>
      </p:sp>
    </p:spTree>
    <p:extLst>
      <p:ext uri="{BB962C8B-B14F-4D97-AF65-F5344CB8AC3E}">
        <p14:creationId xmlns:p14="http://schemas.microsoft.com/office/powerpoint/2010/main" val="10961850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a:off x="1498600" y="12446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764692" y="1240496"/>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974514" y="12827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254674" y="1254564"/>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6422293" y="12827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716521" y="1282700"/>
            <a:ext cx="0" cy="557530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51520" y="260648"/>
            <a:ext cx="6203068" cy="369332"/>
          </a:xfrm>
          <a:prstGeom prst="rect">
            <a:avLst/>
          </a:prstGeom>
        </p:spPr>
        <p:txBody>
          <a:bodyPr wrap="square">
            <a:spAutoFit/>
          </a:bodyPr>
          <a:lstStyle/>
          <a:p>
            <a:r>
              <a:rPr lang="ja-JP" altLang="en-US" b="1" dirty="0">
                <a:solidFill>
                  <a:prstClr val="black"/>
                </a:solidFill>
              </a:rPr>
              <a:t>④水道料金の見直し に関する取組</a:t>
            </a:r>
          </a:p>
        </p:txBody>
      </p:sp>
      <p:sp>
        <p:nvSpPr>
          <p:cNvPr id="8" name="山形 7"/>
          <p:cNvSpPr/>
          <p:nvPr/>
        </p:nvSpPr>
        <p:spPr>
          <a:xfrm>
            <a:off x="270730" y="773214"/>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dirty="0">
                <a:solidFill>
                  <a:prstClr val="black"/>
                </a:solidFill>
              </a:rPr>
              <a:t>2011</a:t>
            </a:r>
            <a:r>
              <a:rPr lang="ja-JP" altLang="en-US" sz="1050" dirty="0">
                <a:solidFill>
                  <a:prstClr val="black"/>
                </a:solidFill>
              </a:rPr>
              <a:t>年度</a:t>
            </a:r>
          </a:p>
        </p:txBody>
      </p:sp>
      <p:sp>
        <p:nvSpPr>
          <p:cNvPr id="9" name="山形 8"/>
          <p:cNvSpPr/>
          <p:nvPr/>
        </p:nvSpPr>
        <p:spPr>
          <a:xfrm>
            <a:off x="1493318" y="773214"/>
            <a:ext cx="1404000"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2012</a:t>
            </a:r>
            <a:r>
              <a:rPr lang="ja-JP" altLang="en-US" sz="1050" dirty="0">
                <a:solidFill>
                  <a:prstClr val="black"/>
                </a:solidFill>
              </a:rPr>
              <a:t>年度</a:t>
            </a:r>
          </a:p>
        </p:txBody>
      </p:sp>
      <p:sp>
        <p:nvSpPr>
          <p:cNvPr id="10" name="山形 9"/>
          <p:cNvSpPr/>
          <p:nvPr/>
        </p:nvSpPr>
        <p:spPr>
          <a:xfrm>
            <a:off x="3954404" y="773214"/>
            <a:ext cx="1404000"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2014</a:t>
            </a:r>
            <a:r>
              <a:rPr lang="ja-JP" altLang="en-US" sz="1050" dirty="0">
                <a:solidFill>
                  <a:prstClr val="black"/>
                </a:solidFill>
              </a:rPr>
              <a:t>年度</a:t>
            </a:r>
          </a:p>
        </p:txBody>
      </p:sp>
      <p:sp>
        <p:nvSpPr>
          <p:cNvPr id="11" name="山形 10"/>
          <p:cNvSpPr/>
          <p:nvPr/>
        </p:nvSpPr>
        <p:spPr>
          <a:xfrm>
            <a:off x="5201555" y="772820"/>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2015</a:t>
            </a:r>
            <a:r>
              <a:rPr lang="ja-JP" altLang="en-US" sz="1050" dirty="0">
                <a:solidFill>
                  <a:prstClr val="black"/>
                </a:solidFill>
              </a:rPr>
              <a:t>年度</a:t>
            </a:r>
          </a:p>
        </p:txBody>
      </p:sp>
      <p:sp>
        <p:nvSpPr>
          <p:cNvPr id="34" name="山形 33"/>
          <p:cNvSpPr/>
          <p:nvPr/>
        </p:nvSpPr>
        <p:spPr>
          <a:xfrm>
            <a:off x="6426579" y="772868"/>
            <a:ext cx="1404000" cy="432000"/>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2016</a:t>
            </a:r>
            <a:r>
              <a:rPr lang="ja-JP" altLang="en-US" sz="1050" dirty="0">
                <a:solidFill>
                  <a:prstClr val="black"/>
                </a:solidFill>
              </a:rPr>
              <a:t>年度</a:t>
            </a:r>
          </a:p>
        </p:txBody>
      </p:sp>
      <p:sp>
        <p:nvSpPr>
          <p:cNvPr id="35" name="山形 34"/>
          <p:cNvSpPr/>
          <p:nvPr/>
        </p:nvSpPr>
        <p:spPr>
          <a:xfrm>
            <a:off x="7654715" y="772820"/>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2017</a:t>
            </a:r>
            <a:r>
              <a:rPr lang="ja-JP" altLang="en-US" sz="1050" dirty="0">
                <a:solidFill>
                  <a:prstClr val="black"/>
                </a:solidFill>
              </a:rPr>
              <a:t>年度</a:t>
            </a:r>
          </a:p>
        </p:txBody>
      </p:sp>
      <p:sp>
        <p:nvSpPr>
          <p:cNvPr id="37" name="山形 36"/>
          <p:cNvSpPr/>
          <p:nvPr/>
        </p:nvSpPr>
        <p:spPr>
          <a:xfrm>
            <a:off x="2717986" y="773214"/>
            <a:ext cx="1404000" cy="432000"/>
          </a:xfrm>
          <a:prstGeom prst="chevron">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rPr>
              <a:t>2013</a:t>
            </a:r>
            <a:r>
              <a:rPr lang="ja-JP" altLang="en-US" sz="1050" dirty="0">
                <a:solidFill>
                  <a:prstClr val="black"/>
                </a:solidFill>
              </a:rPr>
              <a:t>年度</a:t>
            </a:r>
          </a:p>
        </p:txBody>
      </p:sp>
      <p:sp>
        <p:nvSpPr>
          <p:cNvPr id="31" name="正方形/長方形 30"/>
          <p:cNvSpPr/>
          <p:nvPr/>
        </p:nvSpPr>
        <p:spPr>
          <a:xfrm>
            <a:off x="645655" y="2933054"/>
            <a:ext cx="221018" cy="1432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36000" tIns="36000" rIns="0" bIns="36000" rtlCol="0" anchor="ctr">
            <a:spAutoFit/>
          </a:bodyPr>
          <a:lstStyle/>
          <a:p>
            <a:r>
              <a:rPr lang="ja-JP" altLang="en-US" sz="1200" dirty="0">
                <a:solidFill>
                  <a:prstClr val="black"/>
                </a:solidFill>
              </a:rPr>
              <a:t>④水道料金の見直し</a:t>
            </a:r>
          </a:p>
        </p:txBody>
      </p:sp>
      <p:sp>
        <p:nvSpPr>
          <p:cNvPr id="43" name="正方形/長方形 42"/>
          <p:cNvSpPr/>
          <p:nvPr/>
        </p:nvSpPr>
        <p:spPr>
          <a:xfrm>
            <a:off x="3050052" y="1628800"/>
            <a:ext cx="2170020" cy="14414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1200"/>
              </a:lnSpc>
            </a:pPr>
            <a:r>
              <a:rPr lang="ja-JP" altLang="en-US" sz="1000" dirty="0">
                <a:solidFill>
                  <a:prstClr val="black"/>
                </a:solidFill>
              </a:rPr>
              <a:t>●水道料金の見直し（素案）公表</a:t>
            </a:r>
            <a:endParaRPr lang="en-US" altLang="ja-JP" sz="1000" dirty="0">
              <a:solidFill>
                <a:prstClr val="black"/>
              </a:solidFill>
            </a:endParaRPr>
          </a:p>
          <a:p>
            <a:pPr>
              <a:lnSpc>
                <a:spcPts val="1200"/>
              </a:lnSpc>
            </a:pPr>
            <a:r>
              <a:rPr lang="ja-JP" altLang="en-US" sz="1000" dirty="0">
                <a:solidFill>
                  <a:prstClr val="black"/>
                </a:solidFill>
              </a:rPr>
              <a:t>（</a:t>
            </a:r>
            <a:r>
              <a:rPr lang="en-US" altLang="ja-JP" sz="1000" dirty="0">
                <a:solidFill>
                  <a:prstClr val="black"/>
                </a:solidFill>
              </a:rPr>
              <a:t>2013</a:t>
            </a:r>
            <a:r>
              <a:rPr lang="ja-JP" altLang="en-US" sz="1000" dirty="0">
                <a:solidFill>
                  <a:prstClr val="black"/>
                </a:solidFill>
              </a:rPr>
              <a:t>年</a:t>
            </a:r>
            <a:r>
              <a:rPr lang="en-US" altLang="ja-JP" sz="1000" dirty="0">
                <a:solidFill>
                  <a:prstClr val="black"/>
                </a:solidFill>
              </a:rPr>
              <a:t>12</a:t>
            </a:r>
            <a:r>
              <a:rPr lang="ja-JP" altLang="en-US" sz="1000" dirty="0">
                <a:solidFill>
                  <a:prstClr val="black"/>
                </a:solidFill>
              </a:rPr>
              <a:t>月）</a:t>
            </a:r>
            <a:endParaRPr lang="en-US" altLang="ja-JP" sz="1000" dirty="0">
              <a:solidFill>
                <a:prstClr val="black"/>
              </a:solidFill>
            </a:endParaRPr>
          </a:p>
          <a:p>
            <a:pPr marL="85725">
              <a:lnSpc>
                <a:spcPts val="1200"/>
              </a:lnSpc>
              <a:defRPr/>
            </a:pPr>
            <a:r>
              <a:rPr lang="ja-JP" altLang="en-US" sz="1000" dirty="0">
                <a:solidFill>
                  <a:prstClr val="black"/>
                </a:solidFill>
              </a:rPr>
              <a:t>・近年、水需要構造が大きく変化する中、現行の水道料金制度が抱える課題の解消に向け、受益と負担の適正化や生活用水への配慮の視点を踏まえている</a:t>
            </a:r>
          </a:p>
          <a:p>
            <a:pPr marL="85725">
              <a:lnSpc>
                <a:spcPts val="1200"/>
              </a:lnSpc>
              <a:defRPr/>
            </a:pPr>
            <a:r>
              <a:rPr lang="ja-JP" altLang="en-US" sz="1000" dirty="0">
                <a:solidFill>
                  <a:prstClr val="black"/>
                </a:solidFill>
              </a:rPr>
              <a:t>・公営企業で可能な料金見直しを含んでいる</a:t>
            </a:r>
            <a:endParaRPr lang="en-US" altLang="ja-JP" sz="1000" dirty="0">
              <a:solidFill>
                <a:prstClr val="black"/>
              </a:solidFill>
            </a:endParaRPr>
          </a:p>
        </p:txBody>
      </p:sp>
      <p:cxnSp>
        <p:nvCxnSpPr>
          <p:cNvPr id="25" name="直線コネクタ 24"/>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7815310" y="247134"/>
            <a:ext cx="1158779" cy="369332"/>
          </a:xfrm>
          <a:prstGeom prst="rect">
            <a:avLst/>
          </a:prstGeom>
          <a:noFill/>
        </p:spPr>
        <p:txBody>
          <a:bodyPr wrap="none">
            <a:spAutoFit/>
          </a:bodyPr>
          <a:lstStyle/>
          <a:p>
            <a:pPr algn="ctr"/>
            <a:r>
              <a:rPr lang="ja-JP" altLang="en-US" dirty="0">
                <a:solidFill>
                  <a:prstClr val="black"/>
                </a:solidFill>
              </a:rPr>
              <a:t>＜</a:t>
            </a:r>
            <a:r>
              <a:rPr lang="en-US" altLang="ja-JP" dirty="0">
                <a:solidFill>
                  <a:prstClr val="black"/>
                </a:solidFill>
              </a:rPr>
              <a:t>What</a:t>
            </a:r>
            <a:r>
              <a:rPr lang="ja-JP" altLang="en-US" dirty="0">
                <a:solidFill>
                  <a:prstClr val="black"/>
                </a:solidFill>
              </a:rPr>
              <a:t>＞</a:t>
            </a:r>
          </a:p>
        </p:txBody>
      </p:sp>
      <p:sp>
        <p:nvSpPr>
          <p:cNvPr id="23" name="正方形/長方形 22"/>
          <p:cNvSpPr/>
          <p:nvPr/>
        </p:nvSpPr>
        <p:spPr>
          <a:xfrm>
            <a:off x="4490212" y="3501008"/>
            <a:ext cx="2170020" cy="10814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1200"/>
              </a:lnSpc>
            </a:pPr>
            <a:r>
              <a:rPr lang="ja-JP" altLang="en-US" sz="1000" dirty="0">
                <a:solidFill>
                  <a:prstClr val="black"/>
                </a:solidFill>
              </a:rPr>
              <a:t>●給水条例改正議案の提出及び可決</a:t>
            </a:r>
            <a:endParaRPr lang="en-US" altLang="ja-JP" sz="1000" dirty="0">
              <a:solidFill>
                <a:prstClr val="black"/>
              </a:solidFill>
            </a:endParaRPr>
          </a:p>
          <a:p>
            <a:pPr>
              <a:lnSpc>
                <a:spcPts val="1200"/>
              </a:lnSpc>
            </a:pPr>
            <a:r>
              <a:rPr lang="ja-JP" altLang="en-US" sz="1000" dirty="0">
                <a:solidFill>
                  <a:prstClr val="black"/>
                </a:solidFill>
              </a:rPr>
              <a:t>（</a:t>
            </a:r>
            <a:r>
              <a:rPr lang="en-US" altLang="ja-JP" sz="1000" dirty="0">
                <a:solidFill>
                  <a:prstClr val="black"/>
                </a:solidFill>
              </a:rPr>
              <a:t>2014</a:t>
            </a:r>
            <a:r>
              <a:rPr lang="ja-JP" altLang="en-US" sz="1000" dirty="0">
                <a:solidFill>
                  <a:prstClr val="black"/>
                </a:solidFill>
              </a:rPr>
              <a:t>年</a:t>
            </a:r>
            <a:r>
              <a:rPr lang="en-US" altLang="ja-JP" sz="1000" dirty="0">
                <a:solidFill>
                  <a:prstClr val="black"/>
                </a:solidFill>
              </a:rPr>
              <a:t>9</a:t>
            </a:r>
            <a:r>
              <a:rPr lang="ja-JP" altLang="en-US" sz="1000" dirty="0">
                <a:solidFill>
                  <a:prstClr val="black"/>
                </a:solidFill>
              </a:rPr>
              <a:t>月）</a:t>
            </a:r>
            <a:endParaRPr lang="en-US" altLang="ja-JP" sz="1000" dirty="0">
              <a:solidFill>
                <a:prstClr val="black"/>
              </a:solidFill>
            </a:endParaRPr>
          </a:p>
          <a:p>
            <a:pPr marL="85725">
              <a:lnSpc>
                <a:spcPts val="1200"/>
              </a:lnSpc>
              <a:defRPr/>
            </a:pPr>
            <a:r>
              <a:rPr lang="ja-JP" altLang="en-US" sz="1000" dirty="0">
                <a:solidFill>
                  <a:prstClr val="black"/>
                </a:solidFill>
              </a:rPr>
              <a:t>・改正後、</a:t>
            </a:r>
            <a:r>
              <a:rPr lang="en-US" altLang="ja-JP" sz="1000" dirty="0">
                <a:solidFill>
                  <a:prstClr val="black"/>
                </a:solidFill>
              </a:rPr>
              <a:t>2015</a:t>
            </a:r>
            <a:r>
              <a:rPr lang="ja-JP" altLang="en-US" sz="1000" dirty="0">
                <a:solidFill>
                  <a:prstClr val="black"/>
                </a:solidFill>
              </a:rPr>
              <a:t>年</a:t>
            </a:r>
            <a:r>
              <a:rPr lang="en-US" altLang="ja-JP" sz="1000" dirty="0">
                <a:solidFill>
                  <a:prstClr val="black"/>
                </a:solidFill>
              </a:rPr>
              <a:t>10</a:t>
            </a:r>
            <a:r>
              <a:rPr lang="ja-JP" altLang="en-US" sz="1000" dirty="0">
                <a:solidFill>
                  <a:prstClr val="black"/>
                </a:solidFill>
              </a:rPr>
              <a:t>月の実施に向けて国への届け出や、料金算定システムの改修、お客さまへのＰＲなどの各種準備に着手</a:t>
            </a:r>
          </a:p>
        </p:txBody>
      </p:sp>
      <p:sp>
        <p:nvSpPr>
          <p:cNvPr id="24" name="正方形/長方形 23"/>
          <p:cNvSpPr/>
          <p:nvPr/>
        </p:nvSpPr>
        <p:spPr>
          <a:xfrm>
            <a:off x="5858364" y="5011887"/>
            <a:ext cx="1796351" cy="4333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1200"/>
              </a:lnSpc>
            </a:pPr>
            <a:r>
              <a:rPr lang="ja-JP" altLang="en-US" sz="1000" dirty="0">
                <a:solidFill>
                  <a:prstClr val="black"/>
                </a:solidFill>
              </a:rPr>
              <a:t>●水道料金の見直しを実施</a:t>
            </a:r>
            <a:endParaRPr lang="en-US" altLang="ja-JP" sz="1000" dirty="0">
              <a:solidFill>
                <a:prstClr val="black"/>
              </a:solidFill>
            </a:endParaRPr>
          </a:p>
          <a:p>
            <a:pPr>
              <a:lnSpc>
                <a:spcPts val="1200"/>
              </a:lnSpc>
            </a:pPr>
            <a:r>
              <a:rPr lang="ja-JP" altLang="en-US" sz="1000" dirty="0">
                <a:solidFill>
                  <a:prstClr val="black"/>
                </a:solidFill>
              </a:rPr>
              <a:t>（</a:t>
            </a:r>
            <a:r>
              <a:rPr lang="en-US" altLang="ja-JP" sz="1000" dirty="0">
                <a:solidFill>
                  <a:prstClr val="black"/>
                </a:solidFill>
              </a:rPr>
              <a:t>2015</a:t>
            </a:r>
            <a:r>
              <a:rPr lang="ja-JP" altLang="en-US" sz="1000" dirty="0">
                <a:solidFill>
                  <a:prstClr val="black"/>
                </a:solidFill>
              </a:rPr>
              <a:t>年</a:t>
            </a:r>
            <a:r>
              <a:rPr lang="en-US" altLang="ja-JP" sz="1000" dirty="0">
                <a:solidFill>
                  <a:prstClr val="black"/>
                </a:solidFill>
              </a:rPr>
              <a:t>10</a:t>
            </a:r>
            <a:r>
              <a:rPr lang="ja-JP" altLang="en-US" sz="1000" dirty="0">
                <a:solidFill>
                  <a:prstClr val="black"/>
                </a:solidFill>
              </a:rPr>
              <a:t>月～）</a:t>
            </a:r>
          </a:p>
        </p:txBody>
      </p:sp>
      <p:sp>
        <p:nvSpPr>
          <p:cNvPr id="40" name="テキスト ボックス 39"/>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・水道</a:t>
            </a:r>
            <a:endParaRPr kumimoji="1" lang="en-US" altLang="ja-JP" sz="1100" dirty="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95</a:t>
            </a:fld>
            <a:endParaRPr lang="ja-JP" altLang="en-US"/>
          </a:p>
        </p:txBody>
      </p:sp>
    </p:spTree>
    <p:extLst>
      <p:ext uri="{BB962C8B-B14F-4D97-AF65-F5344CB8AC3E}">
        <p14:creationId xmlns:p14="http://schemas.microsoft.com/office/powerpoint/2010/main" val="27898073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51520" y="260648"/>
            <a:ext cx="3317180" cy="369332"/>
          </a:xfrm>
          <a:prstGeom prst="rect">
            <a:avLst/>
          </a:prstGeom>
        </p:spPr>
        <p:txBody>
          <a:bodyPr wrap="square">
            <a:spAutoFit/>
          </a:bodyPr>
          <a:lstStyle/>
          <a:p>
            <a:r>
              <a:rPr lang="ja-JP" altLang="en-US" b="1" dirty="0"/>
              <a:t>厳しい水需要の動向　（１／２）</a:t>
            </a:r>
          </a:p>
        </p:txBody>
      </p:sp>
      <p:cxnSp>
        <p:nvCxnSpPr>
          <p:cNvPr id="28" name="直線コネクタ 27"/>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403132" y="800100"/>
            <a:ext cx="8401231" cy="646331"/>
          </a:xfrm>
          <a:prstGeom prst="rect">
            <a:avLst/>
          </a:prstGeom>
          <a:noFill/>
        </p:spPr>
        <p:txBody>
          <a:bodyPr wrap="square" rtlCol="0">
            <a:spAutoFit/>
          </a:bodyPr>
          <a:lstStyle/>
          <a:p>
            <a:r>
              <a:rPr lang="ja-JP" altLang="en-US" dirty="0">
                <a:latin typeface="Calibri" pitchFamily="34" charset="0"/>
              </a:rPr>
              <a:t>　長引く景気低迷と節水意識の浸透により、水需要は減少傾向。</a:t>
            </a:r>
            <a:endParaRPr lang="en-US" altLang="ja-JP" dirty="0">
              <a:latin typeface="Calibri" pitchFamily="34" charset="0"/>
            </a:endParaRPr>
          </a:p>
          <a:p>
            <a:r>
              <a:rPr lang="ja-JP" altLang="en-US" dirty="0">
                <a:latin typeface="Calibri" pitchFamily="34" charset="0"/>
              </a:rPr>
              <a:t>　今後もこの傾向は続くものと見込まれる。</a:t>
            </a:r>
          </a:p>
        </p:txBody>
      </p:sp>
      <p:sp>
        <p:nvSpPr>
          <p:cNvPr id="14" name="正方形/長方形 13"/>
          <p:cNvSpPr/>
          <p:nvPr/>
        </p:nvSpPr>
        <p:spPr>
          <a:xfrm>
            <a:off x="7858078" y="234434"/>
            <a:ext cx="1073243" cy="369332"/>
          </a:xfrm>
          <a:prstGeom prst="rect">
            <a:avLst/>
          </a:prstGeom>
          <a:noFill/>
        </p:spPr>
        <p:txBody>
          <a:bodyPr wrap="none">
            <a:spAutoFit/>
          </a:bodyPr>
          <a:lstStyle/>
          <a:p>
            <a:pPr algn="ctr"/>
            <a:r>
              <a:rPr lang="ja-JP" altLang="en-US" dirty="0"/>
              <a:t>＜</a:t>
            </a:r>
            <a:r>
              <a:rPr lang="en-US" altLang="ja-JP" dirty="0"/>
              <a:t>Why</a:t>
            </a:r>
            <a:r>
              <a:rPr lang="ja-JP" altLang="en-US" dirty="0"/>
              <a:t>＞</a:t>
            </a:r>
          </a:p>
        </p:txBody>
      </p:sp>
      <p:sp>
        <p:nvSpPr>
          <p:cNvPr id="29" name="テキスト ボックス 28"/>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・水道</a:t>
            </a:r>
            <a:endParaRPr kumimoji="1" lang="en-US" altLang="ja-JP" sz="1100" dirty="0"/>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96</a:t>
            </a:fld>
            <a:endParaRPr lang="ja-JP" altLang="en-US"/>
          </a:p>
        </p:txBody>
      </p:sp>
      <p:pic>
        <p:nvPicPr>
          <p:cNvPr id="4" name="図 3"/>
          <p:cNvPicPr>
            <a:picLocks noChangeAspect="1"/>
          </p:cNvPicPr>
          <p:nvPr/>
        </p:nvPicPr>
        <p:blipFill>
          <a:blip r:embed="rId2"/>
          <a:stretch>
            <a:fillRect/>
          </a:stretch>
        </p:blipFill>
        <p:spPr>
          <a:xfrm>
            <a:off x="48186" y="1723543"/>
            <a:ext cx="9071634" cy="4676037"/>
          </a:xfrm>
          <a:prstGeom prst="rect">
            <a:avLst/>
          </a:prstGeom>
        </p:spPr>
      </p:pic>
    </p:spTree>
    <p:extLst>
      <p:ext uri="{BB962C8B-B14F-4D97-AF65-F5344CB8AC3E}">
        <p14:creationId xmlns:p14="http://schemas.microsoft.com/office/powerpoint/2010/main" val="1946077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251520" y="260648"/>
            <a:ext cx="3317180" cy="369332"/>
          </a:xfrm>
          <a:prstGeom prst="rect">
            <a:avLst/>
          </a:prstGeom>
        </p:spPr>
        <p:txBody>
          <a:bodyPr wrap="square">
            <a:spAutoFit/>
          </a:bodyPr>
          <a:lstStyle/>
          <a:p>
            <a:r>
              <a:rPr lang="ja-JP" altLang="en-US" b="1" dirty="0"/>
              <a:t>厳しい水需要の動向　（２／２）</a:t>
            </a:r>
          </a:p>
        </p:txBody>
      </p:sp>
      <p:sp>
        <p:nvSpPr>
          <p:cNvPr id="25" name="テキスト ボックス 24"/>
          <p:cNvSpPr txBox="1"/>
          <p:nvPr/>
        </p:nvSpPr>
        <p:spPr>
          <a:xfrm>
            <a:off x="520700" y="800100"/>
            <a:ext cx="8242300" cy="646331"/>
          </a:xfrm>
          <a:prstGeom prst="rect">
            <a:avLst/>
          </a:prstGeom>
          <a:noFill/>
        </p:spPr>
        <p:txBody>
          <a:bodyPr wrap="square" rtlCol="0">
            <a:spAutoFit/>
          </a:bodyPr>
          <a:lstStyle/>
          <a:p>
            <a:r>
              <a:rPr lang="ja-JP" altLang="en-US" dirty="0">
                <a:latin typeface="Calibri" pitchFamily="34" charset="0"/>
              </a:rPr>
              <a:t>水需要の減少傾向が続き、施設能力との差（＝最大施設稼働率）がかい離。</a:t>
            </a:r>
            <a:endParaRPr lang="en-US" altLang="ja-JP" dirty="0">
              <a:latin typeface="Calibri" pitchFamily="34" charset="0"/>
            </a:endParaRPr>
          </a:p>
          <a:p>
            <a:r>
              <a:rPr lang="ja-JP" altLang="en-US" dirty="0">
                <a:latin typeface="Calibri" pitchFamily="34" charset="0"/>
              </a:rPr>
              <a:t>需要に見合った施設能力へとダウンサイジングする必要がある。</a:t>
            </a:r>
          </a:p>
        </p:txBody>
      </p:sp>
      <p:sp>
        <p:nvSpPr>
          <p:cNvPr id="26" name="正方形/長方形 25"/>
          <p:cNvSpPr/>
          <p:nvPr/>
        </p:nvSpPr>
        <p:spPr>
          <a:xfrm>
            <a:off x="7858078" y="234434"/>
            <a:ext cx="1073243" cy="369332"/>
          </a:xfrm>
          <a:prstGeom prst="rect">
            <a:avLst/>
          </a:prstGeom>
          <a:noFill/>
        </p:spPr>
        <p:txBody>
          <a:bodyPr wrap="none">
            <a:spAutoFit/>
          </a:bodyPr>
          <a:lstStyle/>
          <a:p>
            <a:pPr algn="ctr"/>
            <a:r>
              <a:rPr lang="ja-JP" altLang="en-US" dirty="0"/>
              <a:t>＜</a:t>
            </a:r>
            <a:r>
              <a:rPr lang="en-US" altLang="ja-JP" dirty="0"/>
              <a:t>Why</a:t>
            </a:r>
            <a:r>
              <a:rPr lang="ja-JP" altLang="en-US" dirty="0"/>
              <a:t>＞</a:t>
            </a:r>
          </a:p>
        </p:txBody>
      </p:sp>
      <p:sp>
        <p:nvSpPr>
          <p:cNvPr id="30" name="テキスト ボックス 29"/>
          <p:cNvSpPr txBox="1"/>
          <p:nvPr/>
        </p:nvSpPr>
        <p:spPr>
          <a:xfrm>
            <a:off x="2824071" y="6381328"/>
            <a:ext cx="6212425" cy="246221"/>
          </a:xfrm>
          <a:prstGeom prst="rect">
            <a:avLst/>
          </a:prstGeom>
          <a:noFill/>
        </p:spPr>
        <p:txBody>
          <a:bodyPr wrap="square" rtlCol="0">
            <a:spAutoFit/>
          </a:bodyPr>
          <a:lstStyle/>
          <a:p>
            <a:pPr marL="88900" indent="-88900"/>
            <a:r>
              <a:rPr kumimoji="0" lang="ja-JP" altLang="en-US" sz="1000" kern="100" dirty="0">
                <a:solidFill>
                  <a:prstClr val="black"/>
                </a:solidFill>
                <a:latin typeface="+mj-ea"/>
                <a:cs typeface="Times New Roman"/>
              </a:rPr>
              <a:t>＊対象は、規模、事業内容から東京都とおおむね給水人口</a:t>
            </a:r>
            <a:r>
              <a:rPr kumimoji="0" lang="en-US" altLang="ja-JP" sz="1000" kern="100" dirty="0">
                <a:solidFill>
                  <a:prstClr val="black"/>
                </a:solidFill>
                <a:latin typeface="+mj-ea"/>
                <a:cs typeface="Times New Roman"/>
              </a:rPr>
              <a:t>100</a:t>
            </a:r>
            <a:r>
              <a:rPr kumimoji="0" lang="ja-JP" altLang="en-US" sz="1000" kern="100" dirty="0">
                <a:solidFill>
                  <a:prstClr val="black"/>
                </a:solidFill>
                <a:latin typeface="+mj-ea"/>
                <a:cs typeface="Times New Roman"/>
              </a:rPr>
              <a:t>万人以上の</a:t>
            </a:r>
            <a:r>
              <a:rPr kumimoji="0" lang="en-US" altLang="ja-JP" sz="1000" kern="100" dirty="0">
                <a:solidFill>
                  <a:prstClr val="black"/>
                </a:solidFill>
                <a:latin typeface="+mj-ea"/>
                <a:cs typeface="Times New Roman"/>
              </a:rPr>
              <a:t>12</a:t>
            </a:r>
            <a:r>
              <a:rPr kumimoji="0" lang="ja-JP" altLang="en-US" sz="1000" kern="100" dirty="0">
                <a:solidFill>
                  <a:prstClr val="black"/>
                </a:solidFill>
                <a:latin typeface="+mj-ea"/>
                <a:cs typeface="Times New Roman"/>
              </a:rPr>
              <a:t>政令指定都市の</a:t>
            </a:r>
            <a:r>
              <a:rPr kumimoji="0" lang="en-US" altLang="ja-JP" sz="1000" kern="100" dirty="0">
                <a:solidFill>
                  <a:prstClr val="black"/>
                </a:solidFill>
                <a:latin typeface="+mj-ea"/>
                <a:cs typeface="Times New Roman"/>
              </a:rPr>
              <a:t>13</a:t>
            </a:r>
            <a:r>
              <a:rPr kumimoji="0" lang="ja-JP" altLang="en-US" sz="1000" kern="100" dirty="0">
                <a:solidFill>
                  <a:prstClr val="black"/>
                </a:solidFill>
                <a:latin typeface="+mj-ea"/>
                <a:cs typeface="Times New Roman"/>
              </a:rPr>
              <a:t>都市としている。</a:t>
            </a:r>
          </a:p>
        </p:txBody>
      </p:sp>
      <p:sp>
        <p:nvSpPr>
          <p:cNvPr id="42" name="テキスト ボックス 41"/>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・水道</a:t>
            </a:r>
            <a:endParaRPr kumimoji="1" lang="en-US" altLang="ja-JP" sz="1100" dirty="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97</a:t>
            </a:fld>
            <a:endParaRPr lang="ja-JP" altLang="en-US"/>
          </a:p>
        </p:txBody>
      </p:sp>
      <p:pic>
        <p:nvPicPr>
          <p:cNvPr id="3" name="図 2"/>
          <p:cNvPicPr>
            <a:picLocks noChangeAspect="1"/>
          </p:cNvPicPr>
          <p:nvPr/>
        </p:nvPicPr>
        <p:blipFill>
          <a:blip r:embed="rId3"/>
          <a:stretch>
            <a:fillRect/>
          </a:stretch>
        </p:blipFill>
        <p:spPr>
          <a:xfrm>
            <a:off x="92990" y="1817610"/>
            <a:ext cx="8974090" cy="4163929"/>
          </a:xfrm>
          <a:prstGeom prst="rect">
            <a:avLst/>
          </a:prstGeom>
        </p:spPr>
      </p:pic>
    </p:spTree>
    <p:extLst>
      <p:ext uri="{BB962C8B-B14F-4D97-AF65-F5344CB8AC3E}">
        <p14:creationId xmlns:p14="http://schemas.microsoft.com/office/powerpoint/2010/main" val="24539762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3131839" y="898613"/>
            <a:ext cx="4932000" cy="362805"/>
          </a:xfrm>
          <a:prstGeom prst="roundRect">
            <a:avLst>
              <a:gd name="adj" fmla="val 817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17648" y="620688"/>
            <a:ext cx="8331200" cy="1200329"/>
          </a:xfrm>
          <a:prstGeom prst="rect">
            <a:avLst/>
          </a:prstGeom>
          <a:solidFill>
            <a:schemeClr val="bg1"/>
          </a:solidFill>
        </p:spPr>
        <p:txBody>
          <a:bodyPr wrap="square" rtlCol="0">
            <a:spAutoFit/>
          </a:bodyPr>
          <a:lstStyle/>
          <a:p>
            <a:r>
              <a:rPr lang="ja-JP" altLang="en-US" dirty="0">
                <a:latin typeface="Calibri" pitchFamily="34" charset="0"/>
              </a:rPr>
              <a:t>　</a:t>
            </a:r>
            <a:r>
              <a:rPr lang="en-US" altLang="ja-JP" dirty="0">
                <a:latin typeface="Calibri" pitchFamily="34" charset="0"/>
              </a:rPr>
              <a:t>1997</a:t>
            </a:r>
            <a:r>
              <a:rPr lang="ja-JP" altLang="en-US" dirty="0">
                <a:latin typeface="Calibri" pitchFamily="34" charset="0"/>
              </a:rPr>
              <a:t>年の料金値上げ以降、収益減少を上回る費用削減により、</a:t>
            </a:r>
            <a:r>
              <a:rPr lang="en-US" altLang="ja-JP" dirty="0">
                <a:latin typeface="Calibri" pitchFamily="34" charset="0"/>
              </a:rPr>
              <a:t>2001</a:t>
            </a:r>
            <a:r>
              <a:rPr lang="ja-JP" altLang="en-US" dirty="0">
                <a:latin typeface="Calibri" pitchFamily="34" charset="0"/>
              </a:rPr>
              <a:t>年度を除き</a:t>
            </a:r>
            <a:endParaRPr lang="en-US" altLang="ja-JP" dirty="0">
              <a:latin typeface="Calibri" pitchFamily="34" charset="0"/>
            </a:endParaRPr>
          </a:p>
          <a:p>
            <a:r>
              <a:rPr lang="ja-JP" altLang="en-US" dirty="0">
                <a:latin typeface="Calibri" pitchFamily="34" charset="0"/>
              </a:rPr>
              <a:t>黒字を維持。　（</a:t>
            </a:r>
            <a:r>
              <a:rPr lang="en-US" altLang="ja-JP" dirty="0">
                <a:latin typeface="Calibri" pitchFamily="34" charset="0"/>
              </a:rPr>
              <a:t>1998</a:t>
            </a:r>
            <a:r>
              <a:rPr lang="ja-JP" altLang="en-US" dirty="0">
                <a:latin typeface="Calibri" pitchFamily="34" charset="0"/>
              </a:rPr>
              <a:t>年度→</a:t>
            </a:r>
            <a:r>
              <a:rPr lang="en-US" altLang="ja-JP" dirty="0">
                <a:latin typeface="Calibri" pitchFamily="34" charset="0"/>
              </a:rPr>
              <a:t>2017</a:t>
            </a:r>
            <a:r>
              <a:rPr lang="ja-JP" altLang="en-US" dirty="0">
                <a:latin typeface="Calibri" pitchFamily="34" charset="0"/>
              </a:rPr>
              <a:t>年度で収益▲</a:t>
            </a:r>
            <a:r>
              <a:rPr lang="en-US" altLang="ja-JP" dirty="0">
                <a:latin typeface="Calibri" pitchFamily="34" charset="0"/>
              </a:rPr>
              <a:t>207</a:t>
            </a:r>
            <a:r>
              <a:rPr lang="ja-JP" altLang="en-US" dirty="0">
                <a:latin typeface="Calibri" pitchFamily="34" charset="0"/>
              </a:rPr>
              <a:t>億円に対し費用▲</a:t>
            </a:r>
            <a:r>
              <a:rPr lang="en-US" altLang="ja-JP" dirty="0">
                <a:latin typeface="Calibri" pitchFamily="34" charset="0"/>
              </a:rPr>
              <a:t>308</a:t>
            </a:r>
            <a:r>
              <a:rPr lang="ja-JP" altLang="en-US" dirty="0">
                <a:latin typeface="Calibri" pitchFamily="34" charset="0"/>
              </a:rPr>
              <a:t>億円）</a:t>
            </a:r>
            <a:endParaRPr lang="en-US" altLang="ja-JP" dirty="0">
              <a:latin typeface="Calibri" pitchFamily="34" charset="0"/>
            </a:endParaRPr>
          </a:p>
          <a:p>
            <a:r>
              <a:rPr lang="ja-JP" altLang="en-US" dirty="0">
                <a:latin typeface="Calibri" pitchFamily="34" charset="0"/>
              </a:rPr>
              <a:t>　一般会計からの補助金は近年ほとんどなく、独立した事業であるが、今後も水需要と収益の減少が予想され、経営環境は厳しい。</a:t>
            </a:r>
          </a:p>
        </p:txBody>
      </p:sp>
      <p:sp>
        <p:nvSpPr>
          <p:cNvPr id="6" name="正方形/長方形 5"/>
          <p:cNvSpPr/>
          <p:nvPr/>
        </p:nvSpPr>
        <p:spPr>
          <a:xfrm>
            <a:off x="251520" y="260648"/>
            <a:ext cx="6203068" cy="369332"/>
          </a:xfrm>
          <a:prstGeom prst="rect">
            <a:avLst/>
          </a:prstGeom>
        </p:spPr>
        <p:txBody>
          <a:bodyPr wrap="square">
            <a:spAutoFit/>
          </a:bodyPr>
          <a:lstStyle/>
          <a:p>
            <a:r>
              <a:rPr lang="ja-JP" altLang="en-US" b="1" dirty="0"/>
              <a:t>収支のトレンド　（１／２）</a:t>
            </a:r>
          </a:p>
        </p:txBody>
      </p:sp>
      <p:cxnSp>
        <p:nvCxnSpPr>
          <p:cNvPr id="28" name="直線コネクタ 27"/>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7858078" y="234434"/>
            <a:ext cx="1073243" cy="369332"/>
          </a:xfrm>
          <a:prstGeom prst="rect">
            <a:avLst/>
          </a:prstGeom>
          <a:noFill/>
        </p:spPr>
        <p:txBody>
          <a:bodyPr wrap="none">
            <a:spAutoFit/>
          </a:bodyPr>
          <a:lstStyle/>
          <a:p>
            <a:pPr algn="ctr"/>
            <a:r>
              <a:rPr lang="ja-JP" altLang="en-US" dirty="0"/>
              <a:t>＜</a:t>
            </a:r>
            <a:r>
              <a:rPr lang="en-US" altLang="ja-JP" dirty="0"/>
              <a:t>Why</a:t>
            </a:r>
            <a:r>
              <a:rPr lang="ja-JP" altLang="en-US" dirty="0"/>
              <a:t>＞</a:t>
            </a:r>
          </a:p>
        </p:txBody>
      </p:sp>
      <p:sp>
        <p:nvSpPr>
          <p:cNvPr id="44" name="テキスト ボックス 43"/>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・水道</a:t>
            </a:r>
            <a:endParaRPr kumimoji="1" lang="en-US" altLang="ja-JP" sz="1100" dirty="0"/>
          </a:p>
        </p:txBody>
      </p:sp>
      <p:sp>
        <p:nvSpPr>
          <p:cNvPr id="2" name="スライド番号プレースホルダー 1"/>
          <p:cNvSpPr>
            <a:spLocks noGrp="1"/>
          </p:cNvSpPr>
          <p:nvPr>
            <p:ph type="sldNum" sz="quarter" idx="12"/>
          </p:nvPr>
        </p:nvSpPr>
        <p:spPr>
          <a:xfrm>
            <a:off x="7010400" y="6553202"/>
            <a:ext cx="2133600" cy="365125"/>
          </a:xfrm>
        </p:spPr>
        <p:txBody>
          <a:bodyPr/>
          <a:lstStyle/>
          <a:p>
            <a:fld id="{63BC356D-1576-478B-8647-1361C6E9DFF7}" type="slidenum">
              <a:rPr lang="ja-JP" altLang="en-US" smtClean="0"/>
              <a:pPr/>
              <a:t>98</a:t>
            </a:fld>
            <a:endParaRPr lang="ja-JP" altLang="en-US" dirty="0"/>
          </a:p>
        </p:txBody>
      </p:sp>
      <p:pic>
        <p:nvPicPr>
          <p:cNvPr id="4" name="図 3"/>
          <p:cNvPicPr>
            <a:picLocks noChangeAspect="1"/>
          </p:cNvPicPr>
          <p:nvPr/>
        </p:nvPicPr>
        <p:blipFill>
          <a:blip r:embed="rId2"/>
          <a:stretch>
            <a:fillRect/>
          </a:stretch>
        </p:blipFill>
        <p:spPr>
          <a:xfrm>
            <a:off x="0" y="1881341"/>
            <a:ext cx="9297206" cy="4700423"/>
          </a:xfrm>
          <a:prstGeom prst="rect">
            <a:avLst/>
          </a:prstGeom>
        </p:spPr>
      </p:pic>
    </p:spTree>
    <p:extLst>
      <p:ext uri="{BB962C8B-B14F-4D97-AF65-F5344CB8AC3E}">
        <p14:creationId xmlns:p14="http://schemas.microsoft.com/office/powerpoint/2010/main" val="234107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51520" y="260648"/>
            <a:ext cx="6203068" cy="369332"/>
          </a:xfrm>
          <a:prstGeom prst="rect">
            <a:avLst/>
          </a:prstGeom>
        </p:spPr>
        <p:txBody>
          <a:bodyPr wrap="square">
            <a:spAutoFit/>
          </a:bodyPr>
          <a:lstStyle/>
          <a:p>
            <a:r>
              <a:rPr lang="ja-JP" altLang="en-US" b="1" dirty="0"/>
              <a:t>収支のトレンド　（２／２）</a:t>
            </a:r>
          </a:p>
        </p:txBody>
      </p:sp>
      <p:cxnSp>
        <p:nvCxnSpPr>
          <p:cNvPr id="28" name="直線コネクタ 27"/>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69900" y="692696"/>
            <a:ext cx="8331200" cy="923330"/>
          </a:xfrm>
          <a:prstGeom prst="rect">
            <a:avLst/>
          </a:prstGeom>
          <a:noFill/>
        </p:spPr>
        <p:txBody>
          <a:bodyPr wrap="square" rtlCol="0">
            <a:spAutoFit/>
          </a:bodyPr>
          <a:lstStyle/>
          <a:p>
            <a:r>
              <a:rPr lang="ja-JP" altLang="en-US" dirty="0">
                <a:latin typeface="+mn-ea"/>
              </a:rPr>
              <a:t>　水源開発コストが少ない（償却済）ことに加え、これまでの経費削減効果により全体的に費用が抑えられており、給水原価は類似都市の中で最も低い。</a:t>
            </a:r>
            <a:endParaRPr lang="en-US" altLang="ja-JP" dirty="0">
              <a:latin typeface="+mn-ea"/>
            </a:endParaRPr>
          </a:p>
          <a:p>
            <a:r>
              <a:rPr lang="ja-JP" altLang="en-US" dirty="0">
                <a:latin typeface="+mn-ea"/>
              </a:rPr>
              <a:t>　水道料金（一般家庭で月</a:t>
            </a:r>
            <a:r>
              <a:rPr lang="en-US" altLang="ja-JP" dirty="0">
                <a:latin typeface="+mn-ea"/>
              </a:rPr>
              <a:t>20㎥</a:t>
            </a:r>
            <a:r>
              <a:rPr lang="ja-JP" altLang="en-US" dirty="0">
                <a:latin typeface="+mn-ea"/>
              </a:rPr>
              <a:t>使用と仮定）も、最も低くなっている。</a:t>
            </a:r>
          </a:p>
        </p:txBody>
      </p:sp>
      <p:sp>
        <p:nvSpPr>
          <p:cNvPr id="20" name="テキスト ボックス 3"/>
          <p:cNvSpPr txBox="1">
            <a:spLocks noChangeArrowheads="1"/>
          </p:cNvSpPr>
          <p:nvPr/>
        </p:nvSpPr>
        <p:spPr bwMode="auto">
          <a:xfrm>
            <a:off x="695698" y="6047056"/>
            <a:ext cx="7090149" cy="276999"/>
          </a:xfrm>
          <a:prstGeom prst="rect">
            <a:avLst/>
          </a:prstGeom>
          <a:noFill/>
          <a:ln w="9525">
            <a:noFill/>
            <a:miter lim="800000"/>
            <a:headEnd/>
            <a:tailEnd/>
          </a:ln>
        </p:spPr>
        <p:txBody>
          <a:bodyPr wrap="square">
            <a:spAutoFit/>
          </a:bodyPr>
          <a:lstStyle/>
          <a:p>
            <a:pPr marL="627063" indent="-627063" fontAlgn="auto">
              <a:spcBef>
                <a:spcPts val="0"/>
              </a:spcBef>
              <a:spcAft>
                <a:spcPts val="0"/>
              </a:spcAft>
              <a:defRPr/>
            </a:pPr>
            <a:r>
              <a:rPr kumimoji="0" lang="en-US" altLang="ja-JP" sz="1200" kern="100" dirty="0">
                <a:solidFill>
                  <a:prstClr val="black"/>
                </a:solidFill>
                <a:latin typeface="+mj-ea"/>
                <a:ea typeface="+mj-ea"/>
                <a:cs typeface="Times New Roman"/>
              </a:rPr>
              <a:t>※</a:t>
            </a:r>
            <a:r>
              <a:rPr kumimoji="0" lang="ja-JP" altLang="en-US" sz="1200" kern="100" dirty="0">
                <a:solidFill>
                  <a:prstClr val="black"/>
                </a:solidFill>
                <a:latin typeface="+mj-ea"/>
                <a:ea typeface="+mj-ea"/>
                <a:cs typeface="Times New Roman"/>
              </a:rPr>
              <a:t>受水費のある都市は、受水費のうち資本費相当額を資本費に区分。</a:t>
            </a:r>
          </a:p>
        </p:txBody>
      </p:sp>
      <p:sp>
        <p:nvSpPr>
          <p:cNvPr id="16" name="正方形/長方形 15"/>
          <p:cNvSpPr/>
          <p:nvPr/>
        </p:nvSpPr>
        <p:spPr>
          <a:xfrm>
            <a:off x="7858078" y="234434"/>
            <a:ext cx="1073243" cy="369332"/>
          </a:xfrm>
          <a:prstGeom prst="rect">
            <a:avLst/>
          </a:prstGeom>
          <a:noFill/>
        </p:spPr>
        <p:txBody>
          <a:bodyPr wrap="none">
            <a:spAutoFit/>
          </a:bodyPr>
          <a:lstStyle/>
          <a:p>
            <a:pPr algn="ctr"/>
            <a:r>
              <a:rPr lang="ja-JP" altLang="en-US" dirty="0"/>
              <a:t>＜</a:t>
            </a:r>
            <a:r>
              <a:rPr lang="en-US" altLang="ja-JP" dirty="0"/>
              <a:t>Why</a:t>
            </a:r>
            <a:r>
              <a:rPr lang="ja-JP" altLang="en-US" dirty="0"/>
              <a:t>＞</a:t>
            </a:r>
          </a:p>
        </p:txBody>
      </p:sp>
      <p:sp>
        <p:nvSpPr>
          <p:cNvPr id="22" name="テキスト ボックス 21"/>
          <p:cNvSpPr txBox="1"/>
          <p:nvPr/>
        </p:nvSpPr>
        <p:spPr>
          <a:xfrm>
            <a:off x="6300192" y="6043354"/>
            <a:ext cx="2670629" cy="553998"/>
          </a:xfrm>
          <a:prstGeom prst="rect">
            <a:avLst/>
          </a:prstGeom>
          <a:noFill/>
        </p:spPr>
        <p:txBody>
          <a:bodyPr wrap="square" rtlCol="0">
            <a:spAutoFit/>
          </a:bodyPr>
          <a:lstStyle/>
          <a:p>
            <a:pPr marL="88900" indent="-88900"/>
            <a:r>
              <a:rPr kumimoji="0" lang="ja-JP" altLang="en-US" sz="1000" kern="100" dirty="0">
                <a:solidFill>
                  <a:prstClr val="black"/>
                </a:solidFill>
                <a:latin typeface="+mj-ea"/>
                <a:cs typeface="Times New Roman"/>
              </a:rPr>
              <a:t>＊対象は、規模、事業内容から東京都とおおむね給水人口</a:t>
            </a:r>
            <a:r>
              <a:rPr kumimoji="0" lang="en-US" altLang="ja-JP" sz="1000" kern="100" dirty="0">
                <a:solidFill>
                  <a:prstClr val="black"/>
                </a:solidFill>
                <a:latin typeface="+mj-ea"/>
                <a:cs typeface="Times New Roman"/>
              </a:rPr>
              <a:t>100</a:t>
            </a:r>
            <a:r>
              <a:rPr kumimoji="0" lang="ja-JP" altLang="en-US" sz="1000" kern="100" dirty="0">
                <a:solidFill>
                  <a:prstClr val="black"/>
                </a:solidFill>
                <a:latin typeface="+mj-ea"/>
                <a:cs typeface="Times New Roman"/>
              </a:rPr>
              <a:t>万人以上の</a:t>
            </a:r>
            <a:r>
              <a:rPr kumimoji="0" lang="en-US" altLang="ja-JP" sz="1000" kern="100" dirty="0">
                <a:solidFill>
                  <a:prstClr val="black"/>
                </a:solidFill>
                <a:latin typeface="+mj-ea"/>
                <a:cs typeface="Times New Roman"/>
              </a:rPr>
              <a:t>12</a:t>
            </a:r>
            <a:r>
              <a:rPr kumimoji="0" lang="ja-JP" altLang="en-US" sz="1000" kern="100" dirty="0">
                <a:solidFill>
                  <a:prstClr val="black"/>
                </a:solidFill>
                <a:latin typeface="+mj-ea"/>
                <a:cs typeface="Times New Roman"/>
              </a:rPr>
              <a:t>政令指定都市の</a:t>
            </a:r>
            <a:r>
              <a:rPr kumimoji="0" lang="en-US" altLang="ja-JP" sz="1000" kern="100" dirty="0">
                <a:solidFill>
                  <a:prstClr val="black"/>
                </a:solidFill>
                <a:latin typeface="+mj-ea"/>
                <a:cs typeface="Times New Roman"/>
              </a:rPr>
              <a:t>13</a:t>
            </a:r>
            <a:r>
              <a:rPr kumimoji="0" lang="ja-JP" altLang="en-US" sz="1000" kern="100" dirty="0">
                <a:solidFill>
                  <a:prstClr val="black"/>
                </a:solidFill>
                <a:latin typeface="+mj-ea"/>
                <a:cs typeface="Times New Roman"/>
              </a:rPr>
              <a:t>都市としている。</a:t>
            </a:r>
          </a:p>
        </p:txBody>
      </p:sp>
      <p:sp>
        <p:nvSpPr>
          <p:cNvPr id="36" name="テキスト ボックス 35"/>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・水道</a:t>
            </a:r>
            <a:endParaRPr kumimoji="1" lang="en-US" altLang="ja-JP" sz="1100" dirty="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99</a:t>
            </a:fld>
            <a:endParaRPr lang="ja-JP" altLang="en-US"/>
          </a:p>
        </p:txBody>
      </p:sp>
      <p:pic>
        <p:nvPicPr>
          <p:cNvPr id="3" name="図 2"/>
          <p:cNvPicPr>
            <a:picLocks noChangeAspect="1"/>
          </p:cNvPicPr>
          <p:nvPr/>
        </p:nvPicPr>
        <p:blipFill>
          <a:blip r:embed="rId2"/>
          <a:stretch>
            <a:fillRect/>
          </a:stretch>
        </p:blipFill>
        <p:spPr>
          <a:xfrm>
            <a:off x="447914" y="1946487"/>
            <a:ext cx="8626588" cy="4096867"/>
          </a:xfrm>
          <a:prstGeom prst="rect">
            <a:avLst/>
          </a:prstGeom>
        </p:spPr>
      </p:pic>
    </p:spTree>
    <p:extLst>
      <p:ext uri="{BB962C8B-B14F-4D97-AF65-F5344CB8AC3E}">
        <p14:creationId xmlns:p14="http://schemas.microsoft.com/office/powerpoint/2010/main" val="4041127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510977" y="1079946"/>
            <a:ext cx="6114274" cy="288000"/>
          </a:xfrm>
          <a:prstGeom prst="roundRect">
            <a:avLst>
              <a:gd name="adj" fmla="val 2287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6538110" y="819794"/>
            <a:ext cx="2119296" cy="288000"/>
          </a:xfrm>
          <a:prstGeom prst="roundRect">
            <a:avLst>
              <a:gd name="adj" fmla="val 2287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51520" y="260648"/>
            <a:ext cx="6203068" cy="369332"/>
          </a:xfrm>
          <a:prstGeom prst="rect">
            <a:avLst/>
          </a:prstGeom>
        </p:spPr>
        <p:txBody>
          <a:bodyPr wrap="square">
            <a:spAutoFit/>
          </a:bodyPr>
          <a:lstStyle/>
          <a:p>
            <a:r>
              <a:rPr lang="ja-JP" altLang="en-US" b="1" dirty="0"/>
              <a:t>その他の経営課題 （職員数）</a:t>
            </a:r>
          </a:p>
        </p:txBody>
      </p:sp>
      <p:cxnSp>
        <p:nvCxnSpPr>
          <p:cNvPr id="28" name="直線コネクタ 27"/>
          <p:cNvCxnSpPr/>
          <p:nvPr/>
        </p:nvCxnSpPr>
        <p:spPr>
          <a:xfrm>
            <a:off x="179512" y="57421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469900" y="766445"/>
            <a:ext cx="8331200" cy="923330"/>
          </a:xfrm>
          <a:prstGeom prst="rect">
            <a:avLst/>
          </a:prstGeom>
          <a:solidFill>
            <a:schemeClr val="bg1"/>
          </a:solidFill>
        </p:spPr>
        <p:txBody>
          <a:bodyPr wrap="square" rtlCol="0">
            <a:spAutoFit/>
          </a:bodyPr>
          <a:lstStyle/>
          <a:p>
            <a:r>
              <a:rPr lang="ja-JP" altLang="en-US" dirty="0">
                <a:latin typeface="+mn-ea"/>
              </a:rPr>
              <a:t>　水道関係職員数は、業務の委託化や効率化などにより減少。</a:t>
            </a:r>
            <a:r>
              <a:rPr lang="en-US" altLang="ja-JP" spc="-40" dirty="0">
                <a:latin typeface="Calibri" pitchFamily="34" charset="0"/>
              </a:rPr>
              <a:t>2012</a:t>
            </a:r>
            <a:r>
              <a:rPr lang="ja-JP" altLang="en-US" spc="-40" dirty="0">
                <a:latin typeface="Calibri" pitchFamily="34" charset="0"/>
              </a:rPr>
              <a:t>年度以降も業務の委託化や効率化などを進めたことにより、更に職員数が減少。</a:t>
            </a:r>
            <a:endParaRPr lang="en-US" altLang="ja-JP" spc="-40" dirty="0">
              <a:latin typeface="Calibri" pitchFamily="34" charset="0"/>
            </a:endParaRPr>
          </a:p>
          <a:p>
            <a:r>
              <a:rPr lang="ja-JP" altLang="en-US" spc="-40" dirty="0">
                <a:latin typeface="Calibri" pitchFamily="34" charset="0"/>
              </a:rPr>
              <a:t>　しかし、職員一人あたりの生産性は、類似都市と比べて低い。</a:t>
            </a:r>
          </a:p>
        </p:txBody>
      </p:sp>
      <p:sp>
        <p:nvSpPr>
          <p:cNvPr id="26" name="正方形/長方形 25"/>
          <p:cNvSpPr/>
          <p:nvPr/>
        </p:nvSpPr>
        <p:spPr>
          <a:xfrm>
            <a:off x="7858078" y="234434"/>
            <a:ext cx="1073243" cy="369332"/>
          </a:xfrm>
          <a:prstGeom prst="rect">
            <a:avLst/>
          </a:prstGeom>
          <a:noFill/>
        </p:spPr>
        <p:txBody>
          <a:bodyPr wrap="none">
            <a:spAutoFit/>
          </a:bodyPr>
          <a:lstStyle/>
          <a:p>
            <a:pPr algn="ctr"/>
            <a:r>
              <a:rPr lang="ja-JP" altLang="en-US" dirty="0"/>
              <a:t>＜</a:t>
            </a:r>
            <a:r>
              <a:rPr lang="en-US" altLang="ja-JP" dirty="0"/>
              <a:t>Why</a:t>
            </a:r>
            <a:r>
              <a:rPr lang="ja-JP" altLang="en-US" dirty="0"/>
              <a:t>＞</a:t>
            </a:r>
          </a:p>
        </p:txBody>
      </p:sp>
      <p:sp>
        <p:nvSpPr>
          <p:cNvPr id="22" name="角丸四角形 21"/>
          <p:cNvSpPr/>
          <p:nvPr/>
        </p:nvSpPr>
        <p:spPr>
          <a:xfrm>
            <a:off x="435152" y="1162576"/>
            <a:ext cx="8365948" cy="370789"/>
          </a:xfrm>
          <a:prstGeom prst="roundRect">
            <a:avLst>
              <a:gd name="adj" fmla="val 8170"/>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・水道</a:t>
            </a:r>
            <a:endParaRPr kumimoji="1" lang="en-US" altLang="ja-JP" sz="1100" dirty="0"/>
          </a:p>
        </p:txBody>
      </p:sp>
      <p:sp>
        <p:nvSpPr>
          <p:cNvPr id="2" name="スライド番号プレースホルダー 1"/>
          <p:cNvSpPr>
            <a:spLocks noGrp="1"/>
          </p:cNvSpPr>
          <p:nvPr>
            <p:ph type="sldNum" sz="quarter" idx="12"/>
          </p:nvPr>
        </p:nvSpPr>
        <p:spPr>
          <a:xfrm>
            <a:off x="7038280" y="6492875"/>
            <a:ext cx="2133600" cy="365125"/>
          </a:xfrm>
        </p:spPr>
        <p:txBody>
          <a:bodyPr/>
          <a:lstStyle/>
          <a:p>
            <a:fld id="{63BC356D-1576-478B-8647-1361C6E9DFF7}" type="slidenum">
              <a:rPr lang="ja-JP" altLang="en-US" smtClean="0"/>
              <a:pPr/>
              <a:t>100</a:t>
            </a:fld>
            <a:endParaRPr lang="ja-JP" altLang="en-US" dirty="0"/>
          </a:p>
        </p:txBody>
      </p:sp>
      <p:pic>
        <p:nvPicPr>
          <p:cNvPr id="3" name="図 2"/>
          <p:cNvPicPr>
            <a:picLocks noChangeAspect="1"/>
          </p:cNvPicPr>
          <p:nvPr/>
        </p:nvPicPr>
        <p:blipFill>
          <a:blip r:embed="rId2"/>
          <a:stretch>
            <a:fillRect/>
          </a:stretch>
        </p:blipFill>
        <p:spPr>
          <a:xfrm>
            <a:off x="111714" y="1966636"/>
            <a:ext cx="8955800" cy="4846740"/>
          </a:xfrm>
          <a:prstGeom prst="rect">
            <a:avLst/>
          </a:prstGeom>
        </p:spPr>
      </p:pic>
    </p:spTree>
    <p:extLst>
      <p:ext uri="{BB962C8B-B14F-4D97-AF65-F5344CB8AC3E}">
        <p14:creationId xmlns:p14="http://schemas.microsoft.com/office/powerpoint/2010/main" val="1461722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99190" y="990056"/>
            <a:ext cx="4481896" cy="881916"/>
          </a:xfrm>
          <a:custGeom>
            <a:avLst/>
            <a:gdLst>
              <a:gd name="connsiteX0" fmla="*/ 0 w 4526356"/>
              <a:gd name="connsiteY0" fmla="*/ 31755 h 872391"/>
              <a:gd name="connsiteX1" fmla="*/ 31755 w 4526356"/>
              <a:gd name="connsiteY1" fmla="*/ 0 h 872391"/>
              <a:gd name="connsiteX2" fmla="*/ 4494601 w 4526356"/>
              <a:gd name="connsiteY2" fmla="*/ 0 h 872391"/>
              <a:gd name="connsiteX3" fmla="*/ 4526356 w 4526356"/>
              <a:gd name="connsiteY3" fmla="*/ 31755 h 872391"/>
              <a:gd name="connsiteX4" fmla="*/ 4526356 w 4526356"/>
              <a:gd name="connsiteY4" fmla="*/ 840636 h 872391"/>
              <a:gd name="connsiteX5" fmla="*/ 4494601 w 4526356"/>
              <a:gd name="connsiteY5" fmla="*/ 872391 h 872391"/>
              <a:gd name="connsiteX6" fmla="*/ 31755 w 4526356"/>
              <a:gd name="connsiteY6" fmla="*/ 872391 h 872391"/>
              <a:gd name="connsiteX7" fmla="*/ 0 w 4526356"/>
              <a:gd name="connsiteY7" fmla="*/ 840636 h 872391"/>
              <a:gd name="connsiteX8" fmla="*/ 0 w 4526356"/>
              <a:gd name="connsiteY8" fmla="*/ 31755 h 872391"/>
              <a:gd name="connsiteX0" fmla="*/ 0 w 4526356"/>
              <a:gd name="connsiteY0" fmla="*/ 31755 h 872391"/>
              <a:gd name="connsiteX1" fmla="*/ 31755 w 4526356"/>
              <a:gd name="connsiteY1" fmla="*/ 0 h 872391"/>
              <a:gd name="connsiteX2" fmla="*/ 4494601 w 4526356"/>
              <a:gd name="connsiteY2" fmla="*/ 0 h 872391"/>
              <a:gd name="connsiteX3" fmla="*/ 4526356 w 4526356"/>
              <a:gd name="connsiteY3" fmla="*/ 31755 h 872391"/>
              <a:gd name="connsiteX4" fmla="*/ 4526356 w 4526356"/>
              <a:gd name="connsiteY4" fmla="*/ 840636 h 872391"/>
              <a:gd name="connsiteX5" fmla="*/ 4494601 w 4526356"/>
              <a:gd name="connsiteY5" fmla="*/ 872391 h 872391"/>
              <a:gd name="connsiteX6" fmla="*/ 1099390 w 4526356"/>
              <a:gd name="connsiteY6" fmla="*/ 676820 h 872391"/>
              <a:gd name="connsiteX7" fmla="*/ 31755 w 4526356"/>
              <a:gd name="connsiteY7" fmla="*/ 872391 h 872391"/>
              <a:gd name="connsiteX8" fmla="*/ 0 w 4526356"/>
              <a:gd name="connsiteY8" fmla="*/ 840636 h 872391"/>
              <a:gd name="connsiteX9" fmla="*/ 0 w 4526356"/>
              <a:gd name="connsiteY9" fmla="*/ 31755 h 872391"/>
              <a:gd name="connsiteX0" fmla="*/ 0 w 4526356"/>
              <a:gd name="connsiteY0" fmla="*/ 31755 h 872391"/>
              <a:gd name="connsiteX1" fmla="*/ 31755 w 4526356"/>
              <a:gd name="connsiteY1" fmla="*/ 0 h 872391"/>
              <a:gd name="connsiteX2" fmla="*/ 4494601 w 4526356"/>
              <a:gd name="connsiteY2" fmla="*/ 0 h 872391"/>
              <a:gd name="connsiteX3" fmla="*/ 4526356 w 4526356"/>
              <a:gd name="connsiteY3" fmla="*/ 31755 h 872391"/>
              <a:gd name="connsiteX4" fmla="*/ 4526356 w 4526356"/>
              <a:gd name="connsiteY4" fmla="*/ 840636 h 872391"/>
              <a:gd name="connsiteX5" fmla="*/ 4485076 w 4526356"/>
              <a:gd name="connsiteY5" fmla="*/ 691416 h 872391"/>
              <a:gd name="connsiteX6" fmla="*/ 1099390 w 4526356"/>
              <a:gd name="connsiteY6" fmla="*/ 676820 h 872391"/>
              <a:gd name="connsiteX7" fmla="*/ 31755 w 4526356"/>
              <a:gd name="connsiteY7" fmla="*/ 872391 h 872391"/>
              <a:gd name="connsiteX8" fmla="*/ 0 w 4526356"/>
              <a:gd name="connsiteY8" fmla="*/ 840636 h 872391"/>
              <a:gd name="connsiteX9" fmla="*/ 0 w 4526356"/>
              <a:gd name="connsiteY9" fmla="*/ 31755 h 872391"/>
              <a:gd name="connsiteX0" fmla="*/ 0 w 4526356"/>
              <a:gd name="connsiteY0" fmla="*/ 31755 h 872391"/>
              <a:gd name="connsiteX1" fmla="*/ 31755 w 4526356"/>
              <a:gd name="connsiteY1" fmla="*/ 0 h 872391"/>
              <a:gd name="connsiteX2" fmla="*/ 4494601 w 4526356"/>
              <a:gd name="connsiteY2" fmla="*/ 0 h 872391"/>
              <a:gd name="connsiteX3" fmla="*/ 4526356 w 4526356"/>
              <a:gd name="connsiteY3" fmla="*/ 31755 h 872391"/>
              <a:gd name="connsiteX4" fmla="*/ 4485076 w 4526356"/>
              <a:gd name="connsiteY4" fmla="*/ 691416 h 872391"/>
              <a:gd name="connsiteX5" fmla="*/ 1099390 w 4526356"/>
              <a:gd name="connsiteY5" fmla="*/ 676820 h 872391"/>
              <a:gd name="connsiteX6" fmla="*/ 31755 w 4526356"/>
              <a:gd name="connsiteY6" fmla="*/ 872391 h 872391"/>
              <a:gd name="connsiteX7" fmla="*/ 0 w 4526356"/>
              <a:gd name="connsiteY7" fmla="*/ 840636 h 872391"/>
              <a:gd name="connsiteX8" fmla="*/ 0 w 4526356"/>
              <a:gd name="connsiteY8" fmla="*/ 31755 h 872391"/>
              <a:gd name="connsiteX0" fmla="*/ 0 w 4526356"/>
              <a:gd name="connsiteY0" fmla="*/ 31755 h 872391"/>
              <a:gd name="connsiteX1" fmla="*/ 31755 w 4526356"/>
              <a:gd name="connsiteY1" fmla="*/ 0 h 872391"/>
              <a:gd name="connsiteX2" fmla="*/ 4494601 w 4526356"/>
              <a:gd name="connsiteY2" fmla="*/ 0 h 872391"/>
              <a:gd name="connsiteX3" fmla="*/ 4526356 w 4526356"/>
              <a:gd name="connsiteY3" fmla="*/ 31755 h 872391"/>
              <a:gd name="connsiteX4" fmla="*/ 4485076 w 4526356"/>
              <a:gd name="connsiteY4" fmla="*/ 691416 h 872391"/>
              <a:gd name="connsiteX5" fmla="*/ 1099390 w 4526356"/>
              <a:gd name="connsiteY5" fmla="*/ 676820 h 872391"/>
              <a:gd name="connsiteX6" fmla="*/ 1061290 w 4526356"/>
              <a:gd name="connsiteY6" fmla="*/ 857795 h 872391"/>
              <a:gd name="connsiteX7" fmla="*/ 31755 w 4526356"/>
              <a:gd name="connsiteY7" fmla="*/ 872391 h 872391"/>
              <a:gd name="connsiteX8" fmla="*/ 0 w 4526356"/>
              <a:gd name="connsiteY8" fmla="*/ 840636 h 872391"/>
              <a:gd name="connsiteX9" fmla="*/ 0 w 4526356"/>
              <a:gd name="connsiteY9" fmla="*/ 31755 h 872391"/>
              <a:gd name="connsiteX0" fmla="*/ 0 w 4526356"/>
              <a:gd name="connsiteY0" fmla="*/ 31755 h 872391"/>
              <a:gd name="connsiteX1" fmla="*/ 31755 w 4526356"/>
              <a:gd name="connsiteY1" fmla="*/ 0 h 872391"/>
              <a:gd name="connsiteX2" fmla="*/ 4494601 w 4526356"/>
              <a:gd name="connsiteY2" fmla="*/ 0 h 872391"/>
              <a:gd name="connsiteX3" fmla="*/ 4526356 w 4526356"/>
              <a:gd name="connsiteY3" fmla="*/ 31755 h 872391"/>
              <a:gd name="connsiteX4" fmla="*/ 4485076 w 4526356"/>
              <a:gd name="connsiteY4" fmla="*/ 691416 h 872391"/>
              <a:gd name="connsiteX5" fmla="*/ 1099390 w 4526356"/>
              <a:gd name="connsiteY5" fmla="*/ 676820 h 872391"/>
              <a:gd name="connsiteX6" fmla="*/ 1061290 w 4526356"/>
              <a:gd name="connsiteY6" fmla="*/ 857795 h 872391"/>
              <a:gd name="connsiteX7" fmla="*/ 31755 w 4526356"/>
              <a:gd name="connsiteY7" fmla="*/ 872391 h 872391"/>
              <a:gd name="connsiteX8" fmla="*/ 0 w 4526356"/>
              <a:gd name="connsiteY8" fmla="*/ 840636 h 872391"/>
              <a:gd name="connsiteX9" fmla="*/ 0 w 4526356"/>
              <a:gd name="connsiteY9" fmla="*/ 31755 h 872391"/>
              <a:gd name="connsiteX0" fmla="*/ 0 w 4526356"/>
              <a:gd name="connsiteY0" fmla="*/ 31755 h 878247"/>
              <a:gd name="connsiteX1" fmla="*/ 31755 w 4526356"/>
              <a:gd name="connsiteY1" fmla="*/ 0 h 878247"/>
              <a:gd name="connsiteX2" fmla="*/ 4494601 w 4526356"/>
              <a:gd name="connsiteY2" fmla="*/ 0 h 878247"/>
              <a:gd name="connsiteX3" fmla="*/ 4526356 w 4526356"/>
              <a:gd name="connsiteY3" fmla="*/ 31755 h 878247"/>
              <a:gd name="connsiteX4" fmla="*/ 4485076 w 4526356"/>
              <a:gd name="connsiteY4" fmla="*/ 691416 h 878247"/>
              <a:gd name="connsiteX5" fmla="*/ 1099390 w 4526356"/>
              <a:gd name="connsiteY5" fmla="*/ 676820 h 878247"/>
              <a:gd name="connsiteX6" fmla="*/ 1099390 w 4526356"/>
              <a:gd name="connsiteY6" fmla="*/ 867320 h 878247"/>
              <a:gd name="connsiteX7" fmla="*/ 31755 w 4526356"/>
              <a:gd name="connsiteY7" fmla="*/ 872391 h 878247"/>
              <a:gd name="connsiteX8" fmla="*/ 0 w 4526356"/>
              <a:gd name="connsiteY8" fmla="*/ 840636 h 878247"/>
              <a:gd name="connsiteX9" fmla="*/ 0 w 4526356"/>
              <a:gd name="connsiteY9" fmla="*/ 31755 h 878247"/>
              <a:gd name="connsiteX0" fmla="*/ 0 w 4526356"/>
              <a:gd name="connsiteY0" fmla="*/ 31755 h 872391"/>
              <a:gd name="connsiteX1" fmla="*/ 31755 w 4526356"/>
              <a:gd name="connsiteY1" fmla="*/ 0 h 872391"/>
              <a:gd name="connsiteX2" fmla="*/ 4494601 w 4526356"/>
              <a:gd name="connsiteY2" fmla="*/ 0 h 872391"/>
              <a:gd name="connsiteX3" fmla="*/ 4526356 w 4526356"/>
              <a:gd name="connsiteY3" fmla="*/ 31755 h 872391"/>
              <a:gd name="connsiteX4" fmla="*/ 4485076 w 4526356"/>
              <a:gd name="connsiteY4" fmla="*/ 691416 h 872391"/>
              <a:gd name="connsiteX5" fmla="*/ 1099390 w 4526356"/>
              <a:gd name="connsiteY5" fmla="*/ 676820 h 872391"/>
              <a:gd name="connsiteX6" fmla="*/ 1099390 w 4526356"/>
              <a:gd name="connsiteY6" fmla="*/ 867320 h 872391"/>
              <a:gd name="connsiteX7" fmla="*/ 31755 w 4526356"/>
              <a:gd name="connsiteY7" fmla="*/ 872391 h 872391"/>
              <a:gd name="connsiteX8" fmla="*/ 0 w 4526356"/>
              <a:gd name="connsiteY8" fmla="*/ 840636 h 872391"/>
              <a:gd name="connsiteX9" fmla="*/ 0 w 4526356"/>
              <a:gd name="connsiteY9" fmla="*/ 31755 h 872391"/>
              <a:gd name="connsiteX0" fmla="*/ 0 w 4526356"/>
              <a:gd name="connsiteY0" fmla="*/ 31755 h 872391"/>
              <a:gd name="connsiteX1" fmla="*/ 31755 w 4526356"/>
              <a:gd name="connsiteY1" fmla="*/ 0 h 872391"/>
              <a:gd name="connsiteX2" fmla="*/ 4494601 w 4526356"/>
              <a:gd name="connsiteY2" fmla="*/ 0 h 872391"/>
              <a:gd name="connsiteX3" fmla="*/ 4526356 w 4526356"/>
              <a:gd name="connsiteY3" fmla="*/ 31755 h 872391"/>
              <a:gd name="connsiteX4" fmla="*/ 4485076 w 4526356"/>
              <a:gd name="connsiteY4" fmla="*/ 691416 h 872391"/>
              <a:gd name="connsiteX5" fmla="*/ 1099390 w 4526356"/>
              <a:gd name="connsiteY5" fmla="*/ 676820 h 872391"/>
              <a:gd name="connsiteX6" fmla="*/ 1099390 w 4526356"/>
              <a:gd name="connsiteY6" fmla="*/ 867320 h 872391"/>
              <a:gd name="connsiteX7" fmla="*/ 31755 w 4526356"/>
              <a:gd name="connsiteY7" fmla="*/ 872391 h 872391"/>
              <a:gd name="connsiteX8" fmla="*/ 0 w 4526356"/>
              <a:gd name="connsiteY8" fmla="*/ 840636 h 872391"/>
              <a:gd name="connsiteX9" fmla="*/ 0 w 4526356"/>
              <a:gd name="connsiteY9" fmla="*/ 31755 h 872391"/>
              <a:gd name="connsiteX0" fmla="*/ 0 w 4526356"/>
              <a:gd name="connsiteY0" fmla="*/ 31755 h 872391"/>
              <a:gd name="connsiteX1" fmla="*/ 31755 w 4526356"/>
              <a:gd name="connsiteY1" fmla="*/ 0 h 872391"/>
              <a:gd name="connsiteX2" fmla="*/ 4494601 w 4526356"/>
              <a:gd name="connsiteY2" fmla="*/ 0 h 872391"/>
              <a:gd name="connsiteX3" fmla="*/ 4526356 w 4526356"/>
              <a:gd name="connsiteY3" fmla="*/ 31755 h 872391"/>
              <a:gd name="connsiteX4" fmla="*/ 4494601 w 4526356"/>
              <a:gd name="connsiteY4" fmla="*/ 691416 h 872391"/>
              <a:gd name="connsiteX5" fmla="*/ 1099390 w 4526356"/>
              <a:gd name="connsiteY5" fmla="*/ 676820 h 872391"/>
              <a:gd name="connsiteX6" fmla="*/ 1099390 w 4526356"/>
              <a:gd name="connsiteY6" fmla="*/ 867320 h 872391"/>
              <a:gd name="connsiteX7" fmla="*/ 31755 w 4526356"/>
              <a:gd name="connsiteY7" fmla="*/ 872391 h 872391"/>
              <a:gd name="connsiteX8" fmla="*/ 0 w 4526356"/>
              <a:gd name="connsiteY8" fmla="*/ 840636 h 872391"/>
              <a:gd name="connsiteX9" fmla="*/ 0 w 4526356"/>
              <a:gd name="connsiteY9" fmla="*/ 31755 h 872391"/>
              <a:gd name="connsiteX0" fmla="*/ 0 w 4526356"/>
              <a:gd name="connsiteY0" fmla="*/ 31755 h 872391"/>
              <a:gd name="connsiteX1" fmla="*/ 31755 w 4526356"/>
              <a:gd name="connsiteY1" fmla="*/ 0 h 872391"/>
              <a:gd name="connsiteX2" fmla="*/ 4494601 w 4526356"/>
              <a:gd name="connsiteY2" fmla="*/ 0 h 872391"/>
              <a:gd name="connsiteX3" fmla="*/ 4526356 w 4526356"/>
              <a:gd name="connsiteY3" fmla="*/ 31755 h 872391"/>
              <a:gd name="connsiteX4" fmla="*/ 4494601 w 4526356"/>
              <a:gd name="connsiteY4" fmla="*/ 691416 h 872391"/>
              <a:gd name="connsiteX5" fmla="*/ 1099390 w 4526356"/>
              <a:gd name="connsiteY5" fmla="*/ 676820 h 872391"/>
              <a:gd name="connsiteX6" fmla="*/ 1099390 w 4526356"/>
              <a:gd name="connsiteY6" fmla="*/ 867320 h 872391"/>
              <a:gd name="connsiteX7" fmla="*/ 31755 w 4526356"/>
              <a:gd name="connsiteY7" fmla="*/ 872391 h 872391"/>
              <a:gd name="connsiteX8" fmla="*/ 0 w 4526356"/>
              <a:gd name="connsiteY8" fmla="*/ 840636 h 872391"/>
              <a:gd name="connsiteX9" fmla="*/ 0 w 4526356"/>
              <a:gd name="connsiteY9" fmla="*/ 31755 h 872391"/>
              <a:gd name="connsiteX0" fmla="*/ 0 w 4532701"/>
              <a:gd name="connsiteY0" fmla="*/ 31755 h 872391"/>
              <a:gd name="connsiteX1" fmla="*/ 31755 w 4532701"/>
              <a:gd name="connsiteY1" fmla="*/ 0 h 872391"/>
              <a:gd name="connsiteX2" fmla="*/ 4494601 w 4532701"/>
              <a:gd name="connsiteY2" fmla="*/ 0 h 872391"/>
              <a:gd name="connsiteX3" fmla="*/ 4526356 w 4532701"/>
              <a:gd name="connsiteY3" fmla="*/ 31755 h 872391"/>
              <a:gd name="connsiteX4" fmla="*/ 4532701 w 4532701"/>
              <a:gd name="connsiteY4" fmla="*/ 710466 h 872391"/>
              <a:gd name="connsiteX5" fmla="*/ 1099390 w 4532701"/>
              <a:gd name="connsiteY5" fmla="*/ 676820 h 872391"/>
              <a:gd name="connsiteX6" fmla="*/ 1099390 w 4532701"/>
              <a:gd name="connsiteY6" fmla="*/ 867320 h 872391"/>
              <a:gd name="connsiteX7" fmla="*/ 31755 w 4532701"/>
              <a:gd name="connsiteY7" fmla="*/ 872391 h 872391"/>
              <a:gd name="connsiteX8" fmla="*/ 0 w 4532701"/>
              <a:gd name="connsiteY8" fmla="*/ 840636 h 872391"/>
              <a:gd name="connsiteX9" fmla="*/ 0 w 4532701"/>
              <a:gd name="connsiteY9" fmla="*/ 31755 h 872391"/>
              <a:gd name="connsiteX0" fmla="*/ 0 w 4532701"/>
              <a:gd name="connsiteY0" fmla="*/ 31755 h 872391"/>
              <a:gd name="connsiteX1" fmla="*/ 31755 w 4532701"/>
              <a:gd name="connsiteY1" fmla="*/ 0 h 872391"/>
              <a:gd name="connsiteX2" fmla="*/ 4494601 w 4532701"/>
              <a:gd name="connsiteY2" fmla="*/ 0 h 872391"/>
              <a:gd name="connsiteX3" fmla="*/ 4526356 w 4532701"/>
              <a:gd name="connsiteY3" fmla="*/ 31755 h 872391"/>
              <a:gd name="connsiteX4" fmla="*/ 4532701 w 4532701"/>
              <a:gd name="connsiteY4" fmla="*/ 710466 h 872391"/>
              <a:gd name="connsiteX5" fmla="*/ 1099390 w 4532701"/>
              <a:gd name="connsiteY5" fmla="*/ 676820 h 872391"/>
              <a:gd name="connsiteX6" fmla="*/ 1099390 w 4532701"/>
              <a:gd name="connsiteY6" fmla="*/ 867320 h 872391"/>
              <a:gd name="connsiteX7" fmla="*/ 31755 w 4532701"/>
              <a:gd name="connsiteY7" fmla="*/ 872391 h 872391"/>
              <a:gd name="connsiteX8" fmla="*/ 0 w 4532701"/>
              <a:gd name="connsiteY8" fmla="*/ 840636 h 872391"/>
              <a:gd name="connsiteX9" fmla="*/ 0 w 4532701"/>
              <a:gd name="connsiteY9" fmla="*/ 31755 h 872391"/>
              <a:gd name="connsiteX0" fmla="*/ 0 w 4532701"/>
              <a:gd name="connsiteY0" fmla="*/ 31755 h 872391"/>
              <a:gd name="connsiteX1" fmla="*/ 31755 w 4532701"/>
              <a:gd name="connsiteY1" fmla="*/ 0 h 872391"/>
              <a:gd name="connsiteX2" fmla="*/ 4494601 w 4532701"/>
              <a:gd name="connsiteY2" fmla="*/ 0 h 872391"/>
              <a:gd name="connsiteX3" fmla="*/ 4526356 w 4532701"/>
              <a:gd name="connsiteY3" fmla="*/ 31755 h 872391"/>
              <a:gd name="connsiteX4" fmla="*/ 4532701 w 4532701"/>
              <a:gd name="connsiteY4" fmla="*/ 710466 h 872391"/>
              <a:gd name="connsiteX5" fmla="*/ 1099390 w 4532701"/>
              <a:gd name="connsiteY5" fmla="*/ 676820 h 872391"/>
              <a:gd name="connsiteX6" fmla="*/ 1099390 w 4532701"/>
              <a:gd name="connsiteY6" fmla="*/ 867320 h 872391"/>
              <a:gd name="connsiteX7" fmla="*/ 31755 w 4532701"/>
              <a:gd name="connsiteY7" fmla="*/ 872391 h 872391"/>
              <a:gd name="connsiteX8" fmla="*/ 0 w 4532701"/>
              <a:gd name="connsiteY8" fmla="*/ 840636 h 872391"/>
              <a:gd name="connsiteX9" fmla="*/ 0 w 4532701"/>
              <a:gd name="connsiteY9" fmla="*/ 31755 h 872391"/>
              <a:gd name="connsiteX0" fmla="*/ 0 w 4526356"/>
              <a:gd name="connsiteY0" fmla="*/ 31755 h 872391"/>
              <a:gd name="connsiteX1" fmla="*/ 31755 w 4526356"/>
              <a:gd name="connsiteY1" fmla="*/ 0 h 872391"/>
              <a:gd name="connsiteX2" fmla="*/ 4494601 w 4526356"/>
              <a:gd name="connsiteY2" fmla="*/ 0 h 872391"/>
              <a:gd name="connsiteX3" fmla="*/ 4526356 w 4526356"/>
              <a:gd name="connsiteY3" fmla="*/ 31755 h 872391"/>
              <a:gd name="connsiteX4" fmla="*/ 4504126 w 4526356"/>
              <a:gd name="connsiteY4" fmla="*/ 681891 h 872391"/>
              <a:gd name="connsiteX5" fmla="*/ 1099390 w 4526356"/>
              <a:gd name="connsiteY5" fmla="*/ 676820 h 872391"/>
              <a:gd name="connsiteX6" fmla="*/ 1099390 w 4526356"/>
              <a:gd name="connsiteY6" fmla="*/ 867320 h 872391"/>
              <a:gd name="connsiteX7" fmla="*/ 31755 w 4526356"/>
              <a:gd name="connsiteY7" fmla="*/ 872391 h 872391"/>
              <a:gd name="connsiteX8" fmla="*/ 0 w 4526356"/>
              <a:gd name="connsiteY8" fmla="*/ 840636 h 872391"/>
              <a:gd name="connsiteX9" fmla="*/ 0 w 4526356"/>
              <a:gd name="connsiteY9" fmla="*/ 31755 h 872391"/>
              <a:gd name="connsiteX0" fmla="*/ 0 w 4526356"/>
              <a:gd name="connsiteY0" fmla="*/ 31755 h 872391"/>
              <a:gd name="connsiteX1" fmla="*/ 31755 w 4526356"/>
              <a:gd name="connsiteY1" fmla="*/ 0 h 872391"/>
              <a:gd name="connsiteX2" fmla="*/ 4494601 w 4526356"/>
              <a:gd name="connsiteY2" fmla="*/ 0 h 872391"/>
              <a:gd name="connsiteX3" fmla="*/ 4526356 w 4526356"/>
              <a:gd name="connsiteY3" fmla="*/ 31755 h 872391"/>
              <a:gd name="connsiteX4" fmla="*/ 4504126 w 4526356"/>
              <a:gd name="connsiteY4" fmla="*/ 681891 h 872391"/>
              <a:gd name="connsiteX5" fmla="*/ 1099390 w 4526356"/>
              <a:gd name="connsiteY5" fmla="*/ 676820 h 872391"/>
              <a:gd name="connsiteX6" fmla="*/ 1099390 w 4526356"/>
              <a:gd name="connsiteY6" fmla="*/ 867320 h 872391"/>
              <a:gd name="connsiteX7" fmla="*/ 31755 w 4526356"/>
              <a:gd name="connsiteY7" fmla="*/ 872391 h 872391"/>
              <a:gd name="connsiteX8" fmla="*/ 0 w 4526356"/>
              <a:gd name="connsiteY8" fmla="*/ 840636 h 872391"/>
              <a:gd name="connsiteX9" fmla="*/ 0 w 4526356"/>
              <a:gd name="connsiteY9" fmla="*/ 31755 h 872391"/>
              <a:gd name="connsiteX0" fmla="*/ 0 w 4992914"/>
              <a:gd name="connsiteY0" fmla="*/ 31755 h 872391"/>
              <a:gd name="connsiteX1" fmla="*/ 31755 w 4992914"/>
              <a:gd name="connsiteY1" fmla="*/ 0 h 872391"/>
              <a:gd name="connsiteX2" fmla="*/ 4494601 w 4992914"/>
              <a:gd name="connsiteY2" fmla="*/ 0 h 872391"/>
              <a:gd name="connsiteX3" fmla="*/ 4504126 w 4992914"/>
              <a:gd name="connsiteY3" fmla="*/ 681891 h 872391"/>
              <a:gd name="connsiteX4" fmla="*/ 1099390 w 4992914"/>
              <a:gd name="connsiteY4" fmla="*/ 676820 h 872391"/>
              <a:gd name="connsiteX5" fmla="*/ 1099390 w 4992914"/>
              <a:gd name="connsiteY5" fmla="*/ 867320 h 872391"/>
              <a:gd name="connsiteX6" fmla="*/ 31755 w 4992914"/>
              <a:gd name="connsiteY6" fmla="*/ 872391 h 872391"/>
              <a:gd name="connsiteX7" fmla="*/ 0 w 4992914"/>
              <a:gd name="connsiteY7" fmla="*/ 840636 h 872391"/>
              <a:gd name="connsiteX8" fmla="*/ 0 w 4992914"/>
              <a:gd name="connsiteY8" fmla="*/ 31755 h 872391"/>
              <a:gd name="connsiteX0" fmla="*/ 0 w 4992914"/>
              <a:gd name="connsiteY0" fmla="*/ 840636 h 872391"/>
              <a:gd name="connsiteX1" fmla="*/ 31755 w 4992914"/>
              <a:gd name="connsiteY1" fmla="*/ 0 h 872391"/>
              <a:gd name="connsiteX2" fmla="*/ 4494601 w 4992914"/>
              <a:gd name="connsiteY2" fmla="*/ 0 h 872391"/>
              <a:gd name="connsiteX3" fmla="*/ 4504126 w 4992914"/>
              <a:gd name="connsiteY3" fmla="*/ 681891 h 872391"/>
              <a:gd name="connsiteX4" fmla="*/ 1099390 w 4992914"/>
              <a:gd name="connsiteY4" fmla="*/ 676820 h 872391"/>
              <a:gd name="connsiteX5" fmla="*/ 1099390 w 4992914"/>
              <a:gd name="connsiteY5" fmla="*/ 867320 h 872391"/>
              <a:gd name="connsiteX6" fmla="*/ 31755 w 4992914"/>
              <a:gd name="connsiteY6" fmla="*/ 872391 h 872391"/>
              <a:gd name="connsiteX7" fmla="*/ 0 w 4992914"/>
              <a:gd name="connsiteY7" fmla="*/ 840636 h 872391"/>
              <a:gd name="connsiteX0" fmla="*/ 373786 w 5334945"/>
              <a:gd name="connsiteY0" fmla="*/ 872391 h 872391"/>
              <a:gd name="connsiteX1" fmla="*/ 373786 w 5334945"/>
              <a:gd name="connsiteY1" fmla="*/ 0 h 872391"/>
              <a:gd name="connsiteX2" fmla="*/ 4836632 w 5334945"/>
              <a:gd name="connsiteY2" fmla="*/ 0 h 872391"/>
              <a:gd name="connsiteX3" fmla="*/ 4846157 w 5334945"/>
              <a:gd name="connsiteY3" fmla="*/ 681891 h 872391"/>
              <a:gd name="connsiteX4" fmla="*/ 1441421 w 5334945"/>
              <a:gd name="connsiteY4" fmla="*/ 676820 h 872391"/>
              <a:gd name="connsiteX5" fmla="*/ 1441421 w 5334945"/>
              <a:gd name="connsiteY5" fmla="*/ 867320 h 872391"/>
              <a:gd name="connsiteX6" fmla="*/ 373786 w 5334945"/>
              <a:gd name="connsiteY6" fmla="*/ 872391 h 872391"/>
              <a:gd name="connsiteX0" fmla="*/ 336331 w 5297490"/>
              <a:gd name="connsiteY0" fmla="*/ 872391 h 872391"/>
              <a:gd name="connsiteX1" fmla="*/ 336331 w 5297490"/>
              <a:gd name="connsiteY1" fmla="*/ 0 h 872391"/>
              <a:gd name="connsiteX2" fmla="*/ 4799177 w 5297490"/>
              <a:gd name="connsiteY2" fmla="*/ 0 h 872391"/>
              <a:gd name="connsiteX3" fmla="*/ 4808702 w 5297490"/>
              <a:gd name="connsiteY3" fmla="*/ 681891 h 872391"/>
              <a:gd name="connsiteX4" fmla="*/ 1403966 w 5297490"/>
              <a:gd name="connsiteY4" fmla="*/ 676820 h 872391"/>
              <a:gd name="connsiteX5" fmla="*/ 1403966 w 5297490"/>
              <a:gd name="connsiteY5" fmla="*/ 867320 h 872391"/>
              <a:gd name="connsiteX6" fmla="*/ 336331 w 5297490"/>
              <a:gd name="connsiteY6" fmla="*/ 872391 h 872391"/>
              <a:gd name="connsiteX0" fmla="*/ 14026 w 4975185"/>
              <a:gd name="connsiteY0" fmla="*/ 872391 h 872391"/>
              <a:gd name="connsiteX1" fmla="*/ 14026 w 4975185"/>
              <a:gd name="connsiteY1" fmla="*/ 0 h 872391"/>
              <a:gd name="connsiteX2" fmla="*/ 4476872 w 4975185"/>
              <a:gd name="connsiteY2" fmla="*/ 0 h 872391"/>
              <a:gd name="connsiteX3" fmla="*/ 4486397 w 4975185"/>
              <a:gd name="connsiteY3" fmla="*/ 681891 h 872391"/>
              <a:gd name="connsiteX4" fmla="*/ 1081661 w 4975185"/>
              <a:gd name="connsiteY4" fmla="*/ 676820 h 872391"/>
              <a:gd name="connsiteX5" fmla="*/ 1081661 w 4975185"/>
              <a:gd name="connsiteY5" fmla="*/ 867320 h 872391"/>
              <a:gd name="connsiteX6" fmla="*/ 14026 w 4975185"/>
              <a:gd name="connsiteY6" fmla="*/ 872391 h 872391"/>
              <a:gd name="connsiteX0" fmla="*/ 7890 w 4997624"/>
              <a:gd name="connsiteY0" fmla="*/ 872391 h 872391"/>
              <a:gd name="connsiteX1" fmla="*/ 36465 w 4997624"/>
              <a:gd name="connsiteY1" fmla="*/ 0 h 872391"/>
              <a:gd name="connsiteX2" fmla="*/ 4499311 w 4997624"/>
              <a:gd name="connsiteY2" fmla="*/ 0 h 872391"/>
              <a:gd name="connsiteX3" fmla="*/ 4508836 w 4997624"/>
              <a:gd name="connsiteY3" fmla="*/ 681891 h 872391"/>
              <a:gd name="connsiteX4" fmla="*/ 1104100 w 4997624"/>
              <a:gd name="connsiteY4" fmla="*/ 676820 h 872391"/>
              <a:gd name="connsiteX5" fmla="*/ 1104100 w 4997624"/>
              <a:gd name="connsiteY5" fmla="*/ 867320 h 872391"/>
              <a:gd name="connsiteX6" fmla="*/ 7890 w 4997624"/>
              <a:gd name="connsiteY6" fmla="*/ 872391 h 872391"/>
              <a:gd name="connsiteX0" fmla="*/ 0 w 4989734"/>
              <a:gd name="connsiteY0" fmla="*/ 872391 h 872391"/>
              <a:gd name="connsiteX1" fmla="*/ 28575 w 4989734"/>
              <a:gd name="connsiteY1" fmla="*/ 0 h 872391"/>
              <a:gd name="connsiteX2" fmla="*/ 4491421 w 4989734"/>
              <a:gd name="connsiteY2" fmla="*/ 0 h 872391"/>
              <a:gd name="connsiteX3" fmla="*/ 4500946 w 4989734"/>
              <a:gd name="connsiteY3" fmla="*/ 681891 h 872391"/>
              <a:gd name="connsiteX4" fmla="*/ 1096210 w 4989734"/>
              <a:gd name="connsiteY4" fmla="*/ 676820 h 872391"/>
              <a:gd name="connsiteX5" fmla="*/ 1096210 w 4989734"/>
              <a:gd name="connsiteY5" fmla="*/ 867320 h 872391"/>
              <a:gd name="connsiteX6" fmla="*/ 0 w 4989734"/>
              <a:gd name="connsiteY6" fmla="*/ 872391 h 872391"/>
              <a:gd name="connsiteX0" fmla="*/ 0 w 4970684"/>
              <a:gd name="connsiteY0" fmla="*/ 881916 h 881916"/>
              <a:gd name="connsiteX1" fmla="*/ 9525 w 4970684"/>
              <a:gd name="connsiteY1" fmla="*/ 0 h 881916"/>
              <a:gd name="connsiteX2" fmla="*/ 4472371 w 4970684"/>
              <a:gd name="connsiteY2" fmla="*/ 0 h 881916"/>
              <a:gd name="connsiteX3" fmla="*/ 4481896 w 4970684"/>
              <a:gd name="connsiteY3" fmla="*/ 681891 h 881916"/>
              <a:gd name="connsiteX4" fmla="*/ 1077160 w 4970684"/>
              <a:gd name="connsiteY4" fmla="*/ 676820 h 881916"/>
              <a:gd name="connsiteX5" fmla="*/ 1077160 w 4970684"/>
              <a:gd name="connsiteY5" fmla="*/ 867320 h 881916"/>
              <a:gd name="connsiteX6" fmla="*/ 0 w 4970684"/>
              <a:gd name="connsiteY6" fmla="*/ 881916 h 881916"/>
              <a:gd name="connsiteX0" fmla="*/ 0 w 4731482"/>
              <a:gd name="connsiteY0" fmla="*/ 881916 h 881916"/>
              <a:gd name="connsiteX1" fmla="*/ 9525 w 4731482"/>
              <a:gd name="connsiteY1" fmla="*/ 0 h 881916"/>
              <a:gd name="connsiteX2" fmla="*/ 4472371 w 4731482"/>
              <a:gd name="connsiteY2" fmla="*/ 0 h 881916"/>
              <a:gd name="connsiteX3" fmla="*/ 4481896 w 4731482"/>
              <a:gd name="connsiteY3" fmla="*/ 681891 h 881916"/>
              <a:gd name="connsiteX4" fmla="*/ 1077160 w 4731482"/>
              <a:gd name="connsiteY4" fmla="*/ 676820 h 881916"/>
              <a:gd name="connsiteX5" fmla="*/ 1077160 w 4731482"/>
              <a:gd name="connsiteY5" fmla="*/ 867320 h 881916"/>
              <a:gd name="connsiteX6" fmla="*/ 0 w 4731482"/>
              <a:gd name="connsiteY6" fmla="*/ 881916 h 881916"/>
              <a:gd name="connsiteX0" fmla="*/ 0 w 4481896"/>
              <a:gd name="connsiteY0" fmla="*/ 881916 h 881916"/>
              <a:gd name="connsiteX1" fmla="*/ 9525 w 4481896"/>
              <a:gd name="connsiteY1" fmla="*/ 0 h 881916"/>
              <a:gd name="connsiteX2" fmla="*/ 4472371 w 4481896"/>
              <a:gd name="connsiteY2" fmla="*/ 0 h 881916"/>
              <a:gd name="connsiteX3" fmla="*/ 4481896 w 4481896"/>
              <a:gd name="connsiteY3" fmla="*/ 681891 h 881916"/>
              <a:gd name="connsiteX4" fmla="*/ 1077160 w 4481896"/>
              <a:gd name="connsiteY4" fmla="*/ 676820 h 881916"/>
              <a:gd name="connsiteX5" fmla="*/ 1077160 w 4481896"/>
              <a:gd name="connsiteY5" fmla="*/ 867320 h 881916"/>
              <a:gd name="connsiteX6" fmla="*/ 0 w 4481896"/>
              <a:gd name="connsiteY6" fmla="*/ 881916 h 88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1896" h="881916">
                <a:moveTo>
                  <a:pt x="0" y="881916"/>
                </a:moveTo>
                <a:cubicBezTo>
                  <a:pt x="12561" y="718313"/>
                  <a:pt x="-858" y="231124"/>
                  <a:pt x="9525" y="0"/>
                </a:cubicBezTo>
                <a:lnTo>
                  <a:pt x="4472371" y="0"/>
                </a:lnTo>
                <a:cubicBezTo>
                  <a:pt x="4474816" y="180324"/>
                  <a:pt x="4476265" y="435738"/>
                  <a:pt x="4481896" y="681891"/>
                </a:cubicBezTo>
                <a:lnTo>
                  <a:pt x="1077160" y="676820"/>
                </a:lnTo>
                <a:cubicBezTo>
                  <a:pt x="1060567" y="761700"/>
                  <a:pt x="1083649" y="834725"/>
                  <a:pt x="1077160" y="867320"/>
                </a:cubicBezTo>
                <a:cubicBezTo>
                  <a:pt x="899221" y="880865"/>
                  <a:pt x="149894" y="856201"/>
                  <a:pt x="0" y="881916"/>
                </a:cubicBezTo>
                <a:close/>
              </a:path>
            </a:pathLst>
          </a:cu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角丸四角形 17"/>
          <p:cNvSpPr/>
          <p:nvPr/>
        </p:nvSpPr>
        <p:spPr>
          <a:xfrm>
            <a:off x="4749706" y="976289"/>
            <a:ext cx="4133413" cy="423581"/>
          </a:xfrm>
          <a:custGeom>
            <a:avLst/>
            <a:gdLst>
              <a:gd name="connsiteX0" fmla="*/ 0 w 4185648"/>
              <a:gd name="connsiteY0" fmla="*/ 14300 h 392869"/>
              <a:gd name="connsiteX1" fmla="*/ 14300 w 4185648"/>
              <a:gd name="connsiteY1" fmla="*/ 0 h 392869"/>
              <a:gd name="connsiteX2" fmla="*/ 4171348 w 4185648"/>
              <a:gd name="connsiteY2" fmla="*/ 0 h 392869"/>
              <a:gd name="connsiteX3" fmla="*/ 4185648 w 4185648"/>
              <a:gd name="connsiteY3" fmla="*/ 14300 h 392869"/>
              <a:gd name="connsiteX4" fmla="*/ 4185648 w 4185648"/>
              <a:gd name="connsiteY4" fmla="*/ 378569 h 392869"/>
              <a:gd name="connsiteX5" fmla="*/ 4171348 w 4185648"/>
              <a:gd name="connsiteY5" fmla="*/ 392869 h 392869"/>
              <a:gd name="connsiteX6" fmla="*/ 14300 w 4185648"/>
              <a:gd name="connsiteY6" fmla="*/ 392869 h 392869"/>
              <a:gd name="connsiteX7" fmla="*/ 0 w 4185648"/>
              <a:gd name="connsiteY7" fmla="*/ 378569 h 392869"/>
              <a:gd name="connsiteX8" fmla="*/ 0 w 4185648"/>
              <a:gd name="connsiteY8" fmla="*/ 14300 h 392869"/>
              <a:gd name="connsiteX0" fmla="*/ 0 w 4185648"/>
              <a:gd name="connsiteY0" fmla="*/ 14300 h 392869"/>
              <a:gd name="connsiteX1" fmla="*/ 14300 w 4185648"/>
              <a:gd name="connsiteY1" fmla="*/ 0 h 392869"/>
              <a:gd name="connsiteX2" fmla="*/ 4171348 w 4185648"/>
              <a:gd name="connsiteY2" fmla="*/ 0 h 392869"/>
              <a:gd name="connsiteX3" fmla="*/ 4185648 w 4185648"/>
              <a:gd name="connsiteY3" fmla="*/ 14300 h 392869"/>
              <a:gd name="connsiteX4" fmla="*/ 4185648 w 4185648"/>
              <a:gd name="connsiteY4" fmla="*/ 378569 h 392869"/>
              <a:gd name="connsiteX5" fmla="*/ 4171348 w 4185648"/>
              <a:gd name="connsiteY5" fmla="*/ 392869 h 392869"/>
              <a:gd name="connsiteX6" fmla="*/ 1827318 w 4185648"/>
              <a:gd name="connsiteY6" fmla="*/ 223862 h 392869"/>
              <a:gd name="connsiteX7" fmla="*/ 14300 w 4185648"/>
              <a:gd name="connsiteY7" fmla="*/ 392869 h 392869"/>
              <a:gd name="connsiteX8" fmla="*/ 0 w 4185648"/>
              <a:gd name="connsiteY8" fmla="*/ 378569 h 392869"/>
              <a:gd name="connsiteX9" fmla="*/ 0 w 4185648"/>
              <a:gd name="connsiteY9" fmla="*/ 14300 h 392869"/>
              <a:gd name="connsiteX0" fmla="*/ 0 w 4185648"/>
              <a:gd name="connsiteY0" fmla="*/ 14300 h 392869"/>
              <a:gd name="connsiteX1" fmla="*/ 14300 w 4185648"/>
              <a:gd name="connsiteY1" fmla="*/ 0 h 392869"/>
              <a:gd name="connsiteX2" fmla="*/ 4171348 w 4185648"/>
              <a:gd name="connsiteY2" fmla="*/ 0 h 392869"/>
              <a:gd name="connsiteX3" fmla="*/ 4185648 w 4185648"/>
              <a:gd name="connsiteY3" fmla="*/ 14300 h 392869"/>
              <a:gd name="connsiteX4" fmla="*/ 4185648 w 4185648"/>
              <a:gd name="connsiteY4" fmla="*/ 378569 h 392869"/>
              <a:gd name="connsiteX5" fmla="*/ 4171348 w 4185648"/>
              <a:gd name="connsiteY5" fmla="*/ 230944 h 392869"/>
              <a:gd name="connsiteX6" fmla="*/ 1827318 w 4185648"/>
              <a:gd name="connsiteY6" fmla="*/ 223862 h 392869"/>
              <a:gd name="connsiteX7" fmla="*/ 14300 w 4185648"/>
              <a:gd name="connsiteY7" fmla="*/ 392869 h 392869"/>
              <a:gd name="connsiteX8" fmla="*/ 0 w 4185648"/>
              <a:gd name="connsiteY8" fmla="*/ 378569 h 392869"/>
              <a:gd name="connsiteX9" fmla="*/ 0 w 4185648"/>
              <a:gd name="connsiteY9" fmla="*/ 14300 h 392869"/>
              <a:gd name="connsiteX0" fmla="*/ 0 w 4185648"/>
              <a:gd name="connsiteY0" fmla="*/ 14300 h 392869"/>
              <a:gd name="connsiteX1" fmla="*/ 14300 w 4185648"/>
              <a:gd name="connsiteY1" fmla="*/ 0 h 392869"/>
              <a:gd name="connsiteX2" fmla="*/ 4171348 w 4185648"/>
              <a:gd name="connsiteY2" fmla="*/ 0 h 392869"/>
              <a:gd name="connsiteX3" fmla="*/ 4185648 w 4185648"/>
              <a:gd name="connsiteY3" fmla="*/ 14300 h 392869"/>
              <a:gd name="connsiteX4" fmla="*/ 4171348 w 4185648"/>
              <a:gd name="connsiteY4" fmla="*/ 230944 h 392869"/>
              <a:gd name="connsiteX5" fmla="*/ 1827318 w 4185648"/>
              <a:gd name="connsiteY5" fmla="*/ 223862 h 392869"/>
              <a:gd name="connsiteX6" fmla="*/ 14300 w 4185648"/>
              <a:gd name="connsiteY6" fmla="*/ 392869 h 392869"/>
              <a:gd name="connsiteX7" fmla="*/ 0 w 4185648"/>
              <a:gd name="connsiteY7" fmla="*/ 378569 h 392869"/>
              <a:gd name="connsiteX8" fmla="*/ 0 w 4185648"/>
              <a:gd name="connsiteY8" fmla="*/ 14300 h 392869"/>
              <a:gd name="connsiteX0" fmla="*/ 0 w 4185648"/>
              <a:gd name="connsiteY0" fmla="*/ 14300 h 412119"/>
              <a:gd name="connsiteX1" fmla="*/ 14300 w 4185648"/>
              <a:gd name="connsiteY1" fmla="*/ 0 h 412119"/>
              <a:gd name="connsiteX2" fmla="*/ 4171348 w 4185648"/>
              <a:gd name="connsiteY2" fmla="*/ 0 h 412119"/>
              <a:gd name="connsiteX3" fmla="*/ 4185648 w 4185648"/>
              <a:gd name="connsiteY3" fmla="*/ 14300 h 412119"/>
              <a:gd name="connsiteX4" fmla="*/ 4171348 w 4185648"/>
              <a:gd name="connsiteY4" fmla="*/ 230944 h 412119"/>
              <a:gd name="connsiteX5" fmla="*/ 1827318 w 4185648"/>
              <a:gd name="connsiteY5" fmla="*/ 223862 h 412119"/>
              <a:gd name="connsiteX6" fmla="*/ 1751118 w 4185648"/>
              <a:gd name="connsiteY6" fmla="*/ 404837 h 412119"/>
              <a:gd name="connsiteX7" fmla="*/ 14300 w 4185648"/>
              <a:gd name="connsiteY7" fmla="*/ 392869 h 412119"/>
              <a:gd name="connsiteX8" fmla="*/ 0 w 4185648"/>
              <a:gd name="connsiteY8" fmla="*/ 378569 h 412119"/>
              <a:gd name="connsiteX9" fmla="*/ 0 w 4185648"/>
              <a:gd name="connsiteY9" fmla="*/ 14300 h 412119"/>
              <a:gd name="connsiteX0" fmla="*/ 0 w 4185648"/>
              <a:gd name="connsiteY0" fmla="*/ 14300 h 412119"/>
              <a:gd name="connsiteX1" fmla="*/ 14300 w 4185648"/>
              <a:gd name="connsiteY1" fmla="*/ 0 h 412119"/>
              <a:gd name="connsiteX2" fmla="*/ 4171348 w 4185648"/>
              <a:gd name="connsiteY2" fmla="*/ 0 h 412119"/>
              <a:gd name="connsiteX3" fmla="*/ 4185648 w 4185648"/>
              <a:gd name="connsiteY3" fmla="*/ 14300 h 412119"/>
              <a:gd name="connsiteX4" fmla="*/ 4171348 w 4185648"/>
              <a:gd name="connsiteY4" fmla="*/ 230944 h 412119"/>
              <a:gd name="connsiteX5" fmla="*/ 1827318 w 4185648"/>
              <a:gd name="connsiteY5" fmla="*/ 223862 h 412119"/>
              <a:gd name="connsiteX6" fmla="*/ 1751118 w 4185648"/>
              <a:gd name="connsiteY6" fmla="*/ 404837 h 412119"/>
              <a:gd name="connsiteX7" fmla="*/ 14300 w 4185648"/>
              <a:gd name="connsiteY7" fmla="*/ 392869 h 412119"/>
              <a:gd name="connsiteX8" fmla="*/ 0 w 4185648"/>
              <a:gd name="connsiteY8" fmla="*/ 378569 h 412119"/>
              <a:gd name="connsiteX9" fmla="*/ 0 w 4185648"/>
              <a:gd name="connsiteY9" fmla="*/ 14300 h 412119"/>
              <a:gd name="connsiteX0" fmla="*/ 0 w 4185648"/>
              <a:gd name="connsiteY0" fmla="*/ 14300 h 412119"/>
              <a:gd name="connsiteX1" fmla="*/ 14300 w 4185648"/>
              <a:gd name="connsiteY1" fmla="*/ 0 h 412119"/>
              <a:gd name="connsiteX2" fmla="*/ 4171348 w 4185648"/>
              <a:gd name="connsiteY2" fmla="*/ 0 h 412119"/>
              <a:gd name="connsiteX3" fmla="*/ 4185648 w 4185648"/>
              <a:gd name="connsiteY3" fmla="*/ 14300 h 412119"/>
              <a:gd name="connsiteX4" fmla="*/ 4171348 w 4185648"/>
              <a:gd name="connsiteY4" fmla="*/ 230944 h 412119"/>
              <a:gd name="connsiteX5" fmla="*/ 1827318 w 4185648"/>
              <a:gd name="connsiteY5" fmla="*/ 223862 h 412119"/>
              <a:gd name="connsiteX6" fmla="*/ 1751118 w 4185648"/>
              <a:gd name="connsiteY6" fmla="*/ 404837 h 412119"/>
              <a:gd name="connsiteX7" fmla="*/ 14300 w 4185648"/>
              <a:gd name="connsiteY7" fmla="*/ 392869 h 412119"/>
              <a:gd name="connsiteX8" fmla="*/ 0 w 4185648"/>
              <a:gd name="connsiteY8" fmla="*/ 378569 h 412119"/>
              <a:gd name="connsiteX9" fmla="*/ 0 w 4185648"/>
              <a:gd name="connsiteY9" fmla="*/ 14300 h 412119"/>
              <a:gd name="connsiteX0" fmla="*/ 0 w 4185648"/>
              <a:gd name="connsiteY0" fmla="*/ 14300 h 406069"/>
              <a:gd name="connsiteX1" fmla="*/ 14300 w 4185648"/>
              <a:gd name="connsiteY1" fmla="*/ 0 h 406069"/>
              <a:gd name="connsiteX2" fmla="*/ 4171348 w 4185648"/>
              <a:gd name="connsiteY2" fmla="*/ 0 h 406069"/>
              <a:gd name="connsiteX3" fmla="*/ 4185648 w 4185648"/>
              <a:gd name="connsiteY3" fmla="*/ 14300 h 406069"/>
              <a:gd name="connsiteX4" fmla="*/ 4171348 w 4185648"/>
              <a:gd name="connsiteY4" fmla="*/ 230944 h 406069"/>
              <a:gd name="connsiteX5" fmla="*/ 1827318 w 4185648"/>
              <a:gd name="connsiteY5" fmla="*/ 223862 h 406069"/>
              <a:gd name="connsiteX6" fmla="*/ 1751118 w 4185648"/>
              <a:gd name="connsiteY6" fmla="*/ 404837 h 406069"/>
              <a:gd name="connsiteX7" fmla="*/ 14300 w 4185648"/>
              <a:gd name="connsiteY7" fmla="*/ 392869 h 406069"/>
              <a:gd name="connsiteX8" fmla="*/ 0 w 4185648"/>
              <a:gd name="connsiteY8" fmla="*/ 378569 h 406069"/>
              <a:gd name="connsiteX9" fmla="*/ 0 w 4185648"/>
              <a:gd name="connsiteY9" fmla="*/ 14300 h 406069"/>
              <a:gd name="connsiteX0" fmla="*/ 0 w 4185648"/>
              <a:gd name="connsiteY0" fmla="*/ 14300 h 417932"/>
              <a:gd name="connsiteX1" fmla="*/ 14300 w 4185648"/>
              <a:gd name="connsiteY1" fmla="*/ 0 h 417932"/>
              <a:gd name="connsiteX2" fmla="*/ 4171348 w 4185648"/>
              <a:gd name="connsiteY2" fmla="*/ 0 h 417932"/>
              <a:gd name="connsiteX3" fmla="*/ 4185648 w 4185648"/>
              <a:gd name="connsiteY3" fmla="*/ 14300 h 417932"/>
              <a:gd name="connsiteX4" fmla="*/ 4171348 w 4185648"/>
              <a:gd name="connsiteY4" fmla="*/ 230944 h 417932"/>
              <a:gd name="connsiteX5" fmla="*/ 1827318 w 4185648"/>
              <a:gd name="connsiteY5" fmla="*/ 223862 h 417932"/>
              <a:gd name="connsiteX6" fmla="*/ 1751118 w 4185648"/>
              <a:gd name="connsiteY6" fmla="*/ 404837 h 417932"/>
              <a:gd name="connsiteX7" fmla="*/ 14300 w 4185648"/>
              <a:gd name="connsiteY7" fmla="*/ 392869 h 417932"/>
              <a:gd name="connsiteX8" fmla="*/ 38100 w 4185648"/>
              <a:gd name="connsiteY8" fmla="*/ 416669 h 417932"/>
              <a:gd name="connsiteX9" fmla="*/ 0 w 4185648"/>
              <a:gd name="connsiteY9" fmla="*/ 14300 h 417932"/>
              <a:gd name="connsiteX0" fmla="*/ 44114 w 4172612"/>
              <a:gd name="connsiteY0" fmla="*/ 5384 h 418541"/>
              <a:gd name="connsiteX1" fmla="*/ 1264 w 4172612"/>
              <a:gd name="connsiteY1" fmla="*/ 609 h 418541"/>
              <a:gd name="connsiteX2" fmla="*/ 4158312 w 4172612"/>
              <a:gd name="connsiteY2" fmla="*/ 609 h 418541"/>
              <a:gd name="connsiteX3" fmla="*/ 4172612 w 4172612"/>
              <a:gd name="connsiteY3" fmla="*/ 14909 h 418541"/>
              <a:gd name="connsiteX4" fmla="*/ 4158312 w 4172612"/>
              <a:gd name="connsiteY4" fmla="*/ 231553 h 418541"/>
              <a:gd name="connsiteX5" fmla="*/ 1814282 w 4172612"/>
              <a:gd name="connsiteY5" fmla="*/ 224471 h 418541"/>
              <a:gd name="connsiteX6" fmla="*/ 1738082 w 4172612"/>
              <a:gd name="connsiteY6" fmla="*/ 405446 h 418541"/>
              <a:gd name="connsiteX7" fmla="*/ 1264 w 4172612"/>
              <a:gd name="connsiteY7" fmla="*/ 393478 h 418541"/>
              <a:gd name="connsiteX8" fmla="*/ 25064 w 4172612"/>
              <a:gd name="connsiteY8" fmla="*/ 417278 h 418541"/>
              <a:gd name="connsiteX9" fmla="*/ 44114 w 4172612"/>
              <a:gd name="connsiteY9" fmla="*/ 5384 h 418541"/>
              <a:gd name="connsiteX0" fmla="*/ 43685 w 4172183"/>
              <a:gd name="connsiteY0" fmla="*/ 5384 h 418541"/>
              <a:gd name="connsiteX1" fmla="*/ 835 w 4172183"/>
              <a:gd name="connsiteY1" fmla="*/ 609 h 418541"/>
              <a:gd name="connsiteX2" fmla="*/ 4157883 w 4172183"/>
              <a:gd name="connsiteY2" fmla="*/ 609 h 418541"/>
              <a:gd name="connsiteX3" fmla="*/ 4172183 w 4172183"/>
              <a:gd name="connsiteY3" fmla="*/ 14909 h 418541"/>
              <a:gd name="connsiteX4" fmla="*/ 4157883 w 4172183"/>
              <a:gd name="connsiteY4" fmla="*/ 231553 h 418541"/>
              <a:gd name="connsiteX5" fmla="*/ 1813853 w 4172183"/>
              <a:gd name="connsiteY5" fmla="*/ 224471 h 418541"/>
              <a:gd name="connsiteX6" fmla="*/ 1737653 w 4172183"/>
              <a:gd name="connsiteY6" fmla="*/ 405446 h 418541"/>
              <a:gd name="connsiteX7" fmla="*/ 835 w 4172183"/>
              <a:gd name="connsiteY7" fmla="*/ 393478 h 418541"/>
              <a:gd name="connsiteX8" fmla="*/ 53210 w 4172183"/>
              <a:gd name="connsiteY8" fmla="*/ 417278 h 418541"/>
              <a:gd name="connsiteX9" fmla="*/ 43685 w 4172183"/>
              <a:gd name="connsiteY9" fmla="*/ 5384 h 418541"/>
              <a:gd name="connsiteX0" fmla="*/ 53089 w 4172062"/>
              <a:gd name="connsiteY0" fmla="*/ 416669 h 417932"/>
              <a:gd name="connsiteX1" fmla="*/ 714 w 4172062"/>
              <a:gd name="connsiteY1" fmla="*/ 0 h 417932"/>
              <a:gd name="connsiteX2" fmla="*/ 4157762 w 4172062"/>
              <a:gd name="connsiteY2" fmla="*/ 0 h 417932"/>
              <a:gd name="connsiteX3" fmla="*/ 4172062 w 4172062"/>
              <a:gd name="connsiteY3" fmla="*/ 14300 h 417932"/>
              <a:gd name="connsiteX4" fmla="*/ 4157762 w 4172062"/>
              <a:gd name="connsiteY4" fmla="*/ 230944 h 417932"/>
              <a:gd name="connsiteX5" fmla="*/ 1813732 w 4172062"/>
              <a:gd name="connsiteY5" fmla="*/ 223862 h 417932"/>
              <a:gd name="connsiteX6" fmla="*/ 1737532 w 4172062"/>
              <a:gd name="connsiteY6" fmla="*/ 404837 h 417932"/>
              <a:gd name="connsiteX7" fmla="*/ 714 w 4172062"/>
              <a:gd name="connsiteY7" fmla="*/ 392869 h 417932"/>
              <a:gd name="connsiteX8" fmla="*/ 53089 w 4172062"/>
              <a:gd name="connsiteY8" fmla="*/ 416669 h 417932"/>
              <a:gd name="connsiteX0" fmla="*/ 382785 w 4554133"/>
              <a:gd name="connsiteY0" fmla="*/ 392869 h 406069"/>
              <a:gd name="connsiteX1" fmla="*/ 382785 w 4554133"/>
              <a:gd name="connsiteY1" fmla="*/ 0 h 406069"/>
              <a:gd name="connsiteX2" fmla="*/ 4539833 w 4554133"/>
              <a:gd name="connsiteY2" fmla="*/ 0 h 406069"/>
              <a:gd name="connsiteX3" fmla="*/ 4554133 w 4554133"/>
              <a:gd name="connsiteY3" fmla="*/ 14300 h 406069"/>
              <a:gd name="connsiteX4" fmla="*/ 4539833 w 4554133"/>
              <a:gd name="connsiteY4" fmla="*/ 230944 h 406069"/>
              <a:gd name="connsiteX5" fmla="*/ 2195803 w 4554133"/>
              <a:gd name="connsiteY5" fmla="*/ 223862 h 406069"/>
              <a:gd name="connsiteX6" fmla="*/ 2119603 w 4554133"/>
              <a:gd name="connsiteY6" fmla="*/ 404837 h 406069"/>
              <a:gd name="connsiteX7" fmla="*/ 382785 w 4554133"/>
              <a:gd name="connsiteY7" fmla="*/ 392869 h 406069"/>
              <a:gd name="connsiteX0" fmla="*/ 310894 w 4482242"/>
              <a:gd name="connsiteY0" fmla="*/ 392869 h 406069"/>
              <a:gd name="connsiteX1" fmla="*/ 310894 w 4482242"/>
              <a:gd name="connsiteY1" fmla="*/ 0 h 406069"/>
              <a:gd name="connsiteX2" fmla="*/ 4467942 w 4482242"/>
              <a:gd name="connsiteY2" fmla="*/ 0 h 406069"/>
              <a:gd name="connsiteX3" fmla="*/ 4482242 w 4482242"/>
              <a:gd name="connsiteY3" fmla="*/ 14300 h 406069"/>
              <a:gd name="connsiteX4" fmla="*/ 4467942 w 4482242"/>
              <a:gd name="connsiteY4" fmla="*/ 230944 h 406069"/>
              <a:gd name="connsiteX5" fmla="*/ 2123912 w 4482242"/>
              <a:gd name="connsiteY5" fmla="*/ 223862 h 406069"/>
              <a:gd name="connsiteX6" fmla="*/ 2047712 w 4482242"/>
              <a:gd name="connsiteY6" fmla="*/ 404837 h 406069"/>
              <a:gd name="connsiteX7" fmla="*/ 310894 w 4482242"/>
              <a:gd name="connsiteY7" fmla="*/ 392869 h 406069"/>
              <a:gd name="connsiteX0" fmla="*/ 353664 w 4467862"/>
              <a:gd name="connsiteY0" fmla="*/ 411919 h 411919"/>
              <a:gd name="connsiteX1" fmla="*/ 296514 w 4467862"/>
              <a:gd name="connsiteY1" fmla="*/ 0 h 411919"/>
              <a:gd name="connsiteX2" fmla="*/ 4453562 w 4467862"/>
              <a:gd name="connsiteY2" fmla="*/ 0 h 411919"/>
              <a:gd name="connsiteX3" fmla="*/ 4467862 w 4467862"/>
              <a:gd name="connsiteY3" fmla="*/ 14300 h 411919"/>
              <a:gd name="connsiteX4" fmla="*/ 4453562 w 4467862"/>
              <a:gd name="connsiteY4" fmla="*/ 230944 h 411919"/>
              <a:gd name="connsiteX5" fmla="*/ 2109532 w 4467862"/>
              <a:gd name="connsiteY5" fmla="*/ 223862 h 411919"/>
              <a:gd name="connsiteX6" fmla="*/ 2033332 w 4467862"/>
              <a:gd name="connsiteY6" fmla="*/ 404837 h 411919"/>
              <a:gd name="connsiteX7" fmla="*/ 353664 w 4467862"/>
              <a:gd name="connsiteY7" fmla="*/ 411919 h 411919"/>
              <a:gd name="connsiteX0" fmla="*/ 57150 w 4171348"/>
              <a:gd name="connsiteY0" fmla="*/ 411919 h 411919"/>
              <a:gd name="connsiteX1" fmla="*/ 0 w 4171348"/>
              <a:gd name="connsiteY1" fmla="*/ 0 h 411919"/>
              <a:gd name="connsiteX2" fmla="*/ 4157048 w 4171348"/>
              <a:gd name="connsiteY2" fmla="*/ 0 h 411919"/>
              <a:gd name="connsiteX3" fmla="*/ 4171348 w 4171348"/>
              <a:gd name="connsiteY3" fmla="*/ 14300 h 411919"/>
              <a:gd name="connsiteX4" fmla="*/ 4157048 w 4171348"/>
              <a:gd name="connsiteY4" fmla="*/ 230944 h 411919"/>
              <a:gd name="connsiteX5" fmla="*/ 1813018 w 4171348"/>
              <a:gd name="connsiteY5" fmla="*/ 223862 h 411919"/>
              <a:gd name="connsiteX6" fmla="*/ 1736818 w 4171348"/>
              <a:gd name="connsiteY6" fmla="*/ 404837 h 411919"/>
              <a:gd name="connsiteX7" fmla="*/ 57150 w 4171348"/>
              <a:gd name="connsiteY7" fmla="*/ 411919 h 411919"/>
              <a:gd name="connsiteX0" fmla="*/ 3060 w 4117258"/>
              <a:gd name="connsiteY0" fmla="*/ 411919 h 411919"/>
              <a:gd name="connsiteX1" fmla="*/ 12585 w 4117258"/>
              <a:gd name="connsiteY1" fmla="*/ 9525 h 411919"/>
              <a:gd name="connsiteX2" fmla="*/ 4102958 w 4117258"/>
              <a:gd name="connsiteY2" fmla="*/ 0 h 411919"/>
              <a:gd name="connsiteX3" fmla="*/ 4117258 w 4117258"/>
              <a:gd name="connsiteY3" fmla="*/ 14300 h 411919"/>
              <a:gd name="connsiteX4" fmla="*/ 4102958 w 4117258"/>
              <a:gd name="connsiteY4" fmla="*/ 230944 h 411919"/>
              <a:gd name="connsiteX5" fmla="*/ 1758928 w 4117258"/>
              <a:gd name="connsiteY5" fmla="*/ 223862 h 411919"/>
              <a:gd name="connsiteX6" fmla="*/ 1682728 w 4117258"/>
              <a:gd name="connsiteY6" fmla="*/ 404837 h 411919"/>
              <a:gd name="connsiteX7" fmla="*/ 3060 w 4117258"/>
              <a:gd name="connsiteY7" fmla="*/ 411919 h 411919"/>
              <a:gd name="connsiteX0" fmla="*/ 28575 w 4142773"/>
              <a:gd name="connsiteY0" fmla="*/ 411919 h 411919"/>
              <a:gd name="connsiteX1" fmla="*/ 0 w 4142773"/>
              <a:gd name="connsiteY1" fmla="*/ 9525 h 411919"/>
              <a:gd name="connsiteX2" fmla="*/ 4128473 w 4142773"/>
              <a:gd name="connsiteY2" fmla="*/ 0 h 411919"/>
              <a:gd name="connsiteX3" fmla="*/ 4142773 w 4142773"/>
              <a:gd name="connsiteY3" fmla="*/ 14300 h 411919"/>
              <a:gd name="connsiteX4" fmla="*/ 4128473 w 4142773"/>
              <a:gd name="connsiteY4" fmla="*/ 230944 h 411919"/>
              <a:gd name="connsiteX5" fmla="*/ 1784443 w 4142773"/>
              <a:gd name="connsiteY5" fmla="*/ 223862 h 411919"/>
              <a:gd name="connsiteX6" fmla="*/ 1708243 w 4142773"/>
              <a:gd name="connsiteY6" fmla="*/ 404837 h 411919"/>
              <a:gd name="connsiteX7" fmla="*/ 28575 w 4142773"/>
              <a:gd name="connsiteY7" fmla="*/ 411919 h 411919"/>
              <a:gd name="connsiteX0" fmla="*/ 28575 w 4142773"/>
              <a:gd name="connsiteY0" fmla="*/ 411919 h 411919"/>
              <a:gd name="connsiteX1" fmla="*/ 0 w 4142773"/>
              <a:gd name="connsiteY1" fmla="*/ 9525 h 411919"/>
              <a:gd name="connsiteX2" fmla="*/ 4128473 w 4142773"/>
              <a:gd name="connsiteY2" fmla="*/ 0 h 411919"/>
              <a:gd name="connsiteX3" fmla="*/ 4142773 w 4142773"/>
              <a:gd name="connsiteY3" fmla="*/ 14300 h 411919"/>
              <a:gd name="connsiteX4" fmla="*/ 4128473 w 4142773"/>
              <a:gd name="connsiteY4" fmla="*/ 230944 h 411919"/>
              <a:gd name="connsiteX5" fmla="*/ 1784443 w 4142773"/>
              <a:gd name="connsiteY5" fmla="*/ 223862 h 411919"/>
              <a:gd name="connsiteX6" fmla="*/ 1708243 w 4142773"/>
              <a:gd name="connsiteY6" fmla="*/ 404837 h 411919"/>
              <a:gd name="connsiteX7" fmla="*/ 28575 w 4142773"/>
              <a:gd name="connsiteY7" fmla="*/ 411919 h 411919"/>
              <a:gd name="connsiteX0" fmla="*/ 28575 w 4142773"/>
              <a:gd name="connsiteY0" fmla="*/ 411919 h 411919"/>
              <a:gd name="connsiteX1" fmla="*/ 0 w 4142773"/>
              <a:gd name="connsiteY1" fmla="*/ 9525 h 411919"/>
              <a:gd name="connsiteX2" fmla="*/ 4128473 w 4142773"/>
              <a:gd name="connsiteY2" fmla="*/ 0 h 411919"/>
              <a:gd name="connsiteX3" fmla="*/ 4142773 w 4142773"/>
              <a:gd name="connsiteY3" fmla="*/ 14300 h 411919"/>
              <a:gd name="connsiteX4" fmla="*/ 4128473 w 4142773"/>
              <a:gd name="connsiteY4" fmla="*/ 230944 h 411919"/>
              <a:gd name="connsiteX5" fmla="*/ 1736818 w 4142773"/>
              <a:gd name="connsiteY5" fmla="*/ 233387 h 411919"/>
              <a:gd name="connsiteX6" fmla="*/ 1708243 w 4142773"/>
              <a:gd name="connsiteY6" fmla="*/ 404837 h 411919"/>
              <a:gd name="connsiteX7" fmla="*/ 28575 w 4142773"/>
              <a:gd name="connsiteY7" fmla="*/ 411919 h 411919"/>
              <a:gd name="connsiteX0" fmla="*/ 28575 w 4142773"/>
              <a:gd name="connsiteY0" fmla="*/ 411919 h 411919"/>
              <a:gd name="connsiteX1" fmla="*/ 0 w 4142773"/>
              <a:gd name="connsiteY1" fmla="*/ 9525 h 411919"/>
              <a:gd name="connsiteX2" fmla="*/ 4128473 w 4142773"/>
              <a:gd name="connsiteY2" fmla="*/ 0 h 411919"/>
              <a:gd name="connsiteX3" fmla="*/ 4142773 w 4142773"/>
              <a:gd name="connsiteY3" fmla="*/ 14300 h 411919"/>
              <a:gd name="connsiteX4" fmla="*/ 4128473 w 4142773"/>
              <a:gd name="connsiteY4" fmla="*/ 230944 h 411919"/>
              <a:gd name="connsiteX5" fmla="*/ 1736818 w 4142773"/>
              <a:gd name="connsiteY5" fmla="*/ 233387 h 411919"/>
              <a:gd name="connsiteX6" fmla="*/ 1708243 w 4142773"/>
              <a:gd name="connsiteY6" fmla="*/ 404837 h 411919"/>
              <a:gd name="connsiteX7" fmla="*/ 28575 w 4142773"/>
              <a:gd name="connsiteY7" fmla="*/ 411919 h 411919"/>
              <a:gd name="connsiteX0" fmla="*/ 28575 w 4142773"/>
              <a:gd name="connsiteY0" fmla="*/ 411919 h 411919"/>
              <a:gd name="connsiteX1" fmla="*/ 0 w 4142773"/>
              <a:gd name="connsiteY1" fmla="*/ 9525 h 411919"/>
              <a:gd name="connsiteX2" fmla="*/ 4128473 w 4142773"/>
              <a:gd name="connsiteY2" fmla="*/ 0 h 411919"/>
              <a:gd name="connsiteX3" fmla="*/ 4142773 w 4142773"/>
              <a:gd name="connsiteY3" fmla="*/ 14300 h 411919"/>
              <a:gd name="connsiteX4" fmla="*/ 4128473 w 4142773"/>
              <a:gd name="connsiteY4" fmla="*/ 230944 h 411919"/>
              <a:gd name="connsiteX5" fmla="*/ 1736818 w 4142773"/>
              <a:gd name="connsiteY5" fmla="*/ 233387 h 411919"/>
              <a:gd name="connsiteX6" fmla="*/ 1708243 w 4142773"/>
              <a:gd name="connsiteY6" fmla="*/ 404837 h 411919"/>
              <a:gd name="connsiteX7" fmla="*/ 28575 w 4142773"/>
              <a:gd name="connsiteY7" fmla="*/ 411919 h 411919"/>
              <a:gd name="connsiteX0" fmla="*/ 28575 w 4142773"/>
              <a:gd name="connsiteY0" fmla="*/ 411919 h 411919"/>
              <a:gd name="connsiteX1" fmla="*/ 0 w 4142773"/>
              <a:gd name="connsiteY1" fmla="*/ 9525 h 411919"/>
              <a:gd name="connsiteX2" fmla="*/ 4128473 w 4142773"/>
              <a:gd name="connsiteY2" fmla="*/ 0 h 411919"/>
              <a:gd name="connsiteX3" fmla="*/ 4142773 w 4142773"/>
              <a:gd name="connsiteY3" fmla="*/ 14300 h 411919"/>
              <a:gd name="connsiteX4" fmla="*/ 4128473 w 4142773"/>
              <a:gd name="connsiteY4" fmla="*/ 230944 h 411919"/>
              <a:gd name="connsiteX5" fmla="*/ 1736818 w 4142773"/>
              <a:gd name="connsiteY5" fmla="*/ 233387 h 411919"/>
              <a:gd name="connsiteX6" fmla="*/ 1708243 w 4142773"/>
              <a:gd name="connsiteY6" fmla="*/ 404837 h 411919"/>
              <a:gd name="connsiteX7" fmla="*/ 28575 w 4142773"/>
              <a:gd name="connsiteY7" fmla="*/ 411919 h 411919"/>
              <a:gd name="connsiteX0" fmla="*/ 28575 w 4142773"/>
              <a:gd name="connsiteY0" fmla="*/ 411919 h 411919"/>
              <a:gd name="connsiteX1" fmla="*/ 0 w 4142773"/>
              <a:gd name="connsiteY1" fmla="*/ 9525 h 411919"/>
              <a:gd name="connsiteX2" fmla="*/ 4128473 w 4142773"/>
              <a:gd name="connsiteY2" fmla="*/ 0 h 411919"/>
              <a:gd name="connsiteX3" fmla="*/ 4142773 w 4142773"/>
              <a:gd name="connsiteY3" fmla="*/ 14300 h 411919"/>
              <a:gd name="connsiteX4" fmla="*/ 4128473 w 4142773"/>
              <a:gd name="connsiteY4" fmla="*/ 230944 h 411919"/>
              <a:gd name="connsiteX5" fmla="*/ 1736818 w 4142773"/>
              <a:gd name="connsiteY5" fmla="*/ 233387 h 411919"/>
              <a:gd name="connsiteX6" fmla="*/ 1708243 w 4142773"/>
              <a:gd name="connsiteY6" fmla="*/ 404837 h 411919"/>
              <a:gd name="connsiteX7" fmla="*/ 28575 w 4142773"/>
              <a:gd name="connsiteY7" fmla="*/ 411919 h 411919"/>
              <a:gd name="connsiteX0" fmla="*/ 28575 w 4142773"/>
              <a:gd name="connsiteY0" fmla="*/ 411919 h 411919"/>
              <a:gd name="connsiteX1" fmla="*/ 0 w 4142773"/>
              <a:gd name="connsiteY1" fmla="*/ 9525 h 411919"/>
              <a:gd name="connsiteX2" fmla="*/ 4128473 w 4142773"/>
              <a:gd name="connsiteY2" fmla="*/ 0 h 411919"/>
              <a:gd name="connsiteX3" fmla="*/ 4142773 w 4142773"/>
              <a:gd name="connsiteY3" fmla="*/ 14300 h 411919"/>
              <a:gd name="connsiteX4" fmla="*/ 4128473 w 4142773"/>
              <a:gd name="connsiteY4" fmla="*/ 230944 h 411919"/>
              <a:gd name="connsiteX5" fmla="*/ 1736818 w 4142773"/>
              <a:gd name="connsiteY5" fmla="*/ 233387 h 411919"/>
              <a:gd name="connsiteX6" fmla="*/ 1708243 w 4142773"/>
              <a:gd name="connsiteY6" fmla="*/ 404837 h 411919"/>
              <a:gd name="connsiteX7" fmla="*/ 28575 w 4142773"/>
              <a:gd name="connsiteY7" fmla="*/ 411919 h 411919"/>
              <a:gd name="connsiteX0" fmla="*/ 28575 w 4142773"/>
              <a:gd name="connsiteY0" fmla="*/ 411919 h 411919"/>
              <a:gd name="connsiteX1" fmla="*/ 0 w 4142773"/>
              <a:gd name="connsiteY1" fmla="*/ 9525 h 411919"/>
              <a:gd name="connsiteX2" fmla="*/ 4128473 w 4142773"/>
              <a:gd name="connsiteY2" fmla="*/ 0 h 411919"/>
              <a:gd name="connsiteX3" fmla="*/ 4142773 w 4142773"/>
              <a:gd name="connsiteY3" fmla="*/ 14300 h 411919"/>
              <a:gd name="connsiteX4" fmla="*/ 4128473 w 4142773"/>
              <a:gd name="connsiteY4" fmla="*/ 230944 h 411919"/>
              <a:gd name="connsiteX5" fmla="*/ 1736818 w 4142773"/>
              <a:gd name="connsiteY5" fmla="*/ 233387 h 411919"/>
              <a:gd name="connsiteX6" fmla="*/ 1708243 w 4142773"/>
              <a:gd name="connsiteY6" fmla="*/ 404837 h 411919"/>
              <a:gd name="connsiteX7" fmla="*/ 28575 w 4142773"/>
              <a:gd name="connsiteY7" fmla="*/ 411919 h 411919"/>
              <a:gd name="connsiteX0" fmla="*/ 28575 w 4542971"/>
              <a:gd name="connsiteY0" fmla="*/ 411919 h 411919"/>
              <a:gd name="connsiteX1" fmla="*/ 0 w 4542971"/>
              <a:gd name="connsiteY1" fmla="*/ 9525 h 411919"/>
              <a:gd name="connsiteX2" fmla="*/ 4128473 w 4542971"/>
              <a:gd name="connsiteY2" fmla="*/ 0 h 411919"/>
              <a:gd name="connsiteX3" fmla="*/ 4128473 w 4542971"/>
              <a:gd name="connsiteY3" fmla="*/ 230944 h 411919"/>
              <a:gd name="connsiteX4" fmla="*/ 1736818 w 4542971"/>
              <a:gd name="connsiteY4" fmla="*/ 233387 h 411919"/>
              <a:gd name="connsiteX5" fmla="*/ 1708243 w 4542971"/>
              <a:gd name="connsiteY5" fmla="*/ 404837 h 411919"/>
              <a:gd name="connsiteX6" fmla="*/ 28575 w 4542971"/>
              <a:gd name="connsiteY6" fmla="*/ 411919 h 411919"/>
              <a:gd name="connsiteX0" fmla="*/ 28575 w 4308284"/>
              <a:gd name="connsiteY0" fmla="*/ 411919 h 411919"/>
              <a:gd name="connsiteX1" fmla="*/ 0 w 4308284"/>
              <a:gd name="connsiteY1" fmla="*/ 9525 h 411919"/>
              <a:gd name="connsiteX2" fmla="*/ 4128473 w 4308284"/>
              <a:gd name="connsiteY2" fmla="*/ 0 h 411919"/>
              <a:gd name="connsiteX3" fmla="*/ 4128473 w 4308284"/>
              <a:gd name="connsiteY3" fmla="*/ 230944 h 411919"/>
              <a:gd name="connsiteX4" fmla="*/ 1736818 w 4308284"/>
              <a:gd name="connsiteY4" fmla="*/ 233387 h 411919"/>
              <a:gd name="connsiteX5" fmla="*/ 1708243 w 4308284"/>
              <a:gd name="connsiteY5" fmla="*/ 404837 h 411919"/>
              <a:gd name="connsiteX6" fmla="*/ 28575 w 4308284"/>
              <a:gd name="connsiteY6" fmla="*/ 411919 h 411919"/>
              <a:gd name="connsiteX0" fmla="*/ 28575 w 4133413"/>
              <a:gd name="connsiteY0" fmla="*/ 411919 h 411919"/>
              <a:gd name="connsiteX1" fmla="*/ 0 w 4133413"/>
              <a:gd name="connsiteY1" fmla="*/ 9525 h 411919"/>
              <a:gd name="connsiteX2" fmla="*/ 4128473 w 4133413"/>
              <a:gd name="connsiteY2" fmla="*/ 0 h 411919"/>
              <a:gd name="connsiteX3" fmla="*/ 4128473 w 4133413"/>
              <a:gd name="connsiteY3" fmla="*/ 230944 h 411919"/>
              <a:gd name="connsiteX4" fmla="*/ 1736818 w 4133413"/>
              <a:gd name="connsiteY4" fmla="*/ 233387 h 411919"/>
              <a:gd name="connsiteX5" fmla="*/ 1708243 w 4133413"/>
              <a:gd name="connsiteY5" fmla="*/ 404837 h 411919"/>
              <a:gd name="connsiteX6" fmla="*/ 28575 w 4133413"/>
              <a:gd name="connsiteY6" fmla="*/ 411919 h 411919"/>
              <a:gd name="connsiteX0" fmla="*/ 28575 w 4133413"/>
              <a:gd name="connsiteY0" fmla="*/ 411919 h 411919"/>
              <a:gd name="connsiteX1" fmla="*/ 0 w 4133413"/>
              <a:gd name="connsiteY1" fmla="*/ 9525 h 411919"/>
              <a:gd name="connsiteX2" fmla="*/ 4128473 w 4133413"/>
              <a:gd name="connsiteY2" fmla="*/ 0 h 411919"/>
              <a:gd name="connsiteX3" fmla="*/ 4128473 w 4133413"/>
              <a:gd name="connsiteY3" fmla="*/ 230944 h 411919"/>
              <a:gd name="connsiteX4" fmla="*/ 1736818 w 4133413"/>
              <a:gd name="connsiteY4" fmla="*/ 233387 h 411919"/>
              <a:gd name="connsiteX5" fmla="*/ 1708243 w 4133413"/>
              <a:gd name="connsiteY5" fmla="*/ 404837 h 411919"/>
              <a:gd name="connsiteX6" fmla="*/ 28575 w 4133413"/>
              <a:gd name="connsiteY6" fmla="*/ 411919 h 411919"/>
              <a:gd name="connsiteX0" fmla="*/ 28575 w 4133413"/>
              <a:gd name="connsiteY0" fmla="*/ 411919 h 411919"/>
              <a:gd name="connsiteX1" fmla="*/ 0 w 4133413"/>
              <a:gd name="connsiteY1" fmla="*/ 9525 h 411919"/>
              <a:gd name="connsiteX2" fmla="*/ 4128473 w 4133413"/>
              <a:gd name="connsiteY2" fmla="*/ 0 h 411919"/>
              <a:gd name="connsiteX3" fmla="*/ 4128473 w 4133413"/>
              <a:gd name="connsiteY3" fmla="*/ 230944 h 411919"/>
              <a:gd name="connsiteX4" fmla="*/ 1784443 w 4133413"/>
              <a:gd name="connsiteY4" fmla="*/ 233387 h 411919"/>
              <a:gd name="connsiteX5" fmla="*/ 1708243 w 4133413"/>
              <a:gd name="connsiteY5" fmla="*/ 404837 h 411919"/>
              <a:gd name="connsiteX6" fmla="*/ 28575 w 4133413"/>
              <a:gd name="connsiteY6" fmla="*/ 411919 h 411919"/>
              <a:gd name="connsiteX0" fmla="*/ 28575 w 4133413"/>
              <a:gd name="connsiteY0" fmla="*/ 411919 h 415887"/>
              <a:gd name="connsiteX1" fmla="*/ 0 w 4133413"/>
              <a:gd name="connsiteY1" fmla="*/ 9525 h 415887"/>
              <a:gd name="connsiteX2" fmla="*/ 4128473 w 4133413"/>
              <a:gd name="connsiteY2" fmla="*/ 0 h 415887"/>
              <a:gd name="connsiteX3" fmla="*/ 4128473 w 4133413"/>
              <a:gd name="connsiteY3" fmla="*/ 230944 h 415887"/>
              <a:gd name="connsiteX4" fmla="*/ 1784443 w 4133413"/>
              <a:gd name="connsiteY4" fmla="*/ 233387 h 415887"/>
              <a:gd name="connsiteX5" fmla="*/ 1793968 w 4133413"/>
              <a:gd name="connsiteY5" fmla="*/ 414362 h 415887"/>
              <a:gd name="connsiteX6" fmla="*/ 28575 w 4133413"/>
              <a:gd name="connsiteY6" fmla="*/ 411919 h 415887"/>
              <a:gd name="connsiteX0" fmla="*/ 9525 w 4133413"/>
              <a:gd name="connsiteY0" fmla="*/ 440494 h 440494"/>
              <a:gd name="connsiteX1" fmla="*/ 0 w 4133413"/>
              <a:gd name="connsiteY1" fmla="*/ 9525 h 440494"/>
              <a:gd name="connsiteX2" fmla="*/ 4128473 w 4133413"/>
              <a:gd name="connsiteY2" fmla="*/ 0 h 440494"/>
              <a:gd name="connsiteX3" fmla="*/ 4128473 w 4133413"/>
              <a:gd name="connsiteY3" fmla="*/ 230944 h 440494"/>
              <a:gd name="connsiteX4" fmla="*/ 1784443 w 4133413"/>
              <a:gd name="connsiteY4" fmla="*/ 233387 h 440494"/>
              <a:gd name="connsiteX5" fmla="*/ 1793968 w 4133413"/>
              <a:gd name="connsiteY5" fmla="*/ 414362 h 440494"/>
              <a:gd name="connsiteX6" fmla="*/ 9525 w 4133413"/>
              <a:gd name="connsiteY6" fmla="*/ 440494 h 440494"/>
              <a:gd name="connsiteX0" fmla="*/ 9525 w 4133413"/>
              <a:gd name="connsiteY0" fmla="*/ 421444 h 421444"/>
              <a:gd name="connsiteX1" fmla="*/ 0 w 4133413"/>
              <a:gd name="connsiteY1" fmla="*/ 9525 h 421444"/>
              <a:gd name="connsiteX2" fmla="*/ 4128473 w 4133413"/>
              <a:gd name="connsiteY2" fmla="*/ 0 h 421444"/>
              <a:gd name="connsiteX3" fmla="*/ 4128473 w 4133413"/>
              <a:gd name="connsiteY3" fmla="*/ 230944 h 421444"/>
              <a:gd name="connsiteX4" fmla="*/ 1784443 w 4133413"/>
              <a:gd name="connsiteY4" fmla="*/ 233387 h 421444"/>
              <a:gd name="connsiteX5" fmla="*/ 1793968 w 4133413"/>
              <a:gd name="connsiteY5" fmla="*/ 414362 h 421444"/>
              <a:gd name="connsiteX6" fmla="*/ 9525 w 4133413"/>
              <a:gd name="connsiteY6" fmla="*/ 421444 h 421444"/>
              <a:gd name="connsiteX0" fmla="*/ 9525 w 4133413"/>
              <a:gd name="connsiteY0" fmla="*/ 421444 h 423581"/>
              <a:gd name="connsiteX1" fmla="*/ 0 w 4133413"/>
              <a:gd name="connsiteY1" fmla="*/ 9525 h 423581"/>
              <a:gd name="connsiteX2" fmla="*/ 4128473 w 4133413"/>
              <a:gd name="connsiteY2" fmla="*/ 0 h 423581"/>
              <a:gd name="connsiteX3" fmla="*/ 4128473 w 4133413"/>
              <a:gd name="connsiteY3" fmla="*/ 230944 h 423581"/>
              <a:gd name="connsiteX4" fmla="*/ 1784443 w 4133413"/>
              <a:gd name="connsiteY4" fmla="*/ 233387 h 423581"/>
              <a:gd name="connsiteX5" fmla="*/ 1793968 w 4133413"/>
              <a:gd name="connsiteY5" fmla="*/ 414362 h 423581"/>
              <a:gd name="connsiteX6" fmla="*/ 9525 w 4133413"/>
              <a:gd name="connsiteY6" fmla="*/ 421444 h 423581"/>
              <a:gd name="connsiteX0" fmla="*/ 9525 w 4133413"/>
              <a:gd name="connsiteY0" fmla="*/ 421444 h 423581"/>
              <a:gd name="connsiteX1" fmla="*/ 0 w 4133413"/>
              <a:gd name="connsiteY1" fmla="*/ 9525 h 423581"/>
              <a:gd name="connsiteX2" fmla="*/ 4128473 w 4133413"/>
              <a:gd name="connsiteY2" fmla="*/ 0 h 423581"/>
              <a:gd name="connsiteX3" fmla="*/ 4128473 w 4133413"/>
              <a:gd name="connsiteY3" fmla="*/ 230944 h 423581"/>
              <a:gd name="connsiteX4" fmla="*/ 1784443 w 4133413"/>
              <a:gd name="connsiteY4" fmla="*/ 233387 h 423581"/>
              <a:gd name="connsiteX5" fmla="*/ 1793968 w 4133413"/>
              <a:gd name="connsiteY5" fmla="*/ 414362 h 423581"/>
              <a:gd name="connsiteX6" fmla="*/ 9525 w 4133413"/>
              <a:gd name="connsiteY6" fmla="*/ 421444 h 423581"/>
              <a:gd name="connsiteX0" fmla="*/ 9525 w 4133413"/>
              <a:gd name="connsiteY0" fmla="*/ 421444 h 423581"/>
              <a:gd name="connsiteX1" fmla="*/ 0 w 4133413"/>
              <a:gd name="connsiteY1" fmla="*/ 9525 h 423581"/>
              <a:gd name="connsiteX2" fmla="*/ 4128473 w 4133413"/>
              <a:gd name="connsiteY2" fmla="*/ 0 h 423581"/>
              <a:gd name="connsiteX3" fmla="*/ 4128473 w 4133413"/>
              <a:gd name="connsiteY3" fmla="*/ 230944 h 423581"/>
              <a:gd name="connsiteX4" fmla="*/ 1784443 w 4133413"/>
              <a:gd name="connsiteY4" fmla="*/ 233387 h 423581"/>
              <a:gd name="connsiteX5" fmla="*/ 1784443 w 4133413"/>
              <a:gd name="connsiteY5" fmla="*/ 414362 h 423581"/>
              <a:gd name="connsiteX6" fmla="*/ 9525 w 4133413"/>
              <a:gd name="connsiteY6" fmla="*/ 421444 h 42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413" h="423581">
                <a:moveTo>
                  <a:pt x="9525" y="421444"/>
                </a:moveTo>
                <a:cubicBezTo>
                  <a:pt x="-3720" y="249196"/>
                  <a:pt x="12009" y="151203"/>
                  <a:pt x="0" y="9525"/>
                </a:cubicBezTo>
                <a:lnTo>
                  <a:pt x="4128473" y="0"/>
                </a:lnTo>
                <a:cubicBezTo>
                  <a:pt x="4140277" y="113103"/>
                  <a:pt x="4127032" y="201571"/>
                  <a:pt x="4128473" y="230944"/>
                </a:cubicBezTo>
                <a:cubicBezTo>
                  <a:pt x="3397930" y="241283"/>
                  <a:pt x="2581661" y="232573"/>
                  <a:pt x="1784443" y="233387"/>
                </a:cubicBezTo>
                <a:cubicBezTo>
                  <a:pt x="1776359" y="309994"/>
                  <a:pt x="1784443" y="323874"/>
                  <a:pt x="1784443" y="414362"/>
                </a:cubicBezTo>
                <a:cubicBezTo>
                  <a:pt x="1482273" y="423480"/>
                  <a:pt x="325191" y="425822"/>
                  <a:pt x="9525" y="421444"/>
                </a:cubicBezTo>
                <a:close/>
              </a:path>
            </a:pathLst>
          </a:cu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535" name="正方形/長方形 10"/>
          <p:cNvSpPr>
            <a:spLocks noChangeArrowheads="1"/>
          </p:cNvSpPr>
          <p:nvPr/>
        </p:nvSpPr>
        <p:spPr bwMode="auto">
          <a:xfrm>
            <a:off x="4508405" y="692696"/>
            <a:ext cx="4493538" cy="73866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＜左岸線延伸部</a:t>
            </a:r>
            <a:r>
              <a:rPr kumimoji="1" lang="ja-JP" altLang="en-US" sz="12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（大阪都市再生環状道路）</a:t>
            </a:r>
            <a:r>
              <a:rPr kumimoji="1" lang="ja-JP" altLang="en-US"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の整備効果 ＞</a:t>
            </a:r>
            <a:endParaRPr kumimoji="1" lang="en-US" altLang="ja-JP"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阪神高速の環状線を通過する交通を外周に転換し、</a:t>
            </a:r>
            <a:endParaRPr kumimoji="1" lang="en-US" altLang="ja-JP"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交通を円滑にします。</a:t>
            </a:r>
            <a:endParaRPr kumimoji="1" lang="ja-JP" altLang="en-US" sz="1400" b="0" i="0" u="none" strike="noStrike" kern="1200" cap="none" spc="0" normalizeH="0" baseline="0" noProof="0" dirty="0">
              <a:ln>
                <a:noFill/>
              </a:ln>
              <a:solidFill>
                <a:srgbClr val="FF0000"/>
              </a:solidFill>
              <a:effectLst/>
              <a:uLnTx/>
              <a:uFillTx/>
              <a:latin typeface="ＭＳ ゴシック" pitchFamily="49" charset="-128"/>
              <a:ea typeface="ＭＳ ゴシック" pitchFamily="49" charset="-128"/>
              <a:cs typeface="+mn-cs"/>
            </a:endParaRPr>
          </a:p>
        </p:txBody>
      </p:sp>
      <p:sp>
        <p:nvSpPr>
          <p:cNvPr id="22534" name="正方形/長方形 10"/>
          <p:cNvSpPr>
            <a:spLocks noChangeArrowheads="1"/>
          </p:cNvSpPr>
          <p:nvPr/>
        </p:nvSpPr>
        <p:spPr bwMode="auto">
          <a:xfrm>
            <a:off x="-57007" y="745870"/>
            <a:ext cx="4852610" cy="138499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＜大阪都市再生環状道路の概要 ＞</a:t>
            </a:r>
            <a:endParaRPr kumimoji="1" lang="en-US" altLang="ja-JP"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概ね大阪市域外縁部に位置する新たな環状道路であり</a:t>
            </a:r>
            <a:endParaRPr kumimoji="1" lang="en-US" altLang="ja-JP"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大阪都心部の慢性的な渋滞の緩和や沿道環境の改善と</a:t>
            </a:r>
            <a:endParaRPr kumimoji="1" lang="en-US" altLang="ja-JP"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ともに、新たな拠点エリアを誘引する都市の活性に繋が</a:t>
            </a:r>
            <a:endParaRPr kumimoji="1" lang="en-US" altLang="ja-JP"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a:t>
            </a:r>
            <a:r>
              <a:rPr kumimoji="1" lang="ja-JP" altLang="en-US" sz="1400" b="0" i="0" u="none" strike="noStrike" kern="1200" cap="none" spc="0" normalizeH="0" baseline="0" noProof="0" dirty="0" err="1">
                <a:ln>
                  <a:noFill/>
                </a:ln>
                <a:solidFill>
                  <a:srgbClr val="000000"/>
                </a:solidFill>
                <a:effectLst/>
                <a:uLnTx/>
                <a:uFillTx/>
                <a:latin typeface="ＭＳ ゴシック" pitchFamily="49" charset="-128"/>
                <a:ea typeface="ＭＳ ゴシック" pitchFamily="49" charset="-128"/>
                <a:cs typeface="+mn-cs"/>
              </a:rPr>
              <a:t>る</a:t>
            </a:r>
            <a:r>
              <a:rPr kumimoji="1" lang="ja-JP" altLang="en-US"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道路です。</a:t>
            </a:r>
            <a:endParaRPr kumimoji="1" lang="en-US" altLang="ja-JP"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p:txBody>
      </p:sp>
      <p:sp>
        <p:nvSpPr>
          <p:cNvPr id="16" name="角丸四角形 15"/>
          <p:cNvSpPr/>
          <p:nvPr/>
        </p:nvSpPr>
        <p:spPr>
          <a:xfrm>
            <a:off x="4716016" y="1431360"/>
            <a:ext cx="4176464" cy="5212599"/>
          </a:xfrm>
          <a:prstGeom prst="roundRect">
            <a:avLst>
              <a:gd name="adj" fmla="val 3640"/>
            </a:avLst>
          </a:prstGeom>
          <a:solidFill>
            <a:schemeClr val="accent5">
              <a:lumMod val="20000"/>
              <a:lumOff val="8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角丸四角形 23"/>
          <p:cNvSpPr/>
          <p:nvPr/>
        </p:nvSpPr>
        <p:spPr>
          <a:xfrm>
            <a:off x="49197" y="1935416"/>
            <a:ext cx="4645555" cy="4112584"/>
          </a:xfrm>
          <a:prstGeom prst="roundRect">
            <a:avLst>
              <a:gd name="adj" fmla="val 3640"/>
            </a:avLst>
          </a:prstGeom>
          <a:solidFill>
            <a:schemeClr val="accent5">
              <a:lumMod val="20000"/>
              <a:lumOff val="8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533" name="Rectangle 147"/>
          <p:cNvSpPr txBox="1">
            <a:spLocks noChangeArrowheads="1"/>
          </p:cNvSpPr>
          <p:nvPr/>
        </p:nvSpPr>
        <p:spPr bwMode="auto">
          <a:xfrm>
            <a:off x="252536" y="188640"/>
            <a:ext cx="6551712" cy="612775"/>
          </a:xfrm>
          <a:prstGeom prst="rect">
            <a:avLst/>
          </a:prstGeom>
          <a:noFill/>
          <a:ln w="9525">
            <a:noFill/>
            <a:miter lim="800000"/>
            <a:headEnd/>
            <a:tailEnd/>
          </a:ln>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③（環状高速道路）　延伸部の概要と整備効果</a:t>
            </a:r>
          </a:p>
        </p:txBody>
      </p:sp>
      <p:cxnSp>
        <p:nvCxnSpPr>
          <p:cNvPr id="12" name="直線コネクタ 11"/>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フリーフォーム 5"/>
          <p:cNvSpPr/>
          <p:nvPr/>
        </p:nvSpPr>
        <p:spPr>
          <a:xfrm>
            <a:off x="5936456" y="3359944"/>
            <a:ext cx="166688" cy="40481"/>
          </a:xfrm>
          <a:custGeom>
            <a:avLst/>
            <a:gdLst>
              <a:gd name="connsiteX0" fmla="*/ 0 w 166688"/>
              <a:gd name="connsiteY0" fmla="*/ 0 h 40481"/>
              <a:gd name="connsiteX1" fmla="*/ 166688 w 166688"/>
              <a:gd name="connsiteY1" fmla="*/ 40481 h 40481"/>
            </a:gdLst>
            <a:ahLst/>
            <a:cxnLst>
              <a:cxn ang="0">
                <a:pos x="connsiteX0" y="connsiteY0"/>
              </a:cxn>
              <a:cxn ang="0">
                <a:pos x="connsiteX1" y="connsiteY1"/>
              </a:cxn>
            </a:cxnLst>
            <a:rect l="l" t="t" r="r" b="b"/>
            <a:pathLst>
              <a:path w="166688" h="40481">
                <a:moveTo>
                  <a:pt x="0" y="0"/>
                </a:moveTo>
                <a:lnTo>
                  <a:pt x="166688" y="4048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フリーフォーム 9"/>
          <p:cNvSpPr/>
          <p:nvPr/>
        </p:nvSpPr>
        <p:spPr>
          <a:xfrm>
            <a:off x="5902325" y="6048000"/>
            <a:ext cx="158750" cy="47625"/>
          </a:xfrm>
          <a:custGeom>
            <a:avLst/>
            <a:gdLst>
              <a:gd name="connsiteX0" fmla="*/ 0 w 158750"/>
              <a:gd name="connsiteY0" fmla="*/ 0 h 47625"/>
              <a:gd name="connsiteX1" fmla="*/ 158750 w 158750"/>
              <a:gd name="connsiteY1" fmla="*/ 47625 h 47625"/>
            </a:gdLst>
            <a:ahLst/>
            <a:cxnLst>
              <a:cxn ang="0">
                <a:pos x="connsiteX0" y="connsiteY0"/>
              </a:cxn>
              <a:cxn ang="0">
                <a:pos x="connsiteX1" y="connsiteY1"/>
              </a:cxn>
            </a:cxnLst>
            <a:rect l="l" t="t" r="r" b="b"/>
            <a:pathLst>
              <a:path w="158750" h="47625">
                <a:moveTo>
                  <a:pt x="0" y="0"/>
                </a:moveTo>
                <a:cubicBezTo>
                  <a:pt x="70114" y="20108"/>
                  <a:pt x="140229" y="40217"/>
                  <a:pt x="158750" y="4762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 name="図 4"/>
          <p:cNvPicPr>
            <a:picLocks noChangeAspect="1"/>
          </p:cNvPicPr>
          <p:nvPr/>
        </p:nvPicPr>
        <p:blipFill>
          <a:blip r:embed="rId2"/>
          <a:stretch>
            <a:fillRect/>
          </a:stretch>
        </p:blipFill>
        <p:spPr>
          <a:xfrm>
            <a:off x="252455" y="2060848"/>
            <a:ext cx="4233687" cy="3816424"/>
          </a:xfrm>
          <a:prstGeom prst="rect">
            <a:avLst/>
          </a:prstGeom>
        </p:spPr>
      </p:pic>
      <p:pic>
        <p:nvPicPr>
          <p:cNvPr id="7" name="図 6"/>
          <p:cNvPicPr>
            <a:picLocks noChangeAspect="1"/>
          </p:cNvPicPr>
          <p:nvPr/>
        </p:nvPicPr>
        <p:blipFill>
          <a:blip r:embed="rId3"/>
          <a:stretch>
            <a:fillRect/>
          </a:stretch>
        </p:blipFill>
        <p:spPr>
          <a:xfrm>
            <a:off x="5222845" y="1493563"/>
            <a:ext cx="3233780" cy="2424165"/>
          </a:xfrm>
          <a:prstGeom prst="rect">
            <a:avLst/>
          </a:prstGeom>
        </p:spPr>
      </p:pic>
      <p:pic>
        <p:nvPicPr>
          <p:cNvPr id="8" name="図 7"/>
          <p:cNvPicPr>
            <a:picLocks noChangeAspect="1"/>
          </p:cNvPicPr>
          <p:nvPr/>
        </p:nvPicPr>
        <p:blipFill>
          <a:blip r:embed="rId4"/>
          <a:stretch>
            <a:fillRect/>
          </a:stretch>
        </p:blipFill>
        <p:spPr>
          <a:xfrm>
            <a:off x="5292080" y="4291806"/>
            <a:ext cx="3240360" cy="2341773"/>
          </a:xfrm>
          <a:prstGeom prst="rect">
            <a:avLst/>
          </a:prstGeom>
        </p:spPr>
      </p:pic>
      <p:sp>
        <p:nvSpPr>
          <p:cNvPr id="11" name="二等辺三角形 10"/>
          <p:cNvSpPr/>
          <p:nvPr/>
        </p:nvSpPr>
        <p:spPr>
          <a:xfrm rot="10800000">
            <a:off x="6372200" y="4007861"/>
            <a:ext cx="1080120" cy="216024"/>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テキスト ボックス 36"/>
          <p:cNvSpPr txBox="1"/>
          <p:nvPr/>
        </p:nvSpPr>
        <p:spPr>
          <a:xfrm>
            <a:off x="-25315" y="50505"/>
            <a:ext cx="3312368"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Ⅰ</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政策の刷新・インフラ整備</a:t>
            </a:r>
          </a:p>
        </p:txBody>
      </p: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47</a:t>
            </a:fld>
            <a:endParaRPr kumimoji="1" lang="ja-JP" altLang="en-US" dirty="0"/>
          </a:p>
        </p:txBody>
      </p:sp>
    </p:spTree>
    <p:extLst>
      <p:ext uri="{BB962C8B-B14F-4D97-AF65-F5344CB8AC3E}">
        <p14:creationId xmlns:p14="http://schemas.microsoft.com/office/powerpoint/2010/main" val="276370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564390" y="1032463"/>
            <a:ext cx="8184073" cy="596337"/>
            <a:chOff x="611559" y="1597011"/>
            <a:chExt cx="8184073" cy="596337"/>
          </a:xfrm>
        </p:grpSpPr>
        <p:sp>
          <p:nvSpPr>
            <p:cNvPr id="47" name="角丸四角形 46"/>
            <p:cNvSpPr/>
            <p:nvPr/>
          </p:nvSpPr>
          <p:spPr>
            <a:xfrm>
              <a:off x="611559" y="1597011"/>
              <a:ext cx="8184073" cy="267964"/>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611559" y="1835447"/>
              <a:ext cx="1415321" cy="35790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正方形/長方形 5"/>
          <p:cNvSpPr/>
          <p:nvPr/>
        </p:nvSpPr>
        <p:spPr>
          <a:xfrm>
            <a:off x="251520" y="260648"/>
            <a:ext cx="6203068" cy="369332"/>
          </a:xfrm>
          <a:prstGeom prst="rect">
            <a:avLst/>
          </a:prstGeom>
        </p:spPr>
        <p:txBody>
          <a:bodyPr wrap="square">
            <a:spAutoFit/>
          </a:bodyPr>
          <a:lstStyle/>
          <a:p>
            <a:r>
              <a:rPr lang="ja-JP" altLang="en-US" b="1" dirty="0"/>
              <a:t>その他の経営課題 （企業債残高）</a:t>
            </a:r>
          </a:p>
        </p:txBody>
      </p:sp>
      <p:cxnSp>
        <p:nvCxnSpPr>
          <p:cNvPr id="28" name="直線コネクタ 27"/>
          <p:cNvCxnSpPr/>
          <p:nvPr/>
        </p:nvCxnSpPr>
        <p:spPr>
          <a:xfrm>
            <a:off x="179512" y="57421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7858078" y="247134"/>
            <a:ext cx="1073243" cy="369332"/>
          </a:xfrm>
          <a:prstGeom prst="rect">
            <a:avLst/>
          </a:prstGeom>
          <a:noFill/>
        </p:spPr>
        <p:txBody>
          <a:bodyPr wrap="none">
            <a:spAutoFit/>
          </a:bodyPr>
          <a:lstStyle/>
          <a:p>
            <a:pPr algn="ctr"/>
            <a:r>
              <a:rPr lang="ja-JP" altLang="en-US" dirty="0"/>
              <a:t>＜</a:t>
            </a:r>
            <a:r>
              <a:rPr lang="en-US" altLang="ja-JP" dirty="0"/>
              <a:t>Why</a:t>
            </a:r>
            <a:r>
              <a:rPr lang="ja-JP" altLang="en-US" dirty="0"/>
              <a:t>＞</a:t>
            </a:r>
          </a:p>
        </p:txBody>
      </p:sp>
      <p:sp>
        <p:nvSpPr>
          <p:cNvPr id="42" name="テキスト ボックス 41"/>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・水道</a:t>
            </a:r>
            <a:endParaRPr kumimoji="1" lang="en-US" altLang="ja-JP" sz="1100" dirty="0"/>
          </a:p>
        </p:txBody>
      </p:sp>
      <p:sp>
        <p:nvSpPr>
          <p:cNvPr id="32" name="テキスト ボックス 31"/>
          <p:cNvSpPr txBox="1"/>
          <p:nvPr/>
        </p:nvSpPr>
        <p:spPr>
          <a:xfrm>
            <a:off x="495300" y="692696"/>
            <a:ext cx="8331200" cy="923330"/>
          </a:xfrm>
          <a:prstGeom prst="rect">
            <a:avLst/>
          </a:prstGeom>
          <a:solidFill>
            <a:schemeClr val="bg1"/>
          </a:solidFill>
        </p:spPr>
        <p:txBody>
          <a:bodyPr wrap="square" rtlCol="0">
            <a:spAutoFit/>
          </a:bodyPr>
          <a:lstStyle/>
          <a:p>
            <a:r>
              <a:rPr lang="ja-JP" altLang="en-US" dirty="0">
                <a:latin typeface="+mn-ea"/>
              </a:rPr>
              <a:t>　企業債残高は、近年の新規借入の抑制と繰上げ償還などにより減少。</a:t>
            </a:r>
            <a:endParaRPr lang="en-US" altLang="ja-JP" dirty="0">
              <a:latin typeface="+mn-ea"/>
            </a:endParaRPr>
          </a:p>
          <a:p>
            <a:r>
              <a:rPr lang="ja-JP" altLang="en-US" dirty="0">
                <a:solidFill>
                  <a:srgbClr val="FF0000"/>
                </a:solidFill>
                <a:latin typeface="+mn-ea"/>
              </a:rPr>
              <a:t>　</a:t>
            </a:r>
            <a:r>
              <a:rPr lang="ja-JP" altLang="en-US" dirty="0">
                <a:latin typeface="+mn-ea"/>
              </a:rPr>
              <a:t>売上高（給水収益）に対する企業債残高の割合は、類似都市平均並みの水準まで改善している。</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101</a:t>
            </a:fld>
            <a:endParaRPr lang="ja-JP" altLang="en-US"/>
          </a:p>
        </p:txBody>
      </p:sp>
      <p:pic>
        <p:nvPicPr>
          <p:cNvPr id="4" name="図 3"/>
          <p:cNvPicPr>
            <a:picLocks noChangeAspect="1"/>
          </p:cNvPicPr>
          <p:nvPr/>
        </p:nvPicPr>
        <p:blipFill>
          <a:blip r:embed="rId2"/>
          <a:stretch>
            <a:fillRect/>
          </a:stretch>
        </p:blipFill>
        <p:spPr>
          <a:xfrm>
            <a:off x="-36512" y="1749681"/>
            <a:ext cx="9175275" cy="4676037"/>
          </a:xfrm>
          <a:prstGeom prst="rect">
            <a:avLst/>
          </a:prstGeom>
        </p:spPr>
      </p:pic>
    </p:spTree>
    <p:extLst>
      <p:ext uri="{BB962C8B-B14F-4D97-AF65-F5344CB8AC3E}">
        <p14:creationId xmlns:p14="http://schemas.microsoft.com/office/powerpoint/2010/main" val="1539718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7701" y="733640"/>
            <a:ext cx="8311639" cy="464720"/>
          </a:xfrm>
          <a:prstGeom prst="rect">
            <a:avLst/>
          </a:prstGeom>
          <a:noFill/>
          <a:ln>
            <a:noFill/>
          </a:ln>
          <a:effectLst/>
        </p:spPr>
        <p:txBody>
          <a:bodyPr vert="horz" wrap="square" lIns="94466" tIns="47233" rIns="94466" bIns="47233" numCol="1" anchor="ctr" anchorCtr="0" compatLnSpc="1">
            <a:prstTxWarp prst="textNoShape">
              <a:avLst/>
            </a:prstTxWarp>
            <a:spAutoFit/>
          </a:bodyPr>
          <a:lstStyle>
            <a:lvl1pPr algn="l" rtl="0" eaLnBrk="1" fontAlgn="base" hangingPunct="1">
              <a:lnSpc>
                <a:spcPct val="100000"/>
              </a:lnSpc>
              <a:spcBef>
                <a:spcPct val="0"/>
              </a:spcBef>
              <a:spcAft>
                <a:spcPct val="0"/>
              </a:spcAft>
              <a:defRPr kumimoji="1" sz="8000">
                <a:solidFill>
                  <a:schemeClr val="tx1"/>
                </a:solidFill>
                <a:latin typeface="+mj-lt"/>
                <a:ea typeface="+mj-ea"/>
                <a:cs typeface="+mj-cs"/>
              </a:defRPr>
            </a:lvl1pPr>
            <a:lvl2pPr algn="l" rtl="0" eaLnBrk="1" fontAlgn="base" hangingPunct="1">
              <a:spcBef>
                <a:spcPct val="0"/>
              </a:spcBef>
              <a:spcAft>
                <a:spcPct val="0"/>
              </a:spcAft>
              <a:defRPr kumimoji="1" sz="3600">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3600">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3600">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3600">
                <a:solidFill>
                  <a:schemeClr val="tx1"/>
                </a:solidFill>
                <a:latin typeface="Arial" charset="0"/>
                <a:ea typeface="ＭＳ Ｐゴシック" pitchFamily="50" charset="-128"/>
              </a:defRPr>
            </a:lvl5pPr>
            <a:lvl6pPr marL="457200" algn="l" rtl="0" eaLnBrk="1" fontAlgn="base" hangingPunct="1">
              <a:spcBef>
                <a:spcPct val="0"/>
              </a:spcBef>
              <a:spcAft>
                <a:spcPct val="0"/>
              </a:spcAft>
              <a:defRPr kumimoji="1" sz="3600">
                <a:solidFill>
                  <a:schemeClr val="tx1"/>
                </a:solidFill>
                <a:latin typeface="Arial" charset="0"/>
                <a:ea typeface="ＭＳ Ｐゴシック" pitchFamily="50" charset="-128"/>
              </a:defRPr>
            </a:lvl6pPr>
            <a:lvl7pPr marL="914400" algn="l" rtl="0" eaLnBrk="1" fontAlgn="base" hangingPunct="1">
              <a:spcBef>
                <a:spcPct val="0"/>
              </a:spcBef>
              <a:spcAft>
                <a:spcPct val="0"/>
              </a:spcAft>
              <a:defRPr kumimoji="1" sz="3600">
                <a:solidFill>
                  <a:schemeClr val="tx1"/>
                </a:solidFill>
                <a:latin typeface="Arial" charset="0"/>
                <a:ea typeface="ＭＳ Ｐゴシック" pitchFamily="50" charset="-128"/>
              </a:defRPr>
            </a:lvl7pPr>
            <a:lvl8pPr marL="1371600" algn="l" rtl="0" eaLnBrk="1" fontAlgn="base" hangingPunct="1">
              <a:spcBef>
                <a:spcPct val="0"/>
              </a:spcBef>
              <a:spcAft>
                <a:spcPct val="0"/>
              </a:spcAft>
              <a:defRPr kumimoji="1" sz="3600">
                <a:solidFill>
                  <a:schemeClr val="tx1"/>
                </a:solidFill>
                <a:latin typeface="Arial" charset="0"/>
                <a:ea typeface="ＭＳ Ｐゴシック" pitchFamily="50" charset="-128"/>
              </a:defRPr>
            </a:lvl8pPr>
            <a:lvl9pPr marL="1828800" algn="l" rtl="0" eaLnBrk="1" fontAlgn="base" hangingPunct="1">
              <a:spcBef>
                <a:spcPct val="0"/>
              </a:spcBef>
              <a:spcAft>
                <a:spcPct val="0"/>
              </a:spcAft>
              <a:defRPr kumimoji="1" sz="3600">
                <a:solidFill>
                  <a:schemeClr val="tx1"/>
                </a:solidFill>
                <a:latin typeface="Arial" charset="0"/>
                <a:ea typeface="ＭＳ Ｐゴシック" pitchFamily="50" charset="-128"/>
              </a:defRPr>
            </a:lvl9pPr>
          </a:lstStyle>
          <a:p>
            <a:pPr algn="ct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府域水道事業の最適化に関する検討体制</a:t>
            </a:r>
          </a:p>
        </p:txBody>
      </p:sp>
      <p:cxnSp>
        <p:nvCxnSpPr>
          <p:cNvPr id="11" name="直線コネクタ 10"/>
          <p:cNvCxnSpPr/>
          <p:nvPr/>
        </p:nvCxnSpPr>
        <p:spPr>
          <a:xfrm>
            <a:off x="2987824" y="2390907"/>
            <a:ext cx="0" cy="288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1403648" y="2584488"/>
            <a:ext cx="3168352" cy="462940"/>
          </a:xfrm>
          <a:prstGeom prst="rect">
            <a:avLst/>
          </a:prstGeom>
          <a:noFill/>
          <a:ln>
            <a:solidFill>
              <a:schemeClr val="tx1"/>
            </a:solidFill>
          </a:ln>
        </p:spPr>
        <p:txBody>
          <a:bodyPr wrap="none" lIns="36000" tIns="36000" rIns="36000" bIns="36000" rtlCol="0" anchor="ctr">
            <a:noAutofit/>
          </a:bodyPr>
          <a:lstStyle/>
          <a:p>
            <a:pPr algn="ctr"/>
            <a:r>
              <a:rPr lang="ja-JP" altLang="en-US" sz="1600" b="1" dirty="0">
                <a:solidFill>
                  <a:prstClr val="black"/>
                </a:solidFill>
                <a:latin typeface="Meiryo UI" panose="020B0604030504040204" pitchFamily="50" charset="-128"/>
                <a:ea typeface="Meiryo UI" panose="020B0604030504040204" pitchFamily="50" charset="-128"/>
              </a:rPr>
              <a:t>府域水道最適化検討チーム</a:t>
            </a:r>
            <a:endParaRPr lang="en-US" altLang="ja-JP" sz="1600" b="1" dirty="0">
              <a:solidFill>
                <a:prstClr val="black"/>
              </a:solidFill>
              <a:latin typeface="Meiryo UI" panose="020B0604030504040204" pitchFamily="50" charset="-128"/>
              <a:ea typeface="Meiryo UI" panose="020B0604030504040204" pitchFamily="50" charset="-128"/>
            </a:endParaRPr>
          </a:p>
        </p:txBody>
      </p:sp>
      <p:sp>
        <p:nvSpPr>
          <p:cNvPr id="21" name="Rectangle 5"/>
          <p:cNvSpPr>
            <a:spLocks noChangeArrowheads="1"/>
          </p:cNvSpPr>
          <p:nvPr/>
        </p:nvSpPr>
        <p:spPr bwMode="auto">
          <a:xfrm>
            <a:off x="251520" y="1162619"/>
            <a:ext cx="8526325" cy="6207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059" tIns="33059" rIns="33059" bIns="33059" numCol="1" anchor="ctr" anchorCtr="0" compatLnSpc="1">
            <a:prstTxWarp prst="textNoShape">
              <a:avLst/>
            </a:prstTxWarp>
            <a:spAutoFit/>
          </a:bodyPr>
          <a:lstStyle/>
          <a:p>
            <a:pPr fontAlgn="base">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副首都にふさわしい府域の持続可能な水道事業を構築するため、現状を評価・分析し、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あるべき水道事業の姿を検討</a:t>
            </a:r>
          </a:p>
        </p:txBody>
      </p:sp>
      <p:sp>
        <p:nvSpPr>
          <p:cNvPr id="22" name="下矢印 21"/>
          <p:cNvSpPr/>
          <p:nvPr/>
        </p:nvSpPr>
        <p:spPr>
          <a:xfrm rot="5400000">
            <a:off x="4898171" y="3420324"/>
            <a:ext cx="1368152" cy="72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テキスト ボックス 22"/>
          <p:cNvSpPr txBox="1"/>
          <p:nvPr/>
        </p:nvSpPr>
        <p:spPr>
          <a:xfrm>
            <a:off x="6444208" y="4106535"/>
            <a:ext cx="543739" cy="307777"/>
          </a:xfrm>
          <a:prstGeom prst="rect">
            <a:avLst/>
          </a:prstGeom>
          <a:noFill/>
          <a:ln>
            <a:noFill/>
            <a:prstDash val="dash"/>
          </a:ln>
        </p:spPr>
        <p:txBody>
          <a:bodyPr wrap="non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助言</a:t>
            </a:r>
          </a:p>
        </p:txBody>
      </p:sp>
      <p:sp>
        <p:nvSpPr>
          <p:cNvPr id="24" name="正方形/長方形 23"/>
          <p:cNvSpPr/>
          <p:nvPr/>
        </p:nvSpPr>
        <p:spPr>
          <a:xfrm>
            <a:off x="1403648" y="1874288"/>
            <a:ext cx="6408712" cy="504056"/>
          </a:xfrm>
          <a:prstGeom prst="rect">
            <a:avLst/>
          </a:prstGeom>
          <a:noFill/>
          <a:ln>
            <a:solidFill>
              <a:schemeClr val="tx1"/>
            </a:solidFill>
            <a:prstDash val="dash"/>
          </a:ln>
        </p:spPr>
        <p:txBody>
          <a:bodyPr wrap="square" lIns="68415" tIns="34208" rIns="68415" bIns="34208" rtlCol="0" anchor="ctr">
            <a:no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algn="ct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2627784" y="2018303"/>
            <a:ext cx="4103995" cy="315305"/>
          </a:xfrm>
          <a:prstGeom prst="rect">
            <a:avLst/>
          </a:prstGeom>
          <a:noFill/>
        </p:spPr>
        <p:txBody>
          <a:bodyPr wrap="none" lIns="68415" tIns="34208" rIns="68415" bIns="34208"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本部長（知事）、副本部長（市長）、本部員</a:t>
            </a:r>
          </a:p>
        </p:txBody>
      </p:sp>
      <p:sp>
        <p:nvSpPr>
          <p:cNvPr id="20" name="テキスト ボックス 17"/>
          <p:cNvSpPr txBox="1"/>
          <p:nvPr/>
        </p:nvSpPr>
        <p:spPr>
          <a:xfrm>
            <a:off x="3563172" y="1717372"/>
            <a:ext cx="2066065" cy="313831"/>
          </a:xfrm>
          <a:prstGeom prst="rect">
            <a:avLst/>
          </a:prstGeom>
          <a:solidFill>
            <a:srgbClr val="1F497D"/>
          </a:solidFill>
          <a:ln w="28575">
            <a:noFill/>
          </a:ln>
        </p:spPr>
        <p:txBody>
          <a:bodyPr wrap="square" lIns="0" tIns="0" rIns="0" bIns="0" rtlCol="0" anchor="ctr" anchorCtr="0">
            <a:no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algn="ctr"/>
            <a:r>
              <a:rPr lang="ja-JP" altLang="en-US" sz="16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副首都推進本部会議</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6228184" y="3530471"/>
            <a:ext cx="902811" cy="523220"/>
          </a:xfrm>
          <a:prstGeom prst="rect">
            <a:avLst/>
          </a:prstGeom>
          <a:noFill/>
          <a:ln>
            <a:solidFill>
              <a:schemeClr val="tx1"/>
            </a:solidFill>
            <a:prstDash val="dash"/>
          </a:ln>
        </p:spPr>
        <p:txBody>
          <a:bodyPr wrap="non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特別顧問</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特別参与</a:t>
            </a:r>
          </a:p>
        </p:txBody>
      </p:sp>
      <p:sp>
        <p:nvSpPr>
          <p:cNvPr id="29" name="正方形/長方形 28"/>
          <p:cNvSpPr/>
          <p:nvPr/>
        </p:nvSpPr>
        <p:spPr>
          <a:xfrm>
            <a:off x="467544" y="5464551"/>
            <a:ext cx="8284429" cy="1226865"/>
          </a:xfrm>
          <a:prstGeom prst="rect">
            <a:avLst/>
          </a:prstGeom>
        </p:spPr>
        <p:txBody>
          <a:bodyPr wrap="square" lIns="36000" tIns="36000" rIns="36000" bIns="36000" anchor="ctr" anchorCtr="0">
            <a:spAutoFit/>
          </a:bodyPr>
          <a:lstStyle/>
          <a:p>
            <a:pPr marL="285750" indent="-285750">
              <a:buFont typeface="Wingdings" panose="05000000000000000000" pitchFamily="2" charset="2"/>
              <a:buChar char="u"/>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副首都大阪にふさわしい都市機能（生活インフラ）としての水道事業</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平成</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年の府市水道事業の統合協議を踏まえつつ、府域水道事業を客観的に課題整理</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住民目線のアウトカム指標などにより、持続可能な大阪の水道事業のあり方を検討</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改正水道法を踏まえた運営形態・手法の比較</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法改正の状況や他府県の状況等を踏まえ、検討</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323528" y="5158952"/>
            <a:ext cx="2259943" cy="331011"/>
          </a:xfrm>
          <a:prstGeom prst="rect">
            <a:avLst/>
          </a:prstGeom>
        </p:spPr>
        <p:txBody>
          <a:bodyPr wrap="square" lIns="83969" tIns="41985" rIns="83969" bIns="41985">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＜主な検討事項＞</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251520" y="213023"/>
            <a:ext cx="5904656" cy="369332"/>
          </a:xfrm>
          <a:prstGeom prst="rect">
            <a:avLst/>
          </a:prstGeom>
        </p:spPr>
        <p:txBody>
          <a:bodyPr wrap="square">
            <a:spAutoFit/>
          </a:bodyPr>
          <a:lstStyle/>
          <a:p>
            <a:r>
              <a:rPr lang="ja-JP" altLang="en-US" b="1" dirty="0">
                <a:solidFill>
                  <a:srgbClr val="000000"/>
                </a:solidFill>
              </a:rPr>
              <a:t>①</a:t>
            </a:r>
            <a:r>
              <a:rPr lang="en-US" altLang="ja-JP" b="1" dirty="0">
                <a:solidFill>
                  <a:srgbClr val="000000"/>
                </a:solidFill>
              </a:rPr>
              <a:t>´</a:t>
            </a:r>
            <a:r>
              <a:rPr lang="ja-JP" altLang="en-US" b="1" dirty="0">
                <a:solidFill>
                  <a:srgbClr val="000000"/>
                </a:solidFill>
              </a:rPr>
              <a:t>府域水道の最適化検討</a:t>
            </a:r>
          </a:p>
        </p:txBody>
      </p:sp>
      <p:sp>
        <p:nvSpPr>
          <p:cNvPr id="32" name="正方形/長方形 31"/>
          <p:cNvSpPr/>
          <p:nvPr/>
        </p:nvSpPr>
        <p:spPr>
          <a:xfrm>
            <a:off x="7452320" y="234434"/>
            <a:ext cx="1512017" cy="369332"/>
          </a:xfrm>
          <a:prstGeom prst="rect">
            <a:avLst/>
          </a:prstGeom>
          <a:noFill/>
        </p:spPr>
        <p:txBody>
          <a:bodyPr wrap="none">
            <a:spAutoFit/>
          </a:bodyPr>
          <a:lstStyle/>
          <a:p>
            <a:pPr algn="ctr"/>
            <a:r>
              <a:rPr lang="ja-JP" altLang="en-US" dirty="0">
                <a:solidFill>
                  <a:prstClr val="black"/>
                </a:solidFill>
              </a:rPr>
              <a:t>＜</a:t>
            </a:r>
            <a:r>
              <a:rPr lang="en-US" altLang="ja-JP" dirty="0">
                <a:solidFill>
                  <a:prstClr val="black"/>
                </a:solidFill>
              </a:rPr>
              <a:t>Outcome</a:t>
            </a:r>
            <a:r>
              <a:rPr lang="ja-JP" altLang="en-US" dirty="0">
                <a:solidFill>
                  <a:prstClr val="black"/>
                </a:solidFill>
              </a:rPr>
              <a:t>＞</a:t>
            </a:r>
          </a:p>
        </p:txBody>
      </p:sp>
      <p:sp>
        <p:nvSpPr>
          <p:cNvPr id="42" name="フリーフォーム 41"/>
          <p:cNvSpPr/>
          <p:nvPr/>
        </p:nvSpPr>
        <p:spPr>
          <a:xfrm flipH="1" flipV="1">
            <a:off x="1403648" y="3039075"/>
            <a:ext cx="3168352" cy="2028516"/>
          </a:xfrm>
          <a:custGeom>
            <a:avLst/>
            <a:gdLst>
              <a:gd name="connsiteX0" fmla="*/ 2638770 w 2839279"/>
              <a:gd name="connsiteY0" fmla="*/ 0 h 1660253"/>
              <a:gd name="connsiteX1" fmla="*/ 2304256 w 2839279"/>
              <a:gd name="connsiteY1" fmla="*/ 0 h 1660253"/>
              <a:gd name="connsiteX2" fmla="*/ 535023 w 2839279"/>
              <a:gd name="connsiteY2" fmla="*/ 0 h 1660253"/>
              <a:gd name="connsiteX3" fmla="*/ 200509 w 2839279"/>
              <a:gd name="connsiteY3" fmla="*/ 0 h 1660253"/>
              <a:gd name="connsiteX4" fmla="*/ 0 w 2839279"/>
              <a:gd name="connsiteY4" fmla="*/ 200509 h 1660253"/>
              <a:gd name="connsiteX5" fmla="*/ 0 w 2839279"/>
              <a:gd name="connsiteY5" fmla="*/ 1660253 h 1660253"/>
              <a:gd name="connsiteX6" fmla="*/ 535023 w 2839279"/>
              <a:gd name="connsiteY6" fmla="*/ 1660253 h 1660253"/>
              <a:gd name="connsiteX7" fmla="*/ 2304256 w 2839279"/>
              <a:gd name="connsiteY7" fmla="*/ 1660253 h 1660253"/>
              <a:gd name="connsiteX8" fmla="*/ 2839279 w 2839279"/>
              <a:gd name="connsiteY8" fmla="*/ 1660253 h 1660253"/>
              <a:gd name="connsiteX9" fmla="*/ 2839279 w 2839279"/>
              <a:gd name="connsiteY9" fmla="*/ 200509 h 1660253"/>
              <a:gd name="connsiteX10" fmla="*/ 2638770 w 2839279"/>
              <a:gd name="connsiteY10" fmla="*/ 0 h 166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9279" h="1660253">
                <a:moveTo>
                  <a:pt x="2638770" y="0"/>
                </a:moveTo>
                <a:lnTo>
                  <a:pt x="2304256" y="0"/>
                </a:lnTo>
                <a:lnTo>
                  <a:pt x="535023" y="0"/>
                </a:lnTo>
                <a:lnTo>
                  <a:pt x="200509" y="0"/>
                </a:lnTo>
                <a:cubicBezTo>
                  <a:pt x="89771" y="0"/>
                  <a:pt x="0" y="89771"/>
                  <a:pt x="0" y="200509"/>
                </a:cubicBezTo>
                <a:lnTo>
                  <a:pt x="0" y="1660253"/>
                </a:lnTo>
                <a:lnTo>
                  <a:pt x="535023" y="1660253"/>
                </a:lnTo>
                <a:lnTo>
                  <a:pt x="2304256" y="1660253"/>
                </a:lnTo>
                <a:lnTo>
                  <a:pt x="2839279" y="1660253"/>
                </a:lnTo>
                <a:lnTo>
                  <a:pt x="2839279" y="200509"/>
                </a:lnTo>
                <a:cubicBezTo>
                  <a:pt x="2839279" y="89771"/>
                  <a:pt x="2749508" y="0"/>
                  <a:pt x="2638770" y="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lang="ja-JP" altLang="en-US">
              <a:solidFill>
                <a:prstClr val="white"/>
              </a:solidFill>
            </a:endParaRPr>
          </a:p>
        </p:txBody>
      </p:sp>
      <p:sp>
        <p:nvSpPr>
          <p:cNvPr id="16" name="正方形/長方形 15"/>
          <p:cNvSpPr/>
          <p:nvPr/>
        </p:nvSpPr>
        <p:spPr>
          <a:xfrm>
            <a:off x="1574960" y="3069545"/>
            <a:ext cx="2525819" cy="2011695"/>
          </a:xfrm>
          <a:prstGeom prst="rect">
            <a:avLst/>
          </a:prstGeom>
          <a:noFill/>
          <a:ln>
            <a:noFill/>
          </a:ln>
        </p:spPr>
        <p:txBody>
          <a:bodyPr wrap="square" lIns="36000" tIns="36000" rIns="36000" bIns="36000" anchor="ctr" anchorCtr="0">
            <a:spAutoFit/>
          </a:bodyPr>
          <a:lstStyle/>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＜副首都推進局＞</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・事業再編担当課長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＜大阪府健康医療部＞</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・健康医療総務課長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・環境衛生課長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＜大阪市水道局＞</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・経営改革担当部長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・経営改革課長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0" y="0"/>
            <a:ext cx="3851920" cy="260648"/>
          </a:xfrm>
          <a:prstGeom prst="rect">
            <a:avLst/>
          </a:prstGeom>
          <a:noFill/>
        </p:spPr>
        <p:txBody>
          <a:bodyPr wrap="square" rtlCol="0">
            <a:spAutoFit/>
          </a:bodyPr>
          <a:lstStyle/>
          <a:p>
            <a:r>
              <a:rPr lang="en-US" altLang="ja-JP" sz="1100" dirty="0"/>
              <a:t>Ⅱ</a:t>
            </a:r>
            <a:r>
              <a:rPr lang="ja-JP" altLang="en-US" sz="1100" dirty="0"/>
              <a:t>　公民連携</a:t>
            </a:r>
            <a:r>
              <a:rPr lang="en-US" altLang="ja-JP" sz="1100" dirty="0"/>
              <a:t>/</a:t>
            </a:r>
            <a:r>
              <a:rPr lang="ja-JP" altLang="en-US" sz="1100" dirty="0"/>
              <a:t>経営形態の見直し</a:t>
            </a:r>
            <a:r>
              <a:rPr lang="en-US" altLang="ja-JP" sz="1100" dirty="0"/>
              <a:t>【</a:t>
            </a:r>
            <a:r>
              <a:rPr lang="ja-JP" altLang="en-US" sz="1100" dirty="0"/>
              <a:t>民営化の取組</a:t>
            </a:r>
            <a:r>
              <a:rPr lang="en-US" altLang="ja-JP" sz="1100" dirty="0"/>
              <a:t>】</a:t>
            </a:r>
            <a:r>
              <a:rPr lang="ja-JP" altLang="en-US" sz="1100" dirty="0"/>
              <a:t>・水道</a:t>
            </a:r>
            <a:endParaRPr kumimoji="1" lang="en-US" altLang="ja-JP" sz="1100" dirty="0"/>
          </a:p>
        </p:txBody>
      </p:sp>
      <p:sp>
        <p:nvSpPr>
          <p:cNvPr id="26" name="テキスト ボックス 25"/>
          <p:cNvSpPr txBox="1"/>
          <p:nvPr/>
        </p:nvSpPr>
        <p:spPr>
          <a:xfrm>
            <a:off x="6805989" y="164609"/>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102</a:t>
            </a:fld>
            <a:endParaRPr lang="ja-JP" altLang="en-US"/>
          </a:p>
        </p:txBody>
      </p:sp>
    </p:spTree>
    <p:extLst>
      <p:ext uri="{BB962C8B-B14F-4D97-AF65-F5344CB8AC3E}">
        <p14:creationId xmlns:p14="http://schemas.microsoft.com/office/powerpoint/2010/main" val="2003880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04354" y="2064614"/>
            <a:ext cx="8441533" cy="1008819"/>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2"/>
          <p:cNvSpPr txBox="1">
            <a:spLocks noChangeArrowheads="1"/>
          </p:cNvSpPr>
          <p:nvPr/>
        </p:nvSpPr>
        <p:spPr bwMode="auto">
          <a:xfrm>
            <a:off x="383300" y="1057497"/>
            <a:ext cx="8462588" cy="2015936"/>
          </a:xfrm>
          <a:prstGeom prst="rect">
            <a:avLst/>
          </a:prstGeom>
          <a:noFill/>
          <a:ln w="9525">
            <a:noFill/>
            <a:miter lim="800000"/>
            <a:headEnd/>
            <a:tailEnd/>
          </a:ln>
        </p:spPr>
        <p:txBody>
          <a:bodyPr wrap="square">
            <a:spAutoFit/>
          </a:bodyPr>
          <a:lstStyle/>
          <a:p>
            <a:pPr marL="88900" marR="0" lvl="0" indent="-88900" algn="just" defTabSz="914400" rtl="0" eaLnBrk="1" fontAlgn="auto" latinLnBrk="0" hangingPunct="1">
              <a:lnSpc>
                <a:spcPts val="15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経営形態見直しについては、効率性・発展性の向上を目指して、上下分離方式の民間経営をスキームとする公共施設等運営権制度の活用を検討し、条例改正案を市会に提出して議論を経てきた。市会議論の中で、公共が水道事業に対して果たすべき責任やガバナンスの重要性の観点から、民間経営に伴う「公共性担保」への懸念等に関する具体的な指摘・意見が示され、条例改正案は</a:t>
            </a:r>
            <a:r>
              <a:rPr kumimoji="1" lang="en-US" altLang="ja-JP"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29)</a:t>
            </a: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年３月の市会で、賛否いずれも過半数に達せず、審議未了により廃案となった。</a:t>
            </a:r>
          </a:p>
          <a:p>
            <a:pPr marL="88900" marR="0" lvl="0" indent="-88900" algn="just" defTabSz="914400" rtl="0" eaLnBrk="1" fontAlgn="auto" latinLnBrk="0" hangingPunct="1">
              <a:lnSpc>
                <a:spcPts val="15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１月の市戦略会議において、市会からの指摘・意見を踏まえて水道事業全体への運営権活用を見送り、南海トラフ巨大地震などに備えるため、水需要の減少傾向が続くなかでも多額の更新費用が見込まれる管路耐震化の迅速化など、水道事業の直面する諸課題について解決を図るべく、</a:t>
            </a:r>
            <a:r>
              <a:rPr kumimoji="1" lang="en-US" altLang="ja-JP"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に施行された改正水道法に基づく水道施設運営権（大阪市が水道事業者としての位置付けを維持しつつ一部業務に対して民間事業者に運営権を設定することができる）を配水管更新に導入する方向性が確認された。</a:t>
            </a:r>
            <a:endParaRPr kumimoji="1" lang="en-US" altLang="ja-JP"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2" name="直線コネクタ 1"/>
          <p:cNvCxnSpPr/>
          <p:nvPr/>
        </p:nvCxnSpPr>
        <p:spPr>
          <a:xfrm>
            <a:off x="179512" y="560363"/>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51520" y="213023"/>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②　</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p>
        </p:txBody>
      </p:sp>
      <p:sp>
        <p:nvSpPr>
          <p:cNvPr id="5" name="正方形/長方形 4"/>
          <p:cNvSpPr/>
          <p:nvPr/>
        </p:nvSpPr>
        <p:spPr>
          <a:xfrm>
            <a:off x="362085" y="579189"/>
            <a:ext cx="140246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（考え方）</a:t>
            </a:r>
          </a:p>
        </p:txBody>
      </p:sp>
      <p:sp>
        <p:nvSpPr>
          <p:cNvPr id="6" name="正方形/長方形 5"/>
          <p:cNvSpPr/>
          <p:nvPr/>
        </p:nvSpPr>
        <p:spPr>
          <a:xfrm>
            <a:off x="7524328" y="234434"/>
            <a:ext cx="1512017"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Outcome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3616049"/>
            <a:ext cx="6565908" cy="328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629816" y="3348010"/>
            <a:ext cx="12961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a:t>
            </a:r>
          </a:p>
        </p:txBody>
      </p:sp>
      <p:sp>
        <p:nvSpPr>
          <p:cNvPr id="15" name="テキスト ボックス 14"/>
          <p:cNvSpPr txBox="1"/>
          <p:nvPr/>
        </p:nvSpPr>
        <p:spPr>
          <a:xfrm>
            <a:off x="0" y="0"/>
            <a:ext cx="3851920" cy="260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公民連携</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経営形態の見直し</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民営化の取組</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スライド番号プレースホルダー 10"/>
          <p:cNvSpPr>
            <a:spLocks noGrp="1"/>
          </p:cNvSpPr>
          <p:nvPr>
            <p:ph type="sldNum" sz="quarter" idx="12"/>
          </p:nvPr>
        </p:nvSpPr>
        <p:spPr/>
        <p:txBody>
          <a:bodyPr/>
          <a:lstStyle/>
          <a:p>
            <a:fld id="{CCEC3038-1CF1-4B63-9920-55248DCFBA97}" type="slidenum">
              <a:rPr kumimoji="1" lang="ja-JP" altLang="en-US" smtClean="0"/>
              <a:pPr/>
              <a:t>103</a:t>
            </a:fld>
            <a:endParaRPr kumimoji="1" lang="ja-JP" altLang="en-US" dirty="0"/>
          </a:p>
        </p:txBody>
      </p:sp>
    </p:spTree>
    <p:extLst>
      <p:ext uri="{BB962C8B-B14F-4D97-AF65-F5344CB8AC3E}">
        <p14:creationId xmlns:p14="http://schemas.microsoft.com/office/powerpoint/2010/main" val="288236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角丸四角形 97"/>
          <p:cNvSpPr/>
          <p:nvPr/>
        </p:nvSpPr>
        <p:spPr>
          <a:xfrm>
            <a:off x="5987777" y="2173790"/>
            <a:ext cx="1150805" cy="309362"/>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0" name="角丸四角形 79"/>
          <p:cNvSpPr/>
          <p:nvPr/>
        </p:nvSpPr>
        <p:spPr>
          <a:xfrm>
            <a:off x="7233619" y="1938580"/>
            <a:ext cx="154631" cy="309362"/>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7"/>
          <p:cNvSpPr txBox="1">
            <a:spLocks noChangeArrowheads="1"/>
          </p:cNvSpPr>
          <p:nvPr/>
        </p:nvSpPr>
        <p:spPr bwMode="auto">
          <a:xfrm>
            <a:off x="5940152" y="1916832"/>
            <a:ext cx="1512168" cy="60529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なにわ筋連絡線・</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新大阪連絡線</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5" name="角丸四角形 94"/>
          <p:cNvSpPr/>
          <p:nvPr/>
        </p:nvSpPr>
        <p:spPr>
          <a:xfrm>
            <a:off x="3375895" y="4516300"/>
            <a:ext cx="1068116" cy="1031129"/>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9" name="角丸四角形 78"/>
          <p:cNvSpPr/>
          <p:nvPr/>
        </p:nvSpPr>
        <p:spPr>
          <a:xfrm>
            <a:off x="4465376" y="4807975"/>
            <a:ext cx="427565" cy="861920"/>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4" name="ホームベース 53"/>
          <p:cNvSpPr/>
          <p:nvPr/>
        </p:nvSpPr>
        <p:spPr>
          <a:xfrm>
            <a:off x="7272460" y="4285983"/>
            <a:ext cx="922659" cy="1452711"/>
          </a:xfrm>
          <a:prstGeom prst="homePlate">
            <a:avLst>
              <a:gd name="adj" fmla="val 25373"/>
            </a:avLst>
          </a:prstGeom>
          <a:solidFill>
            <a:schemeClr val="bg1"/>
          </a:solidFill>
          <a:ln>
            <a:tailEnd type="triangle"/>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4" name="テキスト ボックス 23"/>
          <p:cNvSpPr txBox="1"/>
          <p:nvPr/>
        </p:nvSpPr>
        <p:spPr>
          <a:xfrm>
            <a:off x="7239305" y="4399866"/>
            <a:ext cx="930962" cy="13388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国、阪神高速道路㈱、</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NEXCO</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西日本により国直轄事業と有料道路事業の合併施行方式によって事業化</a:t>
            </a:r>
          </a:p>
        </p:txBody>
      </p:sp>
      <p:cxnSp>
        <p:nvCxnSpPr>
          <p:cNvPr id="12" name="直線コネクタ 11"/>
          <p:cNvCxnSpPr/>
          <p:nvPr/>
        </p:nvCxnSpPr>
        <p:spPr>
          <a:xfrm>
            <a:off x="1043608" y="4581128"/>
            <a:ext cx="803259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テキスト ボックス 7"/>
          <p:cNvSpPr txBox="1">
            <a:spLocks noChangeArrowheads="1"/>
          </p:cNvSpPr>
          <p:nvPr/>
        </p:nvSpPr>
        <p:spPr bwMode="auto">
          <a:xfrm>
            <a:off x="-108520" y="2567226"/>
            <a:ext cx="1152128" cy="861774"/>
          </a:xfrm>
          <a:prstGeom prst="rect">
            <a:avLst/>
          </a:prstGeom>
          <a:noFill/>
          <a:ln w="9525">
            <a:noFill/>
            <a:miter lim="800000"/>
            <a:headEnd/>
            <a:tailEnd/>
          </a:ln>
        </p:spPr>
        <p:txBody>
          <a:bodyPr wrap="square" rIns="3600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①関係者間</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での</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必要性</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の整理 </a:t>
            </a:r>
          </a:p>
        </p:txBody>
      </p:sp>
      <p:sp>
        <p:nvSpPr>
          <p:cNvPr id="5" name="テキスト ボックス 7"/>
          <p:cNvSpPr txBox="1">
            <a:spLocks noChangeArrowheads="1"/>
          </p:cNvSpPr>
          <p:nvPr/>
        </p:nvSpPr>
        <p:spPr bwMode="auto">
          <a:xfrm>
            <a:off x="-73745" y="3429000"/>
            <a:ext cx="973337" cy="605294"/>
          </a:xfrm>
          <a:prstGeom prst="rect">
            <a:avLst/>
          </a:prstGeom>
          <a:noFill/>
          <a:ln w="9525">
            <a:noFill/>
            <a:miter lim="800000"/>
            <a:headEnd/>
            <a:tailEnd/>
          </a:ln>
        </p:spPr>
        <p:txBody>
          <a:bodyPr wrap="square" rIns="3600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 計画案の</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深度化</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テキスト ボックス 7"/>
          <p:cNvSpPr txBox="1">
            <a:spLocks noChangeArrowheads="1"/>
          </p:cNvSpPr>
          <p:nvPr/>
        </p:nvSpPr>
        <p:spPr bwMode="auto">
          <a:xfrm>
            <a:off x="-43334" y="4077072"/>
            <a:ext cx="1951038" cy="733534"/>
          </a:xfrm>
          <a:prstGeom prst="rect">
            <a:avLst/>
          </a:prstGeom>
          <a:noFill/>
          <a:ln w="9525">
            <a:noFill/>
            <a:miter lim="800000"/>
            <a:headEnd/>
            <a:tailEnd/>
          </a:ln>
        </p:spPr>
        <p:txBody>
          <a:bodyPr rIns="3600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③法定手続き</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（都市計画、</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環境アセス等）</a:t>
            </a:r>
          </a:p>
        </p:txBody>
      </p:sp>
      <p:sp>
        <p:nvSpPr>
          <p:cNvPr id="7" name="テキスト ボックス 7"/>
          <p:cNvSpPr txBox="1">
            <a:spLocks noChangeArrowheads="1"/>
          </p:cNvSpPr>
          <p:nvPr/>
        </p:nvSpPr>
        <p:spPr bwMode="auto">
          <a:xfrm>
            <a:off x="-64542" y="5000625"/>
            <a:ext cx="1900238" cy="823623"/>
          </a:xfrm>
          <a:prstGeom prst="rect">
            <a:avLst/>
          </a:prstGeom>
          <a:noFill/>
          <a:ln w="9525">
            <a:noFill/>
            <a:miter lim="800000"/>
            <a:headEnd/>
            <a:tailEnd/>
          </a:ln>
        </p:spPr>
        <p:txBody>
          <a:bodyPr>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④現地での施工</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（測量、設計等</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を含む）</a:t>
            </a:r>
          </a:p>
        </p:txBody>
      </p:sp>
      <p:sp>
        <p:nvSpPr>
          <p:cNvPr id="8" name="テキスト ボックス 7"/>
          <p:cNvSpPr txBox="1">
            <a:spLocks noChangeArrowheads="1"/>
          </p:cNvSpPr>
          <p:nvPr/>
        </p:nvSpPr>
        <p:spPr bwMode="auto">
          <a:xfrm>
            <a:off x="-57745" y="5877272"/>
            <a:ext cx="1749425" cy="797654"/>
          </a:xfrm>
          <a:prstGeom prst="rect">
            <a:avLst/>
          </a:prstGeom>
          <a:noFill/>
          <a:ln w="9525">
            <a:noFill/>
            <a:miter lim="800000"/>
            <a:headEnd/>
            <a:tailEnd/>
          </a:ln>
        </p:spPr>
        <p:txBody>
          <a:bodyPr>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⑤完成・供用</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itchFamily="50" charset="-128"/>
                <a:cs typeface="+mn-cs"/>
              </a:rPr>
              <a:t>開始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itchFamily="50"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（構想実現）</a:t>
            </a:r>
          </a:p>
        </p:txBody>
      </p:sp>
      <p:cxnSp>
        <p:nvCxnSpPr>
          <p:cNvPr id="10" name="直線コネクタ 9"/>
          <p:cNvCxnSpPr/>
          <p:nvPr/>
        </p:nvCxnSpPr>
        <p:spPr>
          <a:xfrm flipV="1">
            <a:off x="1259632" y="6146908"/>
            <a:ext cx="7826097" cy="183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1259632" y="5415642"/>
            <a:ext cx="7841986" cy="295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899592" y="3717032"/>
            <a:ext cx="8151212" cy="71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899592" y="2924944"/>
            <a:ext cx="824440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7"/>
          <p:cNvSpPr txBox="1">
            <a:spLocks noChangeArrowheads="1"/>
          </p:cNvSpPr>
          <p:nvPr/>
        </p:nvSpPr>
        <p:spPr bwMode="auto">
          <a:xfrm>
            <a:off x="7671692" y="1916832"/>
            <a:ext cx="1472308" cy="78483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左岸線延伸部</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（都市再生環状</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道路の整備）</a:t>
            </a:r>
          </a:p>
        </p:txBody>
      </p:sp>
      <p:graphicFrame>
        <p:nvGraphicFramePr>
          <p:cNvPr id="82" name="表 81"/>
          <p:cNvGraphicFramePr>
            <a:graphicFrameLocks noGrp="1"/>
          </p:cNvGraphicFramePr>
          <p:nvPr/>
        </p:nvGraphicFramePr>
        <p:xfrm>
          <a:off x="7452320" y="1633880"/>
          <a:ext cx="1619672" cy="282952"/>
        </p:xfrm>
        <a:graphic>
          <a:graphicData uri="http://schemas.openxmlformats.org/drawingml/2006/table">
            <a:tbl>
              <a:tblPr firstRow="1" bandRow="1">
                <a:tableStyleId>{5C22544A-7EE6-4342-B048-85BDC9FD1C3A}</a:tableStyleId>
              </a:tblPr>
              <a:tblGrid>
                <a:gridCol w="1619672">
                  <a:extLst>
                    <a:ext uri="{9D8B030D-6E8A-4147-A177-3AD203B41FA5}">
                      <a16:colId xmlns:a16="http://schemas.microsoft.com/office/drawing/2014/main" val="20000"/>
                    </a:ext>
                  </a:extLst>
                </a:gridCol>
              </a:tblGrid>
              <a:tr h="282952">
                <a:tc>
                  <a:txBody>
                    <a:bodyPr/>
                    <a:lstStyle/>
                    <a:p>
                      <a:pPr algn="ctr"/>
                      <a:r>
                        <a:rPr kumimoji="1" lang="ja-JP" altLang="en-US" sz="1200" b="0" dirty="0">
                          <a:solidFill>
                            <a:sysClr val="windowText" lastClr="000000"/>
                          </a:solidFill>
                          <a:latin typeface="Meiryo UI" pitchFamily="50" charset="-128"/>
                          <a:ea typeface="Meiryo UI" pitchFamily="50" charset="-128"/>
                          <a:cs typeface="Meiryo UI" pitchFamily="50" charset="-128"/>
                        </a:rPr>
                        <a:t>道　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6" name="テキスト ボックス 7"/>
          <p:cNvSpPr txBox="1">
            <a:spLocks noChangeArrowheads="1"/>
          </p:cNvSpPr>
          <p:nvPr/>
        </p:nvSpPr>
        <p:spPr bwMode="auto">
          <a:xfrm>
            <a:off x="4067944" y="1916832"/>
            <a:ext cx="1368152" cy="60642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なにわ筋線</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（関空アクセス）</a:t>
            </a:r>
          </a:p>
        </p:txBody>
      </p:sp>
      <p:sp>
        <p:nvSpPr>
          <p:cNvPr id="62" name="円/楕円 61"/>
          <p:cNvSpPr>
            <a:spLocks noChangeAspect="1"/>
          </p:cNvSpPr>
          <p:nvPr/>
        </p:nvSpPr>
        <p:spPr>
          <a:xfrm>
            <a:off x="4499746" y="2708920"/>
            <a:ext cx="360040" cy="361264"/>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8" name="ホームベース 87"/>
          <p:cNvSpPr/>
          <p:nvPr/>
        </p:nvSpPr>
        <p:spPr>
          <a:xfrm>
            <a:off x="3510022" y="3132023"/>
            <a:ext cx="910885" cy="1278309"/>
          </a:xfrm>
          <a:prstGeom prst="homePlate">
            <a:avLst>
              <a:gd name="adj" fmla="val 18275"/>
            </a:avLst>
          </a:prstGeom>
          <a:ln>
            <a:tailEnd type="triangle"/>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9" name="下矢印 88"/>
          <p:cNvSpPr/>
          <p:nvPr/>
        </p:nvSpPr>
        <p:spPr>
          <a:xfrm>
            <a:off x="4554554" y="3155759"/>
            <a:ext cx="232420" cy="1224000"/>
          </a:xfrm>
          <a:prstGeom prst="downArrow">
            <a:avLst>
              <a:gd name="adj1" fmla="val 50000"/>
              <a:gd name="adj2" fmla="val 48043"/>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 name="グループ化 19"/>
          <p:cNvGrpSpPr/>
          <p:nvPr/>
        </p:nvGrpSpPr>
        <p:grpSpPr>
          <a:xfrm>
            <a:off x="2123728" y="1916832"/>
            <a:ext cx="1296144" cy="3672408"/>
            <a:chOff x="6820138" y="1799877"/>
            <a:chExt cx="1296144" cy="3672408"/>
          </a:xfrm>
        </p:grpSpPr>
        <p:sp>
          <p:nvSpPr>
            <p:cNvPr id="17" name="テキスト ボックス 7"/>
            <p:cNvSpPr txBox="1">
              <a:spLocks noChangeArrowheads="1"/>
            </p:cNvSpPr>
            <p:nvPr/>
          </p:nvSpPr>
          <p:spPr bwMode="auto">
            <a:xfrm>
              <a:off x="6820138" y="1799877"/>
              <a:ext cx="1296144" cy="57964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うめきた新駅</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050" b="0" i="0" u="none" strike="noStrike" kern="1200" cap="none" spc="-150" normalizeH="0" baseline="0" noProof="0" dirty="0">
                  <a:ln>
                    <a:noFill/>
                  </a:ln>
                  <a:solidFill>
                    <a:srgbClr val="00B050"/>
                  </a:solidFill>
                  <a:effectLst/>
                  <a:uLnTx/>
                  <a:uFillTx/>
                  <a:latin typeface="ＭＳ Ｐゴシック" panose="020B0600070205080204" pitchFamily="50" charset="-128"/>
                  <a:ea typeface="ＭＳ Ｐゴシック" panose="020B0600070205080204" pitchFamily="50" charset="-128"/>
                  <a:cs typeface="+mn-cs"/>
                </a:rPr>
                <a:t>（うめきた</a:t>
              </a:r>
              <a:r>
                <a:rPr kumimoji="1" lang="en-US" altLang="ja-JP" sz="1050" b="0" i="0" u="none" strike="noStrike" kern="1200" cap="none" spc="-150" normalizeH="0" baseline="0" noProof="0" dirty="0">
                  <a:ln>
                    <a:noFill/>
                  </a:ln>
                  <a:solidFill>
                    <a:srgbClr val="00B050"/>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050" b="0" i="0" u="none" strike="noStrike" kern="1200" cap="none" spc="-150" normalizeH="0" baseline="0" noProof="0" dirty="0">
                  <a:ln>
                    <a:noFill/>
                  </a:ln>
                  <a:solidFill>
                    <a:srgbClr val="00B050"/>
                  </a:solidFill>
                  <a:effectLst/>
                  <a:uLnTx/>
                  <a:uFillTx/>
                  <a:latin typeface="ＭＳ Ｐゴシック" panose="020B0600070205080204" pitchFamily="50" charset="-128"/>
                  <a:ea typeface="ＭＳ Ｐゴシック" panose="020B0600070205080204" pitchFamily="50" charset="-128"/>
                  <a:cs typeface="+mn-cs"/>
                </a:rPr>
                <a:t>期開発）</a:t>
              </a:r>
              <a:endParaRPr kumimoji="1" lang="en-US" altLang="ja-JP" sz="1050" b="0" i="0" u="none" strike="noStrike" kern="1200" cap="none" spc="-150" normalizeH="0" baseline="0" noProof="0" dirty="0">
                <a:ln>
                  <a:noFill/>
                </a:ln>
                <a:solidFill>
                  <a:srgbClr val="00B05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4" name="円/楕円 73"/>
            <p:cNvSpPr>
              <a:spLocks noChangeAspect="1"/>
            </p:cNvSpPr>
            <p:nvPr/>
          </p:nvSpPr>
          <p:spPr>
            <a:xfrm>
              <a:off x="7280464" y="4268354"/>
              <a:ext cx="360040" cy="361264"/>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2" name="下矢印 91"/>
            <p:cNvSpPr/>
            <p:nvPr/>
          </p:nvSpPr>
          <p:spPr>
            <a:xfrm>
              <a:off x="7348689" y="4680204"/>
              <a:ext cx="223590" cy="361930"/>
            </a:xfrm>
            <a:prstGeom prst="downArrow">
              <a:avLst>
                <a:gd name="adj1" fmla="val 50000"/>
                <a:gd name="adj2" fmla="val 48043"/>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3" name="円/楕円 92"/>
            <p:cNvSpPr>
              <a:spLocks noChangeAspect="1"/>
            </p:cNvSpPr>
            <p:nvPr/>
          </p:nvSpPr>
          <p:spPr>
            <a:xfrm>
              <a:off x="7268748" y="5111021"/>
              <a:ext cx="360040" cy="361264"/>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73" name="円/楕円 72"/>
          <p:cNvSpPr>
            <a:spLocks noChangeAspect="1"/>
          </p:cNvSpPr>
          <p:nvPr/>
        </p:nvSpPr>
        <p:spPr>
          <a:xfrm>
            <a:off x="6414120" y="2720824"/>
            <a:ext cx="360040" cy="361264"/>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9" name="ホームベース 68"/>
          <p:cNvSpPr/>
          <p:nvPr/>
        </p:nvSpPr>
        <p:spPr>
          <a:xfrm>
            <a:off x="5322539" y="2515161"/>
            <a:ext cx="1057863" cy="919795"/>
          </a:xfrm>
          <a:prstGeom prst="homePlate">
            <a:avLst>
              <a:gd name="adj" fmla="val 18275"/>
            </a:avLst>
          </a:prstGeom>
          <a:ln>
            <a:tailEnd type="triangle"/>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1" name="角丸四角形 70"/>
          <p:cNvSpPr/>
          <p:nvPr/>
        </p:nvSpPr>
        <p:spPr>
          <a:xfrm>
            <a:off x="1403648" y="1484784"/>
            <a:ext cx="3893574" cy="1152128"/>
          </a:xfrm>
          <a:prstGeom prst="roundRect">
            <a:avLst/>
          </a:prstGeom>
          <a:noFill/>
          <a:ln w="28575">
            <a:solidFill>
              <a:srgbClr val="00B05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5" name="テキスト ボックス 74"/>
          <p:cNvSpPr txBox="1"/>
          <p:nvPr/>
        </p:nvSpPr>
        <p:spPr>
          <a:xfrm>
            <a:off x="1506627" y="2492896"/>
            <a:ext cx="1337181" cy="288032"/>
          </a:xfrm>
          <a:prstGeom prst="rect">
            <a:avLst/>
          </a:prstGeom>
          <a:solidFill>
            <a:schemeClr val="bg1"/>
          </a:solidFill>
          <a:ln>
            <a:solidFill>
              <a:schemeClr val="accent3">
                <a:lumMod val="50000"/>
              </a:schemeClr>
            </a:solidFill>
          </a:ln>
        </p:spPr>
        <p:txBody>
          <a:bodyPr vert="horz"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srgbClr val="00B050"/>
                </a:solidFill>
                <a:effectLst/>
                <a:uLnTx/>
                <a:uFillTx/>
                <a:latin typeface="HGPｺﾞｼｯｸE" pitchFamily="50" charset="-128"/>
                <a:ea typeface="HGPｺﾞｼｯｸE" pitchFamily="50" charset="-128"/>
                <a:cs typeface="+mn-cs"/>
              </a:rPr>
              <a:t>関空アクセス向上</a:t>
            </a:r>
          </a:p>
        </p:txBody>
      </p:sp>
      <p:sp>
        <p:nvSpPr>
          <p:cNvPr id="78" name="ホームベース 77"/>
          <p:cNvSpPr/>
          <p:nvPr/>
        </p:nvSpPr>
        <p:spPr>
          <a:xfrm>
            <a:off x="1403648" y="4303266"/>
            <a:ext cx="1152128" cy="1069950"/>
          </a:xfrm>
          <a:prstGeom prst="homePlate">
            <a:avLst>
              <a:gd name="adj" fmla="val 17303"/>
            </a:avLst>
          </a:prstGeom>
          <a:noFill/>
          <a:ln>
            <a:tailEnd type="triangle"/>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0" name="正方形/長方形 69"/>
          <p:cNvSpPr/>
          <p:nvPr/>
        </p:nvSpPr>
        <p:spPr>
          <a:xfrm>
            <a:off x="2123728" y="6519446"/>
            <a:ext cx="158417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※2011</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年に</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期開発区域の都市</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基盤を都市計画決定済</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5" name="テキスト ボックス 84"/>
          <p:cNvSpPr txBox="1"/>
          <p:nvPr/>
        </p:nvSpPr>
        <p:spPr>
          <a:xfrm>
            <a:off x="2843808" y="4293676"/>
            <a:ext cx="21602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6" name="Rectangle 147"/>
          <p:cNvSpPr txBox="1">
            <a:spLocks noChangeArrowheads="1"/>
          </p:cNvSpPr>
          <p:nvPr/>
        </p:nvSpPr>
        <p:spPr bwMode="auto">
          <a:xfrm>
            <a:off x="251520" y="188640"/>
            <a:ext cx="6551712" cy="612775"/>
          </a:xfrm>
          <a:prstGeom prst="rect">
            <a:avLst/>
          </a:prstGeom>
          <a:noFill/>
          <a:ln w="9525">
            <a:noFill/>
            <a:miter lim="800000"/>
            <a:headEnd/>
            <a:tailEnd/>
          </a:ln>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④各取組みの進捗と到達点</a:t>
            </a:r>
          </a:p>
        </p:txBody>
      </p:sp>
      <p:grpSp>
        <p:nvGrpSpPr>
          <p:cNvPr id="20" name="グループ化 42"/>
          <p:cNvGrpSpPr/>
          <p:nvPr/>
        </p:nvGrpSpPr>
        <p:grpSpPr>
          <a:xfrm>
            <a:off x="179512" y="694437"/>
            <a:ext cx="8856984" cy="675949"/>
            <a:chOff x="0" y="910461"/>
            <a:chExt cx="8856984" cy="675949"/>
          </a:xfrm>
        </p:grpSpPr>
        <p:grpSp>
          <p:nvGrpSpPr>
            <p:cNvPr id="21" name="グループ化 44"/>
            <p:cNvGrpSpPr/>
            <p:nvPr/>
          </p:nvGrpSpPr>
          <p:grpSpPr>
            <a:xfrm>
              <a:off x="179512" y="910461"/>
              <a:ext cx="7920880" cy="276999"/>
              <a:chOff x="179512" y="1198493"/>
              <a:chExt cx="7920880" cy="276999"/>
            </a:xfrm>
          </p:grpSpPr>
          <p:sp>
            <p:nvSpPr>
              <p:cNvPr id="109" name="テキスト ボックス 108"/>
              <p:cNvSpPr txBox="1"/>
              <p:nvPr/>
            </p:nvSpPr>
            <p:spPr>
              <a:xfrm>
                <a:off x="179512" y="1198493"/>
                <a:ext cx="19442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項目</a:t>
                </a:r>
                <a:endParaRPr kumimoji="1" lang="ja-JP" altLang="en-US" sz="18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0" name="テキスト ボックス 3"/>
              <p:cNvSpPr txBox="1"/>
              <p:nvPr/>
            </p:nvSpPr>
            <p:spPr>
              <a:xfrm>
                <a:off x="2555776" y="1198493"/>
                <a:ext cx="19442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Before</a:t>
                </a:r>
                <a:endParaRPr kumimoji="1" lang="ja-JP" altLang="en-US" sz="18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1" name="テキスト ボックス 4"/>
              <p:cNvSpPr txBox="1"/>
              <p:nvPr/>
            </p:nvSpPr>
            <p:spPr>
              <a:xfrm>
                <a:off x="6156176" y="1198493"/>
                <a:ext cx="19442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After</a:t>
                </a:r>
                <a:endParaRPr kumimoji="1" lang="ja-JP" altLang="en-US" sz="18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22" name="グループ化 45"/>
            <p:cNvGrpSpPr/>
            <p:nvPr/>
          </p:nvGrpSpPr>
          <p:grpSpPr>
            <a:xfrm>
              <a:off x="0" y="1052736"/>
              <a:ext cx="8856984" cy="533674"/>
              <a:chOff x="179512" y="1412776"/>
              <a:chExt cx="8421395" cy="533674"/>
            </a:xfrm>
          </p:grpSpPr>
          <p:sp>
            <p:nvSpPr>
              <p:cNvPr id="105" name="テキスト ボックス 104"/>
              <p:cNvSpPr txBox="1"/>
              <p:nvPr/>
            </p:nvSpPr>
            <p:spPr>
              <a:xfrm>
                <a:off x="179512" y="1500466"/>
                <a:ext cx="2016224" cy="276999"/>
              </a:xfrm>
              <a:prstGeom prst="rect">
                <a:avLst/>
              </a:prstGeom>
              <a:noFill/>
              <a:ln>
                <a:solidFill>
                  <a:schemeClr val="bg1">
                    <a:lumMod val="8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１．整備の進め方</a:t>
                </a:r>
              </a:p>
            </p:txBody>
          </p:sp>
          <p:sp>
            <p:nvSpPr>
              <p:cNvPr id="106" name="テキスト ボックス 105"/>
              <p:cNvSpPr txBox="1"/>
              <p:nvPr/>
            </p:nvSpPr>
            <p:spPr>
              <a:xfrm>
                <a:off x="2339752" y="1485783"/>
                <a:ext cx="2563957" cy="276999"/>
              </a:xfrm>
              <a:prstGeom prst="rect">
                <a:avLst/>
              </a:prstGeom>
              <a:noFill/>
              <a:ln>
                <a:solidFill>
                  <a:schemeClr val="bg1">
                    <a:lumMod val="8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府市それぞれ供給主体ごとでの取組み</a:t>
                </a:r>
              </a:p>
            </p:txBody>
          </p:sp>
          <p:sp>
            <p:nvSpPr>
              <p:cNvPr id="107" name="テキスト ボックス 106"/>
              <p:cNvSpPr txBox="1"/>
              <p:nvPr/>
            </p:nvSpPr>
            <p:spPr>
              <a:xfrm>
                <a:off x="5524531" y="1484785"/>
                <a:ext cx="3076376" cy="461665"/>
              </a:xfrm>
              <a:prstGeom prst="rect">
                <a:avLst/>
              </a:prstGeom>
              <a:noFill/>
              <a:ln>
                <a:solidFill>
                  <a:schemeClr val="bg1">
                    <a:lumMod val="8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府市連携による戦略的な取組みにより、取組みの段階が進展</a:t>
                </a:r>
              </a:p>
            </p:txBody>
          </p:sp>
          <p:sp>
            <p:nvSpPr>
              <p:cNvPr id="108" name="二等辺三角形 107"/>
              <p:cNvSpPr/>
              <p:nvPr/>
            </p:nvSpPr>
            <p:spPr>
              <a:xfrm rot="5400000">
                <a:off x="4994013" y="1527871"/>
                <a:ext cx="504056" cy="2738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grpSp>
      <p:graphicFrame>
        <p:nvGraphicFramePr>
          <p:cNvPr id="81" name="表 80"/>
          <p:cNvGraphicFramePr>
            <a:graphicFrameLocks noGrp="1"/>
          </p:cNvGraphicFramePr>
          <p:nvPr/>
        </p:nvGraphicFramePr>
        <p:xfrm>
          <a:off x="1619672" y="1633880"/>
          <a:ext cx="5760640" cy="282952"/>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282952">
                <a:tc>
                  <a:txBody>
                    <a:bodyPr/>
                    <a:lstStyle/>
                    <a:p>
                      <a:pPr algn="ctr"/>
                      <a:r>
                        <a:rPr kumimoji="1" lang="ja-JP" altLang="en-US" sz="1200" b="0" dirty="0">
                          <a:solidFill>
                            <a:sysClr val="windowText" lastClr="000000"/>
                          </a:solidFill>
                          <a:latin typeface="Meiryo UI" pitchFamily="50" charset="-128"/>
                          <a:ea typeface="Meiryo UI" pitchFamily="50" charset="-128"/>
                          <a:cs typeface="Meiryo UI" pitchFamily="50" charset="-128"/>
                        </a:rPr>
                        <a:t>鉄　道（駅）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200" b="0" dirty="0">
                          <a:solidFill>
                            <a:sysClr val="windowText" lastClr="000000"/>
                          </a:solidFill>
                          <a:latin typeface="Meiryo UI" pitchFamily="50" charset="-128"/>
                          <a:ea typeface="Meiryo UI" pitchFamily="50" charset="-128"/>
                          <a:cs typeface="Meiryo UI" pitchFamily="50" charset="-128"/>
                        </a:rPr>
                        <a:t>鉄　　　道（路　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55" name="円/楕円 54"/>
          <p:cNvSpPr>
            <a:spLocks noChangeAspect="1"/>
          </p:cNvSpPr>
          <p:nvPr/>
        </p:nvSpPr>
        <p:spPr>
          <a:xfrm>
            <a:off x="8244408" y="4412089"/>
            <a:ext cx="360040" cy="361264"/>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9" name="下矢印 58"/>
          <p:cNvSpPr/>
          <p:nvPr/>
        </p:nvSpPr>
        <p:spPr>
          <a:xfrm>
            <a:off x="8312633" y="4823939"/>
            <a:ext cx="223590" cy="361930"/>
          </a:xfrm>
          <a:prstGeom prst="downArrow">
            <a:avLst>
              <a:gd name="adj1" fmla="val 50000"/>
              <a:gd name="adj2" fmla="val 48043"/>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0" name="円/楕円 59"/>
          <p:cNvSpPr>
            <a:spLocks noChangeAspect="1"/>
          </p:cNvSpPr>
          <p:nvPr/>
        </p:nvSpPr>
        <p:spPr>
          <a:xfrm>
            <a:off x="8232692" y="5254756"/>
            <a:ext cx="360040" cy="361264"/>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6" name="円/楕円 65"/>
          <p:cNvSpPr>
            <a:spLocks noChangeAspect="1"/>
          </p:cNvSpPr>
          <p:nvPr/>
        </p:nvSpPr>
        <p:spPr>
          <a:xfrm>
            <a:off x="4499746" y="4455190"/>
            <a:ext cx="360040" cy="36126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p:cNvSpPr txBox="1"/>
          <p:nvPr/>
        </p:nvSpPr>
        <p:spPr>
          <a:xfrm>
            <a:off x="5322539" y="2683801"/>
            <a:ext cx="9722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国において事業性等について検討調査実施</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テキスト ボックス 14"/>
          <p:cNvSpPr txBox="1"/>
          <p:nvPr/>
        </p:nvSpPr>
        <p:spPr>
          <a:xfrm>
            <a:off x="3536104" y="3682166"/>
            <a:ext cx="82743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環境アセス手続き開始</a:t>
            </a:r>
          </a:p>
        </p:txBody>
      </p:sp>
      <p:sp>
        <p:nvSpPr>
          <p:cNvPr id="23" name="テキスト ボックス 22"/>
          <p:cNvSpPr txBox="1"/>
          <p:nvPr/>
        </p:nvSpPr>
        <p:spPr>
          <a:xfrm>
            <a:off x="1447119" y="4520946"/>
            <a:ext cx="107117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事業認可</a:t>
            </a:r>
            <a:r>
              <a:rPr kumimoji="1" lang="ja-JP" altLang="en-US" sz="9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取得</a:t>
            </a:r>
            <a:endParaRPr kumimoji="1" lang="en-US" altLang="ja-JP" sz="9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2015</a:t>
            </a:r>
            <a:r>
              <a:rPr kumimoji="1" lang="ja-JP" altLang="en-US" sz="9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11</a:t>
            </a:r>
            <a:r>
              <a:rPr kumimoji="1" lang="ja-JP" altLang="en-US" sz="9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月</a:t>
            </a:r>
            <a:endParaRPr kumimoji="1" lang="en-US" altLang="ja-JP" sz="9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工事着手</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3" name="円/楕円 65"/>
          <p:cNvSpPr>
            <a:spLocks noChangeAspect="1"/>
          </p:cNvSpPr>
          <p:nvPr/>
        </p:nvSpPr>
        <p:spPr>
          <a:xfrm>
            <a:off x="4493299" y="5229200"/>
            <a:ext cx="360040" cy="361264"/>
          </a:xfrm>
          <a:prstGeom prst="ellipse">
            <a:avLst/>
          </a:prstGeom>
          <a:solidFill>
            <a:schemeClr val="bg1">
              <a:lumMod val="85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下矢印 64"/>
          <p:cNvSpPr/>
          <p:nvPr/>
        </p:nvSpPr>
        <p:spPr>
          <a:xfrm>
            <a:off x="4562297" y="4856097"/>
            <a:ext cx="232420" cy="360000"/>
          </a:xfrm>
          <a:prstGeom prst="downArrow">
            <a:avLst>
              <a:gd name="adj1" fmla="val 50000"/>
              <a:gd name="adj2" fmla="val 48043"/>
            </a:avLst>
          </a:prstGeom>
          <a:solidFill>
            <a:schemeClr val="bg1">
              <a:lumMod val="85000"/>
              <a:alpha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ホームベース 66"/>
          <p:cNvSpPr/>
          <p:nvPr/>
        </p:nvSpPr>
        <p:spPr>
          <a:xfrm>
            <a:off x="3510022" y="4593849"/>
            <a:ext cx="910885" cy="851376"/>
          </a:xfrm>
          <a:prstGeom prst="homePlate">
            <a:avLst>
              <a:gd name="adj" fmla="val 18275"/>
            </a:avLst>
          </a:prstGeom>
          <a:ln>
            <a:solidFill>
              <a:schemeClr val="accent2"/>
            </a:solidFill>
            <a:tailEnd type="triangle"/>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2" name="テキスト ボックス 71"/>
          <p:cNvSpPr txBox="1"/>
          <p:nvPr/>
        </p:nvSpPr>
        <p:spPr>
          <a:xfrm>
            <a:off x="3480614" y="4633380"/>
            <a:ext cx="89167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事業認可取得</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工事着手</a:t>
            </a:r>
          </a:p>
        </p:txBody>
      </p:sp>
      <p:sp>
        <p:nvSpPr>
          <p:cNvPr id="64" name="テキスト ボックス 36"/>
          <p:cNvSpPr txBox="1"/>
          <p:nvPr/>
        </p:nvSpPr>
        <p:spPr>
          <a:xfrm>
            <a:off x="22105" y="63516"/>
            <a:ext cx="3312368"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Ⅰ</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政策の刷新・インフラ整備</a:t>
            </a:r>
          </a:p>
        </p:txBody>
      </p:sp>
      <p:sp>
        <p:nvSpPr>
          <p:cNvPr id="25" name="スライド番号プレースホルダー 24"/>
          <p:cNvSpPr>
            <a:spLocks noGrp="1"/>
          </p:cNvSpPr>
          <p:nvPr>
            <p:ph type="sldNum" sz="quarter" idx="12"/>
          </p:nvPr>
        </p:nvSpPr>
        <p:spPr/>
        <p:txBody>
          <a:bodyPr/>
          <a:lstStyle/>
          <a:p>
            <a:fld id="{CCEC3038-1CF1-4B63-9920-55248DCFBA97}" type="slidenum">
              <a:rPr kumimoji="1" lang="ja-JP" altLang="en-US" smtClean="0"/>
              <a:pPr/>
              <a:t>48</a:t>
            </a:fld>
            <a:endParaRPr kumimoji="1" lang="ja-JP" altLang="en-US" dirty="0"/>
          </a:p>
        </p:txBody>
      </p:sp>
    </p:spTree>
    <p:extLst>
      <p:ext uri="{BB962C8B-B14F-4D97-AF65-F5344CB8AC3E}">
        <p14:creationId xmlns:p14="http://schemas.microsoft.com/office/powerpoint/2010/main" val="356872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539552" y="564468"/>
            <a:ext cx="9001000" cy="6165304"/>
          </a:xfrm>
          <a:prstGeom prst="rect">
            <a:avLst/>
          </a:prstGeom>
        </p:spPr>
        <p:txBody>
          <a:bodyPr vert="horz" lIns="91440" tIns="45720" rIns="91440" bIns="45720" rtlCol="0" anchor="ctr">
            <a:normAutofit lnSpcReduction="10000"/>
          </a:bodyPr>
          <a:lstStyle/>
          <a:p>
            <a:pPr>
              <a:spcBef>
                <a:spcPct val="0"/>
              </a:spcBef>
              <a:defRPr/>
            </a:pPr>
            <a:r>
              <a:rPr lang="en-US" altLang="ja-JP" sz="4000" b="1" dirty="0">
                <a:latin typeface="BIZ UDゴシック" panose="020B0400000000000000" pitchFamily="49" charset="-128"/>
                <a:ea typeface="BIZ UDゴシック" panose="020B0400000000000000" pitchFamily="49" charset="-128"/>
                <a:cs typeface="+mj-cs"/>
              </a:rPr>
              <a:t>Ⅱ</a:t>
            </a:r>
            <a:r>
              <a:rPr lang="ja-JP" altLang="en-US" sz="4000" b="1" dirty="0">
                <a:latin typeface="BIZ UDゴシック" panose="020B0400000000000000" pitchFamily="49" charset="-128"/>
                <a:ea typeface="BIZ UDゴシック" panose="020B0400000000000000" pitchFamily="49" charset="-128"/>
                <a:cs typeface="+mj-cs"/>
              </a:rPr>
              <a:t>　公民連携</a:t>
            </a:r>
            <a:r>
              <a:rPr lang="en-US" altLang="ja-JP" sz="4000" b="1" dirty="0">
                <a:latin typeface="BIZ UDゴシック" panose="020B0400000000000000" pitchFamily="49" charset="-128"/>
                <a:ea typeface="BIZ UDゴシック" panose="020B0400000000000000" pitchFamily="49" charset="-128"/>
                <a:cs typeface="+mj-cs"/>
              </a:rPr>
              <a:t>/</a:t>
            </a:r>
            <a:r>
              <a:rPr lang="ja-JP" altLang="en-US" sz="4000" b="1" dirty="0">
                <a:latin typeface="BIZ UDゴシック" panose="020B0400000000000000" pitchFamily="49" charset="-128"/>
                <a:ea typeface="BIZ UDゴシック" panose="020B0400000000000000" pitchFamily="49" charset="-128"/>
                <a:cs typeface="+mj-cs"/>
              </a:rPr>
              <a:t>経営形態の見直し</a:t>
            </a:r>
          </a:p>
          <a:p>
            <a:pPr>
              <a:spcBef>
                <a:spcPct val="0"/>
              </a:spcBef>
              <a:defRPr/>
            </a:pPr>
            <a: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
            </a:r>
            <a:b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br>
            <a: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a:t>
            </a:r>
            <a:r>
              <a:rPr lang="ja-JP" altLang="en-US" sz="4000" b="1" dirty="0">
                <a:latin typeface="BIZ UDゴシック" panose="020B0400000000000000" pitchFamily="49" charset="-128"/>
                <a:ea typeface="BIZ UDゴシック" panose="020B0400000000000000" pitchFamily="49" charset="-128"/>
                <a:cs typeface="+mj-cs"/>
              </a:rPr>
              <a:t>民営化の取組</a:t>
            </a:r>
            <a:r>
              <a:rPr kumimoji="1" lang="en-US" altLang="ja-JP" sz="4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j-cs"/>
              </a:rPr>
              <a:t>】</a:t>
            </a:r>
            <a:endParaRPr lang="en-US" altLang="ja-JP" sz="4000" b="1" dirty="0">
              <a:latin typeface="BIZ UDゴシック" panose="020B0400000000000000" pitchFamily="49" charset="-128"/>
              <a:ea typeface="BIZ UDゴシック" panose="020B0400000000000000" pitchFamily="49" charset="-128"/>
              <a:cs typeface="+mj-cs"/>
            </a:endParaRPr>
          </a:p>
          <a:p>
            <a:pPr>
              <a:spcBef>
                <a:spcPct val="0"/>
              </a:spcBef>
              <a:defRPr/>
            </a:pPr>
            <a:r>
              <a:rPr lang="ja-JP" altLang="en-US" sz="4000" b="1" dirty="0">
                <a:latin typeface="BIZ UDゴシック" panose="020B0400000000000000" pitchFamily="49" charset="-128"/>
                <a:ea typeface="BIZ UDゴシック" panose="020B0400000000000000" pitchFamily="49" charset="-128"/>
                <a:cs typeface="+mj-cs"/>
              </a:rPr>
              <a:t>　　（１）地下鉄</a:t>
            </a:r>
          </a:p>
          <a:p>
            <a:pPr>
              <a:spcBef>
                <a:spcPct val="0"/>
              </a:spcBef>
              <a:defRPr/>
            </a:pPr>
            <a:r>
              <a:rPr lang="ja-JP" altLang="en-US" sz="4000" b="1" dirty="0">
                <a:latin typeface="BIZ UDゴシック" panose="020B0400000000000000" pitchFamily="49" charset="-128"/>
                <a:ea typeface="BIZ UDゴシック" panose="020B0400000000000000" pitchFamily="49" charset="-128"/>
                <a:cs typeface="+mj-cs"/>
              </a:rPr>
              <a:t>　　（２）バス</a:t>
            </a:r>
          </a:p>
          <a:p>
            <a:pPr>
              <a:spcBef>
                <a:spcPct val="0"/>
              </a:spcBef>
              <a:defRPr/>
            </a:pPr>
            <a:r>
              <a:rPr lang="ja-JP" altLang="en-US" sz="4000" b="1" dirty="0">
                <a:latin typeface="BIZ UDゴシック" panose="020B0400000000000000" pitchFamily="49" charset="-128"/>
                <a:ea typeface="BIZ UDゴシック" panose="020B0400000000000000" pitchFamily="49" charset="-128"/>
                <a:cs typeface="+mj-cs"/>
              </a:rPr>
              <a:t>　　（３）</a:t>
            </a:r>
            <a:r>
              <a:rPr lang="ja-JP" altLang="en-US" sz="4000" b="1" dirty="0" smtClean="0">
                <a:latin typeface="BIZ UDゴシック" panose="020B0400000000000000" pitchFamily="49" charset="-128"/>
                <a:ea typeface="BIZ UDゴシック" panose="020B0400000000000000" pitchFamily="49" charset="-128"/>
                <a:cs typeface="+mj-cs"/>
              </a:rPr>
              <a:t>水道</a:t>
            </a:r>
            <a:endParaRPr lang="en-US" altLang="ja-JP" sz="4000" b="1" dirty="0" smtClean="0">
              <a:latin typeface="BIZ UDゴシック" panose="020B0400000000000000" pitchFamily="49" charset="-128"/>
              <a:ea typeface="BIZ UDゴシック" panose="020B0400000000000000" pitchFamily="49" charset="-128"/>
              <a:cs typeface="+mj-cs"/>
            </a:endParaRPr>
          </a:p>
          <a:p>
            <a:pPr>
              <a:spcBef>
                <a:spcPct val="0"/>
              </a:spcBef>
              <a:defRPr/>
            </a:pPr>
            <a:r>
              <a:rPr lang="ja-JP" altLang="en-US" sz="4000" b="1" dirty="0">
                <a:latin typeface="BIZ UDゴシック" panose="020B0400000000000000" pitchFamily="49" charset="-128"/>
                <a:ea typeface="BIZ UDゴシック" panose="020B0400000000000000" pitchFamily="49" charset="-128"/>
                <a:cs typeface="+mj-cs"/>
              </a:rPr>
              <a:t>　</a:t>
            </a:r>
            <a:r>
              <a:rPr lang="ja-JP" altLang="en-US" sz="4000" b="1" dirty="0" smtClean="0">
                <a:latin typeface="BIZ UDゴシック" panose="020B0400000000000000" pitchFamily="49" charset="-128"/>
                <a:ea typeface="BIZ UDゴシック" panose="020B0400000000000000" pitchFamily="49" charset="-128"/>
                <a:cs typeface="+mj-cs"/>
              </a:rPr>
              <a:t>　（４）工業用水道</a:t>
            </a:r>
            <a:endParaRPr lang="ja-JP" altLang="en-US" sz="4000" b="1" dirty="0">
              <a:latin typeface="BIZ UDゴシック" panose="020B0400000000000000" pitchFamily="49" charset="-128"/>
              <a:ea typeface="BIZ UDゴシック" panose="020B0400000000000000" pitchFamily="49" charset="-128"/>
              <a:cs typeface="+mj-cs"/>
            </a:endParaRPr>
          </a:p>
          <a:p>
            <a:pPr>
              <a:spcBef>
                <a:spcPct val="0"/>
              </a:spcBef>
              <a:defRPr/>
            </a:pPr>
            <a:r>
              <a:rPr lang="ja-JP" altLang="en-US" sz="4000" b="1" dirty="0">
                <a:latin typeface="BIZ UDゴシック" panose="020B0400000000000000" pitchFamily="49" charset="-128"/>
                <a:ea typeface="BIZ UDゴシック" panose="020B0400000000000000" pitchFamily="49" charset="-128"/>
                <a:cs typeface="+mj-cs"/>
              </a:rPr>
              <a:t>　　</a:t>
            </a:r>
            <a:r>
              <a:rPr lang="ja-JP" altLang="en-US" sz="4000" b="1" dirty="0" smtClean="0">
                <a:latin typeface="BIZ UDゴシック" panose="020B0400000000000000" pitchFamily="49" charset="-128"/>
                <a:ea typeface="BIZ UDゴシック" panose="020B0400000000000000" pitchFamily="49" charset="-128"/>
                <a:cs typeface="+mj-cs"/>
              </a:rPr>
              <a:t>（５）</a:t>
            </a:r>
            <a:r>
              <a:rPr lang="ja-JP" altLang="en-US" sz="4000" b="1" dirty="0">
                <a:latin typeface="BIZ UDゴシック" panose="020B0400000000000000" pitchFamily="49" charset="-128"/>
                <a:ea typeface="BIZ UDゴシック" panose="020B0400000000000000" pitchFamily="49" charset="-128"/>
                <a:cs typeface="+mj-cs"/>
              </a:rPr>
              <a:t>下水道</a:t>
            </a:r>
          </a:p>
          <a:p>
            <a:pPr>
              <a:spcBef>
                <a:spcPct val="0"/>
              </a:spcBef>
              <a:defRPr/>
            </a:pPr>
            <a:r>
              <a:rPr lang="ja-JP" altLang="en-US" sz="4000" b="1" dirty="0">
                <a:latin typeface="BIZ UDゴシック" panose="020B0400000000000000" pitchFamily="49" charset="-128"/>
                <a:ea typeface="BIZ UDゴシック" panose="020B0400000000000000" pitchFamily="49" charset="-128"/>
                <a:cs typeface="+mj-cs"/>
              </a:rPr>
              <a:t>　　</a:t>
            </a:r>
            <a:r>
              <a:rPr lang="ja-JP" altLang="en-US" sz="4000" b="1" dirty="0" smtClean="0">
                <a:latin typeface="BIZ UDゴシック" panose="020B0400000000000000" pitchFamily="49" charset="-128"/>
                <a:ea typeface="BIZ UDゴシック" panose="020B0400000000000000" pitchFamily="49" charset="-128"/>
                <a:cs typeface="+mj-cs"/>
              </a:rPr>
              <a:t>（６）</a:t>
            </a:r>
            <a:r>
              <a:rPr lang="ja-JP" altLang="en-US" sz="4000" b="1" dirty="0">
                <a:latin typeface="BIZ UDゴシック" panose="020B0400000000000000" pitchFamily="49" charset="-128"/>
                <a:ea typeface="BIZ UDゴシック" panose="020B0400000000000000" pitchFamily="49" charset="-128"/>
                <a:cs typeface="+mj-cs"/>
              </a:rPr>
              <a:t>幼稚園・保育所</a:t>
            </a:r>
            <a:endParaRPr lang="en-US" altLang="ja-JP" sz="4000" b="1" dirty="0">
              <a:latin typeface="BIZ UDゴシック" panose="020B0400000000000000" pitchFamily="49" charset="-128"/>
              <a:ea typeface="BIZ UDゴシック" panose="020B0400000000000000" pitchFamily="49" charset="-128"/>
              <a:cs typeface="+mj-cs"/>
            </a:endParaRPr>
          </a:p>
          <a:p>
            <a:pPr>
              <a:spcBef>
                <a:spcPct val="0"/>
              </a:spcBef>
              <a:defRPr/>
            </a:pPr>
            <a:r>
              <a:rPr lang="ja-JP" altLang="en-US" sz="4000" b="1" dirty="0">
                <a:latin typeface="BIZ UDゴシック" panose="020B0400000000000000" pitchFamily="49" charset="-128"/>
                <a:ea typeface="BIZ UDゴシック" panose="020B0400000000000000" pitchFamily="49" charset="-128"/>
              </a:rPr>
              <a:t>　　</a:t>
            </a:r>
            <a:r>
              <a:rPr lang="ja-JP" altLang="en-US" sz="4000" b="1" dirty="0" smtClean="0">
                <a:latin typeface="BIZ UDゴシック" panose="020B0400000000000000" pitchFamily="49" charset="-128"/>
                <a:ea typeface="BIZ UDゴシック" panose="020B0400000000000000" pitchFamily="49" charset="-128"/>
              </a:rPr>
              <a:t>（７）</a:t>
            </a:r>
            <a:r>
              <a:rPr lang="ja-JP" altLang="en-US" sz="4000" b="1" dirty="0">
                <a:latin typeface="BIZ UDゴシック" panose="020B0400000000000000" pitchFamily="49" charset="-128"/>
                <a:ea typeface="BIZ UDゴシック" panose="020B0400000000000000" pitchFamily="49" charset="-128"/>
              </a:rPr>
              <a:t>ごみ（一般廃棄物）</a:t>
            </a:r>
          </a:p>
          <a:p>
            <a:pPr>
              <a:spcBef>
                <a:spcPct val="0"/>
              </a:spcBef>
              <a:defRPr/>
            </a:pPr>
            <a:endParaRPr lang="ja-JP" altLang="en-US" sz="4000" b="1" dirty="0">
              <a:latin typeface="BIZ UDゴシック" panose="020B0400000000000000" pitchFamily="49" charset="-128"/>
              <a:ea typeface="BIZ UDゴシック" panose="020B0400000000000000" pitchFamily="49" charset="-128"/>
              <a:cs typeface="+mj-cs"/>
            </a:endParaRPr>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49</a:t>
            </a:fld>
            <a:endParaRPr lang="ja-JP" altLang="en-US"/>
          </a:p>
        </p:txBody>
      </p:sp>
    </p:spTree>
    <p:extLst>
      <p:ext uri="{BB962C8B-B14F-4D97-AF65-F5344CB8AC3E}">
        <p14:creationId xmlns:p14="http://schemas.microsoft.com/office/powerpoint/2010/main" val="420888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691633" y="2429610"/>
            <a:ext cx="4032000" cy="972000"/>
          </a:xfrm>
          <a:prstGeom prst="roundRect">
            <a:avLst>
              <a:gd name="adj" fmla="val 1006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2" name="表 11"/>
          <p:cNvGraphicFramePr>
            <a:graphicFrameLocks noGrp="1"/>
          </p:cNvGraphicFramePr>
          <p:nvPr/>
        </p:nvGraphicFramePr>
        <p:xfrm>
          <a:off x="323528" y="836839"/>
          <a:ext cx="8424936" cy="5819821"/>
        </p:xfrm>
        <a:graphic>
          <a:graphicData uri="http://schemas.openxmlformats.org/drawingml/2006/table">
            <a:tbl>
              <a:tblPr firstRow="1">
                <a:tableStyleId>{5C22544A-7EE6-4342-B048-85BDC9FD1C3A}</a:tableStyleId>
              </a:tblPr>
              <a:tblGrid>
                <a:gridCol w="2106234">
                  <a:extLst>
                    <a:ext uri="{9D8B030D-6E8A-4147-A177-3AD203B41FA5}">
                      <a16:colId xmlns:a16="http://schemas.microsoft.com/office/drawing/2014/main" val="20000"/>
                    </a:ext>
                  </a:extLst>
                </a:gridCol>
                <a:gridCol w="1638182">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2880320">
                  <a:extLst>
                    <a:ext uri="{9D8B030D-6E8A-4147-A177-3AD203B41FA5}">
                      <a16:colId xmlns:a16="http://schemas.microsoft.com/office/drawing/2014/main" val="20003"/>
                    </a:ext>
                  </a:extLst>
                </a:gridCol>
              </a:tblGrid>
              <a:tr h="306578">
                <a:tc>
                  <a:txBody>
                    <a:bodyPr/>
                    <a:lstStyle/>
                    <a:p>
                      <a:pPr algn="ctr"/>
                      <a:r>
                        <a:rPr kumimoji="1" lang="ja-JP" altLang="en-US" sz="1800" b="0" dirty="0">
                          <a:solidFill>
                            <a:schemeClr val="tx1"/>
                          </a:solidFill>
                        </a:rPr>
                        <a:t>＜</a:t>
                      </a:r>
                      <a:r>
                        <a:rPr kumimoji="1" lang="en-US" altLang="ja-JP" sz="1800" b="0" dirty="0">
                          <a:solidFill>
                            <a:schemeClr val="tx1"/>
                          </a:solidFill>
                        </a:rPr>
                        <a:t>Why</a:t>
                      </a:r>
                      <a:r>
                        <a:rPr kumimoji="1" lang="ja-JP" altLang="en-US"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Vision</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What</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800" b="0" dirty="0">
                          <a:solidFill>
                            <a:schemeClr val="tx1"/>
                          </a:solidFill>
                        </a:rPr>
                        <a:t>＜</a:t>
                      </a:r>
                      <a:r>
                        <a:rPr kumimoji="1" lang="en-US" altLang="ja-JP" sz="1800" b="0" dirty="0">
                          <a:solidFill>
                            <a:schemeClr val="tx1"/>
                          </a:solidFill>
                        </a:rPr>
                        <a:t>Outcome</a:t>
                      </a:r>
                      <a:r>
                        <a:rPr kumimoji="1" lang="ja-JP" altLang="en-US" sz="1800" b="0" dirty="0">
                          <a:solidFill>
                            <a:schemeClr val="tx1"/>
                          </a:solidFil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54061">
                <a:tc>
                  <a:txBody>
                    <a:bodyPr/>
                    <a:lstStyle/>
                    <a:p>
                      <a:pPr marL="72000" indent="-457200">
                        <a:lnSpc>
                          <a:spcPts val="1200"/>
                        </a:lnSpc>
                      </a:pPr>
                      <a:r>
                        <a:rPr lang="ja-JP" altLang="en-US" sz="1200" u="none" dirty="0">
                          <a:solidFill>
                            <a:schemeClr val="tx1"/>
                          </a:solidFill>
                          <a:latin typeface="+mn-lt"/>
                          <a:ea typeface="+mn-ea"/>
                        </a:rPr>
                        <a:t>・乗車人員の減少（経営環境の悪化）</a:t>
                      </a:r>
                      <a:endParaRPr lang="en-US" altLang="ja-JP" sz="1200" u="none" dirty="0">
                        <a:solidFill>
                          <a:schemeClr val="tx1"/>
                        </a:solidFill>
                        <a:latin typeface="+mn-lt"/>
                        <a:ea typeface="+mn-ea"/>
                      </a:endParaRPr>
                    </a:p>
                    <a:p>
                      <a:pPr marL="72000" indent="-457200">
                        <a:lnSpc>
                          <a:spcPts val="1200"/>
                        </a:lnSpc>
                      </a:pPr>
                      <a:r>
                        <a:rPr lang="ja-JP" altLang="en-US" sz="1200" u="none" dirty="0">
                          <a:solidFill>
                            <a:schemeClr val="tx1"/>
                          </a:solidFill>
                          <a:latin typeface="+mn-lt"/>
                          <a:ea typeface="+mn-ea"/>
                        </a:rPr>
                        <a:t>⇒従業者人口の減少等により、ピーク時の</a:t>
                      </a:r>
                      <a:r>
                        <a:rPr lang="en-US" altLang="ja-JP" sz="1200" u="none" dirty="0">
                          <a:solidFill>
                            <a:schemeClr val="tx1"/>
                          </a:solidFill>
                          <a:latin typeface="+mn-lt"/>
                          <a:ea typeface="+mn-ea"/>
                        </a:rPr>
                        <a:t>1990</a:t>
                      </a:r>
                      <a:r>
                        <a:rPr lang="ja-JP" altLang="en-US" sz="1200" u="none" dirty="0">
                          <a:solidFill>
                            <a:schemeClr val="tx1"/>
                          </a:solidFill>
                          <a:latin typeface="+mn-lt"/>
                          <a:ea typeface="+mn-ea"/>
                        </a:rPr>
                        <a:t>年度では、１日あたり</a:t>
                      </a:r>
                      <a:r>
                        <a:rPr lang="en-US" altLang="ja-JP" sz="1200" u="none" dirty="0">
                          <a:solidFill>
                            <a:schemeClr val="tx1"/>
                          </a:solidFill>
                          <a:latin typeface="+mn-lt"/>
                          <a:ea typeface="+mn-ea"/>
                        </a:rPr>
                        <a:t>281</a:t>
                      </a:r>
                      <a:r>
                        <a:rPr lang="ja-JP" altLang="en-US" sz="1200" u="none" dirty="0">
                          <a:solidFill>
                            <a:schemeClr val="tx1"/>
                          </a:solidFill>
                          <a:latin typeface="+mn-lt"/>
                          <a:ea typeface="+mn-ea"/>
                        </a:rPr>
                        <a:t>万人であったが、</a:t>
                      </a:r>
                      <a:r>
                        <a:rPr lang="en-US" altLang="ja-JP" sz="1200" u="none" dirty="0">
                          <a:solidFill>
                            <a:schemeClr val="tx1"/>
                          </a:solidFill>
                          <a:latin typeface="+mn-lt"/>
                          <a:ea typeface="+mn-ea"/>
                        </a:rPr>
                        <a:t>2011</a:t>
                      </a:r>
                      <a:r>
                        <a:rPr lang="ja-JP" altLang="en-US" sz="1200" u="none" dirty="0">
                          <a:solidFill>
                            <a:schemeClr val="tx1"/>
                          </a:solidFill>
                          <a:latin typeface="+mn-lt"/>
                          <a:ea typeface="+mn-ea"/>
                        </a:rPr>
                        <a:t>年度決算においては</a:t>
                      </a:r>
                      <a:r>
                        <a:rPr lang="en-US" altLang="ja-JP" sz="1200" u="none" dirty="0">
                          <a:solidFill>
                            <a:schemeClr val="tx1"/>
                          </a:solidFill>
                          <a:latin typeface="+mn-lt"/>
                          <a:ea typeface="+mn-ea"/>
                        </a:rPr>
                        <a:t>228</a:t>
                      </a:r>
                      <a:r>
                        <a:rPr lang="ja-JP" altLang="en-US" sz="1200" u="none" dirty="0">
                          <a:solidFill>
                            <a:schemeClr val="tx1"/>
                          </a:solidFill>
                          <a:latin typeface="+mn-lt"/>
                          <a:ea typeface="+mn-ea"/>
                        </a:rPr>
                        <a:t>万人と約</a:t>
                      </a:r>
                      <a:r>
                        <a:rPr lang="en-US" altLang="ja-JP" sz="1200" u="none" dirty="0">
                          <a:solidFill>
                            <a:schemeClr val="tx1"/>
                          </a:solidFill>
                          <a:latin typeface="+mn-lt"/>
                          <a:ea typeface="+mn-ea"/>
                        </a:rPr>
                        <a:t>19</a:t>
                      </a:r>
                      <a:r>
                        <a:rPr lang="ja-JP" altLang="en-US" sz="1200" u="none" dirty="0">
                          <a:solidFill>
                            <a:schemeClr val="tx1"/>
                          </a:solidFill>
                          <a:latin typeface="+mn-lt"/>
                          <a:ea typeface="+mn-ea"/>
                        </a:rPr>
                        <a:t>％減少している。</a:t>
                      </a:r>
                      <a:endParaRPr lang="en-US" altLang="ja-JP" sz="1200" u="none" dirty="0">
                        <a:solidFill>
                          <a:schemeClr val="tx1"/>
                        </a:solidFill>
                        <a:latin typeface="+mn-lt"/>
                        <a:ea typeface="+mn-ea"/>
                      </a:endParaRPr>
                    </a:p>
                    <a:p>
                      <a:pPr marL="72000" indent="-457200">
                        <a:lnSpc>
                          <a:spcPts val="1200"/>
                        </a:lnSpc>
                      </a:pPr>
                      <a:r>
                        <a:rPr lang="ja-JP" altLang="en-US" sz="1200" u="none" dirty="0">
                          <a:solidFill>
                            <a:schemeClr val="tx1"/>
                          </a:solidFill>
                          <a:latin typeface="+mn-lt"/>
                          <a:ea typeface="+mn-ea"/>
                        </a:rPr>
                        <a:t>⇒今後も少子高齢化などにより減少が続くと見込まれる。</a:t>
                      </a:r>
                      <a:endParaRPr lang="en-US" altLang="ja-JP" sz="1200" u="none" dirty="0">
                        <a:solidFill>
                          <a:schemeClr val="tx1"/>
                        </a:solidFill>
                        <a:latin typeface="+mn-lt"/>
                        <a:ea typeface="+mn-ea"/>
                      </a:endParaRPr>
                    </a:p>
                    <a:p>
                      <a:pPr marL="72000" indent="-457200">
                        <a:lnSpc>
                          <a:spcPts val="1200"/>
                        </a:lnSpc>
                      </a:pPr>
                      <a:endParaRPr lang="ja-JP" altLang="en-US" sz="1200" u="none" dirty="0">
                        <a:solidFill>
                          <a:schemeClr val="tx1"/>
                        </a:solidFill>
                        <a:latin typeface="+mn-lt"/>
                        <a:ea typeface="+mn-ea"/>
                      </a:endParaRPr>
                    </a:p>
                    <a:p>
                      <a:pPr marL="72000" indent="-457200">
                        <a:lnSpc>
                          <a:spcPts val="1200"/>
                        </a:lnSpc>
                      </a:pPr>
                      <a:r>
                        <a:rPr lang="ja-JP" altLang="en-US" sz="1200" u="none" dirty="0">
                          <a:solidFill>
                            <a:schemeClr val="tx1"/>
                          </a:solidFill>
                          <a:latin typeface="+mn-lt"/>
                          <a:ea typeface="+mn-ea"/>
                        </a:rPr>
                        <a:t>・市財政の硬直化</a:t>
                      </a:r>
                      <a:endParaRPr lang="en-US" altLang="ja-JP" sz="1200" u="none" dirty="0">
                        <a:solidFill>
                          <a:schemeClr val="tx1"/>
                        </a:solidFill>
                        <a:latin typeface="+mn-lt"/>
                        <a:ea typeface="+mn-ea"/>
                      </a:endParaRPr>
                    </a:p>
                    <a:p>
                      <a:pPr marL="72000" indent="-457200">
                        <a:lnSpc>
                          <a:spcPts val="1200"/>
                        </a:lnSpc>
                      </a:pPr>
                      <a:r>
                        <a:rPr lang="ja-JP" altLang="en-US" sz="1200" u="none" dirty="0">
                          <a:solidFill>
                            <a:schemeClr val="tx1"/>
                          </a:solidFill>
                          <a:latin typeface="+mn-lt"/>
                          <a:ea typeface="+mn-ea"/>
                        </a:rPr>
                        <a:t>⇒過去</a:t>
                      </a:r>
                      <a:r>
                        <a:rPr lang="en-US" altLang="ja-JP" sz="1200" u="none" dirty="0">
                          <a:solidFill>
                            <a:schemeClr val="tx1"/>
                          </a:solidFill>
                          <a:latin typeface="+mn-lt"/>
                          <a:ea typeface="+mn-ea"/>
                        </a:rPr>
                        <a:t>10</a:t>
                      </a:r>
                      <a:r>
                        <a:rPr lang="ja-JP" altLang="en-US" sz="1200" u="none" dirty="0">
                          <a:solidFill>
                            <a:schemeClr val="tx1"/>
                          </a:solidFill>
                          <a:latin typeface="+mn-lt"/>
                          <a:ea typeface="+mn-ea"/>
                        </a:rPr>
                        <a:t>カ年（</a:t>
                      </a:r>
                      <a:r>
                        <a:rPr lang="en-US" altLang="ja-JP" sz="1200" u="none" dirty="0">
                          <a:solidFill>
                            <a:schemeClr val="tx1"/>
                          </a:solidFill>
                          <a:latin typeface="+mn-lt"/>
                          <a:ea typeface="+mn-ea"/>
                        </a:rPr>
                        <a:t>2002</a:t>
                      </a:r>
                      <a:r>
                        <a:rPr lang="ja-JP" altLang="en-US" sz="1200" u="none" dirty="0">
                          <a:solidFill>
                            <a:schemeClr val="tx1"/>
                          </a:solidFill>
                          <a:latin typeface="+mn-lt"/>
                          <a:ea typeface="+mn-ea"/>
                        </a:rPr>
                        <a:t>年度～</a:t>
                      </a:r>
                      <a:r>
                        <a:rPr lang="en-US" altLang="ja-JP" sz="1200" u="none" dirty="0">
                          <a:solidFill>
                            <a:schemeClr val="tx1"/>
                          </a:solidFill>
                          <a:latin typeface="+mn-lt"/>
                          <a:ea typeface="+mn-ea"/>
                        </a:rPr>
                        <a:t>2011</a:t>
                      </a:r>
                      <a:r>
                        <a:rPr lang="ja-JP" altLang="en-US" sz="1200" u="none" dirty="0">
                          <a:solidFill>
                            <a:schemeClr val="tx1"/>
                          </a:solidFill>
                          <a:latin typeface="+mn-lt"/>
                          <a:ea typeface="+mn-ea"/>
                        </a:rPr>
                        <a:t>年度）では、累計</a:t>
                      </a:r>
                      <a:r>
                        <a:rPr lang="en-US" altLang="ja-JP" sz="1200" u="none" dirty="0">
                          <a:solidFill>
                            <a:schemeClr val="tx1"/>
                          </a:solidFill>
                          <a:latin typeface="+mn-lt"/>
                          <a:ea typeface="+mn-ea"/>
                        </a:rPr>
                        <a:t>1,980</a:t>
                      </a:r>
                      <a:r>
                        <a:rPr lang="ja-JP" altLang="en-US" sz="1200" u="none" dirty="0">
                          <a:solidFill>
                            <a:schemeClr val="tx1"/>
                          </a:solidFill>
                          <a:latin typeface="+mn-lt"/>
                          <a:ea typeface="+mn-ea"/>
                        </a:rPr>
                        <a:t>億円、年平均約</a:t>
                      </a:r>
                      <a:r>
                        <a:rPr lang="en-US" altLang="ja-JP" sz="1200" u="none" dirty="0">
                          <a:solidFill>
                            <a:schemeClr val="tx1"/>
                          </a:solidFill>
                          <a:latin typeface="+mn-lt"/>
                          <a:ea typeface="+mn-ea"/>
                        </a:rPr>
                        <a:t>200</a:t>
                      </a:r>
                      <a:r>
                        <a:rPr lang="ja-JP" altLang="en-US" sz="1200" u="none" dirty="0">
                          <a:solidFill>
                            <a:schemeClr val="tx1"/>
                          </a:solidFill>
                          <a:latin typeface="+mn-lt"/>
                          <a:ea typeface="+mn-ea"/>
                        </a:rPr>
                        <a:t>億円を繰り入れているが、一般会計の扶助費・公債費の負担増加により市財政の硬直化が進むなか、現行スキームは維持できないおそれがある。</a:t>
                      </a:r>
                      <a:endParaRPr lang="en-US" altLang="ja-JP" sz="1200" u="none" dirty="0">
                        <a:solidFill>
                          <a:schemeClr val="tx1"/>
                        </a:solidFill>
                        <a:latin typeface="+mn-lt"/>
                        <a:ea typeface="+mn-ea"/>
                      </a:endParaRPr>
                    </a:p>
                    <a:p>
                      <a:pPr marL="72000" indent="-457200">
                        <a:lnSpc>
                          <a:spcPts val="1200"/>
                        </a:lnSpc>
                      </a:pPr>
                      <a:endParaRPr lang="ja-JP" altLang="en-US" sz="1200" u="none" dirty="0">
                        <a:solidFill>
                          <a:schemeClr val="tx1"/>
                        </a:solidFill>
                        <a:latin typeface="+mn-lt"/>
                        <a:ea typeface="+mn-ea"/>
                      </a:endParaRPr>
                    </a:p>
                    <a:p>
                      <a:pPr marL="72000" indent="-457200">
                        <a:lnSpc>
                          <a:spcPts val="1200"/>
                        </a:lnSpc>
                      </a:pPr>
                      <a:r>
                        <a:rPr lang="ja-JP" altLang="en-US" sz="1200" u="none" dirty="0">
                          <a:solidFill>
                            <a:schemeClr val="tx1"/>
                          </a:solidFill>
                          <a:latin typeface="+mn-lt"/>
                          <a:ea typeface="+mn-ea"/>
                        </a:rPr>
                        <a:t>・公営企業の制約（経営資源の調達における法律上の限界、行政の非効率性）</a:t>
                      </a:r>
                    </a:p>
                    <a:p>
                      <a:pPr marL="72000" indent="-457200">
                        <a:lnSpc>
                          <a:spcPts val="1200"/>
                        </a:lnSpc>
                      </a:pPr>
                      <a:endParaRPr lang="ja-JP" altLang="en-US" sz="1200" u="none"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200"/>
                        </a:lnSpc>
                      </a:pPr>
                      <a:r>
                        <a:rPr lang="ja-JP" altLang="en-US" sz="1200" dirty="0">
                          <a:latin typeface="+mn-lt"/>
                          <a:ea typeface="+mn-ea"/>
                        </a:rPr>
                        <a:t>・自立した企業体として自らの経営責任で、持続的にさらなる効率性や生産性を追求し、成長力を高めていくことができる組織体への移行</a:t>
                      </a:r>
                      <a:endParaRPr lang="en-US" altLang="ja-JP" sz="1200" dirty="0">
                        <a:latin typeface="+mn-lt"/>
                        <a:ea typeface="+mn-ea"/>
                      </a:endParaRPr>
                    </a:p>
                    <a:p>
                      <a:pPr marL="72000" indent="-457200">
                        <a:lnSpc>
                          <a:spcPts val="1200"/>
                        </a:lnSpc>
                      </a:pPr>
                      <a:r>
                        <a:rPr lang="ja-JP" altLang="en-US" sz="1200" dirty="0">
                          <a:latin typeface="+mn-lt"/>
                          <a:ea typeface="+mn-ea"/>
                        </a:rPr>
                        <a:t>・利用者視点に立ったソフト・ハード両面でのサービス向上</a:t>
                      </a:r>
                      <a:endParaRPr lang="en-US" altLang="ja-JP" sz="1200" dirty="0">
                        <a:latin typeface="+mn-lt"/>
                        <a:ea typeface="+mn-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indent="-457200">
                        <a:lnSpc>
                          <a:spcPts val="1200"/>
                        </a:lnSpc>
                      </a:pPr>
                      <a:r>
                        <a:rPr lang="ja-JP" altLang="en-US" sz="1200" dirty="0">
                          <a:solidFill>
                            <a:schemeClr val="tx1"/>
                          </a:solidFill>
                          <a:latin typeface="+mn-lt"/>
                          <a:ea typeface="+mn-ea"/>
                        </a:rPr>
                        <a:t>①サービスの向上</a:t>
                      </a:r>
                      <a:endParaRPr lang="en-US" altLang="ja-JP" sz="1200" dirty="0">
                        <a:solidFill>
                          <a:schemeClr val="tx1"/>
                        </a:solidFill>
                        <a:latin typeface="+mn-lt"/>
                        <a:ea typeface="+mn-ea"/>
                      </a:endParaRPr>
                    </a:p>
                    <a:p>
                      <a:pPr marL="72000" marR="0" indent="-457200" algn="l" defTabSz="914400" rtl="0" eaLnBrk="1" fontAlgn="auto" latinLnBrk="0" hangingPunct="1">
                        <a:lnSpc>
                          <a:spcPts val="1200"/>
                        </a:lnSpc>
                        <a:spcBef>
                          <a:spcPts val="0"/>
                        </a:spcBef>
                        <a:spcAft>
                          <a:spcPts val="0"/>
                        </a:spcAft>
                        <a:buClrTx/>
                        <a:buSzTx/>
                        <a:buFontTx/>
                        <a:buNone/>
                        <a:tabLst/>
                        <a:defRPr/>
                      </a:pPr>
                      <a:r>
                        <a:rPr lang="ja-JP" altLang="en-US" sz="1200" dirty="0">
                          <a:solidFill>
                            <a:schemeClr val="tx1"/>
                          </a:solidFill>
                          <a:latin typeface="+mn-lt"/>
                          <a:ea typeface="+mn-ea"/>
                        </a:rPr>
                        <a:t>　・運賃値下げ</a:t>
                      </a:r>
                      <a:endParaRPr lang="en-US" altLang="ja-JP" sz="1200"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indent="-457200">
                        <a:lnSpc>
                          <a:spcPts val="1200"/>
                        </a:lnSpc>
                      </a:pPr>
                      <a:r>
                        <a:rPr lang="ja-JP" altLang="en-US" sz="1200" dirty="0">
                          <a:solidFill>
                            <a:schemeClr val="tx1"/>
                          </a:solidFill>
                          <a:latin typeface="+mn-lt"/>
                          <a:ea typeface="+mn-ea"/>
                        </a:rPr>
                        <a:t>　・終発時間の延長</a:t>
                      </a:r>
                      <a:endParaRPr lang="en-US" altLang="ja-JP" sz="1200"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marR="0" indent="-457200" algn="l" defTabSz="914400" rtl="0" eaLnBrk="1" fontAlgn="auto" latinLnBrk="0" hangingPunct="1">
                        <a:lnSpc>
                          <a:spcPts val="1200"/>
                        </a:lnSpc>
                        <a:spcBef>
                          <a:spcPts val="0"/>
                        </a:spcBef>
                        <a:spcAft>
                          <a:spcPts val="0"/>
                        </a:spcAft>
                        <a:buClrTx/>
                        <a:buSzTx/>
                        <a:buFontTx/>
                        <a:buNone/>
                        <a:tabLst/>
                        <a:defRPr/>
                      </a:pPr>
                      <a:r>
                        <a:rPr lang="ja-JP" altLang="en-US" sz="1200" dirty="0">
                          <a:solidFill>
                            <a:schemeClr val="tx1"/>
                          </a:solidFill>
                          <a:latin typeface="+mn-lt"/>
                          <a:ea typeface="+mn-ea"/>
                        </a:rPr>
                        <a:t>　・快適なトイレへの改修</a:t>
                      </a:r>
                      <a:endParaRPr lang="en-US" altLang="ja-JP" sz="1200" dirty="0">
                        <a:solidFill>
                          <a:schemeClr val="tx1"/>
                        </a:solidFill>
                        <a:latin typeface="+mn-lt"/>
                        <a:ea typeface="+mn-ea"/>
                      </a:endParaRPr>
                    </a:p>
                    <a:p>
                      <a:pPr marL="72000" indent="-457200">
                        <a:lnSpc>
                          <a:spcPts val="1200"/>
                        </a:lnSpc>
                      </a:pPr>
                      <a:r>
                        <a:rPr kumimoji="1" lang="en-US" altLang="ja-JP" sz="1200" kern="1200" dirty="0">
                          <a:solidFill>
                            <a:schemeClr val="tx1"/>
                          </a:solidFill>
                          <a:latin typeface="+mn-lt"/>
                          <a:ea typeface="+mn-ea"/>
                          <a:cs typeface="+mn-cs"/>
                        </a:rPr>
                        <a:t>     </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2015 </a:t>
                      </a:r>
                      <a:r>
                        <a:rPr kumimoji="1" lang="ja-JP" altLang="ja-JP" sz="1200" kern="1200" dirty="0">
                          <a:solidFill>
                            <a:schemeClr val="tx1"/>
                          </a:solidFill>
                          <a:latin typeface="+mn-lt"/>
                          <a:ea typeface="+mn-ea"/>
                          <a:cs typeface="+mn-cs"/>
                        </a:rPr>
                        <a:t>年度末までに</a:t>
                      </a:r>
                      <a:r>
                        <a:rPr kumimoji="1" lang="ja-JP" altLang="en-US" sz="1200" kern="1200" dirty="0">
                          <a:solidFill>
                            <a:schemeClr val="tx1"/>
                          </a:solidFill>
                          <a:latin typeface="+mn-lt"/>
                          <a:ea typeface="+mn-ea"/>
                          <a:cs typeface="+mn-cs"/>
                        </a:rPr>
                        <a:t>全駅</a:t>
                      </a:r>
                      <a:r>
                        <a:rPr kumimoji="1" lang="ja-JP" altLang="en-US" sz="800" kern="1200" dirty="0">
                          <a:solidFill>
                            <a:schemeClr val="tx1"/>
                          </a:solidFill>
                          <a:latin typeface="+mn-lt"/>
                          <a:ea typeface="+mn-ea"/>
                          <a:cs typeface="+mn-cs"/>
                        </a:rPr>
                        <a:t>（</a:t>
                      </a:r>
                      <a:r>
                        <a:rPr kumimoji="1" lang="en-US" altLang="ja-JP" sz="800" kern="1200" dirty="0">
                          <a:solidFill>
                            <a:schemeClr val="tx1"/>
                          </a:solidFill>
                          <a:latin typeface="+mn-lt"/>
                          <a:ea typeface="+mn-ea"/>
                          <a:cs typeface="+mn-cs"/>
                        </a:rPr>
                        <a:t>※</a:t>
                      </a:r>
                      <a:r>
                        <a:rPr kumimoji="1" lang="ja-JP" altLang="en-US" sz="800" kern="12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で完了</a:t>
                      </a:r>
                      <a:r>
                        <a:rPr kumimoji="1" lang="ja-JP" altLang="ja-JP" sz="1200" kern="1200" dirty="0">
                          <a:solidFill>
                            <a:schemeClr val="tx1"/>
                          </a:solidFill>
                          <a:latin typeface="+mn-lt"/>
                          <a:ea typeface="+mn-ea"/>
                          <a:cs typeface="+mn-cs"/>
                        </a:rPr>
                        <a:t>予定</a:t>
                      </a:r>
                      <a:r>
                        <a:rPr kumimoji="1" lang="ja-JP" altLang="en-US" sz="1200" kern="1200" dirty="0">
                          <a:solidFill>
                            <a:schemeClr val="tx1"/>
                          </a:solidFill>
                          <a:latin typeface="+mn-lt"/>
                          <a:ea typeface="+mn-ea"/>
                          <a:cs typeface="+mn-cs"/>
                        </a:rPr>
                        <a:t>）</a:t>
                      </a:r>
                      <a:endParaRPr kumimoji="1" lang="en-US" altLang="ja-JP" sz="1200" kern="1200" dirty="0">
                        <a:solidFill>
                          <a:schemeClr val="tx1"/>
                        </a:solidFill>
                        <a:latin typeface="+mn-lt"/>
                        <a:ea typeface="+mn-ea"/>
                        <a:cs typeface="+mn-cs"/>
                      </a:endParaRPr>
                    </a:p>
                    <a:p>
                      <a:pPr marL="72000" marR="0" indent="-457200" algn="l" defTabSz="914400" rtl="0" eaLnBrk="1" fontAlgn="auto" latinLnBrk="0" hangingPunct="1">
                        <a:lnSpc>
                          <a:spcPts val="1200"/>
                        </a:lnSpc>
                        <a:spcBef>
                          <a:spcPts val="0"/>
                        </a:spcBef>
                        <a:spcAft>
                          <a:spcPts val="0"/>
                        </a:spcAft>
                        <a:buClrTx/>
                        <a:buSzTx/>
                        <a:buFontTx/>
                        <a:buNone/>
                        <a:tabLst/>
                        <a:defRPr/>
                      </a:pPr>
                      <a:r>
                        <a:rPr lang="ja-JP" altLang="en-US" sz="1000" dirty="0">
                          <a:solidFill>
                            <a:schemeClr val="tx1"/>
                          </a:solidFill>
                          <a:latin typeface="+mn-lt"/>
                          <a:ea typeface="+mn-ea"/>
                        </a:rPr>
                        <a:t>　</a:t>
                      </a:r>
                      <a:r>
                        <a:rPr lang="en-US" altLang="ja-JP" sz="1000" dirty="0">
                          <a:solidFill>
                            <a:schemeClr val="tx1"/>
                          </a:solidFill>
                          <a:latin typeface="+mn-lt"/>
                          <a:ea typeface="+mn-ea"/>
                        </a:rPr>
                        <a:t>※</a:t>
                      </a:r>
                      <a:r>
                        <a:rPr lang="ja-JP" altLang="en-US" sz="1000" dirty="0">
                          <a:solidFill>
                            <a:schemeClr val="tx1"/>
                          </a:solidFill>
                          <a:latin typeface="+mn-lt"/>
                          <a:ea typeface="+mn-ea"/>
                        </a:rPr>
                        <a:t>今里筋線・ニュートラムを除く</a:t>
                      </a:r>
                      <a:endParaRPr lang="en-US" altLang="ja-JP" sz="1200"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indent="-457200">
                        <a:lnSpc>
                          <a:spcPts val="1200"/>
                        </a:lnSpc>
                      </a:pPr>
                      <a:r>
                        <a:rPr lang="ja-JP" altLang="en-US" sz="1200" dirty="0">
                          <a:solidFill>
                            <a:schemeClr val="tx1"/>
                          </a:solidFill>
                          <a:latin typeface="+mn-lt"/>
                          <a:ea typeface="+mn-ea"/>
                        </a:rPr>
                        <a:t>　・地下鉄売店のリニューアル</a:t>
                      </a:r>
                      <a:endParaRPr lang="en-US" altLang="ja-JP" sz="1200"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indent="-457200">
                        <a:lnSpc>
                          <a:spcPts val="1200"/>
                        </a:lnSpc>
                      </a:pPr>
                      <a:r>
                        <a:rPr lang="ja-JP" altLang="en-US" sz="1200" dirty="0">
                          <a:solidFill>
                            <a:schemeClr val="tx1"/>
                          </a:solidFill>
                          <a:latin typeface="+mn-lt"/>
                          <a:ea typeface="+mn-ea"/>
                        </a:rPr>
                        <a:t>　・駅ナカ事業の展開</a:t>
                      </a:r>
                      <a:endParaRPr lang="en-US" altLang="ja-JP" sz="1200" dirty="0">
                        <a:solidFill>
                          <a:schemeClr val="tx1"/>
                        </a:solidFill>
                        <a:latin typeface="+mn-lt"/>
                        <a:ea typeface="+mn-ea"/>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indent="-457200" algn="l" defTabSz="914400" rtl="0" eaLnBrk="1" fontAlgn="auto" latinLnBrk="0" hangingPunct="1">
                        <a:lnSpc>
                          <a:spcPts val="1200"/>
                        </a:lnSpc>
                        <a:spcBef>
                          <a:spcPts val="0"/>
                        </a:spcBef>
                        <a:spcAft>
                          <a:spcPts val="0"/>
                        </a:spcAft>
                        <a:buClrTx/>
                        <a:buSzTx/>
                        <a:buFontTx/>
                        <a:buNone/>
                        <a:tabLst/>
                        <a:defRPr/>
                      </a:pPr>
                      <a:endParaRPr lang="en-US" altLang="ja-JP" sz="1200" dirty="0">
                        <a:solidFill>
                          <a:schemeClr val="tx1"/>
                        </a:solidFill>
                        <a:latin typeface="+mn-lt"/>
                        <a:ea typeface="+mn-ea"/>
                      </a:endParaRPr>
                    </a:p>
                    <a:p>
                      <a:pPr marL="72000" indent="-457200">
                        <a:lnSpc>
                          <a:spcPts val="1200"/>
                        </a:lnSpc>
                        <a:defRPr/>
                      </a:pPr>
                      <a:r>
                        <a:rPr lang="ja-JP" altLang="en-US" sz="1200" dirty="0">
                          <a:solidFill>
                            <a:schemeClr val="tx1"/>
                          </a:solidFill>
                          <a:latin typeface="+mn-lt"/>
                          <a:ea typeface="+mn-ea"/>
                        </a:rPr>
                        <a:t>・</a:t>
                      </a:r>
                      <a:r>
                        <a:rPr lang="ja-JP" altLang="en-US" sz="1200" b="0" strike="noStrike" dirty="0">
                          <a:solidFill>
                            <a:schemeClr val="tx1"/>
                          </a:solidFill>
                          <a:latin typeface="+mn-lt"/>
                          <a:ea typeface="+mn-ea"/>
                        </a:rPr>
                        <a:t>初乗り</a:t>
                      </a:r>
                      <a:r>
                        <a:rPr lang="ja-JP" altLang="en-US" sz="1200" dirty="0">
                          <a:solidFill>
                            <a:schemeClr val="tx1"/>
                          </a:solidFill>
                          <a:latin typeface="+mn-lt"/>
                          <a:ea typeface="+mn-ea"/>
                        </a:rPr>
                        <a:t>運賃を</a:t>
                      </a:r>
                      <a:r>
                        <a:rPr lang="en-US" altLang="ja-JP" sz="1200" dirty="0">
                          <a:solidFill>
                            <a:schemeClr val="tx1"/>
                          </a:solidFill>
                          <a:latin typeface="+mn-lt"/>
                          <a:ea typeface="+mn-ea"/>
                        </a:rPr>
                        <a:t>200</a:t>
                      </a:r>
                      <a:r>
                        <a:rPr lang="ja-JP" altLang="en-US" sz="1200" dirty="0">
                          <a:solidFill>
                            <a:schemeClr val="tx1"/>
                          </a:solidFill>
                          <a:latin typeface="+mn-lt"/>
                          <a:ea typeface="+mn-ea"/>
                        </a:rPr>
                        <a:t>円→</a:t>
                      </a:r>
                      <a:r>
                        <a:rPr lang="en-US" altLang="ja-JP" sz="1200" dirty="0">
                          <a:solidFill>
                            <a:schemeClr val="tx1"/>
                          </a:solidFill>
                          <a:latin typeface="+mn-lt"/>
                          <a:ea typeface="+mn-ea"/>
                        </a:rPr>
                        <a:t>180</a:t>
                      </a:r>
                      <a:r>
                        <a:rPr lang="ja-JP" altLang="en-US" sz="1200" dirty="0">
                          <a:solidFill>
                            <a:schemeClr val="tx1"/>
                          </a:solidFill>
                          <a:latin typeface="+mn-lt"/>
                          <a:ea typeface="+mn-ea"/>
                        </a:rPr>
                        <a:t>円に値下げ</a:t>
                      </a:r>
                      <a:r>
                        <a:rPr lang="ja-JP" altLang="en-US" sz="1200" b="0" u="none" dirty="0">
                          <a:solidFill>
                            <a:schemeClr val="tx1"/>
                          </a:solidFill>
                          <a:latin typeface="+mn-lt"/>
                          <a:ea typeface="+mn-ea"/>
                        </a:rPr>
                        <a:t>（</a:t>
                      </a:r>
                      <a:r>
                        <a:rPr lang="en-US" altLang="ja-JP" sz="1200" b="0" u="none" dirty="0">
                          <a:solidFill>
                            <a:schemeClr val="tx1"/>
                          </a:solidFill>
                          <a:latin typeface="+mn-lt"/>
                          <a:ea typeface="+mn-ea"/>
                        </a:rPr>
                        <a:t>2014</a:t>
                      </a:r>
                      <a:r>
                        <a:rPr lang="ja-JP" altLang="en-US" sz="1200" b="0" u="none" dirty="0">
                          <a:solidFill>
                            <a:schemeClr val="tx1"/>
                          </a:solidFill>
                          <a:latin typeface="+mn-lt"/>
                          <a:ea typeface="+mn-ea"/>
                        </a:rPr>
                        <a:t>年</a:t>
                      </a:r>
                      <a:r>
                        <a:rPr lang="en-US" altLang="ja-JP" sz="1200" b="0" u="none" dirty="0">
                          <a:solidFill>
                            <a:schemeClr val="tx1"/>
                          </a:solidFill>
                          <a:latin typeface="+mn-lt"/>
                          <a:ea typeface="+mn-ea"/>
                        </a:rPr>
                        <a:t>4</a:t>
                      </a:r>
                      <a:r>
                        <a:rPr lang="ja-JP" altLang="en-US" sz="1200" b="0" u="none" dirty="0">
                          <a:solidFill>
                            <a:schemeClr val="tx1"/>
                          </a:solidFill>
                          <a:latin typeface="+mn-lt"/>
                          <a:ea typeface="+mn-ea"/>
                        </a:rPr>
                        <a:t>月）</a:t>
                      </a:r>
                      <a:endParaRPr lang="en-US" altLang="ja-JP" sz="1200" b="0" u="none" dirty="0">
                        <a:solidFill>
                          <a:schemeClr val="tx1"/>
                        </a:solidFill>
                        <a:latin typeface="+mn-lt"/>
                        <a:ea typeface="+mn-ea"/>
                      </a:endParaRPr>
                    </a:p>
                    <a:p>
                      <a:pPr marL="72000" indent="-457200">
                        <a:lnSpc>
                          <a:spcPts val="1200"/>
                        </a:lnSpc>
                        <a:defRPr/>
                      </a:pPr>
                      <a:r>
                        <a:rPr lang="ja-JP" altLang="en-US" sz="1200" b="0" u="none" dirty="0">
                          <a:solidFill>
                            <a:schemeClr val="tx1"/>
                          </a:solidFill>
                          <a:latin typeface="+mn-lt"/>
                          <a:ea typeface="+mn-ea"/>
                        </a:rPr>
                        <a:t>・</a:t>
                      </a:r>
                      <a:r>
                        <a:rPr lang="en-US" altLang="ja-JP" sz="1200" b="0" u="none" dirty="0">
                          <a:solidFill>
                            <a:schemeClr val="tx1"/>
                          </a:solidFill>
                          <a:latin typeface="+mn-lt"/>
                          <a:ea typeface="+mn-ea"/>
                        </a:rPr>
                        <a:t>2</a:t>
                      </a:r>
                      <a:r>
                        <a:rPr lang="ja-JP" altLang="en-US" sz="1200" b="0" u="none" dirty="0">
                          <a:solidFill>
                            <a:schemeClr val="tx1"/>
                          </a:solidFill>
                          <a:latin typeface="+mn-lt"/>
                          <a:ea typeface="+mn-ea"/>
                        </a:rPr>
                        <a:t>区運賃を</a:t>
                      </a:r>
                      <a:r>
                        <a:rPr lang="en-US" altLang="ja-JP" sz="1200" b="0" u="none" dirty="0">
                          <a:solidFill>
                            <a:schemeClr val="tx1"/>
                          </a:solidFill>
                          <a:latin typeface="+mn-lt"/>
                          <a:ea typeface="+mn-ea"/>
                        </a:rPr>
                        <a:t>240</a:t>
                      </a:r>
                      <a:r>
                        <a:rPr lang="ja-JP" altLang="en-US" sz="1200" b="0" u="none" dirty="0">
                          <a:solidFill>
                            <a:schemeClr val="tx1"/>
                          </a:solidFill>
                          <a:latin typeface="+mn-lt"/>
                          <a:ea typeface="+mn-ea"/>
                        </a:rPr>
                        <a:t>円→</a:t>
                      </a:r>
                      <a:r>
                        <a:rPr lang="en-US" altLang="ja-JP" sz="1200" b="0" u="none" dirty="0">
                          <a:solidFill>
                            <a:schemeClr val="tx1"/>
                          </a:solidFill>
                          <a:latin typeface="+mn-lt"/>
                          <a:ea typeface="+mn-ea"/>
                        </a:rPr>
                        <a:t>230</a:t>
                      </a:r>
                      <a:r>
                        <a:rPr lang="ja-JP" altLang="en-US" sz="1200" b="0" u="none" dirty="0">
                          <a:solidFill>
                            <a:schemeClr val="tx1"/>
                          </a:solidFill>
                          <a:latin typeface="+mn-lt"/>
                          <a:ea typeface="+mn-ea"/>
                        </a:rPr>
                        <a:t>円に値下げ（</a:t>
                      </a:r>
                      <a:r>
                        <a:rPr lang="en-US" altLang="ja-JP" sz="1200" b="0" u="none" dirty="0">
                          <a:solidFill>
                            <a:schemeClr val="tx1"/>
                          </a:solidFill>
                          <a:latin typeface="+mn-lt"/>
                          <a:ea typeface="+mn-ea"/>
                        </a:rPr>
                        <a:t>2017</a:t>
                      </a:r>
                      <a:r>
                        <a:rPr lang="ja-JP" altLang="en-US" sz="1200" b="0" u="none" dirty="0">
                          <a:solidFill>
                            <a:schemeClr val="tx1"/>
                          </a:solidFill>
                          <a:latin typeface="+mn-lt"/>
                          <a:ea typeface="+mn-ea"/>
                        </a:rPr>
                        <a:t>年</a:t>
                      </a:r>
                      <a:r>
                        <a:rPr lang="en-US" altLang="ja-JP" sz="1200" b="0" u="none" dirty="0">
                          <a:solidFill>
                            <a:schemeClr val="tx1"/>
                          </a:solidFill>
                          <a:latin typeface="+mn-lt"/>
                          <a:ea typeface="+mn-ea"/>
                        </a:rPr>
                        <a:t>4</a:t>
                      </a:r>
                      <a:r>
                        <a:rPr lang="ja-JP" altLang="en-US" sz="1200" b="0" u="none" dirty="0">
                          <a:solidFill>
                            <a:schemeClr val="tx1"/>
                          </a:solidFill>
                          <a:latin typeface="+mn-lt"/>
                          <a:ea typeface="+mn-ea"/>
                        </a:rPr>
                        <a:t>月）</a:t>
                      </a:r>
                      <a:endParaRPr lang="en-US" altLang="ja-JP" sz="1200" b="0" u="none" dirty="0">
                        <a:solidFill>
                          <a:schemeClr val="tx1"/>
                        </a:solidFill>
                        <a:latin typeface="+mn-lt"/>
                        <a:ea typeface="+mn-ea"/>
                      </a:endParaRPr>
                    </a:p>
                    <a:p>
                      <a:pPr marL="72000" indent="-457200">
                        <a:lnSpc>
                          <a:spcPts val="1200"/>
                        </a:lnSpc>
                        <a:defRPr/>
                      </a:pPr>
                      <a:endParaRPr lang="en-US" altLang="ja-JP" sz="1200" b="0" u="none" dirty="0">
                        <a:solidFill>
                          <a:srgbClr val="FF0000"/>
                        </a:solidFill>
                        <a:latin typeface="+mn-lt"/>
                        <a:ea typeface="+mn-ea"/>
                      </a:endParaRPr>
                    </a:p>
                    <a:p>
                      <a:pPr marL="72000" indent="-457200">
                        <a:lnSpc>
                          <a:spcPts val="1200"/>
                        </a:lnSpc>
                      </a:pPr>
                      <a:r>
                        <a:rPr lang="ja-JP" altLang="en-US" sz="1200" dirty="0">
                          <a:solidFill>
                            <a:schemeClr val="tx1"/>
                          </a:solidFill>
                          <a:latin typeface="+mn-lt"/>
                          <a:ea typeface="+mn-ea"/>
                        </a:rPr>
                        <a:t>・終発延長時間帯の利用者の増加</a:t>
                      </a:r>
                      <a:endParaRPr lang="en-US" altLang="ja-JP" sz="1200"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marR="0" indent="-457200" algn="l" defTabSz="914400" rtl="0" eaLnBrk="1" fontAlgn="auto" latinLnBrk="0" hangingPunct="1">
                        <a:lnSpc>
                          <a:spcPts val="1200"/>
                        </a:lnSpc>
                        <a:spcBef>
                          <a:spcPts val="0"/>
                        </a:spcBef>
                        <a:spcAft>
                          <a:spcPts val="0"/>
                        </a:spcAft>
                        <a:buClrTx/>
                        <a:buSzTx/>
                        <a:buFontTx/>
                        <a:buNone/>
                        <a:tabLst/>
                        <a:defRPr/>
                      </a:pPr>
                      <a:r>
                        <a:rPr lang="ja-JP" altLang="en-US" sz="1200" strike="noStrike" baseline="0" dirty="0">
                          <a:solidFill>
                            <a:schemeClr val="tx1"/>
                          </a:solidFill>
                          <a:latin typeface="+mn-lt"/>
                          <a:ea typeface="+mn-ea"/>
                        </a:rPr>
                        <a:t>・</a:t>
                      </a:r>
                      <a:r>
                        <a:rPr lang="en-US" altLang="ja-JP" sz="1200" strike="noStrike" baseline="0" dirty="0">
                          <a:solidFill>
                            <a:schemeClr val="tx1"/>
                          </a:solidFill>
                          <a:latin typeface="+mn-lt"/>
                          <a:ea typeface="+mn-ea"/>
                        </a:rPr>
                        <a:t>112</a:t>
                      </a:r>
                      <a:r>
                        <a:rPr lang="ja-JP" altLang="en-US" sz="1200" strike="noStrike" baseline="0" dirty="0">
                          <a:solidFill>
                            <a:schemeClr val="tx1"/>
                          </a:solidFill>
                          <a:latin typeface="+mn-lt"/>
                          <a:ea typeface="+mn-ea"/>
                        </a:rPr>
                        <a:t>駅中</a:t>
                      </a:r>
                      <a:r>
                        <a:rPr lang="en-US" altLang="ja-JP" sz="1200" strike="noStrike" baseline="0" dirty="0">
                          <a:solidFill>
                            <a:schemeClr val="tx1"/>
                          </a:solidFill>
                          <a:latin typeface="+mn-lt"/>
                          <a:ea typeface="+mn-ea"/>
                        </a:rPr>
                        <a:t>40</a:t>
                      </a:r>
                      <a:r>
                        <a:rPr lang="ja-JP" altLang="en-US" sz="1200" strike="noStrike" baseline="0" dirty="0">
                          <a:solidFill>
                            <a:schemeClr val="tx1"/>
                          </a:solidFill>
                          <a:latin typeface="+mn-lt"/>
                          <a:ea typeface="+mn-ea"/>
                        </a:rPr>
                        <a:t>駅でトイレ改修済（</a:t>
                      </a:r>
                      <a:r>
                        <a:rPr kumimoji="1" lang="en-US" altLang="ja-JP" sz="1200" strike="noStrike" baseline="0" dirty="0">
                          <a:solidFill>
                            <a:schemeClr val="tx1"/>
                          </a:solidFill>
                          <a:latin typeface="+mn-lt"/>
                          <a:ea typeface="+mn-ea"/>
                        </a:rPr>
                        <a:t>2013</a:t>
                      </a:r>
                      <a:r>
                        <a:rPr kumimoji="1" lang="ja-JP" altLang="en-US" sz="1200" strike="noStrike" baseline="0" dirty="0">
                          <a:solidFill>
                            <a:schemeClr val="tx1"/>
                          </a:solidFill>
                          <a:latin typeface="+mn-lt"/>
                          <a:ea typeface="+mn-ea"/>
                        </a:rPr>
                        <a:t>年</a:t>
                      </a:r>
                      <a:endParaRPr kumimoji="1" lang="en-US" altLang="ja-JP" sz="1200" strike="noStrike" baseline="0" dirty="0">
                        <a:solidFill>
                          <a:schemeClr val="tx1"/>
                        </a:solidFill>
                        <a:latin typeface="+mn-lt"/>
                        <a:ea typeface="+mn-ea"/>
                      </a:endParaRPr>
                    </a:p>
                    <a:p>
                      <a:pPr marL="72000" marR="0" indent="-457200" algn="l" defTabSz="914400" rtl="0" eaLnBrk="1" fontAlgn="auto" latinLnBrk="0" hangingPunct="1">
                        <a:lnSpc>
                          <a:spcPts val="1200"/>
                        </a:lnSpc>
                        <a:spcBef>
                          <a:spcPts val="0"/>
                        </a:spcBef>
                        <a:spcAft>
                          <a:spcPts val="0"/>
                        </a:spcAft>
                        <a:buClrTx/>
                        <a:buSzTx/>
                        <a:buFontTx/>
                        <a:buNone/>
                        <a:tabLst/>
                        <a:defRPr/>
                      </a:pPr>
                      <a:r>
                        <a:rPr kumimoji="1" lang="ja-JP" altLang="en-US" sz="1200" strike="noStrike" baseline="0" dirty="0">
                          <a:solidFill>
                            <a:schemeClr val="tx1"/>
                          </a:solidFill>
                          <a:latin typeface="+mn-lt"/>
                          <a:ea typeface="+mn-ea"/>
                        </a:rPr>
                        <a:t>　度末）</a:t>
                      </a:r>
                      <a:endParaRPr lang="en-US" altLang="ja-JP" sz="1200" strike="noStrike" baseline="0" dirty="0">
                        <a:solidFill>
                          <a:schemeClr val="tx1"/>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r>
                        <a:rPr lang="ja-JP" altLang="en-US" sz="1200" b="0" u="none" dirty="0">
                          <a:solidFill>
                            <a:schemeClr val="tx1"/>
                          </a:solidFill>
                          <a:latin typeface="+mn-lt"/>
                          <a:ea typeface="+mn-ea"/>
                        </a:rPr>
                        <a:t>→</a:t>
                      </a:r>
                      <a:r>
                        <a:rPr lang="en-US" altLang="ja-JP" sz="1200" b="0" u="none" dirty="0">
                          <a:solidFill>
                            <a:schemeClr val="tx1"/>
                          </a:solidFill>
                          <a:latin typeface="+mn-lt"/>
                          <a:ea typeface="+mn-ea"/>
                        </a:rPr>
                        <a:t>112</a:t>
                      </a:r>
                      <a:r>
                        <a:rPr lang="ja-JP" altLang="en-US" sz="1200" b="0" u="none" dirty="0">
                          <a:solidFill>
                            <a:schemeClr val="tx1"/>
                          </a:solidFill>
                          <a:latin typeface="+mn-lt"/>
                          <a:ea typeface="+mn-ea"/>
                        </a:rPr>
                        <a:t>駅中</a:t>
                      </a:r>
                      <a:r>
                        <a:rPr lang="en-US" altLang="ja-JP" sz="1200" b="0" u="none" dirty="0">
                          <a:solidFill>
                            <a:schemeClr val="tx1"/>
                          </a:solidFill>
                          <a:latin typeface="+mn-lt"/>
                          <a:ea typeface="+mn-ea"/>
                        </a:rPr>
                        <a:t>108</a:t>
                      </a:r>
                      <a:r>
                        <a:rPr lang="ja-JP" altLang="en-US" sz="1200" b="0" u="none" dirty="0">
                          <a:solidFill>
                            <a:schemeClr val="tx1"/>
                          </a:solidFill>
                          <a:latin typeface="+mn-lt"/>
                          <a:ea typeface="+mn-ea"/>
                        </a:rPr>
                        <a:t>駅でトイレ改修済（</a:t>
                      </a:r>
                      <a:r>
                        <a:rPr kumimoji="1" lang="en-US" altLang="ja-JP" sz="1200" b="0" u="none" dirty="0">
                          <a:solidFill>
                            <a:schemeClr val="tx1"/>
                          </a:solidFill>
                          <a:latin typeface="+mn-lt"/>
                          <a:ea typeface="+mn-ea"/>
                        </a:rPr>
                        <a:t>2017</a:t>
                      </a:r>
                      <a:r>
                        <a:rPr kumimoji="1" lang="ja-JP" altLang="en-US" sz="1200" b="0" u="none" dirty="0">
                          <a:solidFill>
                            <a:schemeClr val="tx1"/>
                          </a:solidFill>
                          <a:latin typeface="+mn-lt"/>
                          <a:ea typeface="+mn-ea"/>
                        </a:rPr>
                        <a:t>年度末）　</a:t>
                      </a:r>
                      <a:r>
                        <a:rPr lang="ja-JP" altLang="en-US" sz="1200" b="0" u="none" dirty="0">
                          <a:solidFill>
                            <a:schemeClr val="tx1"/>
                          </a:solidFill>
                          <a:latin typeface="+mn-lt"/>
                          <a:ea typeface="+mn-ea"/>
                        </a:rPr>
                        <a:t>（利用者の</a:t>
                      </a:r>
                      <a:r>
                        <a:rPr lang="en-US" altLang="ja-JP" sz="1200" b="0" u="none" dirty="0">
                          <a:solidFill>
                            <a:schemeClr val="tx1"/>
                          </a:solidFill>
                          <a:latin typeface="+mn-lt"/>
                          <a:ea typeface="+mn-ea"/>
                        </a:rPr>
                        <a:t>86</a:t>
                      </a:r>
                      <a:r>
                        <a:rPr lang="ja-JP" altLang="en-US" sz="1200" b="0" u="none" dirty="0">
                          <a:solidFill>
                            <a:schemeClr val="tx1"/>
                          </a:solidFill>
                          <a:latin typeface="+mn-lt"/>
                          <a:ea typeface="+mn-ea"/>
                        </a:rPr>
                        <a:t>％以上が満足）</a:t>
                      </a:r>
                      <a:endParaRPr lang="en-US" altLang="ja-JP" sz="1200" b="0" u="none"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indent="-457200">
                        <a:lnSpc>
                          <a:spcPts val="1200"/>
                        </a:lnSpc>
                      </a:pPr>
                      <a:r>
                        <a:rPr lang="ja-JP" altLang="en-US" sz="1200" dirty="0">
                          <a:solidFill>
                            <a:schemeClr val="tx1"/>
                          </a:solidFill>
                          <a:latin typeface="+mn-lt"/>
                          <a:ea typeface="+mn-ea"/>
                        </a:rPr>
                        <a:t>・地下鉄売店で公共料金支払の取扱</a:t>
                      </a:r>
                      <a:endParaRPr lang="en-US" altLang="ja-JP" sz="1200" dirty="0">
                        <a:solidFill>
                          <a:schemeClr val="tx1"/>
                        </a:solidFill>
                        <a:latin typeface="+mn-lt"/>
                        <a:ea typeface="+mn-ea"/>
                      </a:endParaRPr>
                    </a:p>
                    <a:p>
                      <a:pPr marL="72000" indent="-457200">
                        <a:lnSpc>
                          <a:spcPts val="1200"/>
                        </a:lnSpc>
                      </a:pPr>
                      <a:r>
                        <a:rPr lang="ja-JP" altLang="en-US" sz="1200" dirty="0">
                          <a:solidFill>
                            <a:schemeClr val="tx1"/>
                          </a:solidFill>
                          <a:latin typeface="+mn-lt"/>
                          <a:ea typeface="+mn-ea"/>
                        </a:rPr>
                        <a:t>　開始、品揃え充実</a:t>
                      </a:r>
                      <a:endParaRPr lang="en-US" altLang="ja-JP" sz="1200" dirty="0">
                        <a:solidFill>
                          <a:schemeClr val="tx1"/>
                        </a:solidFill>
                        <a:latin typeface="+mn-lt"/>
                        <a:ea typeface="+mn-ea"/>
                      </a:endParaRPr>
                    </a:p>
                    <a:p>
                      <a:pPr marL="72000" indent="-457200" algn="r">
                        <a:lnSpc>
                          <a:spcPts val="1200"/>
                        </a:lnSpc>
                      </a:pPr>
                      <a:r>
                        <a:rPr lang="ja-JP" altLang="en-US" sz="1200" dirty="0">
                          <a:solidFill>
                            <a:schemeClr val="tx1"/>
                          </a:solidFill>
                          <a:latin typeface="+mn-lt"/>
                          <a:ea typeface="+mn-ea"/>
                        </a:rPr>
                        <a:t>　　　　　　</a:t>
                      </a:r>
                      <a:r>
                        <a:rPr lang="ja-JP" altLang="en-US" sz="1200" b="0" u="none" dirty="0">
                          <a:solidFill>
                            <a:schemeClr val="tx1"/>
                          </a:solidFill>
                          <a:latin typeface="+mn-lt"/>
                          <a:ea typeface="+mn-ea"/>
                        </a:rPr>
                        <a:t>（利用者の</a:t>
                      </a:r>
                      <a:r>
                        <a:rPr lang="en-US" altLang="ja-JP" sz="1200" b="0" u="none" dirty="0">
                          <a:solidFill>
                            <a:schemeClr val="tx1"/>
                          </a:solidFill>
                          <a:latin typeface="+mn-lt"/>
                          <a:ea typeface="+mn-ea"/>
                        </a:rPr>
                        <a:t>72</a:t>
                      </a:r>
                      <a:r>
                        <a:rPr lang="ja-JP" altLang="en-US" sz="1200" b="0" u="none" dirty="0">
                          <a:solidFill>
                            <a:schemeClr val="tx1"/>
                          </a:solidFill>
                          <a:latin typeface="+mn-lt"/>
                          <a:ea typeface="+mn-ea"/>
                        </a:rPr>
                        <a:t>％以上が満足）</a:t>
                      </a:r>
                      <a:endParaRPr lang="en-US" altLang="ja-JP" sz="1200" b="0" u="none" dirty="0">
                        <a:solidFill>
                          <a:schemeClr val="tx1"/>
                        </a:solidFill>
                        <a:latin typeface="+mn-lt"/>
                        <a:ea typeface="+mn-ea"/>
                      </a:endParaRPr>
                    </a:p>
                    <a:p>
                      <a:pPr marL="72000" indent="-457200">
                        <a:lnSpc>
                          <a:spcPts val="1200"/>
                        </a:lnSpc>
                      </a:pPr>
                      <a:r>
                        <a:rPr lang="ja-JP" altLang="en-US" sz="1200" dirty="0">
                          <a:solidFill>
                            <a:schemeClr val="tx1"/>
                          </a:solidFill>
                          <a:latin typeface="+mn-lt"/>
                          <a:ea typeface="+mn-ea"/>
                        </a:rPr>
                        <a:t>　使用料収入</a:t>
                      </a:r>
                      <a:endParaRPr lang="en-US" altLang="ja-JP" sz="1200" dirty="0">
                        <a:solidFill>
                          <a:schemeClr val="tx1"/>
                        </a:solidFill>
                        <a:latin typeface="+mn-lt"/>
                        <a:ea typeface="+mn-ea"/>
                      </a:endParaRPr>
                    </a:p>
                    <a:p>
                      <a:pPr marL="72000" indent="-457200">
                        <a:lnSpc>
                          <a:spcPts val="1200"/>
                        </a:lnSpc>
                      </a:pPr>
                      <a:r>
                        <a:rPr lang="ja-JP" altLang="en-US" sz="1200" dirty="0">
                          <a:solidFill>
                            <a:schemeClr val="tx1"/>
                          </a:solidFill>
                          <a:latin typeface="+mn-lt"/>
                          <a:ea typeface="+mn-ea"/>
                        </a:rPr>
                        <a:t>　</a:t>
                      </a:r>
                      <a:r>
                        <a:rPr lang="ja-JP" altLang="en-US" sz="1200" baseline="0" dirty="0">
                          <a:solidFill>
                            <a:schemeClr val="tx1"/>
                          </a:solidFill>
                          <a:latin typeface="+mn-lt"/>
                          <a:ea typeface="+mn-ea"/>
                        </a:rPr>
                        <a:t>　</a:t>
                      </a:r>
                      <a:r>
                        <a:rPr lang="en-US" altLang="ja-JP" sz="1200" dirty="0">
                          <a:solidFill>
                            <a:schemeClr val="tx1"/>
                          </a:solidFill>
                          <a:latin typeface="+mn-lt"/>
                          <a:ea typeface="+mn-ea"/>
                        </a:rPr>
                        <a:t>2011</a:t>
                      </a:r>
                      <a:r>
                        <a:rPr lang="ja-JP" altLang="en-US" sz="1200" dirty="0">
                          <a:solidFill>
                            <a:schemeClr val="tx1"/>
                          </a:solidFill>
                          <a:latin typeface="+mn-lt"/>
                          <a:ea typeface="+mn-ea"/>
                        </a:rPr>
                        <a:t>年度</a:t>
                      </a:r>
                      <a:r>
                        <a:rPr lang="en-US" altLang="ja-JP" sz="1200" dirty="0">
                          <a:solidFill>
                            <a:schemeClr val="tx1"/>
                          </a:solidFill>
                          <a:latin typeface="+mn-lt"/>
                          <a:ea typeface="+mn-ea"/>
                        </a:rPr>
                        <a:t>1.3</a:t>
                      </a:r>
                      <a:r>
                        <a:rPr lang="ja-JP" altLang="en-US" sz="1200" dirty="0">
                          <a:solidFill>
                            <a:schemeClr val="tx1"/>
                          </a:solidFill>
                          <a:latin typeface="+mn-lt"/>
                          <a:ea typeface="+mn-ea"/>
                        </a:rPr>
                        <a:t>億円</a:t>
                      </a:r>
                      <a:endParaRPr lang="en-US" altLang="ja-JP" sz="1200" dirty="0">
                        <a:solidFill>
                          <a:schemeClr val="tx1"/>
                        </a:solidFill>
                        <a:latin typeface="+mn-lt"/>
                        <a:ea typeface="+mn-ea"/>
                      </a:endParaRPr>
                    </a:p>
                    <a:p>
                      <a:pPr marL="72000" indent="-457200">
                        <a:lnSpc>
                          <a:spcPts val="1200"/>
                        </a:lnSpc>
                      </a:pPr>
                      <a:r>
                        <a:rPr lang="ja-JP" altLang="en-US" sz="1200" dirty="0">
                          <a:solidFill>
                            <a:schemeClr val="tx1"/>
                          </a:solidFill>
                          <a:latin typeface="+mn-lt"/>
                          <a:ea typeface="+mn-ea"/>
                        </a:rPr>
                        <a:t>　→</a:t>
                      </a:r>
                      <a:r>
                        <a:rPr lang="en-US" altLang="ja-JP" sz="1200" dirty="0">
                          <a:solidFill>
                            <a:schemeClr val="tx1"/>
                          </a:solidFill>
                          <a:latin typeface="+mn-lt"/>
                          <a:ea typeface="+mn-ea"/>
                        </a:rPr>
                        <a:t>2013</a:t>
                      </a:r>
                      <a:r>
                        <a:rPr lang="ja-JP" altLang="en-US" sz="1200" dirty="0">
                          <a:solidFill>
                            <a:schemeClr val="tx1"/>
                          </a:solidFill>
                          <a:latin typeface="+mn-lt"/>
                          <a:ea typeface="+mn-ea"/>
                        </a:rPr>
                        <a:t>年度</a:t>
                      </a:r>
                      <a:r>
                        <a:rPr lang="en-US" altLang="ja-JP" sz="1200" dirty="0">
                          <a:solidFill>
                            <a:schemeClr val="tx1"/>
                          </a:solidFill>
                          <a:latin typeface="+mn-lt"/>
                          <a:ea typeface="+mn-ea"/>
                        </a:rPr>
                        <a:t>4.7</a:t>
                      </a:r>
                      <a:r>
                        <a:rPr lang="ja-JP" altLang="en-US" sz="1200" dirty="0">
                          <a:solidFill>
                            <a:schemeClr val="tx1"/>
                          </a:solidFill>
                          <a:latin typeface="+mn-lt"/>
                          <a:ea typeface="+mn-ea"/>
                        </a:rPr>
                        <a:t>億円</a:t>
                      </a:r>
                      <a:endParaRPr lang="en-US" altLang="ja-JP" sz="1200" dirty="0">
                        <a:solidFill>
                          <a:schemeClr val="tx1"/>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r>
                        <a:rPr lang="ja-JP" altLang="en-US" sz="1200" dirty="0">
                          <a:solidFill>
                            <a:schemeClr val="tx1"/>
                          </a:solidFill>
                          <a:latin typeface="+mn-lt"/>
                          <a:ea typeface="+mn-ea"/>
                        </a:rPr>
                        <a:t>　</a:t>
                      </a:r>
                      <a:r>
                        <a:rPr lang="ja-JP" altLang="en-US" sz="1200" b="0" u="none" dirty="0">
                          <a:solidFill>
                            <a:schemeClr val="tx1"/>
                          </a:solidFill>
                          <a:latin typeface="+mn-lt"/>
                          <a:ea typeface="+mn-ea"/>
                        </a:rPr>
                        <a:t>→</a:t>
                      </a:r>
                      <a:r>
                        <a:rPr lang="en-US" altLang="ja-JP" sz="1200" b="0" u="none" dirty="0">
                          <a:solidFill>
                            <a:schemeClr val="tx1"/>
                          </a:solidFill>
                          <a:latin typeface="+mn-lt"/>
                          <a:ea typeface="+mn-ea"/>
                        </a:rPr>
                        <a:t>2017</a:t>
                      </a:r>
                      <a:r>
                        <a:rPr lang="ja-JP" altLang="en-US" sz="1200" b="0" u="none" dirty="0">
                          <a:solidFill>
                            <a:schemeClr val="tx1"/>
                          </a:solidFill>
                          <a:latin typeface="+mn-lt"/>
                          <a:ea typeface="+mn-ea"/>
                        </a:rPr>
                        <a:t>年度</a:t>
                      </a:r>
                      <a:r>
                        <a:rPr lang="en-US" altLang="ja-JP" sz="1200" b="0" u="none" dirty="0">
                          <a:solidFill>
                            <a:schemeClr val="tx1"/>
                          </a:solidFill>
                          <a:latin typeface="+mn-lt"/>
                          <a:ea typeface="+mn-ea"/>
                        </a:rPr>
                        <a:t>4.2</a:t>
                      </a:r>
                      <a:r>
                        <a:rPr lang="ja-JP" altLang="en-US" sz="1200" b="0" u="none" dirty="0">
                          <a:solidFill>
                            <a:schemeClr val="tx1"/>
                          </a:solidFill>
                          <a:latin typeface="+mn-lt"/>
                          <a:ea typeface="+mn-ea"/>
                        </a:rPr>
                        <a:t>億円</a:t>
                      </a:r>
                      <a:endParaRPr lang="en-US" altLang="ja-JP" sz="1200" b="0" u="none"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indent="-457200">
                        <a:lnSpc>
                          <a:spcPts val="1200"/>
                        </a:lnSpc>
                      </a:pPr>
                      <a:endParaRPr lang="en-US" altLang="ja-JP" sz="1200" dirty="0">
                        <a:solidFill>
                          <a:schemeClr val="tx1"/>
                        </a:solidFill>
                        <a:latin typeface="+mn-lt"/>
                        <a:ea typeface="+mn-ea"/>
                      </a:endParaRPr>
                    </a:p>
                    <a:p>
                      <a:pPr marL="72000" indent="-457200">
                        <a:lnSpc>
                          <a:spcPts val="1200"/>
                        </a:lnSpc>
                      </a:pPr>
                      <a:r>
                        <a:rPr kumimoji="1" lang="ja-JP" altLang="en-US" sz="1200" dirty="0">
                          <a:solidFill>
                            <a:schemeClr val="tx1"/>
                          </a:solidFill>
                          <a:latin typeface="+mn-lt"/>
                          <a:ea typeface="+mn-ea"/>
                        </a:rPr>
                        <a:t>・</a:t>
                      </a:r>
                      <a:r>
                        <a:rPr kumimoji="1" lang="en-US" altLang="ja-JP" sz="1200" dirty="0" err="1">
                          <a:solidFill>
                            <a:schemeClr val="tx1"/>
                          </a:solidFill>
                          <a:latin typeface="+mn-lt"/>
                          <a:ea typeface="+mn-ea"/>
                        </a:rPr>
                        <a:t>ekimo</a:t>
                      </a:r>
                      <a:r>
                        <a:rPr kumimoji="1" lang="ja-JP" altLang="en-US" sz="1200" dirty="0">
                          <a:solidFill>
                            <a:schemeClr val="tx1"/>
                          </a:solidFill>
                          <a:latin typeface="+mn-lt"/>
                          <a:ea typeface="+mn-ea"/>
                        </a:rPr>
                        <a:t>（天王寺・なんば・梅田）の開業（</a:t>
                      </a:r>
                      <a:r>
                        <a:rPr kumimoji="1" lang="en-US" altLang="ja-JP" sz="1200" dirty="0">
                          <a:solidFill>
                            <a:schemeClr val="tx1"/>
                          </a:solidFill>
                          <a:latin typeface="+mn-lt"/>
                          <a:ea typeface="+mn-ea"/>
                        </a:rPr>
                        <a:t>2013</a:t>
                      </a:r>
                      <a:r>
                        <a:rPr kumimoji="1" lang="ja-JP" altLang="en-US" sz="1200" dirty="0">
                          <a:solidFill>
                            <a:schemeClr val="tx1"/>
                          </a:solidFill>
                          <a:latin typeface="+mn-lt"/>
                          <a:ea typeface="+mn-ea"/>
                        </a:rPr>
                        <a:t>年</a:t>
                      </a:r>
                      <a:r>
                        <a:rPr kumimoji="1" lang="en-US" altLang="ja-JP" sz="1200" dirty="0">
                          <a:solidFill>
                            <a:schemeClr val="tx1"/>
                          </a:solidFill>
                          <a:latin typeface="+mn-lt"/>
                          <a:ea typeface="+mn-ea"/>
                        </a:rPr>
                        <a:t>4</a:t>
                      </a:r>
                      <a:r>
                        <a:rPr kumimoji="1" lang="ja-JP" altLang="en-US" sz="1200" dirty="0">
                          <a:solidFill>
                            <a:schemeClr val="tx1"/>
                          </a:solidFill>
                          <a:latin typeface="+mn-lt"/>
                          <a:ea typeface="+mn-ea"/>
                        </a:rPr>
                        <a:t>月～）</a:t>
                      </a:r>
                      <a:endParaRPr kumimoji="1" lang="en-US" altLang="ja-JP" sz="1200" dirty="0">
                        <a:solidFill>
                          <a:schemeClr val="tx1"/>
                        </a:solidFill>
                        <a:latin typeface="+mn-lt"/>
                        <a:ea typeface="+mn-ea"/>
                      </a:endParaRPr>
                    </a:p>
                    <a:p>
                      <a:pPr marL="72000" indent="-457200" algn="r">
                        <a:lnSpc>
                          <a:spcPts val="1200"/>
                        </a:lnSpc>
                      </a:pPr>
                      <a:r>
                        <a:rPr kumimoji="1" lang="ja-JP" altLang="en-US" sz="1200" dirty="0">
                          <a:solidFill>
                            <a:schemeClr val="tx1"/>
                          </a:solidFill>
                          <a:latin typeface="+mn-lt"/>
                          <a:ea typeface="+mn-ea"/>
                        </a:rPr>
                        <a:t>　　　　　</a:t>
                      </a:r>
                      <a:r>
                        <a:rPr kumimoji="1" lang="ja-JP" altLang="en-US" sz="1200" strike="noStrike" dirty="0">
                          <a:solidFill>
                            <a:schemeClr val="tx1"/>
                          </a:solidFill>
                          <a:latin typeface="+mn-lt"/>
                          <a:ea typeface="+mn-ea"/>
                        </a:rPr>
                        <a:t>　</a:t>
                      </a:r>
                      <a:r>
                        <a:rPr lang="ja-JP" altLang="en-US" sz="1200" b="0" u="none" dirty="0">
                          <a:solidFill>
                            <a:schemeClr val="tx1"/>
                          </a:solidFill>
                          <a:latin typeface="+mn-lt"/>
                          <a:ea typeface="+mn-ea"/>
                        </a:rPr>
                        <a:t>（利用者の</a:t>
                      </a:r>
                      <a:r>
                        <a:rPr lang="en-US" altLang="ja-JP" sz="1200" b="0" u="none" dirty="0">
                          <a:solidFill>
                            <a:schemeClr val="tx1"/>
                          </a:solidFill>
                          <a:latin typeface="+mn-lt"/>
                          <a:ea typeface="+mn-ea"/>
                        </a:rPr>
                        <a:t>79</a:t>
                      </a:r>
                      <a:r>
                        <a:rPr lang="ja-JP" altLang="en-US" sz="1200" b="0" u="none" dirty="0">
                          <a:solidFill>
                            <a:schemeClr val="tx1"/>
                          </a:solidFill>
                          <a:latin typeface="+mn-lt"/>
                          <a:ea typeface="+mn-ea"/>
                        </a:rPr>
                        <a:t>％が満足）</a:t>
                      </a:r>
                      <a:endParaRPr lang="en-US" altLang="ja-JP" sz="1200" b="0" u="none" dirty="0">
                        <a:solidFill>
                          <a:schemeClr val="tx1"/>
                        </a:solidFill>
                        <a:latin typeface="+mn-lt"/>
                        <a:ea typeface="+mn-ea"/>
                      </a:endParaRPr>
                    </a:p>
                    <a:p>
                      <a:pPr marL="72000" indent="-457200">
                        <a:lnSpc>
                          <a:spcPts val="1200"/>
                        </a:lnSpc>
                      </a:pPr>
                      <a:r>
                        <a:rPr kumimoji="1" lang="en-US" altLang="ja-JP" sz="1200" kern="1200" dirty="0">
                          <a:solidFill>
                            <a:schemeClr val="tx1"/>
                          </a:solidFill>
                          <a:latin typeface="+mn-lt"/>
                          <a:ea typeface="+mn-ea"/>
                          <a:cs typeface="+mn-cs"/>
                        </a:rPr>
                        <a:t>  </a:t>
                      </a:r>
                      <a:r>
                        <a:rPr kumimoji="1" lang="ja-JP" altLang="en-US" sz="1200" kern="1200" dirty="0">
                          <a:solidFill>
                            <a:schemeClr val="tx1"/>
                          </a:solidFill>
                          <a:latin typeface="+mn-lt"/>
                          <a:ea typeface="+mn-ea"/>
                          <a:cs typeface="+mn-cs"/>
                        </a:rPr>
                        <a:t>使用料収入　</a:t>
                      </a:r>
                      <a:r>
                        <a:rPr kumimoji="1" lang="en-US" altLang="ja-JP" sz="1200" kern="1200" dirty="0">
                          <a:solidFill>
                            <a:schemeClr val="tx1"/>
                          </a:solidFill>
                          <a:latin typeface="+mn-lt"/>
                          <a:ea typeface="+mn-ea"/>
                          <a:cs typeface="+mn-cs"/>
                        </a:rPr>
                        <a:t>2013</a:t>
                      </a:r>
                      <a:r>
                        <a:rPr kumimoji="1" lang="ja-JP" altLang="en-US" sz="1200" kern="1200" dirty="0">
                          <a:solidFill>
                            <a:schemeClr val="tx1"/>
                          </a:solidFill>
                          <a:latin typeface="+mn-lt"/>
                          <a:ea typeface="+mn-ea"/>
                          <a:cs typeface="+mn-cs"/>
                        </a:rPr>
                        <a:t>年度</a:t>
                      </a:r>
                      <a:r>
                        <a:rPr kumimoji="1" lang="en-US" altLang="ja-JP" sz="1200" kern="1200" dirty="0">
                          <a:solidFill>
                            <a:schemeClr val="tx1"/>
                          </a:solidFill>
                          <a:latin typeface="+mn-lt"/>
                          <a:ea typeface="+mn-ea"/>
                          <a:cs typeface="+mn-cs"/>
                        </a:rPr>
                        <a:t>5.5</a:t>
                      </a:r>
                      <a:r>
                        <a:rPr kumimoji="1" lang="ja-JP" altLang="en-US" sz="1200" kern="1200" dirty="0">
                          <a:solidFill>
                            <a:schemeClr val="tx1"/>
                          </a:solidFill>
                          <a:latin typeface="+mn-lt"/>
                          <a:ea typeface="+mn-ea"/>
                          <a:cs typeface="+mn-cs"/>
                        </a:rPr>
                        <a:t>億円</a:t>
                      </a:r>
                      <a:endParaRPr kumimoji="1" lang="en-US" altLang="ja-JP" sz="1200" kern="1200" dirty="0">
                        <a:solidFill>
                          <a:schemeClr val="tx1"/>
                        </a:solidFill>
                        <a:latin typeface="+mn-lt"/>
                        <a:ea typeface="+mn-ea"/>
                        <a:cs typeface="+mn-cs"/>
                      </a:endParaRPr>
                    </a:p>
                    <a:p>
                      <a:pPr marL="72000" marR="0" lvl="0" indent="-457200" algn="l" defTabSz="914400" rtl="0" eaLnBrk="1" fontAlgn="auto" latinLnBrk="0" hangingPunct="1">
                        <a:lnSpc>
                          <a:spcPts val="1200"/>
                        </a:lnSpc>
                        <a:spcBef>
                          <a:spcPts val="0"/>
                        </a:spcBef>
                        <a:spcAft>
                          <a:spcPts val="0"/>
                        </a:spcAft>
                        <a:buClrTx/>
                        <a:buSzTx/>
                        <a:buFontTx/>
                        <a:buNone/>
                        <a:tabLst/>
                        <a:defRPr/>
                      </a:pPr>
                      <a:r>
                        <a:rPr kumimoji="1" lang="ja-JP" altLang="en-US" sz="1200" u="none" kern="1200" dirty="0">
                          <a:solidFill>
                            <a:schemeClr val="tx1"/>
                          </a:solidFill>
                          <a:latin typeface="+mn-lt"/>
                          <a:ea typeface="+mn-ea"/>
                          <a:cs typeface="+mn-cs"/>
                        </a:rPr>
                        <a:t>　　　　　　　　</a:t>
                      </a:r>
                      <a:r>
                        <a:rPr lang="ja-JP" altLang="en-US" sz="1200" b="0" u="none" dirty="0">
                          <a:solidFill>
                            <a:schemeClr val="tx1"/>
                          </a:solidFill>
                          <a:latin typeface="+mn-lt"/>
                          <a:ea typeface="+mn-ea"/>
                        </a:rPr>
                        <a:t>→</a:t>
                      </a:r>
                      <a:r>
                        <a:rPr lang="en-US" altLang="ja-JP" sz="1200" b="0" u="none" dirty="0">
                          <a:solidFill>
                            <a:schemeClr val="tx1"/>
                          </a:solidFill>
                          <a:latin typeface="+mn-lt"/>
                          <a:ea typeface="+mn-ea"/>
                        </a:rPr>
                        <a:t>2017</a:t>
                      </a:r>
                      <a:r>
                        <a:rPr lang="ja-JP" altLang="en-US" sz="1200" b="0" u="none" dirty="0">
                          <a:solidFill>
                            <a:schemeClr val="tx1"/>
                          </a:solidFill>
                          <a:latin typeface="+mn-lt"/>
                          <a:ea typeface="+mn-ea"/>
                        </a:rPr>
                        <a:t>年度</a:t>
                      </a:r>
                      <a:r>
                        <a:rPr lang="en-US" altLang="ja-JP" sz="1200" b="0" u="none" dirty="0">
                          <a:solidFill>
                            <a:schemeClr val="tx1"/>
                          </a:solidFill>
                          <a:latin typeface="+mn-lt"/>
                          <a:ea typeface="+mn-ea"/>
                        </a:rPr>
                        <a:t>9.0</a:t>
                      </a:r>
                      <a:r>
                        <a:rPr lang="ja-JP" altLang="en-US" sz="1200" b="0" u="none" dirty="0">
                          <a:solidFill>
                            <a:schemeClr val="tx1"/>
                          </a:solidFill>
                          <a:latin typeface="+mn-lt"/>
                          <a:ea typeface="+mn-ea"/>
                        </a:rPr>
                        <a:t>億円</a:t>
                      </a:r>
                      <a:endParaRPr lang="en-US" altLang="ja-JP" sz="1200" b="0" u="none" dirty="0">
                        <a:solidFill>
                          <a:schemeClr val="tx1"/>
                        </a:solidFill>
                        <a:latin typeface="+mn-lt"/>
                        <a:ea typeface="+mn-ea"/>
                      </a:endParaRPr>
                    </a:p>
                    <a:p>
                      <a:pPr marL="72000" indent="-457200"/>
                      <a:endParaRPr lang="en-US" altLang="ja-JP" sz="1200" b="1" u="sng" dirty="0">
                        <a:solidFill>
                          <a:srgbClr val="FF0000"/>
                        </a:solidFill>
                        <a:latin typeface="+mn-lt"/>
                        <a:ea typeface="+mn-ea"/>
                      </a:endParaRPr>
                    </a:p>
                    <a:p>
                      <a:pPr marL="72000" indent="-457200"/>
                      <a:r>
                        <a:rPr lang="ja-JP" altLang="en-US" sz="1200" b="0" u="none" dirty="0">
                          <a:solidFill>
                            <a:schemeClr val="tx1"/>
                          </a:solidFill>
                          <a:latin typeface="+mn-lt"/>
                          <a:ea typeface="+mn-ea"/>
                        </a:rPr>
                        <a:t>・新なにわ大食堂（新大阪）の開業（</a:t>
                      </a:r>
                      <a:r>
                        <a:rPr lang="en-US" altLang="ja-JP" sz="1200" b="0" u="none" dirty="0">
                          <a:solidFill>
                            <a:schemeClr val="tx1"/>
                          </a:solidFill>
                          <a:latin typeface="+mn-lt"/>
                          <a:ea typeface="+mn-ea"/>
                        </a:rPr>
                        <a:t>2016</a:t>
                      </a:r>
                      <a:r>
                        <a:rPr lang="ja-JP" altLang="en-US" sz="1200" b="0" u="none" dirty="0">
                          <a:solidFill>
                            <a:schemeClr val="tx1"/>
                          </a:solidFill>
                          <a:latin typeface="+mn-lt"/>
                          <a:ea typeface="+mn-ea"/>
                        </a:rPr>
                        <a:t>年</a:t>
                      </a:r>
                      <a:r>
                        <a:rPr lang="en-US" altLang="ja-JP" sz="1200" b="0" u="none" dirty="0">
                          <a:solidFill>
                            <a:schemeClr val="tx1"/>
                          </a:solidFill>
                          <a:latin typeface="+mn-lt"/>
                          <a:ea typeface="+mn-ea"/>
                        </a:rPr>
                        <a:t>3</a:t>
                      </a:r>
                      <a:r>
                        <a:rPr lang="ja-JP" altLang="en-US" sz="1200" b="0" u="none" dirty="0">
                          <a:solidFill>
                            <a:schemeClr val="tx1"/>
                          </a:solidFill>
                          <a:latin typeface="+mn-lt"/>
                          <a:ea typeface="+mn-ea"/>
                        </a:rPr>
                        <a:t>月）</a:t>
                      </a:r>
                      <a:endParaRPr lang="en-US" altLang="ja-JP" sz="1200" b="0" u="none" dirty="0">
                        <a:solidFill>
                          <a:schemeClr val="tx1"/>
                        </a:solidFill>
                        <a:latin typeface="+mn-lt"/>
                        <a:ea typeface="+mn-ea"/>
                      </a:endParaRPr>
                    </a:p>
                    <a:p>
                      <a:pPr marL="72000" indent="-457200" algn="r"/>
                      <a:r>
                        <a:rPr kumimoji="1" lang="ja-JP" altLang="en-US" sz="1200" b="0" u="none" dirty="0">
                          <a:solidFill>
                            <a:schemeClr val="tx1"/>
                          </a:solidFill>
                          <a:latin typeface="+mn-lt"/>
                          <a:ea typeface="+mn-ea"/>
                        </a:rPr>
                        <a:t>　　　　　</a:t>
                      </a:r>
                      <a:r>
                        <a:rPr kumimoji="1" lang="ja-JP" altLang="en-US" sz="1200" b="0" u="none" strike="noStrike" dirty="0">
                          <a:solidFill>
                            <a:schemeClr val="tx1"/>
                          </a:solidFill>
                          <a:latin typeface="+mn-lt"/>
                          <a:ea typeface="+mn-ea"/>
                        </a:rPr>
                        <a:t>　</a:t>
                      </a:r>
                      <a:r>
                        <a:rPr lang="ja-JP" altLang="en-US" sz="1200" b="0" u="none" dirty="0">
                          <a:solidFill>
                            <a:schemeClr val="tx1"/>
                          </a:solidFill>
                          <a:latin typeface="+mn-lt"/>
                          <a:ea typeface="+mn-ea"/>
                        </a:rPr>
                        <a:t>（利用者の</a:t>
                      </a:r>
                      <a:r>
                        <a:rPr lang="en-US" altLang="ja-JP" sz="1200" b="0" u="none" dirty="0">
                          <a:solidFill>
                            <a:schemeClr val="tx1"/>
                          </a:solidFill>
                          <a:latin typeface="+mn-lt"/>
                          <a:ea typeface="+mn-ea"/>
                        </a:rPr>
                        <a:t>73</a:t>
                      </a:r>
                      <a:r>
                        <a:rPr lang="ja-JP" altLang="en-US" sz="1200" b="0" u="none" dirty="0">
                          <a:solidFill>
                            <a:schemeClr val="tx1"/>
                          </a:solidFill>
                          <a:latin typeface="+mn-lt"/>
                          <a:ea typeface="+mn-ea"/>
                        </a:rPr>
                        <a:t>％が満足）</a:t>
                      </a:r>
                      <a:endParaRPr lang="en-US" altLang="ja-JP" sz="1200" b="0" u="none" dirty="0">
                        <a:solidFill>
                          <a:schemeClr val="tx1"/>
                        </a:solidFill>
                        <a:latin typeface="+mn-lt"/>
                        <a:ea typeface="+mn-ea"/>
                      </a:endParaRPr>
                    </a:p>
                    <a:p>
                      <a:pPr marL="72000" indent="-457200"/>
                      <a:r>
                        <a:rPr lang="ja-JP" altLang="en-US" sz="1200" b="0" u="none" dirty="0">
                          <a:solidFill>
                            <a:schemeClr val="tx1"/>
                          </a:solidFill>
                          <a:latin typeface="+mn-lt"/>
                          <a:ea typeface="+mn-ea"/>
                        </a:rPr>
                        <a:t>　使用料収入　</a:t>
                      </a:r>
                      <a:r>
                        <a:rPr lang="en-US" altLang="ja-JP" sz="1200" b="0" u="none" dirty="0">
                          <a:solidFill>
                            <a:schemeClr val="tx1"/>
                          </a:solidFill>
                          <a:latin typeface="+mn-lt"/>
                          <a:ea typeface="+mn-ea"/>
                        </a:rPr>
                        <a:t>2017</a:t>
                      </a:r>
                      <a:r>
                        <a:rPr lang="ja-JP" altLang="en-US" sz="1200" b="0" u="none" dirty="0">
                          <a:solidFill>
                            <a:schemeClr val="tx1"/>
                          </a:solidFill>
                          <a:latin typeface="+mn-lt"/>
                          <a:ea typeface="+mn-ea"/>
                        </a:rPr>
                        <a:t>年度</a:t>
                      </a:r>
                      <a:r>
                        <a:rPr lang="en-US" altLang="ja-JP" sz="1200" b="0" u="none" dirty="0">
                          <a:solidFill>
                            <a:schemeClr val="tx1"/>
                          </a:solidFill>
                          <a:latin typeface="+mn-lt"/>
                          <a:ea typeface="+mn-ea"/>
                        </a:rPr>
                        <a:t>2.0</a:t>
                      </a:r>
                      <a:r>
                        <a:rPr lang="ja-JP" altLang="en-US" sz="1200" b="0" u="none" dirty="0">
                          <a:solidFill>
                            <a:schemeClr val="tx1"/>
                          </a:solidFill>
                          <a:latin typeface="+mn-lt"/>
                          <a:ea typeface="+mn-ea"/>
                        </a:rPr>
                        <a:t>億円</a:t>
                      </a:r>
                      <a:endParaRPr lang="en-US" altLang="ja-JP" sz="1200" b="0" u="none" dirty="0">
                        <a:solidFill>
                          <a:schemeClr val="tx1"/>
                        </a:solidFill>
                        <a:latin typeface="+mn-lt"/>
                        <a:ea typeface="+mn-ea"/>
                      </a:endParaRPr>
                    </a:p>
                  </a:txBody>
                  <a:tcPr marR="36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9" name="テキスト ボックス 8"/>
          <p:cNvSpPr txBox="1"/>
          <p:nvPr/>
        </p:nvSpPr>
        <p:spPr>
          <a:xfrm>
            <a:off x="0" y="-27384"/>
            <a:ext cx="7200000" cy="461665"/>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Ⅱ【</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民営化の取組</a:t>
            </a:r>
            <a:r>
              <a:rPr kumimoji="1" lang="en-US" altLang="ja-JP"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（１）地下鉄</a:t>
            </a:r>
          </a:p>
        </p:txBody>
      </p:sp>
      <p:sp>
        <p:nvSpPr>
          <p:cNvPr id="8" name="正方形/長方形 7"/>
          <p:cNvSpPr/>
          <p:nvPr/>
        </p:nvSpPr>
        <p:spPr>
          <a:xfrm>
            <a:off x="323528" y="469285"/>
            <a:ext cx="2088232" cy="3600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民営化までの取組</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50</a:t>
            </a:fld>
            <a:endParaRPr lang="ja-JP" altLang="en-US"/>
          </a:p>
        </p:txBody>
      </p:sp>
    </p:spTree>
    <p:extLst>
      <p:ext uri="{BB962C8B-B14F-4D97-AF65-F5344CB8AC3E}">
        <p14:creationId xmlns:p14="http://schemas.microsoft.com/office/powerpoint/2010/main" val="41778379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16826</Words>
  <Application>Microsoft Office PowerPoint</Application>
  <PresentationFormat>画面に合わせる (4:3)</PresentationFormat>
  <Paragraphs>2091</Paragraphs>
  <Slides>62</Slides>
  <Notes>33</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62</vt:i4>
      </vt:variant>
    </vt:vector>
  </HeadingPairs>
  <TitlesOfParts>
    <vt:vector size="76" baseType="lpstr">
      <vt:lpstr>BIZ UDゴシック</vt:lpstr>
      <vt:lpstr>HGPｺﾞｼｯｸE</vt:lpstr>
      <vt:lpstr>Meiryo UI</vt:lpstr>
      <vt:lpstr>ＭＳ Ｐゴシック</vt:lpstr>
      <vt:lpstr>MS UI Gothic</vt:lpstr>
      <vt:lpstr>ＭＳ ゴシック</vt:lpstr>
      <vt:lpstr>游ゴシック</vt:lpstr>
      <vt:lpstr>Arial</vt:lpstr>
      <vt:lpstr>Calibri</vt:lpstr>
      <vt:lpstr>Times New Roman</vt:lpstr>
      <vt:lpstr>Trebuchet MS</vt:lpstr>
      <vt:lpstr>Wingdings</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2023-06-16T04:23:16Z</dcterms:created>
  <dcterms:modified xsi:type="dcterms:W3CDTF">2023-06-16T05:14:48Z</dcterms:modified>
</cp:coreProperties>
</file>