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4" showSpecialPlsOnTitleSld="0" removePersonalInfoOnSave="1" saveSubsetFonts="1">
  <p:sldMasterIdLst>
    <p:sldMasterId id="2147483648" r:id="rId1"/>
  </p:sldMasterIdLst>
  <p:notesMasterIdLst>
    <p:notesMasterId r:id="rId61"/>
  </p:notesMasterIdLst>
  <p:handoutMasterIdLst>
    <p:handoutMasterId r:id="rId62"/>
  </p:handoutMasterIdLst>
  <p:sldIdLst>
    <p:sldId id="2966" r:id="rId2"/>
    <p:sldId id="2930" r:id="rId3"/>
    <p:sldId id="2931" r:id="rId4"/>
    <p:sldId id="2932" r:id="rId5"/>
    <p:sldId id="2933" r:id="rId6"/>
    <p:sldId id="2934" r:id="rId7"/>
    <p:sldId id="2935" r:id="rId8"/>
    <p:sldId id="2936" r:id="rId9"/>
    <p:sldId id="2937" r:id="rId10"/>
    <p:sldId id="2387" r:id="rId11"/>
    <p:sldId id="2881" r:id="rId12"/>
    <p:sldId id="2882" r:id="rId13"/>
    <p:sldId id="2883" r:id="rId14"/>
    <p:sldId id="2884" r:id="rId15"/>
    <p:sldId id="2885" r:id="rId16"/>
    <p:sldId id="2886" r:id="rId17"/>
    <p:sldId id="2887" r:id="rId18"/>
    <p:sldId id="2388" r:id="rId19"/>
    <p:sldId id="2888" r:id="rId20"/>
    <p:sldId id="2889" r:id="rId21"/>
    <p:sldId id="2389" r:id="rId22"/>
    <p:sldId id="2390" r:id="rId23"/>
    <p:sldId id="2890" r:id="rId24"/>
    <p:sldId id="2891" r:id="rId25"/>
    <p:sldId id="2892" r:id="rId26"/>
    <p:sldId id="2893" r:id="rId27"/>
    <p:sldId id="2894" r:id="rId28"/>
    <p:sldId id="2895" r:id="rId29"/>
    <p:sldId id="2896" r:id="rId30"/>
    <p:sldId id="2391" r:id="rId31"/>
    <p:sldId id="2392" r:id="rId32"/>
    <p:sldId id="2897" r:id="rId33"/>
    <p:sldId id="2898" r:id="rId34"/>
    <p:sldId id="2817" r:id="rId35"/>
    <p:sldId id="2899" r:id="rId36"/>
    <p:sldId id="2900" r:id="rId37"/>
    <p:sldId id="2901" r:id="rId38"/>
    <p:sldId id="2902" r:id="rId39"/>
    <p:sldId id="2903" r:id="rId40"/>
    <p:sldId id="2904" r:id="rId41"/>
    <p:sldId id="2905" r:id="rId42"/>
    <p:sldId id="2906" r:id="rId43"/>
    <p:sldId id="2394" r:id="rId44"/>
    <p:sldId id="2967" r:id="rId45"/>
    <p:sldId id="2834" r:id="rId46"/>
    <p:sldId id="2835" r:id="rId47"/>
    <p:sldId id="2836" r:id="rId48"/>
    <p:sldId id="2837" r:id="rId49"/>
    <p:sldId id="2395" r:id="rId50"/>
    <p:sldId id="2396" r:id="rId51"/>
    <p:sldId id="2397" r:id="rId52"/>
    <p:sldId id="2398" r:id="rId53"/>
    <p:sldId id="2907" r:id="rId54"/>
    <p:sldId id="2908" r:id="rId55"/>
    <p:sldId id="2909" r:id="rId56"/>
    <p:sldId id="2910" r:id="rId57"/>
    <p:sldId id="2911" r:id="rId58"/>
    <p:sldId id="2969" r:id="rId59"/>
    <p:sldId id="2970"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966"/>
            <p14:sldId id="2930"/>
            <p14:sldId id="2931"/>
            <p14:sldId id="2932"/>
            <p14:sldId id="2933"/>
            <p14:sldId id="2934"/>
            <p14:sldId id="2935"/>
            <p14:sldId id="2936"/>
            <p14:sldId id="2937"/>
            <p14:sldId id="2387"/>
            <p14:sldId id="2881"/>
            <p14:sldId id="2882"/>
            <p14:sldId id="2883"/>
            <p14:sldId id="2884"/>
            <p14:sldId id="2885"/>
            <p14:sldId id="2886"/>
            <p14:sldId id="2887"/>
            <p14:sldId id="2388"/>
            <p14:sldId id="2888"/>
            <p14:sldId id="2889"/>
            <p14:sldId id="2389"/>
            <p14:sldId id="2390"/>
            <p14:sldId id="2890"/>
            <p14:sldId id="2891"/>
            <p14:sldId id="2892"/>
            <p14:sldId id="2893"/>
            <p14:sldId id="2894"/>
            <p14:sldId id="2895"/>
            <p14:sldId id="2896"/>
            <p14:sldId id="2391"/>
            <p14:sldId id="2392"/>
            <p14:sldId id="2897"/>
            <p14:sldId id="2898"/>
            <p14:sldId id="2817"/>
            <p14:sldId id="2899"/>
            <p14:sldId id="2900"/>
            <p14:sldId id="2901"/>
            <p14:sldId id="2902"/>
            <p14:sldId id="2903"/>
            <p14:sldId id="2904"/>
            <p14:sldId id="2905"/>
            <p14:sldId id="2906"/>
            <p14:sldId id="2394"/>
            <p14:sldId id="2967"/>
            <p14:sldId id="2834"/>
            <p14:sldId id="2835"/>
            <p14:sldId id="2836"/>
            <p14:sldId id="2837"/>
            <p14:sldId id="2395"/>
            <p14:sldId id="2396"/>
            <p14:sldId id="2397"/>
            <p14:sldId id="2398"/>
            <p14:sldId id="2907"/>
            <p14:sldId id="2908"/>
            <p14:sldId id="2909"/>
            <p14:sldId id="2910"/>
            <p14:sldId id="2911"/>
            <p14:sldId id="2969"/>
            <p14:sldId id="2970"/>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78"/>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521875824"/>
        <c:axId val="521876216"/>
      </c:barChart>
      <c:catAx>
        <c:axId val="521875824"/>
        <c:scaling>
          <c:orientation val="minMax"/>
        </c:scaling>
        <c:delete val="0"/>
        <c:axPos val="b"/>
        <c:numFmt formatCode="General" sourceLinked="1"/>
        <c:majorTickMark val="out"/>
        <c:minorTickMark val="none"/>
        <c:tickLblPos val="nextTo"/>
        <c:txPr>
          <a:bodyPr rot="0" vert="eaVert"/>
          <a:lstStyle/>
          <a:p>
            <a:pPr>
              <a:defRPr sz="1200"/>
            </a:pPr>
            <a:endParaRPr lang="ja-JP"/>
          </a:p>
        </c:txPr>
        <c:crossAx val="521876216"/>
        <c:crosses val="autoZero"/>
        <c:auto val="1"/>
        <c:lblAlgn val="ctr"/>
        <c:lblOffset val="100"/>
        <c:noMultiLvlLbl val="0"/>
      </c:catAx>
      <c:valAx>
        <c:axId val="521876216"/>
        <c:scaling>
          <c:orientation val="minMax"/>
        </c:scaling>
        <c:delete val="0"/>
        <c:axPos val="l"/>
        <c:numFmt formatCode="#,##0_);[Red]\(#,##0\)" sourceLinked="1"/>
        <c:majorTickMark val="out"/>
        <c:minorTickMark val="none"/>
        <c:tickLblPos val="nextTo"/>
        <c:txPr>
          <a:bodyPr/>
          <a:lstStyle/>
          <a:p>
            <a:pPr>
              <a:defRPr sz="1200"/>
            </a:pPr>
            <a:endParaRPr lang="ja-JP"/>
          </a:p>
        </c:txPr>
        <c:crossAx val="521875824"/>
        <c:crosses val="autoZero"/>
        <c:crossBetween val="between"/>
        <c:dispUnits>
          <c:builtInUnit val="millions"/>
        </c:dispUnits>
      </c:valAx>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C3980-B701-4922-854B-22DFF9385130}" type="doc">
      <dgm:prSet loTypeId="urn:microsoft.com/office/officeart/2005/8/layout/chevron1" loCatId="process" qsTypeId="urn:microsoft.com/office/officeart/2005/8/quickstyle/simple1" qsCatId="simple" csTypeId="urn:microsoft.com/office/officeart/2005/8/colors/accent2_3" csCatId="accent2" phldr="1"/>
      <dgm:spPr/>
    </dgm:pt>
    <dgm:pt modelId="{105527C2-95BE-4BC5-BD59-466F9916565A}">
      <dgm:prSet phldrT="[テキスト]" custT="1"/>
      <dgm:spPr/>
      <dgm:t>
        <a:bodyPr/>
        <a:lstStyle/>
        <a:p>
          <a:pPr algn="ctr"/>
          <a:r>
            <a:rPr kumimoji="1" lang="en-US" altLang="ja-JP" sz="1200" dirty="0"/>
            <a:t>2004</a:t>
          </a:r>
          <a:r>
            <a:rPr kumimoji="1" lang="ja-JP" altLang="en-US" sz="1200" dirty="0"/>
            <a:t>年度～</a:t>
          </a:r>
          <a:r>
            <a:rPr kumimoji="1" lang="en-US" altLang="ja-JP" sz="1200" dirty="0"/>
            <a:t>2014</a:t>
          </a:r>
          <a:r>
            <a:rPr kumimoji="1" lang="ja-JP" altLang="en-US" sz="1200" dirty="0"/>
            <a:t>年度　保育所民間委託</a:t>
          </a:r>
        </a:p>
      </dgm:t>
    </dgm:pt>
    <dgm:pt modelId="{682A02EE-A8F1-4FA2-9EF0-D8D1D3C2D10A}" type="parTrans" cxnId="{7F657A7B-7F93-4C13-AB05-D9B322CE4FF1}">
      <dgm:prSet/>
      <dgm:spPr/>
      <dgm:t>
        <a:bodyPr/>
        <a:lstStyle/>
        <a:p>
          <a:pPr algn="ctr"/>
          <a:endParaRPr kumimoji="1" lang="ja-JP" altLang="en-US" sz="1200"/>
        </a:p>
      </dgm:t>
    </dgm:pt>
    <dgm:pt modelId="{242271C7-1003-4F43-B6E8-86BB750137A9}" type="sibTrans" cxnId="{7F657A7B-7F93-4C13-AB05-D9B322CE4FF1}">
      <dgm:prSet/>
      <dgm:spPr/>
      <dgm:t>
        <a:bodyPr/>
        <a:lstStyle/>
        <a:p>
          <a:pPr algn="ctr"/>
          <a:endParaRPr kumimoji="1" lang="ja-JP" altLang="en-US" sz="1200"/>
        </a:p>
      </dgm:t>
    </dgm:pt>
    <dgm:pt modelId="{E61B598F-A204-42F4-97D9-9B151F0574B8}" type="pres">
      <dgm:prSet presAssocID="{774C3980-B701-4922-854B-22DFF9385130}" presName="Name0" presStyleCnt="0">
        <dgm:presLayoutVars>
          <dgm:dir/>
          <dgm:animLvl val="lvl"/>
          <dgm:resizeHandles val="exact"/>
        </dgm:presLayoutVars>
      </dgm:prSet>
      <dgm:spPr/>
    </dgm:pt>
    <dgm:pt modelId="{A7A0C48A-03BF-4530-AC60-CCA0F7A7091E}" type="pres">
      <dgm:prSet presAssocID="{105527C2-95BE-4BC5-BD59-466F9916565A}" presName="parTxOnly" presStyleLbl="node1" presStyleIdx="0" presStyleCnt="1" custScaleX="100098" custLinFactNeighborX="-49" custLinFactNeighborY="-25000">
        <dgm:presLayoutVars>
          <dgm:chMax val="0"/>
          <dgm:chPref val="0"/>
          <dgm:bulletEnabled val="1"/>
        </dgm:presLayoutVars>
      </dgm:prSet>
      <dgm:spPr/>
      <dgm:t>
        <a:bodyPr/>
        <a:lstStyle/>
        <a:p>
          <a:endParaRPr kumimoji="1" lang="ja-JP" altLang="en-US"/>
        </a:p>
      </dgm:t>
    </dgm:pt>
  </dgm:ptLst>
  <dgm:cxnLst>
    <dgm:cxn modelId="{7B3A57E8-EF96-4F48-8B45-CADBDFB008F1}" type="presOf" srcId="{774C3980-B701-4922-854B-22DFF9385130}" destId="{E61B598F-A204-42F4-97D9-9B151F0574B8}" srcOrd="0" destOrd="0" presId="urn:microsoft.com/office/officeart/2005/8/layout/chevron1"/>
    <dgm:cxn modelId="{7F657A7B-7F93-4C13-AB05-D9B322CE4FF1}" srcId="{774C3980-B701-4922-854B-22DFF9385130}" destId="{105527C2-95BE-4BC5-BD59-466F9916565A}" srcOrd="0" destOrd="0" parTransId="{682A02EE-A8F1-4FA2-9EF0-D8D1D3C2D10A}" sibTransId="{242271C7-1003-4F43-B6E8-86BB750137A9}"/>
    <dgm:cxn modelId="{D4EB8AE2-505B-47EC-88D3-7488B69D447E}" type="presOf" srcId="{105527C2-95BE-4BC5-BD59-466F9916565A}" destId="{A7A0C48A-03BF-4530-AC60-CCA0F7A7091E}" srcOrd="0" destOrd="0" presId="urn:microsoft.com/office/officeart/2005/8/layout/chevron1"/>
    <dgm:cxn modelId="{A6DC9F7F-B871-41F5-A1C5-D790871516C9}" type="presParOf" srcId="{E61B598F-A204-42F4-97D9-9B151F0574B8}" destId="{A7A0C48A-03BF-4530-AC60-CCA0F7A7091E}" srcOrd="0"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C3980-B701-4922-854B-22DFF9385130}" type="doc">
      <dgm:prSet loTypeId="urn:microsoft.com/office/officeart/2005/8/layout/chevron1" loCatId="process" qsTypeId="urn:microsoft.com/office/officeart/2005/8/quickstyle/simple1" qsCatId="simple" csTypeId="urn:microsoft.com/office/officeart/2005/8/colors/accent2_3" csCatId="accent2" phldr="1"/>
      <dgm:spPr/>
    </dgm:pt>
    <dgm:pt modelId="{105527C2-95BE-4BC5-BD59-466F9916565A}">
      <dgm:prSet phldrT="[テキスト]" custT="1"/>
      <dgm:spPr/>
      <dgm:t>
        <a:bodyPr/>
        <a:lstStyle/>
        <a:p>
          <a:pPr algn="ctr"/>
          <a:r>
            <a:rPr kumimoji="1" lang="en-US" altLang="ja-JP" sz="1200" dirty="0"/>
            <a:t>2015</a:t>
          </a:r>
          <a:r>
            <a:rPr kumimoji="1" lang="ja-JP" altLang="en-US" sz="1200" dirty="0"/>
            <a:t>年度～　保育所民間移管</a:t>
          </a:r>
        </a:p>
      </dgm:t>
    </dgm:pt>
    <dgm:pt modelId="{682A02EE-A8F1-4FA2-9EF0-D8D1D3C2D10A}" type="parTrans" cxnId="{7F657A7B-7F93-4C13-AB05-D9B322CE4FF1}">
      <dgm:prSet/>
      <dgm:spPr/>
      <dgm:t>
        <a:bodyPr/>
        <a:lstStyle/>
        <a:p>
          <a:pPr algn="ctr"/>
          <a:endParaRPr kumimoji="1" lang="ja-JP" altLang="en-US" sz="1200"/>
        </a:p>
      </dgm:t>
    </dgm:pt>
    <dgm:pt modelId="{242271C7-1003-4F43-B6E8-86BB750137A9}" type="sibTrans" cxnId="{7F657A7B-7F93-4C13-AB05-D9B322CE4FF1}">
      <dgm:prSet/>
      <dgm:spPr/>
      <dgm:t>
        <a:bodyPr/>
        <a:lstStyle/>
        <a:p>
          <a:pPr algn="ctr"/>
          <a:endParaRPr kumimoji="1" lang="ja-JP" altLang="en-US" sz="1200"/>
        </a:p>
      </dgm:t>
    </dgm:pt>
    <dgm:pt modelId="{E61B598F-A204-42F4-97D9-9B151F0574B8}" type="pres">
      <dgm:prSet presAssocID="{774C3980-B701-4922-854B-22DFF9385130}" presName="Name0" presStyleCnt="0">
        <dgm:presLayoutVars>
          <dgm:dir/>
          <dgm:animLvl val="lvl"/>
          <dgm:resizeHandles val="exact"/>
        </dgm:presLayoutVars>
      </dgm:prSet>
      <dgm:spPr/>
    </dgm:pt>
    <dgm:pt modelId="{A7A0C48A-03BF-4530-AC60-CCA0F7A7091E}" type="pres">
      <dgm:prSet presAssocID="{105527C2-95BE-4BC5-BD59-466F9916565A}" presName="parTxOnly" presStyleLbl="node1" presStyleIdx="0" presStyleCnt="1" custScaleX="100098">
        <dgm:presLayoutVars>
          <dgm:chMax val="0"/>
          <dgm:chPref val="0"/>
          <dgm:bulletEnabled val="1"/>
        </dgm:presLayoutVars>
      </dgm:prSet>
      <dgm:spPr/>
      <dgm:t>
        <a:bodyPr/>
        <a:lstStyle/>
        <a:p>
          <a:endParaRPr kumimoji="1" lang="ja-JP" altLang="en-US"/>
        </a:p>
      </dgm:t>
    </dgm:pt>
  </dgm:ptLst>
  <dgm:cxnLst>
    <dgm:cxn modelId="{16DF0E55-B592-496F-9D60-5C57D54AE99F}" type="presOf" srcId="{105527C2-95BE-4BC5-BD59-466F9916565A}" destId="{A7A0C48A-03BF-4530-AC60-CCA0F7A7091E}" srcOrd="0" destOrd="0" presId="urn:microsoft.com/office/officeart/2005/8/layout/chevron1"/>
    <dgm:cxn modelId="{7F657A7B-7F93-4C13-AB05-D9B322CE4FF1}" srcId="{774C3980-B701-4922-854B-22DFF9385130}" destId="{105527C2-95BE-4BC5-BD59-466F9916565A}" srcOrd="0" destOrd="0" parTransId="{682A02EE-A8F1-4FA2-9EF0-D8D1D3C2D10A}" sibTransId="{242271C7-1003-4F43-B6E8-86BB750137A9}"/>
    <dgm:cxn modelId="{44EF4BEC-CFB9-4432-801A-88BA708BC02C}" type="presOf" srcId="{774C3980-B701-4922-854B-22DFF9385130}" destId="{E61B598F-A204-42F4-97D9-9B151F0574B8}" srcOrd="0" destOrd="0" presId="urn:microsoft.com/office/officeart/2005/8/layout/chevron1"/>
    <dgm:cxn modelId="{EFE24B09-375E-4B33-9284-1C59C2885491}" type="presParOf" srcId="{E61B598F-A204-42F4-97D9-9B151F0574B8}" destId="{A7A0C48A-03BF-4530-AC60-CCA0F7A7091E}" srcOrd="0"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79A78-FA2E-D542-894B-7183E5A62500}"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kumimoji="1" lang="ja-JP" altLang="en-US"/>
        </a:p>
      </dgm:t>
    </dgm:pt>
    <dgm:pt modelId="{11A918C8-FA27-E643-BE7A-CC645E79463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scene3d>
          <a:camera prst="orthographicFront"/>
          <a:lightRig rig="threePt" dir="t"/>
        </a:scene3d>
        <a:sp3d>
          <a:bevelT/>
        </a:sp3d>
      </dgm:spPr>
      <dgm:t>
        <a:bodyPr/>
        <a:lstStyle/>
        <a:p>
          <a:r>
            <a:rPr kumimoji="1" lang="ja-JP" altLang="en-US" dirty="0"/>
            <a:t>必要な要件</a:t>
          </a:r>
        </a:p>
      </dgm:t>
    </dgm:pt>
    <dgm:pt modelId="{B15E9872-969B-F64F-B897-B40FC73DF4C7}" type="parTrans" cxnId="{49CC6BCC-864A-744A-9168-A3B77B4AB058}">
      <dgm:prSet/>
      <dgm:spPr/>
      <dgm:t>
        <a:bodyPr/>
        <a:lstStyle/>
        <a:p>
          <a:endParaRPr kumimoji="1" lang="ja-JP" altLang="en-US"/>
        </a:p>
      </dgm:t>
    </dgm:pt>
    <dgm:pt modelId="{4DD255B1-FE07-3847-8514-8B304FA42AA5}" type="sibTrans" cxnId="{49CC6BCC-864A-744A-9168-A3B77B4AB058}">
      <dgm:prSet/>
      <dgm:spPr/>
      <dgm:t>
        <a:bodyPr/>
        <a:lstStyle/>
        <a:p>
          <a:endParaRPr kumimoji="1" lang="ja-JP" altLang="en-US"/>
        </a:p>
      </dgm:t>
    </dgm:pt>
    <dgm:pt modelId="{8463EE5C-B8BA-F940-9A0C-307EBEEB2D5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継続性</a:t>
          </a:r>
        </a:p>
      </dgm:t>
    </dgm:pt>
    <dgm:pt modelId="{F9DAB03E-E95C-7942-86A8-EF44A7477AD8}" type="parTrans" cxnId="{2FB3D65D-2AD5-8246-9CD1-84D81D9D0119}">
      <dgm:prSet/>
      <dgm:spPr/>
      <dgm:t>
        <a:bodyPr/>
        <a:lstStyle/>
        <a:p>
          <a:endParaRPr kumimoji="1" lang="ja-JP" altLang="en-US"/>
        </a:p>
      </dgm:t>
    </dgm:pt>
    <dgm:pt modelId="{BC7E39A8-1E87-B340-99A8-422713B64356}" type="sibTrans" cxnId="{2FB3D65D-2AD5-8246-9CD1-84D81D9D0119}">
      <dgm:prSet/>
      <dgm:spPr/>
      <dgm:t>
        <a:bodyPr/>
        <a:lstStyle/>
        <a:p>
          <a:endParaRPr kumimoji="1" lang="ja-JP" altLang="en-US"/>
        </a:p>
      </dgm:t>
    </dgm:pt>
    <dgm:pt modelId="{1B4A3887-DDC3-BF46-A2EE-C7E366BA0EEA}">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自主性</a:t>
          </a:r>
        </a:p>
      </dgm:t>
    </dgm:pt>
    <dgm:pt modelId="{2AC971B3-ED23-C240-87F4-172A3DE9A3A3}" type="parTrans" cxnId="{421D0229-E0F6-7446-BDF6-6E7CB833CEA2}">
      <dgm:prSet/>
      <dgm:spPr/>
      <dgm:t>
        <a:bodyPr/>
        <a:lstStyle/>
        <a:p>
          <a:endParaRPr kumimoji="1" lang="ja-JP" altLang="en-US"/>
        </a:p>
      </dgm:t>
    </dgm:pt>
    <dgm:pt modelId="{8666A7BA-9254-764C-A887-7C5B11226B42}" type="sibTrans" cxnId="{421D0229-E0F6-7446-BDF6-6E7CB833CEA2}">
      <dgm:prSet/>
      <dgm:spPr/>
      <dgm:t>
        <a:bodyPr/>
        <a:lstStyle/>
        <a:p>
          <a:endParaRPr kumimoji="1" lang="ja-JP" altLang="en-US"/>
        </a:p>
      </dgm:t>
    </dgm:pt>
    <dgm:pt modelId="{B5790563-2FED-1343-B4C9-20583027E90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柔軟性</a:t>
          </a:r>
        </a:p>
      </dgm:t>
    </dgm:pt>
    <dgm:pt modelId="{932BBCC7-29E6-354B-9580-CBB4C02680AD}" type="parTrans" cxnId="{4347C58B-BA9F-9A47-8E0B-E950E95E149A}">
      <dgm:prSet/>
      <dgm:spPr/>
      <dgm:t>
        <a:bodyPr/>
        <a:lstStyle/>
        <a:p>
          <a:endParaRPr kumimoji="1" lang="ja-JP" altLang="en-US"/>
        </a:p>
      </dgm:t>
    </dgm:pt>
    <dgm:pt modelId="{337BF7D2-6D34-734A-AA95-3C8863C751BA}" type="sibTrans" cxnId="{4347C58B-BA9F-9A47-8E0B-E950E95E149A}">
      <dgm:prSet/>
      <dgm:spPr/>
      <dgm:t>
        <a:bodyPr/>
        <a:lstStyle/>
        <a:p>
          <a:endParaRPr kumimoji="1" lang="ja-JP" altLang="en-US"/>
        </a:p>
      </dgm:t>
    </dgm:pt>
    <dgm:pt modelId="{1A67FE7A-5DD3-A74E-80E3-9056A844033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機動性</a:t>
          </a:r>
        </a:p>
      </dgm:t>
    </dgm:pt>
    <dgm:pt modelId="{C580E46A-71C2-0F4B-BA86-DBD3EED9185D}" type="parTrans" cxnId="{3A0CEBAE-3E71-FA46-9D0D-BA5D12908223}">
      <dgm:prSet/>
      <dgm:spPr/>
      <dgm:t>
        <a:bodyPr/>
        <a:lstStyle/>
        <a:p>
          <a:endParaRPr kumimoji="1" lang="ja-JP" altLang="en-US"/>
        </a:p>
      </dgm:t>
    </dgm:pt>
    <dgm:pt modelId="{BCD73719-6921-964F-88A9-7A6DFED5A91C}" type="sibTrans" cxnId="{3A0CEBAE-3E71-FA46-9D0D-BA5D12908223}">
      <dgm:prSet/>
      <dgm:spPr/>
      <dgm:t>
        <a:bodyPr/>
        <a:lstStyle/>
        <a:p>
          <a:endParaRPr kumimoji="1" lang="ja-JP" altLang="en-US"/>
        </a:p>
      </dgm:t>
    </dgm:pt>
    <dgm:pt modelId="{9149B59F-73E5-5446-BB3E-D7FBB9DC2769}" type="pres">
      <dgm:prSet presAssocID="{D6679A78-FA2E-D542-894B-7183E5A62500}" presName="Name0" presStyleCnt="0">
        <dgm:presLayoutVars>
          <dgm:chMax val="1"/>
          <dgm:dir/>
          <dgm:animLvl val="ctr"/>
          <dgm:resizeHandles val="exact"/>
        </dgm:presLayoutVars>
      </dgm:prSet>
      <dgm:spPr/>
      <dgm:t>
        <a:bodyPr/>
        <a:lstStyle/>
        <a:p>
          <a:endParaRPr kumimoji="1" lang="ja-JP" altLang="en-US"/>
        </a:p>
      </dgm:t>
    </dgm:pt>
    <dgm:pt modelId="{909466A3-1CA3-5448-BEEF-C17871C8FE07}" type="pres">
      <dgm:prSet presAssocID="{11A918C8-FA27-E643-BE7A-CC645E794637}" presName="centerShape" presStyleLbl="node0" presStyleIdx="0" presStyleCnt="1" custLinFactNeighborX="-12" custLinFactNeighborY="-701"/>
      <dgm:spPr/>
      <dgm:t>
        <a:bodyPr/>
        <a:lstStyle/>
        <a:p>
          <a:endParaRPr kumimoji="1" lang="ja-JP" altLang="en-US"/>
        </a:p>
      </dgm:t>
    </dgm:pt>
    <dgm:pt modelId="{E135FD65-6344-B04E-9A7A-06D4E67599B0}" type="pres">
      <dgm:prSet presAssocID="{8463EE5C-B8BA-F940-9A0C-307EBEEB2D57}" presName="node" presStyleLbl="node1" presStyleIdx="0" presStyleCnt="4">
        <dgm:presLayoutVars>
          <dgm:bulletEnabled val="1"/>
        </dgm:presLayoutVars>
      </dgm:prSet>
      <dgm:spPr/>
      <dgm:t>
        <a:bodyPr/>
        <a:lstStyle/>
        <a:p>
          <a:endParaRPr kumimoji="1" lang="ja-JP" altLang="en-US"/>
        </a:p>
      </dgm:t>
    </dgm:pt>
    <dgm:pt modelId="{11FAD4A1-A4A5-2545-AF95-30C7EA362003}" type="pres">
      <dgm:prSet presAssocID="{8463EE5C-B8BA-F940-9A0C-307EBEEB2D57}" presName="dummy" presStyleCnt="0"/>
      <dgm:spPr/>
    </dgm:pt>
    <dgm:pt modelId="{25C9FF45-2552-624A-9705-BE7D4A93E1B7}" type="pres">
      <dgm:prSet presAssocID="{BC7E39A8-1E87-B340-99A8-422713B64356}" presName="sibTrans" presStyleLbl="sibTrans2D1" presStyleIdx="0" presStyleCnt="4"/>
      <dgm:spPr/>
      <dgm:t>
        <a:bodyPr/>
        <a:lstStyle/>
        <a:p>
          <a:endParaRPr kumimoji="1" lang="ja-JP" altLang="en-US"/>
        </a:p>
      </dgm:t>
    </dgm:pt>
    <dgm:pt modelId="{492A708A-B5C8-844A-9B45-1FE9DDC5764A}" type="pres">
      <dgm:prSet presAssocID="{1B4A3887-DDC3-BF46-A2EE-C7E366BA0EEA}" presName="node" presStyleLbl="node1" presStyleIdx="1" presStyleCnt="4">
        <dgm:presLayoutVars>
          <dgm:bulletEnabled val="1"/>
        </dgm:presLayoutVars>
      </dgm:prSet>
      <dgm:spPr/>
      <dgm:t>
        <a:bodyPr/>
        <a:lstStyle/>
        <a:p>
          <a:endParaRPr kumimoji="1" lang="ja-JP" altLang="en-US"/>
        </a:p>
      </dgm:t>
    </dgm:pt>
    <dgm:pt modelId="{3FEA81EE-C6C7-7749-B9A4-15E553FB2B11}" type="pres">
      <dgm:prSet presAssocID="{1B4A3887-DDC3-BF46-A2EE-C7E366BA0EEA}" presName="dummy" presStyleCnt="0"/>
      <dgm:spPr/>
    </dgm:pt>
    <dgm:pt modelId="{87FE72CC-0FC2-DA46-BF6F-C64136B2E520}" type="pres">
      <dgm:prSet presAssocID="{8666A7BA-9254-764C-A887-7C5B11226B42}" presName="sibTrans" presStyleLbl="sibTrans2D1" presStyleIdx="1" presStyleCnt="4"/>
      <dgm:spPr/>
      <dgm:t>
        <a:bodyPr/>
        <a:lstStyle/>
        <a:p>
          <a:endParaRPr kumimoji="1" lang="ja-JP" altLang="en-US"/>
        </a:p>
      </dgm:t>
    </dgm:pt>
    <dgm:pt modelId="{EFE0A49B-7D92-054B-97EA-8C2D9F91C3FE}" type="pres">
      <dgm:prSet presAssocID="{B5790563-2FED-1343-B4C9-20583027E906}" presName="node" presStyleLbl="node1" presStyleIdx="2" presStyleCnt="4">
        <dgm:presLayoutVars>
          <dgm:bulletEnabled val="1"/>
        </dgm:presLayoutVars>
      </dgm:prSet>
      <dgm:spPr/>
      <dgm:t>
        <a:bodyPr/>
        <a:lstStyle/>
        <a:p>
          <a:endParaRPr kumimoji="1" lang="ja-JP" altLang="en-US"/>
        </a:p>
      </dgm:t>
    </dgm:pt>
    <dgm:pt modelId="{DA4A1010-D58B-BB42-9D4C-0C7DCA85D3AD}" type="pres">
      <dgm:prSet presAssocID="{B5790563-2FED-1343-B4C9-20583027E906}" presName="dummy" presStyleCnt="0"/>
      <dgm:spPr/>
    </dgm:pt>
    <dgm:pt modelId="{A1680C9A-9C1C-1E44-B4C5-0F7BADAA3C0B}" type="pres">
      <dgm:prSet presAssocID="{337BF7D2-6D34-734A-AA95-3C8863C751BA}" presName="sibTrans" presStyleLbl="sibTrans2D1" presStyleIdx="2" presStyleCnt="4"/>
      <dgm:spPr/>
      <dgm:t>
        <a:bodyPr/>
        <a:lstStyle/>
        <a:p>
          <a:endParaRPr kumimoji="1" lang="ja-JP" altLang="en-US"/>
        </a:p>
      </dgm:t>
    </dgm:pt>
    <dgm:pt modelId="{133B5CC7-D289-B144-A11A-CACF221AB57C}" type="pres">
      <dgm:prSet presAssocID="{1A67FE7A-5DD3-A74E-80E3-9056A8440336}" presName="node" presStyleLbl="node1" presStyleIdx="3" presStyleCnt="4">
        <dgm:presLayoutVars>
          <dgm:bulletEnabled val="1"/>
        </dgm:presLayoutVars>
      </dgm:prSet>
      <dgm:spPr/>
      <dgm:t>
        <a:bodyPr/>
        <a:lstStyle/>
        <a:p>
          <a:endParaRPr kumimoji="1" lang="ja-JP" altLang="en-US"/>
        </a:p>
      </dgm:t>
    </dgm:pt>
    <dgm:pt modelId="{70229D9F-D409-5044-AA66-16F3A45F2B31}" type="pres">
      <dgm:prSet presAssocID="{1A67FE7A-5DD3-A74E-80E3-9056A8440336}" presName="dummy" presStyleCnt="0"/>
      <dgm:spPr/>
    </dgm:pt>
    <dgm:pt modelId="{7D34B7B7-E52C-A547-9BB7-3013C6FAD108}" type="pres">
      <dgm:prSet presAssocID="{BCD73719-6921-964F-88A9-7A6DFED5A91C}" presName="sibTrans" presStyleLbl="sibTrans2D1" presStyleIdx="3" presStyleCnt="4"/>
      <dgm:spPr/>
      <dgm:t>
        <a:bodyPr/>
        <a:lstStyle/>
        <a:p>
          <a:endParaRPr kumimoji="1" lang="ja-JP" altLang="en-US"/>
        </a:p>
      </dgm:t>
    </dgm:pt>
  </dgm:ptLst>
  <dgm:cxnLst>
    <dgm:cxn modelId="{BB0969A6-1850-4F12-9439-7947D96F4D46}" type="presOf" srcId="{11A918C8-FA27-E643-BE7A-CC645E794637}" destId="{909466A3-1CA3-5448-BEEF-C17871C8FE07}" srcOrd="0" destOrd="0" presId="urn:microsoft.com/office/officeart/2005/8/layout/radial6"/>
    <dgm:cxn modelId="{018CCDCC-0EAB-4C7E-A50E-4095BA0AC943}" type="presOf" srcId="{8666A7BA-9254-764C-A887-7C5B11226B42}" destId="{87FE72CC-0FC2-DA46-BF6F-C64136B2E520}" srcOrd="0" destOrd="0" presId="urn:microsoft.com/office/officeart/2005/8/layout/radial6"/>
    <dgm:cxn modelId="{C3670659-92B8-4A58-97F6-26FA32174E85}" type="presOf" srcId="{BCD73719-6921-964F-88A9-7A6DFED5A91C}" destId="{7D34B7B7-E52C-A547-9BB7-3013C6FAD108}" srcOrd="0" destOrd="0" presId="urn:microsoft.com/office/officeart/2005/8/layout/radial6"/>
    <dgm:cxn modelId="{2FB3D65D-2AD5-8246-9CD1-84D81D9D0119}" srcId="{11A918C8-FA27-E643-BE7A-CC645E794637}" destId="{8463EE5C-B8BA-F940-9A0C-307EBEEB2D57}" srcOrd="0" destOrd="0" parTransId="{F9DAB03E-E95C-7942-86A8-EF44A7477AD8}" sibTransId="{BC7E39A8-1E87-B340-99A8-422713B64356}"/>
    <dgm:cxn modelId="{49CC6BCC-864A-744A-9168-A3B77B4AB058}" srcId="{D6679A78-FA2E-D542-894B-7183E5A62500}" destId="{11A918C8-FA27-E643-BE7A-CC645E794637}" srcOrd="0" destOrd="0" parTransId="{B15E9872-969B-F64F-B897-B40FC73DF4C7}" sibTransId="{4DD255B1-FE07-3847-8514-8B304FA42AA5}"/>
    <dgm:cxn modelId="{8089CA9E-91B8-433D-B662-D4BC69FD0F36}" type="presOf" srcId="{D6679A78-FA2E-D542-894B-7183E5A62500}" destId="{9149B59F-73E5-5446-BB3E-D7FBB9DC2769}" srcOrd="0" destOrd="0" presId="urn:microsoft.com/office/officeart/2005/8/layout/radial6"/>
    <dgm:cxn modelId="{4347C58B-BA9F-9A47-8E0B-E950E95E149A}" srcId="{11A918C8-FA27-E643-BE7A-CC645E794637}" destId="{B5790563-2FED-1343-B4C9-20583027E906}" srcOrd="2" destOrd="0" parTransId="{932BBCC7-29E6-354B-9580-CBB4C02680AD}" sibTransId="{337BF7D2-6D34-734A-AA95-3C8863C751BA}"/>
    <dgm:cxn modelId="{421D0229-E0F6-7446-BDF6-6E7CB833CEA2}" srcId="{11A918C8-FA27-E643-BE7A-CC645E794637}" destId="{1B4A3887-DDC3-BF46-A2EE-C7E366BA0EEA}" srcOrd="1" destOrd="0" parTransId="{2AC971B3-ED23-C240-87F4-172A3DE9A3A3}" sibTransId="{8666A7BA-9254-764C-A887-7C5B11226B42}"/>
    <dgm:cxn modelId="{19067172-F5FB-4837-806F-61BDB147CE8D}" type="presOf" srcId="{8463EE5C-B8BA-F940-9A0C-307EBEEB2D57}" destId="{E135FD65-6344-B04E-9A7A-06D4E67599B0}" srcOrd="0" destOrd="0" presId="urn:microsoft.com/office/officeart/2005/8/layout/radial6"/>
    <dgm:cxn modelId="{946EE232-ADEF-4A9B-952B-9A23E257A117}" type="presOf" srcId="{1B4A3887-DDC3-BF46-A2EE-C7E366BA0EEA}" destId="{492A708A-B5C8-844A-9B45-1FE9DDC5764A}" srcOrd="0" destOrd="0" presId="urn:microsoft.com/office/officeart/2005/8/layout/radial6"/>
    <dgm:cxn modelId="{946B1784-5425-4A0E-97B2-755E089A2B17}" type="presOf" srcId="{BC7E39A8-1E87-B340-99A8-422713B64356}" destId="{25C9FF45-2552-624A-9705-BE7D4A93E1B7}" srcOrd="0" destOrd="0" presId="urn:microsoft.com/office/officeart/2005/8/layout/radial6"/>
    <dgm:cxn modelId="{3A0CEBAE-3E71-FA46-9D0D-BA5D12908223}" srcId="{11A918C8-FA27-E643-BE7A-CC645E794637}" destId="{1A67FE7A-5DD3-A74E-80E3-9056A8440336}" srcOrd="3" destOrd="0" parTransId="{C580E46A-71C2-0F4B-BA86-DBD3EED9185D}" sibTransId="{BCD73719-6921-964F-88A9-7A6DFED5A91C}"/>
    <dgm:cxn modelId="{5605186A-EB70-45FA-B507-406A426577E4}" type="presOf" srcId="{1A67FE7A-5DD3-A74E-80E3-9056A8440336}" destId="{133B5CC7-D289-B144-A11A-CACF221AB57C}" srcOrd="0" destOrd="0" presId="urn:microsoft.com/office/officeart/2005/8/layout/radial6"/>
    <dgm:cxn modelId="{E921170D-6AF5-4EF5-A659-BC22DB17E6D7}" type="presOf" srcId="{B5790563-2FED-1343-B4C9-20583027E906}" destId="{EFE0A49B-7D92-054B-97EA-8C2D9F91C3FE}" srcOrd="0" destOrd="0" presId="urn:microsoft.com/office/officeart/2005/8/layout/radial6"/>
    <dgm:cxn modelId="{67C9C69D-15AE-4036-8C0C-574D765B6DD1}" type="presOf" srcId="{337BF7D2-6D34-734A-AA95-3C8863C751BA}" destId="{A1680C9A-9C1C-1E44-B4C5-0F7BADAA3C0B}" srcOrd="0" destOrd="0" presId="urn:microsoft.com/office/officeart/2005/8/layout/radial6"/>
    <dgm:cxn modelId="{322DBD48-32D9-4B37-8385-3CD5A2FE6D9A}" type="presParOf" srcId="{9149B59F-73E5-5446-BB3E-D7FBB9DC2769}" destId="{909466A3-1CA3-5448-BEEF-C17871C8FE07}" srcOrd="0" destOrd="0" presId="urn:microsoft.com/office/officeart/2005/8/layout/radial6"/>
    <dgm:cxn modelId="{A8D25140-4E3F-4FF1-99DA-051368872FB9}" type="presParOf" srcId="{9149B59F-73E5-5446-BB3E-D7FBB9DC2769}" destId="{E135FD65-6344-B04E-9A7A-06D4E67599B0}" srcOrd="1" destOrd="0" presId="urn:microsoft.com/office/officeart/2005/8/layout/radial6"/>
    <dgm:cxn modelId="{6E8A5F88-7E29-4B71-A47F-2249B8D5B81B}" type="presParOf" srcId="{9149B59F-73E5-5446-BB3E-D7FBB9DC2769}" destId="{11FAD4A1-A4A5-2545-AF95-30C7EA362003}" srcOrd="2" destOrd="0" presId="urn:microsoft.com/office/officeart/2005/8/layout/radial6"/>
    <dgm:cxn modelId="{480B57CB-6862-4B33-8D35-FF480586CD92}" type="presParOf" srcId="{9149B59F-73E5-5446-BB3E-D7FBB9DC2769}" destId="{25C9FF45-2552-624A-9705-BE7D4A93E1B7}" srcOrd="3" destOrd="0" presId="urn:microsoft.com/office/officeart/2005/8/layout/radial6"/>
    <dgm:cxn modelId="{73F2C406-D046-403C-A8E6-CBACA9ADAE5C}" type="presParOf" srcId="{9149B59F-73E5-5446-BB3E-D7FBB9DC2769}" destId="{492A708A-B5C8-844A-9B45-1FE9DDC5764A}" srcOrd="4" destOrd="0" presId="urn:microsoft.com/office/officeart/2005/8/layout/radial6"/>
    <dgm:cxn modelId="{EF600B37-7D12-4D39-BD5C-8AD9ACC0A211}" type="presParOf" srcId="{9149B59F-73E5-5446-BB3E-D7FBB9DC2769}" destId="{3FEA81EE-C6C7-7749-B9A4-15E553FB2B11}" srcOrd="5" destOrd="0" presId="urn:microsoft.com/office/officeart/2005/8/layout/radial6"/>
    <dgm:cxn modelId="{A828463E-3AB6-4341-A769-526BE66A09DA}" type="presParOf" srcId="{9149B59F-73E5-5446-BB3E-D7FBB9DC2769}" destId="{87FE72CC-0FC2-DA46-BF6F-C64136B2E520}" srcOrd="6" destOrd="0" presId="urn:microsoft.com/office/officeart/2005/8/layout/radial6"/>
    <dgm:cxn modelId="{DE38377A-1969-4361-9328-2F12DCE49A09}" type="presParOf" srcId="{9149B59F-73E5-5446-BB3E-D7FBB9DC2769}" destId="{EFE0A49B-7D92-054B-97EA-8C2D9F91C3FE}" srcOrd="7" destOrd="0" presId="urn:microsoft.com/office/officeart/2005/8/layout/radial6"/>
    <dgm:cxn modelId="{16D611F8-725A-4B97-98CA-6B31D7C8FE02}" type="presParOf" srcId="{9149B59F-73E5-5446-BB3E-D7FBB9DC2769}" destId="{DA4A1010-D58B-BB42-9D4C-0C7DCA85D3AD}" srcOrd="8" destOrd="0" presId="urn:microsoft.com/office/officeart/2005/8/layout/radial6"/>
    <dgm:cxn modelId="{9AE8B872-CFA7-4711-A8F2-375844E861EC}" type="presParOf" srcId="{9149B59F-73E5-5446-BB3E-D7FBB9DC2769}" destId="{A1680C9A-9C1C-1E44-B4C5-0F7BADAA3C0B}" srcOrd="9" destOrd="0" presId="urn:microsoft.com/office/officeart/2005/8/layout/radial6"/>
    <dgm:cxn modelId="{CAF03096-B342-4A4D-B522-0A141BC30A0A}" type="presParOf" srcId="{9149B59F-73E5-5446-BB3E-D7FBB9DC2769}" destId="{133B5CC7-D289-B144-A11A-CACF221AB57C}" srcOrd="10" destOrd="0" presId="urn:microsoft.com/office/officeart/2005/8/layout/radial6"/>
    <dgm:cxn modelId="{A001F43B-23D0-456B-9F71-454525068813}" type="presParOf" srcId="{9149B59F-73E5-5446-BB3E-D7FBB9DC2769}" destId="{70229D9F-D409-5044-AA66-16F3A45F2B31}" srcOrd="11" destOrd="0" presId="urn:microsoft.com/office/officeart/2005/8/layout/radial6"/>
    <dgm:cxn modelId="{8008B8C0-3964-4A33-909B-FC5049DEED69}" type="presParOf" srcId="{9149B59F-73E5-5446-BB3E-D7FBB9DC2769}" destId="{7D34B7B7-E52C-A547-9BB7-3013C6FAD10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C48A-03BF-4530-AC60-CCA0F7A7091E}">
      <dsp:nvSpPr>
        <dsp:cNvPr id="0" name=""/>
        <dsp:cNvSpPr/>
      </dsp:nvSpPr>
      <dsp:spPr>
        <a:xfrm>
          <a:off x="0" y="0"/>
          <a:ext cx="3524951" cy="216024"/>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en-US" altLang="ja-JP" sz="1200" kern="1200" dirty="0"/>
            <a:t>2004</a:t>
          </a:r>
          <a:r>
            <a:rPr kumimoji="1" lang="ja-JP" altLang="en-US" sz="1200" kern="1200" dirty="0"/>
            <a:t>年度～</a:t>
          </a:r>
          <a:r>
            <a:rPr kumimoji="1" lang="en-US" altLang="ja-JP" sz="1200" kern="1200" dirty="0"/>
            <a:t>2014</a:t>
          </a:r>
          <a:r>
            <a:rPr kumimoji="1" lang="ja-JP" altLang="en-US" sz="1200" kern="1200" dirty="0"/>
            <a:t>年度　保育所民間委託</a:t>
          </a:r>
        </a:p>
      </dsp:txBody>
      <dsp:txXfrm>
        <a:off x="108012" y="0"/>
        <a:ext cx="3308927" cy="216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C48A-03BF-4530-AC60-CCA0F7A7091E}">
      <dsp:nvSpPr>
        <dsp:cNvPr id="0" name=""/>
        <dsp:cNvSpPr/>
      </dsp:nvSpPr>
      <dsp:spPr>
        <a:xfrm>
          <a:off x="2316" y="0"/>
          <a:ext cx="4747894" cy="216024"/>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en-US" altLang="ja-JP" sz="1200" kern="1200" dirty="0"/>
            <a:t>2015</a:t>
          </a:r>
          <a:r>
            <a:rPr kumimoji="1" lang="ja-JP" altLang="en-US" sz="1200" kern="1200" dirty="0"/>
            <a:t>年度～　保育所民間移管</a:t>
          </a:r>
        </a:p>
      </dsp:txBody>
      <dsp:txXfrm>
        <a:off x="110328" y="0"/>
        <a:ext cx="4531870" cy="216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B7B7-E52C-A547-9BB7-3013C6FAD108}">
      <dsp:nvSpPr>
        <dsp:cNvPr id="0" name=""/>
        <dsp:cNvSpPr/>
      </dsp:nvSpPr>
      <dsp:spPr>
        <a:xfrm>
          <a:off x="808864" y="255565"/>
          <a:ext cx="1702061" cy="1702061"/>
        </a:xfrm>
        <a:prstGeom prst="blockArc">
          <a:avLst>
            <a:gd name="adj1" fmla="val 1080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680C9A-9C1C-1E44-B4C5-0F7BADAA3C0B}">
      <dsp:nvSpPr>
        <dsp:cNvPr id="0" name=""/>
        <dsp:cNvSpPr/>
      </dsp:nvSpPr>
      <dsp:spPr>
        <a:xfrm>
          <a:off x="808864" y="255565"/>
          <a:ext cx="1702061" cy="1702061"/>
        </a:xfrm>
        <a:prstGeom prst="blockArc">
          <a:avLst>
            <a:gd name="adj1" fmla="val 5400000"/>
            <a:gd name="adj2" fmla="val 108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FE72CC-0FC2-DA46-BF6F-C64136B2E520}">
      <dsp:nvSpPr>
        <dsp:cNvPr id="0" name=""/>
        <dsp:cNvSpPr/>
      </dsp:nvSpPr>
      <dsp:spPr>
        <a:xfrm>
          <a:off x="808864" y="255565"/>
          <a:ext cx="1702061" cy="1702061"/>
        </a:xfrm>
        <a:prstGeom prst="blockArc">
          <a:avLst>
            <a:gd name="adj1" fmla="val 0"/>
            <a:gd name="adj2" fmla="val 54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C9FF45-2552-624A-9705-BE7D4A93E1B7}">
      <dsp:nvSpPr>
        <dsp:cNvPr id="0" name=""/>
        <dsp:cNvSpPr/>
      </dsp:nvSpPr>
      <dsp:spPr>
        <a:xfrm>
          <a:off x="808864" y="255565"/>
          <a:ext cx="1702061" cy="1702061"/>
        </a:xfrm>
        <a:prstGeom prst="blockArc">
          <a:avLst>
            <a:gd name="adj1" fmla="val 16200000"/>
            <a:gd name="adj2" fmla="val 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9466A3-1CA3-5448-BEEF-C17871C8FE07}">
      <dsp:nvSpPr>
        <dsp:cNvPr id="0" name=""/>
        <dsp:cNvSpPr/>
      </dsp:nvSpPr>
      <dsp:spPr>
        <a:xfrm>
          <a:off x="1267820" y="703067"/>
          <a:ext cx="783749" cy="783749"/>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t>必要な要件</a:t>
          </a:r>
        </a:p>
      </dsp:txBody>
      <dsp:txXfrm>
        <a:off x="1382597" y="817844"/>
        <a:ext cx="554195" cy="554195"/>
      </dsp:txXfrm>
    </dsp:sp>
    <dsp:sp modelId="{E135FD65-6344-B04E-9A7A-06D4E67599B0}">
      <dsp:nvSpPr>
        <dsp:cNvPr id="0" name=""/>
        <dsp:cNvSpPr/>
      </dsp:nvSpPr>
      <dsp:spPr>
        <a:xfrm>
          <a:off x="1385582" y="100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継続性</a:t>
          </a:r>
        </a:p>
      </dsp:txBody>
      <dsp:txXfrm>
        <a:off x="1465926" y="81348"/>
        <a:ext cx="387936" cy="387936"/>
      </dsp:txXfrm>
    </dsp:sp>
    <dsp:sp modelId="{492A708A-B5C8-844A-9B45-1FE9DDC5764A}">
      <dsp:nvSpPr>
        <dsp:cNvPr id="0" name=""/>
        <dsp:cNvSpPr/>
      </dsp:nvSpPr>
      <dsp:spPr>
        <a:xfrm>
          <a:off x="221686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自主性</a:t>
          </a:r>
        </a:p>
      </dsp:txBody>
      <dsp:txXfrm>
        <a:off x="2297206" y="912628"/>
        <a:ext cx="387936" cy="387936"/>
      </dsp:txXfrm>
    </dsp:sp>
    <dsp:sp modelId="{EFE0A49B-7D92-054B-97EA-8C2D9F91C3FE}">
      <dsp:nvSpPr>
        <dsp:cNvPr id="0" name=""/>
        <dsp:cNvSpPr/>
      </dsp:nvSpPr>
      <dsp:spPr>
        <a:xfrm>
          <a:off x="1385582" y="166356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柔軟性</a:t>
          </a:r>
        </a:p>
      </dsp:txBody>
      <dsp:txXfrm>
        <a:off x="1465926" y="1743908"/>
        <a:ext cx="387936" cy="387936"/>
      </dsp:txXfrm>
    </dsp:sp>
    <dsp:sp modelId="{133B5CC7-D289-B144-A11A-CACF221AB57C}">
      <dsp:nvSpPr>
        <dsp:cNvPr id="0" name=""/>
        <dsp:cNvSpPr/>
      </dsp:nvSpPr>
      <dsp:spPr>
        <a:xfrm>
          <a:off x="55430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機動性</a:t>
          </a:r>
        </a:p>
      </dsp:txBody>
      <dsp:txXfrm>
        <a:off x="634646" y="912628"/>
        <a:ext cx="387936" cy="3879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104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8145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2DCA8269-EC43-4D06-9AB6-2A9B58B7A91B}" type="slidenum">
              <a:rPr lang="ja-JP" altLang="en-US">
                <a:solidFill>
                  <a:prstClr val="black"/>
                </a:solidFill>
                <a:latin typeface="Calibri"/>
                <a:ea typeface="ＭＳ Ｐゴシック" panose="020B0600070205080204" pitchFamily="50" charset="-128"/>
              </a:rPr>
              <a:pPr defTabSz="914178">
                <a:defRPr/>
              </a:pPr>
              <a:t>130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8282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121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pPr eaLnBrk="1" hangingPunct="1">
              <a:spcBef>
                <a:spcPct val="0"/>
              </a:spcBef>
            </a:pPr>
            <a:endParaRPr lang="ja-JP" altLang="en-US" dirty="0"/>
          </a:p>
        </p:txBody>
      </p:sp>
      <p:sp>
        <p:nvSpPr>
          <p:cNvPr id="29700" name="スライド番号プレースホルダ 3"/>
          <p:cNvSpPr>
            <a:spLocks noGrp="1"/>
          </p:cNvSpPr>
          <p:nvPr>
            <p:ph type="sldNum" sz="quarter" idx="5"/>
          </p:nvPr>
        </p:nvSpPr>
        <p:spPr>
          <a:noFill/>
        </p:spPr>
        <p:txBody>
          <a:bodyPr/>
          <a:lstStyle/>
          <a:p>
            <a:pPr defTabSz="914178">
              <a:defRPr/>
            </a:pPr>
            <a:fld id="{6032E1B8-BF9A-4F85-A740-2BDA86AA5988}" type="slidenum">
              <a:rPr lang="ja-JP" altLang="en-US">
                <a:solidFill>
                  <a:prstClr val="black"/>
                </a:solidFill>
                <a:latin typeface="Calibri"/>
                <a:ea typeface="ＭＳ Ｐゴシック" panose="020B0600070205080204" pitchFamily="50" charset="-128"/>
              </a:rPr>
              <a:pPr defTabSz="914178">
                <a:defRPr/>
              </a:pPr>
              <a:t>132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5880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767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8099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505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6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31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563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8991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113</a:t>
            </a:fld>
            <a:endParaRPr kumimoji="1" lang="ja-JP" altLang="en-US"/>
          </a:p>
        </p:txBody>
      </p:sp>
    </p:spTree>
    <p:extLst>
      <p:ext uri="{BB962C8B-B14F-4D97-AF65-F5344CB8AC3E}">
        <p14:creationId xmlns:p14="http://schemas.microsoft.com/office/powerpoint/2010/main" val="1620719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7866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54E77E6D-4318-4181-B329-ED3A8DAEF872}" type="slidenum">
              <a:rPr lang="ja-JP" altLang="en-US">
                <a:solidFill>
                  <a:prstClr val="black"/>
                </a:solidFill>
                <a:latin typeface="Calibri"/>
                <a:ea typeface="ＭＳ Ｐゴシック" panose="020B0600070205080204" pitchFamily="50" charset="-128"/>
              </a:rPr>
              <a:pPr defTabSz="914178">
                <a:defRPr/>
              </a:pPr>
              <a:t>144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610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54E77E6D-4318-4181-B329-ED3A8DAEF872}" type="slidenum">
              <a:rPr lang="ja-JP" altLang="en-US">
                <a:solidFill>
                  <a:prstClr val="black"/>
                </a:solidFill>
                <a:latin typeface="Calibri"/>
                <a:ea typeface="ＭＳ Ｐゴシック" panose="020B0600070205080204" pitchFamily="50" charset="-128"/>
              </a:rPr>
              <a:pPr defTabSz="914178">
                <a:defRPr/>
              </a:pPr>
              <a:t>145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1201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146</a:t>
            </a:fld>
            <a:endParaRPr kumimoji="1" lang="ja-JP" altLang="en-US"/>
          </a:p>
        </p:txBody>
      </p:sp>
    </p:spTree>
    <p:extLst>
      <p:ext uri="{BB962C8B-B14F-4D97-AF65-F5344CB8AC3E}">
        <p14:creationId xmlns:p14="http://schemas.microsoft.com/office/powerpoint/2010/main" val="209473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65637" cy="334962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3805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153</a:t>
            </a:fld>
            <a:endParaRPr kumimoji="1" lang="ja-JP" altLang="en-US"/>
          </a:p>
        </p:txBody>
      </p:sp>
    </p:spTree>
    <p:extLst>
      <p:ext uri="{BB962C8B-B14F-4D97-AF65-F5344CB8AC3E}">
        <p14:creationId xmlns:p14="http://schemas.microsoft.com/office/powerpoint/2010/main" val="1422070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154</a:t>
            </a:fld>
            <a:endParaRPr kumimoji="1" lang="ja-JP" altLang="en-US"/>
          </a:p>
        </p:txBody>
      </p:sp>
    </p:spTree>
    <p:extLst>
      <p:ext uri="{BB962C8B-B14F-4D97-AF65-F5344CB8AC3E}">
        <p14:creationId xmlns:p14="http://schemas.microsoft.com/office/powerpoint/2010/main" val="1135905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155</a:t>
            </a:fld>
            <a:endParaRPr kumimoji="1" lang="ja-JP" altLang="en-US"/>
          </a:p>
        </p:txBody>
      </p:sp>
    </p:spTree>
    <p:extLst>
      <p:ext uri="{BB962C8B-B14F-4D97-AF65-F5344CB8AC3E}">
        <p14:creationId xmlns:p14="http://schemas.microsoft.com/office/powerpoint/2010/main" val="91019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3853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121</a:t>
            </a:fld>
            <a:endParaRPr kumimoji="1" lang="ja-JP" altLang="en-US"/>
          </a:p>
        </p:txBody>
      </p:sp>
    </p:spTree>
    <p:extLst>
      <p:ext uri="{BB962C8B-B14F-4D97-AF65-F5344CB8AC3E}">
        <p14:creationId xmlns:p14="http://schemas.microsoft.com/office/powerpoint/2010/main" val="317747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124</a:t>
            </a:fld>
            <a:endParaRPr kumimoji="1" lang="ja-JP" altLang="en-US"/>
          </a:p>
        </p:txBody>
      </p:sp>
    </p:spTree>
    <p:extLst>
      <p:ext uri="{BB962C8B-B14F-4D97-AF65-F5344CB8AC3E}">
        <p14:creationId xmlns:p14="http://schemas.microsoft.com/office/powerpoint/2010/main" val="294938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125</a:t>
            </a:fld>
            <a:endParaRPr kumimoji="1" lang="ja-JP" altLang="en-US"/>
          </a:p>
        </p:txBody>
      </p:sp>
    </p:spTree>
    <p:extLst>
      <p:ext uri="{BB962C8B-B14F-4D97-AF65-F5344CB8AC3E}">
        <p14:creationId xmlns:p14="http://schemas.microsoft.com/office/powerpoint/2010/main" val="170952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2DCA8269-EC43-4D06-9AB6-2A9B58B7A91B}" type="slidenum">
              <a:rPr lang="ja-JP" altLang="en-US">
                <a:solidFill>
                  <a:prstClr val="black"/>
                </a:solidFill>
                <a:latin typeface="Calibri"/>
                <a:ea typeface="ＭＳ Ｐゴシック" panose="020B0600070205080204" pitchFamily="50" charset="-128"/>
              </a:rPr>
              <a:pPr defTabSz="914178">
                <a:defRPr/>
              </a:pPr>
              <a:t>127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702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2DCA8269-EC43-4D06-9AB6-2A9B58B7A91B}" type="slidenum">
              <a:rPr lang="ja-JP" altLang="en-US">
                <a:solidFill>
                  <a:prstClr val="black"/>
                </a:solidFill>
                <a:latin typeface="Calibri"/>
                <a:ea typeface="ＭＳ Ｐゴシック" panose="020B0600070205080204" pitchFamily="50" charset="-128"/>
              </a:rPr>
              <a:pPr defTabSz="914178">
                <a:defRPr/>
              </a:pPr>
              <a:t>128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5897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0273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2.emf"/><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1.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wmf"/><Relationship Id="rId12"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notesSlide" Target="../notesSlides/notesSlide20.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46.jpeg"/><Relationship Id="rId5" Type="http://schemas.openxmlformats.org/officeDocument/2006/relationships/diagramQuickStyle" Target="../diagrams/quickStyle3.xml"/><Relationship Id="rId15" Type="http://schemas.openxmlformats.org/officeDocument/2006/relationships/image" Target="../media/image50.wmf"/><Relationship Id="rId10" Type="http://schemas.openxmlformats.org/officeDocument/2006/relationships/image" Target="../media/image45.jpeg"/><Relationship Id="rId4" Type="http://schemas.openxmlformats.org/officeDocument/2006/relationships/diagramLayout" Target="../diagrams/layout3.xml"/><Relationship Id="rId9" Type="http://schemas.openxmlformats.org/officeDocument/2006/relationships/image" Target="../media/image44.jpeg"/><Relationship Id="rId1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city.osaka.lg.jp/shimin/page/0000401733.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323528" y="620689"/>
          <a:ext cx="8424936" cy="5544615"/>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78855">
                <a:tc>
                  <a:txBody>
                    <a:bodyPr/>
                    <a:lstStyle/>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＜減少傾向が続く水需要＞</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2008</a:t>
                      </a:r>
                      <a:r>
                        <a:rPr lang="ja-JP" altLang="en-US" sz="1200" kern="100" dirty="0">
                          <a:solidFill>
                            <a:schemeClr val="tx1"/>
                          </a:solidFill>
                          <a:effectLst/>
                          <a:latin typeface="+mn-lt"/>
                          <a:ea typeface="+mn-ea"/>
                          <a:cs typeface="Times New Roman" panose="02020603050405020304" pitchFamily="18" charset="0"/>
                        </a:rPr>
                        <a:t>（平成</a:t>
                      </a:r>
                      <a:r>
                        <a:rPr lang="en-US" altLang="ja-JP" sz="1200" kern="100" dirty="0">
                          <a:solidFill>
                            <a:schemeClr val="tx1"/>
                          </a:solidFill>
                          <a:effectLst/>
                          <a:latin typeface="+mn-lt"/>
                          <a:ea typeface="+mn-ea"/>
                          <a:cs typeface="Times New Roman" panose="02020603050405020304" pitchFamily="18" charset="0"/>
                        </a:rPr>
                        <a:t>20</a:t>
                      </a:r>
                      <a:r>
                        <a:rPr lang="ja-JP" altLang="en-US" sz="1200" kern="100" dirty="0">
                          <a:solidFill>
                            <a:schemeClr val="tx1"/>
                          </a:solidFill>
                          <a:effectLst/>
                          <a:latin typeface="+mn-lt"/>
                          <a:ea typeface="+mn-ea"/>
                          <a:cs typeface="Times New Roman" panose="02020603050405020304" pitchFamily="18" charset="0"/>
                        </a:rPr>
                        <a:t>）年のリーマン・ショック以降の急速な景気悪化の影響や水の合理的利用の進展などによって、水需要及び給水収益は減少し続けている。</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＜施設の経年化＞</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・工業用水道の浄・配水場や管路は、高度経済成長期（</a:t>
                      </a:r>
                      <a:r>
                        <a:rPr lang="en-US" altLang="ja-JP" sz="1200" kern="100" dirty="0">
                          <a:solidFill>
                            <a:schemeClr val="tx1"/>
                          </a:solidFill>
                          <a:effectLst/>
                          <a:latin typeface="+mn-lt"/>
                          <a:ea typeface="+mn-ea"/>
                          <a:cs typeface="Times New Roman" panose="02020603050405020304" pitchFamily="18" charset="0"/>
                        </a:rPr>
                        <a:t>1960</a:t>
                      </a:r>
                      <a:r>
                        <a:rPr lang="ja-JP" altLang="en-US" sz="1200" kern="100" dirty="0">
                          <a:solidFill>
                            <a:schemeClr val="tx1"/>
                          </a:solidFill>
                          <a:effectLst/>
                          <a:latin typeface="+mn-lt"/>
                          <a:ea typeface="+mn-ea"/>
                          <a:cs typeface="Times New Roman" panose="02020603050405020304" pitchFamily="18" charset="0"/>
                        </a:rPr>
                        <a:t>年代）に集中的に整備されたものが多く、経年化が進行</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・特に管路は法定耐用年数の</a:t>
                      </a:r>
                      <a:r>
                        <a:rPr lang="en-US" altLang="ja-JP" sz="1200" kern="100" dirty="0">
                          <a:solidFill>
                            <a:schemeClr val="tx1"/>
                          </a:solidFill>
                          <a:effectLst/>
                          <a:latin typeface="+mn-lt"/>
                          <a:ea typeface="+mn-ea"/>
                          <a:cs typeface="Times New Roman" panose="02020603050405020304" pitchFamily="18" charset="0"/>
                        </a:rPr>
                        <a:t>40</a:t>
                      </a:r>
                      <a:r>
                        <a:rPr lang="ja-JP" altLang="en-US" sz="1200" kern="100" dirty="0">
                          <a:solidFill>
                            <a:schemeClr val="tx1"/>
                          </a:solidFill>
                          <a:effectLst/>
                          <a:latin typeface="+mn-lt"/>
                          <a:ea typeface="+mn-ea"/>
                          <a:cs typeface="Times New Roman" panose="02020603050405020304" pitchFamily="18" charset="0"/>
                        </a:rPr>
                        <a:t>年を超える管路が</a:t>
                      </a:r>
                      <a:r>
                        <a:rPr lang="en-US" altLang="ja-JP" sz="1200" kern="100" dirty="0">
                          <a:solidFill>
                            <a:schemeClr val="tx1"/>
                          </a:solidFill>
                          <a:effectLst/>
                          <a:latin typeface="+mn-lt"/>
                          <a:ea typeface="+mn-ea"/>
                          <a:cs typeface="Times New Roman" panose="02020603050405020304" pitchFamily="18" charset="0"/>
                        </a:rPr>
                        <a:t>80</a:t>
                      </a:r>
                      <a:r>
                        <a:rPr lang="ja-JP" altLang="en-US" sz="1200" kern="100" dirty="0">
                          <a:solidFill>
                            <a:schemeClr val="tx1"/>
                          </a:solidFill>
                          <a:effectLst/>
                          <a:latin typeface="+mn-lt"/>
                          <a:ea typeface="+mn-ea"/>
                          <a:cs typeface="Times New Roman" panose="02020603050405020304" pitchFamily="18" charset="0"/>
                        </a:rPr>
                        <a:t>％近くに達しており、大規模漏水や断水を引き起こすリスクに対応するための適切な維持管理が必要</a:t>
                      </a:r>
                      <a:endParaRPr 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＜公共施設等運営権制度の導入＞</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・持続可能な事業運営に向けて、民間の経営能力と技術・ノウハウを活用する「公共施設等運営権制度」を導入する。</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・これにより、利用者にとってインセンティブの高い料金設定や新たな発想によるサービス・付加価値の創出、積極的かつ戦略的な広報・営業活動などにより、新規需要の開拓に取り組む。</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また、工業用水道施設の機能に支障が生じた場合でも水道事業の余力の範囲内で応援給水（バックアップ）を受けることができる施設の特性を踏まえ、経年化に伴う事故への備えに主眼を置いた施設の効率的・効果的な維持管理・</a:t>
                      </a:r>
                      <a:r>
                        <a:rPr kumimoji="1" lang="ja-JP" altLang="en-US" sz="1200" b="0" i="0" u="none" strike="noStrike" kern="100" cap="none" spc="0" normalizeH="0" baseline="0" noProof="0" dirty="0">
                          <a:ln>
                            <a:noFill/>
                          </a:ln>
                          <a:solidFill>
                            <a:schemeClr val="tx1"/>
                          </a:solidFill>
                          <a:effectLst/>
                          <a:uLnTx/>
                          <a:uFillTx/>
                          <a:latin typeface="+mn-lt"/>
                          <a:ea typeface="+mn-ea"/>
                          <a:cs typeface="Times New Roman" panose="02020603050405020304" pitchFamily="18" charset="0"/>
                        </a:rPr>
                        <a:t>更新</a:t>
                      </a:r>
                      <a:r>
                        <a:rPr lang="ja-JP" altLang="en-US" sz="1200" kern="100" dirty="0">
                          <a:solidFill>
                            <a:schemeClr val="tx1"/>
                          </a:solidFill>
                          <a:effectLst/>
                          <a:latin typeface="+mn-lt"/>
                          <a:ea typeface="+mn-ea"/>
                          <a:cs typeface="Times New Roman" panose="02020603050405020304" pitchFamily="18" charset="0"/>
                        </a:rPr>
                        <a:t>に取り組む。</a:t>
                      </a:r>
                      <a:endParaRPr 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＜大阪市工業用水道特定運営事業等の実施＞</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・実施方針条例の制定、事業者の募集・選定、市会における公共施設等運営権の設定その他の関連議案の議決等を経て、</a:t>
                      </a:r>
                      <a:r>
                        <a:rPr lang="en-US" altLang="ja-JP" sz="1200" kern="100" dirty="0">
                          <a:solidFill>
                            <a:schemeClr val="tx1"/>
                          </a:solidFill>
                          <a:effectLst/>
                          <a:latin typeface="+mn-lt"/>
                          <a:ea typeface="+mn-ea"/>
                          <a:cs typeface="Times New Roman" panose="02020603050405020304" pitchFamily="18" charset="0"/>
                        </a:rPr>
                        <a:t>2022</a:t>
                      </a:r>
                      <a:r>
                        <a:rPr lang="ja-JP" altLang="en-US" sz="1200" kern="100" dirty="0">
                          <a:solidFill>
                            <a:schemeClr val="tx1"/>
                          </a:solidFill>
                          <a:effectLst/>
                          <a:latin typeface="+mn-lt"/>
                          <a:ea typeface="+mn-ea"/>
                          <a:cs typeface="Times New Roman" panose="02020603050405020304" pitchFamily="18" charset="0"/>
                        </a:rPr>
                        <a:t>（令和４）年度から運営権者において事業を開始</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・本事業の開始に伴い、市工業用水事業は休止。本市は、本事業の業務の品質等を担保するためのモニタリングを実施</a:t>
                      </a:r>
                      <a:endParaRPr 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＜運営権者の取組み＞</a:t>
                      </a: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○収益性向上策の実施</a:t>
                      </a: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・従来の料金制度との選択制として、使用水量増加のインセンティブが働きやすい新たな料金プランの設定</a:t>
                      </a: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・新規開始支援策（初期費用軽減）、営業コンサルタントチームによる営業活動による新たな需要の掘り起こし。</a:t>
                      </a:r>
                    </a:p>
                    <a:p>
                      <a:pPr marL="72000" indent="-457200" algn="l">
                        <a:lnSpc>
                          <a:spcPct val="100000"/>
                        </a:lnSpc>
                        <a:spcBef>
                          <a:spcPts val="0"/>
                        </a:spcBef>
                        <a:spcAft>
                          <a:spcPts val="0"/>
                        </a:spcAft>
                      </a:pPr>
                      <a:endParaRPr lang="ja-JP" altLang="en-US"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○管路の状態監視保全</a:t>
                      </a: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・漏水リスク評価に基づくセンサ技術等を活用した状態監視保全の導入による効率的・効果的な維持管理、更新投資の抑制</a:t>
                      </a:r>
                    </a:p>
                    <a:p>
                      <a:pPr marL="72000" indent="-457200" algn="l">
                        <a:lnSpc>
                          <a:spcPct val="100000"/>
                        </a:lnSpc>
                        <a:spcBef>
                          <a:spcPts val="0"/>
                        </a:spcBef>
                        <a:spcAft>
                          <a:spcPts val="0"/>
                        </a:spcAft>
                      </a:pPr>
                      <a:endParaRPr lang="ja-JP" altLang="en-US"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endParaRPr lang="ja-JP" altLang="en-US" sz="1200" kern="100" dirty="0">
                        <a:solidFill>
                          <a:schemeClr val="tx1"/>
                        </a:solidFill>
                        <a:effectLst/>
                        <a:latin typeface="+mn-lt"/>
                        <a:ea typeface="+mn-ea"/>
                        <a:cs typeface="Times New Roman" panose="02020603050405020304" pitchFamily="18" charset="0"/>
                      </a:endParaRP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＜市の収支改善＞</a:t>
                      </a:r>
                    </a:p>
                    <a:p>
                      <a:pPr marL="72000" indent="-457200" algn="l">
                        <a:lnSpc>
                          <a:spcPct val="100000"/>
                        </a:lnSpc>
                        <a:spcBef>
                          <a:spcPts val="0"/>
                        </a:spcBef>
                        <a:spcAft>
                          <a:spcPts val="0"/>
                        </a:spcAft>
                      </a:pPr>
                      <a:r>
                        <a:rPr lang="ja-JP" altLang="en-US" sz="1200" kern="100" dirty="0">
                          <a:solidFill>
                            <a:schemeClr val="tx1"/>
                          </a:solidFill>
                          <a:effectLst/>
                          <a:latin typeface="+mn-lt"/>
                          <a:ea typeface="+mn-ea"/>
                          <a:cs typeface="Times New Roman" panose="02020603050405020304" pitchFamily="18" charset="0"/>
                        </a:rPr>
                        <a:t>・経常収支は概ね収支均衡となり、</a:t>
                      </a:r>
                      <a:r>
                        <a:rPr lang="en-US" altLang="ja-JP" sz="1200" kern="100" dirty="0">
                          <a:solidFill>
                            <a:schemeClr val="tx1"/>
                          </a:solidFill>
                          <a:effectLst/>
                          <a:latin typeface="+mn-lt"/>
                          <a:ea typeface="+mn-ea"/>
                          <a:cs typeface="Times New Roman" panose="02020603050405020304" pitchFamily="18" charset="0"/>
                        </a:rPr>
                        <a:t>2025</a:t>
                      </a:r>
                      <a:r>
                        <a:rPr lang="ja-JP" altLang="en-US" sz="1200" kern="100" dirty="0">
                          <a:solidFill>
                            <a:schemeClr val="tx1"/>
                          </a:solidFill>
                          <a:effectLst/>
                          <a:latin typeface="+mn-lt"/>
                          <a:ea typeface="+mn-ea"/>
                          <a:cs typeface="Times New Roman" panose="02020603050405020304" pitchFamily="18" charset="0"/>
                        </a:rPr>
                        <a:t>（令和７）年度以降に見込まれた赤字の発生を回避</a:t>
                      </a:r>
                    </a:p>
                    <a:p>
                      <a:pPr marL="72000" indent="-457200" algn="l">
                        <a:lnSpc>
                          <a:spcPct val="1000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668344" cy="430887"/>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en-US" altLang="ja-JP"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（４）</a:t>
            </a:r>
            <a:r>
              <a:rPr kumimoji="1" lang="ja-JP" altLang="en-US"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工業用</a:t>
            </a:r>
            <a:r>
              <a:rPr kumimoji="1" lang="ja-JP" altLang="en-US"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水道</a:t>
            </a:r>
            <a:r>
              <a:rPr kumimoji="1" lang="en-US" altLang="ja-JP" sz="22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新規</a:t>
            </a:r>
            <a:r>
              <a:rPr kumimoji="1" lang="en-US" altLang="ja-JP"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p:cNvSpPr/>
          <p:nvPr/>
        </p:nvSpPr>
        <p:spPr>
          <a:xfrm>
            <a:off x="5004048" y="6048375"/>
            <a:ext cx="4436919"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運営権者・・・公共</a:t>
            </a:r>
            <a:r>
              <a:rPr kumimoji="1" lang="ja-JP" altLang="en-US" sz="105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施設等運営権を設定した</a:t>
            </a:r>
            <a:r>
              <a:rPr kumimoji="1" lang="ja-JP" altLang="en-US" sz="1050" b="0" i="0" u="none" strike="noStrike" kern="1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事業者</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104</a:t>
            </a:fld>
            <a:endParaRPr lang="ja-JP" altLang="en-US"/>
          </a:p>
        </p:txBody>
      </p:sp>
    </p:spTree>
    <p:extLst>
      <p:ext uri="{BB962C8B-B14F-4D97-AF65-F5344CB8AC3E}">
        <p14:creationId xmlns:p14="http://schemas.microsoft.com/office/powerpoint/2010/main" val="21138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smtClean="0">
                <a:solidFill>
                  <a:schemeClr val="bg1"/>
                </a:solidFill>
                <a:latin typeface="BIZ UDゴシック" panose="020B0400000000000000" pitchFamily="49" charset="-128"/>
                <a:ea typeface="BIZ UDゴシック" panose="020B0400000000000000" pitchFamily="49" charset="-128"/>
              </a:rPr>
              <a:t>（５）</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下水道</a:t>
            </a:r>
          </a:p>
        </p:txBody>
      </p:sp>
      <p:sp>
        <p:nvSpPr>
          <p:cNvPr id="8" name="角丸四角形 7">
            <a:extLst>
              <a:ext uri="{FF2B5EF4-FFF2-40B4-BE49-F238E27FC236}">
                <a16:creationId xmlns:a16="http://schemas.microsoft.com/office/drawing/2014/main" id="{03C11E1D-58BF-5B8F-86EE-EADF27B57A16}"/>
              </a:ext>
            </a:extLst>
          </p:cNvPr>
          <p:cNvSpPr/>
          <p:nvPr/>
        </p:nvSpPr>
        <p:spPr>
          <a:xfrm>
            <a:off x="4638380" y="3401610"/>
            <a:ext cx="1949844" cy="963494"/>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3C11E1D-58BF-5B8F-86EE-EADF27B57A16}"/>
              </a:ext>
            </a:extLst>
          </p:cNvPr>
          <p:cNvSpPr/>
          <p:nvPr/>
        </p:nvSpPr>
        <p:spPr>
          <a:xfrm>
            <a:off x="6707633" y="1988840"/>
            <a:ext cx="2016000" cy="1872208"/>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113</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537029080"/>
              </p:ext>
            </p:extLst>
          </p:nvPr>
        </p:nvGraphicFramePr>
        <p:xfrm>
          <a:off x="323528" y="62068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・近年多発する集中豪雨による浸水被害の軽減や、老朽施設の改築更新、地震・津波対策、水環境保全等の推進が急務</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・長期的な水量減少、改築更新投資の増加による厳しい経営環境</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・他都市と比べて、処理水量あたりのコストは安いものの、維持管理部門の職員数が多い</a:t>
                      </a:r>
                      <a:endParaRPr kumimoji="1" lang="en-US" altLang="ja-JP" sz="1300" strike="sngStrike"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・大規模な下水道施設を安定して運転維持管理ができる民間組織が未成熟</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・府内市町村では下水道技術者が不足</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・市内部に下水道事業の総合的な技術・ノウハウを保持しているが、行政組織のため国内外への事業展開に制約がある</a:t>
                      </a:r>
                      <a:endParaRPr kumimoji="1" lang="en-US" altLang="ja-JP" sz="1300" dirty="0">
                        <a:solidFill>
                          <a:schemeClr val="tx1"/>
                        </a:solidFill>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457200">
                        <a:lnSpc>
                          <a:spcPct val="100000"/>
                        </a:lnSpc>
                      </a:pPr>
                      <a:r>
                        <a:rPr lang="ja-JP" altLang="en-US" sz="1300" dirty="0">
                          <a:solidFill>
                            <a:schemeClr val="tx1"/>
                          </a:solidFill>
                          <a:latin typeface="+mj-lt"/>
                          <a:ea typeface="+mj-ea"/>
                        </a:rPr>
                        <a:t>・経営形態を見直す選択肢としては、維持管理を対象とする包括委託から建設投資や資金調達を含めたコンセッション方式までがある</a:t>
                      </a:r>
                      <a:endParaRPr lang="en-US" altLang="ja-JP" sz="1300" dirty="0">
                        <a:solidFill>
                          <a:schemeClr val="tx1"/>
                        </a:solidFill>
                        <a:latin typeface="+mj-lt"/>
                        <a:ea typeface="+mj-ea"/>
                      </a:endParaRPr>
                    </a:p>
                    <a:p>
                      <a:pPr marL="88900" indent="-457200">
                        <a:lnSpc>
                          <a:spcPct val="100000"/>
                        </a:lnSpc>
                      </a:pPr>
                      <a:r>
                        <a:rPr lang="ja-JP" altLang="en-US" sz="1300" dirty="0">
                          <a:solidFill>
                            <a:schemeClr val="tx1"/>
                          </a:solidFill>
                          <a:latin typeface="+mj-lt"/>
                          <a:ea typeface="+mj-ea"/>
                        </a:rPr>
                        <a:t>・その中で、上下分離（運営管理と施設保有を分離）方式を導入</a:t>
                      </a:r>
                      <a:endParaRPr lang="en-US" altLang="ja-JP" sz="1300" dirty="0">
                        <a:solidFill>
                          <a:schemeClr val="tx1"/>
                        </a:solidFill>
                        <a:latin typeface="+mj-lt"/>
                        <a:ea typeface="+mj-ea"/>
                      </a:endParaRPr>
                    </a:p>
                    <a:p>
                      <a:pPr marL="88900" indent="-457200">
                        <a:lnSpc>
                          <a:spcPct val="100000"/>
                        </a:lnSpc>
                      </a:pPr>
                      <a:r>
                        <a:rPr lang="ja-JP" altLang="en-US" sz="1300" dirty="0">
                          <a:solidFill>
                            <a:schemeClr val="tx1"/>
                          </a:solidFill>
                          <a:latin typeface="+mj-lt"/>
                          <a:ea typeface="+mj-ea"/>
                        </a:rPr>
                        <a:t>・なお、当面は包括委託を実施して、段階的に業務範囲を拡大</a:t>
                      </a:r>
                      <a:endParaRPr lang="en-US" altLang="ja-JP" sz="1300" strike="sngStrike" dirty="0">
                        <a:solidFill>
                          <a:schemeClr val="tx1"/>
                        </a:solidFill>
                        <a:latin typeface="+mj-lt"/>
                        <a:ea typeface="+mj-ea"/>
                      </a:endParaRPr>
                    </a:p>
                    <a:p>
                      <a:pPr marL="88900" indent="-457200">
                        <a:lnSpc>
                          <a:spcPct val="100000"/>
                        </a:lnSpc>
                      </a:pPr>
                      <a:r>
                        <a:rPr lang="ja-JP" altLang="en-US" sz="1300" strike="noStrike" dirty="0">
                          <a:solidFill>
                            <a:schemeClr val="tx1"/>
                          </a:solidFill>
                          <a:latin typeface="+mj-lt"/>
                          <a:ea typeface="+mj-ea"/>
                        </a:rPr>
                        <a:t>・</a:t>
                      </a:r>
                      <a:r>
                        <a:rPr lang="ja-JP" altLang="en-US" sz="1300" dirty="0">
                          <a:solidFill>
                            <a:schemeClr val="tx1"/>
                          </a:solidFill>
                          <a:latin typeface="+mj-lt"/>
                          <a:ea typeface="+mj-ea"/>
                        </a:rPr>
                        <a:t>将来的にはコンセッション方式による運営管理を含めた経営形態を検討</a:t>
                      </a:r>
                      <a:endParaRPr lang="en-US" altLang="ja-JP" sz="1300" dirty="0">
                        <a:solidFill>
                          <a:schemeClr val="tx1"/>
                        </a:solidFill>
                        <a:latin typeface="+mj-lt"/>
                        <a:ea typeface="+mj-ea"/>
                      </a:endParaRPr>
                    </a:p>
                    <a:p>
                      <a:pPr marL="88900" indent="-457200">
                        <a:lnSpc>
                          <a:spcPct val="100000"/>
                        </a:lnSpc>
                      </a:pPr>
                      <a:r>
                        <a:rPr lang="ja-JP" altLang="en-US" sz="1300" dirty="0">
                          <a:solidFill>
                            <a:schemeClr val="tx1"/>
                          </a:solidFill>
                          <a:latin typeface="+mj-lt"/>
                          <a:ea typeface="+mj-ea"/>
                        </a:rPr>
                        <a:t>・上下分離方式の導入にあたっては運営管理を担い、民間原理を最大限活用する新組織を設立</a:t>
                      </a:r>
                      <a:endParaRPr lang="en-US" altLang="ja-JP" sz="1300" strike="sngStrike" dirty="0">
                        <a:solidFill>
                          <a:schemeClr val="tx1"/>
                        </a:solidFill>
                        <a:latin typeface="+mj-lt"/>
                        <a:ea typeface="+mj-ea"/>
                      </a:endParaRPr>
                    </a:p>
                    <a:p>
                      <a:pPr marL="88900" indent="-457200">
                        <a:lnSpc>
                          <a:spcPct val="100000"/>
                        </a:lnSpc>
                      </a:pPr>
                      <a:r>
                        <a:rPr lang="ja-JP" altLang="en-US" sz="1300" dirty="0">
                          <a:solidFill>
                            <a:schemeClr val="tx1"/>
                          </a:solidFill>
                          <a:latin typeface="+mj-lt"/>
                          <a:ea typeface="+mj-ea"/>
                        </a:rPr>
                        <a:t>・新組織に行政が培ってきたノウハウを移転し、国内外への事業展開を図る</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a:t>
                      </a:r>
                      <a:r>
                        <a:rPr kumimoji="1" lang="en-US" altLang="ja-JP" sz="1300" dirty="0">
                          <a:solidFill>
                            <a:schemeClr val="tx1"/>
                          </a:solidFill>
                          <a:latin typeface="+mj-lt"/>
                          <a:ea typeface="+mj-ea"/>
                        </a:rPr>
                        <a:t>2013</a:t>
                      </a:r>
                      <a:r>
                        <a:rPr kumimoji="1" lang="ja-JP" altLang="en-US" sz="1300" dirty="0">
                          <a:solidFill>
                            <a:schemeClr val="tx1"/>
                          </a:solidFill>
                          <a:latin typeface="+mj-lt"/>
                          <a:ea typeface="+mj-ea"/>
                        </a:rPr>
                        <a:t>年度から、（一財）都市技術センターへの下水道施設の運転維持管理業務の包括委託実施</a:t>
                      </a:r>
                      <a:endParaRPr kumimoji="1" lang="en-US" altLang="ja-JP" sz="1300" strike="sngStrike" baseline="0" dirty="0">
                        <a:solidFill>
                          <a:srgbClr val="FF0000"/>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・新会社（クリアウォーター</a:t>
                      </a:r>
                      <a:r>
                        <a:rPr kumimoji="1" lang="en-US" altLang="ja-JP" sz="1300" dirty="0">
                          <a:solidFill>
                            <a:schemeClr val="tx1"/>
                          </a:solidFill>
                          <a:latin typeface="+mj-lt"/>
                          <a:ea typeface="+mj-ea"/>
                        </a:rPr>
                        <a:t>OSAKA</a:t>
                      </a:r>
                      <a:r>
                        <a:rPr kumimoji="1" lang="ja-JP" altLang="en-US" sz="1300" dirty="0">
                          <a:solidFill>
                            <a:schemeClr val="tx1"/>
                          </a:solidFill>
                          <a:latin typeface="+mj-lt"/>
                          <a:ea typeface="+mj-ea"/>
                        </a:rPr>
                        <a:t>株式会社）を設立（</a:t>
                      </a:r>
                      <a:r>
                        <a:rPr kumimoji="1" lang="en-US" altLang="ja-JP" sz="1300" dirty="0">
                          <a:solidFill>
                            <a:schemeClr val="tx1"/>
                          </a:solidFill>
                          <a:latin typeface="+mj-lt"/>
                          <a:ea typeface="+mj-ea"/>
                        </a:rPr>
                        <a:t>2016</a:t>
                      </a:r>
                      <a:r>
                        <a:rPr kumimoji="1" lang="ja-JP" altLang="en-US" sz="1300" dirty="0">
                          <a:solidFill>
                            <a:schemeClr val="tx1"/>
                          </a:solidFill>
                          <a:latin typeface="+mj-lt"/>
                          <a:ea typeface="+mj-ea"/>
                        </a:rPr>
                        <a:t>年度）</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j-lt"/>
                          <a:ea typeface="+mj-ea"/>
                        </a:rPr>
                        <a:t>・クリアウォーター</a:t>
                      </a:r>
                      <a:r>
                        <a:rPr kumimoji="1" lang="en-US" altLang="ja-JP" sz="1300" dirty="0">
                          <a:solidFill>
                            <a:schemeClr val="tx1"/>
                          </a:solidFill>
                          <a:latin typeface="+mj-lt"/>
                          <a:ea typeface="+mj-ea"/>
                        </a:rPr>
                        <a:t>OSAKA</a:t>
                      </a:r>
                      <a:r>
                        <a:rPr kumimoji="1" lang="ja-JP" altLang="en-US" sz="1300" dirty="0">
                          <a:solidFill>
                            <a:schemeClr val="tx1"/>
                          </a:solidFill>
                          <a:latin typeface="+mj-lt"/>
                          <a:ea typeface="+mj-ea"/>
                        </a:rPr>
                        <a:t>株式会社への下水道施設の運転維持管理業務の包括委託実施（</a:t>
                      </a:r>
                      <a:r>
                        <a:rPr kumimoji="1" lang="en-US" altLang="ja-JP" sz="1300" dirty="0">
                          <a:solidFill>
                            <a:schemeClr val="tx1"/>
                          </a:solidFill>
                          <a:latin typeface="+mj-lt"/>
                          <a:ea typeface="+mj-ea"/>
                        </a:rPr>
                        <a:t>2017</a:t>
                      </a:r>
                      <a:r>
                        <a:rPr kumimoji="1" lang="ja-JP" altLang="en-US" sz="1300" dirty="0">
                          <a:solidFill>
                            <a:schemeClr val="tx1"/>
                          </a:solidFill>
                          <a:latin typeface="+mj-lt"/>
                          <a:ea typeface="+mj-ea"/>
                        </a:rPr>
                        <a:t>年度～</a:t>
                      </a:r>
                      <a:r>
                        <a:rPr kumimoji="1" lang="en-US" altLang="ja-JP" sz="1300" dirty="0">
                          <a:solidFill>
                            <a:schemeClr val="tx1"/>
                          </a:solidFill>
                          <a:latin typeface="+mj-lt"/>
                          <a:ea typeface="+mj-ea"/>
                        </a:rPr>
                        <a:t>2021</a:t>
                      </a:r>
                      <a:r>
                        <a:rPr kumimoji="1" lang="ja-JP" altLang="en-US" sz="1300" dirty="0">
                          <a:solidFill>
                            <a:schemeClr val="tx1"/>
                          </a:solidFill>
                          <a:latin typeface="+mj-lt"/>
                          <a:ea typeface="+mj-ea"/>
                        </a:rPr>
                        <a:t>年度）</a:t>
                      </a:r>
                      <a:endParaRPr kumimoji="1" lang="en-US" altLang="ja-JP" sz="1300" dirty="0">
                        <a:solidFill>
                          <a:schemeClr val="tx1"/>
                        </a:solidFill>
                        <a:latin typeface="+mj-lt"/>
                        <a:ea typeface="+mj-ea"/>
                      </a:endParaRPr>
                    </a:p>
                    <a:p>
                      <a:pPr marL="889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a:solidFill>
                            <a:schemeClr val="tx1"/>
                          </a:solidFill>
                          <a:latin typeface="+mj-lt"/>
                          <a:ea typeface="+mj-ea"/>
                        </a:rPr>
                        <a:t>・クリアウォーター</a:t>
                      </a:r>
                      <a:r>
                        <a:rPr kumimoji="1" lang="en-US" altLang="ja-JP" sz="1300" u="none" dirty="0">
                          <a:solidFill>
                            <a:schemeClr val="tx1"/>
                          </a:solidFill>
                          <a:latin typeface="+mj-lt"/>
                          <a:ea typeface="+mj-ea"/>
                        </a:rPr>
                        <a:t>OSAKA</a:t>
                      </a:r>
                      <a:r>
                        <a:rPr kumimoji="1" lang="ja-JP" altLang="en-US" sz="1300" u="none" dirty="0">
                          <a:solidFill>
                            <a:schemeClr val="tx1"/>
                          </a:solidFill>
                          <a:latin typeface="+mj-lt"/>
                          <a:ea typeface="+mj-ea"/>
                        </a:rPr>
                        <a:t>株式会社と</a:t>
                      </a:r>
                      <a:r>
                        <a:rPr kumimoji="1" lang="en-US" altLang="ja-JP" sz="1300" u="none" dirty="0">
                          <a:solidFill>
                            <a:schemeClr val="tx1"/>
                          </a:solidFill>
                          <a:latin typeface="+mj-lt"/>
                          <a:ea typeface="+mj-ea"/>
                        </a:rPr>
                        <a:t>20</a:t>
                      </a:r>
                      <a:r>
                        <a:rPr kumimoji="1" lang="ja-JP" altLang="en-US" sz="1300" u="none" dirty="0">
                          <a:solidFill>
                            <a:schemeClr val="tx1"/>
                          </a:solidFill>
                          <a:latin typeface="+mj-lt"/>
                          <a:ea typeface="+mj-ea"/>
                        </a:rPr>
                        <a:t>年間の長期的な包括委託を実施、（</a:t>
                      </a:r>
                      <a:r>
                        <a:rPr kumimoji="1" lang="en-US" altLang="ja-JP" sz="1300" u="none" dirty="0">
                          <a:solidFill>
                            <a:schemeClr val="tx1"/>
                          </a:solidFill>
                          <a:latin typeface="+mj-lt"/>
                          <a:ea typeface="+mj-ea"/>
                        </a:rPr>
                        <a:t>2022</a:t>
                      </a:r>
                      <a:r>
                        <a:rPr kumimoji="1" lang="ja-JP" altLang="en-US" sz="1300" u="none" dirty="0">
                          <a:solidFill>
                            <a:schemeClr val="tx1"/>
                          </a:solidFill>
                          <a:latin typeface="+mj-lt"/>
                          <a:ea typeface="+mj-ea"/>
                        </a:rPr>
                        <a:t>年度～）</a:t>
                      </a:r>
                      <a:endParaRPr kumimoji="1" lang="en-US" altLang="ja-JP" sz="1300" u="none" dirty="0">
                        <a:solidFill>
                          <a:schemeClr val="tx1"/>
                        </a:solidFill>
                        <a:latin typeface="+mj-lt"/>
                        <a:ea typeface="+mj-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457200">
                        <a:lnSpc>
                          <a:spcPct val="100000"/>
                        </a:lnSpc>
                      </a:pPr>
                      <a:r>
                        <a:rPr lang="ja-JP" altLang="en-US" sz="1300" b="0" dirty="0">
                          <a:solidFill>
                            <a:schemeClr val="tx1"/>
                          </a:solidFill>
                          <a:latin typeface="+mj-lt"/>
                          <a:ea typeface="+mj-ea"/>
                        </a:rPr>
                        <a:t>・市全域の下水道施設の運転維持管理業務を外郭団体を暫定活用して包括委託を行い、上下分離を実現（</a:t>
                      </a:r>
                      <a:r>
                        <a:rPr lang="en-US" altLang="ja-JP" sz="1300" b="0" dirty="0">
                          <a:solidFill>
                            <a:schemeClr val="tx1"/>
                          </a:solidFill>
                          <a:latin typeface="+mj-lt"/>
                          <a:ea typeface="+mj-ea"/>
                        </a:rPr>
                        <a:t>2014</a:t>
                      </a:r>
                      <a:r>
                        <a:rPr lang="ja-JP" altLang="en-US" sz="1300" b="0" dirty="0">
                          <a:solidFill>
                            <a:schemeClr val="tx1"/>
                          </a:solidFill>
                          <a:latin typeface="+mj-lt"/>
                          <a:ea typeface="+mj-ea"/>
                        </a:rPr>
                        <a:t>年度）</a:t>
                      </a:r>
                      <a:endParaRPr kumimoji="1" lang="en-US" altLang="ja-JP" sz="1300" strike="sngStrike" baseline="0" dirty="0">
                        <a:solidFill>
                          <a:srgbClr val="FF0000"/>
                        </a:solidFill>
                        <a:latin typeface="+mj-lt"/>
                        <a:ea typeface="+mj-ea"/>
                      </a:endParaRPr>
                    </a:p>
                    <a:p>
                      <a:pPr marL="88900" indent="-457200">
                        <a:lnSpc>
                          <a:spcPct val="100000"/>
                        </a:lnSpc>
                      </a:pPr>
                      <a:r>
                        <a:rPr lang="ja-JP" altLang="en-US" sz="1300" b="0" dirty="0">
                          <a:solidFill>
                            <a:schemeClr val="tx1"/>
                          </a:solidFill>
                          <a:latin typeface="+mj-lt"/>
                          <a:ea typeface="+mj-ea"/>
                        </a:rPr>
                        <a:t>・包括委託の実施による効果として</a:t>
                      </a:r>
                      <a:r>
                        <a:rPr lang="ja-JP" altLang="en-US" sz="1300" b="0" u="none" dirty="0">
                          <a:solidFill>
                            <a:schemeClr val="tx1"/>
                          </a:solidFill>
                          <a:latin typeface="+mj-lt"/>
                          <a:ea typeface="+mj-ea"/>
                        </a:rPr>
                        <a:t>、</a:t>
                      </a:r>
                      <a:r>
                        <a:rPr lang="en-US" altLang="ja-JP" sz="1300" b="0" u="none" dirty="0">
                          <a:solidFill>
                            <a:schemeClr val="tx1"/>
                          </a:solidFill>
                          <a:latin typeface="+mj-lt"/>
                          <a:ea typeface="+mj-ea"/>
                        </a:rPr>
                        <a:t>2017</a:t>
                      </a:r>
                      <a:r>
                        <a:rPr lang="ja-JP" altLang="en-US" sz="1300" b="0" u="none" dirty="0">
                          <a:solidFill>
                            <a:schemeClr val="tx1"/>
                          </a:solidFill>
                          <a:latin typeface="+mj-lt"/>
                          <a:ea typeface="+mj-ea"/>
                        </a:rPr>
                        <a:t>年度からの</a:t>
                      </a:r>
                      <a:r>
                        <a:rPr lang="en-US" altLang="ja-JP" sz="1300" b="0" u="none" dirty="0">
                          <a:solidFill>
                            <a:schemeClr val="tx1"/>
                          </a:solidFill>
                          <a:latin typeface="+mj-lt"/>
                          <a:ea typeface="+mj-ea"/>
                        </a:rPr>
                        <a:t>5</a:t>
                      </a:r>
                      <a:r>
                        <a:rPr lang="ja-JP" altLang="en-US" sz="1300" b="0" u="none" dirty="0">
                          <a:solidFill>
                            <a:schemeClr val="tx1"/>
                          </a:solidFill>
                          <a:latin typeface="+mj-lt"/>
                          <a:ea typeface="+mj-ea"/>
                        </a:rPr>
                        <a:t>年間で約</a:t>
                      </a:r>
                      <a:r>
                        <a:rPr lang="en-US" altLang="ja-JP" sz="1300" b="0" u="none" dirty="0">
                          <a:solidFill>
                            <a:schemeClr val="tx1"/>
                          </a:solidFill>
                          <a:latin typeface="+mj-lt"/>
                          <a:ea typeface="+mj-ea"/>
                        </a:rPr>
                        <a:t>55</a:t>
                      </a:r>
                      <a:r>
                        <a:rPr lang="ja-JP" altLang="en-US" sz="1300" b="0" u="none" dirty="0">
                          <a:solidFill>
                            <a:schemeClr val="tx1"/>
                          </a:solidFill>
                          <a:latin typeface="+mj-lt"/>
                          <a:ea typeface="+mj-ea"/>
                        </a:rPr>
                        <a:t>億円</a:t>
                      </a:r>
                      <a:r>
                        <a:rPr lang="ja-JP" altLang="en-US" sz="1300" b="0" dirty="0">
                          <a:solidFill>
                            <a:schemeClr val="tx1"/>
                          </a:solidFill>
                          <a:latin typeface="+mj-lt"/>
                          <a:ea typeface="+mj-ea"/>
                        </a:rPr>
                        <a:t>の人件費相当額を縮減（上下分離実施前との比較）</a:t>
                      </a:r>
                      <a:endParaRPr lang="en-US" altLang="ja-JP" sz="1300" b="0" u="none" dirty="0">
                        <a:solidFill>
                          <a:schemeClr val="tx1"/>
                        </a:solidFill>
                        <a:latin typeface="+mj-lt"/>
                        <a:ea typeface="+mj-ea"/>
                      </a:endParaRPr>
                    </a:p>
                    <a:p>
                      <a:pPr marL="889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u="none" dirty="0">
                          <a:solidFill>
                            <a:schemeClr val="tx1"/>
                          </a:solidFill>
                          <a:latin typeface="+mj-lt"/>
                          <a:ea typeface="+mj-ea"/>
                        </a:rPr>
                        <a:t>・長期的な包括委託の実施による効果として、</a:t>
                      </a:r>
                      <a:r>
                        <a:rPr lang="en-US" altLang="ja-JP" sz="1300" b="0" u="none" dirty="0">
                          <a:solidFill>
                            <a:schemeClr val="tx1"/>
                          </a:solidFill>
                          <a:latin typeface="+mj-lt"/>
                          <a:ea typeface="+mj-ea"/>
                        </a:rPr>
                        <a:t>2022</a:t>
                      </a:r>
                      <a:r>
                        <a:rPr lang="ja-JP" altLang="en-US" sz="1300" b="0" u="none" dirty="0">
                          <a:solidFill>
                            <a:schemeClr val="tx1"/>
                          </a:solidFill>
                          <a:latin typeface="+mj-lt"/>
                          <a:ea typeface="+mj-ea"/>
                        </a:rPr>
                        <a:t>年度からの</a:t>
                      </a:r>
                      <a:r>
                        <a:rPr lang="en-US" altLang="ja-JP" sz="1300" b="0" u="none" dirty="0">
                          <a:solidFill>
                            <a:schemeClr val="tx1"/>
                          </a:solidFill>
                          <a:latin typeface="+mj-lt"/>
                          <a:ea typeface="+mj-ea"/>
                        </a:rPr>
                        <a:t>20</a:t>
                      </a:r>
                      <a:r>
                        <a:rPr lang="ja-JP" altLang="en-US" sz="1300" b="0" u="none" dirty="0">
                          <a:solidFill>
                            <a:schemeClr val="tx1"/>
                          </a:solidFill>
                          <a:latin typeface="+mj-lt"/>
                          <a:ea typeface="+mj-ea"/>
                        </a:rPr>
                        <a:t>年間で約</a:t>
                      </a:r>
                      <a:r>
                        <a:rPr lang="en-US" altLang="ja-JP" sz="1300" b="0" u="none" dirty="0">
                          <a:solidFill>
                            <a:schemeClr val="tx1"/>
                          </a:solidFill>
                          <a:latin typeface="+mj-lt"/>
                          <a:ea typeface="+mj-ea"/>
                        </a:rPr>
                        <a:t>320</a:t>
                      </a:r>
                      <a:r>
                        <a:rPr lang="ja-JP" altLang="en-US" sz="1300" b="0" u="none" dirty="0">
                          <a:solidFill>
                            <a:schemeClr val="tx1"/>
                          </a:solidFill>
                          <a:latin typeface="+mj-lt"/>
                          <a:ea typeface="+mj-ea"/>
                        </a:rPr>
                        <a:t>億円のコスト縮減を図る</a:t>
                      </a:r>
                      <a:endParaRPr kumimoji="1" lang="en-US" altLang="ja-JP" sz="1300" u="none" dirty="0">
                        <a:solidFill>
                          <a:schemeClr val="tx1"/>
                        </a:solidFill>
                        <a:latin typeface="+mj-lt"/>
                        <a:ea typeface="+mj-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284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1"/>
          <p:cNvSpPr txBox="1">
            <a:spLocks noChangeArrowheads="1"/>
          </p:cNvSpPr>
          <p:nvPr/>
        </p:nvSpPr>
        <p:spPr bwMode="auto">
          <a:xfrm>
            <a:off x="216024" y="836715"/>
            <a:ext cx="8892480" cy="1123319"/>
          </a:xfrm>
          <a:prstGeom prst="rect">
            <a:avLst/>
          </a:prstGeom>
          <a:noFill/>
          <a:ln w="9525">
            <a:noFill/>
            <a:miter lim="800000"/>
            <a:headEnd/>
            <a:tailEnd/>
          </a:ln>
        </p:spPr>
        <p:txBody>
          <a:bodyPr/>
          <a:lstStyle/>
          <a:p>
            <a:pPr marL="0" marR="0" lvl="0" indent="0" algn="l" defTabSz="914400" rtl="0" eaLnBrk="1" fontAlgn="auto" latinLnBrk="0" hangingPunct="1">
              <a:lnSpc>
                <a:spcPct val="12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使用料収入はこれまで年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％程度の長期減少傾向にあったが、リーマンショックの影響により</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年度は大幅な減少となった。</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年度においては、世帯数等の増加により一時的な増加が見られるものの、今後は節水型社会への移行等による減少傾向は続くと見込まれ、厳しい経営環境となることが予想される。</a:t>
            </a:r>
          </a:p>
        </p:txBody>
      </p:sp>
      <p:grpSp>
        <p:nvGrpSpPr>
          <p:cNvPr id="2" name="グループ化 4"/>
          <p:cNvGrpSpPr/>
          <p:nvPr/>
        </p:nvGrpSpPr>
        <p:grpSpPr>
          <a:xfrm>
            <a:off x="179512" y="260650"/>
            <a:ext cx="8712968" cy="369333"/>
            <a:chOff x="179512" y="260648"/>
            <a:chExt cx="8712968" cy="369332"/>
          </a:xfrm>
        </p:grpSpPr>
        <p:sp>
          <p:nvSpPr>
            <p:cNvPr id="7" name="正方形/長方形 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使用水量の推移</a:t>
              </a:r>
            </a:p>
          </p:txBody>
        </p:sp>
        <p:cxnSp>
          <p:nvCxnSpPr>
            <p:cNvPr id="8" name="直線コネクタ 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114</a:t>
            </a:fld>
            <a:endParaRPr kumimoji="1" lang="ja-JP" altLang="en-US" dirty="0"/>
          </a:p>
        </p:txBody>
      </p:sp>
      <p:pic>
        <p:nvPicPr>
          <p:cNvPr id="6" name="図 5"/>
          <p:cNvPicPr>
            <a:picLocks noChangeAspect="1"/>
          </p:cNvPicPr>
          <p:nvPr/>
        </p:nvPicPr>
        <p:blipFill>
          <a:blip r:embed="rId2"/>
          <a:stretch>
            <a:fillRect/>
          </a:stretch>
        </p:blipFill>
        <p:spPr>
          <a:xfrm>
            <a:off x="316482" y="1700810"/>
            <a:ext cx="8065707" cy="4645555"/>
          </a:xfrm>
          <a:prstGeom prst="rect">
            <a:avLst/>
          </a:prstGeom>
        </p:spPr>
      </p:pic>
    </p:spTree>
    <p:extLst>
      <p:ext uri="{BB962C8B-B14F-4D97-AF65-F5344CB8AC3E}">
        <p14:creationId xmlns:p14="http://schemas.microsoft.com/office/powerpoint/2010/main" val="156997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179512" y="298185"/>
            <a:ext cx="8712968" cy="369333"/>
            <a:chOff x="179512" y="260648"/>
            <a:chExt cx="8712968" cy="369332"/>
          </a:xfrm>
        </p:grpSpPr>
        <p:sp>
          <p:nvSpPr>
            <p:cNvPr id="9" name="正方形/長方形 8"/>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建設事業費の推移</a:t>
              </a:r>
            </a:p>
          </p:txBody>
        </p:sp>
        <p:cxnSp>
          <p:nvCxnSpPr>
            <p:cNvPr id="10" name="直線コネクタ 9"/>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 Box 5"/>
          <p:cNvSpPr txBox="1">
            <a:spLocks noChangeArrowheads="1"/>
          </p:cNvSpPr>
          <p:nvPr/>
        </p:nvSpPr>
        <p:spPr bwMode="auto">
          <a:xfrm>
            <a:off x="135978" y="908723"/>
            <a:ext cx="8922196" cy="759311"/>
          </a:xfrm>
          <a:prstGeom prst="rect">
            <a:avLst/>
          </a:prstGeom>
          <a:noFill/>
          <a:ln w="9525">
            <a:noFill/>
            <a:miter lim="800000"/>
            <a:headEnd/>
            <a:tailEnd/>
          </a:ln>
        </p:spPr>
        <p:txBody>
          <a:bodyPr wrap="square" lIns="90000" tIns="46800" rIns="90000" bIns="46800">
            <a:spAutoFit/>
          </a:bodyPr>
          <a:lstStyle/>
          <a:p>
            <a:pPr marL="0" marR="0" lvl="0" indent="0" algn="l" defTabSz="914400" rtl="0" eaLnBrk="1" fontAlgn="auto" latinLnBrk="0" hangingPunct="1">
              <a:lnSpc>
                <a:spcPct val="12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大阪市では早期に施設整備してきたことから、</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老朽化した下水道施設が増加しており、今後、老朽施設の改築・更新の急増期を迎える。</a:t>
            </a:r>
          </a:p>
        </p:txBody>
      </p:sp>
      <p:sp>
        <p:nvSpPr>
          <p:cNvPr id="14" name="正方形/長方形 13"/>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7" name="テキスト ボックス 16"/>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115</a:t>
            </a:fld>
            <a:endParaRPr kumimoji="1" lang="ja-JP" altLang="en-US" dirty="0"/>
          </a:p>
        </p:txBody>
      </p:sp>
      <p:pic>
        <p:nvPicPr>
          <p:cNvPr id="8" name="図 7"/>
          <p:cNvPicPr>
            <a:picLocks noChangeAspect="1"/>
          </p:cNvPicPr>
          <p:nvPr/>
        </p:nvPicPr>
        <p:blipFill>
          <a:blip r:embed="rId2"/>
          <a:stretch>
            <a:fillRect/>
          </a:stretch>
        </p:blipFill>
        <p:spPr>
          <a:xfrm>
            <a:off x="523295" y="1666235"/>
            <a:ext cx="8498561" cy="4858933"/>
          </a:xfrm>
          <a:prstGeom prst="rect">
            <a:avLst/>
          </a:prstGeom>
        </p:spPr>
      </p:pic>
    </p:spTree>
    <p:extLst>
      <p:ext uri="{BB962C8B-B14F-4D97-AF65-F5344CB8AC3E}">
        <p14:creationId xmlns:p14="http://schemas.microsoft.com/office/powerpoint/2010/main" val="320642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
          <p:cNvGrpSpPr/>
          <p:nvPr/>
        </p:nvGrpSpPr>
        <p:grpSpPr>
          <a:xfrm>
            <a:off x="179512" y="260650"/>
            <a:ext cx="8712968" cy="369333"/>
            <a:chOff x="179512" y="260648"/>
            <a:chExt cx="8712968" cy="369332"/>
          </a:xfrm>
        </p:grpSpPr>
        <p:sp>
          <p:nvSpPr>
            <p:cNvPr id="7" name="正方形/長方形 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起債償還の見通し</a:t>
              </a:r>
            </a:p>
          </p:txBody>
        </p:sp>
        <p:cxnSp>
          <p:nvCxnSpPr>
            <p:cNvPr id="8" name="直線コネクタ 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Box 36"/>
          <p:cNvSpPr txBox="1">
            <a:spLocks noChangeArrowheads="1"/>
          </p:cNvSpPr>
          <p:nvPr/>
        </p:nvSpPr>
        <p:spPr bwMode="auto">
          <a:xfrm>
            <a:off x="179512" y="795357"/>
            <a:ext cx="8856984" cy="648512"/>
          </a:xfrm>
          <a:prstGeom prst="rect">
            <a:avLst/>
          </a:prstGeom>
          <a:noFill/>
          <a:ln w="9525">
            <a:noFill/>
            <a:miter lim="800000"/>
            <a:headEnd/>
            <a:tailEnd/>
          </a:ln>
        </p:spPr>
        <p:txBody>
          <a:bodyPr wrap="square"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　これまでの投資に伴い発行した起債の償還が</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年度の</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360</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億円程度をピークに、今後高水準で推移する見込みである。</a:t>
            </a:r>
          </a:p>
        </p:txBody>
      </p:sp>
      <p:sp>
        <p:nvSpPr>
          <p:cNvPr id="11" name="正方形/長方形 10"/>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3" name="テキスト ボックス 1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116</a:t>
            </a:fld>
            <a:endParaRPr kumimoji="1" lang="ja-JP" altLang="en-US" dirty="0"/>
          </a:p>
        </p:txBody>
      </p:sp>
      <p:pic>
        <p:nvPicPr>
          <p:cNvPr id="5" name="図 4"/>
          <p:cNvPicPr>
            <a:picLocks noChangeAspect="1"/>
          </p:cNvPicPr>
          <p:nvPr/>
        </p:nvPicPr>
        <p:blipFill>
          <a:blip r:embed="rId2"/>
          <a:stretch>
            <a:fillRect/>
          </a:stretch>
        </p:blipFill>
        <p:spPr>
          <a:xfrm>
            <a:off x="791849" y="1443869"/>
            <a:ext cx="7285351" cy="4968671"/>
          </a:xfrm>
          <a:prstGeom prst="rect">
            <a:avLst/>
          </a:prstGeom>
        </p:spPr>
      </p:pic>
    </p:spTree>
    <p:extLst>
      <p:ext uri="{BB962C8B-B14F-4D97-AF65-F5344CB8AC3E}">
        <p14:creationId xmlns:p14="http://schemas.microsoft.com/office/powerpoint/2010/main" val="426572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7815724" y="395372"/>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6" name="テキスト ボックス 45"/>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49" name="グループ化 37"/>
          <p:cNvGrpSpPr/>
          <p:nvPr/>
        </p:nvGrpSpPr>
        <p:grpSpPr>
          <a:xfrm>
            <a:off x="227235" y="391348"/>
            <a:ext cx="8712968" cy="369332"/>
            <a:chOff x="179512" y="260648"/>
            <a:chExt cx="8712968" cy="369332"/>
          </a:xfrm>
        </p:grpSpPr>
        <p:sp>
          <p:nvSpPr>
            <p:cNvPr id="51" name="正方形/長方形 50"/>
            <p:cNvSpPr/>
            <p:nvPr/>
          </p:nvSpPr>
          <p:spPr>
            <a:xfrm>
              <a:off x="179512"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他都市と比較した事業効率</a:t>
              </a:r>
            </a:p>
          </p:txBody>
        </p:sp>
        <p:cxnSp>
          <p:nvCxnSpPr>
            <p:cNvPr id="52" name="直線コネクタ 51"/>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 Box 22"/>
          <p:cNvSpPr txBox="1">
            <a:spLocks noChangeArrowheads="1"/>
          </p:cNvSpPr>
          <p:nvPr/>
        </p:nvSpPr>
        <p:spPr bwMode="auto">
          <a:xfrm>
            <a:off x="260474" y="723471"/>
            <a:ext cx="8632006" cy="685800"/>
          </a:xfrm>
          <a:prstGeom prst="rect">
            <a:avLst/>
          </a:prstGeom>
          <a:noFill/>
          <a:ln w="9525">
            <a:noFill/>
            <a:miter lim="800000"/>
            <a:headEnd/>
            <a:tailEnd/>
          </a:ln>
        </p:spPr>
        <p:txBody>
          <a:bodyPr/>
          <a:lstStyle/>
          <a:p>
            <a:pPr marL="0" marR="0" lvl="0" indent="0" algn="l" defTabSz="914400" rtl="0" eaLnBrk="1" fontAlgn="auto" latinLnBrk="0" hangingPunct="1">
              <a:lnSpc>
                <a:spcPct val="125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大阪市では早期に施設整備してきたことから、資本費（支払利息＋減価償却費）単価は極めて低く、維持管理費（人件費＋物件費）単価は他都市平均並みである。</a:t>
            </a: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a:xfrm>
            <a:off x="7045852" y="6494268"/>
            <a:ext cx="2133600" cy="365125"/>
          </a:xfrm>
        </p:spPr>
        <p:txBody>
          <a:bodyPr/>
          <a:lstStyle/>
          <a:p>
            <a:fld id="{CCEC3038-1CF1-4B63-9920-55248DCFBA97}" type="slidenum">
              <a:rPr kumimoji="1" lang="ja-JP" altLang="en-US" smtClean="0"/>
              <a:pPr/>
              <a:t>117</a:t>
            </a:fld>
            <a:endParaRPr kumimoji="1" lang="ja-JP" altLang="en-US" dirty="0"/>
          </a:p>
        </p:txBody>
      </p:sp>
      <p:pic>
        <p:nvPicPr>
          <p:cNvPr id="5" name="図 4"/>
          <p:cNvPicPr>
            <a:picLocks noChangeAspect="1"/>
          </p:cNvPicPr>
          <p:nvPr/>
        </p:nvPicPr>
        <p:blipFill>
          <a:blip r:embed="rId2"/>
          <a:stretch>
            <a:fillRect/>
          </a:stretch>
        </p:blipFill>
        <p:spPr>
          <a:xfrm>
            <a:off x="160613" y="1552452"/>
            <a:ext cx="8925318" cy="5163760"/>
          </a:xfrm>
          <a:prstGeom prst="rect">
            <a:avLst/>
          </a:prstGeom>
        </p:spPr>
      </p:pic>
    </p:spTree>
    <p:extLst>
      <p:ext uri="{BB962C8B-B14F-4D97-AF65-F5344CB8AC3E}">
        <p14:creationId xmlns:p14="http://schemas.microsoft.com/office/powerpoint/2010/main" val="348512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13"/>
          <p:cNvSpPr txBox="1">
            <a:spLocks noChangeArrowheads="1"/>
          </p:cNvSpPr>
          <p:nvPr/>
        </p:nvSpPr>
        <p:spPr bwMode="auto">
          <a:xfrm>
            <a:off x="99060" y="1844824"/>
            <a:ext cx="4527651" cy="276999"/>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処理水量あたりの部門別職員数　</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単位：人</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a:t>
            </a:r>
            <a:r>
              <a:rPr kumimoji="1" lang="en-US" altLang="ja-JP" sz="10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&gt;</a:t>
            </a:r>
          </a:p>
        </p:txBody>
      </p:sp>
      <p:sp>
        <p:nvSpPr>
          <p:cNvPr id="17434" name="Text Box 36"/>
          <p:cNvSpPr txBox="1">
            <a:spLocks noChangeArrowheads="1"/>
          </p:cNvSpPr>
          <p:nvPr/>
        </p:nvSpPr>
        <p:spPr bwMode="auto">
          <a:xfrm>
            <a:off x="129712" y="1052736"/>
            <a:ext cx="8319387" cy="648512"/>
          </a:xfrm>
          <a:prstGeom prst="rect">
            <a:avLst/>
          </a:prstGeom>
          <a:noFill/>
          <a:ln w="9525">
            <a:noFill/>
            <a:miter lim="800000"/>
            <a:headEnd/>
            <a:tailEnd/>
          </a:ln>
        </p:spPr>
        <p:txBody>
          <a:bodyPr wrap="square"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年度時点においては、部門別では、大阪市は維持管理部門の職員数が他都市と比べて多い状況であった。</a:t>
            </a:r>
          </a:p>
        </p:txBody>
      </p:sp>
      <p:sp>
        <p:nvSpPr>
          <p:cNvPr id="17435" name="Freeform 37"/>
          <p:cNvSpPr>
            <a:spLocks/>
          </p:cNvSpPr>
          <p:nvPr/>
        </p:nvSpPr>
        <p:spPr bwMode="auto">
          <a:xfrm rot="5400000">
            <a:off x="1531840" y="4571947"/>
            <a:ext cx="182437" cy="2473083"/>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36" name="Text Box 38"/>
          <p:cNvSpPr txBox="1">
            <a:spLocks noChangeArrowheads="1"/>
          </p:cNvSpPr>
          <p:nvPr/>
        </p:nvSpPr>
        <p:spPr bwMode="auto">
          <a:xfrm>
            <a:off x="458318" y="6155431"/>
            <a:ext cx="2329484" cy="307777"/>
          </a:xfrm>
          <a:prstGeom prst="rect">
            <a:avLst/>
          </a:prstGeom>
          <a:noFill/>
          <a:ln w="9525">
            <a:noFill/>
            <a:miter lim="800000"/>
            <a:headEnd/>
            <a:tailEnd/>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維持管理部門の職員が多い</a:t>
            </a:r>
          </a:p>
        </p:txBody>
      </p:sp>
      <p:graphicFrame>
        <p:nvGraphicFramePr>
          <p:cNvPr id="17410" name="Object 99"/>
          <p:cNvGraphicFramePr>
            <a:graphicFrameLocks noChangeAspect="1"/>
          </p:cNvGraphicFramePr>
          <p:nvPr>
            <p:extLst>
              <p:ext uri="{D42A27DB-BD31-4B8C-83A1-F6EECF244321}">
                <p14:modId xmlns:p14="http://schemas.microsoft.com/office/powerpoint/2010/main" val="4221046529"/>
              </p:ext>
            </p:extLst>
          </p:nvPr>
        </p:nvGraphicFramePr>
        <p:xfrm>
          <a:off x="247650" y="2773363"/>
          <a:ext cx="3062288" cy="2565400"/>
        </p:xfrm>
        <a:graphic>
          <a:graphicData uri="http://schemas.openxmlformats.org/presentationml/2006/ole">
            <mc:AlternateContent xmlns:mc="http://schemas.openxmlformats.org/markup-compatibility/2006">
              <mc:Choice xmlns:v="urn:schemas-microsoft-com:vml" Requires="v">
                <p:oleObj spid="_x0000_s2410" name="ワークシート" r:id="rId3" imgW="3247870" imgH="2438526" progId="Excel.Sheet.8">
                  <p:embed/>
                </p:oleObj>
              </mc:Choice>
              <mc:Fallback>
                <p:oleObj name="ワークシート" r:id="rId3" imgW="3247870" imgH="2438526" progId="Excel.Sheet.8">
                  <p:embed/>
                  <p:pic>
                    <p:nvPicPr>
                      <p:cNvPr id="17410" name="Object 99"/>
                      <p:cNvPicPr>
                        <a:picLocks noChangeAspect="1" noChangeArrowheads="1"/>
                      </p:cNvPicPr>
                      <p:nvPr/>
                    </p:nvPicPr>
                    <p:blipFill>
                      <a:blip r:embed="rId4"/>
                      <a:srcRect/>
                      <a:stretch>
                        <a:fillRect/>
                      </a:stretch>
                    </p:blipFill>
                    <p:spPr bwMode="auto">
                      <a:xfrm>
                        <a:off x="247650" y="2773363"/>
                        <a:ext cx="3062288"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6" name="Object 93"/>
          <p:cNvGraphicFramePr>
            <a:graphicFrameLocks noChangeAspect="1"/>
          </p:cNvGraphicFramePr>
          <p:nvPr/>
        </p:nvGraphicFramePr>
        <p:xfrm>
          <a:off x="6059921" y="2676139"/>
          <a:ext cx="2778577" cy="2740025"/>
        </p:xfrm>
        <a:graphic>
          <a:graphicData uri="http://schemas.openxmlformats.org/presentationml/2006/ole">
            <mc:AlternateContent xmlns:mc="http://schemas.openxmlformats.org/markup-compatibility/2006">
              <mc:Choice xmlns:v="urn:schemas-microsoft-com:vml" Requires="v">
                <p:oleObj spid="_x0000_s2411" name="ワークシート" r:id="rId5" imgW="2219454" imgH="2514701" progId="Excel.Sheet.8">
                  <p:embed/>
                </p:oleObj>
              </mc:Choice>
              <mc:Fallback>
                <p:oleObj name="ワークシート" r:id="rId5" imgW="2219454" imgH="2514701" progId="Excel.Sheet.8">
                  <p:embed/>
                  <p:pic>
                    <p:nvPicPr>
                      <p:cNvPr id="17416" name="Object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921" y="2676139"/>
                        <a:ext cx="2778577" cy="274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92"/>
          <p:cNvGraphicFramePr>
            <a:graphicFrameLocks noChangeAspect="1"/>
          </p:cNvGraphicFramePr>
          <p:nvPr>
            <p:extLst>
              <p:ext uri="{D42A27DB-BD31-4B8C-83A1-F6EECF244321}">
                <p14:modId xmlns:p14="http://schemas.microsoft.com/office/powerpoint/2010/main" val="1768551186"/>
              </p:ext>
            </p:extLst>
          </p:nvPr>
        </p:nvGraphicFramePr>
        <p:xfrm>
          <a:off x="3189288" y="2773363"/>
          <a:ext cx="3060700" cy="2584450"/>
        </p:xfrm>
        <a:graphic>
          <a:graphicData uri="http://schemas.openxmlformats.org/presentationml/2006/ole">
            <mc:AlternateContent xmlns:mc="http://schemas.openxmlformats.org/markup-compatibility/2006">
              <mc:Choice xmlns:v="urn:schemas-microsoft-com:vml" Requires="v">
                <p:oleObj spid="_x0000_s2412" name="ワークシート" r:id="rId7" imgW="2666908" imgH="2286189" progId="Excel.Sheet.8">
                  <p:embed/>
                </p:oleObj>
              </mc:Choice>
              <mc:Fallback>
                <p:oleObj name="ワークシート" r:id="rId7" imgW="2666908" imgH="2286189" progId="Excel.Sheet.8">
                  <p:embed/>
                  <p:pic>
                    <p:nvPicPr>
                      <p:cNvPr id="17417" name="Object 92"/>
                      <p:cNvPicPr>
                        <a:picLocks noChangeAspect="1" noChangeArrowheads="1"/>
                      </p:cNvPicPr>
                      <p:nvPr/>
                    </p:nvPicPr>
                    <p:blipFill>
                      <a:blip r:embed="rId8"/>
                      <a:srcRect/>
                      <a:stretch>
                        <a:fillRect/>
                      </a:stretch>
                    </p:blipFill>
                    <p:spPr bwMode="auto">
                      <a:xfrm>
                        <a:off x="3189288" y="2773363"/>
                        <a:ext cx="3060700" cy="258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Text Box 4"/>
          <p:cNvSpPr txBox="1">
            <a:spLocks noChangeArrowheads="1"/>
          </p:cNvSpPr>
          <p:nvPr/>
        </p:nvSpPr>
        <p:spPr bwMode="auto">
          <a:xfrm>
            <a:off x="240187" y="2527530"/>
            <a:ext cx="1082348" cy="246221"/>
          </a:xfrm>
          <a:prstGeom prst="rect">
            <a:avLst/>
          </a:prstGeom>
          <a:noFill/>
          <a:ln w="9525">
            <a:noFill/>
            <a:miter lim="800000"/>
            <a:headEnd/>
            <a:tailEnd/>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維持管理部門</a:t>
            </a:r>
          </a:p>
        </p:txBody>
      </p:sp>
      <p:sp>
        <p:nvSpPr>
          <p:cNvPr id="17424" name="Text Box 7"/>
          <p:cNvSpPr txBox="1">
            <a:spLocks noChangeArrowheads="1"/>
          </p:cNvSpPr>
          <p:nvPr/>
        </p:nvSpPr>
        <p:spPr bwMode="auto">
          <a:xfrm>
            <a:off x="3226321" y="2413230"/>
            <a:ext cx="819150" cy="228600"/>
          </a:xfrm>
          <a:prstGeom prst="rect">
            <a:avLst/>
          </a:prstGeom>
          <a:noFill/>
          <a:ln w="9525">
            <a:noFill/>
            <a:miter lim="800000"/>
            <a:headEnd/>
            <a:tailEnd/>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資本部門</a:t>
            </a:r>
          </a:p>
        </p:txBody>
      </p:sp>
      <p:sp>
        <p:nvSpPr>
          <p:cNvPr id="17425" name="Text Box 8"/>
          <p:cNvSpPr txBox="1">
            <a:spLocks noChangeArrowheads="1"/>
          </p:cNvSpPr>
          <p:nvPr/>
        </p:nvSpPr>
        <p:spPr bwMode="auto">
          <a:xfrm>
            <a:off x="6112341" y="2348879"/>
            <a:ext cx="1558440" cy="246221"/>
          </a:xfrm>
          <a:prstGeom prst="rect">
            <a:avLst/>
          </a:prstGeom>
          <a:noFill/>
          <a:ln w="9525">
            <a:noFill/>
            <a:miter lim="800000"/>
            <a:headEnd/>
            <a:tailEnd/>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その他（総務部門など）</a:t>
            </a:r>
            <a:endParaRPr kumimoji="1" lang="ja-JP" altLang="en-US" sz="10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endParaRPr>
          </a:p>
        </p:txBody>
      </p:sp>
      <p:sp>
        <p:nvSpPr>
          <p:cNvPr id="17438" name="Line 50"/>
          <p:cNvSpPr>
            <a:spLocks noChangeShapeType="1"/>
          </p:cNvSpPr>
          <p:nvPr/>
        </p:nvSpPr>
        <p:spPr bwMode="auto">
          <a:xfrm>
            <a:off x="99060" y="3924695"/>
            <a:ext cx="152400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39" name="Line 51"/>
          <p:cNvSpPr>
            <a:spLocks noChangeShapeType="1"/>
          </p:cNvSpPr>
          <p:nvPr/>
        </p:nvSpPr>
        <p:spPr bwMode="auto">
          <a:xfrm>
            <a:off x="275858" y="3857038"/>
            <a:ext cx="2711965" cy="5697"/>
          </a:xfrm>
          <a:prstGeom prst="line">
            <a:avLst/>
          </a:prstGeom>
          <a:noFill/>
          <a:ln w="9525">
            <a:solidFill>
              <a:srgbClr val="000000"/>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40" name="Text Box 52"/>
          <p:cNvSpPr txBox="1">
            <a:spLocks noChangeArrowheads="1"/>
          </p:cNvSpPr>
          <p:nvPr/>
        </p:nvSpPr>
        <p:spPr bwMode="auto">
          <a:xfrm>
            <a:off x="2451989" y="3314327"/>
            <a:ext cx="457200" cy="402291"/>
          </a:xfrm>
          <a:prstGeom prst="rect">
            <a:avLst/>
          </a:prstGeom>
          <a:noFill/>
          <a:ln w="9525">
            <a:noFill/>
            <a:miter lim="800000"/>
            <a:headEnd/>
            <a:tailEnd/>
          </a:ln>
        </p:spPr>
        <p:txBody>
          <a:bodyPr lIns="90000" tIns="46800" rIns="90000" bIns="4680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132</a:t>
            </a:r>
          </a:p>
        </p:txBody>
      </p:sp>
      <p:sp>
        <p:nvSpPr>
          <p:cNvPr id="17445" name="Line 57"/>
          <p:cNvSpPr>
            <a:spLocks noChangeShapeType="1"/>
          </p:cNvSpPr>
          <p:nvPr/>
        </p:nvSpPr>
        <p:spPr bwMode="auto">
          <a:xfrm>
            <a:off x="3176332" y="3626519"/>
            <a:ext cx="2675629" cy="19084"/>
          </a:xfrm>
          <a:prstGeom prst="line">
            <a:avLst/>
          </a:prstGeom>
          <a:noFill/>
          <a:ln w="9525">
            <a:solidFill>
              <a:srgbClr val="000000"/>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46" name="Text Box 58"/>
          <p:cNvSpPr txBox="1">
            <a:spLocks noChangeArrowheads="1"/>
          </p:cNvSpPr>
          <p:nvPr/>
        </p:nvSpPr>
        <p:spPr bwMode="auto">
          <a:xfrm>
            <a:off x="5488274" y="2910967"/>
            <a:ext cx="457200" cy="402291"/>
          </a:xfrm>
          <a:prstGeom prst="rect">
            <a:avLst/>
          </a:prstGeom>
          <a:noFill/>
          <a:ln w="9525">
            <a:noFill/>
            <a:miter lim="800000"/>
            <a:headEnd/>
            <a:tailEnd/>
          </a:ln>
        </p:spPr>
        <p:txBody>
          <a:bodyPr lIns="90000" tIns="46800" rIns="90000" bIns="4680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46</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447" name="Line 59"/>
          <p:cNvSpPr>
            <a:spLocks noChangeShapeType="1"/>
          </p:cNvSpPr>
          <p:nvPr/>
        </p:nvSpPr>
        <p:spPr bwMode="auto">
          <a:xfrm>
            <a:off x="6112341" y="3615785"/>
            <a:ext cx="2736304" cy="11976"/>
          </a:xfrm>
          <a:prstGeom prst="line">
            <a:avLst/>
          </a:prstGeom>
          <a:noFill/>
          <a:ln w="9525">
            <a:solidFill>
              <a:srgbClr val="000000"/>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48" name="Text Box 60"/>
          <p:cNvSpPr txBox="1">
            <a:spLocks noChangeArrowheads="1"/>
          </p:cNvSpPr>
          <p:nvPr/>
        </p:nvSpPr>
        <p:spPr bwMode="auto">
          <a:xfrm>
            <a:off x="8449099" y="2603312"/>
            <a:ext cx="457200" cy="402291"/>
          </a:xfrm>
          <a:prstGeom prst="rect">
            <a:avLst/>
          </a:prstGeom>
          <a:noFill/>
          <a:ln w="9525">
            <a:noFill/>
            <a:miter lim="800000"/>
            <a:headEnd/>
            <a:tailEnd/>
          </a:ln>
        </p:spPr>
        <p:txBody>
          <a:bodyPr lIns="90000" tIns="46800" rIns="90000" bIns="4680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51"/>
          <p:cNvGrpSpPr/>
          <p:nvPr/>
        </p:nvGrpSpPr>
        <p:grpSpPr>
          <a:xfrm>
            <a:off x="168179" y="394156"/>
            <a:ext cx="8712968" cy="369332"/>
            <a:chOff x="179512" y="260648"/>
            <a:chExt cx="8712968" cy="369332"/>
          </a:xfrm>
        </p:grpSpPr>
        <p:sp>
          <p:nvSpPr>
            <p:cNvPr id="54" name="正方形/長方形 5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他都市と比較した</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職員数</a:t>
              </a:r>
            </a:p>
          </p:txBody>
        </p:sp>
        <p:cxnSp>
          <p:nvCxnSpPr>
            <p:cNvPr id="55" name="直線コネクタ 54"/>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7815724" y="395372"/>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8" name="テキスト ボックス 2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118</a:t>
            </a:fld>
            <a:endParaRPr kumimoji="1" lang="ja-JP" altLang="en-US" dirty="0"/>
          </a:p>
        </p:txBody>
      </p:sp>
    </p:spTree>
    <p:extLst>
      <p:ext uri="{BB962C8B-B14F-4D97-AF65-F5344CB8AC3E}">
        <p14:creationId xmlns:p14="http://schemas.microsoft.com/office/powerpoint/2010/main" val="229970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8343" y="2835533"/>
            <a:ext cx="8733345" cy="47514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288343" y="1616230"/>
            <a:ext cx="8570601" cy="47514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251520" y="1057893"/>
            <a:ext cx="8607425" cy="1386399"/>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・維持管理と建設投資を一体的に実施することでより効率的に事業運営ができる、上下分離（運営管理と施設保有を分離）方式を導入し、当面は包括委託を実施する。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年の長期契約を実施し、民間事業者との連携による新技術導入の促進など、技術力の向上とさらなる効率化によりコスト縮減を図り、効率化と市民サービスの確保を行う。</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・将来的には、コンセッション方式による運営管理を含めた経営形態を目指す。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255725" y="2802139"/>
            <a:ext cx="8856835" cy="54193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・包括委託の実施による効果として、</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年度からの</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年間で約</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億円の人件費相当額を縮減</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（上下分離実施前との比較）</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・長期的な包括委託の実施による効果として、</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年度からの</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年間で約</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億円のコスト縮減を図る</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2" name="図 21"/>
          <p:cNvPicPr>
            <a:picLocks noChangeAspect="1"/>
          </p:cNvPicPr>
          <p:nvPr/>
        </p:nvPicPr>
        <p:blipFill>
          <a:blip r:embed="rId2"/>
          <a:stretch>
            <a:fillRect/>
          </a:stretch>
        </p:blipFill>
        <p:spPr>
          <a:xfrm>
            <a:off x="91991" y="3508001"/>
            <a:ext cx="8929698" cy="3161359"/>
          </a:xfrm>
          <a:prstGeom prst="rect">
            <a:avLst/>
          </a:prstGeom>
        </p:spPr>
      </p:pic>
      <p:cxnSp>
        <p:nvCxnSpPr>
          <p:cNvPr id="15" name="直線コネクタ 14"/>
          <p:cNvCxnSpPr/>
          <p:nvPr/>
        </p:nvCxnSpPr>
        <p:spPr>
          <a:xfrm>
            <a:off x="186122" y="629980"/>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経営形態の見直し</a:t>
            </a:r>
          </a:p>
        </p:txBody>
      </p:sp>
      <p:sp>
        <p:nvSpPr>
          <p:cNvPr id="12" name="角丸四角形 11"/>
          <p:cNvSpPr/>
          <p:nvPr/>
        </p:nvSpPr>
        <p:spPr>
          <a:xfrm>
            <a:off x="65866" y="730774"/>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考え方</a:t>
            </a:r>
          </a:p>
        </p:txBody>
      </p:sp>
      <p:sp>
        <p:nvSpPr>
          <p:cNvPr id="79" name="角丸四角形 78"/>
          <p:cNvSpPr/>
          <p:nvPr/>
        </p:nvSpPr>
        <p:spPr>
          <a:xfrm>
            <a:off x="91991" y="3585771"/>
            <a:ext cx="880429" cy="347917"/>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実施計画</a:t>
            </a:r>
          </a:p>
        </p:txBody>
      </p:sp>
      <p:sp>
        <p:nvSpPr>
          <p:cNvPr id="80" name="正方形/長方形 79"/>
          <p:cNvSpPr/>
          <p:nvPr/>
        </p:nvSpPr>
        <p:spPr>
          <a:xfrm>
            <a:off x="7596338" y="260648"/>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3" name="角丸四角形 12"/>
          <p:cNvSpPr/>
          <p:nvPr/>
        </p:nvSpPr>
        <p:spPr>
          <a:xfrm>
            <a:off x="51792" y="2449798"/>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効果</a:t>
            </a:r>
          </a:p>
        </p:txBody>
      </p:sp>
      <p:sp>
        <p:nvSpPr>
          <p:cNvPr id="20" name="テキスト ボックス 19"/>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270206" y="3604766"/>
            <a:ext cx="8848305" cy="3064594"/>
          </a:xfrm>
          <a:prstGeom prst="rect">
            <a:avLst/>
          </a:prstGeom>
        </p:spPr>
      </p:pic>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119</a:t>
            </a:fld>
            <a:endParaRPr kumimoji="1" lang="ja-JP" altLang="en-US"/>
          </a:p>
        </p:txBody>
      </p:sp>
    </p:spTree>
    <p:extLst>
      <p:ext uri="{BB962C8B-B14F-4D97-AF65-F5344CB8AC3E}">
        <p14:creationId xmlns:p14="http://schemas.microsoft.com/office/powerpoint/2010/main" val="51493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1"/>
          <p:cNvGrpSpPr/>
          <p:nvPr/>
        </p:nvGrpSpPr>
        <p:grpSpPr>
          <a:xfrm>
            <a:off x="168179" y="394156"/>
            <a:ext cx="8712968" cy="369332"/>
            <a:chOff x="179512" y="260648"/>
            <a:chExt cx="8712968" cy="369332"/>
          </a:xfrm>
        </p:grpSpPr>
        <p:sp>
          <p:nvSpPr>
            <p:cNvPr id="54" name="正方形/長方形 5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（参考）</a:t>
              </a:r>
              <a:r>
                <a:rPr kumimoji="1" lang="en-US" altLang="ja-JP" sz="1800" b="1"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2016</a:t>
              </a:r>
              <a:r>
                <a:rPr kumimoji="1" lang="ja-JP" altLang="en-US" sz="1800" b="1"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年度時点　他都市と比較した職員数</a:t>
              </a:r>
            </a:p>
          </p:txBody>
        </p:sp>
        <p:cxnSp>
          <p:nvCxnSpPr>
            <p:cNvPr id="55" name="直線コネクタ 54"/>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120</a:t>
            </a:fld>
            <a:endParaRPr kumimoji="1" lang="ja-JP" altLang="en-US" dirty="0"/>
          </a:p>
        </p:txBody>
      </p:sp>
      <p:pic>
        <p:nvPicPr>
          <p:cNvPr id="3" name="図 2"/>
          <p:cNvPicPr>
            <a:picLocks noChangeAspect="1"/>
          </p:cNvPicPr>
          <p:nvPr/>
        </p:nvPicPr>
        <p:blipFill>
          <a:blip r:embed="rId3"/>
          <a:stretch>
            <a:fillRect/>
          </a:stretch>
        </p:blipFill>
        <p:spPr>
          <a:xfrm>
            <a:off x="95471" y="1325414"/>
            <a:ext cx="9083827" cy="3609145"/>
          </a:xfrm>
          <a:prstGeom prst="rect">
            <a:avLst/>
          </a:prstGeom>
        </p:spPr>
      </p:pic>
    </p:spTree>
    <p:extLst>
      <p:ext uri="{BB962C8B-B14F-4D97-AF65-F5344CB8AC3E}">
        <p14:creationId xmlns:p14="http://schemas.microsoft.com/office/powerpoint/2010/main" val="253782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03C11E1D-58BF-5B8F-86EE-EADF27B57A16}"/>
              </a:ext>
            </a:extLst>
          </p:cNvPr>
          <p:cNvSpPr/>
          <p:nvPr/>
        </p:nvSpPr>
        <p:spPr>
          <a:xfrm>
            <a:off x="7054306" y="6075320"/>
            <a:ext cx="961539" cy="503882"/>
          </a:xfrm>
          <a:prstGeom prst="roundRect">
            <a:avLst>
              <a:gd name="adj" fmla="val 4229"/>
            </a:avLst>
          </a:prstGeom>
          <a:solidFill>
            <a:srgbClr val="05E0DB">
              <a:lumMod val="60000"/>
              <a:lumOff val="40000"/>
              <a:alpha val="50000"/>
            </a:srgbClr>
          </a:solidFill>
          <a:ln w="25400" cap="flat" cmpd="sng" algn="ctr">
            <a:no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a:extLst>
              <a:ext uri="{FF2B5EF4-FFF2-40B4-BE49-F238E27FC236}">
                <a16:creationId xmlns:a16="http://schemas.microsoft.com/office/drawing/2014/main" id="{03C11E1D-58BF-5B8F-86EE-EADF27B57A16}"/>
              </a:ext>
            </a:extLst>
          </p:cNvPr>
          <p:cNvSpPr/>
          <p:nvPr/>
        </p:nvSpPr>
        <p:spPr>
          <a:xfrm>
            <a:off x="6917732" y="4221263"/>
            <a:ext cx="961539" cy="503882"/>
          </a:xfrm>
          <a:prstGeom prst="roundRect">
            <a:avLst>
              <a:gd name="adj" fmla="val 4229"/>
            </a:avLst>
          </a:prstGeom>
          <a:solidFill>
            <a:srgbClr val="05E0DB">
              <a:lumMod val="60000"/>
              <a:lumOff val="40000"/>
              <a:alpha val="50000"/>
            </a:srgbClr>
          </a:solidFill>
          <a:ln w="25400" cap="flat" cmpd="sng" algn="ctr">
            <a:no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3C11E1D-58BF-5B8F-86EE-EADF27B57A16}"/>
              </a:ext>
            </a:extLst>
          </p:cNvPr>
          <p:cNvSpPr/>
          <p:nvPr/>
        </p:nvSpPr>
        <p:spPr>
          <a:xfrm>
            <a:off x="4571005" y="6240847"/>
            <a:ext cx="2069756" cy="504056"/>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smtClean="0">
                <a:solidFill>
                  <a:schemeClr val="bg1"/>
                </a:solidFill>
                <a:latin typeface="BIZ UDゴシック" panose="020B0400000000000000" pitchFamily="49" charset="-128"/>
                <a:ea typeface="BIZ UDゴシック" panose="020B0400000000000000" pitchFamily="49" charset="-128"/>
              </a:rPr>
              <a:t>（６）</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幼稚園・保育所</a:t>
            </a:r>
          </a:p>
        </p:txBody>
      </p:sp>
      <p:graphicFrame>
        <p:nvGraphicFramePr>
          <p:cNvPr id="13" name="表 12"/>
          <p:cNvGraphicFramePr>
            <a:graphicFrameLocks noGrp="1"/>
          </p:cNvGraphicFramePr>
          <p:nvPr/>
        </p:nvGraphicFramePr>
        <p:xfrm>
          <a:off x="292980" y="476292"/>
          <a:ext cx="8496944" cy="6253480"/>
        </p:xfrm>
        <a:graphic>
          <a:graphicData uri="http://schemas.openxmlformats.org/drawingml/2006/table">
            <a:tbl>
              <a:tblPr firstRow="1">
                <a:tableStyleId>{5C22544A-7EE6-4342-B048-85BDC9FD1C3A}</a:tableStyleId>
              </a:tblPr>
              <a:tblGrid>
                <a:gridCol w="2124236">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360039">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25824">
                <a:tc>
                  <a:txBody>
                    <a:bodyPr/>
                    <a:lstStyle/>
                    <a:p>
                      <a:pPr marL="72000" indent="-457200">
                        <a:lnSpc>
                          <a:spcPts val="1700"/>
                        </a:lnSpc>
                      </a:pPr>
                      <a:r>
                        <a:rPr kumimoji="1" lang="ja-JP" altLang="en-US" sz="1200" b="0" dirty="0">
                          <a:solidFill>
                            <a:schemeClr val="tx1"/>
                          </a:solidFill>
                        </a:rPr>
                        <a:t>・</a:t>
                      </a:r>
                      <a:r>
                        <a:rPr lang="ja-JP" altLang="en-US" sz="1200" b="0" dirty="0">
                          <a:solidFill>
                            <a:schemeClr val="tx1"/>
                          </a:solidFill>
                          <a:latin typeface="+mn-ea"/>
                        </a:rPr>
                        <a:t>保育ニーズに的確に対応するため、限られた人的・物的資源を有効に活用する必要がある</a:t>
                      </a:r>
                      <a:endParaRPr lang="en-US" altLang="ja-JP" sz="1200" b="0" dirty="0">
                        <a:solidFill>
                          <a:schemeClr val="tx1"/>
                        </a:solidFill>
                        <a:latin typeface="+mn-ea"/>
                      </a:endParaRPr>
                    </a:p>
                    <a:p>
                      <a:pPr marL="72000" indent="-457200">
                        <a:lnSpc>
                          <a:spcPts val="1700"/>
                        </a:lnSpc>
                      </a:pPr>
                      <a:r>
                        <a:rPr lang="ja-JP" altLang="en-US" sz="1200" b="0" dirty="0">
                          <a:solidFill>
                            <a:schemeClr val="tx1"/>
                          </a:solidFill>
                          <a:latin typeface="+mn-ea"/>
                        </a:rPr>
                        <a:t>・</a:t>
                      </a:r>
                      <a:r>
                        <a:rPr lang="ja-JP" altLang="en-US" sz="1200" b="0" dirty="0">
                          <a:solidFill>
                            <a:schemeClr val="tx1"/>
                          </a:solidFill>
                        </a:rPr>
                        <a:t>活力ある大阪の実現のため、「現役世代への重点投資」を可能にする行財政基盤構築が必要</a:t>
                      </a: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r>
                        <a:rPr lang="ja-JP" altLang="en-US" sz="1200" b="0" dirty="0">
                          <a:solidFill>
                            <a:schemeClr val="tx1"/>
                          </a:solidFill>
                          <a:latin typeface="+mn-ea"/>
                        </a:rPr>
                        <a:t>・民間で成立している事業は民間に任せる （民営化・再編等）</a:t>
                      </a:r>
                      <a:endParaRPr lang="en-US" altLang="ja-JP" sz="1200" b="0" dirty="0">
                        <a:solidFill>
                          <a:schemeClr val="tx1"/>
                        </a:solidFill>
                        <a:latin typeface="+mn-ea"/>
                      </a:endParaRPr>
                    </a:p>
                    <a:p>
                      <a:pPr marL="72000" indent="-457200">
                        <a:lnSpc>
                          <a:spcPts val="1700"/>
                        </a:lnSpc>
                      </a:pPr>
                      <a:endParaRPr lang="en-US" altLang="ja-JP" sz="1200" b="0" dirty="0">
                        <a:solidFill>
                          <a:schemeClr val="tx1"/>
                        </a:solidFill>
                        <a:latin typeface="+mn-ea"/>
                      </a:endParaRPr>
                    </a:p>
                    <a:p>
                      <a:pPr marL="72000" indent="-457200">
                        <a:lnSpc>
                          <a:spcPts val="1700"/>
                        </a:lnSpc>
                      </a:pPr>
                      <a:r>
                        <a:rPr lang="ja-JP" altLang="en-US" sz="1200" b="0" dirty="0">
                          <a:solidFill>
                            <a:schemeClr val="tx1"/>
                          </a:solidFill>
                          <a:latin typeface="+mn-ea"/>
                        </a:rPr>
                        <a:t>⇒ ニーズに沿った運営によるサービス向上と効率化を期待</a:t>
                      </a:r>
                      <a:endParaRPr lang="en-US" altLang="ja-JP" sz="1200" b="0" dirty="0">
                        <a:solidFill>
                          <a:schemeClr val="tx1"/>
                        </a:solidFill>
                        <a:latin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endParaRPr lang="ja-JP" altLang="en-US" sz="1200" b="0" u="none"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1700"/>
                        </a:lnSpc>
                        <a:spcBef>
                          <a:spcPts val="0"/>
                        </a:spcBef>
                        <a:spcAft>
                          <a:spcPts val="0"/>
                        </a:spcAft>
                        <a:buClrTx/>
                        <a:buSzTx/>
                        <a:buFontTx/>
                        <a:buNone/>
                        <a:tabLst/>
                        <a:defRPr/>
                      </a:pPr>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16048">
                <a:tc>
                  <a:txBody>
                    <a:bodyPr/>
                    <a:lstStyle/>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（幼稚園）</a:t>
                      </a:r>
                      <a:endParaRPr kumimoji="1" lang="en-US" altLang="ja-JP" sz="1200" b="1"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・市内の幼稚園に通う園児の８５％が私立幼稚園に通っている。</a:t>
                      </a:r>
                    </a:p>
                    <a:p>
                      <a:pPr marL="72000" marR="0" indent="-457200" algn="l" defTabSz="914400" rtl="0" eaLnBrk="1" fontAlgn="auto" latinLnBrk="0" hangingPunct="1">
                        <a:lnSpc>
                          <a:spcPts val="1700"/>
                        </a:lnSpc>
                        <a:spcBef>
                          <a:spcPts val="0"/>
                        </a:spcBef>
                        <a:spcAft>
                          <a:spcPts val="0"/>
                        </a:spcAft>
                        <a:buClrTx/>
                        <a:buSzTx/>
                        <a:buFontTx/>
                        <a:buNone/>
                        <a:tabLst/>
                        <a:defRPr/>
                      </a:pPr>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r>
                        <a:rPr lang="ja-JP" altLang="en-US" sz="1200" b="1" dirty="0">
                          <a:solidFill>
                            <a:schemeClr val="tx1"/>
                          </a:solidFill>
                        </a:rPr>
                        <a:t>（幼稚園）</a:t>
                      </a:r>
                      <a:endParaRPr lang="en-US" altLang="ja-JP" sz="1200" b="0" dirty="0">
                        <a:solidFill>
                          <a:schemeClr val="tx1"/>
                        </a:solidFill>
                      </a:endParaRPr>
                    </a:p>
                    <a:p>
                      <a:pPr marL="72000" indent="-457200">
                        <a:lnSpc>
                          <a:spcPts val="1700"/>
                        </a:lnSpc>
                      </a:pPr>
                      <a:r>
                        <a:rPr lang="ja-JP" altLang="en-US" sz="1200" b="0" dirty="0">
                          <a:solidFill>
                            <a:schemeClr val="tx1"/>
                          </a:solidFill>
                        </a:rPr>
                        <a:t>・個々の園や地域状況を十分考慮しながら進め方を検討し取り組む</a:t>
                      </a:r>
                      <a:endParaRPr lang="en-US" altLang="ja-JP" sz="1200" b="0" dirty="0">
                        <a:solidFill>
                          <a:schemeClr val="tx1"/>
                        </a:solidFill>
                      </a:endParaRPr>
                    </a:p>
                    <a:p>
                      <a:pPr marL="72000" indent="-457200">
                        <a:lnSpc>
                          <a:spcPts val="1700"/>
                        </a:lnSpc>
                      </a:pPr>
                      <a:endParaRPr lang="en-US" altLang="ja-JP" sz="6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r>
                        <a:rPr lang="ja-JP" altLang="en-US" sz="1200" b="1" u="none" dirty="0">
                          <a:solidFill>
                            <a:schemeClr val="tx1"/>
                          </a:solidFill>
                        </a:rPr>
                        <a:t>（幼稚園）</a:t>
                      </a:r>
                      <a:endParaRPr lang="en-US" altLang="ja-JP" sz="1200" b="1" u="none" dirty="0">
                        <a:solidFill>
                          <a:schemeClr val="tx1"/>
                        </a:solidFill>
                      </a:endParaRPr>
                    </a:p>
                    <a:p>
                      <a:pPr marL="72000" indent="-457200">
                        <a:lnSpc>
                          <a:spcPts val="1700"/>
                        </a:lnSpc>
                      </a:pPr>
                      <a:r>
                        <a:rPr lang="ja-JP" altLang="en-US" sz="1200" b="0" u="none" dirty="0">
                          <a:solidFill>
                            <a:schemeClr val="tx1"/>
                          </a:solidFill>
                        </a:rPr>
                        <a:t>・「市立幼稚園民営化計画（案）の基本的な考え方」を公表（</a:t>
                      </a:r>
                      <a:r>
                        <a:rPr lang="en-US" altLang="ja-JP" sz="1200" b="0" u="none" dirty="0">
                          <a:solidFill>
                            <a:schemeClr val="tx1"/>
                          </a:solidFill>
                        </a:rPr>
                        <a:t>2013</a:t>
                      </a:r>
                      <a:r>
                        <a:rPr lang="ja-JP" altLang="en-US" sz="1200" b="0" u="none" dirty="0">
                          <a:solidFill>
                            <a:schemeClr val="tx1"/>
                          </a:solidFill>
                        </a:rPr>
                        <a:t>年</a:t>
                      </a:r>
                      <a:r>
                        <a:rPr lang="en-US" altLang="ja-JP" sz="1200" b="0" u="none" dirty="0">
                          <a:solidFill>
                            <a:schemeClr val="tx1"/>
                          </a:solidFill>
                        </a:rPr>
                        <a:t>2</a:t>
                      </a:r>
                      <a:r>
                        <a:rPr lang="ja-JP" altLang="en-US" sz="1200" b="0" u="none" dirty="0">
                          <a:solidFill>
                            <a:schemeClr val="tx1"/>
                          </a:solidFill>
                        </a:rPr>
                        <a:t>月）</a:t>
                      </a:r>
                    </a:p>
                    <a:p>
                      <a:pPr marL="72000" indent="-457200">
                        <a:lnSpc>
                          <a:spcPts val="1700"/>
                        </a:lnSpc>
                      </a:pPr>
                      <a:r>
                        <a:rPr lang="ja-JP" altLang="en-US" sz="1200" b="0" u="none" strike="noStrike" dirty="0">
                          <a:solidFill>
                            <a:schemeClr val="tx1"/>
                          </a:solidFill>
                        </a:rPr>
                        <a:t>・「市立幼稚園民営化計画（案）」を公表（</a:t>
                      </a:r>
                      <a:r>
                        <a:rPr lang="en-US" altLang="ja-JP" sz="1200" b="0" u="none" strike="noStrike" dirty="0">
                          <a:solidFill>
                            <a:schemeClr val="tx1"/>
                          </a:solidFill>
                        </a:rPr>
                        <a:t>2013</a:t>
                      </a:r>
                      <a:r>
                        <a:rPr lang="ja-JP" altLang="en-US" sz="1200" b="0" u="none" strike="noStrike" dirty="0">
                          <a:solidFill>
                            <a:schemeClr val="tx1"/>
                          </a:solidFill>
                        </a:rPr>
                        <a:t>年</a:t>
                      </a:r>
                      <a:r>
                        <a:rPr lang="en-US" altLang="ja-JP" sz="1200" b="0" u="none" strike="noStrike" dirty="0">
                          <a:solidFill>
                            <a:schemeClr val="tx1"/>
                          </a:solidFill>
                        </a:rPr>
                        <a:t>8</a:t>
                      </a:r>
                      <a:r>
                        <a:rPr lang="ja-JP" altLang="en-US" sz="1200" b="0" u="none" strike="noStrike" dirty="0">
                          <a:solidFill>
                            <a:schemeClr val="tx1"/>
                          </a:solidFill>
                        </a:rPr>
                        <a:t>月）</a:t>
                      </a:r>
                    </a:p>
                    <a:p>
                      <a:pPr marL="72000" indent="-457200">
                        <a:lnSpc>
                          <a:spcPts val="1700"/>
                        </a:lnSpc>
                      </a:pPr>
                      <a:r>
                        <a:rPr lang="ja-JP" altLang="en-US" sz="1200" b="0" u="none" dirty="0">
                          <a:solidFill>
                            <a:schemeClr val="tx1"/>
                          </a:solidFill>
                        </a:rPr>
                        <a:t>・「市立幼稚園民営化計画の見直し（案）」を公表（</a:t>
                      </a:r>
                      <a:r>
                        <a:rPr lang="en-US" altLang="ja-JP" sz="1200" b="0" u="none" dirty="0">
                          <a:solidFill>
                            <a:schemeClr val="tx1"/>
                          </a:solidFill>
                        </a:rPr>
                        <a:t>2014</a:t>
                      </a:r>
                      <a:r>
                        <a:rPr lang="ja-JP" altLang="en-US" sz="1200" b="0" u="none" dirty="0">
                          <a:solidFill>
                            <a:schemeClr val="tx1"/>
                          </a:solidFill>
                        </a:rPr>
                        <a:t>年</a:t>
                      </a:r>
                      <a:r>
                        <a:rPr lang="en-US" altLang="ja-JP" sz="1200" b="0" u="none" dirty="0">
                          <a:solidFill>
                            <a:schemeClr val="tx1"/>
                          </a:solidFill>
                        </a:rPr>
                        <a:t>4</a:t>
                      </a:r>
                      <a:r>
                        <a:rPr lang="ja-JP" altLang="en-US" sz="1200" b="0" u="none" dirty="0">
                          <a:solidFill>
                            <a:schemeClr val="tx1"/>
                          </a:solidFill>
                        </a:rPr>
                        <a:t>月）</a:t>
                      </a:r>
                      <a:endParaRPr lang="en-US" altLang="ja-JP" sz="1200" b="0" u="none" dirty="0">
                        <a:solidFill>
                          <a:schemeClr val="tx1"/>
                        </a:solidFill>
                      </a:endParaRPr>
                    </a:p>
                    <a:p>
                      <a:pPr marL="72000" indent="-457200">
                        <a:lnSpc>
                          <a:spcPts val="1700"/>
                        </a:lnSpc>
                      </a:pPr>
                      <a:r>
                        <a:rPr lang="ja-JP" altLang="en-US" sz="1200" b="0" u="none" dirty="0">
                          <a:solidFill>
                            <a:schemeClr val="tx1"/>
                          </a:solidFill>
                        </a:rPr>
                        <a:t>・「新たな市立幼稚園民営化計画（案）」を公表（</a:t>
                      </a:r>
                      <a:r>
                        <a:rPr lang="en-US" altLang="ja-JP" sz="1200" b="0" u="none" dirty="0">
                          <a:solidFill>
                            <a:schemeClr val="tx1"/>
                          </a:solidFill>
                        </a:rPr>
                        <a:t>2015</a:t>
                      </a:r>
                      <a:r>
                        <a:rPr lang="ja-JP" altLang="en-US" sz="1200" b="0" u="none" dirty="0">
                          <a:solidFill>
                            <a:schemeClr val="tx1"/>
                          </a:solidFill>
                        </a:rPr>
                        <a:t>年</a:t>
                      </a:r>
                      <a:r>
                        <a:rPr lang="en-US" altLang="ja-JP" sz="1200" b="0" u="none" dirty="0">
                          <a:solidFill>
                            <a:schemeClr val="tx1"/>
                          </a:solidFill>
                        </a:rPr>
                        <a:t>7</a:t>
                      </a:r>
                      <a:r>
                        <a:rPr lang="ja-JP" altLang="en-US" sz="1200" b="0" u="none" dirty="0">
                          <a:solidFill>
                            <a:schemeClr val="tx1"/>
                          </a:solidFill>
                        </a:rPr>
                        <a:t>月）</a:t>
                      </a:r>
                      <a:endParaRPr lang="en-US" altLang="ja-JP" sz="1200" b="0" u="none"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（幼稚園）</a:t>
                      </a:r>
                      <a:endParaRPr kumimoji="1" lang="en-US" altLang="ja-JP" sz="1200" b="1"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・４園の廃園、１園の民間移管を実施</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市立幼稚園数</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201</a:t>
                      </a:r>
                      <a:r>
                        <a:rPr kumimoji="1" lang="en-US" altLang="ja-JP" sz="1200" b="0" strike="noStrike" dirty="0">
                          <a:solidFill>
                            <a:schemeClr val="tx1"/>
                          </a:solidFill>
                        </a:rPr>
                        <a:t>3</a:t>
                      </a:r>
                      <a:r>
                        <a:rPr kumimoji="1" lang="ja-JP" altLang="en-US" sz="1200" b="0" dirty="0">
                          <a:solidFill>
                            <a:schemeClr val="tx1"/>
                          </a:solidFill>
                        </a:rPr>
                        <a:t>年度</a:t>
                      </a:r>
                      <a:r>
                        <a:rPr kumimoji="1" lang="en-US" altLang="ja-JP" sz="1200" b="0" dirty="0">
                          <a:solidFill>
                            <a:schemeClr val="tx1"/>
                          </a:solidFill>
                        </a:rPr>
                        <a:t>	</a:t>
                      </a:r>
                      <a:r>
                        <a:rPr kumimoji="1" lang="ja-JP" altLang="en-US" sz="1200" b="0" dirty="0">
                          <a:solidFill>
                            <a:schemeClr val="tx1"/>
                          </a:solidFill>
                        </a:rPr>
                        <a:t>　　</a:t>
                      </a:r>
                      <a:r>
                        <a:rPr kumimoji="1" lang="en-US" altLang="ja-JP" sz="1200" b="0" baseline="0" dirty="0">
                          <a:solidFill>
                            <a:schemeClr val="tx1"/>
                          </a:solidFill>
                        </a:rPr>
                        <a:t>2016</a:t>
                      </a:r>
                      <a:r>
                        <a:rPr kumimoji="1" lang="ja-JP" altLang="en-US" sz="1200" b="0" baseline="0" dirty="0">
                          <a:solidFill>
                            <a:schemeClr val="tx1"/>
                          </a:solidFill>
                        </a:rPr>
                        <a:t>年度</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59</a:t>
                      </a:r>
                      <a:r>
                        <a:rPr kumimoji="1" lang="ja-JP" altLang="en-US" sz="1200" b="0" dirty="0">
                          <a:solidFill>
                            <a:schemeClr val="tx1"/>
                          </a:solidFill>
                        </a:rPr>
                        <a:t>園</a:t>
                      </a:r>
                      <a:r>
                        <a:rPr kumimoji="1" lang="en-US" altLang="ja-JP" sz="1200" b="0" dirty="0">
                          <a:solidFill>
                            <a:schemeClr val="tx1"/>
                          </a:solidFill>
                        </a:rPr>
                        <a:t>	</a:t>
                      </a:r>
                      <a:r>
                        <a:rPr kumimoji="1" lang="ja-JP" altLang="en-US" sz="1200" b="0" dirty="0">
                          <a:solidFill>
                            <a:schemeClr val="tx1"/>
                          </a:solidFill>
                        </a:rPr>
                        <a:t>　　　　　</a:t>
                      </a:r>
                      <a:r>
                        <a:rPr kumimoji="1" lang="en-US" altLang="ja-JP" sz="1200" b="0" baseline="0" dirty="0">
                          <a:solidFill>
                            <a:schemeClr val="tx1"/>
                          </a:solidFill>
                        </a:rPr>
                        <a:t>54</a:t>
                      </a:r>
                      <a:r>
                        <a:rPr kumimoji="1" lang="ja-JP" altLang="en-US" sz="1200" b="0" baseline="0" dirty="0">
                          <a:solidFill>
                            <a:schemeClr val="tx1"/>
                          </a:solidFill>
                        </a:rPr>
                        <a:t>園</a:t>
                      </a:r>
                      <a:endParaRPr kumimoji="1" lang="en-US" altLang="ja-JP" sz="1200" b="0" baseline="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・１園の民間移管を実施予定（</a:t>
                      </a:r>
                      <a:r>
                        <a:rPr kumimoji="1" lang="en-US" altLang="ja-JP" sz="1200" b="0" dirty="0">
                          <a:solidFill>
                            <a:schemeClr val="tx1"/>
                          </a:solidFill>
                        </a:rPr>
                        <a:t>2019</a:t>
                      </a:r>
                      <a:r>
                        <a:rPr kumimoji="1" lang="ja-JP" altLang="en-US" sz="1200" b="0" dirty="0">
                          <a:solidFill>
                            <a:schemeClr val="tx1"/>
                          </a:solidFill>
                        </a:rPr>
                        <a:t>年</a:t>
                      </a:r>
                      <a:r>
                        <a:rPr kumimoji="1" lang="en-US" altLang="ja-JP" sz="1200" b="0" dirty="0">
                          <a:solidFill>
                            <a:schemeClr val="tx1"/>
                          </a:solidFill>
                        </a:rPr>
                        <a:t>4</a:t>
                      </a:r>
                      <a:r>
                        <a:rPr kumimoji="1" lang="ja-JP" altLang="en-US" sz="1200" b="0" dirty="0">
                          <a:solidFill>
                            <a:schemeClr val="tx1"/>
                          </a:solidFill>
                        </a:rPr>
                        <a:t>月）</a:t>
                      </a: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2022</a:t>
                      </a:r>
                      <a:r>
                        <a:rPr kumimoji="1" lang="ja-JP" altLang="en-US" sz="1200" b="0" dirty="0">
                          <a:solidFill>
                            <a:schemeClr val="tx1"/>
                          </a:solidFill>
                        </a:rPr>
                        <a:t>年度</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52</a:t>
                      </a:r>
                      <a:r>
                        <a:rPr kumimoji="1" lang="ja-JP" altLang="en-US" sz="1200" b="0" dirty="0">
                          <a:solidFill>
                            <a:schemeClr val="tx1"/>
                          </a:solidFill>
                        </a:rPr>
                        <a:t>園</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2168">
                <a:tc>
                  <a:txBody>
                    <a:bodyPr/>
                    <a:lstStyle/>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（保育所）</a:t>
                      </a:r>
                      <a:endParaRPr kumimoji="1" lang="en-US" altLang="ja-JP" sz="1200" b="1"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・民間に比べ、運営経費が高い</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・公設置民営では、効果が限定的</a:t>
                      </a:r>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r>
                        <a:rPr lang="ja-JP" altLang="en-US" sz="1200" b="1" dirty="0">
                          <a:solidFill>
                            <a:schemeClr val="tx1"/>
                          </a:solidFill>
                        </a:rPr>
                        <a:t>（保育所）</a:t>
                      </a:r>
                      <a:endParaRPr lang="en-US" altLang="ja-JP" sz="1200" b="1"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rPr>
                        <a:t>・</a:t>
                      </a:r>
                      <a:r>
                        <a:rPr lang="ja-JP" altLang="en-US" sz="1200" b="0" spc="-70" baseline="0" dirty="0">
                          <a:solidFill>
                            <a:schemeClr val="tx1"/>
                          </a:solidFill>
                        </a:rPr>
                        <a:t>セーフティネットとして必要な保育所を除き、統廃合・休廃止も視野に入れながら原則民間移管</a:t>
                      </a:r>
                      <a:r>
                        <a:rPr lang="ja-JP" altLang="en-US" sz="1200" b="0" spc="-70" dirty="0">
                          <a:solidFill>
                            <a:schemeClr val="tx1"/>
                          </a:solidFill>
                        </a:rPr>
                        <a:t>、</a:t>
                      </a:r>
                      <a:r>
                        <a:rPr lang="en-US" altLang="ja-JP" sz="1200" b="0" spc="-70" dirty="0">
                          <a:solidFill>
                            <a:schemeClr val="tx1"/>
                          </a:solidFill>
                        </a:rPr>
                        <a:t/>
                      </a:r>
                      <a:br>
                        <a:rPr lang="en-US" altLang="ja-JP" sz="1200" b="0" spc="-70" dirty="0">
                          <a:solidFill>
                            <a:schemeClr val="tx1"/>
                          </a:solidFill>
                        </a:rPr>
                      </a:br>
                      <a:r>
                        <a:rPr lang="ja-JP" altLang="en-US" sz="1200" b="0" dirty="0">
                          <a:solidFill>
                            <a:schemeClr val="tx1"/>
                          </a:solidFill>
                        </a:rPr>
                        <a:t>民間移管が困難な場合は、補完的に委託化を推進</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700"/>
                        </a:lnSpc>
                      </a:pPr>
                      <a:r>
                        <a:rPr lang="ja-JP" altLang="en-US" sz="1200" b="1" dirty="0">
                          <a:solidFill>
                            <a:schemeClr val="tx1"/>
                          </a:solidFill>
                        </a:rPr>
                        <a:t>（保育所）</a:t>
                      </a:r>
                      <a:endParaRPr lang="en-US" altLang="ja-JP" sz="1200" b="1" dirty="0">
                        <a:solidFill>
                          <a:schemeClr val="tx1"/>
                        </a:solidFill>
                      </a:endParaRPr>
                    </a:p>
                    <a:p>
                      <a:pPr marL="72000" indent="-457200">
                        <a:lnSpc>
                          <a:spcPts val="1700"/>
                        </a:lnSpc>
                      </a:pPr>
                      <a:r>
                        <a:rPr lang="ja-JP" altLang="en-US" sz="1200" b="0" dirty="0">
                          <a:solidFill>
                            <a:schemeClr val="tx1"/>
                          </a:solidFill>
                        </a:rPr>
                        <a:t>・「公立保育所新再編整備計画（案）」を公表（</a:t>
                      </a:r>
                      <a:r>
                        <a:rPr lang="en-US" altLang="ja-JP" sz="1200" b="0" dirty="0">
                          <a:solidFill>
                            <a:schemeClr val="tx1"/>
                          </a:solidFill>
                        </a:rPr>
                        <a:t>2013</a:t>
                      </a:r>
                      <a:r>
                        <a:rPr lang="ja-JP" altLang="en-US" sz="1200" b="0" dirty="0">
                          <a:solidFill>
                            <a:schemeClr val="tx1"/>
                          </a:solidFill>
                        </a:rPr>
                        <a:t>年</a:t>
                      </a:r>
                      <a:r>
                        <a:rPr lang="en-US" altLang="ja-JP" sz="1200" b="0" dirty="0">
                          <a:solidFill>
                            <a:schemeClr val="tx1"/>
                          </a:solidFill>
                        </a:rPr>
                        <a:t>2</a:t>
                      </a:r>
                      <a:r>
                        <a:rPr lang="ja-JP" altLang="en-US" sz="1200" b="0" dirty="0">
                          <a:solidFill>
                            <a:schemeClr val="tx1"/>
                          </a:solidFill>
                        </a:rPr>
                        <a:t>月）</a:t>
                      </a:r>
                    </a:p>
                    <a:p>
                      <a:pPr marL="72000" indent="-457200">
                        <a:lnSpc>
                          <a:spcPts val="1700"/>
                        </a:lnSpc>
                      </a:pPr>
                      <a:r>
                        <a:rPr lang="ja-JP" altLang="en-US" sz="1200" b="0" dirty="0">
                          <a:solidFill>
                            <a:schemeClr val="tx1"/>
                          </a:solidFill>
                        </a:rPr>
                        <a:t>・「公立保育所新再編整備計画」の一部改訂（</a:t>
                      </a:r>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6</a:t>
                      </a:r>
                      <a:r>
                        <a:rPr lang="ja-JP" altLang="en-US" sz="1200" b="0" dirty="0">
                          <a:solidFill>
                            <a:schemeClr val="tx1"/>
                          </a:solidFill>
                        </a:rPr>
                        <a:t>月）</a:t>
                      </a:r>
                    </a:p>
                    <a:p>
                      <a:pPr marL="72000" indent="-457200">
                        <a:lnSpc>
                          <a:spcPts val="1700"/>
                        </a:lnSpc>
                      </a:pPr>
                      <a:r>
                        <a:rPr lang="ja-JP" altLang="en-US" sz="1200" b="0" dirty="0">
                          <a:solidFill>
                            <a:schemeClr val="tx1"/>
                          </a:solidFill>
                        </a:rPr>
                        <a:t>・「大阪市立保育所のあり方」について公表（</a:t>
                      </a:r>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12</a:t>
                      </a:r>
                      <a:r>
                        <a:rPr lang="ja-JP" altLang="en-US" sz="1200" b="0" dirty="0">
                          <a:solidFill>
                            <a:schemeClr val="tx1"/>
                          </a:solidFill>
                        </a:rPr>
                        <a:t>月）</a:t>
                      </a:r>
                      <a:endParaRPr lang="en-US" altLang="ja-JP" sz="1200" b="0" dirty="0">
                        <a:solidFill>
                          <a:schemeClr val="tx1"/>
                        </a:solidFill>
                      </a:endParaRPr>
                    </a:p>
                    <a:p>
                      <a:pPr marL="72000" indent="-457200">
                        <a:lnSpc>
                          <a:spcPts val="1700"/>
                        </a:lnSpc>
                      </a:pPr>
                      <a:r>
                        <a:rPr lang="ja-JP" altLang="en-US" sz="1200" b="0" dirty="0">
                          <a:solidFill>
                            <a:schemeClr val="tx1"/>
                          </a:solidFill>
                        </a:rPr>
                        <a:t>・「公立保育所民営化推進計画」策定（</a:t>
                      </a:r>
                      <a:r>
                        <a:rPr lang="en-US" altLang="ja-JP" sz="1200" b="0" dirty="0">
                          <a:solidFill>
                            <a:schemeClr val="tx1"/>
                          </a:solidFill>
                        </a:rPr>
                        <a:t>2022</a:t>
                      </a:r>
                      <a:r>
                        <a:rPr lang="ja-JP" altLang="en-US" sz="1200" b="0" dirty="0">
                          <a:solidFill>
                            <a:schemeClr val="tx1"/>
                          </a:solidFill>
                        </a:rPr>
                        <a:t>年</a:t>
                      </a:r>
                      <a:r>
                        <a:rPr lang="en-US" altLang="ja-JP" sz="1200" b="0" dirty="0">
                          <a:solidFill>
                            <a:schemeClr val="tx1"/>
                          </a:solidFill>
                        </a:rPr>
                        <a:t>3</a:t>
                      </a:r>
                      <a:r>
                        <a:rPr lang="ja-JP" altLang="en-US" sz="1200" b="0" dirty="0">
                          <a:solidFill>
                            <a:schemeClr val="tx1"/>
                          </a:solidFill>
                        </a:rPr>
                        <a:t>月）</a:t>
                      </a: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ts val="1700"/>
                        </a:lnSpc>
                      </a:pPr>
                      <a:r>
                        <a:rPr kumimoji="1" lang="ja-JP" altLang="en-US" sz="1200" b="1" dirty="0">
                          <a:solidFill>
                            <a:schemeClr val="tx1"/>
                          </a:solidFill>
                        </a:rPr>
                        <a:t>（保育所）</a:t>
                      </a:r>
                      <a:endParaRPr kumimoji="1" lang="en-US" altLang="ja-JP" sz="1200" b="1"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strike="noStrike" dirty="0">
                          <a:solidFill>
                            <a:schemeClr val="tx1"/>
                          </a:solidFill>
                        </a:rPr>
                        <a:t>21</a:t>
                      </a:r>
                      <a:r>
                        <a:rPr kumimoji="1" lang="ja-JP" altLang="en-US" sz="1200" b="0" dirty="0">
                          <a:solidFill>
                            <a:schemeClr val="tx1"/>
                          </a:solidFill>
                        </a:rPr>
                        <a:t>保育所の移管先法人が決定</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公立保育所数</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2014</a:t>
                      </a:r>
                      <a:r>
                        <a:rPr kumimoji="1" lang="ja-JP" altLang="en-US" sz="1200" b="0" dirty="0">
                          <a:solidFill>
                            <a:schemeClr val="tx1"/>
                          </a:solidFill>
                        </a:rPr>
                        <a:t>年度　　　</a:t>
                      </a:r>
                      <a:r>
                        <a:rPr kumimoji="1" lang="en-US" altLang="ja-JP" sz="1200" b="0" dirty="0">
                          <a:solidFill>
                            <a:schemeClr val="tx1"/>
                          </a:solidFill>
                        </a:rPr>
                        <a:t>2017</a:t>
                      </a:r>
                      <a:r>
                        <a:rPr kumimoji="1" lang="ja-JP" altLang="en-US" sz="1200" b="0" dirty="0">
                          <a:solidFill>
                            <a:schemeClr val="tx1"/>
                          </a:solidFill>
                        </a:rPr>
                        <a:t>年度</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119</a:t>
                      </a:r>
                      <a:r>
                        <a:rPr kumimoji="1" lang="ja-JP" altLang="en-US" sz="1200" b="0" dirty="0">
                          <a:solidFill>
                            <a:schemeClr val="tx1"/>
                          </a:solidFill>
                        </a:rPr>
                        <a:t>か所　　　　</a:t>
                      </a:r>
                      <a:r>
                        <a:rPr kumimoji="1" lang="ja-JP" altLang="en-US" sz="1200" b="0" baseline="0" dirty="0">
                          <a:solidFill>
                            <a:schemeClr val="tx1"/>
                          </a:solidFill>
                        </a:rPr>
                        <a:t> </a:t>
                      </a:r>
                      <a:r>
                        <a:rPr kumimoji="1" lang="en-US" altLang="ja-JP" sz="1200" b="0" dirty="0">
                          <a:solidFill>
                            <a:schemeClr val="tx1"/>
                          </a:solidFill>
                        </a:rPr>
                        <a:t>99</a:t>
                      </a:r>
                      <a:r>
                        <a:rPr kumimoji="1" lang="ja-JP" altLang="en-US" sz="1200" b="0" dirty="0">
                          <a:solidFill>
                            <a:schemeClr val="tx1"/>
                          </a:solidFill>
                        </a:rPr>
                        <a:t>か所</a:t>
                      </a:r>
                      <a:endParaRPr kumimoji="1" lang="en-US" altLang="ja-JP" sz="1200" b="0" dirty="0">
                        <a:solidFill>
                          <a:schemeClr val="tx1"/>
                        </a:solidFill>
                      </a:endParaRPr>
                    </a:p>
                    <a:p>
                      <a:pPr marL="72000" marR="0" indent="-457200" algn="l" defTabSz="914400" rtl="0" eaLnBrk="1" fontAlgn="auto" latinLnBrk="0" hangingPunct="1">
                        <a:lnSpc>
                          <a:spcPts val="600"/>
                        </a:lnSpc>
                        <a:spcBef>
                          <a:spcPts val="0"/>
                        </a:spcBef>
                        <a:spcAft>
                          <a:spcPts val="0"/>
                        </a:spcAft>
                        <a:buClrTx/>
                        <a:buSzTx/>
                        <a:buFontTx/>
                        <a:buNone/>
                        <a:tabLst/>
                        <a:defRPr/>
                      </a:pPr>
                      <a:r>
                        <a:rPr kumimoji="1" lang="ja-JP" altLang="en-US" sz="1200" b="0" dirty="0">
                          <a:solidFill>
                            <a:schemeClr val="tx1"/>
                          </a:solidFill>
                        </a:rPr>
                        <a:t>　　　</a:t>
                      </a:r>
                      <a:endParaRPr kumimoji="1" lang="en-US" altLang="ja-JP" sz="1200" b="0" dirty="0">
                        <a:solidFill>
                          <a:schemeClr val="tx1"/>
                        </a:solidFill>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2022</a:t>
                      </a:r>
                      <a:r>
                        <a:rPr kumimoji="1" lang="ja-JP" altLang="en-US" sz="1200" b="0" dirty="0">
                          <a:solidFill>
                            <a:schemeClr val="tx1"/>
                          </a:solidFill>
                        </a:rPr>
                        <a:t>年度</a:t>
                      </a: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87</a:t>
                      </a:r>
                      <a:r>
                        <a:rPr kumimoji="1" lang="ja-JP" altLang="en-US" sz="1200" b="0" dirty="0">
                          <a:solidFill>
                            <a:schemeClr val="tx1"/>
                          </a:solidFill>
                        </a:rPr>
                        <a:t>か所</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5" name="二等辺三角形 14"/>
          <p:cNvSpPr/>
          <p:nvPr/>
        </p:nvSpPr>
        <p:spPr>
          <a:xfrm rot="5400000">
            <a:off x="7542443" y="351205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5400000">
            <a:off x="7547536" y="582137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6670525" y="4400938"/>
            <a:ext cx="319067"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6868841" y="631136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121</a:t>
            </a:fld>
            <a:endParaRPr lang="ja-JP" altLang="en-US"/>
          </a:p>
        </p:txBody>
      </p:sp>
    </p:spTree>
    <p:extLst>
      <p:ext uri="{BB962C8B-B14F-4D97-AF65-F5344CB8AC3E}">
        <p14:creationId xmlns:p14="http://schemas.microsoft.com/office/powerpoint/2010/main" val="16100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232930" y="4799973"/>
            <a:ext cx="4051037" cy="1848203"/>
          </a:xfrm>
          <a:prstGeom prst="rect">
            <a:avLst/>
          </a:prstGeom>
        </p:spPr>
      </p:pic>
      <p:sp>
        <p:nvSpPr>
          <p:cNvPr id="7" name="正方形/長方形 6"/>
          <p:cNvSpPr/>
          <p:nvPr/>
        </p:nvSpPr>
        <p:spPr>
          <a:xfrm>
            <a:off x="4442994" y="2876595"/>
            <a:ext cx="4161454" cy="1641198"/>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343955" y="1514563"/>
            <a:ext cx="8280920" cy="938719"/>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市政改革プランに基づき、民間で成立している事業は民間に任せる （民営化）。</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市内の幼稚園等に通う園児の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％が私立に通っており、また市立幼稚園を設置していない行政区が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区ある。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ニーズに沿った運営によるサービス向上と効率化を期待。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民営化により生み出された財源で、市立幼稚園だけでなく幼児教育全体の充実をはかる。</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角丸四角形 27"/>
          <p:cNvSpPr/>
          <p:nvPr/>
        </p:nvSpPr>
        <p:spPr>
          <a:xfrm>
            <a:off x="251520" y="1052736"/>
            <a:ext cx="8640960" cy="720080"/>
          </a:xfrm>
          <a:prstGeom prst="roundRect">
            <a:avLst>
              <a:gd name="adj" fmla="val 10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07504" y="594888"/>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（背　　景）</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323528" y="783616"/>
            <a:ext cx="79208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保育ニーズに的確に対応するため、限られた人的・物的資源を有効に活用する必要がある。</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活力ある大阪の実現のため、「現役世代への重点投資」を可能にする行財政基盤構築が必要。</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下矢印 31"/>
          <p:cNvSpPr/>
          <p:nvPr/>
        </p:nvSpPr>
        <p:spPr>
          <a:xfrm>
            <a:off x="3779912" y="1342264"/>
            <a:ext cx="288032"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タイトル 1"/>
          <p:cNvSpPr txBox="1">
            <a:spLocks/>
          </p:cNvSpPr>
          <p:nvPr/>
        </p:nvSpPr>
        <p:spPr>
          <a:xfrm>
            <a:off x="14808" y="-27384"/>
            <a:ext cx="8229600"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正方形/長方形 47"/>
          <p:cNvSpPr/>
          <p:nvPr/>
        </p:nvSpPr>
        <p:spPr>
          <a:xfrm>
            <a:off x="7596336" y="196292"/>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1" name="正方形/長方形 50"/>
          <p:cNvSpPr/>
          <p:nvPr/>
        </p:nvSpPr>
        <p:spPr>
          <a:xfrm>
            <a:off x="251520" y="188640"/>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幼稚園</a:t>
            </a:r>
            <a:endPar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cxnSp>
        <p:nvCxnSpPr>
          <p:cNvPr id="53" name="直線コネクタ 52"/>
          <p:cNvCxnSpPr/>
          <p:nvPr/>
        </p:nvCxnSpPr>
        <p:spPr>
          <a:xfrm>
            <a:off x="179512" y="489735"/>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3508" y="2461638"/>
            <a:ext cx="259228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過去の取組と今後の方針</a:t>
            </a:r>
          </a:p>
        </p:txBody>
      </p:sp>
      <p:sp>
        <p:nvSpPr>
          <p:cNvPr id="3" name="山形 2"/>
          <p:cNvSpPr/>
          <p:nvPr/>
        </p:nvSpPr>
        <p:spPr>
          <a:xfrm>
            <a:off x="467543" y="2896988"/>
            <a:ext cx="3914638" cy="211991"/>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35" name="山形 34"/>
          <p:cNvSpPr/>
          <p:nvPr/>
        </p:nvSpPr>
        <p:spPr>
          <a:xfrm>
            <a:off x="4488097" y="2888407"/>
            <a:ext cx="1986518" cy="21199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37" name="テキスト ボックス 36"/>
          <p:cNvSpPr txBox="1"/>
          <p:nvPr/>
        </p:nvSpPr>
        <p:spPr>
          <a:xfrm>
            <a:off x="433636" y="4080017"/>
            <a:ext cx="248218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年度までに市立幼稚園の廃園（４園）、民間移管（１園）を実施</a:t>
            </a:r>
            <a:endParaRPr kumimoji="1" lang="en-US"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さらに、</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年度に民間移管（１園）を実施</a:t>
            </a:r>
            <a:endParaRPr kumimoji="1" lang="en-US" altLang="ja-JP" sz="900" b="0" i="0" u="none" strike="sng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aphicFrame>
        <p:nvGraphicFramePr>
          <p:cNvPr id="11" name="表 10"/>
          <p:cNvGraphicFramePr>
            <a:graphicFrameLocks noGrp="1"/>
          </p:cNvGraphicFramePr>
          <p:nvPr/>
        </p:nvGraphicFramePr>
        <p:xfrm>
          <a:off x="3382974" y="4014873"/>
          <a:ext cx="2773202" cy="502920"/>
        </p:xfrm>
        <a:graphic>
          <a:graphicData uri="http://schemas.openxmlformats.org/drawingml/2006/table">
            <a:tbl>
              <a:tblPr firstRow="1" bandRow="1">
                <a:tableStyleId>{5C22544A-7EE6-4342-B048-85BDC9FD1C3A}</a:tableStyleId>
              </a:tblPr>
              <a:tblGrid>
                <a:gridCol w="1080396">
                  <a:extLst>
                    <a:ext uri="{9D8B030D-6E8A-4147-A177-3AD203B41FA5}">
                      <a16:colId xmlns:a16="http://schemas.microsoft.com/office/drawing/2014/main" val="20000"/>
                    </a:ext>
                  </a:extLst>
                </a:gridCol>
                <a:gridCol w="623665">
                  <a:extLst>
                    <a:ext uri="{9D8B030D-6E8A-4147-A177-3AD203B41FA5}">
                      <a16:colId xmlns:a16="http://schemas.microsoft.com/office/drawing/2014/main" val="20001"/>
                    </a:ext>
                  </a:extLst>
                </a:gridCol>
                <a:gridCol w="1069141">
                  <a:extLst>
                    <a:ext uri="{9D8B030D-6E8A-4147-A177-3AD203B41FA5}">
                      <a16:colId xmlns:a16="http://schemas.microsoft.com/office/drawing/2014/main" val="20002"/>
                    </a:ext>
                  </a:extLst>
                </a:gridCol>
              </a:tblGrid>
              <a:tr h="0">
                <a:tc>
                  <a:txBody>
                    <a:bodyPr/>
                    <a:lstStyle/>
                    <a:p>
                      <a:pPr algn="ctr"/>
                      <a:r>
                        <a:rPr kumimoji="1" lang="en-US" altLang="ja-JP" sz="1050" b="0" dirty="0">
                          <a:solidFill>
                            <a:schemeClr val="tx1"/>
                          </a:solidFill>
                          <a:latin typeface="+mj-ea"/>
                          <a:ea typeface="+mj-ea"/>
                        </a:rPr>
                        <a:t>2013</a:t>
                      </a:r>
                      <a:r>
                        <a:rPr kumimoji="1" lang="ja-JP" altLang="en-US" sz="1050" b="0" dirty="0">
                          <a:solidFill>
                            <a:schemeClr val="tx1"/>
                          </a:solidFill>
                          <a:latin typeface="+mj-ea"/>
                          <a:ea typeface="+mj-ea"/>
                        </a:rPr>
                        <a:t>年度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endParaRPr kumimoji="1" lang="ja-JP" altLang="en-US" sz="1100" b="0" dirty="0">
                        <a:solidFill>
                          <a:schemeClr val="tx1"/>
                        </a:solidFill>
                        <a:latin typeface="+mj-ea"/>
                        <a:ea typeface="+mj-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kumimoji="1" lang="en-US" altLang="ja-JP" sz="1050" b="0" kern="1200" dirty="0">
                          <a:solidFill>
                            <a:schemeClr val="tx1"/>
                          </a:solidFill>
                          <a:latin typeface="+mj-ea"/>
                          <a:ea typeface="+mn-ea"/>
                          <a:cs typeface="+mn-cs"/>
                        </a:rPr>
                        <a:t>2016</a:t>
                      </a:r>
                      <a:r>
                        <a:rPr kumimoji="1" lang="ja-JP" altLang="en-US" sz="1050" b="0" kern="1200" dirty="0">
                          <a:solidFill>
                            <a:schemeClr val="tx1"/>
                          </a:solidFill>
                          <a:latin typeface="+mj-ea"/>
                          <a:ea typeface="+mn-ea"/>
                          <a:cs typeface="+mn-cs"/>
                        </a:rPr>
                        <a:t>年度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kumimoji="1" lang="en-US" altLang="ja-JP" sz="1050" b="0" dirty="0">
                          <a:solidFill>
                            <a:schemeClr val="tx1"/>
                          </a:solidFill>
                          <a:latin typeface="+mj-ea"/>
                          <a:ea typeface="+mj-ea"/>
                        </a:rPr>
                        <a:t>59</a:t>
                      </a:r>
                      <a:r>
                        <a:rPr kumimoji="1" lang="ja-JP" altLang="en-US" sz="1050" b="0" dirty="0">
                          <a:solidFill>
                            <a:schemeClr val="tx1"/>
                          </a:solidFill>
                          <a:latin typeface="+mj-ea"/>
                          <a:ea typeface="+mj-ea"/>
                        </a:rPr>
                        <a:t>園</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r>
                        <a:rPr kumimoji="1" lang="en-US" altLang="ja-JP" sz="1050" b="0" dirty="0">
                          <a:solidFill>
                            <a:schemeClr val="tx1"/>
                          </a:solidFill>
                          <a:latin typeface="+mj-ea"/>
                          <a:ea typeface="+mj-ea"/>
                        </a:rPr>
                        <a:t>54</a:t>
                      </a:r>
                      <a:r>
                        <a:rPr kumimoji="1" lang="ja-JP" altLang="en-US" sz="1050" b="0" dirty="0">
                          <a:solidFill>
                            <a:schemeClr val="tx1"/>
                          </a:solidFill>
                          <a:latin typeface="+mj-ea"/>
                          <a:ea typeface="+mj-ea"/>
                        </a:rPr>
                        <a:t>園</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832653"/>
                  </a:ext>
                </a:extLst>
              </a:tr>
            </a:tbl>
          </a:graphicData>
        </a:graphic>
      </p:graphicFrame>
      <p:sp>
        <p:nvSpPr>
          <p:cNvPr id="12" name="右矢印 11"/>
          <p:cNvSpPr/>
          <p:nvPr/>
        </p:nvSpPr>
        <p:spPr>
          <a:xfrm>
            <a:off x="4645862" y="4085817"/>
            <a:ext cx="216024"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p:cNvSpPr txBox="1"/>
          <p:nvPr/>
        </p:nvSpPr>
        <p:spPr>
          <a:xfrm>
            <a:off x="406730" y="3088720"/>
            <a:ext cx="40813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月に公表した民営化計画（案）に示した</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園のうち、</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園について条例案が可決。</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園については、見直し案を</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月に公表、</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月に条例案を上程し、原案否決。</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月に公表した新たな民営化計画（案）に示した</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園のうち、</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園について条例案が可決（民間移管の実施は</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sp>
        <p:nvSpPr>
          <p:cNvPr id="54" name="テキスト ボックス 53"/>
          <p:cNvSpPr txBox="1"/>
          <p:nvPr/>
        </p:nvSpPr>
        <p:spPr>
          <a:xfrm>
            <a:off x="4788024" y="3144765"/>
            <a:ext cx="14936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個々の園や地域状況を十分考慮しながら進め方を検討し取り組む</a:t>
            </a:r>
          </a:p>
        </p:txBody>
      </p:sp>
      <p:sp>
        <p:nvSpPr>
          <p:cNvPr id="4" name="正方形/長方形 3"/>
          <p:cNvSpPr/>
          <p:nvPr/>
        </p:nvSpPr>
        <p:spPr>
          <a:xfrm>
            <a:off x="323528" y="2822116"/>
            <a:ext cx="8280920" cy="1742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323528" y="6432732"/>
            <a:ext cx="338437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幼稚園等には認定こども園（幼稚園型、幼保連携型）を含む。</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323528" y="4777230"/>
            <a:ext cx="309634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（参考） 幼稚園等の概況 （</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aphicFrame>
        <p:nvGraphicFramePr>
          <p:cNvPr id="43" name="表 42"/>
          <p:cNvGraphicFramePr>
            <a:graphicFrameLocks noGrp="1"/>
          </p:cNvGraphicFramePr>
          <p:nvPr/>
        </p:nvGraphicFramePr>
        <p:xfrm>
          <a:off x="539554" y="5050352"/>
          <a:ext cx="3528390" cy="1260000"/>
        </p:xfrm>
        <a:graphic>
          <a:graphicData uri="http://schemas.openxmlformats.org/drawingml/2006/table">
            <a:tbl>
              <a:tblPr firstRow="1" bandRow="1">
                <a:tableStyleId>{5C22544A-7EE6-4342-B048-85BDC9FD1C3A}</a:tableStyleId>
              </a:tblPr>
              <a:tblGrid>
                <a:gridCol w="588065">
                  <a:extLst>
                    <a:ext uri="{9D8B030D-6E8A-4147-A177-3AD203B41FA5}">
                      <a16:colId xmlns:a16="http://schemas.microsoft.com/office/drawing/2014/main" val="20000"/>
                    </a:ext>
                  </a:extLst>
                </a:gridCol>
                <a:gridCol w="588065">
                  <a:extLst>
                    <a:ext uri="{9D8B030D-6E8A-4147-A177-3AD203B41FA5}">
                      <a16:colId xmlns:a16="http://schemas.microsoft.com/office/drawing/2014/main" val="20001"/>
                    </a:ext>
                  </a:extLst>
                </a:gridCol>
                <a:gridCol w="588065">
                  <a:extLst>
                    <a:ext uri="{9D8B030D-6E8A-4147-A177-3AD203B41FA5}">
                      <a16:colId xmlns:a16="http://schemas.microsoft.com/office/drawing/2014/main" val="20002"/>
                    </a:ext>
                  </a:extLst>
                </a:gridCol>
                <a:gridCol w="588065">
                  <a:extLst>
                    <a:ext uri="{9D8B030D-6E8A-4147-A177-3AD203B41FA5}">
                      <a16:colId xmlns:a16="http://schemas.microsoft.com/office/drawing/2014/main" val="20003"/>
                    </a:ext>
                  </a:extLst>
                </a:gridCol>
                <a:gridCol w="588065">
                  <a:extLst>
                    <a:ext uri="{9D8B030D-6E8A-4147-A177-3AD203B41FA5}">
                      <a16:colId xmlns:a16="http://schemas.microsoft.com/office/drawing/2014/main" val="20004"/>
                    </a:ext>
                  </a:extLst>
                </a:gridCol>
                <a:gridCol w="588065">
                  <a:extLst>
                    <a:ext uri="{9D8B030D-6E8A-4147-A177-3AD203B41FA5}">
                      <a16:colId xmlns:a16="http://schemas.microsoft.com/office/drawing/2014/main" val="20005"/>
                    </a:ext>
                  </a:extLst>
                </a:gridCol>
              </a:tblGrid>
              <a:tr h="430636">
                <a:tc>
                  <a:txBody>
                    <a:bodyPr/>
                    <a:lstStyle/>
                    <a:p>
                      <a:pPr algn="ctr"/>
                      <a:r>
                        <a:rPr kumimoji="1" lang="ja-JP" altLang="en-US" sz="800" b="0" kern="800" spc="0" baseline="0" dirty="0">
                          <a:solidFill>
                            <a:schemeClr val="tx1"/>
                          </a:solidFill>
                        </a:rPr>
                        <a:t>区分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園数</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定員</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実員</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定員</a:t>
                      </a:r>
                      <a:endParaRPr kumimoji="1" lang="en-US" altLang="ja-JP" sz="800" b="0" kern="800" spc="0" baseline="0" dirty="0">
                        <a:solidFill>
                          <a:schemeClr val="tx1"/>
                        </a:solidFill>
                      </a:endParaRPr>
                    </a:p>
                    <a:p>
                      <a:pPr algn="ctr"/>
                      <a:r>
                        <a:rPr kumimoji="1" lang="ja-JP" altLang="en-US" sz="800" b="0" kern="800" spc="0" baseline="0" dirty="0">
                          <a:solidFill>
                            <a:schemeClr val="tx1"/>
                          </a:solidFill>
                        </a:rPr>
                        <a:t>充足率</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園児数</a:t>
                      </a:r>
                      <a:endParaRPr kumimoji="1" lang="en-US" altLang="ja-JP" sz="800" b="0" kern="800" spc="0" baseline="0" dirty="0">
                        <a:solidFill>
                          <a:schemeClr val="tx1"/>
                        </a:solidFill>
                      </a:endParaRPr>
                    </a:p>
                    <a:p>
                      <a:pPr algn="ctr"/>
                      <a:r>
                        <a:rPr kumimoji="1" lang="ja-JP" altLang="en-US" sz="800" b="0" kern="800" spc="0" baseline="0" dirty="0">
                          <a:solidFill>
                            <a:schemeClr val="tx1"/>
                          </a:solidFill>
                        </a:rPr>
                        <a:t>構成比</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7341">
                <a:tc>
                  <a:txBody>
                    <a:bodyPr/>
                    <a:lstStyle/>
                    <a:p>
                      <a:r>
                        <a:rPr kumimoji="1" lang="ja-JP" altLang="en-US" sz="800" b="0" kern="800" spc="0" baseline="0" dirty="0">
                          <a:solidFill>
                            <a:schemeClr val="tx1"/>
                          </a:solidFill>
                          <a:latin typeface="+mj-ea"/>
                          <a:ea typeface="+mj-ea"/>
                        </a:rPr>
                        <a:t>市立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52</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4,825</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2,876</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59.6</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12.6</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7341">
                <a:tc>
                  <a:txBody>
                    <a:bodyPr/>
                    <a:lstStyle/>
                    <a:p>
                      <a:r>
                        <a:rPr kumimoji="1" lang="ja-JP" altLang="en-US" sz="800" b="0" kern="800" spc="0" baseline="0" dirty="0">
                          <a:solidFill>
                            <a:schemeClr val="tx1"/>
                          </a:solidFill>
                          <a:latin typeface="+mj-ea"/>
                          <a:ea typeface="+mj-ea"/>
                        </a:rPr>
                        <a:t>私立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166</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24,364</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19,752</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81.1</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86.7</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341">
                <a:tc>
                  <a:txBody>
                    <a:bodyPr/>
                    <a:lstStyle/>
                    <a:p>
                      <a:r>
                        <a:rPr kumimoji="1" lang="ja-JP" altLang="en-US" sz="800" b="0" kern="800" spc="0" baseline="0" dirty="0">
                          <a:solidFill>
                            <a:schemeClr val="tx1"/>
                          </a:solidFill>
                          <a:latin typeface="+mj-ea"/>
                          <a:ea typeface="+mj-ea"/>
                        </a:rPr>
                        <a:t>国立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150</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145</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96.7</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0.7</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341">
                <a:tc>
                  <a:txBody>
                    <a:bodyPr/>
                    <a:lstStyle/>
                    <a:p>
                      <a:r>
                        <a:rPr kumimoji="1" lang="ja-JP" altLang="en-US" sz="800" b="0" kern="800" spc="0" baseline="0" dirty="0">
                          <a:solidFill>
                            <a:schemeClr val="tx1"/>
                          </a:solidFill>
                          <a:latin typeface="+mj-ea"/>
                          <a:ea typeface="+mj-ea"/>
                        </a:rPr>
                        <a:t>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219</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29,339</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22,773</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77.6</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100.0</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4" name="テキスト ボックス 33"/>
          <p:cNvSpPr txBox="1"/>
          <p:nvPr/>
        </p:nvSpPr>
        <p:spPr>
          <a:xfrm>
            <a:off x="0" y="-1"/>
            <a:ext cx="4932040" cy="264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・幼稚園・保育所</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山形 39"/>
          <p:cNvSpPr/>
          <p:nvPr/>
        </p:nvSpPr>
        <p:spPr>
          <a:xfrm>
            <a:off x="6546623" y="2893685"/>
            <a:ext cx="1985817" cy="21199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42" name="テキスト ボックス 41"/>
          <p:cNvSpPr txBox="1"/>
          <p:nvPr/>
        </p:nvSpPr>
        <p:spPr>
          <a:xfrm>
            <a:off x="6756814" y="3153619"/>
            <a:ext cx="17036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個々の園や地域状況を十分考慮しながら進め方を検討し取り組む</a:t>
            </a:r>
          </a:p>
        </p:txBody>
      </p:sp>
      <p:sp>
        <p:nvSpPr>
          <p:cNvPr id="44" name="右矢印 43"/>
          <p:cNvSpPr/>
          <p:nvPr/>
        </p:nvSpPr>
        <p:spPr>
          <a:xfrm>
            <a:off x="6648802" y="4128933"/>
            <a:ext cx="216024"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7061915" y="4017922"/>
            <a:ext cx="1152128" cy="486087"/>
            <a:chOff x="9045211" y="3916999"/>
            <a:chExt cx="1152128" cy="486087"/>
          </a:xfrm>
        </p:grpSpPr>
        <p:sp>
          <p:nvSpPr>
            <p:cNvPr id="5" name="正方形/長方形 4"/>
            <p:cNvSpPr/>
            <p:nvPr/>
          </p:nvSpPr>
          <p:spPr>
            <a:xfrm>
              <a:off x="9045211" y="3916999"/>
              <a:ext cx="1152128" cy="25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p:txBody>
        </p:sp>
        <p:sp>
          <p:nvSpPr>
            <p:cNvPr id="46" name="正方形/長方形 45"/>
            <p:cNvSpPr/>
            <p:nvPr/>
          </p:nvSpPr>
          <p:spPr>
            <a:xfrm>
              <a:off x="9045211" y="4151086"/>
              <a:ext cx="1152128" cy="25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a:t>
              </a:r>
            </a:p>
          </p:txBody>
        </p:sp>
      </p:grpSp>
      <p:sp>
        <p:nvSpPr>
          <p:cNvPr id="8" name="スライド番号プレースホルダー 7"/>
          <p:cNvSpPr>
            <a:spLocks noGrp="1"/>
          </p:cNvSpPr>
          <p:nvPr>
            <p:ph type="sldNum" sz="quarter" idx="12"/>
          </p:nvPr>
        </p:nvSpPr>
        <p:spPr>
          <a:xfrm>
            <a:off x="6936963" y="6423549"/>
            <a:ext cx="2133600" cy="365125"/>
          </a:xfrm>
        </p:spPr>
        <p:txBody>
          <a:bodyPr/>
          <a:lstStyle/>
          <a:p>
            <a:fld id="{63BC356D-1576-478B-8647-1361C6E9DFF7}" type="slidenum">
              <a:rPr lang="ja-JP" altLang="en-US" smtClean="0"/>
              <a:pPr/>
              <a:t>122</a:t>
            </a:fld>
            <a:endParaRPr lang="ja-JP" altLang="en-US" dirty="0"/>
          </a:p>
        </p:txBody>
      </p:sp>
      <p:pic>
        <p:nvPicPr>
          <p:cNvPr id="9" name="図 8"/>
          <p:cNvPicPr>
            <a:picLocks noChangeAspect="1"/>
          </p:cNvPicPr>
          <p:nvPr/>
        </p:nvPicPr>
        <p:blipFill>
          <a:blip r:embed="rId3"/>
          <a:stretch>
            <a:fillRect/>
          </a:stretch>
        </p:blipFill>
        <p:spPr>
          <a:xfrm>
            <a:off x="4394075" y="4562161"/>
            <a:ext cx="4261473" cy="2145978"/>
          </a:xfrm>
          <a:prstGeom prst="rect">
            <a:avLst/>
          </a:prstGeom>
        </p:spPr>
      </p:pic>
    </p:spTree>
    <p:extLst>
      <p:ext uri="{BB962C8B-B14F-4D97-AF65-F5344CB8AC3E}">
        <p14:creationId xmlns:p14="http://schemas.microsoft.com/office/powerpoint/2010/main" val="40161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9611" y="633780"/>
            <a:ext cx="7500551"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「減少傾向が続く水需要」と「施設の経年化」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2"/>
          <a:stretch>
            <a:fillRect/>
          </a:stretch>
        </p:blipFill>
        <p:spPr>
          <a:xfrm>
            <a:off x="-18870" y="3766901"/>
            <a:ext cx="5239948" cy="2982557"/>
          </a:xfrm>
          <a:prstGeom prst="rect">
            <a:avLst/>
          </a:prstGeom>
        </p:spPr>
      </p:pic>
      <p:sp>
        <p:nvSpPr>
          <p:cNvPr id="5" name="テキスト ボックス 4"/>
          <p:cNvSpPr txBox="1"/>
          <p:nvPr/>
        </p:nvSpPr>
        <p:spPr>
          <a:xfrm>
            <a:off x="93736" y="1143379"/>
            <a:ext cx="8866800" cy="1885232"/>
          </a:xfrm>
          <a:prstGeom prst="rect">
            <a:avLst/>
          </a:prstGeom>
          <a:noFill/>
          <a:ln w="25400" cmpd="dbl">
            <a:solidFill>
              <a:schemeClr val="tx1"/>
            </a:solidFill>
          </a:ln>
          <a:effectLst>
            <a:glow rad="63500">
              <a:schemeClr val="accent5">
                <a:lumMod val="40000"/>
                <a:lumOff val="60000"/>
                <a:alpha val="40000"/>
              </a:schemeClr>
            </a:glow>
          </a:effectLst>
        </p:spPr>
        <p:txBody>
          <a:bodyPr wrap="square" tIns="144000" bIns="72000" rtlCol="0" anchor="t" anchorCtr="0">
            <a:spAutoFit/>
          </a:bodyPr>
          <a:lstStyle/>
          <a:p>
            <a:pPr marL="177800" marR="0" lvl="0" indent="-177800" algn="l" defTabSz="457200" rtl="0" eaLnBrk="1" fontAlgn="auto" latinLnBrk="0" hangingPunct="1">
              <a:lnSpc>
                <a:spcPts val="2100"/>
              </a:lnSpc>
              <a:spcBef>
                <a:spcPts val="0"/>
              </a:spcBef>
              <a:spcAft>
                <a:spcPts val="400"/>
              </a:spcAft>
              <a:buClrTx/>
              <a:buSzTx/>
              <a:buFontTx/>
              <a:buNone/>
              <a:tabLst/>
              <a:defRPr/>
            </a:pP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2008</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H20</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）年のリーマン・ショック以降の急速な景気悪化の影響や水の合理的利用の進展などによって水需要及び給水収益は減少し続けている。</a:t>
            </a:r>
            <a:r>
              <a:rPr kumimoji="0" lang="ja-JP" altLang="en-US" sz="148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今後も中長期的に水需要・給水収益の減少傾向が続く</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ものと予測している。</a:t>
            </a:r>
            <a:endPar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7800" marR="0" lvl="0" indent="-177800" algn="l" defTabSz="457200" rtl="0" eaLnBrk="1" fontAlgn="auto" latinLnBrk="0" hangingPunct="1">
              <a:lnSpc>
                <a:spcPts val="2100"/>
              </a:lnSpc>
              <a:spcBef>
                <a:spcPts val="0"/>
              </a:spcBef>
              <a:spcAft>
                <a:spcPts val="400"/>
              </a:spcAft>
              <a:buClrTx/>
              <a:buSzTx/>
              <a:buFontTx/>
              <a:buNone/>
              <a:tabLst/>
              <a:defRPr/>
            </a:pP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・施設面では、約</a:t>
            </a:r>
            <a:r>
              <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78</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％の埋設管路が既に法定耐用年数</a:t>
            </a:r>
            <a:r>
              <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40</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年を超過しているなど、</a:t>
            </a:r>
            <a:r>
              <a:rPr kumimoji="0" lang="ja-JP" altLang="en-US" sz="148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今後も多くの更新需要が見込まれる</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。また、老朽化の進行に伴って、道路冠水や近隣住宅への浸水など都市の二次災害を引き起こしかねない</a:t>
            </a:r>
            <a:r>
              <a:rPr kumimoji="0" lang="ja-JP" altLang="en-US" sz="148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大規模な漏水事故の発生が懸念される</a:t>
            </a:r>
            <a:r>
              <a:rPr kumimoji="0" lang="ja-JP" altLang="en-US"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16"/>
          <p:cNvSpPr txBox="1">
            <a:spLocks/>
          </p:cNvSpPr>
          <p:nvPr/>
        </p:nvSpPr>
        <p:spPr>
          <a:xfrm>
            <a:off x="772428" y="3484624"/>
            <a:ext cx="4023184" cy="3079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＜実使用水量及び給水収益の推移＞</a:t>
            </a:r>
            <a:endPar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p:cNvSpPr txBox="1"/>
          <p:nvPr/>
        </p:nvSpPr>
        <p:spPr>
          <a:xfrm>
            <a:off x="5709837" y="3487153"/>
            <a:ext cx="227011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＜埋設管路の経過年数割合＞</a:t>
            </a:r>
          </a:p>
        </p:txBody>
      </p:sp>
      <p:sp>
        <p:nvSpPr>
          <p:cNvPr id="14" name="テキスト ボックス 13"/>
          <p:cNvSpPr txBox="1"/>
          <p:nvPr/>
        </p:nvSpPr>
        <p:spPr>
          <a:xfrm>
            <a:off x="4527136" y="3269310"/>
            <a:ext cx="443616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下記のデータはいずれも、導入検討時（</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H29</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年度）のもの</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コネクタ 14"/>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　経営課題</a:t>
            </a:r>
            <a:endPar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7743714" y="234434"/>
            <a:ext cx="1073244"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Why</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pic>
        <p:nvPicPr>
          <p:cNvPr id="19" name="図 18">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556037" y="155495"/>
            <a:ext cx="818953" cy="355414"/>
          </a:xfrm>
          <a:prstGeom prst="rect">
            <a:avLst/>
          </a:prstGeom>
          <a:ln>
            <a:noFill/>
          </a:ln>
          <a:extLst>
            <a:ext uri="{53640926-AAD7-44D8-BBD7-CCE9431645EC}">
              <a14:shadowObscured xmlns:a14="http://schemas.microsoft.com/office/drawing/2010/main"/>
            </a:ext>
          </a:extLst>
        </p:spPr>
      </p:pic>
      <p:sp>
        <p:nvSpPr>
          <p:cNvPr id="21" name="テキスト ボックス 20"/>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スライド番号プレースホルダー 17"/>
          <p:cNvSpPr>
            <a:spLocks noGrp="1"/>
          </p:cNvSpPr>
          <p:nvPr>
            <p:ph type="sldNum" sz="quarter" idx="12"/>
          </p:nvPr>
        </p:nvSpPr>
        <p:spPr/>
        <p:txBody>
          <a:bodyPr/>
          <a:lstStyle/>
          <a:p>
            <a:fld id="{77594F6A-A54B-438B-8D6E-C0576E169278}" type="slidenum">
              <a:rPr kumimoji="1" lang="ja-JP" altLang="en-US" smtClean="0"/>
              <a:t>105</a:t>
            </a:fld>
            <a:endParaRPr kumimoji="1" lang="ja-JP" altLang="en-US"/>
          </a:p>
        </p:txBody>
      </p:sp>
      <p:pic>
        <p:nvPicPr>
          <p:cNvPr id="2" name="図 1"/>
          <p:cNvPicPr>
            <a:picLocks noChangeAspect="1"/>
          </p:cNvPicPr>
          <p:nvPr/>
        </p:nvPicPr>
        <p:blipFill>
          <a:blip r:embed="rId4"/>
          <a:stretch>
            <a:fillRect/>
          </a:stretch>
        </p:blipFill>
        <p:spPr>
          <a:xfrm>
            <a:off x="5194156" y="3912411"/>
            <a:ext cx="3237257" cy="2798307"/>
          </a:xfrm>
          <a:prstGeom prst="rect">
            <a:avLst/>
          </a:prstGeom>
        </p:spPr>
      </p:pic>
    </p:spTree>
    <p:extLst>
      <p:ext uri="{BB962C8B-B14F-4D97-AF65-F5344CB8AC3E}">
        <p14:creationId xmlns:p14="http://schemas.microsoft.com/office/powerpoint/2010/main" val="281307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251520" y="764702"/>
            <a:ext cx="3319016" cy="1961635"/>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タイトル 1"/>
          <p:cNvSpPr txBox="1">
            <a:spLocks/>
          </p:cNvSpPr>
          <p:nvPr/>
        </p:nvSpPr>
        <p:spPr>
          <a:xfrm>
            <a:off x="14808" y="-27384"/>
            <a:ext cx="8229600"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正方形/長方形 36"/>
          <p:cNvSpPr/>
          <p:nvPr/>
        </p:nvSpPr>
        <p:spPr>
          <a:xfrm>
            <a:off x="251520" y="188640"/>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保育所</a:t>
            </a:r>
          </a:p>
        </p:txBody>
      </p:sp>
      <p:cxnSp>
        <p:nvCxnSpPr>
          <p:cNvPr id="38" name="直線コネクタ 37"/>
          <p:cNvCxnSpPr/>
          <p:nvPr/>
        </p:nvCxnSpPr>
        <p:spPr>
          <a:xfrm>
            <a:off x="179512" y="47667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3707904" y="764704"/>
            <a:ext cx="5184576" cy="2042932"/>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251520" y="476672"/>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背景</a:t>
            </a:r>
            <a:endParaRPr kumimoji="1" lang="en-US" altLang="ja-JP" sz="1300" b="0"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635896" y="531936"/>
            <a:ext cx="39604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取組み推進</a:t>
            </a:r>
            <a:r>
              <a:rPr kumimoji="1" lang="ja-JP" altLang="en-US" sz="1300" b="0" i="0" u="none" strike="noStrike" kern="1200" cap="none" spc="0" normalizeH="0" baseline="0" noProof="0" dirty="0">
                <a:ln>
                  <a:noFill/>
                </a:ln>
                <a:solidFill>
                  <a:srgbClr val="073E87">
                    <a:lumMod val="75000"/>
                  </a:srgbClr>
                </a:solidFill>
                <a:effectLst/>
                <a:uLnTx/>
                <a:uFillTx/>
                <a:latin typeface="Calibri"/>
                <a:ea typeface="ＭＳ Ｐゴシック" panose="020B0600070205080204" pitchFamily="50" charset="-128"/>
                <a:cs typeface="+mn-cs"/>
              </a:rPr>
              <a:t>にかかる課題</a:t>
            </a:r>
            <a:endParaRPr kumimoji="1" lang="en-US" altLang="ja-JP" sz="1300" b="0" i="0" u="none" strike="noStrike" kern="1200" cap="none" spc="0" normalizeH="0" baseline="0" noProof="0" dirty="0">
              <a:ln>
                <a:noFill/>
              </a:ln>
              <a:solidFill>
                <a:srgbClr val="073E87">
                  <a:lumMod val="75000"/>
                </a:srgbClr>
              </a:solidFill>
              <a:effectLst/>
              <a:uLnTx/>
              <a:uFillTx/>
              <a:latin typeface="Calibri"/>
              <a:ea typeface="ＭＳ Ｐゴシック" panose="020B0600070205080204" pitchFamily="50" charset="-128"/>
              <a:cs typeface="+mn-cs"/>
            </a:endParaRPr>
          </a:p>
        </p:txBody>
      </p:sp>
      <p:sp>
        <p:nvSpPr>
          <p:cNvPr id="45" name="二等辺三角形 44"/>
          <p:cNvSpPr>
            <a:spLocks/>
          </p:cNvSpPr>
          <p:nvPr/>
        </p:nvSpPr>
        <p:spPr>
          <a:xfrm flipV="1">
            <a:off x="1403648" y="1484784"/>
            <a:ext cx="896234" cy="72008"/>
          </a:xfrm>
          <a:prstGeom prst="triangle">
            <a:avLst/>
          </a:prstGeom>
          <a:solidFill>
            <a:schemeClr val="tx2">
              <a:lumMod val="50000"/>
            </a:schemeClr>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正方形/長方形 45"/>
          <p:cNvSpPr/>
          <p:nvPr/>
        </p:nvSpPr>
        <p:spPr>
          <a:xfrm>
            <a:off x="179512" y="3014367"/>
            <a:ext cx="8640960" cy="1998809"/>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179512" y="2765026"/>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過去の取組と今後の方針</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51" name="図表 50"/>
          <p:cNvGraphicFramePr/>
          <p:nvPr/>
        </p:nvGraphicFramePr>
        <p:xfrm>
          <a:off x="251520" y="3064474"/>
          <a:ext cx="3528392" cy="21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図表 52"/>
          <p:cNvGraphicFramePr/>
          <p:nvPr/>
        </p:nvGraphicFramePr>
        <p:xfrm>
          <a:off x="3995936" y="3064474"/>
          <a:ext cx="4752528" cy="216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6" name="テキスト ボックス 55"/>
          <p:cNvSpPr txBox="1"/>
          <p:nvPr/>
        </p:nvSpPr>
        <p:spPr>
          <a:xfrm>
            <a:off x="323528" y="3280498"/>
            <a:ext cx="41044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公立保育所の民間委託、統廃合を実施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74"/>
          <p:cNvSpPr txBox="1"/>
          <p:nvPr/>
        </p:nvSpPr>
        <p:spPr>
          <a:xfrm>
            <a:off x="3851920" y="3280498"/>
            <a:ext cx="47525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セーフティネットとして必要な保育所を除き、統廃合・休廃止も視野に入れながら原則民間移管、移管が困難な場合は補完的に委託化を推進</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正方形/長方形 76"/>
          <p:cNvSpPr/>
          <p:nvPr/>
        </p:nvSpPr>
        <p:spPr>
          <a:xfrm>
            <a:off x="179512" y="5248422"/>
            <a:ext cx="8640960" cy="1584003"/>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 name="正方形/長方形 77"/>
          <p:cNvSpPr/>
          <p:nvPr/>
        </p:nvSpPr>
        <p:spPr>
          <a:xfrm>
            <a:off x="179512" y="4941168"/>
            <a:ext cx="27363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C6E7FC">
                    <a:lumMod val="10000"/>
                  </a:srgbClr>
                </a:solidFill>
                <a:effectLst/>
                <a:uLnTx/>
                <a:uFillTx/>
                <a:latin typeface="Calibri"/>
                <a:ea typeface="ＭＳ Ｐゴシック" panose="020B0600070205080204" pitchFamily="50" charset="-128"/>
                <a:cs typeface="+mn-cs"/>
              </a:rPr>
              <a:t>他都市の取組状況等について</a:t>
            </a:r>
            <a:endParaRPr kumimoji="1" lang="en-US" altLang="ja-JP" sz="1300" b="0" i="0" u="none" strike="noStrike" kern="1200" cap="none" spc="0" normalizeH="0" baseline="0" noProof="0" dirty="0">
              <a:ln>
                <a:noFill/>
              </a:ln>
              <a:solidFill>
                <a:srgbClr val="C6E7FC">
                  <a:lumMod val="10000"/>
                </a:srgbClr>
              </a:solidFill>
              <a:effectLst/>
              <a:uLnTx/>
              <a:uFillTx/>
              <a:latin typeface="Calibri"/>
              <a:ea typeface="ＭＳ Ｐゴシック" panose="020B0600070205080204" pitchFamily="50" charset="-128"/>
              <a:cs typeface="+mn-cs"/>
            </a:endParaRPr>
          </a:p>
        </p:txBody>
      </p:sp>
      <p:sp>
        <p:nvSpPr>
          <p:cNvPr id="54" name="二等辺三角形 53"/>
          <p:cNvSpPr>
            <a:spLocks/>
          </p:cNvSpPr>
          <p:nvPr/>
        </p:nvSpPr>
        <p:spPr>
          <a:xfrm rot="16200000" flipV="1">
            <a:off x="5587313" y="1852025"/>
            <a:ext cx="633670" cy="72007"/>
          </a:xfrm>
          <a:prstGeom prst="triangle">
            <a:avLst/>
          </a:prstGeom>
          <a:solidFill>
            <a:schemeClr val="tx2">
              <a:lumMod val="50000"/>
            </a:schemeClr>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0" name="表 59"/>
          <p:cNvGraphicFramePr>
            <a:graphicFrameLocks noGrp="1"/>
          </p:cNvGraphicFramePr>
          <p:nvPr/>
        </p:nvGraphicFramePr>
        <p:xfrm>
          <a:off x="395536" y="3712546"/>
          <a:ext cx="3175000" cy="1047750"/>
        </p:xfrm>
        <a:graphic>
          <a:graphicData uri="http://schemas.openxmlformats.org/drawingml/2006/table">
            <a:tbl>
              <a:tblPr/>
              <a:tblGrid>
                <a:gridCol w="937924">
                  <a:extLst>
                    <a:ext uri="{9D8B030D-6E8A-4147-A177-3AD203B41FA5}">
                      <a16:colId xmlns:a16="http://schemas.microsoft.com/office/drawing/2014/main" val="20000"/>
                    </a:ext>
                  </a:extLst>
                </a:gridCol>
                <a:gridCol w="522829">
                  <a:extLst>
                    <a:ext uri="{9D8B030D-6E8A-4147-A177-3AD203B41FA5}">
                      <a16:colId xmlns:a16="http://schemas.microsoft.com/office/drawing/2014/main" val="20001"/>
                    </a:ext>
                  </a:extLst>
                </a:gridCol>
                <a:gridCol w="256662">
                  <a:extLst>
                    <a:ext uri="{9D8B030D-6E8A-4147-A177-3AD203B41FA5}">
                      <a16:colId xmlns:a16="http://schemas.microsoft.com/office/drawing/2014/main" val="20002"/>
                    </a:ext>
                  </a:extLst>
                </a:gridCol>
                <a:gridCol w="937924">
                  <a:extLst>
                    <a:ext uri="{9D8B030D-6E8A-4147-A177-3AD203B41FA5}">
                      <a16:colId xmlns:a16="http://schemas.microsoft.com/office/drawing/2014/main" val="20003"/>
                    </a:ext>
                  </a:extLst>
                </a:gridCol>
                <a:gridCol w="519661">
                  <a:extLst>
                    <a:ext uri="{9D8B030D-6E8A-4147-A177-3AD203B41FA5}">
                      <a16:colId xmlns:a16="http://schemas.microsoft.com/office/drawing/2014/main" val="20004"/>
                    </a:ext>
                  </a:extLst>
                </a:gridCol>
              </a:tblGrid>
              <a:tr h="171450">
                <a:tc>
                  <a:txBody>
                    <a:bodyPr/>
                    <a:lstStyle/>
                    <a:p>
                      <a:pPr algn="l" fontAlgn="ctr"/>
                      <a:r>
                        <a:rPr lang="ja-JP" altLang="en-US" sz="1000" b="0" i="0" u="none" strike="noStrike" dirty="0">
                          <a:solidFill>
                            <a:srgbClr val="000000"/>
                          </a:solidFill>
                          <a:latin typeface="ＭＳ Ｐゴシック"/>
                        </a:rPr>
                        <a:t>保育所数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ctr" fontAlgn="ctr"/>
                      <a:r>
                        <a:rPr lang="ja-JP" altLang="en-US" sz="1000" b="0" i="0" u="none" strike="noStrike" dirty="0">
                          <a:solidFill>
                            <a:srgbClr val="000000"/>
                          </a:solidFill>
                          <a:latin typeface="ＭＳ Ｐゴシック"/>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latin typeface="ＭＳ Ｐゴシック"/>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450">
                <a:tc rowSpan="4">
                  <a:txBody>
                    <a:bodyPr/>
                    <a:lstStyle/>
                    <a:p>
                      <a:pPr algn="ctr" fontAlgn="ctr"/>
                      <a:r>
                        <a:rPr lang="ja-JP" altLang="en-US" sz="1000" b="0" i="0" u="none" strike="noStrike">
                          <a:solidFill>
                            <a:srgbClr val="000000"/>
                          </a:solidFill>
                          <a:latin typeface="ＭＳ Ｐゴシック"/>
                        </a:rPr>
                        <a:t>公設公営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en-US" altLang="ja-JP" sz="1000" b="0" i="0" u="none" strike="noStrike" dirty="0">
                          <a:solidFill>
                            <a:srgbClr val="000000"/>
                          </a:solidFill>
                          <a:latin typeface="ＭＳ Ｐゴシック"/>
                        </a:rPr>
                        <a:t>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latin typeface="ＭＳ Ｐゴシック"/>
                        </a:rPr>
                        <a:t>公設公営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latin typeface="ＭＳ Ｐゴシック"/>
                        </a:rPr>
                        <a:t>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latin typeface="ＭＳ Ｐゴシック"/>
                        </a:rPr>
                        <a:t>公設民営</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latin typeface="ＭＳ Ｐゴシック"/>
                        </a:rPr>
                        <a:t>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1450">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latin typeface="ＭＳ Ｐゴシック"/>
                        </a:rPr>
                        <a:t>統廃合・休止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a:rPr>
                        <a:t>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a:solidFill>
                            <a:srgbClr val="000000"/>
                          </a:solidFill>
                          <a:latin typeface="ＭＳ Ｐゴシック"/>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a:rPr>
                        <a:t>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1" name="二等辺三角形 60"/>
          <p:cNvSpPr>
            <a:spLocks/>
          </p:cNvSpPr>
          <p:nvPr/>
        </p:nvSpPr>
        <p:spPr>
          <a:xfrm rot="16200000" flipV="1">
            <a:off x="1755653" y="3941090"/>
            <a:ext cx="520125" cy="72008"/>
          </a:xfrm>
          <a:prstGeom prst="triangle">
            <a:avLst/>
          </a:prstGeom>
          <a:solidFill>
            <a:schemeClr val="accent2">
              <a:lumMod val="75000"/>
            </a:schemeClr>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467544" y="839614"/>
            <a:ext cx="41044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こどもや家庭を取り巻く環境が大きく変化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・共働き世帯の増加や就労形態の多様化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・地域の相互扶助機能の低下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48"/>
          <p:cNvSpPr txBox="1"/>
          <p:nvPr/>
        </p:nvSpPr>
        <p:spPr>
          <a:xfrm>
            <a:off x="539552" y="1556792"/>
            <a:ext cx="41044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保育に対するニーズが増大かつ多様化</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子育て支援施策の充実・強化が必要</a:t>
            </a:r>
            <a:endParaRPr kumimoji="1" lang="ja-JP" altLang="en-US" sz="12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0"/>
          <p:cNvSpPr txBox="1"/>
          <p:nvPr/>
        </p:nvSpPr>
        <p:spPr>
          <a:xfrm>
            <a:off x="191197" y="5237189"/>
            <a:ext cx="176522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〇民間移管の状況について</a:t>
            </a:r>
          </a:p>
        </p:txBody>
      </p:sp>
      <p:sp>
        <p:nvSpPr>
          <p:cNvPr id="62" name="テキスト ボックス 61"/>
          <p:cNvSpPr txBox="1"/>
          <p:nvPr/>
        </p:nvSpPr>
        <p:spPr>
          <a:xfrm>
            <a:off x="6012160" y="836712"/>
            <a:ext cx="2232248"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50" normalizeH="0" baseline="0" noProof="0" dirty="0">
                <a:ln>
                  <a:noFill/>
                </a:ln>
                <a:solidFill>
                  <a:prstClr val="black"/>
                </a:solidFill>
                <a:effectLst/>
                <a:uLnTx/>
                <a:uFillTx/>
                <a:latin typeface="Calibri"/>
                <a:ea typeface="ＭＳ Ｐゴシック" panose="020B0600070205080204" pitchFamily="50" charset="-128"/>
                <a:cs typeface="+mn-cs"/>
              </a:rPr>
              <a:t>公立保育所民営化推進計画 　策定</a:t>
            </a:r>
          </a:p>
        </p:txBody>
      </p:sp>
      <p:sp>
        <p:nvSpPr>
          <p:cNvPr id="14" name="テキスト ボックス 13"/>
          <p:cNvSpPr txBox="1"/>
          <p:nvPr/>
        </p:nvSpPr>
        <p:spPr>
          <a:xfrm>
            <a:off x="3851920" y="1095121"/>
            <a:ext cx="2016224" cy="1631216"/>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年度までに公立保育所（直営）を</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所とすることを目指していたが、施設が老朽化しており現施設をそのまま譲渡する手法では、法人応募が望めず、一方で建替えにより移管する手法も、建替用地の確保が難しいことから目標達成が困難な状況。</a:t>
            </a:r>
          </a:p>
        </p:txBody>
      </p:sp>
      <p:sp>
        <p:nvSpPr>
          <p:cNvPr id="15" name="テキスト ボックス 14"/>
          <p:cNvSpPr txBox="1"/>
          <p:nvPr/>
        </p:nvSpPr>
        <p:spPr>
          <a:xfrm>
            <a:off x="3779912" y="942836"/>
            <a:ext cx="128175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民営化の課題</a:t>
            </a: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6974390" y="1314437"/>
            <a:ext cx="1774073" cy="8338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 name="テキスト ボックス 66"/>
          <p:cNvSpPr txBox="1"/>
          <p:nvPr/>
        </p:nvSpPr>
        <p:spPr>
          <a:xfrm>
            <a:off x="6012160" y="1268760"/>
            <a:ext cx="2880320" cy="1438855"/>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市が近隣に用地を確保し仮設保育所を建設したうえで、現保育所を解体した跡地に民間法人が新施設を建設して民間移管する手法を積極的に活用するとともに、目標達成時期の見直しを行った。また、公立保育所の必要箇所数についても改めて算定し、</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年度末までに公立保育所（直営）を</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か所にすることをめざす。</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9" name="図 8"/>
          <p:cNvPicPr>
            <a:picLocks noChangeAspect="1"/>
          </p:cNvPicPr>
          <p:nvPr/>
        </p:nvPicPr>
        <p:blipFill>
          <a:blip r:embed="rId12"/>
          <a:stretch>
            <a:fillRect/>
          </a:stretch>
        </p:blipFill>
        <p:spPr>
          <a:xfrm>
            <a:off x="4075197" y="3602633"/>
            <a:ext cx="4529251" cy="1345596"/>
          </a:xfrm>
          <a:prstGeom prst="rect">
            <a:avLst/>
          </a:prstGeom>
        </p:spPr>
      </p:pic>
      <p:pic>
        <p:nvPicPr>
          <p:cNvPr id="12" name="図 11"/>
          <p:cNvPicPr>
            <a:picLocks noChangeAspect="1"/>
          </p:cNvPicPr>
          <p:nvPr/>
        </p:nvPicPr>
        <p:blipFill>
          <a:blip r:embed="rId13"/>
          <a:stretch>
            <a:fillRect/>
          </a:stretch>
        </p:blipFill>
        <p:spPr>
          <a:xfrm>
            <a:off x="305232" y="5458392"/>
            <a:ext cx="7939176" cy="1261469"/>
          </a:xfrm>
          <a:prstGeom prst="rect">
            <a:avLst/>
          </a:prstGeom>
        </p:spPr>
      </p:pic>
      <p:sp>
        <p:nvSpPr>
          <p:cNvPr id="72" name="二等辺三角形 71"/>
          <p:cNvSpPr>
            <a:spLocks/>
          </p:cNvSpPr>
          <p:nvPr/>
        </p:nvSpPr>
        <p:spPr>
          <a:xfrm flipV="1">
            <a:off x="1403648" y="2060848"/>
            <a:ext cx="896234" cy="72008"/>
          </a:xfrm>
          <a:prstGeom prst="triangle">
            <a:avLst/>
          </a:prstGeom>
          <a:solidFill>
            <a:schemeClr val="tx2">
              <a:lumMod val="50000"/>
            </a:schemeClr>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テキスト ボックス 72"/>
          <p:cNvSpPr txBox="1"/>
          <p:nvPr/>
        </p:nvSpPr>
        <p:spPr>
          <a:xfrm>
            <a:off x="611560" y="2132856"/>
            <a:ext cx="410445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保育ニーズに的確に対応するため、限られた</a:t>
            </a:r>
            <a:endParaRPr kumimoji="1" lang="en-US" altLang="ja-JP" sz="11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人的・物的資源を有効に活用する必要があり、</a:t>
            </a:r>
            <a:endParaRPr kumimoji="1" lang="en-US" altLang="ja-JP" sz="11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公立保育所の民営化に取組むことが必要</a:t>
            </a:r>
            <a:endParaRPr kumimoji="1" lang="ja-JP" altLang="en-US" sz="1100" b="0" i="0" u="none" strike="dbl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角丸四角形 1">
            <a:extLst>
              <a:ext uri="{FF2B5EF4-FFF2-40B4-BE49-F238E27FC236}">
                <a16:creationId xmlns:a16="http://schemas.microsoft.com/office/drawing/2014/main" id="{A419C5E8-323C-BB16-1075-AB750C155326}"/>
              </a:ext>
            </a:extLst>
          </p:cNvPr>
          <p:cNvSpPr/>
          <p:nvPr/>
        </p:nvSpPr>
        <p:spPr>
          <a:xfrm>
            <a:off x="3690380" y="862195"/>
            <a:ext cx="5202100" cy="1916925"/>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角丸四角形 1">
            <a:extLst>
              <a:ext uri="{FF2B5EF4-FFF2-40B4-BE49-F238E27FC236}">
                <a16:creationId xmlns:a16="http://schemas.microsoft.com/office/drawing/2014/main" id="{A419C5E8-323C-BB16-1075-AB750C155326}"/>
              </a:ext>
            </a:extLst>
          </p:cNvPr>
          <p:cNvSpPr/>
          <p:nvPr/>
        </p:nvSpPr>
        <p:spPr>
          <a:xfrm>
            <a:off x="6502636" y="3785722"/>
            <a:ext cx="2088232" cy="1155446"/>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角丸四角形 1">
            <a:extLst>
              <a:ext uri="{FF2B5EF4-FFF2-40B4-BE49-F238E27FC236}">
                <a16:creationId xmlns:a16="http://schemas.microsoft.com/office/drawing/2014/main" id="{A419C5E8-323C-BB16-1075-AB750C155326}"/>
              </a:ext>
            </a:extLst>
          </p:cNvPr>
          <p:cNvSpPr/>
          <p:nvPr/>
        </p:nvSpPr>
        <p:spPr>
          <a:xfrm>
            <a:off x="3576558" y="5445223"/>
            <a:ext cx="3299698" cy="1252149"/>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0" y="-1"/>
            <a:ext cx="4932040" cy="264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・幼稚園・保育所</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123</a:t>
            </a:fld>
            <a:endParaRPr lang="ja-JP" altLang="en-US"/>
          </a:p>
        </p:txBody>
      </p:sp>
    </p:spTree>
    <p:extLst>
      <p:ext uri="{BB962C8B-B14F-4D97-AF65-F5344CB8AC3E}">
        <p14:creationId xmlns:p14="http://schemas.microsoft.com/office/powerpoint/2010/main" val="409248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03C11E1D-58BF-5B8F-86EE-EADF27B57A16}"/>
              </a:ext>
            </a:extLst>
          </p:cNvPr>
          <p:cNvSpPr/>
          <p:nvPr/>
        </p:nvSpPr>
        <p:spPr>
          <a:xfrm>
            <a:off x="4211960" y="4111763"/>
            <a:ext cx="2376264" cy="2381111"/>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a:extLst>
              <a:ext uri="{FF2B5EF4-FFF2-40B4-BE49-F238E27FC236}">
                <a16:creationId xmlns:a16="http://schemas.microsoft.com/office/drawing/2014/main" id="{03C11E1D-58BF-5B8F-86EE-EADF27B57A16}"/>
              </a:ext>
            </a:extLst>
          </p:cNvPr>
          <p:cNvSpPr/>
          <p:nvPr/>
        </p:nvSpPr>
        <p:spPr>
          <a:xfrm>
            <a:off x="6588224" y="2204864"/>
            <a:ext cx="2075088" cy="1914540"/>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ext uri="{D42A27DB-BD31-4B8C-83A1-F6EECF244321}">
                <p14:modId xmlns:p14="http://schemas.microsoft.com/office/powerpoint/2010/main" val="3733471224"/>
              </p:ext>
            </p:extLst>
          </p:nvPr>
        </p:nvGraphicFramePr>
        <p:xfrm>
          <a:off x="238376" y="548680"/>
          <a:ext cx="8424936" cy="5989320"/>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1867350">
                  <a:extLst>
                    <a:ext uri="{9D8B030D-6E8A-4147-A177-3AD203B41FA5}">
                      <a16:colId xmlns:a16="http://schemas.microsoft.com/office/drawing/2014/main" val="20001"/>
                    </a:ext>
                  </a:extLst>
                </a:gridCol>
                <a:gridCol w="2345118">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72000" indent="-457200">
                        <a:lnSpc>
                          <a:spcPct val="100000"/>
                        </a:lnSpc>
                      </a:pPr>
                      <a:r>
                        <a:rPr kumimoji="1" lang="ja-JP" altLang="en-US" sz="1100" kern="1200" baseline="0" dirty="0">
                          <a:solidFill>
                            <a:schemeClr val="tx1"/>
                          </a:solidFill>
                          <a:latin typeface="+mn-lt"/>
                          <a:ea typeface="+mn-ea"/>
                          <a:cs typeface="+mn-cs"/>
                        </a:rPr>
                        <a:t>（収集輸送）</a:t>
                      </a:r>
                    </a:p>
                    <a:p>
                      <a:pPr marL="72000" indent="-457200">
                        <a:lnSpc>
                          <a:spcPct val="100000"/>
                        </a:lnSpc>
                      </a:pPr>
                      <a:r>
                        <a:rPr kumimoji="1" lang="ja-JP" altLang="en-US" sz="1100" kern="1200" baseline="0" dirty="0">
                          <a:solidFill>
                            <a:schemeClr val="tx1"/>
                          </a:solidFill>
                          <a:latin typeface="+mn-lt"/>
                          <a:ea typeface="+mn-ea"/>
                          <a:cs typeface="+mn-cs"/>
                        </a:rPr>
                        <a:t>・家庭系ごみ収集輸送にかかる事業コスト抑制のためには、さらなる民間化が必要。</a:t>
                      </a:r>
                      <a:endParaRPr kumimoji="1" lang="en-US" altLang="ja-JP" sz="11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（収集輸送）</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・民間委託化の拡大</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・人件費の抑制</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（収集輸送）</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2011</a:t>
                      </a:r>
                      <a:r>
                        <a:rPr kumimoji="1" lang="ja-JP" altLang="en-US" sz="1100" kern="1200" baseline="0" dirty="0">
                          <a:solidFill>
                            <a:schemeClr val="tx1"/>
                          </a:solidFill>
                          <a:latin typeface="+mn-lt"/>
                          <a:ea typeface="+mn-ea"/>
                          <a:cs typeface="+mn-cs"/>
                        </a:rPr>
                        <a:t>年度から職員の退職不補充による民間委託化を拡大</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・新たな経営形態への移行に向けて、</a:t>
                      </a:r>
                      <a:r>
                        <a:rPr kumimoji="1" lang="en-US" altLang="ja-JP" sz="1100" kern="1200" baseline="0" dirty="0">
                          <a:solidFill>
                            <a:schemeClr val="tx1"/>
                          </a:solidFill>
                          <a:latin typeface="+mn-lt"/>
                          <a:ea typeface="+mn-ea"/>
                          <a:cs typeface="+mn-cs"/>
                        </a:rPr>
                        <a:t>2013</a:t>
                      </a:r>
                      <a:r>
                        <a:rPr kumimoji="1" lang="ja-JP" altLang="en-US" sz="1100" kern="1200" baseline="0" dirty="0">
                          <a:solidFill>
                            <a:schemeClr val="tx1"/>
                          </a:solidFill>
                          <a:latin typeface="+mn-lt"/>
                          <a:ea typeface="+mn-ea"/>
                          <a:cs typeface="+mn-cs"/>
                        </a:rPr>
                        <a:t>年</a:t>
                      </a:r>
                      <a:r>
                        <a:rPr kumimoji="1" lang="en-US" altLang="ja-JP" sz="1100" kern="1200" baseline="0" dirty="0">
                          <a:solidFill>
                            <a:schemeClr val="tx1"/>
                          </a:solidFill>
                          <a:latin typeface="+mn-lt"/>
                          <a:ea typeface="+mn-ea"/>
                          <a:cs typeface="+mn-cs"/>
                        </a:rPr>
                        <a:t>4</a:t>
                      </a:r>
                      <a:r>
                        <a:rPr kumimoji="1" lang="ja-JP" altLang="en-US" sz="1100" kern="1200" baseline="0" dirty="0">
                          <a:solidFill>
                            <a:schemeClr val="tx1"/>
                          </a:solidFill>
                          <a:latin typeface="+mn-lt"/>
                          <a:ea typeface="+mn-ea"/>
                          <a:cs typeface="+mn-cs"/>
                        </a:rPr>
                        <a:t>月に「経営形態の変更に係る方針（案）」を策定</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・「事業の民間化」と「現業職員の非公務員化」をめざし、業務の委託先で、現業職員の転籍先（受皿）となる新会社を設立する民間事業者の公募に向けて検討</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mn-lt"/>
                          <a:ea typeface="+mn-ea"/>
                          <a:cs typeface="+mn-cs"/>
                        </a:rPr>
                        <a:t>※</a:t>
                      </a:r>
                      <a:r>
                        <a:rPr kumimoji="1" lang="ja-JP" altLang="en-US" sz="1100" kern="1200" baseline="0" dirty="0">
                          <a:solidFill>
                            <a:schemeClr val="tx1"/>
                          </a:solidFill>
                          <a:latin typeface="+mn-lt"/>
                          <a:ea typeface="+mn-ea"/>
                          <a:cs typeface="+mn-cs"/>
                        </a:rPr>
                        <a:t>その結果、職員転籍や契約期間、消費税等の課題があり、これらの解決は困難であることが判明</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・こうしたことから、</a:t>
                      </a:r>
                      <a:r>
                        <a:rPr kumimoji="1" lang="en-US" altLang="ja-JP" sz="1100" kern="1200" baseline="0" dirty="0">
                          <a:solidFill>
                            <a:schemeClr val="tx1"/>
                          </a:solidFill>
                          <a:latin typeface="+mn-lt"/>
                          <a:ea typeface="+mn-ea"/>
                          <a:cs typeface="+mn-cs"/>
                        </a:rPr>
                        <a:t>2017</a:t>
                      </a:r>
                      <a:r>
                        <a:rPr kumimoji="1" lang="ja-JP" altLang="en-US" sz="1100" kern="1200" baseline="0" dirty="0">
                          <a:solidFill>
                            <a:schemeClr val="tx1"/>
                          </a:solidFill>
                          <a:latin typeface="+mn-lt"/>
                          <a:ea typeface="+mn-ea"/>
                          <a:cs typeface="+mn-cs"/>
                        </a:rPr>
                        <a:t>年</a:t>
                      </a:r>
                      <a:r>
                        <a:rPr kumimoji="1" lang="en-US" altLang="ja-JP" sz="1100" kern="1200" baseline="0" dirty="0">
                          <a:solidFill>
                            <a:schemeClr val="tx1"/>
                          </a:solidFill>
                          <a:latin typeface="+mn-lt"/>
                          <a:ea typeface="+mn-ea"/>
                          <a:cs typeface="+mn-cs"/>
                        </a:rPr>
                        <a:t>6</a:t>
                      </a:r>
                      <a:r>
                        <a:rPr kumimoji="1" lang="ja-JP" altLang="en-US" sz="1100" kern="1200" baseline="0" dirty="0">
                          <a:solidFill>
                            <a:schemeClr val="tx1"/>
                          </a:solidFill>
                          <a:latin typeface="+mn-lt"/>
                          <a:ea typeface="+mn-ea"/>
                          <a:cs typeface="+mn-cs"/>
                        </a:rPr>
                        <a:t>月に「家庭系ごみ収集輸送事業改革プラン（</a:t>
                      </a:r>
                      <a:r>
                        <a:rPr kumimoji="1" lang="en-US" altLang="ja-JP" sz="1100" kern="1200" baseline="0" dirty="0">
                          <a:solidFill>
                            <a:schemeClr val="tx1"/>
                          </a:solidFill>
                          <a:latin typeface="+mn-lt"/>
                          <a:ea typeface="+mn-ea"/>
                          <a:cs typeface="+mn-cs"/>
                        </a:rPr>
                        <a:t>2017</a:t>
                      </a: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2019</a:t>
                      </a:r>
                      <a:r>
                        <a:rPr kumimoji="1" lang="ja-JP" altLang="en-US" sz="1100" kern="1200" baseline="0" dirty="0">
                          <a:solidFill>
                            <a:schemeClr val="tx1"/>
                          </a:solidFill>
                          <a:latin typeface="+mn-lt"/>
                          <a:ea typeface="+mn-ea"/>
                          <a:cs typeface="+mn-cs"/>
                        </a:rPr>
                        <a:t>年度）」を策定し、引き続き、民間委託の順次拡大・推進を図りながら、徹底した効率化を実施</a:t>
                      </a:r>
                      <a:endParaRPr kumimoji="1" lang="en-US" altLang="ja-JP" sz="1100" kern="1200" baseline="0" dirty="0">
                        <a:solidFill>
                          <a:schemeClr val="tx1"/>
                        </a:solidFill>
                        <a:latin typeface="+mn-lt"/>
                        <a:ea typeface="+mn-ea"/>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2020</a:t>
                      </a:r>
                      <a:r>
                        <a:rPr kumimoji="1" lang="ja-JP" altLang="en-US" sz="1100" kern="1200" baseline="0" dirty="0">
                          <a:solidFill>
                            <a:schemeClr val="tx1"/>
                          </a:solidFill>
                          <a:latin typeface="+mn-lt"/>
                          <a:ea typeface="+mn-ea"/>
                          <a:cs typeface="+mn-cs"/>
                        </a:rPr>
                        <a:t>年</a:t>
                      </a:r>
                      <a:r>
                        <a:rPr kumimoji="1" lang="en-US" altLang="ja-JP" sz="1100" kern="1200" baseline="0" dirty="0">
                          <a:solidFill>
                            <a:schemeClr val="tx1"/>
                          </a:solidFill>
                          <a:latin typeface="+mn-lt"/>
                          <a:ea typeface="+mn-ea"/>
                          <a:cs typeface="+mn-cs"/>
                        </a:rPr>
                        <a:t>3</a:t>
                      </a:r>
                      <a:r>
                        <a:rPr kumimoji="1" lang="ja-JP" altLang="en-US" sz="1100" kern="1200" baseline="0" dirty="0">
                          <a:solidFill>
                            <a:schemeClr val="tx1"/>
                          </a:solidFill>
                          <a:latin typeface="+mn-lt"/>
                          <a:ea typeface="+mn-ea"/>
                          <a:cs typeface="+mn-cs"/>
                        </a:rPr>
                        <a:t>月には「家庭系ごみ収集輸送事業改革プラン</a:t>
                      </a:r>
                      <a:r>
                        <a:rPr kumimoji="1" lang="en-US" altLang="ja-JP" sz="1100" kern="1200" baseline="0" dirty="0">
                          <a:solidFill>
                            <a:schemeClr val="tx1"/>
                          </a:solidFill>
                          <a:latin typeface="+mn-lt"/>
                          <a:ea typeface="+mn-ea"/>
                          <a:cs typeface="+mn-cs"/>
                        </a:rPr>
                        <a:t>2.0</a:t>
                      </a: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2020</a:t>
                      </a: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2022</a:t>
                      </a:r>
                      <a:r>
                        <a:rPr kumimoji="1" lang="ja-JP" altLang="en-US" sz="1100" kern="1200" baseline="0" dirty="0">
                          <a:solidFill>
                            <a:schemeClr val="tx1"/>
                          </a:solidFill>
                          <a:latin typeface="+mn-lt"/>
                          <a:ea typeface="+mn-ea"/>
                          <a:cs typeface="+mn-cs"/>
                        </a:rPr>
                        <a:t>年度）」を策定し、引き続き、民間委託の順次拡大・推進を図りながら、徹底した効率化を実施</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a:t>
                      </a:r>
                      <a:r>
                        <a:rPr kumimoji="1" lang="en-US" altLang="ja-JP" sz="1100" kern="1200" baseline="0" dirty="0">
                          <a:solidFill>
                            <a:schemeClr val="tx1"/>
                          </a:solidFill>
                          <a:latin typeface="+mn-lt"/>
                          <a:ea typeface="+mn-ea"/>
                          <a:cs typeface="+mn-cs"/>
                        </a:rPr>
                        <a:t>2022</a:t>
                      </a:r>
                      <a:r>
                        <a:rPr kumimoji="1" lang="ja-JP" altLang="en-US" sz="1100" kern="1200" baseline="0" dirty="0">
                          <a:solidFill>
                            <a:schemeClr val="tx1"/>
                          </a:solidFill>
                          <a:latin typeface="+mn-lt"/>
                          <a:ea typeface="+mn-ea"/>
                          <a:cs typeface="+mn-cs"/>
                        </a:rPr>
                        <a:t>年度現在の委託状況］</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粗大ごみ収集（</a:t>
                      </a:r>
                      <a:r>
                        <a:rPr kumimoji="1" lang="en-US" altLang="ja-JP" sz="1100" kern="1200" baseline="0" dirty="0">
                          <a:solidFill>
                            <a:schemeClr val="tx1"/>
                          </a:solidFill>
                          <a:latin typeface="+mn-lt"/>
                          <a:ea typeface="+mn-ea"/>
                          <a:cs typeface="+mn-cs"/>
                        </a:rPr>
                        <a:t>24</a:t>
                      </a:r>
                      <a:r>
                        <a:rPr kumimoji="1" lang="ja-JP" altLang="en-US" sz="1100" kern="1200" baseline="0" dirty="0">
                          <a:solidFill>
                            <a:schemeClr val="tx1"/>
                          </a:solidFill>
                          <a:latin typeface="+mn-lt"/>
                          <a:ea typeface="+mn-ea"/>
                          <a:cs typeface="+mn-cs"/>
                        </a:rPr>
                        <a:t>行政区）</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資源ごみ（</a:t>
                      </a:r>
                      <a:r>
                        <a:rPr kumimoji="1" lang="en-US" altLang="ja-JP" sz="1100" kern="1200" baseline="0" dirty="0">
                          <a:solidFill>
                            <a:schemeClr val="tx1"/>
                          </a:solidFill>
                          <a:latin typeface="+mn-lt"/>
                          <a:ea typeface="+mn-ea"/>
                          <a:cs typeface="+mn-cs"/>
                        </a:rPr>
                        <a:t>15</a:t>
                      </a:r>
                      <a:r>
                        <a:rPr kumimoji="1" lang="ja-JP" altLang="en-US" sz="1100" kern="1200" baseline="0" dirty="0">
                          <a:solidFill>
                            <a:schemeClr val="tx1"/>
                          </a:solidFill>
                          <a:latin typeface="+mn-lt"/>
                          <a:ea typeface="+mn-ea"/>
                          <a:cs typeface="+mn-cs"/>
                        </a:rPr>
                        <a:t>行政区）</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容器包装プラスチック収集</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a:t>
                      </a:r>
                      <a:r>
                        <a:rPr kumimoji="1" lang="en-US" altLang="ja-JP" sz="1100" kern="1200" baseline="0" dirty="0">
                          <a:solidFill>
                            <a:schemeClr val="tx1"/>
                          </a:solidFill>
                          <a:latin typeface="+mn-lt"/>
                          <a:ea typeface="+mn-ea"/>
                          <a:cs typeface="+mn-cs"/>
                        </a:rPr>
                        <a:t>15</a:t>
                      </a:r>
                      <a:r>
                        <a:rPr kumimoji="1" lang="ja-JP" altLang="en-US" sz="1100" kern="1200" baseline="0" dirty="0">
                          <a:solidFill>
                            <a:schemeClr val="tx1"/>
                          </a:solidFill>
                          <a:latin typeface="+mn-lt"/>
                          <a:ea typeface="+mn-ea"/>
                          <a:cs typeface="+mn-cs"/>
                        </a:rPr>
                        <a:t>行政区）</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古紙・衣類収集（５行政区）</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普通ごみ収集（２行政区）</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a:t>
                      </a:r>
                      <a:r>
                        <a:rPr kumimoji="1" lang="en-US" altLang="ja-JP" sz="1100" kern="1200" baseline="0" dirty="0">
                          <a:solidFill>
                            <a:schemeClr val="tx1"/>
                          </a:solidFill>
                          <a:latin typeface="+mn-lt"/>
                          <a:ea typeface="+mn-ea"/>
                          <a:cs typeface="+mn-cs"/>
                        </a:rPr>
                        <a:t>※</a:t>
                      </a:r>
                      <a:r>
                        <a:rPr kumimoji="1" lang="ja-JP" altLang="en-US" sz="1100" kern="1200" baseline="0" dirty="0">
                          <a:solidFill>
                            <a:schemeClr val="tx1"/>
                          </a:solidFill>
                          <a:latin typeface="+mn-lt"/>
                          <a:ea typeface="+mn-ea"/>
                          <a:cs typeface="+mn-cs"/>
                        </a:rPr>
                        <a:t>（　）内は民間委託化して</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いる行政区数を記載</a:t>
                      </a:r>
                      <a:endParaRPr kumimoji="1" lang="en-US" altLang="ja-JP" sz="1100" kern="1200" baseline="0" dirty="0">
                        <a:solidFill>
                          <a:schemeClr val="tx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（収集輸送）</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baseline="0" dirty="0">
                          <a:solidFill>
                            <a:schemeClr val="tx1"/>
                          </a:solidFill>
                          <a:latin typeface="+mn-lt"/>
                          <a:ea typeface="+mn-ea"/>
                          <a:cs typeface="+mn-cs"/>
                        </a:rPr>
                        <a:t>・職員数の削減　▲</a:t>
                      </a:r>
                      <a:r>
                        <a:rPr kumimoji="1" lang="en-US" altLang="ja-JP" sz="1100" u="none" kern="1200" baseline="0" dirty="0">
                          <a:solidFill>
                            <a:schemeClr val="tx1"/>
                          </a:solidFill>
                          <a:latin typeface="+mn-lt"/>
                          <a:ea typeface="+mn-ea"/>
                          <a:cs typeface="+mn-cs"/>
                        </a:rPr>
                        <a:t>634</a:t>
                      </a:r>
                      <a:r>
                        <a:rPr kumimoji="1" lang="ja-JP" altLang="en-US" sz="1100" u="none" kern="1200" baseline="0" dirty="0">
                          <a:solidFill>
                            <a:schemeClr val="tx1"/>
                          </a:solidFill>
                          <a:latin typeface="+mn-lt"/>
                          <a:ea typeface="+mn-ea"/>
                          <a:cs typeface="+mn-cs"/>
                        </a:rPr>
                        <a:t>人</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baseline="0" dirty="0">
                          <a:solidFill>
                            <a:schemeClr val="tx1"/>
                          </a:solidFill>
                          <a:latin typeface="+mn-lt"/>
                          <a:ea typeface="+mn-ea"/>
                          <a:cs typeface="+mn-cs"/>
                        </a:rPr>
                        <a:t>　</a:t>
                      </a:r>
                      <a:r>
                        <a:rPr kumimoji="1" lang="en-US" altLang="ja-JP" sz="1100" u="none" kern="1200" baseline="0" dirty="0">
                          <a:solidFill>
                            <a:schemeClr val="tx1"/>
                          </a:solidFill>
                          <a:latin typeface="+mn-lt"/>
                          <a:ea typeface="+mn-ea"/>
                          <a:cs typeface="+mn-cs"/>
                        </a:rPr>
                        <a:t>2008</a:t>
                      </a:r>
                      <a:r>
                        <a:rPr kumimoji="1" lang="ja-JP" altLang="en-US" sz="1100" u="none" kern="1200" baseline="0" dirty="0">
                          <a:solidFill>
                            <a:schemeClr val="tx1"/>
                          </a:solidFill>
                          <a:latin typeface="+mn-lt"/>
                          <a:ea typeface="+mn-ea"/>
                          <a:cs typeface="+mn-cs"/>
                        </a:rPr>
                        <a:t>年度       </a:t>
                      </a:r>
                      <a:r>
                        <a:rPr kumimoji="1" lang="en-US" altLang="ja-JP" sz="1100" u="none" kern="1200" baseline="0" dirty="0">
                          <a:solidFill>
                            <a:schemeClr val="tx1"/>
                          </a:solidFill>
                          <a:latin typeface="+mn-lt"/>
                          <a:ea typeface="+mn-ea"/>
                          <a:cs typeface="+mn-cs"/>
                        </a:rPr>
                        <a:t>2017</a:t>
                      </a:r>
                      <a:r>
                        <a:rPr kumimoji="1" lang="ja-JP" altLang="en-US" sz="1100" u="none" kern="1200" baseline="0" dirty="0">
                          <a:solidFill>
                            <a:schemeClr val="tx1"/>
                          </a:solidFill>
                          <a:latin typeface="+mn-lt"/>
                          <a:ea typeface="+mn-ea"/>
                          <a:cs typeface="+mn-cs"/>
                        </a:rPr>
                        <a:t>年度</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baseline="0" dirty="0">
                          <a:solidFill>
                            <a:schemeClr val="tx1"/>
                          </a:solidFill>
                          <a:latin typeface="+mn-lt"/>
                          <a:ea typeface="+mn-ea"/>
                          <a:cs typeface="+mn-cs"/>
                        </a:rPr>
                        <a:t>   </a:t>
                      </a:r>
                      <a:r>
                        <a:rPr kumimoji="1" lang="en-US" altLang="ja-JP" sz="1100" u="none" kern="1200" baseline="0" dirty="0">
                          <a:solidFill>
                            <a:schemeClr val="tx1"/>
                          </a:solidFill>
                          <a:latin typeface="+mn-lt"/>
                          <a:ea typeface="+mn-ea"/>
                          <a:cs typeface="+mn-cs"/>
                        </a:rPr>
                        <a:t>2,291</a:t>
                      </a:r>
                      <a:r>
                        <a:rPr kumimoji="1" lang="ja-JP" altLang="en-US" sz="1100" u="none" kern="1200" baseline="0" dirty="0">
                          <a:solidFill>
                            <a:schemeClr val="tx1"/>
                          </a:solidFill>
                          <a:latin typeface="+mn-lt"/>
                          <a:ea typeface="+mn-ea"/>
                          <a:cs typeface="+mn-cs"/>
                        </a:rPr>
                        <a:t>人  ⇒  　 </a:t>
                      </a:r>
                      <a:r>
                        <a:rPr kumimoji="1" lang="en-US" altLang="ja-JP" sz="1100" u="none" kern="1200" baseline="0" dirty="0">
                          <a:solidFill>
                            <a:schemeClr val="tx1"/>
                          </a:solidFill>
                          <a:latin typeface="+mn-lt"/>
                          <a:ea typeface="+mn-ea"/>
                          <a:cs typeface="+mn-cs"/>
                        </a:rPr>
                        <a:t>1,657</a:t>
                      </a:r>
                      <a:r>
                        <a:rPr kumimoji="1" lang="ja-JP" altLang="en-US" sz="1100" u="none" kern="1200" baseline="0" dirty="0">
                          <a:solidFill>
                            <a:schemeClr val="tx1"/>
                          </a:solidFill>
                          <a:latin typeface="+mn-lt"/>
                          <a:ea typeface="+mn-ea"/>
                          <a:cs typeface="+mn-cs"/>
                        </a:rPr>
                        <a:t>名</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baseline="0" dirty="0">
                          <a:solidFill>
                            <a:schemeClr val="tx1"/>
                          </a:solidFill>
                          <a:latin typeface="+mn-lt"/>
                          <a:ea typeface="+mn-ea"/>
                          <a:cs typeface="+mn-cs"/>
                        </a:rPr>
                        <a:t>・人件費の削減　</a:t>
                      </a:r>
                      <a:r>
                        <a:rPr kumimoji="1" lang="ja-JP" altLang="en-US" sz="1100" b="0" u="none" kern="1200" baseline="0" dirty="0">
                          <a:solidFill>
                            <a:schemeClr val="tx1"/>
                          </a:solidFill>
                          <a:latin typeface="+mn-lt"/>
                          <a:ea typeface="+mn-ea"/>
                          <a:cs typeface="+mn-cs"/>
                        </a:rPr>
                        <a:t>▲</a:t>
                      </a:r>
                      <a:r>
                        <a:rPr kumimoji="1" lang="en-US" altLang="ja-JP" sz="1100" b="0" u="none" kern="1200" baseline="0" dirty="0">
                          <a:solidFill>
                            <a:schemeClr val="tx1"/>
                          </a:solidFill>
                          <a:latin typeface="+mn-lt"/>
                          <a:ea typeface="+mn-ea"/>
                          <a:cs typeface="+mn-cs"/>
                        </a:rPr>
                        <a:t>62</a:t>
                      </a:r>
                      <a:r>
                        <a:rPr kumimoji="1" lang="ja-JP" altLang="en-US" sz="1100" b="0" u="none" kern="1200" baseline="0" dirty="0">
                          <a:solidFill>
                            <a:schemeClr val="tx1"/>
                          </a:solidFill>
                          <a:latin typeface="+mn-lt"/>
                          <a:ea typeface="+mn-ea"/>
                          <a:cs typeface="+mn-cs"/>
                        </a:rPr>
                        <a:t>億円</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baseline="0" dirty="0">
                          <a:solidFill>
                            <a:schemeClr val="tx1"/>
                          </a:solidFill>
                          <a:latin typeface="+mn-lt"/>
                          <a:ea typeface="+mn-ea"/>
                          <a:cs typeface="+mn-cs"/>
                        </a:rPr>
                        <a:t>　</a:t>
                      </a:r>
                      <a:r>
                        <a:rPr kumimoji="1" lang="en-US" altLang="ja-JP" sz="1100" b="0" u="none" kern="1200" baseline="0" dirty="0">
                          <a:solidFill>
                            <a:schemeClr val="tx1"/>
                          </a:solidFill>
                          <a:latin typeface="+mn-lt"/>
                          <a:ea typeface="+mn-ea"/>
                          <a:cs typeface="+mn-cs"/>
                        </a:rPr>
                        <a:t>2008</a:t>
                      </a:r>
                      <a:r>
                        <a:rPr kumimoji="1" lang="ja-JP" altLang="en-US" sz="1100" b="0" u="none" kern="1200" baseline="0" dirty="0">
                          <a:solidFill>
                            <a:schemeClr val="tx1"/>
                          </a:solidFill>
                          <a:latin typeface="+mn-lt"/>
                          <a:ea typeface="+mn-ea"/>
                          <a:cs typeface="+mn-cs"/>
                        </a:rPr>
                        <a:t>年度決算   </a:t>
                      </a:r>
                      <a:r>
                        <a:rPr kumimoji="1" lang="en-US" altLang="ja-JP" sz="1100" b="0" u="none" kern="1200" baseline="0" dirty="0">
                          <a:solidFill>
                            <a:schemeClr val="tx1"/>
                          </a:solidFill>
                          <a:latin typeface="+mn-lt"/>
                          <a:ea typeface="+mn-ea"/>
                          <a:cs typeface="+mn-cs"/>
                        </a:rPr>
                        <a:t>2017</a:t>
                      </a:r>
                      <a:r>
                        <a:rPr kumimoji="1" lang="ja-JP" altLang="en-US" sz="1100" b="0" u="none" kern="1200" baseline="0" dirty="0">
                          <a:solidFill>
                            <a:schemeClr val="tx1"/>
                          </a:solidFill>
                          <a:latin typeface="+mn-lt"/>
                          <a:ea typeface="+mn-ea"/>
                          <a:cs typeface="+mn-cs"/>
                        </a:rPr>
                        <a:t>年度決算</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baseline="0" dirty="0">
                          <a:solidFill>
                            <a:schemeClr val="tx1"/>
                          </a:solidFill>
                          <a:latin typeface="+mn-lt"/>
                          <a:ea typeface="+mn-ea"/>
                          <a:cs typeface="+mn-cs"/>
                        </a:rPr>
                        <a:t>   </a:t>
                      </a:r>
                      <a:r>
                        <a:rPr kumimoji="1" lang="en-US" altLang="ja-JP" sz="1100" b="0" u="none" kern="1200" baseline="0" dirty="0">
                          <a:solidFill>
                            <a:schemeClr val="tx1"/>
                          </a:solidFill>
                          <a:latin typeface="+mn-lt"/>
                          <a:ea typeface="+mn-ea"/>
                          <a:cs typeface="+mn-cs"/>
                        </a:rPr>
                        <a:t>180</a:t>
                      </a:r>
                      <a:r>
                        <a:rPr kumimoji="1" lang="ja-JP" altLang="en-US" sz="1100" b="0" u="none" kern="1200" baseline="0" dirty="0">
                          <a:solidFill>
                            <a:schemeClr val="tx1"/>
                          </a:solidFill>
                          <a:latin typeface="+mn-lt"/>
                          <a:ea typeface="+mn-ea"/>
                          <a:cs typeface="+mn-cs"/>
                        </a:rPr>
                        <a:t>億円  　⇒  　</a:t>
                      </a:r>
                      <a:r>
                        <a:rPr kumimoji="1" lang="en-US" altLang="ja-JP" sz="1100" b="0" u="none" kern="1200" baseline="0" dirty="0">
                          <a:solidFill>
                            <a:schemeClr val="tx1"/>
                          </a:solidFill>
                          <a:latin typeface="+mn-lt"/>
                          <a:ea typeface="+mn-ea"/>
                          <a:cs typeface="+mn-cs"/>
                        </a:rPr>
                        <a:t>118</a:t>
                      </a:r>
                      <a:r>
                        <a:rPr kumimoji="1" lang="ja-JP" altLang="en-US" sz="1100" u="none" kern="1200" baseline="0" dirty="0">
                          <a:solidFill>
                            <a:schemeClr val="tx1"/>
                          </a:solidFill>
                          <a:latin typeface="+mn-lt"/>
                          <a:ea typeface="+mn-ea"/>
                          <a:cs typeface="+mn-cs"/>
                        </a:rPr>
                        <a:t>億円</a:t>
                      </a:r>
                      <a:endParaRPr kumimoji="1" lang="en-US" altLang="ja-JP" sz="1100" u="none"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a:t>
                      </a:r>
                      <a:r>
                        <a:rPr kumimoji="1" lang="ja-JP" altLang="en-US" sz="1100" kern="1200" baseline="0" dirty="0">
                          <a:ln>
                            <a:noFill/>
                          </a:ln>
                          <a:solidFill>
                            <a:schemeClr val="tx1"/>
                          </a:solidFill>
                          <a:latin typeface="+mn-lt"/>
                          <a:ea typeface="+mn-ea"/>
                          <a:cs typeface="+mn-cs"/>
                        </a:rPr>
                        <a:t>改革プランの効果（</a:t>
                      </a:r>
                      <a:r>
                        <a:rPr kumimoji="1" lang="en-US" altLang="ja-JP" sz="1100" kern="1200" baseline="0" dirty="0">
                          <a:ln>
                            <a:noFill/>
                          </a:ln>
                          <a:solidFill>
                            <a:schemeClr val="tx1"/>
                          </a:solidFill>
                          <a:latin typeface="+mn-lt"/>
                          <a:ea typeface="+mn-ea"/>
                          <a:cs typeface="+mn-cs"/>
                        </a:rPr>
                        <a:t>2017</a:t>
                      </a:r>
                      <a:r>
                        <a:rPr kumimoji="1" lang="ja-JP" altLang="en-US" sz="1100" kern="1200" baseline="0" dirty="0">
                          <a:ln>
                            <a:noFill/>
                          </a:ln>
                          <a:solidFill>
                            <a:schemeClr val="tx1"/>
                          </a:solidFill>
                          <a:latin typeface="+mn-lt"/>
                          <a:ea typeface="+mn-ea"/>
                          <a:cs typeface="+mn-cs"/>
                        </a:rPr>
                        <a:t>～</a:t>
                      </a:r>
                      <a:r>
                        <a:rPr kumimoji="1" lang="en-US" altLang="ja-JP" sz="1100" kern="1200" baseline="0" dirty="0">
                          <a:ln>
                            <a:noFill/>
                          </a:ln>
                          <a:solidFill>
                            <a:schemeClr val="tx1"/>
                          </a:solidFill>
                          <a:latin typeface="+mn-lt"/>
                          <a:ea typeface="+mn-ea"/>
                          <a:cs typeface="+mn-cs"/>
                        </a:rPr>
                        <a:t>2019</a:t>
                      </a:r>
                      <a:r>
                        <a:rPr kumimoji="1" lang="ja-JP" altLang="en-US" sz="1100" kern="1200" baseline="0" dirty="0">
                          <a:ln>
                            <a:noFill/>
                          </a:ln>
                          <a:solidFill>
                            <a:schemeClr val="tx1"/>
                          </a:solidFill>
                          <a:latin typeface="+mn-lt"/>
                          <a:ea typeface="+mn-ea"/>
                          <a:cs typeface="+mn-cs"/>
                        </a:rPr>
                        <a:t>年度）</a:t>
                      </a:r>
                      <a:endParaRPr kumimoji="1" lang="en-US" altLang="ja-JP" sz="1100" kern="1200" baseline="0" dirty="0">
                        <a:ln>
                          <a:noFill/>
                        </a:ln>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ln>
                            <a:noFill/>
                          </a:ln>
                          <a:solidFill>
                            <a:schemeClr val="tx1"/>
                          </a:solidFill>
                          <a:latin typeface="+mn-lt"/>
                          <a:ea typeface="+mn-ea"/>
                          <a:cs typeface="+mn-cs"/>
                        </a:rPr>
                        <a:t>　約</a:t>
                      </a:r>
                      <a:r>
                        <a:rPr kumimoji="1" lang="en-US" altLang="ja-JP" sz="1100" kern="1200" baseline="0" dirty="0">
                          <a:ln>
                            <a:noFill/>
                          </a:ln>
                          <a:solidFill>
                            <a:schemeClr val="tx1"/>
                          </a:solidFill>
                          <a:latin typeface="+mn-lt"/>
                          <a:ea typeface="+mn-ea"/>
                          <a:cs typeface="+mn-cs"/>
                        </a:rPr>
                        <a:t>152 </a:t>
                      </a:r>
                      <a:r>
                        <a:rPr kumimoji="1" lang="ja-JP" altLang="en-US" sz="1100" kern="1200" baseline="0" dirty="0">
                          <a:ln>
                            <a:noFill/>
                          </a:ln>
                          <a:solidFill>
                            <a:schemeClr val="tx1"/>
                          </a:solidFill>
                          <a:latin typeface="+mn-lt"/>
                          <a:ea typeface="+mn-ea"/>
                          <a:cs typeface="+mn-cs"/>
                        </a:rPr>
                        <a:t>名の削減</a:t>
                      </a:r>
                      <a:endParaRPr kumimoji="1" lang="en-US" altLang="ja-JP" sz="1100" kern="1200" baseline="0" dirty="0">
                        <a:ln>
                          <a:noFill/>
                        </a:ln>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ln>
                            <a:noFill/>
                          </a:ln>
                          <a:solidFill>
                            <a:schemeClr val="tx1"/>
                          </a:solidFill>
                          <a:latin typeface="+mn-lt"/>
                          <a:ea typeface="+mn-ea"/>
                          <a:cs typeface="+mn-cs"/>
                        </a:rPr>
                        <a:t>　　▲</a:t>
                      </a:r>
                      <a:r>
                        <a:rPr kumimoji="1" lang="en-US" altLang="ja-JP" sz="1100" kern="1200" baseline="0" dirty="0">
                          <a:ln>
                            <a:noFill/>
                          </a:ln>
                          <a:solidFill>
                            <a:schemeClr val="tx1"/>
                          </a:solidFill>
                          <a:latin typeface="+mn-lt"/>
                          <a:ea typeface="+mn-ea"/>
                          <a:cs typeface="+mn-cs"/>
                        </a:rPr>
                        <a:t>11.3</a:t>
                      </a:r>
                      <a:r>
                        <a:rPr kumimoji="1" lang="ja-JP" altLang="en-US" sz="1100" kern="1200" baseline="0" dirty="0">
                          <a:ln>
                            <a:noFill/>
                          </a:ln>
                          <a:solidFill>
                            <a:schemeClr val="tx1"/>
                          </a:solidFill>
                          <a:latin typeface="+mn-lt"/>
                          <a:ea typeface="+mn-ea"/>
                          <a:cs typeface="+mn-cs"/>
                        </a:rPr>
                        <a:t>億円／年</a:t>
                      </a:r>
                      <a:endParaRPr kumimoji="1" lang="en-US" altLang="ja-JP" sz="1100" kern="1200" baseline="0" dirty="0">
                        <a:ln>
                          <a:noFill/>
                        </a:ln>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・改革プラン</a:t>
                      </a:r>
                      <a:r>
                        <a:rPr kumimoji="1" lang="en-US" altLang="ja-JP" sz="1100" kern="1200" baseline="0" dirty="0">
                          <a:solidFill>
                            <a:schemeClr val="tx1"/>
                          </a:solidFill>
                          <a:latin typeface="+mn-lt"/>
                          <a:ea typeface="+mn-ea"/>
                          <a:cs typeface="+mn-cs"/>
                        </a:rPr>
                        <a:t>2.0</a:t>
                      </a:r>
                      <a:r>
                        <a:rPr kumimoji="1" lang="ja-JP" altLang="en-US" sz="1100" kern="1200" baseline="0" dirty="0">
                          <a:solidFill>
                            <a:schemeClr val="tx1"/>
                          </a:solidFill>
                          <a:latin typeface="+mn-lt"/>
                          <a:ea typeface="+mn-ea"/>
                          <a:cs typeface="+mn-cs"/>
                        </a:rPr>
                        <a:t>の効果（試算）（</a:t>
                      </a:r>
                      <a:r>
                        <a:rPr kumimoji="1" lang="en-US" altLang="ja-JP" sz="1100" kern="1200" baseline="0" dirty="0">
                          <a:solidFill>
                            <a:schemeClr val="tx1"/>
                          </a:solidFill>
                          <a:latin typeface="+mn-lt"/>
                          <a:ea typeface="+mn-ea"/>
                          <a:cs typeface="+mn-cs"/>
                        </a:rPr>
                        <a:t>2020</a:t>
                      </a:r>
                      <a:r>
                        <a:rPr kumimoji="1" lang="ja-JP" altLang="en-US" sz="1100" kern="1200" baseline="0" dirty="0">
                          <a:solidFill>
                            <a:schemeClr val="tx1"/>
                          </a:solidFill>
                          <a:latin typeface="+mn-lt"/>
                          <a:ea typeface="+mn-ea"/>
                          <a:cs typeface="+mn-cs"/>
                        </a:rPr>
                        <a:t>～</a:t>
                      </a:r>
                      <a:r>
                        <a:rPr kumimoji="1" lang="en-US" altLang="ja-JP" sz="1100" kern="1200" baseline="0" dirty="0">
                          <a:solidFill>
                            <a:schemeClr val="tx1"/>
                          </a:solidFill>
                          <a:latin typeface="+mn-lt"/>
                          <a:ea typeface="+mn-ea"/>
                          <a:cs typeface="+mn-cs"/>
                        </a:rPr>
                        <a:t>2022</a:t>
                      </a:r>
                      <a:r>
                        <a:rPr kumimoji="1" lang="ja-JP" altLang="en-US" sz="1100" kern="1200" baseline="0" dirty="0">
                          <a:solidFill>
                            <a:schemeClr val="tx1"/>
                          </a:solidFill>
                          <a:latin typeface="+mn-lt"/>
                          <a:ea typeface="+mn-ea"/>
                          <a:cs typeface="+mn-cs"/>
                        </a:rPr>
                        <a:t>年度）</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民間委託の拡大</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約</a:t>
                      </a:r>
                      <a:r>
                        <a:rPr kumimoji="1" lang="en-US" altLang="ja-JP" sz="1100" kern="1200" baseline="0" dirty="0">
                          <a:solidFill>
                            <a:schemeClr val="tx1"/>
                          </a:solidFill>
                          <a:latin typeface="+mn-lt"/>
                          <a:ea typeface="+mn-ea"/>
                          <a:cs typeface="+mn-cs"/>
                        </a:rPr>
                        <a:t>140</a:t>
                      </a:r>
                      <a:r>
                        <a:rPr kumimoji="1" lang="ja-JP" altLang="en-US" sz="1100" kern="1200" baseline="0" dirty="0">
                          <a:solidFill>
                            <a:schemeClr val="tx1"/>
                          </a:solidFill>
                          <a:latin typeface="+mn-lt"/>
                          <a:ea typeface="+mn-ea"/>
                          <a:cs typeface="+mn-cs"/>
                        </a:rPr>
                        <a:t>名相当の委託化</a:t>
                      </a:r>
                      <a:endParaRPr kumimoji="1" lang="en-US" altLang="ja-JP" sz="1100" kern="1200" baseline="0" dirty="0">
                        <a:solidFill>
                          <a:schemeClr val="tx1"/>
                        </a:solidFill>
                        <a:latin typeface="+mn-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mn-lt"/>
                          <a:ea typeface="+mn-ea"/>
                          <a:cs typeface="+mn-cs"/>
                        </a:rPr>
                        <a:t>　　▲</a:t>
                      </a:r>
                      <a:r>
                        <a:rPr kumimoji="1" lang="en-US" altLang="ja-JP" sz="1100" kern="1200" baseline="0" dirty="0">
                          <a:solidFill>
                            <a:schemeClr val="tx1"/>
                          </a:solidFill>
                          <a:latin typeface="+mn-lt"/>
                          <a:ea typeface="+mn-ea"/>
                          <a:cs typeface="+mn-cs"/>
                        </a:rPr>
                        <a:t>8.9</a:t>
                      </a:r>
                      <a:r>
                        <a:rPr kumimoji="1" lang="ja-JP" altLang="en-US" sz="1100" kern="1200" baseline="0" dirty="0">
                          <a:solidFill>
                            <a:schemeClr val="tx1"/>
                          </a:solidFill>
                          <a:latin typeface="+mn-lt"/>
                          <a:ea typeface="+mn-ea"/>
                          <a:cs typeface="+mn-cs"/>
                        </a:rPr>
                        <a:t>億円（</a:t>
                      </a:r>
                      <a:r>
                        <a:rPr kumimoji="1" lang="en-US" altLang="ja-JP" sz="1100" kern="1200" baseline="0" dirty="0">
                          <a:solidFill>
                            <a:schemeClr val="tx1"/>
                          </a:solidFill>
                          <a:latin typeface="+mn-lt"/>
                          <a:ea typeface="+mn-ea"/>
                          <a:cs typeface="+mn-cs"/>
                        </a:rPr>
                        <a:t>3</a:t>
                      </a:r>
                      <a:r>
                        <a:rPr kumimoji="1" lang="ja-JP" altLang="en-US" sz="1100" kern="1200" baseline="0" dirty="0">
                          <a:solidFill>
                            <a:schemeClr val="tx1"/>
                          </a:solidFill>
                          <a:latin typeface="+mn-lt"/>
                          <a:ea typeface="+mn-ea"/>
                          <a:cs typeface="+mn-cs"/>
                        </a:rPr>
                        <a:t>年間累計）</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smtClean="0">
                <a:solidFill>
                  <a:schemeClr val="bg1"/>
                </a:solidFill>
                <a:latin typeface="BIZ UDゴシック" panose="020B0400000000000000" pitchFamily="49" charset="-128"/>
                <a:ea typeface="BIZ UDゴシック" panose="020B0400000000000000" pitchFamily="49" charset="-128"/>
              </a:rPr>
              <a:t>（７）</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ごみ（一般廃棄物）</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124</a:t>
            </a:fld>
            <a:endParaRPr lang="ja-JP" altLang="en-US"/>
          </a:p>
        </p:txBody>
      </p:sp>
    </p:spTree>
    <p:extLst>
      <p:ext uri="{BB962C8B-B14F-4D97-AF65-F5344CB8AC3E}">
        <p14:creationId xmlns:p14="http://schemas.microsoft.com/office/powerpoint/2010/main" val="201726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smtClean="0">
                <a:solidFill>
                  <a:schemeClr val="bg1"/>
                </a:solidFill>
                <a:latin typeface="BIZ UDゴシック" panose="020B0400000000000000" pitchFamily="49" charset="-128"/>
                <a:ea typeface="BIZ UDゴシック" panose="020B0400000000000000" pitchFamily="49" charset="-128"/>
              </a:rPr>
              <a:t>（７）</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ごみ（一般廃棄物）</a:t>
            </a:r>
          </a:p>
        </p:txBody>
      </p:sp>
      <p:sp>
        <p:nvSpPr>
          <p:cNvPr id="8" name="角丸四角形 7">
            <a:extLst>
              <a:ext uri="{FF2B5EF4-FFF2-40B4-BE49-F238E27FC236}">
                <a16:creationId xmlns:a16="http://schemas.microsoft.com/office/drawing/2014/main" id="{03C11E1D-58BF-5B8F-86EE-EADF27B57A16}"/>
              </a:ext>
            </a:extLst>
          </p:cNvPr>
          <p:cNvSpPr/>
          <p:nvPr/>
        </p:nvSpPr>
        <p:spPr>
          <a:xfrm>
            <a:off x="6615041" y="4313128"/>
            <a:ext cx="2108591" cy="484024"/>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3C11E1D-58BF-5B8F-86EE-EADF27B57A16}"/>
              </a:ext>
            </a:extLst>
          </p:cNvPr>
          <p:cNvSpPr/>
          <p:nvPr/>
        </p:nvSpPr>
        <p:spPr>
          <a:xfrm>
            <a:off x="6615042" y="3343297"/>
            <a:ext cx="1917398" cy="445743"/>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a:extLst>
              <a:ext uri="{FF2B5EF4-FFF2-40B4-BE49-F238E27FC236}">
                <a16:creationId xmlns:a16="http://schemas.microsoft.com/office/drawing/2014/main" id="{03C11E1D-58BF-5B8F-86EE-EADF27B57A16}"/>
              </a:ext>
            </a:extLst>
          </p:cNvPr>
          <p:cNvSpPr/>
          <p:nvPr/>
        </p:nvSpPr>
        <p:spPr>
          <a:xfrm>
            <a:off x="4535996" y="2115535"/>
            <a:ext cx="2052228" cy="809409"/>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125</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648501921"/>
              </p:ext>
            </p:extLst>
          </p:nvPr>
        </p:nvGraphicFramePr>
        <p:xfrm>
          <a:off x="323528" y="62068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72000" indent="-457200">
                        <a:lnSpc>
                          <a:spcPct val="100000"/>
                        </a:lnSpc>
                      </a:pPr>
                      <a:r>
                        <a:rPr kumimoji="1" lang="ja-JP" altLang="en-US" sz="1200" kern="1200" baseline="0" dirty="0">
                          <a:solidFill>
                            <a:schemeClr val="tx1"/>
                          </a:solidFill>
                          <a:latin typeface="+mj-lt"/>
                          <a:ea typeface="+mn-ea"/>
                          <a:cs typeface="+mn-cs"/>
                        </a:rPr>
                        <a:t>（焼却処理）</a:t>
                      </a:r>
                    </a:p>
                    <a:p>
                      <a:pPr marL="72000" indent="-457200">
                        <a:lnSpc>
                          <a:spcPct val="100000"/>
                        </a:lnSpc>
                      </a:pPr>
                      <a:r>
                        <a:rPr kumimoji="1" lang="ja-JP" altLang="en-US" sz="1200" kern="1200" baseline="0" dirty="0">
                          <a:solidFill>
                            <a:schemeClr val="tx1"/>
                          </a:solidFill>
                          <a:latin typeface="+mj-lt"/>
                          <a:ea typeface="+mn-ea"/>
                          <a:cs typeface="+mn-cs"/>
                        </a:rPr>
                        <a:t>・減量施策の推進や将来の人口減により更なるごみ量減が見込まれることから、ごみ量に基づいた焼却工場配置が必要。</a:t>
                      </a:r>
                    </a:p>
                    <a:p>
                      <a:pPr marL="72000" indent="-457200">
                        <a:lnSpc>
                          <a:spcPct val="100000"/>
                        </a:lnSpc>
                      </a:pPr>
                      <a:r>
                        <a:rPr kumimoji="1" lang="ja-JP" altLang="en-US" sz="1200" kern="1200" baseline="0" dirty="0">
                          <a:solidFill>
                            <a:schemeClr val="tx1"/>
                          </a:solidFill>
                          <a:latin typeface="+mj-lt"/>
                          <a:ea typeface="+mn-ea"/>
                          <a:cs typeface="+mn-cs"/>
                        </a:rPr>
                        <a:t>・ごみ処理には広域化が必要とする国の方針。</a:t>
                      </a:r>
                    </a:p>
                    <a:p>
                      <a:pPr marL="72000" indent="-457200">
                        <a:lnSpc>
                          <a:spcPct val="100000"/>
                        </a:lnSpc>
                      </a:pPr>
                      <a:r>
                        <a:rPr kumimoji="1" lang="ja-JP" altLang="en-US" sz="1200" kern="1200" baseline="0" dirty="0">
                          <a:solidFill>
                            <a:schemeClr val="tx1"/>
                          </a:solidFill>
                          <a:latin typeface="+mj-lt"/>
                          <a:ea typeface="+mn-ea"/>
                          <a:cs typeface="+mn-cs"/>
                        </a:rPr>
                        <a:t>・工場建設のコストが大きい。</a:t>
                      </a:r>
                    </a:p>
                    <a:p>
                      <a:pPr marL="72000" indent="-457200">
                        <a:lnSpc>
                          <a:spcPct val="100000"/>
                        </a:lnSpc>
                      </a:pPr>
                      <a:r>
                        <a:rPr kumimoji="1" lang="ja-JP" altLang="en-US" sz="1200" kern="1200" baseline="0" dirty="0">
                          <a:solidFill>
                            <a:schemeClr val="tx1"/>
                          </a:solidFill>
                          <a:latin typeface="+mj-lt"/>
                          <a:ea typeface="+mn-ea"/>
                          <a:cs typeface="+mn-cs"/>
                        </a:rPr>
                        <a:t>・民間事業者の活用が進んで</a:t>
                      </a:r>
                    </a:p>
                    <a:p>
                      <a:pPr marL="72000" indent="-457200">
                        <a:lnSpc>
                          <a:spcPct val="100000"/>
                        </a:lnSpc>
                      </a:pPr>
                      <a:r>
                        <a:rPr kumimoji="1" lang="ja-JP" altLang="en-US" sz="1200" kern="1200" baseline="0" dirty="0">
                          <a:solidFill>
                            <a:schemeClr val="tx1"/>
                          </a:solidFill>
                          <a:latin typeface="+mj-lt"/>
                          <a:ea typeface="+mn-ea"/>
                          <a:cs typeface="+mn-cs"/>
                        </a:rPr>
                        <a:t>　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（焼却処理）</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・ごみ量の推移に基づき工場稼働体制を６工場稼働体制へ見直すとともに、工場の建設・運営の民間運営や民間委託を推進。</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・本市、八尾市、松原市でのごみ処理体制（一部事務組合）を構築し、明確なガバナンスの下、それぞれがごみ処理責任と負担を公平に負う、長期的・安定的な処理体制の構築。</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（焼却処理）</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・工場の整備・配置計画を策定。（</a:t>
                      </a:r>
                      <a:r>
                        <a:rPr kumimoji="1" lang="en-US" altLang="ja-JP" sz="1200" kern="1200" baseline="0" dirty="0">
                          <a:solidFill>
                            <a:schemeClr val="tx1"/>
                          </a:solidFill>
                          <a:latin typeface="+mj-lt"/>
                          <a:ea typeface="+mn-ea"/>
                          <a:cs typeface="+mn-cs"/>
                        </a:rPr>
                        <a:t>2012</a:t>
                      </a:r>
                      <a:r>
                        <a:rPr kumimoji="1" lang="ja-JP" altLang="en-US" sz="1200" kern="1200" baseline="0" dirty="0">
                          <a:solidFill>
                            <a:schemeClr val="tx1"/>
                          </a:solidFill>
                          <a:latin typeface="+mj-lt"/>
                          <a:ea typeface="+mn-ea"/>
                          <a:cs typeface="+mn-cs"/>
                        </a:rPr>
                        <a:t>年４月）</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・大阪市・八尾市・松原市環境施設組合を設立。（</a:t>
                      </a:r>
                      <a:r>
                        <a:rPr kumimoji="1" lang="en-US" altLang="ja-JP" sz="1200" kern="1200" baseline="0" dirty="0">
                          <a:solidFill>
                            <a:schemeClr val="tx1"/>
                          </a:solidFill>
                          <a:latin typeface="+mj-lt"/>
                          <a:ea typeface="+mn-ea"/>
                          <a:cs typeface="+mn-cs"/>
                        </a:rPr>
                        <a:t>2014</a:t>
                      </a:r>
                      <a:r>
                        <a:rPr kumimoji="1" lang="ja-JP" altLang="en-US" sz="1200" kern="1200" baseline="0" dirty="0">
                          <a:solidFill>
                            <a:schemeClr val="tx1"/>
                          </a:solidFill>
                          <a:latin typeface="+mj-lt"/>
                          <a:ea typeface="+mn-ea"/>
                          <a:cs typeface="+mn-cs"/>
                        </a:rPr>
                        <a:t>年</a:t>
                      </a:r>
                      <a:r>
                        <a:rPr kumimoji="1" lang="en-US" altLang="ja-JP" sz="1200" kern="1200" baseline="0" dirty="0">
                          <a:solidFill>
                            <a:schemeClr val="tx1"/>
                          </a:solidFill>
                          <a:latin typeface="+mj-lt"/>
                          <a:ea typeface="+mn-ea"/>
                          <a:cs typeface="+mn-cs"/>
                        </a:rPr>
                        <a:t>11</a:t>
                      </a:r>
                      <a:r>
                        <a:rPr kumimoji="1" lang="ja-JP" altLang="en-US" sz="1200" kern="1200" baseline="0" dirty="0">
                          <a:solidFill>
                            <a:schemeClr val="tx1"/>
                          </a:solidFill>
                          <a:latin typeface="+mj-lt"/>
                          <a:ea typeface="+mn-ea"/>
                          <a:cs typeface="+mn-cs"/>
                        </a:rPr>
                        <a:t>月）</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・守口市が構成市として加入し、名称を大阪広域環境施設組合に変更。（</a:t>
                      </a:r>
                      <a:r>
                        <a:rPr kumimoji="1" lang="en-US" altLang="ja-JP" sz="1200" kern="1200" baseline="0" dirty="0">
                          <a:solidFill>
                            <a:schemeClr val="tx1"/>
                          </a:solidFill>
                          <a:latin typeface="+mj-lt"/>
                          <a:ea typeface="+mn-ea"/>
                          <a:cs typeface="+mn-cs"/>
                        </a:rPr>
                        <a:t>2019</a:t>
                      </a:r>
                      <a:r>
                        <a:rPr kumimoji="1" lang="ja-JP" altLang="en-US" sz="1200" kern="1200" baseline="0" dirty="0">
                          <a:solidFill>
                            <a:schemeClr val="tx1"/>
                          </a:solidFill>
                          <a:latin typeface="+mj-lt"/>
                          <a:ea typeface="+mn-ea"/>
                          <a:cs typeface="+mn-cs"/>
                        </a:rPr>
                        <a:t>年</a:t>
                      </a:r>
                      <a:r>
                        <a:rPr kumimoji="1" lang="en-US" altLang="ja-JP" sz="1200" kern="1200" baseline="0" dirty="0">
                          <a:solidFill>
                            <a:schemeClr val="tx1"/>
                          </a:solidFill>
                          <a:latin typeface="+mj-lt"/>
                          <a:ea typeface="+mn-ea"/>
                          <a:cs typeface="+mn-cs"/>
                        </a:rPr>
                        <a:t>10</a:t>
                      </a:r>
                      <a:r>
                        <a:rPr kumimoji="1" lang="ja-JP" altLang="en-US" sz="1200" kern="1200" baseline="0" dirty="0">
                          <a:solidFill>
                            <a:schemeClr val="tx1"/>
                          </a:solidFill>
                          <a:latin typeface="+mj-lt"/>
                          <a:ea typeface="+mn-ea"/>
                          <a:cs typeface="+mn-cs"/>
                        </a:rPr>
                        <a:t>月）</a:t>
                      </a:r>
                      <a:endParaRPr kumimoji="1" lang="en-US" altLang="ja-JP" sz="1200" kern="1200" baseline="0" dirty="0">
                        <a:solidFill>
                          <a:schemeClr val="tx1"/>
                        </a:solidFill>
                        <a:latin typeface="+mj-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（焼却処理）</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・森之宮工場（</a:t>
                      </a:r>
                      <a:r>
                        <a:rPr kumimoji="1" lang="en-US" altLang="ja-JP" sz="1200" kern="1200" baseline="0" dirty="0">
                          <a:solidFill>
                            <a:schemeClr val="tx1"/>
                          </a:solidFill>
                          <a:latin typeface="+mj-lt"/>
                          <a:ea typeface="+mn-ea"/>
                          <a:cs typeface="+mn-cs"/>
                        </a:rPr>
                        <a:t>2013</a:t>
                      </a:r>
                      <a:r>
                        <a:rPr kumimoji="1" lang="ja-JP" altLang="en-US" sz="1200" kern="1200" baseline="0" dirty="0">
                          <a:solidFill>
                            <a:schemeClr val="tx1"/>
                          </a:solidFill>
                          <a:latin typeface="+mj-lt"/>
                          <a:ea typeface="+mn-ea"/>
                          <a:cs typeface="+mn-cs"/>
                        </a:rPr>
                        <a:t>年１月）、大正工場（</a:t>
                      </a:r>
                      <a:r>
                        <a:rPr kumimoji="1" lang="en-US" altLang="ja-JP" sz="1200" kern="1200" baseline="0" dirty="0">
                          <a:solidFill>
                            <a:schemeClr val="tx1"/>
                          </a:solidFill>
                          <a:latin typeface="+mj-lt"/>
                          <a:ea typeface="+mn-ea"/>
                          <a:cs typeface="+mn-cs"/>
                        </a:rPr>
                        <a:t>2014</a:t>
                      </a:r>
                      <a:r>
                        <a:rPr kumimoji="1" lang="ja-JP" altLang="en-US" sz="1200" kern="1200" baseline="0" dirty="0">
                          <a:solidFill>
                            <a:schemeClr val="tx1"/>
                          </a:solidFill>
                          <a:latin typeface="+mj-lt"/>
                          <a:ea typeface="+mn-ea"/>
                          <a:cs typeface="+mn-cs"/>
                        </a:rPr>
                        <a:t>年３月）を停止して７工場稼働体制へ。</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・住之江工場を更新のため休止（</a:t>
                      </a:r>
                      <a:r>
                        <a:rPr kumimoji="1" lang="en-US" altLang="ja-JP" sz="1200" kern="1200" baseline="0" dirty="0">
                          <a:solidFill>
                            <a:schemeClr val="tx1"/>
                          </a:solidFill>
                          <a:latin typeface="+mj-lt"/>
                          <a:ea typeface="+mn-ea"/>
                          <a:cs typeface="+mn-cs"/>
                        </a:rPr>
                        <a:t>2016</a:t>
                      </a:r>
                      <a:r>
                        <a:rPr kumimoji="1" lang="ja-JP" altLang="en-US" sz="1200" kern="1200" baseline="0" dirty="0">
                          <a:solidFill>
                            <a:schemeClr val="tx1"/>
                          </a:solidFill>
                          <a:latin typeface="+mj-lt"/>
                          <a:ea typeface="+mn-ea"/>
                          <a:cs typeface="+mn-cs"/>
                        </a:rPr>
                        <a:t>年３月）し、６工場稼働体制へ。</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・これまでの４工場の廃止による建設コスト削減額　</a:t>
                      </a:r>
                      <a:r>
                        <a:rPr kumimoji="1" lang="en-US" altLang="ja-JP" sz="1200" kern="1200" baseline="0" dirty="0">
                          <a:solidFill>
                            <a:schemeClr val="tx1"/>
                          </a:solidFill>
                          <a:latin typeface="+mj-lt"/>
                          <a:ea typeface="+mn-ea"/>
                          <a:cs typeface="+mn-cs"/>
                        </a:rPr>
                        <a:t>1,200</a:t>
                      </a:r>
                      <a:r>
                        <a:rPr kumimoji="1" lang="ja-JP" altLang="en-US" sz="1200" kern="1200" baseline="0" dirty="0">
                          <a:solidFill>
                            <a:schemeClr val="tx1"/>
                          </a:solidFill>
                          <a:latin typeface="+mj-lt"/>
                          <a:ea typeface="+mn-ea"/>
                          <a:cs typeface="+mn-cs"/>
                        </a:rPr>
                        <a:t>億円以上</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・大阪市・八尾市・松原市環境施設組合が事業開始（</a:t>
                      </a:r>
                      <a:r>
                        <a:rPr kumimoji="1" lang="en-US" altLang="ja-JP" sz="1200" kern="1200" baseline="0" dirty="0">
                          <a:solidFill>
                            <a:schemeClr val="tx1"/>
                          </a:solidFill>
                          <a:latin typeface="+mj-lt"/>
                          <a:ea typeface="+mn-ea"/>
                          <a:cs typeface="+mn-cs"/>
                        </a:rPr>
                        <a:t>2015</a:t>
                      </a:r>
                      <a:r>
                        <a:rPr kumimoji="1" lang="ja-JP" altLang="en-US" sz="1200" kern="1200" baseline="0" dirty="0">
                          <a:solidFill>
                            <a:schemeClr val="tx1"/>
                          </a:solidFill>
                          <a:latin typeface="+mj-lt"/>
                          <a:ea typeface="+mn-ea"/>
                          <a:cs typeface="+mn-cs"/>
                        </a:rPr>
                        <a:t>年４月）。</a:t>
                      </a:r>
                      <a:endParaRPr kumimoji="1" lang="en-US" altLang="ja-JP" sz="1200" kern="1200" baseline="0" dirty="0">
                        <a:solidFill>
                          <a:schemeClr val="tx1"/>
                        </a:solidFill>
                        <a:latin typeface="+mj-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・４市での共同処理開始（</a:t>
                      </a:r>
                      <a:r>
                        <a:rPr kumimoji="1" lang="en-US" altLang="ja-JP" sz="1200" kern="1200" baseline="0" dirty="0">
                          <a:solidFill>
                            <a:schemeClr val="tx1"/>
                          </a:solidFill>
                          <a:latin typeface="+mj-lt"/>
                          <a:ea typeface="+mn-ea"/>
                          <a:cs typeface="+mn-cs"/>
                        </a:rPr>
                        <a:t>2020</a:t>
                      </a:r>
                      <a:r>
                        <a:rPr kumimoji="1" lang="ja-JP" altLang="en-US" sz="1200" kern="1200" baseline="0" dirty="0">
                          <a:solidFill>
                            <a:schemeClr val="tx1"/>
                          </a:solidFill>
                          <a:latin typeface="+mj-lt"/>
                          <a:ea typeface="+mn-ea"/>
                          <a:cs typeface="+mn-cs"/>
                        </a:rPr>
                        <a:t>年４月）。</a:t>
                      </a:r>
                      <a:endParaRPr kumimoji="1" lang="en-US" altLang="ja-JP" sz="1200" kern="1200" baseline="0" dirty="0">
                        <a:solidFill>
                          <a:schemeClr val="tx1"/>
                        </a:solidFill>
                        <a:latin typeface="+mj-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・住之江工場の更新・運営事業について、ＤＢＯ方式を導入（</a:t>
                      </a:r>
                      <a:r>
                        <a:rPr kumimoji="1" lang="en-US" altLang="ja-JP" sz="1200" kern="1200" baseline="0" dirty="0">
                          <a:solidFill>
                            <a:schemeClr val="tx1"/>
                          </a:solidFill>
                          <a:latin typeface="+mj-lt"/>
                          <a:ea typeface="+mn-ea"/>
                          <a:cs typeface="+mn-cs"/>
                        </a:rPr>
                        <a:t>2023</a:t>
                      </a:r>
                      <a:r>
                        <a:rPr kumimoji="1" lang="ja-JP" altLang="en-US" sz="1200" kern="1200" baseline="0" dirty="0">
                          <a:solidFill>
                            <a:schemeClr val="tx1"/>
                          </a:solidFill>
                          <a:latin typeface="+mj-lt"/>
                          <a:ea typeface="+mn-ea"/>
                          <a:cs typeface="+mn-cs"/>
                        </a:rPr>
                        <a:t>年３月竣工予定）</a:t>
                      </a:r>
                      <a:endParaRPr kumimoji="1" lang="en-US" altLang="ja-JP" sz="1200" kern="1200" baseline="0" dirty="0">
                        <a:solidFill>
                          <a:schemeClr val="tx1"/>
                        </a:solidFill>
                        <a:latin typeface="+mj-lt"/>
                        <a:ea typeface="+mn-ea"/>
                        <a:cs typeface="+mn-cs"/>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mj-lt"/>
                          <a:ea typeface="+mn-ea"/>
                          <a:cs typeface="+mn-cs"/>
                        </a:rPr>
                        <a:t>・鶴見工場を更新のため休止予定（</a:t>
                      </a:r>
                      <a:r>
                        <a:rPr kumimoji="1" lang="en-US" altLang="ja-JP" sz="1200" kern="1200" baseline="0" dirty="0">
                          <a:solidFill>
                            <a:schemeClr val="tx1"/>
                          </a:solidFill>
                          <a:latin typeface="+mj-lt"/>
                          <a:ea typeface="+mn-ea"/>
                          <a:cs typeface="+mn-cs"/>
                        </a:rPr>
                        <a:t>2023</a:t>
                      </a:r>
                      <a:r>
                        <a:rPr kumimoji="1" lang="ja-JP" altLang="en-US" sz="1200" kern="1200" baseline="0" dirty="0">
                          <a:solidFill>
                            <a:schemeClr val="tx1"/>
                          </a:solidFill>
                          <a:latin typeface="+mj-lt"/>
                          <a:ea typeface="+mn-ea"/>
                          <a:cs typeface="+mn-cs"/>
                        </a:rPr>
                        <a:t>年３月）</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176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54717" y="1464823"/>
            <a:ext cx="3669996" cy="5420561"/>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46" name="直線コネクタ 145"/>
          <p:cNvCxnSpPr/>
          <p:nvPr/>
        </p:nvCxnSpPr>
        <p:spPr>
          <a:xfrm>
            <a:off x="179512" y="6669360"/>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38016" y="768651"/>
            <a:ext cx="8496944"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（収集輸送について）</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2011</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年度から職員の退職不補充による民間委託化を拡大してきており、今後も継続する。</a:t>
            </a:r>
            <a:endParaRPr kumimoji="1" lang="ja-JP" altLang="en-US" sz="1400" b="0" i="0" u="none" strike="sng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2" name="正方形/長方形 41"/>
          <p:cNvSpPr/>
          <p:nvPr/>
        </p:nvSpPr>
        <p:spPr>
          <a:xfrm>
            <a:off x="7540242" y="315764"/>
            <a:ext cx="1189749"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vision</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pSp>
        <p:nvGrpSpPr>
          <p:cNvPr id="9" name="グループ化 8"/>
          <p:cNvGrpSpPr/>
          <p:nvPr/>
        </p:nvGrpSpPr>
        <p:grpSpPr>
          <a:xfrm>
            <a:off x="123207" y="1569337"/>
            <a:ext cx="8883285" cy="1731897"/>
            <a:chOff x="86723" y="1652487"/>
            <a:chExt cx="8883285" cy="1731897"/>
          </a:xfrm>
        </p:grpSpPr>
        <p:grpSp>
          <p:nvGrpSpPr>
            <p:cNvPr id="2" name="グループ化 113"/>
            <p:cNvGrpSpPr/>
            <p:nvPr/>
          </p:nvGrpSpPr>
          <p:grpSpPr>
            <a:xfrm>
              <a:off x="179512" y="1652487"/>
              <a:ext cx="8783530" cy="363805"/>
              <a:chOff x="198253" y="1371243"/>
              <a:chExt cx="9014321" cy="419013"/>
            </a:xfrm>
            <a:solidFill>
              <a:schemeClr val="accent1">
                <a:lumMod val="20000"/>
                <a:lumOff val="80000"/>
              </a:schemeClr>
            </a:solidFill>
          </p:grpSpPr>
          <p:sp>
            <p:nvSpPr>
              <p:cNvPr id="64" name="ホームベース 63"/>
              <p:cNvSpPr/>
              <p:nvPr/>
            </p:nvSpPr>
            <p:spPr bwMode="auto">
              <a:xfrm>
                <a:off x="198253" y="1371243"/>
                <a:ext cx="1588674" cy="419013"/>
              </a:xfrm>
              <a:prstGeom prst="homePlate">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p:txBody>
          </p:sp>
          <p:sp>
            <p:nvSpPr>
              <p:cNvPr id="65" name="山形 64"/>
              <p:cNvSpPr/>
              <p:nvPr/>
            </p:nvSpPr>
            <p:spPr bwMode="auto">
              <a:xfrm>
                <a:off x="3477162" y="1374393"/>
                <a:ext cx="2105917" cy="413606"/>
              </a:xfrm>
              <a:prstGeom prst="chevron">
                <a:avLst/>
              </a:prstGeom>
              <a:no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山形 65"/>
              <p:cNvSpPr/>
              <p:nvPr/>
            </p:nvSpPr>
            <p:spPr bwMode="auto">
              <a:xfrm>
                <a:off x="7328332" y="1373369"/>
                <a:ext cx="1884242" cy="414631"/>
              </a:xfrm>
              <a:prstGeom prst="chevron">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将来形</a:t>
                </a:r>
              </a:p>
            </p:txBody>
          </p:sp>
          <p:sp>
            <p:nvSpPr>
              <p:cNvPr id="82" name="山形 81"/>
              <p:cNvSpPr/>
              <p:nvPr/>
            </p:nvSpPr>
            <p:spPr bwMode="auto">
              <a:xfrm>
                <a:off x="1592885" y="1374393"/>
                <a:ext cx="2068971" cy="414631"/>
              </a:xfrm>
              <a:prstGeom prst="chevron">
                <a:avLst/>
              </a:prstGeom>
              <a:solidFill>
                <a:schemeClr val="bg1"/>
              </a:solidFill>
              <a:ln w="9525" cmpd="thickThin">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山形 82"/>
              <p:cNvSpPr/>
              <p:nvPr/>
            </p:nvSpPr>
            <p:spPr bwMode="auto">
              <a:xfrm>
                <a:off x="5403169" y="1374027"/>
                <a:ext cx="2105917" cy="414630"/>
              </a:xfrm>
              <a:prstGeom prst="chevron">
                <a:avLst/>
              </a:prstGeom>
              <a:solidFill>
                <a:schemeClr val="bg2">
                  <a:lumMod val="25000"/>
                </a:schemeClr>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30" name="正方形/長方形 129"/>
            <p:cNvSpPr/>
            <p:nvPr/>
          </p:nvSpPr>
          <p:spPr>
            <a:xfrm>
              <a:off x="1935045" y="2280751"/>
              <a:ext cx="1296000"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民間委託化</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順次拡大</a:t>
              </a:r>
              <a:endParaRPr kumimoji="1" lang="ja-JP" altLang="en-US" sz="105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cxnSp>
          <p:nvCxnSpPr>
            <p:cNvPr id="139" name="直線コネクタ 138"/>
            <p:cNvCxnSpPr/>
            <p:nvPr/>
          </p:nvCxnSpPr>
          <p:spPr>
            <a:xfrm>
              <a:off x="112837" y="2115423"/>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179512" y="3384384"/>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277800" y="2276852"/>
              <a:ext cx="1692208" cy="9360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普通ごみ以外の</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全面民間委託化</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55" name="正方形/長方形 54"/>
            <p:cNvSpPr/>
            <p:nvPr/>
          </p:nvSpPr>
          <p:spPr>
            <a:xfrm>
              <a:off x="86723" y="2279075"/>
              <a:ext cx="1643121"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退職不補充による民間委託化の開始</a:t>
              </a:r>
            </a:p>
          </p:txBody>
        </p:sp>
        <p:cxnSp>
          <p:nvCxnSpPr>
            <p:cNvPr id="56" name="直線矢印コネクタ 55"/>
            <p:cNvCxnSpPr/>
            <p:nvPr/>
          </p:nvCxnSpPr>
          <p:spPr>
            <a:xfrm>
              <a:off x="16922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1423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3699999" y="2185290"/>
              <a:ext cx="1404000"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家庭系ごみ</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収集輸送事業</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改革プラン</a:t>
              </a:r>
            </a:p>
          </p:txBody>
        </p:sp>
        <p:sp>
          <p:nvSpPr>
            <p:cNvPr id="51" name="正方形/長方形 50"/>
            <p:cNvSpPr/>
            <p:nvPr/>
          </p:nvSpPr>
          <p:spPr>
            <a:xfrm>
              <a:off x="3345220" y="2930267"/>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職員数の約</a:t>
              </a:r>
              <a:r>
                <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10</a:t>
              </a: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％相当の削減（人数にして約</a:t>
              </a:r>
              <a:r>
                <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150</a:t>
              </a: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名程度）</a:t>
              </a:r>
            </a:p>
          </p:txBody>
        </p:sp>
        <p:sp>
          <p:nvSpPr>
            <p:cNvPr id="86" name="正方形/長方形 85"/>
            <p:cNvSpPr/>
            <p:nvPr/>
          </p:nvSpPr>
          <p:spPr>
            <a:xfrm>
              <a:off x="5544235" y="2191130"/>
              <a:ext cx="1511209"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家庭系ごみ</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収集輸送事業</a:t>
              </a:r>
              <a:endPar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改革プラン</a:t>
              </a:r>
              <a:r>
                <a:rPr kumimoji="1" lang="en-US" altLang="ja-JP"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2.0</a:t>
              </a:r>
              <a:endParaRPr kumimoji="1" lang="ja-JP" altLang="en-US" sz="1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78" name="正方形/長方形 77"/>
            <p:cNvSpPr/>
            <p:nvPr/>
          </p:nvSpPr>
          <p:spPr>
            <a:xfrm>
              <a:off x="5251168" y="2928854"/>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民間委託の拡大</a:t>
              </a:r>
              <a:endPar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（委託規模計</a:t>
              </a:r>
              <a:r>
                <a:rPr kumimoji="1" lang="en-US" altLang="ja-JP" sz="1200" b="1"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n-cs"/>
                </a:rPr>
                <a:t>165</a:t>
              </a:r>
              <a:r>
                <a:rPr kumimoji="1" lang="ja-JP" altLang="en-US" sz="1200" b="1"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名</a:t>
              </a: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程度）</a:t>
              </a:r>
            </a:p>
          </p:txBody>
        </p:sp>
        <p:cxnSp>
          <p:nvCxnSpPr>
            <p:cNvPr id="114" name="直線矢印コネクタ 113"/>
            <p:cNvCxnSpPr/>
            <p:nvPr/>
          </p:nvCxnSpPr>
          <p:spPr>
            <a:xfrm>
              <a:off x="5149298"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7104150"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92" name="直線コネクタ 91"/>
          <p:cNvCxnSpPr/>
          <p:nvPr/>
        </p:nvCxnSpPr>
        <p:spPr>
          <a:xfrm>
            <a:off x="5099744" y="3981164"/>
            <a:ext cx="629463" cy="56143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6996890" y="3658595"/>
            <a:ext cx="265844" cy="8287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委託継続</a:t>
            </a:r>
          </a:p>
        </p:txBody>
      </p:sp>
      <p:grpSp>
        <p:nvGrpSpPr>
          <p:cNvPr id="10" name="グループ化 9"/>
          <p:cNvGrpSpPr/>
          <p:nvPr/>
        </p:nvGrpSpPr>
        <p:grpSpPr>
          <a:xfrm>
            <a:off x="296647" y="3431798"/>
            <a:ext cx="8594952" cy="3192395"/>
            <a:chOff x="296647" y="3479026"/>
            <a:chExt cx="8594952" cy="3145300"/>
          </a:xfrm>
        </p:grpSpPr>
        <p:grpSp>
          <p:nvGrpSpPr>
            <p:cNvPr id="5" name="グループ化 121"/>
            <p:cNvGrpSpPr/>
            <p:nvPr/>
          </p:nvGrpSpPr>
          <p:grpSpPr>
            <a:xfrm>
              <a:off x="296647" y="3479026"/>
              <a:ext cx="4804072" cy="3135322"/>
              <a:chOff x="-62797" y="3263002"/>
              <a:chExt cx="4804072" cy="3135322"/>
            </a:xfrm>
          </p:grpSpPr>
          <p:sp>
            <p:nvSpPr>
              <p:cNvPr id="69" name="正方形/長方形 68"/>
              <p:cNvSpPr/>
              <p:nvPr/>
            </p:nvSpPr>
            <p:spPr>
              <a:xfrm>
                <a:off x="1580323"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民間委託</a:t>
                </a:r>
              </a:p>
            </p:txBody>
          </p:sp>
          <p:sp>
            <p:nvSpPr>
              <p:cNvPr id="80" name="正方形/長方形 79"/>
              <p:cNvSpPr/>
              <p:nvPr/>
            </p:nvSpPr>
            <p:spPr>
              <a:xfrm>
                <a:off x="1584789" y="3794329"/>
                <a:ext cx="1296000" cy="2603995"/>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直　営</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5" name="正方形/長方形 114"/>
              <p:cNvSpPr/>
              <p:nvPr/>
            </p:nvSpPr>
            <p:spPr>
              <a:xfrm>
                <a:off x="-62797" y="3263002"/>
                <a:ext cx="1296144" cy="3135321"/>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直　営</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正方形/長方形 80"/>
              <p:cNvSpPr/>
              <p:nvPr/>
            </p:nvSpPr>
            <p:spPr>
              <a:xfrm>
                <a:off x="3445275"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民間委託</a:t>
                </a:r>
              </a:p>
            </p:txBody>
          </p:sp>
        </p:grpSp>
        <p:sp>
          <p:nvSpPr>
            <p:cNvPr id="53" name="正方形/長方形 52"/>
            <p:cNvSpPr/>
            <p:nvPr/>
          </p:nvSpPr>
          <p:spPr>
            <a:xfrm>
              <a:off x="3799278" y="4010352"/>
              <a:ext cx="1296000" cy="2084867"/>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直　営</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p:cNvSpPr/>
            <p:nvPr/>
          </p:nvSpPr>
          <p:spPr>
            <a:xfrm>
              <a:off x="3803902" y="6146347"/>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効率化</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150</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名）</a:t>
              </a:r>
            </a:p>
          </p:txBody>
        </p:sp>
        <p:grpSp>
          <p:nvGrpSpPr>
            <p:cNvPr id="7" name="グループ化 6"/>
            <p:cNvGrpSpPr/>
            <p:nvPr/>
          </p:nvGrpSpPr>
          <p:grpSpPr>
            <a:xfrm>
              <a:off x="3253434" y="4722411"/>
              <a:ext cx="493926" cy="1060704"/>
              <a:chOff x="2871206" y="4722411"/>
              <a:chExt cx="493926" cy="1060704"/>
            </a:xfrm>
          </p:grpSpPr>
          <p:sp>
            <p:nvSpPr>
              <p:cNvPr id="45" name="二等辺三角形 44"/>
              <p:cNvSpPr/>
              <p:nvPr/>
            </p:nvSpPr>
            <p:spPr>
              <a:xfrm rot="5400000">
                <a:off x="2727340" y="5145323"/>
                <a:ext cx="1060704" cy="214880"/>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正方形/長方形 60"/>
              <p:cNvSpPr/>
              <p:nvPr/>
            </p:nvSpPr>
            <p:spPr>
              <a:xfrm>
                <a:off x="2871206" y="4772189"/>
                <a:ext cx="265844" cy="96114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定数削減</a:t>
                </a:r>
              </a:p>
            </p:txBody>
          </p:sp>
        </p:grpSp>
        <p:sp>
          <p:nvSpPr>
            <p:cNvPr id="70" name="正方形/長方形 69"/>
            <p:cNvSpPr/>
            <p:nvPr/>
          </p:nvSpPr>
          <p:spPr>
            <a:xfrm>
              <a:off x="7593216" y="4557658"/>
              <a:ext cx="1296000" cy="475284"/>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民間委託</a:t>
              </a:r>
            </a:p>
          </p:txBody>
        </p:sp>
        <p:sp>
          <p:nvSpPr>
            <p:cNvPr id="72" name="正方形/長方形 71"/>
            <p:cNvSpPr/>
            <p:nvPr/>
          </p:nvSpPr>
          <p:spPr>
            <a:xfrm>
              <a:off x="7593216" y="614634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効率化</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150</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名）</a:t>
              </a:r>
            </a:p>
          </p:txBody>
        </p:sp>
        <p:sp>
          <p:nvSpPr>
            <p:cNvPr id="8" name="右矢印 7"/>
            <p:cNvSpPr/>
            <p:nvPr/>
          </p:nvSpPr>
          <p:spPr>
            <a:xfrm>
              <a:off x="5197852"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正方形/長方形 73"/>
            <p:cNvSpPr/>
            <p:nvPr/>
          </p:nvSpPr>
          <p:spPr>
            <a:xfrm>
              <a:off x="5111551"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効果</a:t>
              </a:r>
              <a:endPar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継続</a:t>
              </a:r>
            </a:p>
          </p:txBody>
        </p:sp>
        <p:sp>
          <p:nvSpPr>
            <p:cNvPr id="87" name="正方形/長方形 86"/>
            <p:cNvSpPr/>
            <p:nvPr/>
          </p:nvSpPr>
          <p:spPr>
            <a:xfrm>
              <a:off x="5701601" y="4570230"/>
              <a:ext cx="1296000" cy="1524989"/>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直　営</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正方形/長方形 87"/>
            <p:cNvSpPr/>
            <p:nvPr/>
          </p:nvSpPr>
          <p:spPr>
            <a:xfrm>
              <a:off x="5700415" y="3483229"/>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民間委託</a:t>
              </a:r>
            </a:p>
          </p:txBody>
        </p:sp>
        <p:sp>
          <p:nvSpPr>
            <p:cNvPr id="90" name="正方形/長方形 89"/>
            <p:cNvSpPr/>
            <p:nvPr/>
          </p:nvSpPr>
          <p:spPr>
            <a:xfrm>
              <a:off x="5697232" y="615632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効率化</a:t>
              </a:r>
              <a:endPar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150</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名）</a:t>
              </a:r>
            </a:p>
          </p:txBody>
        </p:sp>
        <p:sp>
          <p:nvSpPr>
            <p:cNvPr id="120" name="正方形/長方形 119"/>
            <p:cNvSpPr/>
            <p:nvPr/>
          </p:nvSpPr>
          <p:spPr>
            <a:xfrm>
              <a:off x="7595599" y="5082313"/>
              <a:ext cx="1296000" cy="1009553"/>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直　営</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7" name="右矢印 126"/>
            <p:cNvSpPr/>
            <p:nvPr/>
          </p:nvSpPr>
          <p:spPr>
            <a:xfrm>
              <a:off x="7097309"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p:cNvSpPr/>
            <p:nvPr/>
          </p:nvSpPr>
          <p:spPr>
            <a:xfrm>
              <a:off x="7011008"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効果</a:t>
              </a:r>
              <a:endPar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継続</a:t>
              </a:r>
            </a:p>
          </p:txBody>
        </p:sp>
        <p:sp>
          <p:nvSpPr>
            <p:cNvPr id="94" name="正方形/長方形 93"/>
            <p:cNvSpPr/>
            <p:nvPr/>
          </p:nvSpPr>
          <p:spPr>
            <a:xfrm>
              <a:off x="7587927" y="3483228"/>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民間委託</a:t>
              </a:r>
            </a:p>
          </p:txBody>
        </p:sp>
      </p:grpSp>
      <p:sp>
        <p:nvSpPr>
          <p:cNvPr id="59" name="二等辺三角形 58"/>
          <p:cNvSpPr/>
          <p:nvPr/>
        </p:nvSpPr>
        <p:spPr>
          <a:xfrm rot="5400000">
            <a:off x="1228549" y="5110999"/>
            <a:ext cx="1087522"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二等辺三角形 74"/>
          <p:cNvSpPr/>
          <p:nvPr/>
        </p:nvSpPr>
        <p:spPr>
          <a:xfrm rot="5400000">
            <a:off x="6856547" y="4011973"/>
            <a:ext cx="1087521"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二等辺三角形 121"/>
          <p:cNvSpPr/>
          <p:nvPr/>
        </p:nvSpPr>
        <p:spPr>
          <a:xfrm rot="5400000">
            <a:off x="4970325" y="3835679"/>
            <a:ext cx="1087521"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経営形態</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の見直し　</a:t>
            </a:r>
            <a:endParaRPr kumimoji="1" lang="ja-JP" altLang="en-US" sz="1800" b="1" i="0" u="none"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p:txBody>
      </p:sp>
      <p:sp>
        <p:nvSpPr>
          <p:cNvPr id="67" name="テキスト ボックス 66"/>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1" name="直線コネクタ 10"/>
          <p:cNvCxnSpPr/>
          <p:nvPr/>
        </p:nvCxnSpPr>
        <p:spPr>
          <a:xfrm>
            <a:off x="1592791" y="3442558"/>
            <a:ext cx="346976" cy="52852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92791" y="6614063"/>
            <a:ext cx="35144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235767" y="3972972"/>
            <a:ext cx="56351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3239480" y="6087163"/>
            <a:ext cx="562039" cy="5269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5095278" y="6083759"/>
            <a:ext cx="633929" cy="340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7018640" y="4542597"/>
            <a:ext cx="574576" cy="51649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015457" y="6083759"/>
            <a:ext cx="577759"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5107871" y="3542676"/>
            <a:ext cx="265844" cy="8287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委託拡大</a:t>
            </a: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126</a:t>
            </a:fld>
            <a:endParaRPr kumimoji="1" lang="ja-JP" altLang="en-US" dirty="0"/>
          </a:p>
        </p:txBody>
      </p:sp>
    </p:spTree>
    <p:extLst>
      <p:ext uri="{BB962C8B-B14F-4D97-AF65-F5344CB8AC3E}">
        <p14:creationId xmlns:p14="http://schemas.microsoft.com/office/powerpoint/2010/main" val="389931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93144" y="315764"/>
            <a:ext cx="1118704"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8" name="正方形/長方形 17"/>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収集輸送　（民間委託化の状況）　</a:t>
            </a:r>
          </a:p>
        </p:txBody>
      </p:sp>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5"/>
          <p:cNvSpPr>
            <a:spLocks noChangeArrowheads="1"/>
          </p:cNvSpPr>
          <p:nvPr/>
        </p:nvSpPr>
        <p:spPr bwMode="auto">
          <a:xfrm>
            <a:off x="323528" y="548680"/>
            <a:ext cx="8640960" cy="50405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各都市で民間委託化が進んでいる。</a:t>
            </a:r>
            <a:endParaRPr kumimoji="1" lang="en-US" altLang="ja-JP" sz="1400" b="0"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331912" y="1004525"/>
            <a:ext cx="3456384" cy="307777"/>
          </a:xfrm>
          <a:prstGeom prst="rect">
            <a:avLst/>
          </a:prstGeom>
          <a:solidFill>
            <a:srgbClr val="66FFFF">
              <a:alpha val="5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民間委託化の状況　</a:t>
            </a: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ja-JP" altLang="en-US" sz="14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p>
        </p:txBody>
      </p:sp>
      <p:sp>
        <p:nvSpPr>
          <p:cNvPr id="37" name="正方形/長方形 36"/>
          <p:cNvSpPr/>
          <p:nvPr/>
        </p:nvSpPr>
        <p:spPr>
          <a:xfrm>
            <a:off x="7616627" y="6506422"/>
            <a:ext cx="1440780"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資料：大阪市環境局調べ</a:t>
            </a:r>
          </a:p>
        </p:txBody>
      </p:sp>
      <p:pic>
        <p:nvPicPr>
          <p:cNvPr id="3" name="図 2"/>
          <p:cNvPicPr>
            <a:picLocks noChangeAspect="1"/>
          </p:cNvPicPr>
          <p:nvPr/>
        </p:nvPicPr>
        <p:blipFill>
          <a:blip r:embed="rId3"/>
          <a:stretch>
            <a:fillRect/>
          </a:stretch>
        </p:blipFill>
        <p:spPr>
          <a:xfrm>
            <a:off x="240224" y="1357692"/>
            <a:ext cx="8807567" cy="5169649"/>
          </a:xfrm>
          <a:prstGeom prst="rect">
            <a:avLst/>
          </a:prstGeom>
          <a:noFill/>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127</a:t>
            </a:fld>
            <a:endParaRPr lang="ja-JP" altLang="en-US"/>
          </a:p>
        </p:txBody>
      </p:sp>
    </p:spTree>
    <p:extLst>
      <p:ext uri="{BB962C8B-B14F-4D97-AF65-F5344CB8AC3E}">
        <p14:creationId xmlns:p14="http://schemas.microsoft.com/office/powerpoint/2010/main" val="228021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A419C5E8-323C-BB16-1075-AB750C155326}"/>
              </a:ext>
            </a:extLst>
          </p:cNvPr>
          <p:cNvSpPr/>
          <p:nvPr/>
        </p:nvSpPr>
        <p:spPr>
          <a:xfrm>
            <a:off x="6652004" y="2638471"/>
            <a:ext cx="1376380" cy="254030"/>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正方形/長方形 62"/>
          <p:cNvSpPr/>
          <p:nvPr/>
        </p:nvSpPr>
        <p:spPr bwMode="auto">
          <a:xfrm>
            <a:off x="6188844" y="5282456"/>
            <a:ext cx="2005013" cy="234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民間運営　（２工場）</a:t>
            </a:r>
            <a:r>
              <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0"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正方形/長方形 61"/>
          <p:cNvSpPr/>
          <p:nvPr/>
        </p:nvSpPr>
        <p:spPr bwMode="auto">
          <a:xfrm>
            <a:off x="6193607" y="4672060"/>
            <a:ext cx="1989137" cy="5111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一部業務（運転）の民間委託</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（２工場）</a:t>
            </a:r>
            <a:endPar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正方形/長方形 45"/>
          <p:cNvSpPr/>
          <p:nvPr/>
        </p:nvSpPr>
        <p:spPr>
          <a:xfrm>
            <a:off x="7164288" y="315764"/>
            <a:ext cx="1751890"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vision/what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bwMode="auto">
          <a:xfrm>
            <a:off x="2029291" y="2204864"/>
            <a:ext cx="1665593" cy="245910"/>
          </a:xfrm>
          <a:prstGeom prst="homePlate">
            <a:avLst/>
          </a:prstGeom>
          <a:no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Before</a:t>
            </a:r>
            <a:endPar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山形 20"/>
          <p:cNvSpPr/>
          <p:nvPr/>
        </p:nvSpPr>
        <p:spPr bwMode="auto">
          <a:xfrm>
            <a:off x="3766892" y="2214144"/>
            <a:ext cx="4765548" cy="231991"/>
          </a:xfrm>
          <a:prstGeom prst="chevron">
            <a:avLst/>
          </a:prstGeom>
          <a:no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After</a:t>
            </a:r>
            <a:endPar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角丸四角形 21"/>
          <p:cNvSpPr/>
          <p:nvPr/>
        </p:nvSpPr>
        <p:spPr bwMode="auto">
          <a:xfrm>
            <a:off x="742556" y="2636912"/>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範　囲</a:t>
            </a:r>
          </a:p>
        </p:txBody>
      </p:sp>
      <p:sp>
        <p:nvSpPr>
          <p:cNvPr id="23" name="角丸四角形 22"/>
          <p:cNvSpPr/>
          <p:nvPr/>
        </p:nvSpPr>
        <p:spPr bwMode="auto">
          <a:xfrm>
            <a:off x="742556" y="3068960"/>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主　体</a:t>
            </a:r>
          </a:p>
        </p:txBody>
      </p:sp>
      <p:sp>
        <p:nvSpPr>
          <p:cNvPr id="24" name="角丸四角形 23"/>
          <p:cNvSpPr/>
          <p:nvPr/>
        </p:nvSpPr>
        <p:spPr bwMode="auto">
          <a:xfrm>
            <a:off x="742556" y="3501008"/>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工場数</a:t>
            </a:r>
          </a:p>
        </p:txBody>
      </p:sp>
      <p:sp>
        <p:nvSpPr>
          <p:cNvPr id="25" name="角丸四角形 24"/>
          <p:cNvSpPr/>
          <p:nvPr/>
        </p:nvSpPr>
        <p:spPr bwMode="auto">
          <a:xfrm>
            <a:off x="742556" y="3942606"/>
            <a:ext cx="973906" cy="1808162"/>
          </a:xfrm>
          <a:prstGeom prst="roundRect">
            <a:avLst>
              <a:gd name="adj" fmla="val 688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運営方法</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工場建設</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方法</a:t>
            </a:r>
          </a:p>
        </p:txBody>
      </p:sp>
      <p:sp>
        <p:nvSpPr>
          <p:cNvPr id="26" name="正方形/長方形 25"/>
          <p:cNvSpPr/>
          <p:nvPr/>
        </p:nvSpPr>
        <p:spPr bwMode="auto">
          <a:xfrm>
            <a:off x="2023867" y="2646437"/>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大阪市域</a:t>
            </a:r>
          </a:p>
        </p:txBody>
      </p:sp>
      <p:sp>
        <p:nvSpPr>
          <p:cNvPr id="27" name="正方形/長方形 26"/>
          <p:cNvSpPr/>
          <p:nvPr/>
        </p:nvSpPr>
        <p:spPr bwMode="auto">
          <a:xfrm>
            <a:off x="2023867" y="3078485"/>
            <a:ext cx="1022945"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大阪市</a:t>
            </a:r>
          </a:p>
        </p:txBody>
      </p:sp>
      <p:sp>
        <p:nvSpPr>
          <p:cNvPr id="28" name="正方形/長方形 27"/>
          <p:cNvSpPr/>
          <p:nvPr/>
        </p:nvSpPr>
        <p:spPr bwMode="auto">
          <a:xfrm>
            <a:off x="2023867" y="3501008"/>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９工場</a:t>
            </a:r>
          </a:p>
        </p:txBody>
      </p:sp>
      <p:sp>
        <p:nvSpPr>
          <p:cNvPr id="29" name="正方形/長方形 28"/>
          <p:cNvSpPr/>
          <p:nvPr/>
        </p:nvSpPr>
        <p:spPr bwMode="auto">
          <a:xfrm>
            <a:off x="2020692" y="4353768"/>
            <a:ext cx="1022945"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公　営</a:t>
            </a:r>
          </a:p>
        </p:txBody>
      </p:sp>
      <p:sp>
        <p:nvSpPr>
          <p:cNvPr id="30" name="正方形/長方形 29"/>
          <p:cNvSpPr/>
          <p:nvPr/>
        </p:nvSpPr>
        <p:spPr bwMode="auto">
          <a:xfrm>
            <a:off x="3995936" y="2646437"/>
            <a:ext cx="4160837"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大阪市、八尾市、松原市 （</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2015.4</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守口市（</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2020.4</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1" name="正方形/長方形 30"/>
          <p:cNvSpPr/>
          <p:nvPr/>
        </p:nvSpPr>
        <p:spPr bwMode="auto">
          <a:xfrm>
            <a:off x="3999111" y="3078485"/>
            <a:ext cx="4152900"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一部事務組合</a:t>
            </a:r>
          </a:p>
        </p:txBody>
      </p:sp>
      <p:sp>
        <p:nvSpPr>
          <p:cNvPr id="32" name="正方形/長方形 31"/>
          <p:cNvSpPr/>
          <p:nvPr/>
        </p:nvSpPr>
        <p:spPr bwMode="auto">
          <a:xfrm>
            <a:off x="3999111" y="3501008"/>
            <a:ext cx="4157662"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配置工場数の見直し（６工場稼働体制）　（</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2016.3</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3" name="直線矢印コネクタ 32"/>
          <p:cNvCxnSpPr>
            <a:stCxn id="28" idx="3"/>
            <a:endCxn id="32" idx="1"/>
          </p:cNvCxnSpPr>
          <p:nvPr/>
        </p:nvCxnSpPr>
        <p:spPr bwMode="auto">
          <a:xfrm>
            <a:off x="3046812" y="3619277"/>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9" idx="3"/>
            <a:endCxn id="58" idx="1"/>
          </p:cNvCxnSpPr>
          <p:nvPr/>
        </p:nvCxnSpPr>
        <p:spPr bwMode="auto">
          <a:xfrm flipV="1">
            <a:off x="3043637" y="4472831"/>
            <a:ext cx="1117229" cy="158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9" idx="3"/>
          </p:cNvCxnSpPr>
          <p:nvPr/>
        </p:nvCxnSpPr>
        <p:spPr bwMode="auto">
          <a:xfrm>
            <a:off x="3043637" y="4474418"/>
            <a:ext cx="1106903" cy="7703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27" idx="3"/>
            <a:endCxn id="31" idx="1"/>
          </p:cNvCxnSpPr>
          <p:nvPr/>
        </p:nvCxnSpPr>
        <p:spPr bwMode="auto">
          <a:xfrm>
            <a:off x="3046812" y="3196754"/>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6" idx="3"/>
            <a:endCxn id="30" idx="1"/>
          </p:cNvCxnSpPr>
          <p:nvPr/>
        </p:nvCxnSpPr>
        <p:spPr bwMode="auto">
          <a:xfrm>
            <a:off x="3046812" y="2764706"/>
            <a:ext cx="9491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58" idx="3"/>
          </p:cNvCxnSpPr>
          <p:nvPr/>
        </p:nvCxnSpPr>
        <p:spPr bwMode="auto">
          <a:xfrm>
            <a:off x="5288162" y="4472831"/>
            <a:ext cx="868014" cy="80962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57" idx="3"/>
            <a:endCxn id="63" idx="1"/>
          </p:cNvCxnSpPr>
          <p:nvPr/>
        </p:nvCxnSpPr>
        <p:spPr bwMode="auto">
          <a:xfrm>
            <a:off x="5250061" y="5188001"/>
            <a:ext cx="938783" cy="21193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bwMode="auto">
          <a:xfrm>
            <a:off x="4944616" y="6021288"/>
            <a:ext cx="2393950" cy="237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派遣職員</a:t>
            </a:r>
          </a:p>
        </p:txBody>
      </p:sp>
      <p:sp>
        <p:nvSpPr>
          <p:cNvPr id="67" name="正方形/長方形 66"/>
          <p:cNvSpPr/>
          <p:nvPr/>
        </p:nvSpPr>
        <p:spPr bwMode="auto">
          <a:xfrm>
            <a:off x="4930328" y="6309320"/>
            <a:ext cx="2408238" cy="237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固有職員（引継職員）</a:t>
            </a:r>
          </a:p>
        </p:txBody>
      </p:sp>
      <p:sp>
        <p:nvSpPr>
          <p:cNvPr id="69" name="角丸四角形 68"/>
          <p:cNvSpPr/>
          <p:nvPr/>
        </p:nvSpPr>
        <p:spPr bwMode="auto">
          <a:xfrm>
            <a:off x="4716016" y="5805264"/>
            <a:ext cx="2897187" cy="93610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角丸四角形 49"/>
          <p:cNvSpPr/>
          <p:nvPr/>
        </p:nvSpPr>
        <p:spPr bwMode="auto">
          <a:xfrm>
            <a:off x="751756" y="6130687"/>
            <a:ext cx="972643"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職員</a:t>
            </a:r>
          </a:p>
        </p:txBody>
      </p:sp>
      <p:sp>
        <p:nvSpPr>
          <p:cNvPr id="51" name="正方形/長方形 50"/>
          <p:cNvSpPr/>
          <p:nvPr/>
        </p:nvSpPr>
        <p:spPr bwMode="auto">
          <a:xfrm>
            <a:off x="2023867" y="6146562"/>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本務職員</a:t>
            </a:r>
          </a:p>
        </p:txBody>
      </p:sp>
      <p:cxnSp>
        <p:nvCxnSpPr>
          <p:cNvPr id="52" name="直線矢印コネクタ 51"/>
          <p:cNvCxnSpPr>
            <a:stCxn id="51" idx="3"/>
            <a:endCxn id="69" idx="1"/>
          </p:cNvCxnSpPr>
          <p:nvPr/>
        </p:nvCxnSpPr>
        <p:spPr bwMode="auto">
          <a:xfrm>
            <a:off x="3046812" y="6264831"/>
            <a:ext cx="16692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8" idx="3"/>
            <a:endCxn id="62" idx="1"/>
          </p:cNvCxnSpPr>
          <p:nvPr/>
        </p:nvCxnSpPr>
        <p:spPr bwMode="auto">
          <a:xfrm>
            <a:off x="5288162" y="4472831"/>
            <a:ext cx="905445" cy="45481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8" idx="3"/>
            <a:endCxn id="61" idx="1"/>
          </p:cNvCxnSpPr>
          <p:nvPr/>
        </p:nvCxnSpPr>
        <p:spPr bwMode="auto">
          <a:xfrm flipV="1">
            <a:off x="5288162" y="4472037"/>
            <a:ext cx="916557" cy="79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bwMode="auto">
          <a:xfrm>
            <a:off x="6204719" y="4352181"/>
            <a:ext cx="1989138" cy="23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　営　（２工場）</a:t>
            </a:r>
          </a:p>
        </p:txBody>
      </p:sp>
      <p:sp>
        <p:nvSpPr>
          <p:cNvPr id="64" name="角丸四角形 63"/>
          <p:cNvSpPr/>
          <p:nvPr/>
        </p:nvSpPr>
        <p:spPr bwMode="auto">
          <a:xfrm>
            <a:off x="6044828" y="4063256"/>
            <a:ext cx="2271588" cy="1549673"/>
          </a:xfrm>
          <a:prstGeom prst="roundRect">
            <a:avLst>
              <a:gd name="adj" fmla="val 787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p:cNvSpPr/>
          <p:nvPr/>
        </p:nvSpPr>
        <p:spPr bwMode="auto">
          <a:xfrm>
            <a:off x="6260852" y="3933056"/>
            <a:ext cx="1094458"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≪運営≫</a:t>
            </a:r>
          </a:p>
        </p:txBody>
      </p:sp>
      <p:sp>
        <p:nvSpPr>
          <p:cNvPr id="57" name="正方形/長方形 56"/>
          <p:cNvSpPr/>
          <p:nvPr/>
        </p:nvSpPr>
        <p:spPr bwMode="auto">
          <a:xfrm>
            <a:off x="4150540" y="4871294"/>
            <a:ext cx="1099521" cy="6334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ＰＦＩ・ＤＢＯ</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正方形/長方形 57"/>
          <p:cNvSpPr/>
          <p:nvPr/>
        </p:nvSpPr>
        <p:spPr bwMode="auto">
          <a:xfrm>
            <a:off x="4160866" y="4349006"/>
            <a:ext cx="1127296" cy="247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　設</a:t>
            </a:r>
          </a:p>
        </p:txBody>
      </p:sp>
      <p:sp>
        <p:nvSpPr>
          <p:cNvPr id="59" name="角丸四角形 58"/>
          <p:cNvSpPr/>
          <p:nvPr/>
        </p:nvSpPr>
        <p:spPr bwMode="auto">
          <a:xfrm>
            <a:off x="3995936" y="4074368"/>
            <a:ext cx="1438275" cy="1549673"/>
          </a:xfrm>
          <a:prstGeom prst="roundRect">
            <a:avLst>
              <a:gd name="adj" fmla="val 93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正方形/長方形 59"/>
          <p:cNvSpPr/>
          <p:nvPr/>
        </p:nvSpPr>
        <p:spPr bwMode="auto">
          <a:xfrm>
            <a:off x="4167386" y="3941018"/>
            <a:ext cx="1065213"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≪工場建設≫</a:t>
            </a:r>
          </a:p>
        </p:txBody>
      </p:sp>
      <p:sp>
        <p:nvSpPr>
          <p:cNvPr id="72" name="正方形/長方形 71"/>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経営形態</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の見直し　</a:t>
            </a:r>
            <a:endParaRPr kumimoji="1" lang="ja-JP" altLang="en-US" sz="1800" b="1" i="0" u="none"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p:txBody>
      </p:sp>
      <p:sp>
        <p:nvSpPr>
          <p:cNvPr id="73" name="正方形/長方形 72"/>
          <p:cNvSpPr/>
          <p:nvPr/>
        </p:nvSpPr>
        <p:spPr>
          <a:xfrm>
            <a:off x="395536" y="692696"/>
            <a:ext cx="23042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（焼却処理について）</a:t>
            </a:r>
          </a:p>
        </p:txBody>
      </p:sp>
      <p:sp>
        <p:nvSpPr>
          <p:cNvPr id="74" name="正方形/長方形 73"/>
          <p:cNvSpPr/>
          <p:nvPr/>
        </p:nvSpPr>
        <p:spPr>
          <a:xfrm>
            <a:off x="539552" y="1052736"/>
            <a:ext cx="792088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効率化を実施しながら、周辺自治体と広域化を図る。                   　　　　　⇒    </a:t>
            </a:r>
            <a:r>
              <a:rPr kumimoji="1" lang="en-US" altLang="ja-JP"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一部事務組合の設立</a:t>
            </a:r>
            <a:r>
              <a:rPr kumimoji="1" lang="en-US" altLang="ja-JP"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工場運営・建設に係る技術力を確保しながら、効率的な運営を行う 。     ⇒    </a:t>
            </a:r>
            <a:r>
              <a:rPr kumimoji="1" lang="en-US" altLang="ja-JP"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民間活用</a:t>
            </a:r>
            <a:r>
              <a:rPr kumimoji="1" lang="en-US" altLang="ja-JP"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 工場業務（運転等）の一部委託</a:t>
            </a:r>
            <a:endParaRPr kumimoji="1" lang="en-US" altLang="ja-JP"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 ＤＢＯ方式等の活用による一部工場の民間運営</a:t>
            </a:r>
          </a:p>
        </p:txBody>
      </p:sp>
      <p:sp>
        <p:nvSpPr>
          <p:cNvPr id="56" name="正方形/長方形 55"/>
          <p:cNvSpPr/>
          <p:nvPr/>
        </p:nvSpPr>
        <p:spPr>
          <a:xfrm>
            <a:off x="7303269" y="5565585"/>
            <a:ext cx="1860053"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住之江工場でＤＢＯ方式を導入</a:t>
            </a:r>
          </a:p>
        </p:txBody>
      </p:sp>
      <p:sp>
        <p:nvSpPr>
          <p:cNvPr id="68" name="テキスト ボックス 67"/>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128</a:t>
            </a:fld>
            <a:endParaRPr lang="ja-JP" altLang="en-US"/>
          </a:p>
        </p:txBody>
      </p:sp>
    </p:spTree>
    <p:extLst>
      <p:ext uri="{BB962C8B-B14F-4D97-AF65-F5344CB8AC3E}">
        <p14:creationId xmlns:p14="http://schemas.microsoft.com/office/powerpoint/2010/main" val="264594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ごみ処理に係る技能職員数</a:t>
            </a:r>
          </a:p>
        </p:txBody>
      </p:sp>
      <p:sp>
        <p:nvSpPr>
          <p:cNvPr id="19" name="正方形/長方形 18"/>
          <p:cNvSpPr/>
          <p:nvPr/>
        </p:nvSpPr>
        <p:spPr>
          <a:xfrm>
            <a:off x="7687087" y="298872"/>
            <a:ext cx="1481560"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7" name="テキスト ボックス 16"/>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129</a:t>
            </a:fld>
            <a:endParaRPr kumimoji="1" lang="ja-JP" altLang="en-US" dirty="0"/>
          </a:p>
        </p:txBody>
      </p:sp>
      <p:pic>
        <p:nvPicPr>
          <p:cNvPr id="2" name="図 1"/>
          <p:cNvPicPr>
            <a:picLocks noChangeAspect="1"/>
          </p:cNvPicPr>
          <p:nvPr/>
        </p:nvPicPr>
        <p:blipFill>
          <a:blip r:embed="rId3"/>
          <a:stretch>
            <a:fillRect/>
          </a:stretch>
        </p:blipFill>
        <p:spPr>
          <a:xfrm>
            <a:off x="98810" y="823487"/>
            <a:ext cx="8998476" cy="5688061"/>
          </a:xfrm>
          <a:prstGeom prst="rect">
            <a:avLst/>
          </a:prstGeom>
        </p:spPr>
      </p:pic>
    </p:spTree>
    <p:extLst>
      <p:ext uri="{BB962C8B-B14F-4D97-AF65-F5344CB8AC3E}">
        <p14:creationId xmlns:p14="http://schemas.microsoft.com/office/powerpoint/2010/main" val="118548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12"/>
          <p:cNvSpPr>
            <a:spLocks noChangeArrowheads="1"/>
          </p:cNvSpPr>
          <p:nvPr/>
        </p:nvSpPr>
        <p:spPr bwMode="auto">
          <a:xfrm>
            <a:off x="323528" y="764704"/>
            <a:ext cx="7848600" cy="36004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　ごみ処理コストは減少。</a:t>
            </a:r>
            <a:endParaRPr kumimoji="1" lang="ja-JP" altLang="en-US" sz="1400" b="0" i="0" u="none" strike="sng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endParaRPr>
          </a:p>
        </p:txBody>
      </p:sp>
      <p:sp>
        <p:nvSpPr>
          <p:cNvPr id="39" name="Rectangle 15"/>
          <p:cNvSpPr>
            <a:spLocks noChangeArrowheads="1"/>
          </p:cNvSpPr>
          <p:nvPr/>
        </p:nvSpPr>
        <p:spPr bwMode="auto">
          <a:xfrm>
            <a:off x="268438" y="620688"/>
            <a:ext cx="8640960" cy="589781"/>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p>
        </p:txBody>
      </p:sp>
      <p:sp>
        <p:nvSpPr>
          <p:cNvPr id="40" name="正方形/長方形 39"/>
          <p:cNvSpPr/>
          <p:nvPr/>
        </p:nvSpPr>
        <p:spPr>
          <a:xfrm>
            <a:off x="197196" y="1146706"/>
            <a:ext cx="3168352" cy="307777"/>
          </a:xfrm>
          <a:prstGeom prst="rect">
            <a:avLst/>
          </a:prstGeom>
          <a:solidFill>
            <a:srgbClr val="66FFFF">
              <a:alpha val="5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ごみ処理総合原価</a:t>
            </a: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ja-JP" altLang="en-US" sz="14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p>
        </p:txBody>
      </p:sp>
      <p:sp>
        <p:nvSpPr>
          <p:cNvPr id="42" name="正方形/長方形 41"/>
          <p:cNvSpPr/>
          <p:nvPr/>
        </p:nvSpPr>
        <p:spPr>
          <a:xfrm>
            <a:off x="7524328" y="298872"/>
            <a:ext cx="1481560"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1" name="正方形/長方形 5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ごみ処理のコスト</a:t>
            </a:r>
          </a:p>
        </p:txBody>
      </p:sp>
      <p:sp>
        <p:nvSpPr>
          <p:cNvPr id="28" name="テキスト ボックス 27"/>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130</a:t>
            </a:fld>
            <a:endParaRPr lang="ja-JP" altLang="en-US"/>
          </a:p>
        </p:txBody>
      </p:sp>
      <p:pic>
        <p:nvPicPr>
          <p:cNvPr id="5" name="図 4"/>
          <p:cNvPicPr>
            <a:picLocks noChangeAspect="1"/>
          </p:cNvPicPr>
          <p:nvPr/>
        </p:nvPicPr>
        <p:blipFill>
          <a:blip r:embed="rId3"/>
          <a:stretch>
            <a:fillRect/>
          </a:stretch>
        </p:blipFill>
        <p:spPr>
          <a:xfrm>
            <a:off x="52528" y="1497330"/>
            <a:ext cx="8882642" cy="5090601"/>
          </a:xfrm>
          <a:prstGeom prst="rect">
            <a:avLst/>
          </a:prstGeom>
        </p:spPr>
      </p:pic>
    </p:spTree>
    <p:extLst>
      <p:ext uri="{BB962C8B-B14F-4D97-AF65-F5344CB8AC3E}">
        <p14:creationId xmlns:p14="http://schemas.microsoft.com/office/powerpoint/2010/main" val="385626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18950" y="2304549"/>
            <a:ext cx="2099504" cy="2332909"/>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179512" y="75794"/>
            <a:ext cx="8833870" cy="4505334"/>
          </a:xfrm>
          <a:prstGeom prst="rect">
            <a:avLst/>
          </a:prstGeom>
        </p:spPr>
      </p:pic>
      <p:cxnSp>
        <p:nvCxnSpPr>
          <p:cNvPr id="73" name="直線コネクタ 72"/>
          <p:cNvCxnSpPr/>
          <p:nvPr/>
        </p:nvCxnSpPr>
        <p:spPr bwMode="auto">
          <a:xfrm>
            <a:off x="6084168" y="4544687"/>
            <a:ext cx="0" cy="124490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bwMode="auto">
          <a:xfrm>
            <a:off x="1331640" y="4544687"/>
            <a:ext cx="0" cy="942839"/>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7873870" y="298872"/>
            <a:ext cx="1107996"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cxnSp>
        <p:nvCxnSpPr>
          <p:cNvPr id="70" name="直線コネクタ 69"/>
          <p:cNvCxnSpPr/>
          <p:nvPr/>
        </p:nvCxnSpPr>
        <p:spPr bwMode="auto">
          <a:xfrm flipH="1">
            <a:off x="5004048" y="4527577"/>
            <a:ext cx="0" cy="21600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8067828" y="3032519"/>
            <a:ext cx="720080" cy="1512168"/>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Rectangle 13"/>
          <p:cNvSpPr>
            <a:spLocks noChangeArrowheads="1"/>
          </p:cNvSpPr>
          <p:nvPr/>
        </p:nvSpPr>
        <p:spPr bwMode="auto">
          <a:xfrm>
            <a:off x="6508823" y="1048626"/>
            <a:ext cx="862542" cy="220134"/>
          </a:xfrm>
          <a:prstGeom prst="rect">
            <a:avLst/>
          </a:prstGeom>
          <a:noFill/>
          <a:ln w="9525">
            <a:no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（単位：万ｔ）</a:t>
            </a:r>
          </a:p>
        </p:txBody>
      </p:sp>
      <p:grpSp>
        <p:nvGrpSpPr>
          <p:cNvPr id="3" name="グループ化 44"/>
          <p:cNvGrpSpPr/>
          <p:nvPr/>
        </p:nvGrpSpPr>
        <p:grpSpPr>
          <a:xfrm>
            <a:off x="149554" y="445922"/>
            <a:ext cx="913528" cy="684375"/>
            <a:chOff x="1106820" y="-960679"/>
            <a:chExt cx="984254" cy="682588"/>
          </a:xfrm>
        </p:grpSpPr>
        <p:sp>
          <p:nvSpPr>
            <p:cNvPr id="46" name="爆発 2 45"/>
            <p:cNvSpPr/>
            <p:nvPr/>
          </p:nvSpPr>
          <p:spPr>
            <a:xfrm rot="20319180" flipV="1">
              <a:off x="1106820" y="-960679"/>
              <a:ext cx="984254" cy="682588"/>
            </a:xfrm>
            <a:prstGeom prst="irregularSeal2">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1107993" y="-829215"/>
              <a:ext cx="960984" cy="54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ごみ処理量</a:t>
              </a:r>
              <a:endPar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のピーク</a:t>
              </a:r>
            </a:p>
          </p:txBody>
        </p:sp>
      </p:grpSp>
      <p:cxnSp>
        <p:nvCxnSpPr>
          <p:cNvPr id="52" name="直線コネクタ 51"/>
          <p:cNvCxnSpPr/>
          <p:nvPr/>
        </p:nvCxnSpPr>
        <p:spPr bwMode="auto">
          <a:xfrm>
            <a:off x="2771800"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4" name="Rectangle 52"/>
          <p:cNvSpPr>
            <a:spLocks noChangeArrowheads="1"/>
          </p:cNvSpPr>
          <p:nvPr/>
        </p:nvSpPr>
        <p:spPr bwMode="auto">
          <a:xfrm>
            <a:off x="107504" y="5487526"/>
            <a:ext cx="5660142" cy="1044731"/>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2008</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2011</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年度までに実施した施策</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◆資源集団回収活動の活性化</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支援拡充等）</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◆拠点回収場所の拡大、情報提供</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◆◇「中身の見えるごみ袋」による排出指定制度の導入</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◆◇ごみ減量・リサイクルの実践に向けた働きかけ</a:t>
            </a:r>
          </a:p>
        </p:txBody>
      </p:sp>
      <p:sp>
        <p:nvSpPr>
          <p:cNvPr id="62" name="Rectangle 52"/>
          <p:cNvSpPr>
            <a:spLocks noChangeArrowheads="1"/>
          </p:cNvSpPr>
          <p:nvPr/>
        </p:nvSpPr>
        <p:spPr bwMode="auto">
          <a:xfrm>
            <a:off x="2627784" y="4787534"/>
            <a:ext cx="2772585" cy="585682"/>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◆古紙・衣類収集全市実施（</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2015.4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から週１回収集）</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◆残置による啓発・指導</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◆◇資源化可能な紙類の焼却工場への搬入禁止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(2013.10</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grpSp>
        <p:nvGrpSpPr>
          <p:cNvPr id="5" name="グループ化 66"/>
          <p:cNvGrpSpPr/>
          <p:nvPr/>
        </p:nvGrpSpPr>
        <p:grpSpPr>
          <a:xfrm>
            <a:off x="7666789" y="4077728"/>
            <a:ext cx="144016" cy="432047"/>
            <a:chOff x="0" y="0"/>
            <a:chExt cx="179921" cy="412749"/>
          </a:xfrm>
        </p:grpSpPr>
        <p:sp>
          <p:nvSpPr>
            <p:cNvPr id="68" name="フリーフォーム 67"/>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フリーフォーム 68"/>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6" name="グループ化 90"/>
          <p:cNvGrpSpPr/>
          <p:nvPr/>
        </p:nvGrpSpPr>
        <p:grpSpPr>
          <a:xfrm>
            <a:off x="1077516" y="4100314"/>
            <a:ext cx="144016" cy="432047"/>
            <a:chOff x="0" y="0"/>
            <a:chExt cx="179921" cy="412749"/>
          </a:xfrm>
        </p:grpSpPr>
        <p:sp>
          <p:nvSpPr>
            <p:cNvPr id="92" name="フリーフォーム 91"/>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3" name="フリーフォーム 92"/>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44" name="Rectangle 20"/>
          <p:cNvSpPr>
            <a:spLocks noChangeArrowheads="1"/>
          </p:cNvSpPr>
          <p:nvPr/>
        </p:nvSpPr>
        <p:spPr bwMode="auto">
          <a:xfrm>
            <a:off x="6487213" y="6397429"/>
            <a:ext cx="1440160" cy="288032"/>
          </a:xfrm>
          <a:prstGeom prst="rect">
            <a:avLst/>
          </a:prstGeom>
          <a:noFill/>
          <a:ln w="9525">
            <a:noFill/>
            <a:miter lim="800000"/>
            <a:headEnd/>
            <a:tailEnd/>
          </a:ln>
        </p:spPr>
        <p:txBody>
          <a:bodyPr wrap="square" lIns="18288" tIns="18288" rIns="18288" bIns="18288"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◆家庭系ごみ減量施策　</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◇事業系ごみ減量施策</a:t>
            </a:r>
          </a:p>
        </p:txBody>
      </p:sp>
      <p:cxnSp>
        <p:nvCxnSpPr>
          <p:cNvPr id="56" name="直線コネクタ 55"/>
          <p:cNvCxnSpPr/>
          <p:nvPr/>
        </p:nvCxnSpPr>
        <p:spPr bwMode="auto">
          <a:xfrm>
            <a:off x="2195736"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 name="グループ化 73"/>
          <p:cNvGrpSpPr/>
          <p:nvPr/>
        </p:nvGrpSpPr>
        <p:grpSpPr>
          <a:xfrm>
            <a:off x="8232871" y="3273211"/>
            <a:ext cx="402168" cy="1003786"/>
            <a:chOff x="7964917" y="1613792"/>
            <a:chExt cx="402168" cy="1037744"/>
          </a:xfrm>
          <a:noFill/>
        </p:grpSpPr>
        <p:grpSp>
          <p:nvGrpSpPr>
            <p:cNvPr id="10" name="グループ化 62"/>
            <p:cNvGrpSpPr/>
            <p:nvPr/>
          </p:nvGrpSpPr>
          <p:grpSpPr>
            <a:xfrm>
              <a:off x="7964917" y="1613792"/>
              <a:ext cx="402168" cy="1037744"/>
              <a:chOff x="7960725" y="1757808"/>
              <a:chExt cx="402168" cy="1037744"/>
            </a:xfrm>
            <a:grpFill/>
          </p:grpSpPr>
          <p:sp>
            <p:nvSpPr>
              <p:cNvPr id="77" name="正方形/長方形 76"/>
              <p:cNvSpPr/>
              <p:nvPr/>
            </p:nvSpPr>
            <p:spPr>
              <a:xfrm>
                <a:off x="7999809" y="1757808"/>
                <a:ext cx="324000" cy="100811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8" name="テキスト ボックス 27"/>
              <p:cNvSpPr txBox="1"/>
              <p:nvPr/>
            </p:nvSpPr>
            <p:spPr>
              <a:xfrm>
                <a:off x="7960725" y="2104045"/>
                <a:ext cx="402168" cy="691507"/>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eaVert"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Meiryo UI" pitchFamily="50" charset="-128"/>
                    <a:cs typeface="+mn-cs"/>
                  </a:rPr>
                  <a:t>  計画目標</a:t>
                </a:r>
              </a:p>
            </p:txBody>
          </p:sp>
        </p:grpSp>
        <p:sp>
          <p:nvSpPr>
            <p:cNvPr id="76" name="テキスト ボックス 27"/>
            <p:cNvSpPr txBox="1"/>
            <p:nvPr/>
          </p:nvSpPr>
          <p:spPr>
            <a:xfrm>
              <a:off x="8065880" y="1703406"/>
              <a:ext cx="252536" cy="288032"/>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horz"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84</a:t>
              </a:r>
              <a:endPar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82" name="直線コネクタ 81"/>
          <p:cNvCxnSpPr/>
          <p:nvPr/>
        </p:nvCxnSpPr>
        <p:spPr>
          <a:xfrm>
            <a:off x="7379535" y="3143722"/>
            <a:ext cx="879987" cy="96847"/>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8143547" y="4336636"/>
            <a:ext cx="73465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2025</a:t>
            </a: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年度</a:t>
            </a:r>
          </a:p>
        </p:txBody>
      </p:sp>
      <p:sp>
        <p:nvSpPr>
          <p:cNvPr id="55" name="Rectangle 52"/>
          <p:cNvSpPr>
            <a:spLocks noChangeArrowheads="1"/>
          </p:cNvSpPr>
          <p:nvPr/>
        </p:nvSpPr>
        <p:spPr bwMode="auto">
          <a:xfrm>
            <a:off x="827584" y="4797152"/>
            <a:ext cx="1684759" cy="576064"/>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◆◇ごみ処分手数料の改定</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10kg</a:t>
            </a:r>
            <a:r>
              <a:rPr kumimoji="1" lang="ja-JP" altLang="en-US" sz="800" b="0" i="0" u="none" strike="noStrike" kern="1200" cap="none" spc="0" normalizeH="0" baseline="0" noProof="0" dirty="0" err="1">
                <a:ln>
                  <a:noFill/>
                </a:ln>
                <a:solidFill>
                  <a:prstClr val="black"/>
                </a:solidFill>
                <a:effectLst/>
                <a:uLnTx/>
                <a:uFillTx/>
                <a:latin typeface="HGｺﾞｼｯｸM" pitchFamily="49" charset="-128"/>
                <a:ea typeface="HGｺﾞｼｯｸM" pitchFamily="49" charset="-128"/>
                <a:cs typeface="+mn-cs"/>
              </a:rPr>
              <a:t>まで</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ごとに</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58</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90</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円</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2012.4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sp>
        <p:nvSpPr>
          <p:cNvPr id="18" name="下矢印吹き出し 17"/>
          <p:cNvSpPr/>
          <p:nvPr/>
        </p:nvSpPr>
        <p:spPr>
          <a:xfrm>
            <a:off x="7533358" y="1841559"/>
            <a:ext cx="1457846" cy="10874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さらなるごみ減量を</a:t>
            </a:r>
            <a:endPar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めざした計画目標</a:t>
            </a:r>
          </a:p>
        </p:txBody>
      </p:sp>
      <p:sp>
        <p:nvSpPr>
          <p:cNvPr id="24" name="角丸四角形吹き出し 23"/>
          <p:cNvSpPr/>
          <p:nvPr/>
        </p:nvSpPr>
        <p:spPr>
          <a:xfrm>
            <a:off x="917755" y="1202455"/>
            <a:ext cx="1008112" cy="819743"/>
          </a:xfrm>
          <a:prstGeom prst="wedgeRoundRectCallout">
            <a:avLst>
              <a:gd name="adj1" fmla="val -25809"/>
              <a:gd name="adj2" fmla="val 93198"/>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南港工場廃止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(2008.12)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港工場廃止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(2010.3)</a:t>
            </a:r>
          </a:p>
        </p:txBody>
      </p:sp>
      <p:sp>
        <p:nvSpPr>
          <p:cNvPr id="26" name="角丸四角形吹き出し 25"/>
          <p:cNvSpPr/>
          <p:nvPr/>
        </p:nvSpPr>
        <p:spPr>
          <a:xfrm>
            <a:off x="4534932" y="1656477"/>
            <a:ext cx="1080120" cy="576064"/>
          </a:xfrm>
          <a:prstGeom prst="wedgeRoundRectCallout">
            <a:avLst>
              <a:gd name="adj1" fmla="val -96289"/>
              <a:gd name="adj2" fmla="val 124246"/>
              <a:gd name="adj3" fmla="val 16667"/>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住之江工場休止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(2016.3)</a:t>
            </a:r>
          </a:p>
        </p:txBody>
      </p:sp>
      <p:sp>
        <p:nvSpPr>
          <p:cNvPr id="27" name="角丸四角形吹き出し 26"/>
          <p:cNvSpPr/>
          <p:nvPr/>
        </p:nvSpPr>
        <p:spPr>
          <a:xfrm>
            <a:off x="1972283" y="1367403"/>
            <a:ext cx="1080120" cy="577106"/>
          </a:xfrm>
          <a:prstGeom prst="wedgeRoundRectCallout">
            <a:avLst>
              <a:gd name="adj1" fmla="val -34580"/>
              <a:gd name="adj2" fmla="val 11650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森之宮工場廃止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(2013.3)</a:t>
            </a:r>
          </a:p>
        </p:txBody>
      </p:sp>
      <p:sp>
        <p:nvSpPr>
          <p:cNvPr id="28" name="角丸四角形吹き出し 27"/>
          <p:cNvSpPr/>
          <p:nvPr/>
        </p:nvSpPr>
        <p:spPr>
          <a:xfrm>
            <a:off x="3340743" y="1536834"/>
            <a:ext cx="998456" cy="576064"/>
          </a:xfrm>
          <a:prstGeom prst="wedgeRoundRectCallout">
            <a:avLst>
              <a:gd name="adj1" fmla="val -85878"/>
              <a:gd name="adj2" fmla="val 11888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大正工場廃止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(2014.3)</a:t>
            </a:r>
          </a:p>
        </p:txBody>
      </p:sp>
      <p:cxnSp>
        <p:nvCxnSpPr>
          <p:cNvPr id="49" name="直線コネクタ 4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ごみ処理量の推移と減量施策</a:t>
            </a:r>
          </a:p>
        </p:txBody>
      </p:sp>
      <p:sp>
        <p:nvSpPr>
          <p:cNvPr id="50" name="Rectangle 12"/>
          <p:cNvSpPr>
            <a:spLocks noChangeArrowheads="1"/>
          </p:cNvSpPr>
          <p:nvPr/>
        </p:nvSpPr>
        <p:spPr bwMode="auto">
          <a:xfrm>
            <a:off x="1063082" y="668324"/>
            <a:ext cx="7848600" cy="36004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　　ごみ処理量は</a:t>
            </a:r>
            <a:r>
              <a:rPr kumimoji="1" lang="en-US" altLang="ja-JP"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1991</a:t>
            </a:r>
            <a:r>
              <a:rPr kumimoji="1" lang="ja-JP" altLang="en-US"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年度ピーク時に比べて半分以下（約６割減）。</a:t>
            </a:r>
            <a:endParaRPr kumimoji="1" lang="en-US" altLang="ja-JP"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endParaRPr>
          </a:p>
        </p:txBody>
      </p:sp>
      <p:sp>
        <p:nvSpPr>
          <p:cNvPr id="53" name="テキスト ボックス 52"/>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2627784" y="5789587"/>
            <a:ext cx="313920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◇事業系廃棄物の適正区分・適正処理の推進</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事業系ごみの分け方・出し方」の市内</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20</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万事業所への配付</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　・焼却工場における搬入物検査の強化</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　・搬入不適物排出事業者・搬入業者への個別啓発指導の実施</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9" name="直線コネクタ 58"/>
          <p:cNvCxnSpPr/>
          <p:nvPr/>
        </p:nvCxnSpPr>
        <p:spPr bwMode="auto">
          <a:xfrm>
            <a:off x="4984480" y="4725144"/>
            <a:ext cx="955672" cy="0"/>
          </a:xfrm>
          <a:prstGeom prst="line">
            <a:avLst/>
          </a:prstGeom>
          <a:ln w="254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Rectangle 52"/>
          <p:cNvSpPr>
            <a:spLocks noChangeArrowheads="1"/>
          </p:cNvSpPr>
          <p:nvPr/>
        </p:nvSpPr>
        <p:spPr bwMode="auto">
          <a:xfrm>
            <a:off x="5721326" y="4653136"/>
            <a:ext cx="2275681" cy="453633"/>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◆古紙・衣類の持ち去り行為等の規制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2017.4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から）</a:t>
            </a:r>
          </a:p>
        </p:txBody>
      </p:sp>
      <p:sp>
        <p:nvSpPr>
          <p:cNvPr id="4" name="雲形吹き出し 3"/>
          <p:cNvSpPr/>
          <p:nvPr/>
        </p:nvSpPr>
        <p:spPr>
          <a:xfrm>
            <a:off x="5758344" y="1686376"/>
            <a:ext cx="1692000" cy="612648"/>
          </a:xfrm>
          <a:prstGeom prst="cloudCallout">
            <a:avLst>
              <a:gd name="adj1" fmla="val 2302"/>
              <a:gd name="adj2" fmla="val 1215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新型コロナウイルス感染症の影響により飲食店等から排出される事業系ごみが減少</a:t>
            </a:r>
          </a:p>
        </p:txBody>
      </p:sp>
      <p:sp>
        <p:nvSpPr>
          <p:cNvPr id="74" name="Rectangle 52"/>
          <p:cNvSpPr>
            <a:spLocks noChangeArrowheads="1"/>
          </p:cNvSpPr>
          <p:nvPr/>
        </p:nvSpPr>
        <p:spPr bwMode="auto">
          <a:xfrm>
            <a:off x="5868144" y="5474982"/>
            <a:ext cx="2772585" cy="402290"/>
          </a:xfrm>
          <a:prstGeom prst="rect">
            <a:avLst/>
          </a:prstGeom>
          <a:solidFill>
            <a:srgbClr val="66FFFF"/>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◆◇おおさかプラスチックごみゼロ宣言（</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2019.1</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◇新たなペットボトル回収事業開始（</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2019.10</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sp>
        <p:nvSpPr>
          <p:cNvPr id="11" name="スライド番号プレースホルダー 10"/>
          <p:cNvSpPr>
            <a:spLocks noGrp="1"/>
          </p:cNvSpPr>
          <p:nvPr>
            <p:ph type="sldNum" sz="quarter" idx="12"/>
          </p:nvPr>
        </p:nvSpPr>
        <p:spPr/>
        <p:txBody>
          <a:bodyPr/>
          <a:lstStyle/>
          <a:p>
            <a:fld id="{CCEC3038-1CF1-4B63-9920-55248DCFBA97}" type="slidenum">
              <a:rPr kumimoji="1" lang="ja-JP" altLang="en-US" smtClean="0"/>
              <a:pPr/>
              <a:t>131</a:t>
            </a:fld>
            <a:endParaRPr kumimoji="1" lang="ja-JP" altLang="en-US"/>
          </a:p>
        </p:txBody>
      </p:sp>
    </p:spTree>
    <p:extLst>
      <p:ext uri="{BB962C8B-B14F-4D97-AF65-F5344CB8AC3E}">
        <p14:creationId xmlns:p14="http://schemas.microsoft.com/office/powerpoint/2010/main" val="345713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7504" y="2060848"/>
            <a:ext cx="8754615" cy="4663844"/>
          </a:xfrm>
          <a:prstGeom prst="rect">
            <a:avLst/>
          </a:prstGeom>
        </p:spPr>
      </p:pic>
      <p:cxnSp>
        <p:nvCxnSpPr>
          <p:cNvPr id="84" name="直線コネクタ 83"/>
          <p:cNvCxnSpPr/>
          <p:nvPr/>
        </p:nvCxnSpPr>
        <p:spPr>
          <a:xfrm>
            <a:off x="4211960" y="1935834"/>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67"/>
          <p:cNvSpPr>
            <a:spLocks noChangeArrowheads="1"/>
          </p:cNvSpPr>
          <p:nvPr/>
        </p:nvSpPr>
        <p:spPr bwMode="auto">
          <a:xfrm>
            <a:off x="0" y="6572646"/>
            <a:ext cx="9213850" cy="32226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資料　「人口」「ごみ量」 ⇒ 環境省廃棄物処理技術情報　「一般廃棄物処理実態調査結果（</a:t>
            </a:r>
            <a:r>
              <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「事業所数」 ⇒ 総務省統計局　「</a:t>
            </a:r>
            <a:r>
              <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2019</a:t>
            </a: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年経済センサス</a:t>
            </a:r>
            <a:r>
              <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基礎調査」　　「昼間人口」 ⇒ 総務省統計局　「</a:t>
            </a:r>
            <a:r>
              <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年国勢調査」</a:t>
            </a:r>
            <a:endParaRPr kumimoji="1"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25" name="Rectangle 15"/>
          <p:cNvSpPr>
            <a:spLocks noChangeArrowheads="1"/>
          </p:cNvSpPr>
          <p:nvPr/>
        </p:nvSpPr>
        <p:spPr bwMode="auto">
          <a:xfrm>
            <a:off x="323528" y="677838"/>
            <a:ext cx="8640960" cy="589781"/>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大阪市では事業系ごみの占める割合が高いため、総人口１人１日あたりのごみ量は他都市と比べて多いが、家庭系ごみでは京都市に次いで２番目に少なく、平均を大きく下回っている。事業系ごみについても、１事業所１日あたりで比較すると、それほど突出したレベルにはない。</a:t>
            </a:r>
          </a:p>
        </p:txBody>
      </p:sp>
      <p:sp>
        <p:nvSpPr>
          <p:cNvPr id="87" name="正方形/長方形 86"/>
          <p:cNvSpPr/>
          <p:nvPr/>
        </p:nvSpPr>
        <p:spPr>
          <a:xfrm>
            <a:off x="179512" y="1268760"/>
            <a:ext cx="2592288" cy="307777"/>
          </a:xfrm>
          <a:prstGeom prst="rect">
            <a:avLst/>
          </a:prstGeom>
          <a:solidFill>
            <a:srgbClr val="66FFFF">
              <a:alpha val="5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ごみ量　（</a:t>
            </a:r>
            <a:r>
              <a:rPr kumimoji="1" lang="en-US" altLang="ja-JP"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p>
        </p:txBody>
      </p:sp>
      <p:sp>
        <p:nvSpPr>
          <p:cNvPr id="62" name="正方形/長方形 61"/>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ごみ量</a:t>
            </a:r>
          </a:p>
        </p:txBody>
      </p:sp>
      <p:cxnSp>
        <p:nvCxnSpPr>
          <p:cNvPr id="63" name="直線コネクタ 62"/>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5"/>
          <p:cNvSpPr>
            <a:spLocks noChangeArrowheads="1"/>
          </p:cNvSpPr>
          <p:nvPr/>
        </p:nvSpPr>
        <p:spPr bwMode="auto">
          <a:xfrm>
            <a:off x="212419" y="1541934"/>
            <a:ext cx="1440160" cy="360000"/>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ごみ総量</a:t>
            </a:r>
            <a:endPar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（総人口１人１日あたり）</a:t>
            </a:r>
          </a:p>
        </p:txBody>
      </p:sp>
      <p:sp>
        <p:nvSpPr>
          <p:cNvPr id="66" name="AutoShape 19"/>
          <p:cNvSpPr>
            <a:spLocks noChangeArrowheads="1"/>
          </p:cNvSpPr>
          <p:nvPr/>
        </p:nvSpPr>
        <p:spPr bwMode="auto">
          <a:xfrm>
            <a:off x="5735533" y="1938471"/>
            <a:ext cx="620836" cy="201166"/>
          </a:xfrm>
          <a:prstGeom prst="homePlate">
            <a:avLst>
              <a:gd name="adj" fmla="val 50580"/>
            </a:avLst>
          </a:prstGeom>
          <a:solidFill>
            <a:schemeClr val="bg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平均　</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5,504</a:t>
            </a:r>
          </a:p>
        </p:txBody>
      </p:sp>
      <p:sp>
        <p:nvSpPr>
          <p:cNvPr id="67" name="AutoShape 19"/>
          <p:cNvSpPr>
            <a:spLocks noChangeArrowheads="1"/>
          </p:cNvSpPr>
          <p:nvPr/>
        </p:nvSpPr>
        <p:spPr bwMode="auto">
          <a:xfrm>
            <a:off x="7452320" y="1938471"/>
            <a:ext cx="548176" cy="201166"/>
          </a:xfrm>
          <a:prstGeom prst="homePlate">
            <a:avLst>
              <a:gd name="adj" fmla="val 50580"/>
            </a:avLst>
          </a:prstGeom>
          <a:solidFill>
            <a:schemeClr val="bg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平均　</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286</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8" name="二等辺三角形 67"/>
          <p:cNvSpPr/>
          <p:nvPr/>
        </p:nvSpPr>
        <p:spPr>
          <a:xfrm rot="5400000">
            <a:off x="3707169" y="4101223"/>
            <a:ext cx="2760010" cy="216024"/>
          </a:xfrm>
          <a:prstGeom prst="triangl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69" name="Rectangle 10"/>
          <p:cNvSpPr>
            <a:spLocks noChangeArrowheads="1"/>
          </p:cNvSpPr>
          <p:nvPr/>
        </p:nvSpPr>
        <p:spPr bwMode="auto">
          <a:xfrm>
            <a:off x="7452320" y="6597352"/>
            <a:ext cx="1440159" cy="288032"/>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単位：ｇ／人（事業所）・日</a:t>
            </a:r>
            <a:r>
              <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p>
        </p:txBody>
      </p:sp>
      <p:sp>
        <p:nvSpPr>
          <p:cNvPr id="71" name="Rectangle 5"/>
          <p:cNvSpPr>
            <a:spLocks noChangeArrowheads="1"/>
          </p:cNvSpPr>
          <p:nvPr/>
        </p:nvSpPr>
        <p:spPr bwMode="auto">
          <a:xfrm>
            <a:off x="1812454" y="1541934"/>
            <a:ext cx="1440160" cy="360000"/>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家庭系ごみ</a:t>
            </a:r>
            <a:endPar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（総人口１人１日あたり）</a:t>
            </a:r>
          </a:p>
        </p:txBody>
      </p:sp>
      <p:sp>
        <p:nvSpPr>
          <p:cNvPr id="72" name="Rectangle 5"/>
          <p:cNvSpPr>
            <a:spLocks noChangeArrowheads="1"/>
          </p:cNvSpPr>
          <p:nvPr/>
        </p:nvSpPr>
        <p:spPr bwMode="auto">
          <a:xfrm>
            <a:off x="5436096" y="1550343"/>
            <a:ext cx="1440160" cy="360000"/>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事業系ごみ</a:t>
            </a:r>
            <a:endPar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（１事業所１日あたり）</a:t>
            </a:r>
          </a:p>
        </p:txBody>
      </p:sp>
      <p:sp>
        <p:nvSpPr>
          <p:cNvPr id="73" name="Rectangle 5"/>
          <p:cNvSpPr>
            <a:spLocks noChangeArrowheads="1"/>
          </p:cNvSpPr>
          <p:nvPr/>
        </p:nvSpPr>
        <p:spPr bwMode="auto">
          <a:xfrm>
            <a:off x="3453780" y="1541934"/>
            <a:ext cx="1440160" cy="360000"/>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事業系ごみ</a:t>
            </a:r>
            <a:endPar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（総人口１人１日あたり）</a:t>
            </a:r>
          </a:p>
        </p:txBody>
      </p:sp>
      <p:sp>
        <p:nvSpPr>
          <p:cNvPr id="74" name="Rectangle 5"/>
          <p:cNvSpPr>
            <a:spLocks noChangeArrowheads="1"/>
          </p:cNvSpPr>
          <p:nvPr/>
        </p:nvSpPr>
        <p:spPr bwMode="auto">
          <a:xfrm>
            <a:off x="7301830" y="1515008"/>
            <a:ext cx="1440160" cy="360000"/>
          </a:xfrm>
          <a:prstGeom prst="rect">
            <a:avLst/>
          </a:prstGeom>
          <a:no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事業系ごみ</a:t>
            </a:r>
            <a:endParaRPr kumimoji="1" lang="en-US" altLang="ja-JP"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（昼間人口１人１日あたり）</a:t>
            </a:r>
          </a:p>
        </p:txBody>
      </p:sp>
      <p:sp>
        <p:nvSpPr>
          <p:cNvPr id="79" name="AutoShape 19"/>
          <p:cNvSpPr>
            <a:spLocks noChangeArrowheads="1"/>
          </p:cNvSpPr>
          <p:nvPr/>
        </p:nvSpPr>
        <p:spPr bwMode="auto">
          <a:xfrm>
            <a:off x="585115" y="1938521"/>
            <a:ext cx="756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平均　</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894</a:t>
            </a:r>
          </a:p>
        </p:txBody>
      </p:sp>
      <p:sp>
        <p:nvSpPr>
          <p:cNvPr id="81" name="AutoShape 19"/>
          <p:cNvSpPr>
            <a:spLocks noChangeArrowheads="1"/>
          </p:cNvSpPr>
          <p:nvPr/>
        </p:nvSpPr>
        <p:spPr bwMode="auto">
          <a:xfrm>
            <a:off x="2129701" y="1938079"/>
            <a:ext cx="900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平均　</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598</a:t>
            </a:r>
          </a:p>
        </p:txBody>
      </p:sp>
      <p:sp>
        <p:nvSpPr>
          <p:cNvPr id="83" name="AutoShape 19"/>
          <p:cNvSpPr>
            <a:spLocks noChangeArrowheads="1"/>
          </p:cNvSpPr>
          <p:nvPr/>
        </p:nvSpPr>
        <p:spPr bwMode="auto">
          <a:xfrm>
            <a:off x="3678060" y="1921795"/>
            <a:ext cx="516045" cy="201166"/>
          </a:xfrm>
          <a:prstGeom prst="homePlate">
            <a:avLst>
              <a:gd name="adj" fmla="val 50580"/>
            </a:avLst>
          </a:prstGeom>
          <a:solidFill>
            <a:schemeClr val="bg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平均　</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296</a:t>
            </a:r>
          </a:p>
        </p:txBody>
      </p:sp>
      <p:cxnSp>
        <p:nvCxnSpPr>
          <p:cNvPr id="85" name="直線コネクタ 84"/>
          <p:cNvCxnSpPr/>
          <p:nvPr/>
        </p:nvCxnSpPr>
        <p:spPr>
          <a:xfrm>
            <a:off x="6372200" y="1964409"/>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000496" y="1935834"/>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347763" y="1964409"/>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036763" y="1935834"/>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7873871" y="311572"/>
            <a:ext cx="1107996" cy="348813"/>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sp>
        <p:nvSpPr>
          <p:cNvPr id="37" name="テキスト ボックス 36"/>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・ごみ（一般廃棄物）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132</a:t>
            </a:fld>
            <a:endParaRPr kumimoji="1" lang="ja-JP" altLang="en-US" dirty="0"/>
          </a:p>
        </p:txBody>
      </p:sp>
    </p:spTree>
    <p:extLst>
      <p:ext uri="{BB962C8B-B14F-4D97-AF65-F5344CB8AC3E}">
        <p14:creationId xmlns:p14="http://schemas.microsoft.com/office/powerpoint/2010/main" val="232549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今後の方向性</a:t>
            </a:r>
          </a:p>
        </p:txBody>
      </p:sp>
      <p:sp>
        <p:nvSpPr>
          <p:cNvPr id="5" name="正方形/長方形 4"/>
          <p:cNvSpPr/>
          <p:nvPr/>
        </p:nvSpPr>
        <p:spPr>
          <a:xfrm>
            <a:off x="7645388" y="234434"/>
            <a:ext cx="1269899"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Vision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7" name="角丸四角形 6"/>
          <p:cNvSpPr/>
          <p:nvPr/>
        </p:nvSpPr>
        <p:spPr>
          <a:xfrm>
            <a:off x="2346541" y="2620799"/>
            <a:ext cx="2512842" cy="388963"/>
          </a:xfrm>
          <a:prstGeom prst="roundRect">
            <a:avLst>
              <a:gd name="adj" fmla="val 8822"/>
            </a:avLst>
          </a:prstGeom>
          <a:solidFill>
            <a:schemeClr val="bg2">
              <a:lumMod val="75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0" tIns="36000" rIns="7200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公による制約</a:t>
            </a:r>
            <a:endParaRPr kumimoji="0" lang="en-US" altLang="ja-JP"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8" name="角丸四角形 7"/>
          <p:cNvSpPr/>
          <p:nvPr/>
        </p:nvSpPr>
        <p:spPr>
          <a:xfrm>
            <a:off x="2280973" y="5284286"/>
            <a:ext cx="2637533" cy="792000"/>
          </a:xfrm>
          <a:prstGeom prst="roundRect">
            <a:avLst>
              <a:gd name="adj" fmla="val 8822"/>
            </a:avLst>
          </a:prstGeom>
          <a:solidFill>
            <a:schemeClr val="bg2">
              <a:lumMod val="90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144000" tIns="36000" rIns="72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新技術導入手続きの長期化</a:t>
            </a:r>
            <a:endParaRPr kumimoji="0" lang="en-US" altLang="ja-JP"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費用削減や工期短縮に繋がる新技術の活用について、即応性に乏しい</a:t>
            </a:r>
            <a:endParaRPr kumimoji="0"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角丸四角形 8"/>
          <p:cNvSpPr/>
          <p:nvPr/>
        </p:nvSpPr>
        <p:spPr>
          <a:xfrm>
            <a:off x="2280973" y="3817104"/>
            <a:ext cx="2637533" cy="792000"/>
          </a:xfrm>
          <a:prstGeom prst="roundRect">
            <a:avLst>
              <a:gd name="adj" fmla="val 8822"/>
            </a:avLst>
          </a:prstGeom>
          <a:solidFill>
            <a:schemeClr val="bg2">
              <a:lumMod val="90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144000" tIns="36000" rIns="72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需要開拓ノウハウの不足</a:t>
            </a:r>
          </a:p>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企業との接触機会が少なく、情報収集力が不足</a:t>
            </a:r>
          </a:p>
        </p:txBody>
      </p:sp>
      <p:sp>
        <p:nvSpPr>
          <p:cNvPr id="10" name="角丸四角形 9"/>
          <p:cNvSpPr/>
          <p:nvPr/>
        </p:nvSpPr>
        <p:spPr>
          <a:xfrm>
            <a:off x="2280973" y="6003807"/>
            <a:ext cx="2637533" cy="792000"/>
          </a:xfrm>
          <a:prstGeom prst="roundRect">
            <a:avLst>
              <a:gd name="adj" fmla="val 8822"/>
            </a:avLst>
          </a:prstGeom>
          <a:solidFill>
            <a:schemeClr val="bg2">
              <a:lumMod val="90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144000" tIns="36000" rIns="72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入札契約制度の制約</a:t>
            </a:r>
            <a:endParaRPr kumimoji="0" lang="en-US" altLang="ja-JP"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創意工夫が発揮されにくい仕様発注</a:t>
            </a:r>
            <a:endParaRPr kumimoji="0"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 10"/>
          <p:cNvSpPr/>
          <p:nvPr/>
        </p:nvSpPr>
        <p:spPr>
          <a:xfrm>
            <a:off x="2280973" y="4549755"/>
            <a:ext cx="2637533" cy="792000"/>
          </a:xfrm>
          <a:prstGeom prst="roundRect">
            <a:avLst>
              <a:gd name="adj" fmla="val 8822"/>
            </a:avLst>
          </a:prstGeom>
          <a:solidFill>
            <a:schemeClr val="bg2">
              <a:lumMod val="90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144000" tIns="36000" rIns="72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附帯事業のハードル</a:t>
            </a:r>
            <a:endParaRPr kumimoji="0" lang="en-US" altLang="ja-JP"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地方公営企業法上、本事業と密接な関係にある場合等に限られる</a:t>
            </a:r>
            <a:endParaRPr kumimoji="0"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4883291" y="3401070"/>
            <a:ext cx="551151" cy="3196242"/>
            <a:chOff x="5438133" y="3501613"/>
            <a:chExt cx="551151" cy="3196242"/>
          </a:xfrm>
        </p:grpSpPr>
        <p:sp>
          <p:nvSpPr>
            <p:cNvPr id="13" name="二等辺三角形 12"/>
            <p:cNvSpPr/>
            <p:nvPr/>
          </p:nvSpPr>
          <p:spPr>
            <a:xfrm rot="5400000">
              <a:off x="4160290" y="4868861"/>
              <a:ext cx="3196242" cy="461746"/>
            </a:xfrm>
            <a:prstGeom prst="triangle">
              <a:avLst/>
            </a:prstGeom>
            <a:gradFill flip="none" rotWithShape="1">
              <a:gsLst>
                <a:gs pos="0">
                  <a:srgbClr val="FF0000"/>
                </a:gs>
                <a:gs pos="76000">
                  <a:srgbClr val="FF99FF"/>
                </a:gs>
                <a:gs pos="100000">
                  <a:srgbClr val="FFDFC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5438133" y="3501613"/>
              <a:ext cx="430887" cy="3141811"/>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民間</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活力</a:t>
              </a: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の導入</a:t>
              </a:r>
            </a:p>
          </p:txBody>
        </p:sp>
      </p:grpSp>
      <p:sp>
        <p:nvSpPr>
          <p:cNvPr id="15" name="角丸四角形 14"/>
          <p:cNvSpPr/>
          <p:nvPr/>
        </p:nvSpPr>
        <p:spPr>
          <a:xfrm>
            <a:off x="2280973" y="3121255"/>
            <a:ext cx="2637533" cy="792000"/>
          </a:xfrm>
          <a:prstGeom prst="roundRect">
            <a:avLst>
              <a:gd name="adj" fmla="val 8822"/>
            </a:avLst>
          </a:prstGeom>
          <a:solidFill>
            <a:schemeClr val="bg2">
              <a:lumMod val="90000"/>
            </a:schemeClr>
          </a:solid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ot="0" spcFirstLastPara="0" vert="horz" wrap="square" lIns="144000" tIns="36000" rIns="72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
              </a:spcAft>
              <a:buClrTx/>
              <a:buSzTx/>
              <a:buFontTx/>
              <a:buNone/>
              <a:tabLst/>
              <a:defRPr/>
            </a:pPr>
            <a:r>
              <a:rPr kumimoji="0" lang="ja-JP" altLang="en-US" sz="148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柔軟性のない料金設定</a:t>
            </a:r>
            <a:endParaRPr kumimoji="0" lang="en-US" altLang="ja-JP" sz="14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需要家の使用状況にあった多様な料金設定が行いにくい（硬直的な公平性）</a:t>
            </a:r>
            <a:endParaRPr kumimoji="0"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1 つの角を切り取った四角形 16"/>
          <p:cNvSpPr/>
          <p:nvPr/>
        </p:nvSpPr>
        <p:spPr>
          <a:xfrm>
            <a:off x="5520891" y="3297447"/>
            <a:ext cx="3577232" cy="2022308"/>
          </a:xfrm>
          <a:prstGeom prst="snip1Rect">
            <a:avLst>
              <a:gd name="adj" fmla="val 12629"/>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8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角丸四角形 17"/>
          <p:cNvSpPr/>
          <p:nvPr/>
        </p:nvSpPr>
        <p:spPr>
          <a:xfrm>
            <a:off x="5651373" y="3028920"/>
            <a:ext cx="2066911" cy="413214"/>
          </a:xfrm>
          <a:prstGeom prst="roundRect">
            <a:avLst/>
          </a:prstGeom>
          <a:gradFill>
            <a:gsLst>
              <a:gs pos="0">
                <a:schemeClr val="accent1">
                  <a:lumMod val="75000"/>
                </a:schemeClr>
              </a:gs>
              <a:gs pos="60000">
                <a:schemeClr val="accent1">
                  <a:lumMod val="75000"/>
                </a:schemeClr>
              </a:gs>
              <a:gs pos="100000">
                <a:schemeClr val="accent5">
                  <a:lumMod val="20000"/>
                  <a:lumOff val="80000"/>
                </a:schemeClr>
              </a:gs>
            </a:gsLst>
            <a:lin ang="5400000" scaled="0"/>
          </a:gradFill>
          <a:ln w="22225" cmpd="dbl">
            <a:solidFill>
              <a:schemeClr val="tx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収益性の向上</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5543431" y="3780275"/>
            <a:ext cx="3561380" cy="14657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●多様な料金プランによる水需要の喚起</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利用者ニーズを把握した新たな料金設定</a:t>
            </a:r>
            <a:endParaRPr kumimoji="0"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●新たな収入源の確保</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新たな発想によるサービス・付加価値の創出</a:t>
            </a:r>
            <a:endParaRPr kumimoji="0"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●新規需要の開拓</a:t>
            </a:r>
            <a:endParaRPr kumimoji="0"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33350" marR="0" lvl="0" indent="-133350" algn="l" defTabSz="457200" rtl="0" eaLnBrk="1" fontAlgn="auto" latinLnBrk="0" hangingPunct="1">
              <a:lnSpc>
                <a:spcPct val="100000"/>
              </a:lnSpc>
              <a:spcBef>
                <a:spcPts val="0"/>
              </a:spcBef>
              <a:spcAft>
                <a:spcPts val="50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まちづくりや産業振興と連動し、積極的かつ戦略的な広報・営業活動</a:t>
            </a:r>
            <a:endParaRPr kumimoji="0"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5598816" y="3373448"/>
            <a:ext cx="2993025" cy="480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1 つの角を切り取った四角形 20"/>
          <p:cNvSpPr/>
          <p:nvPr/>
        </p:nvSpPr>
        <p:spPr>
          <a:xfrm>
            <a:off x="5519839" y="5697227"/>
            <a:ext cx="3578284" cy="1098579"/>
          </a:xfrm>
          <a:prstGeom prst="snip1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1"/>
          <p:cNvSpPr/>
          <p:nvPr/>
        </p:nvSpPr>
        <p:spPr>
          <a:xfrm>
            <a:off x="5634361" y="5396693"/>
            <a:ext cx="1620000" cy="385187"/>
          </a:xfrm>
          <a:prstGeom prst="roundRect">
            <a:avLst/>
          </a:prstGeom>
          <a:gradFill>
            <a:gsLst>
              <a:gs pos="0">
                <a:schemeClr val="accent1">
                  <a:lumMod val="75000"/>
                </a:schemeClr>
              </a:gs>
              <a:gs pos="60000">
                <a:schemeClr val="accent1">
                  <a:lumMod val="75000"/>
                </a:schemeClr>
              </a:gs>
              <a:gs pos="100000">
                <a:schemeClr val="accent5">
                  <a:lumMod val="20000"/>
                  <a:lumOff val="80000"/>
                </a:schemeClr>
              </a:gs>
            </a:gsLst>
            <a:lin ang="5400000" scaled="0"/>
          </a:gradFill>
          <a:ln w="22225" cmpd="dbl">
            <a:solidFill>
              <a:schemeClr val="tx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コスト縮減</a:t>
            </a:r>
          </a:p>
        </p:txBody>
      </p:sp>
      <p:sp>
        <p:nvSpPr>
          <p:cNvPr id="23" name="正方形/長方形 22"/>
          <p:cNvSpPr/>
          <p:nvPr/>
        </p:nvSpPr>
        <p:spPr>
          <a:xfrm>
            <a:off x="5538557" y="5784954"/>
            <a:ext cx="3479542" cy="9932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●工業用水道施設の特性を踏まえた</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効率的・効果的な維持管理・更新</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182563" algn="r" defTabSz="457200" rtl="0" eaLnBrk="1" fontAlgn="auto" latinLnBrk="0" hangingPunct="1">
              <a:lnSpc>
                <a:spcPct val="100000"/>
              </a:lnSpc>
              <a:spcBef>
                <a:spcPts val="0"/>
              </a:spcBef>
              <a:spcAft>
                <a:spcPts val="60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（次ページ参照）</a:t>
            </a:r>
            <a:endParaRPr kumimoji="0"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●自由度の高い契約方式</a:t>
            </a:r>
          </a:p>
        </p:txBody>
      </p:sp>
      <p:sp>
        <p:nvSpPr>
          <p:cNvPr id="24" name="正方形/長方形 23"/>
          <p:cNvSpPr/>
          <p:nvPr/>
        </p:nvSpPr>
        <p:spPr>
          <a:xfrm>
            <a:off x="5532662" y="6128149"/>
            <a:ext cx="2687874" cy="480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p:cNvSpPr/>
          <p:nvPr/>
        </p:nvSpPr>
        <p:spPr>
          <a:xfrm>
            <a:off x="5366590" y="4001454"/>
            <a:ext cx="3113577" cy="480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テキスト ボックス 25"/>
          <p:cNvSpPr txBox="1"/>
          <p:nvPr/>
        </p:nvSpPr>
        <p:spPr>
          <a:xfrm>
            <a:off x="60960" y="1009898"/>
            <a:ext cx="9037163" cy="1512225"/>
          </a:xfrm>
          <a:prstGeom prst="rect">
            <a:avLst/>
          </a:prstGeom>
          <a:noFill/>
          <a:ln w="25400" cmpd="dbl">
            <a:solidFill>
              <a:schemeClr val="tx1"/>
            </a:solidFill>
          </a:ln>
          <a:effectLst>
            <a:glow rad="63500">
              <a:schemeClr val="accent5">
                <a:lumMod val="40000"/>
                <a:lumOff val="60000"/>
                <a:alpha val="40000"/>
              </a:schemeClr>
            </a:glow>
          </a:effectLst>
        </p:spPr>
        <p:txBody>
          <a:bodyPr wrap="square" tIns="90000" rIns="90000" bIns="36000" rtlCol="0" anchor="t" anchorCtr="0">
            <a:spAutoFit/>
          </a:bodyPr>
          <a:lstStyle/>
          <a:p>
            <a:pPr marL="174625" marR="0" lvl="0" indent="-174625" algn="l" defTabSz="457200" rtl="0" eaLnBrk="1" fontAlgn="auto" latinLnBrk="0" hangingPunct="1">
              <a:lnSpc>
                <a:spcPts val="2000"/>
              </a:lnSpc>
              <a:spcBef>
                <a:spcPts val="0"/>
              </a:spcBef>
              <a:spcAft>
                <a:spcPts val="40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・公による事業経営のままでは</a:t>
            </a:r>
            <a:r>
              <a:rPr kumimoji="0" lang="ja-JP" altLang="en-US"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「公による制約」</a:t>
            </a: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のため、必要なノウハウの獲得が限定される。</a:t>
            </a:r>
            <a:endParaRPr kumimoji="0" lang="en-US"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4625" marR="0" lvl="0" indent="-174625" algn="l" defTabSz="457200" rtl="0" eaLnBrk="1" fontAlgn="auto" latinLnBrk="0" hangingPunct="1">
              <a:lnSpc>
                <a:spcPts val="2000"/>
              </a:lnSpc>
              <a:spcBef>
                <a:spcPts val="0"/>
              </a:spcBef>
              <a:spcAft>
                <a:spcPts val="40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・大阪市工業用水道事業が持つ強みを活かしつつ、取り巻く機会を捉えるためには、経営の自由度を高め、民間発想を最大限に活かすことができる官民連携手法によって、</a:t>
            </a:r>
            <a:r>
              <a:rPr kumimoji="0" lang="ja-JP" altLang="en-US"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民間活力を導入</a:t>
            </a: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し、経営課題の根本的解決に向けた</a:t>
            </a:r>
            <a:r>
              <a:rPr kumimoji="0" lang="ja-JP" altLang="en-US"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新たな事業形態への転換</a:t>
            </a: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を図る必要がある。</a:t>
            </a:r>
            <a:endParaRPr kumimoji="0" lang="en-US"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4625" marR="0" lvl="0" indent="-174625" algn="l" defTabSz="457200" rtl="0" eaLnBrk="1" fontAlgn="auto" latinLnBrk="0" hangingPunct="1">
              <a:lnSpc>
                <a:spcPts val="2000"/>
              </a:lnSpc>
              <a:spcBef>
                <a:spcPts val="0"/>
              </a:spcBef>
              <a:spcAft>
                <a:spcPts val="40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PPP/PFI</a:t>
            </a: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の各手法について、比較検討の結果、</a:t>
            </a:r>
            <a:r>
              <a:rPr kumimoji="0" lang="ja-JP" altLang="en-US"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公共施設等運営権の活用が最も効果が期待されると結論。</a:t>
            </a:r>
            <a:endParaRPr kumimoji="0" lang="en-US" altLang="ja-JP"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角丸四角形 26"/>
          <p:cNvSpPr/>
          <p:nvPr/>
        </p:nvSpPr>
        <p:spPr>
          <a:xfrm>
            <a:off x="5520892" y="2647504"/>
            <a:ext cx="2501327" cy="324000"/>
          </a:xfrm>
          <a:prstGeom prst="roundRect">
            <a:avLst/>
          </a:prstGeom>
          <a:gradFill>
            <a:gsLst>
              <a:gs pos="0">
                <a:schemeClr val="accent1">
                  <a:lumMod val="75000"/>
                </a:schemeClr>
              </a:gs>
              <a:gs pos="60000">
                <a:schemeClr val="accent1">
                  <a:lumMod val="75000"/>
                </a:schemeClr>
              </a:gs>
              <a:gs pos="100000">
                <a:schemeClr val="accent5">
                  <a:lumMod val="20000"/>
                  <a:lumOff val="80000"/>
                </a:schemeClr>
              </a:gs>
            </a:gsLst>
            <a:lin ang="5400000" scaled="0"/>
          </a:gradFill>
          <a:ln w="22225" cmpd="dbl">
            <a:solidFill>
              <a:schemeClr val="tx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あるべき姿</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8" name="左右矢印吹き出し 27"/>
          <p:cNvSpPr/>
          <p:nvPr/>
        </p:nvSpPr>
        <p:spPr>
          <a:xfrm>
            <a:off x="175800" y="3507713"/>
            <a:ext cx="1352050" cy="1080000"/>
          </a:xfrm>
          <a:prstGeom prst="leftRightArrowCallout">
            <a:avLst>
              <a:gd name="adj1" fmla="val 100000"/>
              <a:gd name="adj2" fmla="val 50000"/>
              <a:gd name="adj3" fmla="val 15531"/>
              <a:gd name="adj4" fmla="val 48123"/>
            </a:avLst>
          </a:prstGeom>
          <a:solidFill>
            <a:srgbClr val="FFE699"/>
          </a:solidFill>
          <a:ln w="127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左右矢印吹き出し 28"/>
          <p:cNvSpPr/>
          <p:nvPr/>
        </p:nvSpPr>
        <p:spPr>
          <a:xfrm>
            <a:off x="175800" y="5319755"/>
            <a:ext cx="1352050" cy="1080000"/>
          </a:xfrm>
          <a:prstGeom prst="leftRightArrowCallout">
            <a:avLst>
              <a:gd name="adj1" fmla="val 100000"/>
              <a:gd name="adj2" fmla="val 50000"/>
              <a:gd name="adj3" fmla="val 16234"/>
              <a:gd name="adj4" fmla="val 48123"/>
            </a:avLst>
          </a:prstGeom>
          <a:solidFill>
            <a:srgbClr val="FFE699"/>
          </a:solidFill>
          <a:ln w="127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二等辺三角形 29"/>
          <p:cNvSpPr/>
          <p:nvPr/>
        </p:nvSpPr>
        <p:spPr>
          <a:xfrm rot="5400000">
            <a:off x="340080" y="4773185"/>
            <a:ext cx="3191322" cy="434191"/>
          </a:xfrm>
          <a:prstGeom prst="triangle">
            <a:avLst/>
          </a:prstGeom>
          <a:gradFill flip="none" rotWithShape="1">
            <a:gsLst>
              <a:gs pos="0">
                <a:schemeClr val="accent1">
                  <a:lumMod val="50000"/>
                </a:schemeClr>
              </a:gs>
              <a:gs pos="76000">
                <a:schemeClr val="accent1">
                  <a:lumMod val="40000"/>
                  <a:lumOff val="60000"/>
                </a:schemeClr>
              </a:gs>
              <a:gs pos="100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1627205" y="3328499"/>
            <a:ext cx="430887" cy="3141811"/>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公による経営</a:t>
            </a:r>
          </a:p>
        </p:txBody>
      </p:sp>
      <p:sp>
        <p:nvSpPr>
          <p:cNvPr id="32" name="テキスト ボックス 31"/>
          <p:cNvSpPr txBox="1"/>
          <p:nvPr/>
        </p:nvSpPr>
        <p:spPr>
          <a:xfrm>
            <a:off x="31750" y="2643659"/>
            <a:ext cx="1692000" cy="360000"/>
          </a:xfrm>
          <a:prstGeom prst="leftRightArrowCallout">
            <a:avLst>
              <a:gd name="adj1" fmla="val 100000"/>
              <a:gd name="adj2" fmla="val 50000"/>
              <a:gd name="adj3" fmla="val 25000"/>
              <a:gd name="adj4" fmla="val 48123"/>
            </a:avLst>
          </a:prstGeom>
          <a:solidFill>
            <a:srgbClr val="FFE699"/>
          </a:solidFill>
          <a:ln>
            <a:solidFill>
              <a:schemeClr val="accent4">
                <a:lumMod val="50000"/>
              </a:schemeClr>
            </a:solidFill>
          </a:ln>
        </p:spPr>
        <p:txBody>
          <a:bodyPr wrap="square" tIns="72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p:cNvSpPr txBox="1"/>
          <p:nvPr/>
        </p:nvSpPr>
        <p:spPr>
          <a:xfrm>
            <a:off x="41611" y="2699230"/>
            <a:ext cx="1692001" cy="3393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必要なノウハウ</a:t>
            </a:r>
          </a:p>
        </p:txBody>
      </p:sp>
      <p:sp>
        <p:nvSpPr>
          <p:cNvPr id="34" name="テキスト ボックス 33"/>
          <p:cNvSpPr txBox="1"/>
          <p:nvPr/>
        </p:nvSpPr>
        <p:spPr>
          <a:xfrm>
            <a:off x="159178" y="5638187"/>
            <a:ext cx="1360987"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新たな発想を</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形作る技術力</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34"/>
          <p:cNvSpPr txBox="1"/>
          <p:nvPr/>
        </p:nvSpPr>
        <p:spPr>
          <a:xfrm>
            <a:off x="184579" y="3827181"/>
            <a:ext cx="1335586"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柔軟かつ大胆な経営力</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正方形/長方形 35"/>
          <p:cNvSpPr/>
          <p:nvPr/>
        </p:nvSpPr>
        <p:spPr>
          <a:xfrm>
            <a:off x="251520" y="590647"/>
            <a:ext cx="704942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（１）公共施設等運営権制度の導入</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a:extLst>
              <a:ext uri="{FF2B5EF4-FFF2-40B4-BE49-F238E27FC236}">
                <a16:creationId xmlns:a16="http://schemas.microsoft.com/office/drawing/2014/main" id="{53042BAB-D850-9A66-7285-31A468B3CB28}"/>
              </a:ext>
            </a:extLst>
          </p:cNvPr>
          <p:cNvPicPr/>
          <p:nvPr/>
        </p:nvPicPr>
        <p:blipFill rotWithShape="1">
          <a:blip r:embed="rId2"/>
          <a:srcRect l="71944" t="20521" r="19787" b="73197"/>
          <a:stretch/>
        </p:blipFill>
        <p:spPr bwMode="auto">
          <a:xfrm>
            <a:off x="6362078" y="147533"/>
            <a:ext cx="818953" cy="355414"/>
          </a:xfrm>
          <a:prstGeom prst="rect">
            <a:avLst/>
          </a:prstGeom>
          <a:ln>
            <a:noFill/>
          </a:ln>
          <a:extLst>
            <a:ext uri="{53640926-AAD7-44D8-BBD7-CCE9431645EC}">
              <a14:shadowObscured xmlns:a14="http://schemas.microsoft.com/office/drawing/2010/main"/>
            </a:ext>
          </a:extLst>
        </p:spPr>
      </p:pic>
      <p:sp>
        <p:nvSpPr>
          <p:cNvPr id="39" name="テキスト ボックス 38"/>
          <p:cNvSpPr txBox="1"/>
          <p:nvPr/>
        </p:nvSpPr>
        <p:spPr>
          <a:xfrm>
            <a:off x="0" y="44624"/>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fld id="{77594F6A-A54B-438B-8D6E-C0576E169278}" type="slidenum">
              <a:rPr kumimoji="1" lang="ja-JP" altLang="en-US" smtClean="0"/>
              <a:t>106</a:t>
            </a:fld>
            <a:endParaRPr kumimoji="1" lang="ja-JP" altLang="en-US"/>
          </a:p>
        </p:txBody>
      </p:sp>
    </p:spTree>
    <p:extLst>
      <p:ext uri="{BB962C8B-B14F-4D97-AF65-F5344CB8AC3E}">
        <p14:creationId xmlns:p14="http://schemas.microsoft.com/office/powerpoint/2010/main" val="328428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39552" y="548680"/>
            <a:ext cx="8359974" cy="5688632"/>
          </a:xfrm>
          <a:prstGeom prst="rect">
            <a:avLst/>
          </a:prstGeom>
        </p:spPr>
        <p:txBody>
          <a:bodyPr vert="horz" lIns="91440" tIns="45720" rIns="91440" bIns="45720" rtlCol="0" anchor="ctr">
            <a:normAutofit/>
          </a:bodyPr>
          <a:lstStyle/>
          <a:p>
            <a:pPr>
              <a:spcBef>
                <a:spcPct val="0"/>
              </a:spcBef>
              <a:defRPr/>
            </a:pPr>
            <a:r>
              <a:rPr lang="en-US" altLang="ja-JP" sz="4000" b="1" dirty="0">
                <a:latin typeface="BIZ UDゴシック" panose="020B0400000000000000" pitchFamily="49" charset="-128"/>
                <a:ea typeface="BIZ UDゴシック" panose="020B0400000000000000" pitchFamily="49" charset="-128"/>
                <a:cs typeface="+mj-cs"/>
              </a:rPr>
              <a:t>Ⅱ</a:t>
            </a:r>
            <a:r>
              <a:rPr lang="ja-JP" altLang="en-US" sz="4000" b="1" dirty="0">
                <a:latin typeface="BIZ UDゴシック" panose="020B0400000000000000" pitchFamily="49" charset="-128"/>
                <a:ea typeface="BIZ UDゴシック" panose="020B0400000000000000" pitchFamily="49" charset="-128"/>
                <a:cs typeface="+mj-cs"/>
              </a:rPr>
              <a:t>　公民連携</a:t>
            </a:r>
            <a:r>
              <a:rPr lang="en-US" altLang="ja-JP" sz="4000" b="1" dirty="0">
                <a:latin typeface="BIZ UDゴシック" panose="020B0400000000000000" pitchFamily="49" charset="-128"/>
                <a:ea typeface="BIZ UDゴシック" panose="020B0400000000000000" pitchFamily="49" charset="-128"/>
                <a:cs typeface="+mj-cs"/>
              </a:rPr>
              <a:t>/</a:t>
            </a:r>
            <a:r>
              <a:rPr lang="ja-JP" altLang="en-US" sz="4000" b="1" dirty="0">
                <a:latin typeface="BIZ UDゴシック" panose="020B0400000000000000" pitchFamily="49" charset="-128"/>
                <a:ea typeface="BIZ UDゴシック" panose="020B0400000000000000" pitchFamily="49" charset="-128"/>
                <a:cs typeface="+mj-cs"/>
              </a:rPr>
              <a:t>経営形態の見直し</a:t>
            </a:r>
          </a:p>
          <a:p>
            <a:pPr>
              <a:spcBef>
                <a:spcPct val="0"/>
              </a:spcBef>
              <a:defRPr/>
            </a:pPr>
            <a:r>
              <a:rPr kumimoji="1" lang="en-US" altLang="ja-JP"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a:t>
            </a:r>
            <a:r>
              <a:rPr lang="zh-CN" altLang="en-US" sz="4000" b="1" dirty="0">
                <a:latin typeface="BIZ UDゴシック" panose="020B0400000000000000" pitchFamily="49" charset="-128"/>
                <a:ea typeface="BIZ UDゴシック" panose="020B0400000000000000" pitchFamily="49" charset="-128"/>
                <a:cs typeface="+mj-cs"/>
              </a:rPr>
              <a:t>独立行政法人化</a:t>
            </a:r>
            <a:r>
              <a:rPr kumimoji="1" lang="en-US" altLang="ja-JP"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a:t>
            </a:r>
            <a:endParaRPr lang="en-US" altLang="ja-JP" sz="40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（８）</a:t>
            </a:r>
            <a:r>
              <a:rPr lang="ja-JP" altLang="en-US" sz="4000" b="1" dirty="0">
                <a:latin typeface="BIZ UDゴシック" panose="020B0400000000000000" pitchFamily="49" charset="-128"/>
                <a:ea typeface="BIZ UDゴシック" panose="020B0400000000000000" pitchFamily="49" charset="-128"/>
                <a:cs typeface="+mj-cs"/>
              </a:rPr>
              <a:t>病院</a:t>
            </a:r>
            <a:endParaRPr lang="ja-JP" altLang="en-US" sz="4000" b="1" strike="sngStrike"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（９）</a:t>
            </a:r>
            <a:r>
              <a:rPr lang="ja-JP" altLang="en-US" sz="4000" b="1" dirty="0">
                <a:latin typeface="BIZ UDゴシック" panose="020B0400000000000000" pitchFamily="49" charset="-128"/>
                <a:ea typeface="BIZ UDゴシック" panose="020B0400000000000000" pitchFamily="49" charset="-128"/>
                <a:cs typeface="+mj-cs"/>
              </a:rPr>
              <a:t>博物館</a:t>
            </a:r>
            <a:endParaRPr lang="en-US" altLang="ja-JP" sz="40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a:t>
            </a:r>
            <a:r>
              <a:rPr lang="en-US" altLang="ja-JP" sz="4000" b="1" dirty="0" smtClean="0">
                <a:latin typeface="BIZ UDゴシック" panose="020B0400000000000000" pitchFamily="49" charset="-128"/>
                <a:ea typeface="BIZ UDゴシック" panose="020B0400000000000000" pitchFamily="49" charset="-128"/>
                <a:cs typeface="+mj-cs"/>
              </a:rPr>
              <a:t>10</a:t>
            </a:r>
            <a:r>
              <a:rPr lang="ja-JP" altLang="en-US" sz="4000" b="1" dirty="0" smtClean="0">
                <a:latin typeface="BIZ UDゴシック" panose="020B0400000000000000" pitchFamily="49" charset="-128"/>
                <a:ea typeface="BIZ UDゴシック" panose="020B0400000000000000" pitchFamily="49" charset="-128"/>
                <a:cs typeface="+mj-cs"/>
              </a:rPr>
              <a:t>）</a:t>
            </a:r>
            <a:r>
              <a:rPr lang="ja-JP" altLang="en-US" sz="4000" b="1" dirty="0">
                <a:latin typeface="BIZ UDゴシック" panose="020B0400000000000000" pitchFamily="49" charset="-128"/>
                <a:ea typeface="BIZ UDゴシック" panose="020B0400000000000000" pitchFamily="49" charset="-128"/>
                <a:cs typeface="+mj-cs"/>
              </a:rPr>
              <a:t>動物園</a:t>
            </a:r>
            <a:endParaRPr lang="en-US" altLang="ja-JP" sz="4000" b="1" dirty="0">
              <a:latin typeface="BIZ UDゴシック" panose="020B0400000000000000" pitchFamily="49" charset="-128"/>
              <a:ea typeface="BIZ UDゴシック" panose="020B0400000000000000" pitchFamily="49" charset="-128"/>
              <a:cs typeface="+mj-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133</a:t>
            </a:fld>
            <a:endParaRPr lang="ja-JP" altLang="en-US"/>
          </a:p>
        </p:txBody>
      </p:sp>
    </p:spTree>
    <p:extLst>
      <p:ext uri="{BB962C8B-B14F-4D97-AF65-F5344CB8AC3E}">
        <p14:creationId xmlns:p14="http://schemas.microsoft.com/office/powerpoint/2010/main" val="228000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03C11E1D-58BF-5B8F-86EE-EADF27B57A16}"/>
              </a:ext>
            </a:extLst>
          </p:cNvPr>
          <p:cNvSpPr/>
          <p:nvPr/>
        </p:nvSpPr>
        <p:spPr>
          <a:xfrm>
            <a:off x="6732240" y="2276872"/>
            <a:ext cx="2158850" cy="4032448"/>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独立行政法人化</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（８）</a:t>
            </a:r>
            <a:r>
              <a:rPr lang="ja-JP" altLang="en-US" sz="2400" b="1" u="sng" dirty="0">
                <a:solidFill>
                  <a:schemeClr val="bg1"/>
                </a:solidFill>
                <a:latin typeface="BIZ UDゴシック" panose="020B0400000000000000" pitchFamily="49" charset="-128"/>
                <a:ea typeface="BIZ UDゴシック" panose="020B0400000000000000" pitchFamily="49" charset="-128"/>
              </a:rPr>
              <a:t>病院</a:t>
            </a:r>
            <a:endParaRPr lang="en-US" altLang="ja-JP" sz="20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nvGraphicFramePr>
        <p:xfrm>
          <a:off x="247650" y="660236"/>
          <a:ext cx="8643440" cy="5827008"/>
        </p:xfrm>
        <a:graphic>
          <a:graphicData uri="http://schemas.openxmlformats.org/drawingml/2006/table">
            <a:tbl>
              <a:tblPr firstRow="1">
                <a:tableStyleId>{5C22544A-7EE6-4342-B048-85BDC9FD1C3A}</a:tableStyleId>
              </a:tblPr>
              <a:tblGrid>
                <a:gridCol w="2160860">
                  <a:extLst>
                    <a:ext uri="{9D8B030D-6E8A-4147-A177-3AD203B41FA5}">
                      <a16:colId xmlns:a16="http://schemas.microsoft.com/office/drawing/2014/main" val="20000"/>
                    </a:ext>
                  </a:extLst>
                </a:gridCol>
                <a:gridCol w="2160860">
                  <a:extLst>
                    <a:ext uri="{9D8B030D-6E8A-4147-A177-3AD203B41FA5}">
                      <a16:colId xmlns:a16="http://schemas.microsoft.com/office/drawing/2014/main" val="20001"/>
                    </a:ext>
                  </a:extLst>
                </a:gridCol>
                <a:gridCol w="2160860">
                  <a:extLst>
                    <a:ext uri="{9D8B030D-6E8A-4147-A177-3AD203B41FA5}">
                      <a16:colId xmlns:a16="http://schemas.microsoft.com/office/drawing/2014/main" val="20002"/>
                    </a:ext>
                  </a:extLst>
                </a:gridCol>
                <a:gridCol w="2160860">
                  <a:extLst>
                    <a:ext uri="{9D8B030D-6E8A-4147-A177-3AD203B41FA5}">
                      <a16:colId xmlns:a16="http://schemas.microsoft.com/office/drawing/2014/main" val="20003"/>
                    </a:ext>
                  </a:extLst>
                </a:gridCol>
              </a:tblGrid>
              <a:tr h="333390">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61248">
                <a:tc>
                  <a:txBody>
                    <a:bodyPr/>
                    <a:lstStyle/>
                    <a:p>
                      <a:pPr marL="72000" indent="-457200">
                        <a:lnSpc>
                          <a:spcPts val="1800"/>
                        </a:lnSpc>
                      </a:pPr>
                      <a:r>
                        <a:rPr lang="ja-JP" altLang="en-US" sz="1400" dirty="0">
                          <a:latin typeface="+mj-lt"/>
                          <a:ea typeface="+mj-ea"/>
                        </a:rPr>
                        <a:t>・公営企業の制約（経営資源の調達における法律上の限界、行政の非効率性）</a:t>
                      </a:r>
                    </a:p>
                    <a:p>
                      <a:pPr marL="72000" indent="-457200">
                        <a:lnSpc>
                          <a:spcPts val="1800"/>
                        </a:lnSpc>
                      </a:pPr>
                      <a:r>
                        <a:rPr lang="ja-JP" altLang="en-US" sz="1400" dirty="0">
                          <a:latin typeface="+mj-lt"/>
                          <a:ea typeface="+mj-ea"/>
                        </a:rPr>
                        <a:t>・資金不足</a:t>
                      </a:r>
                    </a:p>
                    <a:p>
                      <a:pPr marL="72000" indent="-457200">
                        <a:lnSpc>
                          <a:spcPts val="1800"/>
                        </a:lnSpc>
                      </a:pPr>
                      <a:endParaRPr lang="ja-JP" altLang="en-US" sz="1400" dirty="0">
                        <a:latin typeface="+mj-lt"/>
                        <a:ea typeface="+mj-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r>
                        <a:rPr kumimoji="1" lang="ja-JP" altLang="en-US" sz="1400" dirty="0">
                          <a:latin typeface="+mj-lt"/>
                          <a:ea typeface="+mj-ea"/>
                        </a:rPr>
                        <a:t>・</a:t>
                      </a:r>
                      <a:r>
                        <a:rPr lang="ja-JP" altLang="en-US" sz="1400" dirty="0">
                          <a:latin typeface="+mj-lt"/>
                          <a:ea typeface="+mj-ea"/>
                        </a:rPr>
                        <a:t>公立病院としての役割を果たすため、市立病院は、より自律的・効率的・効果的な経営形態への移行が必要。</a:t>
                      </a:r>
                      <a:endParaRPr lang="en-US" altLang="ja-JP" sz="1400" dirty="0">
                        <a:latin typeface="+mj-lt"/>
                        <a:ea typeface="+mj-ea"/>
                      </a:endParaRPr>
                    </a:p>
                    <a:p>
                      <a:pPr marL="72000" indent="-457200"/>
                      <a:endParaRPr lang="en-US" altLang="ja-JP" sz="1400" b="0" dirty="0">
                        <a:solidFill>
                          <a:schemeClr val="tx1"/>
                        </a:solidFill>
                        <a:latin typeface="+mj-lt"/>
                        <a:ea typeface="+mj-ea"/>
                      </a:endParaRPr>
                    </a:p>
                    <a:p>
                      <a:pPr marL="72000" indent="-457200"/>
                      <a:r>
                        <a:rPr kumimoji="1" lang="ja-JP" altLang="en-US" sz="1400" dirty="0">
                          <a:solidFill>
                            <a:schemeClr val="tx1"/>
                          </a:solidFill>
                          <a:latin typeface="+mj-lt"/>
                          <a:ea typeface="+mj-ea"/>
                        </a:rPr>
                        <a:t>・意思決定の迅速化を図り、地域医療のニーズや医療環境の変化に対応した高度専門医療の提供</a:t>
                      </a:r>
                      <a:endParaRPr kumimoji="1" lang="en-US" altLang="ja-JP" sz="1400" dirty="0">
                        <a:solidFill>
                          <a:schemeClr val="tx1"/>
                        </a:solidFill>
                        <a:latin typeface="+mj-lt"/>
                        <a:ea typeface="+mj-ea"/>
                      </a:endParaRPr>
                    </a:p>
                    <a:p>
                      <a:pPr marL="72000" indent="-457200"/>
                      <a:r>
                        <a:rPr kumimoji="1" lang="ja-JP" altLang="en-US" sz="1400" dirty="0">
                          <a:solidFill>
                            <a:schemeClr val="tx1"/>
                          </a:solidFill>
                          <a:latin typeface="+mj-lt"/>
                          <a:ea typeface="+mj-ea"/>
                        </a:rPr>
                        <a:t>・業務運営の改善・効率化</a:t>
                      </a:r>
                      <a:endParaRPr kumimoji="1" lang="en-US" altLang="ja-JP" sz="1400" dirty="0">
                        <a:solidFill>
                          <a:schemeClr val="tx1"/>
                        </a:solidFill>
                        <a:latin typeface="+mj-lt"/>
                        <a:ea typeface="+mj-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j-lt"/>
                          <a:ea typeface="+mj-ea"/>
                        </a:rPr>
                        <a:t>⇒地方公営企業から独立行政法人への移行</a:t>
                      </a:r>
                    </a:p>
                    <a:p>
                      <a:pPr marL="72000" indent="-457200"/>
                      <a:endParaRPr lang="en-US" altLang="ja-JP" sz="1400" dirty="0">
                        <a:solidFill>
                          <a:schemeClr val="tx1"/>
                        </a:solidFill>
                        <a:latin typeface="+mj-lt"/>
                        <a:ea typeface="+mj-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800"/>
                        </a:lnSpc>
                      </a:pPr>
                      <a:r>
                        <a:rPr kumimoji="1" lang="ja-JP" altLang="en-US" sz="1400" kern="1200" dirty="0">
                          <a:solidFill>
                            <a:schemeClr val="dk1"/>
                          </a:solidFill>
                          <a:latin typeface="+mj-lt"/>
                          <a:ea typeface="+mj-ea"/>
                          <a:cs typeface="+mn-cs"/>
                        </a:rPr>
                        <a:t>・「大阪市立市民病院経営検討委員会」最終報告（</a:t>
                      </a:r>
                      <a:r>
                        <a:rPr kumimoji="1" lang="en-US" altLang="ja-JP" sz="1400" kern="1200" dirty="0">
                          <a:solidFill>
                            <a:schemeClr val="dk1"/>
                          </a:solidFill>
                          <a:latin typeface="+mj-lt"/>
                          <a:ea typeface="+mj-ea"/>
                          <a:cs typeface="+mn-cs"/>
                        </a:rPr>
                        <a:t>2007</a:t>
                      </a:r>
                      <a:r>
                        <a:rPr kumimoji="1" lang="ja-JP" altLang="en-US" sz="1400" kern="1200" dirty="0">
                          <a:solidFill>
                            <a:schemeClr val="dk1"/>
                          </a:solidFill>
                          <a:latin typeface="+mj-lt"/>
                          <a:ea typeface="+mj-ea"/>
                          <a:cs typeface="+mn-cs"/>
                        </a:rPr>
                        <a:t>年</a:t>
                      </a:r>
                      <a:r>
                        <a:rPr kumimoji="1" lang="en-US" altLang="ja-JP" sz="1400" kern="1200" dirty="0">
                          <a:solidFill>
                            <a:schemeClr val="dk1"/>
                          </a:solidFill>
                          <a:latin typeface="+mj-lt"/>
                          <a:ea typeface="+mj-ea"/>
                          <a:cs typeface="+mn-cs"/>
                        </a:rPr>
                        <a:t>1</a:t>
                      </a:r>
                      <a:r>
                        <a:rPr kumimoji="1" lang="ja-JP" altLang="en-US" sz="1400" kern="1200" dirty="0">
                          <a:solidFill>
                            <a:schemeClr val="dk1"/>
                          </a:solidFill>
                          <a:latin typeface="+mj-lt"/>
                          <a:ea typeface="+mj-ea"/>
                          <a:cs typeface="+mn-cs"/>
                        </a:rPr>
                        <a:t>月）</a:t>
                      </a:r>
                    </a:p>
                    <a:p>
                      <a:pPr marL="72000" indent="-457200">
                        <a:lnSpc>
                          <a:spcPts val="1800"/>
                        </a:lnSpc>
                      </a:pPr>
                      <a:r>
                        <a:rPr kumimoji="1" lang="ja-JP" altLang="en-US" sz="1400" kern="1200" dirty="0">
                          <a:solidFill>
                            <a:schemeClr val="dk1"/>
                          </a:solidFill>
                          <a:latin typeface="+mj-lt"/>
                          <a:ea typeface="+mj-ea"/>
                          <a:cs typeface="+mn-cs"/>
                        </a:rPr>
                        <a:t>・「大阪市市民病院改革プラン」（</a:t>
                      </a:r>
                      <a:r>
                        <a:rPr kumimoji="1" lang="en-US" altLang="ja-JP" sz="1400" kern="1200" dirty="0">
                          <a:solidFill>
                            <a:schemeClr val="dk1"/>
                          </a:solidFill>
                          <a:latin typeface="+mj-lt"/>
                          <a:ea typeface="+mj-ea"/>
                          <a:cs typeface="+mn-cs"/>
                        </a:rPr>
                        <a:t>2009</a:t>
                      </a:r>
                      <a:r>
                        <a:rPr kumimoji="1" lang="ja-JP" altLang="en-US" sz="1400" kern="1200" dirty="0">
                          <a:solidFill>
                            <a:schemeClr val="dk1"/>
                          </a:solidFill>
                          <a:latin typeface="+mj-lt"/>
                          <a:ea typeface="+mj-ea"/>
                          <a:cs typeface="+mn-cs"/>
                        </a:rPr>
                        <a:t>～</a:t>
                      </a:r>
                      <a:r>
                        <a:rPr kumimoji="1" lang="en-US" altLang="ja-JP" sz="1400" kern="1200" dirty="0">
                          <a:solidFill>
                            <a:schemeClr val="dk1"/>
                          </a:solidFill>
                          <a:latin typeface="+mj-lt"/>
                          <a:ea typeface="+mj-ea"/>
                          <a:cs typeface="+mn-cs"/>
                        </a:rPr>
                        <a:t>2011</a:t>
                      </a:r>
                      <a:r>
                        <a:rPr kumimoji="1" lang="ja-JP" altLang="en-US" sz="1400" kern="1200" dirty="0">
                          <a:solidFill>
                            <a:schemeClr val="tx1"/>
                          </a:solidFill>
                          <a:latin typeface="+mj-lt"/>
                          <a:ea typeface="+mj-ea"/>
                          <a:cs typeface="+mn-cs"/>
                        </a:rPr>
                        <a:t>年</a:t>
                      </a:r>
                      <a:r>
                        <a:rPr kumimoji="1" lang="ja-JP" altLang="en-US" sz="1400" kern="1200" dirty="0">
                          <a:solidFill>
                            <a:schemeClr val="dk1"/>
                          </a:solidFill>
                          <a:latin typeface="+mj-lt"/>
                          <a:ea typeface="+mj-ea"/>
                          <a:cs typeface="+mn-cs"/>
                        </a:rPr>
                        <a:t>度）策定（</a:t>
                      </a:r>
                      <a:r>
                        <a:rPr kumimoji="1" lang="en-US" altLang="ja-JP" sz="1400" kern="1200" dirty="0">
                          <a:solidFill>
                            <a:schemeClr val="dk1"/>
                          </a:solidFill>
                          <a:latin typeface="+mj-lt"/>
                          <a:ea typeface="+mj-ea"/>
                          <a:cs typeface="+mn-cs"/>
                        </a:rPr>
                        <a:t>2009</a:t>
                      </a:r>
                      <a:r>
                        <a:rPr kumimoji="1" lang="ja-JP" altLang="en-US" sz="1400" kern="1200" dirty="0">
                          <a:solidFill>
                            <a:schemeClr val="dk1"/>
                          </a:solidFill>
                          <a:latin typeface="+mj-lt"/>
                          <a:ea typeface="+mj-ea"/>
                          <a:cs typeface="+mn-cs"/>
                        </a:rPr>
                        <a:t>年</a:t>
                      </a:r>
                      <a:r>
                        <a:rPr kumimoji="1" lang="en-US" altLang="ja-JP" sz="1400" kern="1200" dirty="0">
                          <a:solidFill>
                            <a:schemeClr val="dk1"/>
                          </a:solidFill>
                          <a:latin typeface="+mj-lt"/>
                          <a:ea typeface="+mj-ea"/>
                          <a:cs typeface="+mn-cs"/>
                        </a:rPr>
                        <a:t>3</a:t>
                      </a:r>
                      <a:r>
                        <a:rPr kumimoji="1" lang="ja-JP" altLang="en-US" sz="1400" kern="1200" dirty="0">
                          <a:solidFill>
                            <a:schemeClr val="dk1"/>
                          </a:solidFill>
                          <a:latin typeface="+mj-lt"/>
                          <a:ea typeface="+mj-ea"/>
                          <a:cs typeface="+mn-cs"/>
                        </a:rPr>
                        <a:t>月）</a:t>
                      </a:r>
                    </a:p>
                    <a:p>
                      <a:pPr marL="72000" indent="-457200">
                        <a:lnSpc>
                          <a:spcPts val="1800"/>
                        </a:lnSpc>
                      </a:pPr>
                      <a:r>
                        <a:rPr kumimoji="1" lang="ja-JP" altLang="en-US" sz="1400" kern="1200" dirty="0">
                          <a:solidFill>
                            <a:schemeClr val="dk1"/>
                          </a:solidFill>
                          <a:latin typeface="+mj-lt"/>
                          <a:ea typeface="+mj-ea"/>
                          <a:cs typeface="+mn-cs"/>
                        </a:rPr>
                        <a:t>・地方公営企業法全部適用へ移行（</a:t>
                      </a:r>
                      <a:r>
                        <a:rPr kumimoji="1" lang="en-US" altLang="ja-JP" sz="1400" kern="1200" dirty="0">
                          <a:solidFill>
                            <a:schemeClr val="dk1"/>
                          </a:solidFill>
                          <a:latin typeface="+mj-lt"/>
                          <a:ea typeface="+mj-ea"/>
                          <a:cs typeface="+mn-cs"/>
                        </a:rPr>
                        <a:t>2009</a:t>
                      </a:r>
                      <a:r>
                        <a:rPr kumimoji="1" lang="ja-JP" altLang="en-US" sz="1400" kern="1200" dirty="0">
                          <a:solidFill>
                            <a:schemeClr val="dk1"/>
                          </a:solidFill>
                          <a:latin typeface="+mj-lt"/>
                          <a:ea typeface="+mj-ea"/>
                          <a:cs typeface="+mn-cs"/>
                        </a:rPr>
                        <a:t>年</a:t>
                      </a:r>
                      <a:r>
                        <a:rPr kumimoji="1" lang="en-US" altLang="ja-JP" sz="1400" kern="1200" dirty="0">
                          <a:solidFill>
                            <a:schemeClr val="dk1"/>
                          </a:solidFill>
                          <a:latin typeface="+mj-lt"/>
                          <a:ea typeface="+mj-ea"/>
                          <a:cs typeface="+mn-cs"/>
                        </a:rPr>
                        <a:t>4</a:t>
                      </a:r>
                      <a:r>
                        <a:rPr kumimoji="1" lang="ja-JP" altLang="en-US" sz="1400" kern="1200" dirty="0">
                          <a:solidFill>
                            <a:schemeClr val="dk1"/>
                          </a:solidFill>
                          <a:latin typeface="+mj-lt"/>
                          <a:ea typeface="+mj-ea"/>
                          <a:cs typeface="+mn-cs"/>
                        </a:rPr>
                        <a:t>月）</a:t>
                      </a:r>
                    </a:p>
                    <a:p>
                      <a:pPr marL="72000" indent="-457200">
                        <a:lnSpc>
                          <a:spcPts val="1800"/>
                        </a:lnSpc>
                      </a:pPr>
                      <a:r>
                        <a:rPr kumimoji="1" lang="ja-JP" altLang="en-US" sz="1400" kern="1200" dirty="0">
                          <a:solidFill>
                            <a:schemeClr val="dk1"/>
                          </a:solidFill>
                          <a:latin typeface="+mj-lt"/>
                          <a:ea typeface="+mj-ea"/>
                          <a:cs typeface="+mn-cs"/>
                        </a:rPr>
                        <a:t>・市会にて関連議案上程、可決（</a:t>
                      </a:r>
                      <a:r>
                        <a:rPr kumimoji="1" lang="en-US" altLang="ja-JP" sz="1400" kern="1200" dirty="0">
                          <a:solidFill>
                            <a:schemeClr val="dk1"/>
                          </a:solidFill>
                          <a:latin typeface="+mj-lt"/>
                          <a:ea typeface="+mj-ea"/>
                          <a:cs typeface="+mn-cs"/>
                        </a:rPr>
                        <a:t>2014</a:t>
                      </a:r>
                      <a:r>
                        <a:rPr kumimoji="1" lang="ja-JP" altLang="en-US" sz="1400" kern="1200" dirty="0">
                          <a:solidFill>
                            <a:schemeClr val="dk1"/>
                          </a:solidFill>
                          <a:latin typeface="+mj-lt"/>
                          <a:ea typeface="+mj-ea"/>
                          <a:cs typeface="+mn-cs"/>
                        </a:rPr>
                        <a:t>年</a:t>
                      </a:r>
                      <a:r>
                        <a:rPr kumimoji="1" lang="en-US" altLang="ja-JP" sz="1400" kern="1200" dirty="0">
                          <a:solidFill>
                            <a:schemeClr val="dk1"/>
                          </a:solidFill>
                          <a:latin typeface="+mj-lt"/>
                          <a:ea typeface="+mj-ea"/>
                          <a:cs typeface="+mn-cs"/>
                        </a:rPr>
                        <a:t>5</a:t>
                      </a:r>
                      <a:r>
                        <a:rPr kumimoji="1" lang="ja-JP" altLang="en-US" sz="1400" kern="1200" dirty="0">
                          <a:solidFill>
                            <a:schemeClr val="dk1"/>
                          </a:solidFill>
                          <a:latin typeface="+mj-lt"/>
                          <a:ea typeface="+mj-ea"/>
                          <a:cs typeface="+mn-cs"/>
                        </a:rPr>
                        <a:t>月）</a:t>
                      </a:r>
                      <a:endParaRPr kumimoji="1" lang="en-US" altLang="ja-JP" sz="1400" kern="1200" dirty="0">
                        <a:solidFill>
                          <a:schemeClr val="dk1"/>
                        </a:solidFill>
                        <a:latin typeface="+mj-lt"/>
                        <a:ea typeface="+mj-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mj-lt"/>
                          <a:ea typeface="+mj-ea"/>
                          <a:cs typeface="+mn-cs"/>
                        </a:rPr>
                        <a:t>・</a:t>
                      </a:r>
                      <a:r>
                        <a:rPr kumimoji="1" lang="en-US" altLang="ja-JP" sz="1400" kern="1200" dirty="0">
                          <a:solidFill>
                            <a:schemeClr val="tx1"/>
                          </a:solidFill>
                          <a:latin typeface="+mj-lt"/>
                          <a:ea typeface="+mj-ea"/>
                          <a:cs typeface="+mn-cs"/>
                        </a:rPr>
                        <a:t>2010</a:t>
                      </a:r>
                      <a:r>
                        <a:rPr kumimoji="1" lang="ja-JP" altLang="ja-JP" sz="1400" kern="1200" dirty="0">
                          <a:solidFill>
                            <a:schemeClr val="tx1"/>
                          </a:solidFill>
                          <a:latin typeface="+mj-lt"/>
                          <a:ea typeface="+mj-ea"/>
                          <a:cs typeface="+mn-cs"/>
                        </a:rPr>
                        <a:t>年度決算において不良債務を解消</a:t>
                      </a:r>
                      <a:r>
                        <a:rPr kumimoji="1" lang="ja-JP" altLang="en-US" sz="1400" kern="1200" dirty="0">
                          <a:solidFill>
                            <a:schemeClr val="tx1"/>
                          </a:solidFill>
                          <a:latin typeface="+mj-lt"/>
                          <a:ea typeface="+mj-ea"/>
                          <a:cs typeface="+mn-cs"/>
                        </a:rPr>
                        <a:t>（</a:t>
                      </a:r>
                      <a:r>
                        <a:rPr kumimoji="1" lang="en-US" altLang="ja-JP" sz="1400" kern="1200" dirty="0">
                          <a:solidFill>
                            <a:schemeClr val="tx1"/>
                          </a:solidFill>
                          <a:latin typeface="+mj-lt"/>
                          <a:ea typeface="+mj-ea"/>
                          <a:cs typeface="+mn-cs"/>
                        </a:rPr>
                        <a:t>2011</a:t>
                      </a:r>
                      <a:r>
                        <a:rPr kumimoji="1" lang="ja-JP" altLang="ja-JP" sz="1400" kern="1200" dirty="0">
                          <a:solidFill>
                            <a:schemeClr val="tx1"/>
                          </a:solidFill>
                          <a:latin typeface="+mj-lt"/>
                          <a:ea typeface="+mj-ea"/>
                          <a:cs typeface="+mn-cs"/>
                        </a:rPr>
                        <a:t>年</a:t>
                      </a:r>
                      <a:r>
                        <a:rPr kumimoji="1" lang="en-US" altLang="ja-JP" sz="1400" kern="1200" dirty="0">
                          <a:solidFill>
                            <a:schemeClr val="tx1"/>
                          </a:solidFill>
                          <a:latin typeface="+mj-lt"/>
                          <a:ea typeface="+mj-ea"/>
                          <a:cs typeface="+mn-cs"/>
                        </a:rPr>
                        <a:t>3</a:t>
                      </a:r>
                      <a:r>
                        <a:rPr kumimoji="1" lang="ja-JP" altLang="ja-JP" sz="1400" kern="1200" dirty="0">
                          <a:solidFill>
                            <a:schemeClr val="tx1"/>
                          </a:solidFill>
                          <a:latin typeface="+mj-lt"/>
                          <a:ea typeface="+mj-ea"/>
                          <a:cs typeface="+mn-cs"/>
                        </a:rPr>
                        <a:t>月）</a:t>
                      </a:r>
                      <a:endParaRPr kumimoji="1" lang="en-US" altLang="ja-JP" sz="1400" dirty="0">
                        <a:solidFill>
                          <a:schemeClr val="tx1"/>
                        </a:solidFill>
                        <a:latin typeface="+mj-lt"/>
                        <a:ea typeface="+mj-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j-lt"/>
                          <a:ea typeface="+mj-ea"/>
                        </a:rPr>
                        <a:t>・</a:t>
                      </a:r>
                      <a:r>
                        <a:rPr kumimoji="1" lang="en-US" altLang="ja-JP" sz="1400" dirty="0">
                          <a:solidFill>
                            <a:schemeClr val="tx1"/>
                          </a:solidFill>
                          <a:latin typeface="+mj-lt"/>
                          <a:ea typeface="+mj-ea"/>
                        </a:rPr>
                        <a:t>2014</a:t>
                      </a:r>
                      <a:r>
                        <a:rPr kumimoji="1" lang="ja-JP" altLang="en-US" sz="1400" dirty="0">
                          <a:solidFill>
                            <a:schemeClr val="tx1"/>
                          </a:solidFill>
                          <a:latin typeface="+mj-lt"/>
                          <a:ea typeface="+mj-ea"/>
                        </a:rPr>
                        <a:t>年</a:t>
                      </a:r>
                      <a:r>
                        <a:rPr kumimoji="1" lang="en-US" altLang="ja-JP" sz="1400" dirty="0">
                          <a:solidFill>
                            <a:schemeClr val="tx1"/>
                          </a:solidFill>
                          <a:latin typeface="+mj-lt"/>
                          <a:ea typeface="+mj-ea"/>
                        </a:rPr>
                        <a:t>10</a:t>
                      </a:r>
                      <a:r>
                        <a:rPr kumimoji="1" lang="ja-JP" altLang="en-US" sz="1400" dirty="0">
                          <a:solidFill>
                            <a:schemeClr val="tx1"/>
                          </a:solidFill>
                          <a:latin typeface="+mj-lt"/>
                          <a:ea typeface="+mj-ea"/>
                        </a:rPr>
                        <a:t>月　（地独）大阪市民病院機構設立</a:t>
                      </a:r>
                      <a:endParaRPr kumimoji="1" lang="en-US" altLang="ja-JP" sz="1400" dirty="0">
                        <a:solidFill>
                          <a:schemeClr val="tx1"/>
                        </a:solidFill>
                        <a:latin typeface="+mj-lt"/>
                        <a:ea typeface="+mj-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j-lt"/>
                        <a:ea typeface="+mj-ea"/>
                      </a:endParaRPr>
                    </a:p>
                    <a:p>
                      <a:pPr marL="72000" indent="-457200">
                        <a:lnSpc>
                          <a:spcPct val="100000"/>
                        </a:lnSpc>
                      </a:pPr>
                      <a:r>
                        <a:rPr kumimoji="1" lang="ja-JP" altLang="en-US" sz="1400" dirty="0">
                          <a:solidFill>
                            <a:schemeClr val="tx1"/>
                          </a:solidFill>
                          <a:latin typeface="+mj-lt"/>
                          <a:ea typeface="+mj-ea"/>
                        </a:rPr>
                        <a:t>・第</a:t>
                      </a:r>
                      <a:r>
                        <a:rPr kumimoji="1" lang="en-US" altLang="ja-JP" sz="1400" dirty="0">
                          <a:solidFill>
                            <a:schemeClr val="tx1"/>
                          </a:solidFill>
                          <a:latin typeface="+mj-lt"/>
                          <a:ea typeface="+mj-ea"/>
                        </a:rPr>
                        <a:t>1</a:t>
                      </a:r>
                      <a:r>
                        <a:rPr kumimoji="1" lang="ja-JP" altLang="en-US" sz="1400" dirty="0">
                          <a:solidFill>
                            <a:schemeClr val="tx1"/>
                          </a:solidFill>
                          <a:latin typeface="+mj-lt"/>
                          <a:ea typeface="+mj-ea"/>
                        </a:rPr>
                        <a:t>期中期目標期間（</a:t>
                      </a:r>
                      <a:r>
                        <a:rPr kumimoji="1" lang="en-US" altLang="ja-JP" sz="1400" dirty="0">
                          <a:solidFill>
                            <a:schemeClr val="tx1"/>
                          </a:solidFill>
                          <a:latin typeface="+mj-lt"/>
                          <a:ea typeface="+mj-ea"/>
                        </a:rPr>
                        <a:t>2014</a:t>
                      </a:r>
                      <a:r>
                        <a:rPr kumimoji="1" lang="ja-JP" altLang="en-US" sz="1400" dirty="0">
                          <a:solidFill>
                            <a:schemeClr val="tx1"/>
                          </a:solidFill>
                          <a:latin typeface="+mj-lt"/>
                          <a:ea typeface="+mj-ea"/>
                        </a:rPr>
                        <a:t>年</a:t>
                      </a:r>
                      <a:r>
                        <a:rPr kumimoji="1" lang="en-US" altLang="ja-JP" sz="1400" dirty="0">
                          <a:solidFill>
                            <a:schemeClr val="tx1"/>
                          </a:solidFill>
                          <a:latin typeface="+mj-lt"/>
                          <a:ea typeface="+mj-ea"/>
                        </a:rPr>
                        <a:t>10</a:t>
                      </a:r>
                      <a:r>
                        <a:rPr kumimoji="1" lang="ja-JP" altLang="en-US" sz="1400" dirty="0">
                          <a:solidFill>
                            <a:schemeClr val="tx1"/>
                          </a:solidFill>
                          <a:latin typeface="+mj-lt"/>
                          <a:ea typeface="+mj-ea"/>
                        </a:rPr>
                        <a:t>月～</a:t>
                      </a:r>
                      <a:r>
                        <a:rPr kumimoji="1" lang="en-US" altLang="ja-JP" sz="1400" dirty="0">
                          <a:solidFill>
                            <a:schemeClr val="tx1"/>
                          </a:solidFill>
                          <a:latin typeface="+mj-lt"/>
                          <a:ea typeface="+mj-ea"/>
                        </a:rPr>
                        <a:t>2019</a:t>
                      </a:r>
                      <a:r>
                        <a:rPr kumimoji="1" lang="ja-JP" altLang="en-US" sz="1400" dirty="0">
                          <a:solidFill>
                            <a:schemeClr val="tx1"/>
                          </a:solidFill>
                          <a:latin typeface="+mj-lt"/>
                          <a:ea typeface="+mj-ea"/>
                        </a:rPr>
                        <a:t>年３月）の業務については、全体として、計画どおり進捗し、中期目標を達成することができた。</a:t>
                      </a:r>
                      <a:endParaRPr kumimoji="1" lang="en-US" altLang="ja-JP" sz="1400" dirty="0">
                        <a:solidFill>
                          <a:schemeClr val="tx1"/>
                        </a:solidFill>
                        <a:latin typeface="+mj-lt"/>
                        <a:ea typeface="+mj-ea"/>
                      </a:endParaRPr>
                    </a:p>
                    <a:p>
                      <a:pPr marL="72000" indent="-457200">
                        <a:lnSpc>
                          <a:spcPct val="100000"/>
                        </a:lnSpc>
                      </a:pPr>
                      <a:endParaRPr kumimoji="1" lang="en-US" altLang="ja-JP" sz="1400" strike="sngStrike" dirty="0">
                        <a:solidFill>
                          <a:schemeClr val="tx1"/>
                        </a:solidFill>
                        <a:latin typeface="+mj-lt"/>
                        <a:ea typeface="+mj-ea"/>
                      </a:endParaRPr>
                    </a:p>
                    <a:p>
                      <a:pPr marL="72000" indent="-457200">
                        <a:lnSpc>
                          <a:spcPct val="100000"/>
                        </a:lnSpc>
                      </a:pPr>
                      <a:r>
                        <a:rPr kumimoji="1" lang="ja-JP" altLang="en-US" sz="1400" dirty="0">
                          <a:solidFill>
                            <a:schemeClr val="tx1"/>
                          </a:solidFill>
                          <a:latin typeface="+mj-lt"/>
                          <a:ea typeface="+mj-ea"/>
                        </a:rPr>
                        <a:t>・第</a:t>
                      </a:r>
                      <a:r>
                        <a:rPr kumimoji="1" lang="en-US" altLang="ja-JP" sz="1400" dirty="0">
                          <a:solidFill>
                            <a:schemeClr val="tx1"/>
                          </a:solidFill>
                          <a:latin typeface="+mj-lt"/>
                          <a:ea typeface="+mj-ea"/>
                        </a:rPr>
                        <a:t>2</a:t>
                      </a:r>
                      <a:r>
                        <a:rPr kumimoji="1" lang="ja-JP" altLang="en-US" sz="1400" dirty="0">
                          <a:solidFill>
                            <a:schemeClr val="tx1"/>
                          </a:solidFill>
                          <a:latin typeface="+mj-lt"/>
                          <a:ea typeface="+mj-ea"/>
                        </a:rPr>
                        <a:t>期中期目標期間（</a:t>
                      </a:r>
                      <a:r>
                        <a:rPr kumimoji="1" lang="en-US" altLang="ja-JP" sz="1400" dirty="0">
                          <a:solidFill>
                            <a:schemeClr val="tx1"/>
                          </a:solidFill>
                          <a:latin typeface="+mj-lt"/>
                          <a:ea typeface="+mj-ea"/>
                        </a:rPr>
                        <a:t>2019</a:t>
                      </a:r>
                      <a:r>
                        <a:rPr kumimoji="1" lang="ja-JP" altLang="en-US" sz="1400" dirty="0">
                          <a:solidFill>
                            <a:schemeClr val="tx1"/>
                          </a:solidFill>
                          <a:latin typeface="+mj-lt"/>
                          <a:ea typeface="+mj-ea"/>
                        </a:rPr>
                        <a:t>年</a:t>
                      </a:r>
                      <a:r>
                        <a:rPr kumimoji="1" lang="en-US" altLang="ja-JP" sz="1400" dirty="0">
                          <a:solidFill>
                            <a:schemeClr val="tx1"/>
                          </a:solidFill>
                          <a:latin typeface="+mj-lt"/>
                          <a:ea typeface="+mj-ea"/>
                        </a:rPr>
                        <a:t>4</a:t>
                      </a:r>
                      <a:r>
                        <a:rPr kumimoji="1" lang="ja-JP" altLang="en-US" sz="1400" dirty="0">
                          <a:solidFill>
                            <a:schemeClr val="tx1"/>
                          </a:solidFill>
                          <a:latin typeface="+mj-lt"/>
                          <a:ea typeface="+mj-ea"/>
                        </a:rPr>
                        <a:t>月～</a:t>
                      </a:r>
                      <a:r>
                        <a:rPr kumimoji="1" lang="en-US" altLang="ja-JP" sz="1400" dirty="0">
                          <a:solidFill>
                            <a:schemeClr val="tx1"/>
                          </a:solidFill>
                          <a:latin typeface="+mj-lt"/>
                          <a:ea typeface="+mj-ea"/>
                        </a:rPr>
                        <a:t>2024</a:t>
                      </a:r>
                      <a:r>
                        <a:rPr kumimoji="1" lang="ja-JP" altLang="en-US" sz="1400" dirty="0">
                          <a:solidFill>
                            <a:schemeClr val="tx1"/>
                          </a:solidFill>
                          <a:latin typeface="+mj-lt"/>
                          <a:ea typeface="+mj-ea"/>
                        </a:rPr>
                        <a:t>年</a:t>
                      </a:r>
                      <a:r>
                        <a:rPr kumimoji="1" lang="en-US" altLang="ja-JP" sz="1400" dirty="0">
                          <a:solidFill>
                            <a:schemeClr val="tx1"/>
                          </a:solidFill>
                          <a:latin typeface="+mj-lt"/>
                          <a:ea typeface="+mj-ea"/>
                        </a:rPr>
                        <a:t>3</a:t>
                      </a:r>
                      <a:r>
                        <a:rPr kumimoji="1" lang="ja-JP" altLang="en-US" sz="1400" dirty="0">
                          <a:solidFill>
                            <a:schemeClr val="tx1"/>
                          </a:solidFill>
                          <a:latin typeface="+mj-lt"/>
                          <a:ea typeface="+mj-ea"/>
                        </a:rPr>
                        <a:t>月）の収支計画では</a:t>
                      </a:r>
                      <a:r>
                        <a:rPr kumimoji="1" lang="en-US" altLang="ja-JP" sz="1400" dirty="0">
                          <a:solidFill>
                            <a:schemeClr val="tx1"/>
                          </a:solidFill>
                          <a:latin typeface="+mj-lt"/>
                          <a:ea typeface="+mj-ea"/>
                        </a:rPr>
                        <a:t>2021</a:t>
                      </a:r>
                      <a:r>
                        <a:rPr kumimoji="1" lang="ja-JP" altLang="en-US" sz="1400" dirty="0">
                          <a:solidFill>
                            <a:schemeClr val="tx1"/>
                          </a:solidFill>
                          <a:latin typeface="+mj-lt"/>
                          <a:ea typeface="+mj-ea"/>
                        </a:rPr>
                        <a:t>年度末の総利益は</a:t>
                      </a:r>
                      <a:r>
                        <a:rPr kumimoji="1" lang="en-US" altLang="ja-JP" sz="1400" dirty="0">
                          <a:solidFill>
                            <a:schemeClr val="tx1"/>
                          </a:solidFill>
                          <a:latin typeface="+mj-lt"/>
                          <a:ea typeface="+mj-ea"/>
                        </a:rPr>
                        <a:t>0.5</a:t>
                      </a:r>
                      <a:r>
                        <a:rPr kumimoji="1" lang="ja-JP" altLang="en-US" sz="1400" dirty="0">
                          <a:solidFill>
                            <a:schemeClr val="tx1"/>
                          </a:solidFill>
                          <a:latin typeface="+mj-lt"/>
                          <a:ea typeface="+mj-ea"/>
                        </a:rPr>
                        <a:t>億円と見込んでいた。</a:t>
                      </a:r>
                      <a:r>
                        <a:rPr kumimoji="1" lang="en-US" altLang="ja-JP" sz="1400" dirty="0">
                          <a:solidFill>
                            <a:schemeClr val="tx1"/>
                          </a:solidFill>
                          <a:latin typeface="+mj-lt"/>
                          <a:ea typeface="+mj-ea"/>
                        </a:rPr>
                        <a:t>2020</a:t>
                      </a:r>
                      <a:r>
                        <a:rPr kumimoji="1" lang="ja-JP" altLang="en-US" sz="1400" dirty="0">
                          <a:solidFill>
                            <a:schemeClr val="tx1"/>
                          </a:solidFill>
                          <a:latin typeface="+mj-lt"/>
                          <a:ea typeface="+mj-ea"/>
                        </a:rPr>
                        <a:t>年度以降は公立病院として新型コロナウイルス感染症患者の受け入れに取り組んだため、同感染症にかかる病床確保補助金の収入による影響もあり、総利益は</a:t>
                      </a:r>
                      <a:r>
                        <a:rPr kumimoji="1" lang="en-US" altLang="ja-JP" sz="1400" dirty="0">
                          <a:solidFill>
                            <a:schemeClr val="tx1"/>
                          </a:solidFill>
                          <a:latin typeface="+mj-lt"/>
                          <a:ea typeface="+mj-ea"/>
                        </a:rPr>
                        <a:t>92.2</a:t>
                      </a:r>
                      <a:r>
                        <a:rPr kumimoji="1" lang="ja-JP" altLang="en-US" sz="1400" dirty="0">
                          <a:solidFill>
                            <a:schemeClr val="tx1"/>
                          </a:solidFill>
                          <a:latin typeface="+mj-lt"/>
                          <a:ea typeface="+mj-ea"/>
                        </a:rPr>
                        <a:t>億円となっている。</a:t>
                      </a:r>
                      <a:endParaRPr kumimoji="1" lang="en-US" altLang="ja-JP" sz="1400" dirty="0">
                        <a:solidFill>
                          <a:schemeClr val="tx1"/>
                        </a:solidFill>
                        <a:latin typeface="+mj-lt"/>
                        <a:ea typeface="+mj-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134</a:t>
            </a:fld>
            <a:endParaRPr lang="ja-JP" altLang="en-US"/>
          </a:p>
        </p:txBody>
      </p:sp>
    </p:spTree>
    <p:extLst>
      <p:ext uri="{BB962C8B-B14F-4D97-AF65-F5344CB8AC3E}">
        <p14:creationId xmlns:p14="http://schemas.microsoft.com/office/powerpoint/2010/main" val="215813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21862" y="2401256"/>
            <a:ext cx="8181541" cy="4279763"/>
          </a:xfrm>
          <a:prstGeom prst="rect">
            <a:avLst/>
          </a:prstGeom>
        </p:spPr>
      </p:pic>
      <p:sp>
        <p:nvSpPr>
          <p:cNvPr id="6" name="テキスト ボックス 5"/>
          <p:cNvSpPr txBox="1"/>
          <p:nvPr/>
        </p:nvSpPr>
        <p:spPr>
          <a:xfrm>
            <a:off x="3412799" y="1579790"/>
            <a:ext cx="249299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＜市民病院（合計）＞</a:t>
            </a:r>
          </a:p>
        </p:txBody>
      </p:sp>
      <p:sp>
        <p:nvSpPr>
          <p:cNvPr id="8" name="テキスト ボックス 7"/>
          <p:cNvSpPr txBox="1"/>
          <p:nvPr/>
        </p:nvSpPr>
        <p:spPr>
          <a:xfrm>
            <a:off x="1685472" y="1917633"/>
            <a:ext cx="1620957" cy="46935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運営費交付金</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※2014</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までは繰出金</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四角形吹き出し 10"/>
          <p:cNvSpPr/>
          <p:nvPr/>
        </p:nvSpPr>
        <p:spPr>
          <a:xfrm>
            <a:off x="5244374" y="6056867"/>
            <a:ext cx="954107" cy="400110"/>
          </a:xfrm>
          <a:prstGeom prst="wedgeRectCallout">
            <a:avLst>
              <a:gd name="adj1" fmla="val 21861"/>
              <a:gd name="adj2" fmla="val -165221"/>
            </a:avLst>
          </a:prstGeom>
          <a:noFill/>
          <a:ln w="12700"/>
        </p:spPr>
        <p:style>
          <a:lnRef idx="2">
            <a:schemeClr val="dk1"/>
          </a:lnRef>
          <a:fillRef idx="1">
            <a:schemeClr val="lt1"/>
          </a:fillRef>
          <a:effectRef idx="0">
            <a:schemeClr val="dk1"/>
          </a:effectRef>
          <a:fontRef idx="minor">
            <a:schemeClr val="dk1"/>
          </a:fontRef>
        </p:style>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十三移転開院</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2002</a:t>
            </a: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2" name="四角形吹き出し 11"/>
          <p:cNvSpPr/>
          <p:nvPr/>
        </p:nvSpPr>
        <p:spPr>
          <a:xfrm>
            <a:off x="4260360" y="6065020"/>
            <a:ext cx="866241" cy="400110"/>
          </a:xfrm>
          <a:prstGeom prst="wedgeRectCallout">
            <a:avLst>
              <a:gd name="adj1" fmla="val 26233"/>
              <a:gd name="adj2" fmla="val -148987"/>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市総合開院</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1993)</a:t>
            </a:r>
            <a:endPar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3" name="四角形吹き出し 12"/>
          <p:cNvSpPr/>
          <p:nvPr/>
        </p:nvSpPr>
        <p:spPr>
          <a:xfrm>
            <a:off x="7520270" y="5902828"/>
            <a:ext cx="1066203" cy="553998"/>
          </a:xfrm>
          <a:prstGeom prst="wedgeRectCallout">
            <a:avLst>
              <a:gd name="adj1" fmla="val -63351"/>
              <a:gd name="adj2" fmla="val -97127"/>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地方独立行政</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法人移行</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2014.10</a:t>
            </a: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sp>
        <p:nvSpPr>
          <p:cNvPr id="14" name="テキスト ボックス 13"/>
          <p:cNvSpPr txBox="1"/>
          <p:nvPr/>
        </p:nvSpPr>
        <p:spPr>
          <a:xfrm>
            <a:off x="6012160" y="1950312"/>
            <a:ext cx="1261885" cy="30777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経常損益</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cxnSp>
        <p:nvCxnSpPr>
          <p:cNvPr id="20" name="直線コネクタ 19"/>
          <p:cNvCxnSpPr/>
          <p:nvPr/>
        </p:nvCxnSpPr>
        <p:spPr>
          <a:xfrm>
            <a:off x="251520" y="7647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51520" y="332656"/>
            <a:ext cx="468052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病院収支の改善</a:t>
            </a:r>
            <a:endParaRPr kumimoji="1" lang="zh-CN" altLang="en-US" sz="1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sp>
        <p:nvSpPr>
          <p:cNvPr id="23" name="テキスト ボックス 22"/>
          <p:cNvSpPr txBox="1"/>
          <p:nvPr/>
        </p:nvSpPr>
        <p:spPr>
          <a:xfrm>
            <a:off x="537586" y="758353"/>
            <a:ext cx="842493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年々抑制傾向にあるものの、政策医療等に年間数十億円の公費負担を実施。</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経常損益については、経営改善に取り組んだ結果、</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2009</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年度以降、黒字に転じた。</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地方独立行政法人化以降、自己資本比率は改善している。</a:t>
            </a:r>
          </a:p>
        </p:txBody>
      </p:sp>
      <p:sp>
        <p:nvSpPr>
          <p:cNvPr id="15" name="テキスト ボックス 14"/>
          <p:cNvSpPr txBox="1"/>
          <p:nvPr/>
        </p:nvSpPr>
        <p:spPr>
          <a:xfrm>
            <a:off x="179512" y="2150654"/>
            <a:ext cx="8640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4427984" y="2222662"/>
            <a:ext cx="8640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3883007" y="4457785"/>
            <a:ext cx="6480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7960806" y="4855477"/>
            <a:ext cx="6480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7963253" y="404664"/>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8" name="四角形吹き出し 27"/>
          <p:cNvSpPr/>
          <p:nvPr/>
        </p:nvSpPr>
        <p:spPr>
          <a:xfrm>
            <a:off x="6296341" y="5897883"/>
            <a:ext cx="1135025" cy="553998"/>
          </a:xfrm>
          <a:prstGeom prst="wedgeRectCallout">
            <a:avLst>
              <a:gd name="adj1" fmla="val -11438"/>
              <a:gd name="adj2" fmla="val -95908"/>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地方公営企業法</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全部適用移行</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2009</a:t>
            </a: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sp>
        <p:nvSpPr>
          <p:cNvPr id="31" name="テキスト ボックス 30"/>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・病院</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1702353" y="4778068"/>
            <a:ext cx="1620957" cy="307777"/>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自己資本比率</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sp>
        <p:nvSpPr>
          <p:cNvPr id="49" name="テキスト ボックス 48"/>
          <p:cNvSpPr txBox="1"/>
          <p:nvPr/>
        </p:nvSpPr>
        <p:spPr>
          <a:xfrm>
            <a:off x="3612288" y="6525957"/>
            <a:ext cx="6480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1">
            <a:extLst>
              <a:ext uri="{FF2B5EF4-FFF2-40B4-BE49-F238E27FC236}">
                <a16:creationId xmlns:a16="http://schemas.microsoft.com/office/drawing/2014/main" id="{A419C5E8-323C-BB16-1075-AB750C155326}"/>
              </a:ext>
            </a:extLst>
          </p:cNvPr>
          <p:cNvSpPr/>
          <p:nvPr/>
        </p:nvSpPr>
        <p:spPr>
          <a:xfrm>
            <a:off x="7884368" y="2344313"/>
            <a:ext cx="702106" cy="3345981"/>
          </a:xfrm>
          <a:prstGeom prst="roundRect">
            <a:avLst>
              <a:gd name="adj" fmla="val 5588"/>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 1">
            <a:extLst>
              <a:ext uri="{FF2B5EF4-FFF2-40B4-BE49-F238E27FC236}">
                <a16:creationId xmlns:a16="http://schemas.microsoft.com/office/drawing/2014/main" id="{A419C5E8-323C-BB16-1075-AB750C155326}"/>
              </a:ext>
            </a:extLst>
          </p:cNvPr>
          <p:cNvSpPr/>
          <p:nvPr/>
        </p:nvSpPr>
        <p:spPr>
          <a:xfrm>
            <a:off x="3531106" y="2344313"/>
            <a:ext cx="512284" cy="2247150"/>
          </a:xfrm>
          <a:prstGeom prst="roundRect">
            <a:avLst>
              <a:gd name="adj" fmla="val 5588"/>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135</a:t>
            </a:fld>
            <a:endParaRPr kumimoji="1" lang="ja-JP" altLang="en-US"/>
          </a:p>
        </p:txBody>
      </p:sp>
      <p:sp>
        <p:nvSpPr>
          <p:cNvPr id="29" name="角丸四角形 1">
            <a:extLst>
              <a:ext uri="{FF2B5EF4-FFF2-40B4-BE49-F238E27FC236}">
                <a16:creationId xmlns:a16="http://schemas.microsoft.com/office/drawing/2014/main" id="{A419C5E8-323C-BB16-1075-AB750C155326}"/>
              </a:ext>
            </a:extLst>
          </p:cNvPr>
          <p:cNvSpPr/>
          <p:nvPr/>
        </p:nvSpPr>
        <p:spPr>
          <a:xfrm>
            <a:off x="471179" y="4778067"/>
            <a:ext cx="3671407" cy="1992259"/>
          </a:xfrm>
          <a:prstGeom prst="roundRect">
            <a:avLst>
              <a:gd name="adj" fmla="val 5588"/>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9738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789181" y="5255642"/>
            <a:ext cx="1665789" cy="3788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角丸四角形 28"/>
          <p:cNvSpPr/>
          <p:nvPr/>
        </p:nvSpPr>
        <p:spPr>
          <a:xfrm>
            <a:off x="4904414" y="4766927"/>
            <a:ext cx="3371891" cy="771576"/>
          </a:xfrm>
          <a:prstGeom prst="roundRect">
            <a:avLst>
              <a:gd name="adj" fmla="val 1394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住吉市民病院は</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月末閉院</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住之江診療所</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en-US" altLang="zh-TW"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zh-TW"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zh-TW"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日開</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a:t>
            </a:r>
            <a:endPar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角丸四角形 32"/>
          <p:cNvSpPr/>
          <p:nvPr/>
        </p:nvSpPr>
        <p:spPr>
          <a:xfrm>
            <a:off x="5364088" y="3198461"/>
            <a:ext cx="1711414" cy="310098"/>
          </a:xfrm>
          <a:prstGeom prst="roundRect">
            <a:avLst>
              <a:gd name="adj" fmla="val 1305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p:cNvCxnSpPr/>
          <p:nvPr/>
        </p:nvCxnSpPr>
        <p:spPr>
          <a:xfrm>
            <a:off x="251520" y="7647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456586" y="1909282"/>
            <a:ext cx="8640960" cy="4032448"/>
          </a:xfrm>
          <a:prstGeom prst="roundRect">
            <a:avLst>
              <a:gd name="adj" fmla="val 207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右矢印 15"/>
          <p:cNvSpPr/>
          <p:nvPr/>
        </p:nvSpPr>
        <p:spPr>
          <a:xfrm>
            <a:off x="3141706" y="4205601"/>
            <a:ext cx="3384376" cy="504056"/>
          </a:xfrm>
          <a:prstGeom prst="rightArrow">
            <a:avLst>
              <a:gd name="adj1" fmla="val 54865"/>
              <a:gd name="adj2" fmla="val 48772"/>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　立　行　政　法　人　化</a:t>
            </a:r>
          </a:p>
        </p:txBody>
      </p:sp>
      <p:sp>
        <p:nvSpPr>
          <p:cNvPr id="17" name="角丸四角形 16"/>
          <p:cNvSpPr/>
          <p:nvPr/>
        </p:nvSpPr>
        <p:spPr>
          <a:xfrm>
            <a:off x="251520" y="1268760"/>
            <a:ext cx="8640960" cy="864096"/>
          </a:xfrm>
          <a:prstGeom prst="roundRect">
            <a:avLst>
              <a:gd name="adj" fmla="val 10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539552" y="1124744"/>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＜背　　　景＞</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323528" y="1476073"/>
            <a:ext cx="86409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公立病院としての役割を果たすため、</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市立病院は、</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より自律的・効率的・効果的な経営形態への移行</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が必要。</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下矢印 20"/>
          <p:cNvSpPr/>
          <p:nvPr/>
        </p:nvSpPr>
        <p:spPr>
          <a:xfrm>
            <a:off x="1043608" y="2132856"/>
            <a:ext cx="432048"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p:cNvSpPr txBox="1"/>
          <p:nvPr/>
        </p:nvSpPr>
        <p:spPr>
          <a:xfrm>
            <a:off x="323528" y="2492896"/>
            <a:ext cx="8640960"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独立行政法人化により、非公務員型の法人として効率的な運営を行うとともに、経営の自律性を</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高める。</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市民病院 （総合医療センター、十三市民病院、住吉市民病院）</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より自立した経営形態として地方独立行政法人へ移行（</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角丸四角形 22"/>
          <p:cNvSpPr/>
          <p:nvPr/>
        </p:nvSpPr>
        <p:spPr>
          <a:xfrm>
            <a:off x="755576" y="4235608"/>
            <a:ext cx="1800200" cy="295596"/>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・総合医療センター</a:t>
            </a:r>
          </a:p>
        </p:txBody>
      </p:sp>
      <p:sp>
        <p:nvSpPr>
          <p:cNvPr id="24" name="角丸四角形 23"/>
          <p:cNvSpPr/>
          <p:nvPr/>
        </p:nvSpPr>
        <p:spPr>
          <a:xfrm>
            <a:off x="755576" y="4574130"/>
            <a:ext cx="1800200" cy="295596"/>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・十 三 市 民 病 院</a:t>
            </a:r>
          </a:p>
        </p:txBody>
      </p:sp>
      <p:sp>
        <p:nvSpPr>
          <p:cNvPr id="25" name="角丸四角形 24"/>
          <p:cNvSpPr/>
          <p:nvPr/>
        </p:nvSpPr>
        <p:spPr>
          <a:xfrm>
            <a:off x="755576" y="4898194"/>
            <a:ext cx="1800200" cy="576064"/>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 吉 市 民 病 院</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en-US" sz="11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右中かっこ 26"/>
          <p:cNvSpPr/>
          <p:nvPr/>
        </p:nvSpPr>
        <p:spPr>
          <a:xfrm>
            <a:off x="2571987" y="4224592"/>
            <a:ext cx="315203" cy="1523746"/>
          </a:xfrm>
          <a:prstGeom prst="rightBrace">
            <a:avLst>
              <a:gd name="adj1" fmla="val 36552"/>
              <a:gd name="adj2" fmla="val 167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38"/>
          <p:cNvSpPr/>
          <p:nvPr/>
        </p:nvSpPr>
        <p:spPr>
          <a:xfrm>
            <a:off x="251520" y="332656"/>
            <a:ext cx="468052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経営形態の見直し</a:t>
            </a:r>
            <a:endParaRPr kumimoji="1" lang="zh-CN" altLang="en-US" sz="1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sp>
        <p:nvSpPr>
          <p:cNvPr id="40" name="正方形/長方形 39"/>
          <p:cNvSpPr/>
          <p:nvPr/>
        </p:nvSpPr>
        <p:spPr>
          <a:xfrm>
            <a:off x="7631983" y="404664"/>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6" name="テキスト ボックス 25"/>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・病院</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771787" y="5243170"/>
            <a:ext cx="1800200" cy="390820"/>
          </a:xfrm>
          <a:prstGeom prst="roundRect">
            <a:avLst>
              <a:gd name="adj" fmla="val 1394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 之 江 診 療 所</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ホームベース 29"/>
          <p:cNvSpPr/>
          <p:nvPr/>
        </p:nvSpPr>
        <p:spPr>
          <a:xfrm>
            <a:off x="4801424" y="3803560"/>
            <a:ext cx="1714792" cy="252000"/>
          </a:xfrm>
          <a:prstGeom prst="homePlat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年度 ～</a:t>
            </a:r>
          </a:p>
        </p:txBody>
      </p:sp>
      <p:sp>
        <p:nvSpPr>
          <p:cNvPr id="15" name="ホームベース 14"/>
          <p:cNvSpPr/>
          <p:nvPr/>
        </p:nvSpPr>
        <p:spPr>
          <a:xfrm>
            <a:off x="2915816" y="3803560"/>
            <a:ext cx="2160000" cy="252000"/>
          </a:xfrm>
          <a:prstGeom prst="homePlat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5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年度</a:t>
            </a:r>
          </a:p>
        </p:txBody>
      </p:sp>
      <p:sp>
        <p:nvSpPr>
          <p:cNvPr id="32" name="角丸四角形 31"/>
          <p:cNvSpPr/>
          <p:nvPr/>
        </p:nvSpPr>
        <p:spPr>
          <a:xfrm>
            <a:off x="4353227" y="5381927"/>
            <a:ext cx="4160957" cy="1278142"/>
          </a:xfrm>
          <a:prstGeom prst="roundRect">
            <a:avLst>
              <a:gd name="adj" fmla="val 13941"/>
            </a:avLst>
          </a:prstGeom>
          <a:solidFill>
            <a:srgbClr val="66FFFF">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住之江診療所</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en-US" altLang="zh-TW"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zh-TW"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に開設予定である公立大学法人大阪が運営する新病院の一部として</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小児周産期医療を実施していく予定。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 市戦略会議において決定）</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136</a:t>
            </a:fld>
            <a:endParaRPr lang="ja-JP" altLang="en-US"/>
          </a:p>
        </p:txBody>
      </p:sp>
    </p:spTree>
    <p:extLst>
      <p:ext uri="{BB962C8B-B14F-4D97-AF65-F5344CB8AC3E}">
        <p14:creationId xmlns:p14="http://schemas.microsoft.com/office/powerpoint/2010/main" val="251270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B39FE5-19A1-4DBC-B3A9-EF881B4F01AF}"/>
              </a:ext>
            </a:extLst>
          </p:cNvPr>
          <p:cNvSpPr/>
          <p:nvPr/>
        </p:nvSpPr>
        <p:spPr>
          <a:xfrm>
            <a:off x="4587619" y="4365104"/>
            <a:ext cx="4179895" cy="194421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2153438521"/>
              </p:ext>
            </p:extLst>
          </p:nvPr>
        </p:nvGraphicFramePr>
        <p:xfrm>
          <a:off x="270570" y="686057"/>
          <a:ext cx="8496944" cy="5734679"/>
        </p:xfrm>
        <a:graphic>
          <a:graphicData uri="http://schemas.openxmlformats.org/drawingml/2006/table">
            <a:tbl>
              <a:tblPr firstRow="1">
                <a:tableStyleId>{5C22544A-7EE6-4342-B048-85BDC9FD1C3A}</a:tableStyleId>
              </a:tblPr>
              <a:tblGrid>
                <a:gridCol w="2124236">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360039">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265400">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strike="noStrike" kern="1200" baseline="0" dirty="0">
                          <a:solidFill>
                            <a:schemeClr val="tx1"/>
                          </a:solidFill>
                          <a:latin typeface="+mj-ea"/>
                          <a:ea typeface="+mj-ea"/>
                          <a:cs typeface="+mn-cs"/>
                        </a:rPr>
                        <a:t>・現状分析を通じて、次の施設を対象に、あるべき経営形態について検討。</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strike="noStrike" kern="1200" baseline="0" dirty="0">
                          <a:solidFill>
                            <a:schemeClr val="tx1"/>
                          </a:solidFill>
                          <a:latin typeface="+mj-ea"/>
                          <a:ea typeface="+mj-ea"/>
                          <a:cs typeface="+mn-cs"/>
                        </a:rPr>
                        <a:t>・国立館並の規模や観覧者数の施設もあるなかで、少ない経費で運営している。</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・指定管理者制度（期間の制約等）に起因し、専門人材や事業の継続性の確保が困難。</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・経費削減の影響もあり、施設や設備の老朽化が目立ち、利用者サービスが低下している。</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dblStrike" baseline="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・指定管理者である法人や各館の運営における自由度が小さく、自主性を発揮しづらい</a:t>
                      </a:r>
                      <a:r>
                        <a:rPr kumimoji="1" lang="ja-JP" altLang="en-US" sz="1200" strike="noStrike" baseline="0" dirty="0">
                          <a:solidFill>
                            <a:schemeClr val="tx1"/>
                          </a:solidFill>
                          <a:latin typeface="+mj-ea"/>
                          <a:ea typeface="+mj-ea"/>
                        </a:rPr>
                        <a:t>。</a:t>
                      </a:r>
                      <a:endParaRPr kumimoji="1" lang="en-US" altLang="ja-JP" sz="1200" strike="noStrike"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168</a:t>
                      </a:r>
                      <a:r>
                        <a:rPr kumimoji="1" lang="ja-JP" altLang="en-US" sz="1200" dirty="0">
                          <a:solidFill>
                            <a:schemeClr val="tx1"/>
                          </a:solidFill>
                          <a:latin typeface="+mj-ea"/>
                          <a:ea typeface="+mj-ea"/>
                        </a:rPr>
                        <a:t>万点に上る貴重な館蔵品、</a:t>
                      </a:r>
                      <a:r>
                        <a:rPr kumimoji="1" lang="en-US" altLang="ja-JP" sz="1200" dirty="0">
                          <a:solidFill>
                            <a:schemeClr val="tx1"/>
                          </a:solidFill>
                          <a:latin typeface="+mj-ea"/>
                          <a:ea typeface="+mj-ea"/>
                        </a:rPr>
                        <a:t>2</a:t>
                      </a:r>
                      <a:r>
                        <a:rPr kumimoji="1" lang="ja-JP" altLang="en-US" sz="1200" dirty="0">
                          <a:solidFill>
                            <a:schemeClr val="tx1"/>
                          </a:solidFill>
                          <a:latin typeface="+mj-ea"/>
                          <a:ea typeface="+mj-ea"/>
                        </a:rPr>
                        <a:t>万点を超える寄託品などの継承・充実と、日常的な有効活用。</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・蓄積した経験や信頼関係を継承し、運営を支える専門人材の安定的確保。</a:t>
                      </a: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・市民利用施設として必要なスペックを維持するとともに、レストランやショップの充実など、利用者目線のサービスの実現。</a:t>
                      </a: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・各館が</a:t>
                      </a:r>
                      <a:r>
                        <a:rPr kumimoji="1" lang="ja-JP" altLang="en-US" sz="1200" u="none" strike="noStrike" baseline="0" dirty="0">
                          <a:solidFill>
                            <a:schemeClr val="tx1"/>
                          </a:solidFill>
                          <a:latin typeface="+mj-ea"/>
                          <a:ea typeface="+mj-ea"/>
                        </a:rPr>
                        <a:t>権限</a:t>
                      </a:r>
                      <a:r>
                        <a:rPr kumimoji="1" lang="ja-JP" altLang="en-US" sz="1200" dirty="0">
                          <a:solidFill>
                            <a:schemeClr val="tx1"/>
                          </a:solidFill>
                          <a:latin typeface="+mj-ea"/>
                          <a:ea typeface="+mj-ea"/>
                        </a:rPr>
                        <a:t>と責任を持ち、インセンティブが働き、自主性を発揮できる経営の実現。</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・今後</a:t>
                      </a:r>
                      <a:r>
                        <a:rPr kumimoji="1" lang="en-US" altLang="ja-JP" sz="1200" kern="1200" dirty="0">
                          <a:solidFill>
                            <a:schemeClr val="tx1"/>
                          </a:solidFill>
                          <a:latin typeface="+mj-ea"/>
                          <a:ea typeface="+mn-ea"/>
                          <a:cs typeface="+mn-cs"/>
                        </a:rPr>
                        <a:t>10</a:t>
                      </a:r>
                      <a:r>
                        <a:rPr kumimoji="1" lang="ja-JP" altLang="en-US" sz="1200" kern="1200" dirty="0">
                          <a:solidFill>
                            <a:schemeClr val="tx1"/>
                          </a:solidFill>
                          <a:latin typeface="+mj-ea"/>
                          <a:ea typeface="+mn-ea"/>
                          <a:cs typeface="+mn-cs"/>
                        </a:rPr>
                        <a:t>年で目指す方向を示した「大阪市ミュージアムビジョン」を策定（</a:t>
                      </a:r>
                      <a:r>
                        <a:rPr kumimoji="1" lang="en-US" altLang="ja-JP" sz="1200" kern="1200" dirty="0">
                          <a:solidFill>
                            <a:schemeClr val="tx1"/>
                          </a:solidFill>
                          <a:latin typeface="+mj-ea"/>
                          <a:ea typeface="+mn-ea"/>
                          <a:cs typeface="+mn-cs"/>
                        </a:rPr>
                        <a:t>2016</a:t>
                      </a:r>
                      <a:r>
                        <a:rPr kumimoji="1" lang="ja-JP" altLang="en-US" sz="1200" kern="1200" dirty="0">
                          <a:solidFill>
                            <a:schemeClr val="tx1"/>
                          </a:solidFill>
                          <a:latin typeface="+mj-ea"/>
                          <a:ea typeface="+mn-ea"/>
                          <a:cs typeface="+mn-cs"/>
                        </a:rPr>
                        <a:t>年）。</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・「地方独立行政法人化に向けた基本プラン」の策定（</a:t>
                      </a:r>
                      <a:r>
                        <a:rPr kumimoji="1" lang="en-US" altLang="ja-JP" sz="1200" kern="1200" dirty="0">
                          <a:solidFill>
                            <a:schemeClr val="tx1"/>
                          </a:solidFill>
                          <a:latin typeface="+mj-ea"/>
                          <a:ea typeface="+mn-ea"/>
                          <a:cs typeface="+mn-cs"/>
                        </a:rPr>
                        <a:t>2017</a:t>
                      </a:r>
                      <a:r>
                        <a:rPr kumimoji="1" lang="ja-JP" altLang="en-US" sz="1200" kern="1200" dirty="0">
                          <a:solidFill>
                            <a:schemeClr val="tx1"/>
                          </a:solidFill>
                          <a:latin typeface="+mj-ea"/>
                          <a:ea typeface="+mn-ea"/>
                          <a:cs typeface="+mn-cs"/>
                        </a:rPr>
                        <a:t>年）。</a:t>
                      </a:r>
                      <a:endParaRPr kumimoji="1" lang="en-US" altLang="ja-JP" sz="1200" kern="1200" dirty="0">
                        <a:solidFill>
                          <a:schemeClr val="tx1"/>
                        </a:solidFill>
                        <a:latin typeface="+mj-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・今すぐできる改善として、利用者の声の多かったトイレ等の改修や表示の改善を実施。</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・自主性を発揮するため、現行体制下での各館への権限移譲に向けた検討に着手。</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・改革の方向性に最適な経営形態について検討し、独立行政法人化をめざす。</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・独立行政法人化の壁となっていた政令改正をめざす。</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・独立行政法人化の実現に向けた更なる調査や詳細検討に着手。</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2016</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10</a:t>
                      </a:r>
                      <a:r>
                        <a:rPr kumimoji="1" lang="ja-JP" altLang="en-US" sz="1000" dirty="0">
                          <a:solidFill>
                            <a:schemeClr val="tx1"/>
                          </a:solidFill>
                          <a:latin typeface="+mj-ea"/>
                          <a:ea typeface="+mj-ea"/>
                        </a:rPr>
                        <a:t>月の戦略会議で、左記「ビジョン」の実現に望ましい経営形態が地方独立行政法人であることを再確認。</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2019</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4</a:t>
                      </a:r>
                      <a:r>
                        <a:rPr kumimoji="1" lang="ja-JP" altLang="en-US" sz="1000" dirty="0">
                          <a:solidFill>
                            <a:schemeClr val="tx1"/>
                          </a:solidFill>
                          <a:latin typeface="+mj-ea"/>
                          <a:ea typeface="+mj-ea"/>
                        </a:rPr>
                        <a:t>月の法人設立に向けた具体的準備業務に着手（</a:t>
                      </a:r>
                      <a:r>
                        <a:rPr kumimoji="1" lang="en-US" altLang="ja-JP" sz="1000" dirty="0">
                          <a:solidFill>
                            <a:schemeClr val="tx1"/>
                          </a:solidFill>
                          <a:latin typeface="+mj-ea"/>
                          <a:ea typeface="+mj-ea"/>
                        </a:rPr>
                        <a:t>2017</a:t>
                      </a:r>
                      <a:r>
                        <a:rPr kumimoji="1" lang="ja-JP" altLang="en-US" sz="1000" dirty="0">
                          <a:solidFill>
                            <a:schemeClr val="tx1"/>
                          </a:solidFill>
                          <a:latin typeface="+mj-ea"/>
                          <a:ea typeface="+mj-ea"/>
                        </a:rPr>
                        <a:t>年）。</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・市会にて定款の制定等にかかる議案上程、可決（</a:t>
                      </a:r>
                      <a:r>
                        <a:rPr kumimoji="1" lang="en-US" altLang="ja-JP" sz="1000" dirty="0">
                          <a:solidFill>
                            <a:schemeClr val="tx1"/>
                          </a:solidFill>
                          <a:latin typeface="+mj-ea"/>
                          <a:ea typeface="+mj-ea"/>
                        </a:rPr>
                        <a:t>2018</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2</a:t>
                      </a:r>
                      <a:r>
                        <a:rPr kumimoji="1" lang="ja-JP" altLang="en-US" sz="1000" dirty="0">
                          <a:solidFill>
                            <a:schemeClr val="tx1"/>
                          </a:solidFill>
                          <a:latin typeface="+mj-ea"/>
                          <a:ea typeface="+mj-ea"/>
                        </a:rPr>
                        <a:t>月）</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000"/>
                        </a:lnSpc>
                        <a:spcBef>
                          <a:spcPts val="0"/>
                        </a:spcBef>
                        <a:spcAft>
                          <a:spcPts val="0"/>
                        </a:spcAft>
                        <a:buClrTx/>
                        <a:buSzTx/>
                        <a:buFontTx/>
                        <a:buNone/>
                        <a:tabLst/>
                        <a:defRPr/>
                      </a:pPr>
                      <a:r>
                        <a:rPr kumimoji="1" lang="ja-JP" altLang="en-US" sz="1000" dirty="0">
                          <a:solidFill>
                            <a:schemeClr val="tx1"/>
                          </a:solidFill>
                          <a:latin typeface="+mj-ea"/>
                          <a:ea typeface="+mj-ea"/>
                        </a:rPr>
                        <a:t>・市会にて中期目標の制定等関連議案上程、可決（</a:t>
                      </a:r>
                      <a:r>
                        <a:rPr kumimoji="1" lang="en-US" altLang="ja-JP" sz="1000" dirty="0">
                          <a:solidFill>
                            <a:schemeClr val="tx1"/>
                          </a:solidFill>
                          <a:latin typeface="+mj-ea"/>
                          <a:ea typeface="+mj-ea"/>
                        </a:rPr>
                        <a:t>2018</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12</a:t>
                      </a:r>
                      <a:r>
                        <a:rPr kumimoji="1" lang="ja-JP" altLang="en-US" sz="1000" dirty="0">
                          <a:solidFill>
                            <a:schemeClr val="tx1"/>
                          </a:solidFill>
                          <a:latin typeface="+mj-ea"/>
                          <a:ea typeface="+mj-ea"/>
                        </a:rPr>
                        <a:t>月）</a:t>
                      </a:r>
                    </a:p>
                    <a:p>
                      <a:pPr marL="88900" marR="0" indent="-88900" algn="just" defTabSz="914400" rtl="0" eaLnBrk="1" fontAlgn="auto" latinLnBrk="0" hangingPunct="1">
                        <a:lnSpc>
                          <a:spcPts val="1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・指定管理者である博物館協会職員アンケートを含む現状分析を行い、博物館運営改革に着手（</a:t>
                      </a:r>
                      <a:r>
                        <a:rPr kumimoji="1" lang="en-US" altLang="ja-JP" sz="1000" dirty="0">
                          <a:solidFill>
                            <a:schemeClr val="tx1"/>
                          </a:solidFill>
                          <a:latin typeface="+mj-ea"/>
                          <a:ea typeface="+mj-ea"/>
                        </a:rPr>
                        <a:t>2013</a:t>
                      </a:r>
                      <a:r>
                        <a:rPr kumimoji="1" lang="ja-JP" altLang="en-US" sz="1000" dirty="0">
                          <a:solidFill>
                            <a:schemeClr val="tx1"/>
                          </a:solidFill>
                          <a:latin typeface="+mj-ea"/>
                          <a:ea typeface="+mj-ea"/>
                        </a:rPr>
                        <a:t>年）。</a:t>
                      </a: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・新美術館を含めた市立美術館・東洋陶磁美術館の今後の方向性（あり方）を検討・決定（</a:t>
                      </a:r>
                      <a:r>
                        <a:rPr kumimoji="1" lang="en-US" altLang="ja-JP" sz="1000" dirty="0">
                          <a:solidFill>
                            <a:schemeClr val="tx1"/>
                          </a:solidFill>
                          <a:latin typeface="+mj-ea"/>
                          <a:ea typeface="+mj-ea"/>
                        </a:rPr>
                        <a:t>2013</a:t>
                      </a:r>
                      <a:r>
                        <a:rPr kumimoji="1" lang="ja-JP" altLang="en-US" sz="1000" dirty="0">
                          <a:solidFill>
                            <a:schemeClr val="tx1"/>
                          </a:solidFill>
                          <a:latin typeface="+mj-ea"/>
                          <a:ea typeface="+mj-ea"/>
                        </a:rPr>
                        <a:t>年）。</a:t>
                      </a: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2014</a:t>
                      </a:r>
                      <a:r>
                        <a:rPr kumimoji="1" lang="ja-JP" altLang="en-US" sz="1000" dirty="0">
                          <a:solidFill>
                            <a:schemeClr val="tx1"/>
                          </a:solidFill>
                          <a:latin typeface="+mj-ea"/>
                          <a:ea typeface="+mj-ea"/>
                        </a:rPr>
                        <a:t>年から、利用者サービス及び美術館機能向上をめざし、市立美術館の新棟増設のあり方調査に着手。</a:t>
                      </a: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・本市の働きかけにより、博物館の独立行政法人化を可能とする政令改正が実現（</a:t>
                      </a:r>
                      <a:r>
                        <a:rPr kumimoji="1" lang="en-US" altLang="ja-JP" sz="1000" dirty="0">
                          <a:solidFill>
                            <a:schemeClr val="tx1"/>
                          </a:solidFill>
                          <a:latin typeface="+mj-ea"/>
                          <a:ea typeface="+mj-ea"/>
                        </a:rPr>
                        <a:t>2013</a:t>
                      </a:r>
                      <a:r>
                        <a:rPr kumimoji="1" lang="ja-JP" altLang="en-US" sz="1000" dirty="0">
                          <a:solidFill>
                            <a:schemeClr val="tx1"/>
                          </a:solidFill>
                          <a:latin typeface="+mj-ea"/>
                          <a:ea typeface="+mj-ea"/>
                        </a:rPr>
                        <a:t>年）。</a:t>
                      </a: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2019</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4</a:t>
                      </a:r>
                      <a:r>
                        <a:rPr kumimoji="1" lang="ja-JP" altLang="en-US" sz="1000" dirty="0">
                          <a:solidFill>
                            <a:schemeClr val="tx1"/>
                          </a:solidFill>
                          <a:latin typeface="+mj-ea"/>
                          <a:ea typeface="+mj-ea"/>
                        </a:rPr>
                        <a:t>月（地独）大阪市博物館機構設立</a:t>
                      </a: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j-ea"/>
                        <a:ea typeface="+mj-ea"/>
                      </a:endParaRPr>
                    </a:p>
                    <a:p>
                      <a:pPr marL="88900" marR="0" indent="-88900" algn="just"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j-ea"/>
                          <a:ea typeface="+mj-ea"/>
                        </a:rPr>
                        <a:t>・運営に</a:t>
                      </a:r>
                      <a:r>
                        <a:rPr kumimoji="1" lang="en-US" altLang="ja-JP" sz="1000" dirty="0">
                          <a:solidFill>
                            <a:schemeClr val="tx1"/>
                          </a:solidFill>
                          <a:latin typeface="+mj-ea"/>
                          <a:ea typeface="+mj-ea"/>
                        </a:rPr>
                        <a:t>PFI</a:t>
                      </a:r>
                      <a:r>
                        <a:rPr kumimoji="1" lang="ja-JP" altLang="en-US" sz="1000" dirty="0">
                          <a:solidFill>
                            <a:schemeClr val="tx1"/>
                          </a:solidFill>
                          <a:latin typeface="+mj-ea"/>
                          <a:ea typeface="+mj-ea"/>
                        </a:rPr>
                        <a:t>手法を導入した大阪中之島美術館開館（</a:t>
                      </a:r>
                      <a:r>
                        <a:rPr kumimoji="1" lang="en-US" altLang="ja-JP" sz="1000" dirty="0">
                          <a:solidFill>
                            <a:schemeClr val="tx1"/>
                          </a:solidFill>
                          <a:latin typeface="+mj-ea"/>
                          <a:ea typeface="+mj-ea"/>
                        </a:rPr>
                        <a:t>2022</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2</a:t>
                      </a:r>
                      <a:r>
                        <a:rPr kumimoji="1" lang="ja-JP" altLang="en-US" sz="1000" dirty="0">
                          <a:solidFill>
                            <a:schemeClr val="tx1"/>
                          </a:solidFill>
                          <a:latin typeface="+mj-ea"/>
                          <a:ea typeface="+mj-ea"/>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0"/>
            <a:ext cx="7380312"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独立行政法人化</a:t>
            </a:r>
            <a:r>
              <a:rPr kumimoji="1" lang="en-US" altLang="ja-JP" sz="24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24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（９）博物館</a:t>
            </a:r>
            <a:endPar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 name="大かっこ 5"/>
          <p:cNvSpPr/>
          <p:nvPr/>
        </p:nvSpPr>
        <p:spPr>
          <a:xfrm>
            <a:off x="366961" y="1688973"/>
            <a:ext cx="2016224" cy="72008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36000" rtlCol="0" anchor="ctr"/>
          <a:lstStyle/>
          <a:p>
            <a:pPr marL="88900" marR="0" lvl="0" indent="6350" algn="just"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大阪歴史博物館、市立美術館、東洋陶磁美術館、自然史博物館、科学館、（新美術館）</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137</a:t>
            </a:fld>
            <a:endParaRPr lang="ja-JP" altLang="en-US"/>
          </a:p>
        </p:txBody>
      </p:sp>
    </p:spTree>
    <p:extLst>
      <p:ext uri="{BB962C8B-B14F-4D97-AF65-F5344CB8AC3E}">
        <p14:creationId xmlns:p14="http://schemas.microsoft.com/office/powerpoint/2010/main" val="166762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本市施設の現状　（対象施設）</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891245" y="332656"/>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aphicFrame>
        <p:nvGraphicFramePr>
          <p:cNvPr id="12" name="表 11"/>
          <p:cNvGraphicFramePr>
            <a:graphicFrameLocks noGrp="1"/>
          </p:cNvGraphicFramePr>
          <p:nvPr/>
        </p:nvGraphicFramePr>
        <p:xfrm>
          <a:off x="187673" y="800383"/>
          <a:ext cx="8704807" cy="5730854"/>
        </p:xfrm>
        <a:graphic>
          <a:graphicData uri="http://schemas.openxmlformats.org/drawingml/2006/table">
            <a:tbl>
              <a:tblPr firstRow="1" bandRow="1">
                <a:tableStyleId>{5940675A-B579-460E-94D1-54222C63F5DA}</a:tableStyleId>
              </a:tblPr>
              <a:tblGrid>
                <a:gridCol w="1232867">
                  <a:extLst>
                    <a:ext uri="{9D8B030D-6E8A-4147-A177-3AD203B41FA5}">
                      <a16:colId xmlns:a16="http://schemas.microsoft.com/office/drawing/2014/main" val="20000"/>
                    </a:ext>
                  </a:extLst>
                </a:gridCol>
                <a:gridCol w="1494388">
                  <a:extLst>
                    <a:ext uri="{9D8B030D-6E8A-4147-A177-3AD203B41FA5}">
                      <a16:colId xmlns:a16="http://schemas.microsoft.com/office/drawing/2014/main" val="20001"/>
                    </a:ext>
                  </a:extLst>
                </a:gridCol>
                <a:gridCol w="1494388">
                  <a:extLst>
                    <a:ext uri="{9D8B030D-6E8A-4147-A177-3AD203B41FA5}">
                      <a16:colId xmlns:a16="http://schemas.microsoft.com/office/drawing/2014/main" val="20002"/>
                    </a:ext>
                  </a:extLst>
                </a:gridCol>
                <a:gridCol w="1494388">
                  <a:extLst>
                    <a:ext uri="{9D8B030D-6E8A-4147-A177-3AD203B41FA5}">
                      <a16:colId xmlns:a16="http://schemas.microsoft.com/office/drawing/2014/main" val="20003"/>
                    </a:ext>
                  </a:extLst>
                </a:gridCol>
                <a:gridCol w="1494388">
                  <a:extLst>
                    <a:ext uri="{9D8B030D-6E8A-4147-A177-3AD203B41FA5}">
                      <a16:colId xmlns:a16="http://schemas.microsoft.com/office/drawing/2014/main" val="20004"/>
                    </a:ext>
                  </a:extLst>
                </a:gridCol>
                <a:gridCol w="1494388">
                  <a:extLst>
                    <a:ext uri="{9D8B030D-6E8A-4147-A177-3AD203B41FA5}">
                      <a16:colId xmlns:a16="http://schemas.microsoft.com/office/drawing/2014/main" val="20005"/>
                    </a:ext>
                  </a:extLst>
                </a:gridCol>
              </a:tblGrid>
              <a:tr h="214172">
                <a:tc>
                  <a:txBody>
                    <a:bodyPr/>
                    <a:lstStyle/>
                    <a:p>
                      <a:pPr algn="dist" fontAlgn="ctr"/>
                      <a:r>
                        <a:rPr lang="ja-JP" altLang="en-US" sz="1050" u="none" strike="noStrike" dirty="0">
                          <a:solidFill>
                            <a:schemeClr val="tx1"/>
                          </a:solidFill>
                          <a:effectLst/>
                          <a:latin typeface="+mj-ea"/>
                          <a:ea typeface="+mj-ea"/>
                        </a:rPr>
                        <a:t>　</a:t>
                      </a:r>
                      <a:endParaRPr lang="ja-JP" altLang="en-US" sz="1050" b="0" i="0" u="none" strike="noStrike" dirty="0">
                        <a:solidFill>
                          <a:schemeClr val="tx1"/>
                        </a:solidFill>
                        <a:effectLst/>
                        <a:latin typeface="+mj-ea"/>
                        <a:ea typeface="+mj-ea"/>
                      </a:endParaRPr>
                    </a:p>
                  </a:txBody>
                  <a:tcPr marL="33231" marR="33231" marT="33231" marB="33231" anchor="ctr">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大阪歴史博物館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市立美術館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東洋陶磁美術館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自然史博物館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市立科学館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extLst>
                  <a:ext uri="{0D108BD9-81ED-4DB2-BD59-A6C34878D82A}">
                    <a16:rowId xmlns:a16="http://schemas.microsoft.com/office/drawing/2014/main" val="10000"/>
                  </a:ext>
                </a:extLst>
              </a:tr>
              <a:tr h="207138">
                <a:tc>
                  <a:txBody>
                    <a:bodyPr/>
                    <a:lstStyle/>
                    <a:p>
                      <a:pPr algn="dist" fontAlgn="ctr"/>
                      <a:r>
                        <a:rPr lang="ja-JP" altLang="en-US" sz="1050" u="none" strike="noStrike" dirty="0">
                          <a:solidFill>
                            <a:schemeClr val="tx1"/>
                          </a:solidFill>
                          <a:effectLst/>
                          <a:latin typeface="+mj-ea"/>
                          <a:ea typeface="+mj-ea"/>
                        </a:rPr>
                        <a:t>所在地</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中央区大手前</a:t>
                      </a:r>
                      <a:r>
                        <a:rPr lang="en-US" altLang="ja-JP" sz="1050" u="none" strike="noStrike" dirty="0">
                          <a:solidFill>
                            <a:schemeClr val="tx1"/>
                          </a:solidFill>
                          <a:effectLst/>
                          <a:latin typeface="+mj-ea"/>
                          <a:ea typeface="+mj-ea"/>
                        </a:rPr>
                        <a:t>4-1-32</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天王寺区茶臼山町</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a:t>
                      </a:r>
                      <a:r>
                        <a:rPr lang="en-US" altLang="ja-JP" sz="1050" u="none" strike="noStrike" dirty="0">
                          <a:solidFill>
                            <a:schemeClr val="tx1"/>
                          </a:solidFill>
                          <a:effectLst/>
                          <a:latin typeface="+mj-ea"/>
                          <a:ea typeface="+mj-ea"/>
                        </a:rPr>
                        <a:t>82</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北区中之島</a:t>
                      </a:r>
                      <a:r>
                        <a:rPr lang="en-US" altLang="ja-JP" sz="1050" u="none" strike="noStrike" dirty="0">
                          <a:solidFill>
                            <a:schemeClr val="tx1"/>
                          </a:solidFill>
                          <a:effectLst/>
                          <a:latin typeface="+mj-ea"/>
                          <a:ea typeface="+mj-ea"/>
                        </a:rPr>
                        <a:t>1−1−26</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東住吉区長居公園</a:t>
                      </a:r>
                      <a:r>
                        <a:rPr lang="en-US" altLang="ja-JP" sz="1050" u="none" strike="noStrike" dirty="0">
                          <a:solidFill>
                            <a:schemeClr val="tx1"/>
                          </a:solidFill>
                          <a:effectLst/>
                          <a:latin typeface="+mj-ea"/>
                          <a:ea typeface="+mj-ea"/>
                        </a:rPr>
                        <a:t>1-23</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北区中之島</a:t>
                      </a:r>
                      <a:r>
                        <a:rPr lang="en-US" altLang="ja-JP" sz="1050" u="none" strike="noStrike" dirty="0">
                          <a:solidFill>
                            <a:schemeClr val="tx1"/>
                          </a:solidFill>
                          <a:effectLst/>
                          <a:latin typeface="+mj-ea"/>
                          <a:ea typeface="+mj-ea"/>
                        </a:rPr>
                        <a:t>4-2-1</a:t>
                      </a:r>
                      <a:endParaRPr lang="en-US" altLang="ja-JP"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val="10001"/>
                  </a:ext>
                </a:extLst>
              </a:tr>
              <a:tr h="207138">
                <a:tc>
                  <a:txBody>
                    <a:bodyPr/>
                    <a:lstStyle/>
                    <a:p>
                      <a:pPr algn="dist" fontAlgn="ctr"/>
                      <a:r>
                        <a:rPr lang="ja-JP" altLang="en-US" sz="1050" u="none" strike="noStrike" dirty="0">
                          <a:solidFill>
                            <a:schemeClr val="tx1"/>
                          </a:solidFill>
                          <a:effectLst/>
                          <a:latin typeface="+mj-ea"/>
                          <a:ea typeface="+mj-ea"/>
                        </a:rPr>
                        <a:t>設立年月日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2001</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11</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3</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1936</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1982</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11</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6</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1950</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4</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1989</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10</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7</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val="10002"/>
                  </a:ext>
                </a:extLst>
              </a:tr>
              <a:tr h="319680">
                <a:tc>
                  <a:txBody>
                    <a:bodyPr/>
                    <a:lstStyle/>
                    <a:p>
                      <a:pPr algn="dist" fontAlgn="ctr"/>
                      <a:r>
                        <a:rPr lang="ja-JP" altLang="en-US" sz="1050" u="none" strike="noStrike" dirty="0">
                          <a:solidFill>
                            <a:schemeClr val="tx1"/>
                          </a:solidFill>
                          <a:effectLst/>
                          <a:latin typeface="+mj-ea"/>
                          <a:ea typeface="+mj-ea"/>
                        </a:rPr>
                        <a:t>登録・公開承認</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登録博物館・公開承認施設</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登録博物館・公開承認施設・勧告承認出品館</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a:t>
                      </a:r>
                      <a:endParaRPr lang="ja-JP" altLang="en-US" sz="105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val="10003"/>
                  </a:ext>
                </a:extLst>
              </a:tr>
              <a:tr h="1585772">
                <a:tc>
                  <a:txBody>
                    <a:bodyPr/>
                    <a:lstStyle/>
                    <a:p>
                      <a:pPr algn="dist" fontAlgn="ctr"/>
                      <a:r>
                        <a:rPr lang="ja-JP" altLang="en-US" sz="1050" u="none" strike="noStrike" dirty="0">
                          <a:solidFill>
                            <a:schemeClr val="tx1"/>
                          </a:solidFill>
                          <a:effectLst/>
                          <a:latin typeface="+mj-ea"/>
                          <a:ea typeface="+mj-ea"/>
                        </a:rPr>
                        <a:t>館の概要・特徴</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72000" indent="-93663" algn="just" fontAlgn="ctr"/>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市立博物館（</a:t>
                      </a:r>
                      <a:r>
                        <a:rPr lang="en-US" altLang="ja-JP" sz="900" u="none" strike="noStrike" dirty="0">
                          <a:solidFill>
                            <a:schemeClr val="tx1"/>
                          </a:solidFill>
                          <a:effectLst/>
                          <a:latin typeface="+mj-ea"/>
                          <a:ea typeface="+mj-ea"/>
                        </a:rPr>
                        <a:t>1960</a:t>
                      </a:r>
                      <a:r>
                        <a:rPr lang="ja-JP" altLang="en-US" sz="900" u="none" strike="noStrike" dirty="0">
                          <a:solidFill>
                            <a:schemeClr val="tx1"/>
                          </a:solidFill>
                          <a:effectLst/>
                          <a:latin typeface="+mj-ea"/>
                          <a:ea typeface="+mj-ea"/>
                        </a:rPr>
                        <a:t>年</a:t>
                      </a:r>
                      <a:r>
                        <a:rPr lang="en-US" altLang="ja-JP" sz="900" u="none" strike="noStrike" dirty="0">
                          <a:solidFill>
                            <a:schemeClr val="tx1"/>
                          </a:solidFill>
                          <a:effectLst/>
                          <a:latin typeface="+mj-ea"/>
                          <a:ea typeface="+mj-ea"/>
                        </a:rPr>
                        <a:t>12</a:t>
                      </a:r>
                      <a:r>
                        <a:rPr lang="ja-JP" altLang="en-US" sz="900" u="none" strike="noStrike" dirty="0">
                          <a:solidFill>
                            <a:schemeClr val="tx1"/>
                          </a:solidFill>
                          <a:effectLst/>
                          <a:latin typeface="+mj-ea"/>
                          <a:ea typeface="+mj-ea"/>
                        </a:rPr>
                        <a:t>月</a:t>
                      </a:r>
                      <a:r>
                        <a:rPr lang="en-US" altLang="ja-JP" sz="900" u="none" strike="noStrike" dirty="0">
                          <a:solidFill>
                            <a:schemeClr val="tx1"/>
                          </a:solidFill>
                          <a:effectLst/>
                          <a:latin typeface="+mj-ea"/>
                          <a:ea typeface="+mj-ea"/>
                        </a:rPr>
                        <a:t>1</a:t>
                      </a:r>
                      <a:r>
                        <a:rPr lang="ja-JP" altLang="en-US" sz="900" u="none" strike="noStrike" dirty="0">
                          <a:solidFill>
                            <a:schemeClr val="tx1"/>
                          </a:solidFill>
                          <a:effectLst/>
                          <a:latin typeface="+mj-ea"/>
                          <a:ea typeface="+mj-ea"/>
                        </a:rPr>
                        <a:t>日開館）の新館と、考古資料センター機能を併設し、開館。</a:t>
                      </a:r>
                    </a:p>
                    <a:p>
                      <a:pPr marL="72000" indent="-93663" algn="just" fontAlgn="ctr"/>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大阪が日本史上の中心都市として栄えた古代の難波宮、中世の大坂本願寺、近世の天下の台所、近代の大大阪時代をメインとする都市史の展示を展開。難波宮跡や大阪城の歴史的眺望も楽しめる。</a:t>
                      </a:r>
                      <a:endParaRPr lang="ja-JP" altLang="en-US" sz="900" b="0" i="0" u="none" strike="noStrike" dirty="0">
                        <a:solidFill>
                          <a:schemeClr val="tx1"/>
                        </a:solidFill>
                        <a:effectLst/>
                        <a:latin typeface="+mj-ea"/>
                        <a:ea typeface="+mj-ea"/>
                        <a:cs typeface="メイリオ" pitchFamily="50" charset="-128"/>
                      </a:endParaRPr>
                    </a:p>
                  </a:txBody>
                  <a:tcPr marL="33231" marR="33231" marT="33231" marB="33231"/>
                </a:tc>
                <a:tc>
                  <a:txBody>
                    <a:bodyPr/>
                    <a:lstStyle/>
                    <a:p>
                      <a:pPr marL="72000" indent="-93663" algn="just" fontAlgn="t"/>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東洋の古美術を中心に、</a:t>
                      </a:r>
                      <a:r>
                        <a:rPr lang="en-US" altLang="ja-JP" sz="900" u="none" strike="noStrike" dirty="0">
                          <a:solidFill>
                            <a:schemeClr val="tx1"/>
                          </a:solidFill>
                          <a:effectLst/>
                          <a:latin typeface="+mj-ea"/>
                          <a:ea typeface="+mj-ea"/>
                        </a:rPr>
                        <a:t>80</a:t>
                      </a:r>
                      <a:r>
                        <a:rPr lang="ja-JP" altLang="en-US" sz="900" u="none" strike="noStrike" dirty="0">
                          <a:solidFill>
                            <a:schemeClr val="tx1"/>
                          </a:solidFill>
                          <a:effectLst/>
                          <a:latin typeface="+mj-ea"/>
                          <a:ea typeface="+mj-ea"/>
                        </a:rPr>
                        <a:t>年間にわたり、さまざまなコレクションの収集などの活動を展開。</a:t>
                      </a:r>
                    </a:p>
                    <a:p>
                      <a:pPr marL="72000" indent="-93663" algn="just" fontAlgn="t"/>
                      <a:r>
                        <a:rPr lang="ja-JP" altLang="en-US" sz="900" u="none" strike="noStrike" dirty="0">
                          <a:solidFill>
                            <a:schemeClr val="tx1"/>
                          </a:solidFill>
                          <a:effectLst/>
                          <a:latin typeface="+mj-ea"/>
                          <a:ea typeface="+mj-ea"/>
                        </a:rPr>
                        <a:t>・重要文化財</a:t>
                      </a:r>
                      <a:r>
                        <a:rPr lang="en-US" altLang="ja-JP" sz="900" u="none" strike="noStrike" dirty="0">
                          <a:solidFill>
                            <a:schemeClr val="tx1"/>
                          </a:solidFill>
                          <a:effectLst/>
                          <a:latin typeface="+mj-ea"/>
                          <a:ea typeface="+mj-ea"/>
                        </a:rPr>
                        <a:t>14</a:t>
                      </a:r>
                      <a:r>
                        <a:rPr lang="ja-JP" altLang="en-US" sz="900" u="none" strike="noStrike" dirty="0">
                          <a:solidFill>
                            <a:schemeClr val="tx1"/>
                          </a:solidFill>
                          <a:effectLst/>
                          <a:latin typeface="+mj-ea"/>
                          <a:ea typeface="+mj-ea"/>
                        </a:rPr>
                        <a:t>点を含む</a:t>
                      </a:r>
                      <a:r>
                        <a:rPr kumimoji="1" lang="en-US" altLang="ja-JP" sz="900" u="none" strike="noStrike" kern="1200" dirty="0">
                          <a:solidFill>
                            <a:schemeClr val="tx1"/>
                          </a:solidFill>
                          <a:effectLst/>
                          <a:latin typeface="+mj-ea"/>
                          <a:ea typeface="+mj-ea"/>
                        </a:rPr>
                        <a:t>8,373</a:t>
                      </a:r>
                      <a:r>
                        <a:rPr kumimoji="1" lang="ja-JP" altLang="en-US" sz="900" u="none" strike="noStrike" kern="1200" dirty="0">
                          <a:solidFill>
                            <a:schemeClr val="tx1"/>
                          </a:solidFill>
                          <a:effectLst/>
                          <a:latin typeface="+mj-ea"/>
                          <a:ea typeface="+mj-ea"/>
                        </a:rPr>
                        <a:t>件</a:t>
                      </a:r>
                      <a:r>
                        <a:rPr lang="ja-JP" altLang="en-US" sz="900" u="none" strike="noStrike" dirty="0">
                          <a:solidFill>
                            <a:schemeClr val="tx1"/>
                          </a:solidFill>
                          <a:effectLst/>
                          <a:latin typeface="+mj-ea"/>
                          <a:ea typeface="+mj-ea"/>
                        </a:rPr>
                        <a:t>の収蔵品と、国宝</a:t>
                      </a:r>
                      <a:r>
                        <a:rPr lang="en-US" altLang="ja-JP" sz="900" u="none" strike="noStrike" dirty="0">
                          <a:solidFill>
                            <a:schemeClr val="tx1"/>
                          </a:solidFill>
                          <a:effectLst/>
                          <a:latin typeface="+mj-ea"/>
                          <a:ea typeface="+mj-ea"/>
                        </a:rPr>
                        <a:t>5</a:t>
                      </a:r>
                      <a:r>
                        <a:rPr lang="ja-JP" altLang="en-US" sz="900" u="none" strike="noStrike" dirty="0">
                          <a:solidFill>
                            <a:schemeClr val="tx1"/>
                          </a:solidFill>
                          <a:effectLst/>
                          <a:latin typeface="+mj-ea"/>
                          <a:ea typeface="+mj-ea"/>
                        </a:rPr>
                        <a:t>点や重要文化財</a:t>
                      </a:r>
                      <a:r>
                        <a:rPr lang="en-US" altLang="ja-JP" sz="900" u="none" strike="noStrike" dirty="0">
                          <a:solidFill>
                            <a:schemeClr val="tx1"/>
                          </a:solidFill>
                          <a:effectLst/>
                          <a:latin typeface="+mj-ea"/>
                          <a:ea typeface="+mj-ea"/>
                        </a:rPr>
                        <a:t>104</a:t>
                      </a:r>
                      <a:r>
                        <a:rPr lang="ja-JP" altLang="en-US" sz="900" u="none" strike="noStrike" dirty="0">
                          <a:solidFill>
                            <a:schemeClr val="tx1"/>
                          </a:solidFill>
                          <a:effectLst/>
                          <a:latin typeface="+mj-ea"/>
                          <a:ea typeface="+mj-ea"/>
                        </a:rPr>
                        <a:t>点を含む</a:t>
                      </a:r>
                      <a:r>
                        <a:rPr lang="en-US" altLang="ja-JP" sz="900" u="none" strike="noStrike" dirty="0">
                          <a:solidFill>
                            <a:schemeClr val="tx1"/>
                          </a:solidFill>
                          <a:effectLst/>
                          <a:latin typeface="+mj-ea"/>
                          <a:ea typeface="+mj-ea"/>
                        </a:rPr>
                        <a:t>5,171</a:t>
                      </a:r>
                      <a:r>
                        <a:rPr lang="ja-JP" altLang="en-US" sz="900" u="none" strike="noStrike" dirty="0">
                          <a:solidFill>
                            <a:schemeClr val="tx1"/>
                          </a:solidFill>
                          <a:effectLst/>
                          <a:latin typeface="+mj-ea"/>
                          <a:ea typeface="+mj-ea"/>
                        </a:rPr>
                        <a:t>件にのぼる寄託品。</a:t>
                      </a:r>
                    </a:p>
                    <a:p>
                      <a:pPr marL="72000" indent="-93663" algn="just" fontAlgn="t"/>
                      <a:r>
                        <a:rPr lang="ja-JP" altLang="en-US" sz="900" u="none" strike="noStrike" dirty="0">
                          <a:solidFill>
                            <a:schemeClr val="tx1"/>
                          </a:solidFill>
                          <a:effectLst/>
                          <a:latin typeface="+mj-ea"/>
                          <a:ea typeface="+mj-ea"/>
                        </a:rPr>
                        <a:t>・公募美術展を開催する地下展覧会室を有する。</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・安宅コレクションの寄贈を契機に、</a:t>
                      </a:r>
                      <a:r>
                        <a:rPr lang="en-US" altLang="ja-JP" sz="900" u="none" strike="noStrike" dirty="0">
                          <a:solidFill>
                            <a:schemeClr val="tx1"/>
                          </a:solidFill>
                          <a:effectLst/>
                          <a:latin typeface="+mj-ea"/>
                          <a:ea typeface="+mj-ea"/>
                        </a:rPr>
                        <a:t>1982</a:t>
                      </a:r>
                      <a:r>
                        <a:rPr lang="ja-JP" altLang="en-US" sz="900" u="none" strike="noStrike" dirty="0">
                          <a:solidFill>
                            <a:schemeClr val="tx1"/>
                          </a:solidFill>
                          <a:effectLst/>
                          <a:latin typeface="+mj-ea"/>
                          <a:ea typeface="+mj-ea"/>
                        </a:rPr>
                        <a:t>年に開館した陶磁器専門館で、本市では比較的新しい施設。</a:t>
                      </a:r>
                    </a:p>
                    <a:p>
                      <a:pPr marL="72000" indent="-93663" algn="just" fontAlgn="t"/>
                      <a:r>
                        <a:rPr lang="ja-JP" altLang="en-US" sz="900" u="none" strike="noStrike" dirty="0">
                          <a:solidFill>
                            <a:schemeClr val="tx1"/>
                          </a:solidFill>
                          <a:effectLst/>
                          <a:latin typeface="+mj-ea"/>
                          <a:ea typeface="+mj-ea"/>
                        </a:rPr>
                        <a:t>・国宝２点や重要文化財</a:t>
                      </a:r>
                      <a:r>
                        <a:rPr lang="en-US" altLang="ja-JP" sz="900" u="none" strike="noStrike" dirty="0">
                          <a:solidFill>
                            <a:schemeClr val="tx1"/>
                          </a:solidFill>
                          <a:effectLst/>
                          <a:latin typeface="+mj-ea"/>
                          <a:ea typeface="+mj-ea"/>
                        </a:rPr>
                        <a:t>13</a:t>
                      </a:r>
                      <a:r>
                        <a:rPr lang="ja-JP" altLang="en-US" sz="900" u="none" strike="noStrike" dirty="0">
                          <a:solidFill>
                            <a:schemeClr val="tx1"/>
                          </a:solidFill>
                          <a:effectLst/>
                          <a:latin typeface="+mj-ea"/>
                          <a:ea typeface="+mj-ea"/>
                        </a:rPr>
                        <a:t>点を含む中国・韓国陶磁等、</a:t>
                      </a:r>
                      <a:r>
                        <a:rPr kumimoji="1" lang="en-US" altLang="ja-JP" sz="900" u="none" strike="noStrike" kern="1200" dirty="0">
                          <a:solidFill>
                            <a:schemeClr val="tx1"/>
                          </a:solidFill>
                          <a:effectLst/>
                          <a:latin typeface="+mj-ea"/>
                          <a:ea typeface="+mj-ea"/>
                        </a:rPr>
                        <a:t>7,048</a:t>
                      </a:r>
                      <a:r>
                        <a:rPr lang="ja-JP" altLang="en-US" sz="900" u="none" strike="noStrike" dirty="0">
                          <a:solidFill>
                            <a:schemeClr val="tx1"/>
                          </a:solidFill>
                          <a:effectLst/>
                          <a:latin typeface="+mj-ea"/>
                          <a:ea typeface="+mj-ea"/>
                        </a:rPr>
                        <a:t>点を収蔵。</a:t>
                      </a:r>
                    </a:p>
                    <a:p>
                      <a:pPr marL="72000" indent="-93663" algn="just" fontAlgn="t"/>
                      <a:r>
                        <a:rPr lang="ja-JP" altLang="en-US" sz="900" u="none" strike="noStrike" dirty="0">
                          <a:solidFill>
                            <a:schemeClr val="tx1"/>
                          </a:solidFill>
                          <a:effectLst/>
                          <a:latin typeface="+mj-ea"/>
                          <a:ea typeface="+mj-ea"/>
                        </a:rPr>
                        <a:t>・東洋陶磁に限らず、西洋や現代の作品の展覧会も開催し、新たなファン層も獲得。</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・自然史博物館の草分け的存在で、</a:t>
                      </a:r>
                      <a:r>
                        <a:rPr lang="en-US" altLang="ja-JP" sz="900" u="none" strike="noStrike" dirty="0">
                          <a:solidFill>
                            <a:schemeClr val="tx1"/>
                          </a:solidFill>
                          <a:effectLst/>
                          <a:latin typeface="+mj-ea"/>
                          <a:ea typeface="+mj-ea"/>
                        </a:rPr>
                        <a:t>1972</a:t>
                      </a:r>
                      <a:r>
                        <a:rPr lang="ja-JP" altLang="en-US" sz="900" u="none" strike="noStrike" dirty="0">
                          <a:solidFill>
                            <a:schemeClr val="tx1"/>
                          </a:solidFill>
                          <a:effectLst/>
                          <a:latin typeface="+mj-ea"/>
                          <a:ea typeface="+mj-ea"/>
                        </a:rPr>
                        <a:t>年に現在地（長居公園内）に新築。</a:t>
                      </a:r>
                      <a:endParaRPr lang="en-US" altLang="ja-JP" sz="900" u="none" strike="noStrike" dirty="0">
                        <a:solidFill>
                          <a:schemeClr val="tx1"/>
                        </a:solidFill>
                        <a:effectLst/>
                        <a:latin typeface="+mj-ea"/>
                        <a:ea typeface="+mj-ea"/>
                      </a:endParaRPr>
                    </a:p>
                    <a:p>
                      <a:pPr marL="72000" indent="-93663" algn="just" fontAlgn="t"/>
                      <a:r>
                        <a:rPr lang="ja-JP" altLang="en-US" sz="900" u="none" strike="noStrike" dirty="0">
                          <a:solidFill>
                            <a:schemeClr val="tx1"/>
                          </a:solidFill>
                          <a:effectLst/>
                          <a:latin typeface="+mj-ea"/>
                          <a:ea typeface="+mj-ea"/>
                        </a:rPr>
                        <a:t>・西日本自然史系博物館ネットワークの基幹館。</a:t>
                      </a:r>
                    </a:p>
                    <a:p>
                      <a:pPr marL="72000" indent="-93663" algn="just" fontAlgn="t"/>
                      <a:r>
                        <a:rPr lang="ja-JP" altLang="en-US" sz="900" u="none" strike="noStrike" dirty="0">
                          <a:solidFill>
                            <a:schemeClr val="tx1"/>
                          </a:solidFill>
                          <a:effectLst/>
                          <a:latin typeface="+mj-ea"/>
                          <a:ea typeface="+mj-ea"/>
                        </a:rPr>
                        <a:t>・種の同定作業の世界基準となる模式標本は約</a:t>
                      </a:r>
                      <a:r>
                        <a:rPr lang="en-US" altLang="ja-JP" sz="900" u="none" strike="noStrike" dirty="0">
                          <a:solidFill>
                            <a:schemeClr val="tx1"/>
                          </a:solidFill>
                          <a:effectLst/>
                          <a:latin typeface="+mj-ea"/>
                          <a:ea typeface="+mj-ea"/>
                        </a:rPr>
                        <a:t>1,700</a:t>
                      </a:r>
                      <a:r>
                        <a:rPr lang="ja-JP" altLang="en-US" sz="900" u="none" strike="noStrike" dirty="0">
                          <a:solidFill>
                            <a:schemeClr val="tx1"/>
                          </a:solidFill>
                          <a:effectLst/>
                          <a:latin typeface="+mj-ea"/>
                          <a:ea typeface="+mj-ea"/>
                        </a:rPr>
                        <a:t>点にのぼる。</a:t>
                      </a:r>
                    </a:p>
                    <a:p>
                      <a:pPr marL="72000" indent="-93663" algn="just" fontAlgn="t"/>
                      <a:r>
                        <a:rPr lang="ja-JP" altLang="en-US" sz="900" u="none" strike="noStrike" dirty="0">
                          <a:solidFill>
                            <a:schemeClr val="tx1"/>
                          </a:solidFill>
                          <a:effectLst/>
                          <a:latin typeface="+mj-ea"/>
                          <a:ea typeface="+mj-ea"/>
                        </a:rPr>
                        <a:t>・市民協働の先駆者的施設で、現在も</a:t>
                      </a:r>
                      <a:r>
                        <a:rPr lang="en-US" altLang="ja-JP" sz="900" u="none" strike="noStrike" dirty="0">
                          <a:solidFill>
                            <a:schemeClr val="tx1"/>
                          </a:solidFill>
                          <a:effectLst/>
                          <a:latin typeface="+mj-ea"/>
                          <a:ea typeface="+mj-ea"/>
                        </a:rPr>
                        <a:t>NPO</a:t>
                      </a:r>
                      <a:r>
                        <a:rPr lang="ja-JP" altLang="en-US" sz="900" u="none" strike="noStrike" dirty="0">
                          <a:solidFill>
                            <a:schemeClr val="tx1"/>
                          </a:solidFill>
                          <a:effectLst/>
                          <a:latin typeface="+mj-ea"/>
                          <a:ea typeface="+mj-ea"/>
                        </a:rPr>
                        <a:t>と連携して事業を展開。</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・東洋初のプラネタリウムを導入した、日本初の科学館「大阪市立電気科学館」</a:t>
                      </a:r>
                      <a:r>
                        <a:rPr lang="en-US" altLang="ja-JP" sz="900" u="none" strike="noStrike" dirty="0">
                          <a:solidFill>
                            <a:schemeClr val="tx1"/>
                          </a:solidFill>
                          <a:effectLst/>
                          <a:latin typeface="+mj-ea"/>
                          <a:ea typeface="+mj-ea"/>
                        </a:rPr>
                        <a:t>(1937</a:t>
                      </a:r>
                      <a:r>
                        <a:rPr lang="ja-JP" altLang="en-US" sz="900" u="none" strike="noStrike" dirty="0">
                          <a:solidFill>
                            <a:schemeClr val="tx1"/>
                          </a:solidFill>
                          <a:effectLst/>
                          <a:latin typeface="+mj-ea"/>
                          <a:ea typeface="+mj-ea"/>
                        </a:rPr>
                        <a:t>年</a:t>
                      </a:r>
                      <a:r>
                        <a:rPr lang="en-US" altLang="ja-JP" sz="900" u="none" strike="noStrike" dirty="0">
                          <a:solidFill>
                            <a:schemeClr val="tx1"/>
                          </a:solidFill>
                          <a:effectLst/>
                          <a:latin typeface="+mj-ea"/>
                          <a:ea typeface="+mj-ea"/>
                        </a:rPr>
                        <a:t>)</a:t>
                      </a:r>
                      <a:r>
                        <a:rPr lang="ja-JP" altLang="en-US" sz="900" u="none" strike="noStrike" dirty="0">
                          <a:solidFill>
                            <a:schemeClr val="tx1"/>
                          </a:solidFill>
                          <a:effectLst/>
                          <a:latin typeface="+mj-ea"/>
                          <a:ea typeface="+mj-ea"/>
                        </a:rPr>
                        <a:t>が前身。</a:t>
                      </a:r>
                    </a:p>
                    <a:p>
                      <a:pPr marL="72000" indent="-93663" algn="just" fontAlgn="t"/>
                      <a:r>
                        <a:rPr lang="ja-JP" altLang="en-US" sz="900" u="none" strike="noStrike" dirty="0">
                          <a:solidFill>
                            <a:schemeClr val="tx1"/>
                          </a:solidFill>
                          <a:effectLst/>
                          <a:latin typeface="+mj-ea"/>
                          <a:ea typeface="+mj-ea"/>
                        </a:rPr>
                        <a:t>・宇宙、科学、化学の仕組み・成り立ちを、ハンズオンやサイエンスショーなどでわかりやすく展示。</a:t>
                      </a:r>
                    </a:p>
                    <a:p>
                      <a:pPr marL="72000" indent="-93663" algn="just" fontAlgn="t"/>
                      <a:r>
                        <a:rPr lang="ja-JP" altLang="en-US" sz="900" u="none" strike="noStrike" dirty="0">
                          <a:solidFill>
                            <a:schemeClr val="tx1"/>
                          </a:solidFill>
                          <a:effectLst/>
                          <a:latin typeface="+mj-ea"/>
                          <a:ea typeface="+mj-ea"/>
                        </a:rPr>
                        <a:t>・学芸員のライブによるプラネタリウムや常設展示の日常的な改善・改良で、実物による科学を楽しむ空間を実現。</a:t>
                      </a:r>
                      <a:endParaRPr lang="ja-JP" altLang="en-US" sz="9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val="10004"/>
                  </a:ext>
                </a:extLst>
              </a:tr>
              <a:tr h="207138">
                <a:tc>
                  <a:txBody>
                    <a:bodyPr/>
                    <a:lstStyle/>
                    <a:p>
                      <a:pPr algn="dist" fontAlgn="ctr"/>
                      <a:r>
                        <a:rPr lang="ja-JP" altLang="en-US" sz="1050" u="none" strike="noStrike" dirty="0">
                          <a:solidFill>
                            <a:schemeClr val="tx1"/>
                          </a:solidFill>
                          <a:effectLst/>
                          <a:latin typeface="+mj-ea"/>
                          <a:ea typeface="+mj-ea"/>
                        </a:rPr>
                        <a:t>管理運営</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en-US" altLang="ja-JP"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（公財）大阪科学振興協会</a:t>
                      </a:r>
                      <a:endParaRPr lang="ja-JP" altLang="en-US" sz="10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val="10005"/>
                  </a:ext>
                </a:extLst>
              </a:tr>
              <a:tr h="249235">
                <a:tc>
                  <a:txBody>
                    <a:bodyPr/>
                    <a:lstStyle/>
                    <a:p>
                      <a:pPr algn="dist" fontAlgn="ctr"/>
                      <a:r>
                        <a:rPr lang="ja-JP" altLang="en-US" sz="1050" u="none" strike="noStrike" dirty="0">
                          <a:solidFill>
                            <a:schemeClr val="tx1"/>
                          </a:solidFill>
                          <a:effectLst/>
                          <a:latin typeface="+mj-ea"/>
                          <a:ea typeface="+mj-ea"/>
                        </a:rPr>
                        <a:t>職員数</a:t>
                      </a:r>
                      <a:r>
                        <a:rPr lang="en-US" altLang="ja-JP" sz="1050" u="none" strike="noStrike" dirty="0">
                          <a:solidFill>
                            <a:schemeClr val="tx1"/>
                          </a:solidFill>
                          <a:effectLst/>
                          <a:latin typeface="+mj-ea"/>
                          <a:ea typeface="+mj-ea"/>
                        </a:rPr>
                        <a:t>(2016)</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altLang="ja-JP" sz="1050" u="none" strike="noStrike" dirty="0">
                          <a:solidFill>
                            <a:schemeClr val="tx1"/>
                          </a:solidFill>
                          <a:effectLst/>
                          <a:latin typeface="+mj-ea"/>
                          <a:ea typeface="+mj-ea"/>
                        </a:rPr>
                        <a:t>32</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20</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ja-JP" altLang="en-US" sz="1050" b="0" i="0" u="none" strike="noStrike" dirty="0">
                        <a:solidFill>
                          <a:schemeClr val="tx1"/>
                        </a:solidFill>
                        <a:effectLst/>
                        <a:latin typeface="+mj-ea"/>
                        <a:ea typeface="+mj-ea"/>
                        <a:cs typeface="メイリオ" pitchFamily="50" charset="-128"/>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18</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6</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22</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15</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50" u="none" strike="noStrike" dirty="0">
                          <a:solidFill>
                            <a:schemeClr val="tx1"/>
                          </a:solidFill>
                          <a:effectLst/>
                          <a:latin typeface="+mj-ea"/>
                          <a:ea typeface="+mj-ea"/>
                        </a:rPr>
                        <a:t>24</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12</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ja-JP" altLang="en-US" sz="1050" b="0" i="0" u="none" strike="noStrike" dirty="0">
                        <a:solidFill>
                          <a:schemeClr val="tx1"/>
                        </a:solidFill>
                        <a:effectLst/>
                        <a:latin typeface="+mj-ea"/>
                        <a:ea typeface="+mj-ea"/>
                        <a:cs typeface="メイリオ" pitchFamily="50" charset="-128"/>
                      </a:endParaRPr>
                    </a:p>
                  </a:txBody>
                  <a:tcPr marL="33231" marR="33231" marT="33231" marB="33231" anchor="ctr"/>
                </a:tc>
                <a:extLst>
                  <a:ext uri="{0D108BD9-81ED-4DB2-BD59-A6C34878D82A}">
                    <a16:rowId xmlns:a16="http://schemas.microsoft.com/office/drawing/2014/main" val="10007"/>
                  </a:ext>
                </a:extLst>
              </a:tr>
              <a:tr h="249235">
                <a:tc>
                  <a:txBody>
                    <a:bodyPr/>
                    <a:lstStyle/>
                    <a:p>
                      <a:pPr algn="dist" fontAlgn="ctr"/>
                      <a:r>
                        <a:rPr kumimoji="1" lang="ja-JP" altLang="en-US" sz="1050" u="none" strike="noStrike" kern="1200" dirty="0">
                          <a:solidFill>
                            <a:schemeClr val="tx1"/>
                          </a:solidFill>
                          <a:effectLst/>
                          <a:latin typeface="+mj-ea"/>
                          <a:ea typeface="+mn-ea"/>
                          <a:cs typeface="+mn-cs"/>
                        </a:rPr>
                        <a:t>館蔵品（</a:t>
                      </a:r>
                      <a:r>
                        <a:rPr kumimoji="1" lang="en-US" altLang="ja-JP" sz="1050" u="none" strike="noStrike" kern="1200" dirty="0">
                          <a:solidFill>
                            <a:schemeClr val="tx1"/>
                          </a:solidFill>
                          <a:effectLst/>
                          <a:latin typeface="+mj-ea"/>
                          <a:ea typeface="+mn-ea"/>
                          <a:cs typeface="+mn-cs"/>
                        </a:rPr>
                        <a:t>201</a:t>
                      </a:r>
                      <a:r>
                        <a:rPr kumimoji="1" lang="en-US" altLang="ja-JP" sz="1050" u="none" strike="noStrike" kern="1200" dirty="0">
                          <a:solidFill>
                            <a:srgbClr val="FF0000"/>
                          </a:solidFill>
                          <a:effectLst/>
                          <a:latin typeface="+mj-ea"/>
                          <a:ea typeface="+mn-ea"/>
                          <a:cs typeface="+mn-cs"/>
                        </a:rPr>
                        <a:t>7</a:t>
                      </a:r>
                      <a:r>
                        <a:rPr kumimoji="1" lang="ja-JP" altLang="en-US" sz="1050" u="none" strike="noStrike" kern="1200" dirty="0">
                          <a:solidFill>
                            <a:schemeClr val="tx1"/>
                          </a:solidFill>
                          <a:effectLst/>
                          <a:latin typeface="+mj-ea"/>
                          <a:ea typeface="+mn-ea"/>
                          <a:cs typeface="+mn-cs"/>
                        </a:rPr>
                        <a:t>）</a:t>
                      </a:r>
                      <a:endParaRPr kumimoji="1" lang="ja-JP" altLang="en-US"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143,314</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8,490</a:t>
                      </a:r>
                      <a:r>
                        <a:rPr kumimoji="1" lang="ja-JP" altLang="en-US" sz="1050" b="0" i="0" u="none" strike="noStrike" kern="1200" dirty="0">
                          <a:solidFill>
                            <a:schemeClr val="tx1"/>
                          </a:solidFill>
                          <a:effectLst/>
                          <a:latin typeface="+mj-ea"/>
                          <a:ea typeface="+mn-ea"/>
                          <a:cs typeface="+mn-cs"/>
                        </a:rPr>
                        <a:t>件</a:t>
                      </a: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7,362</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1,719,202</a:t>
                      </a:r>
                      <a:r>
                        <a:rPr kumimoji="1" lang="ja-JP" altLang="en-US" sz="1050" b="0" i="0" u="none" strike="noStrike" kern="1200" dirty="0">
                          <a:solidFill>
                            <a:schemeClr val="tx1"/>
                          </a:solidFill>
                          <a:effectLst/>
                          <a:latin typeface="+mj-ea"/>
                          <a:ea typeface="+mn-ea"/>
                          <a:cs typeface="+mn-cs"/>
                        </a:rPr>
                        <a:t>点</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14,966</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extLst>
                  <a:ext uri="{0D108BD9-81ED-4DB2-BD59-A6C34878D82A}">
                    <a16:rowId xmlns:a16="http://schemas.microsoft.com/office/drawing/2014/main" val="10006"/>
                  </a:ext>
                </a:extLst>
              </a:tr>
              <a:tr h="207138">
                <a:tc>
                  <a:txBody>
                    <a:bodyPr/>
                    <a:lstStyle/>
                    <a:p>
                      <a:pPr algn="dist" fontAlgn="ctr"/>
                      <a:r>
                        <a:rPr lang="ja-JP" altLang="en-US" sz="1050" u="none" strike="noStrike" dirty="0">
                          <a:solidFill>
                            <a:schemeClr val="tx1"/>
                          </a:solidFill>
                          <a:effectLst/>
                          <a:latin typeface="+mj-ea"/>
                          <a:ea typeface="+mj-ea"/>
                        </a:rPr>
                        <a:t>事業費</a:t>
                      </a:r>
                      <a:r>
                        <a:rPr lang="en-US" altLang="ja-JP" sz="1050" u="none" strike="noStrike" dirty="0">
                          <a:solidFill>
                            <a:schemeClr val="tx1"/>
                          </a:solidFill>
                          <a:effectLst/>
                          <a:latin typeface="+mj-ea"/>
                          <a:ea typeface="+mj-ea"/>
                        </a:rPr>
                        <a:t>(201</a:t>
                      </a:r>
                      <a:r>
                        <a:rPr lang="en-US" altLang="ja-JP" sz="1050" u="none" strike="noStrike" dirty="0">
                          <a:solidFill>
                            <a:srgbClr val="FF0000"/>
                          </a:solidFill>
                          <a:effectLst/>
                          <a:latin typeface="+mj-ea"/>
                          <a:ea typeface="+mj-ea"/>
                        </a:rPr>
                        <a:t>7</a:t>
                      </a:r>
                      <a:r>
                        <a:rPr lang="en-US" altLang="ja-JP" sz="1050" u="none" strike="noStrike" dirty="0">
                          <a:solidFill>
                            <a:schemeClr val="tx1"/>
                          </a:solidFill>
                          <a:effectLst/>
                          <a:latin typeface="+mj-ea"/>
                          <a:ea typeface="+mj-ea"/>
                        </a:rPr>
                        <a:t>)</a:t>
                      </a:r>
                      <a:r>
                        <a:rPr lang="en-US" altLang="ja-JP" sz="1050" dirty="0">
                          <a:solidFill>
                            <a:schemeClr val="tx1"/>
                          </a:solidFill>
                          <a:latin typeface="+mj-ea"/>
                          <a:ea typeface="+mj-ea"/>
                        </a:rPr>
                        <a:t> ※</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j-ea"/>
                          <a:ea typeface="+mn-ea"/>
                          <a:cs typeface="+mn-cs"/>
                        </a:rPr>
                        <a:t>725</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fi-FI" altLang="ja-JP" sz="1050" b="0" i="0" u="none" strike="noStrike" kern="1200" dirty="0">
                          <a:solidFill>
                            <a:schemeClr val="tx1"/>
                          </a:solidFill>
                          <a:effectLst/>
                          <a:latin typeface="+mj-ea"/>
                          <a:ea typeface="+mn-ea"/>
                          <a:cs typeface="+mn-cs"/>
                        </a:rPr>
                        <a:t>410</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267</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361</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243</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extLst>
                  <a:ext uri="{0D108BD9-81ED-4DB2-BD59-A6C34878D82A}">
                    <a16:rowId xmlns:a16="http://schemas.microsoft.com/office/drawing/2014/main" val="10008"/>
                  </a:ext>
                </a:extLst>
              </a:tr>
              <a:tr h="207138">
                <a:tc>
                  <a:txBody>
                    <a:bodyPr/>
                    <a:lstStyle/>
                    <a:p>
                      <a:pPr algn="dist" fontAlgn="ctr"/>
                      <a:r>
                        <a:rPr lang="ja-JP" altLang="en-US" sz="1050" u="none" strike="noStrike" dirty="0">
                          <a:solidFill>
                            <a:schemeClr val="tx1"/>
                          </a:solidFill>
                          <a:effectLst/>
                          <a:latin typeface="+mj-ea"/>
                          <a:ea typeface="+mj-ea"/>
                        </a:rPr>
                        <a:t>開館時間</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時、一部の金曜日は午後</a:t>
                      </a:r>
                      <a:r>
                        <a:rPr lang="en-US" altLang="ja-JP" sz="1050" u="none" strike="noStrike" dirty="0">
                          <a:solidFill>
                            <a:schemeClr val="tx1"/>
                          </a:solidFill>
                          <a:effectLst/>
                          <a:latin typeface="+mj-ea"/>
                          <a:ea typeface="+mj-ea"/>
                        </a:rPr>
                        <a:t>8</a:t>
                      </a:r>
                      <a:r>
                        <a:rPr lang="ja-JP" altLang="en-US" sz="1050" u="none" strike="noStrike" dirty="0">
                          <a:solidFill>
                            <a:schemeClr val="tx1"/>
                          </a:solidFill>
                          <a:effectLst/>
                          <a:latin typeface="+mj-ea"/>
                          <a:ea typeface="+mj-ea"/>
                        </a:rPr>
                        <a:t>時まで</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4</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a:t>
                      </a:r>
                      <a:r>
                        <a:rPr lang="en-US" altLang="ja-JP" sz="1050" u="none" strike="noStrike" dirty="0">
                          <a:solidFill>
                            <a:schemeClr val="tx1"/>
                          </a:solidFill>
                          <a:effectLst/>
                          <a:latin typeface="+mj-ea"/>
                          <a:ea typeface="+mj-ea"/>
                        </a:rPr>
                        <a:t>(11〜2</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a:t>
                      </a:r>
                      <a:r>
                        <a:rPr lang="ja-JP" altLang="en-US" sz="1050" u="none" strike="noStrike" dirty="0" err="1">
                          <a:solidFill>
                            <a:schemeClr val="tx1"/>
                          </a:solidFill>
                          <a:effectLst/>
                          <a:latin typeface="+mj-ea"/>
                          <a:ea typeface="+mj-ea"/>
                        </a:rPr>
                        <a:t>、</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(3〜10</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a:t>
                      </a:r>
                      <a:endParaRPr lang="en-US" altLang="ja-JP"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val="10009"/>
                  </a:ext>
                </a:extLst>
              </a:tr>
              <a:tr h="207138">
                <a:tc>
                  <a:txBody>
                    <a:bodyPr/>
                    <a:lstStyle/>
                    <a:p>
                      <a:pPr algn="dist" fontAlgn="ctr"/>
                      <a:r>
                        <a:rPr lang="ja-JP" altLang="en-US" sz="1050" u="none" strike="noStrike" dirty="0">
                          <a:solidFill>
                            <a:schemeClr val="tx1"/>
                          </a:solidFill>
                          <a:effectLst/>
                          <a:latin typeface="+mj-ea"/>
                          <a:ea typeface="+mj-ea"/>
                        </a:rPr>
                        <a:t>常設展観覧料</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600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400</a:t>
                      </a:r>
                      <a:r>
                        <a:rPr lang="ja-JP" altLang="en-US" sz="1050" u="none" strike="noStrike" dirty="0">
                          <a:solidFill>
                            <a:schemeClr val="tx1"/>
                          </a:solidFill>
                          <a:effectLst/>
                          <a:latin typeface="+mj-ea"/>
                          <a:ea typeface="+mj-ea"/>
                        </a:rPr>
                        <a:t>円（高校・大学生）</a:t>
                      </a:r>
                      <a:endParaRPr lang="ja-JP" altLang="en-US" sz="1050" b="0" i="0" u="none" strike="noStrike" dirty="0">
                        <a:solidFill>
                          <a:schemeClr val="tx1"/>
                        </a:solidFill>
                        <a:effectLst/>
                        <a:latin typeface="+mj-ea"/>
                        <a:ea typeface="+mj-ea"/>
                      </a:endParaRPr>
                    </a:p>
                  </a:txBody>
                  <a:tcPr marL="33231" marR="33231" marT="33231" marB="33231" anchor="b"/>
                </a:tc>
                <a:tc>
                  <a:txBody>
                    <a:bodyPr/>
                    <a:lstStyle/>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200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500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200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ja-JP" altLang="en-US" sz="1050" u="none" strike="noStrike" dirty="0">
                          <a:solidFill>
                            <a:schemeClr val="tx1"/>
                          </a:solidFill>
                          <a:effectLst/>
                          <a:latin typeface="+mj-ea"/>
                          <a:ea typeface="+mj-ea"/>
                        </a:rPr>
                        <a:t>展示場</a:t>
                      </a:r>
                      <a:r>
                        <a:rPr lang="en-US" altLang="ja-JP" sz="1050" u="none" strike="noStrike" dirty="0">
                          <a:solidFill>
                            <a:schemeClr val="tx1"/>
                          </a:solidFill>
                          <a:effectLst/>
                          <a:latin typeface="+mj-ea"/>
                          <a:ea typeface="+mj-ea"/>
                        </a:rPr>
                        <a:t>400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val="10010"/>
                  </a:ext>
                </a:extLst>
              </a:tr>
              <a:tr h="207138">
                <a:tc>
                  <a:txBody>
                    <a:bodyPr/>
                    <a:lstStyle/>
                    <a:p>
                      <a:pPr algn="dist" fontAlgn="ctr"/>
                      <a:r>
                        <a:rPr lang="ja-JP" altLang="en-US" sz="1050" u="none" strike="noStrike" dirty="0">
                          <a:solidFill>
                            <a:schemeClr val="tx1"/>
                          </a:solidFill>
                          <a:effectLst/>
                          <a:latin typeface="+mj-ea"/>
                          <a:ea typeface="+mj-ea"/>
                        </a:rPr>
                        <a:t>年間観覧者</a:t>
                      </a:r>
                      <a:r>
                        <a:rPr lang="en-US" altLang="ja-JP" sz="1050" u="none" strike="noStrike" dirty="0">
                          <a:solidFill>
                            <a:schemeClr val="tx1"/>
                          </a:solidFill>
                          <a:effectLst/>
                          <a:latin typeface="+mj-ea"/>
                          <a:ea typeface="+mj-ea"/>
                        </a:rPr>
                        <a:t>(2017)</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kumimoji="1" lang="fi-FI" altLang="ja-JP" sz="1100" b="0" i="0" u="none" strike="noStrike" kern="1200" dirty="0">
                          <a:solidFill>
                            <a:schemeClr val="tx1"/>
                          </a:solidFill>
                          <a:effectLst/>
                          <a:latin typeface="+mj-ea"/>
                          <a:ea typeface="+mn-ea"/>
                          <a:cs typeface="+mn-cs"/>
                        </a:rPr>
                        <a:t>414,385</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fi-FI" altLang="ja-JP" sz="1050" b="0" i="0" u="none" strike="noStrike" kern="1200" dirty="0">
                          <a:solidFill>
                            <a:schemeClr val="tx1"/>
                          </a:solidFill>
                          <a:effectLst/>
                          <a:latin typeface="+mj-ea"/>
                          <a:ea typeface="+mn-ea"/>
                          <a:cs typeface="+mn-cs"/>
                        </a:rPr>
                        <a:t>622,896</a:t>
                      </a:r>
                      <a:r>
                        <a:rPr kumimoji="1" lang="ja-JP" altLang="en-US" sz="1050" b="0" i="0" u="none" strike="noStrike" kern="1200" dirty="0">
                          <a:solidFill>
                            <a:schemeClr val="tx1"/>
                          </a:solidFill>
                          <a:effectLst/>
                          <a:latin typeface="+mj-ea"/>
                          <a:ea typeface="+mn-ea"/>
                          <a:cs typeface="+mn-cs"/>
                        </a:rPr>
                        <a:t>人</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fi-FI" altLang="ja-JP" sz="1100" b="0" i="0" u="none" strike="noStrike" kern="1200" dirty="0">
                          <a:solidFill>
                            <a:schemeClr val="tx1"/>
                          </a:solidFill>
                          <a:effectLst/>
                          <a:latin typeface="+mj-ea"/>
                          <a:ea typeface="+mn-ea"/>
                          <a:cs typeface="+mn-cs"/>
                        </a:rPr>
                        <a:t>187,272</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en-US" altLang="ja-JP" sz="1100" b="0" i="0" u="none" strike="noStrike" kern="1200" dirty="0">
                          <a:solidFill>
                            <a:schemeClr val="tx1"/>
                          </a:solidFill>
                          <a:effectLst/>
                          <a:latin typeface="+mj-ea"/>
                          <a:ea typeface="+mn-ea"/>
                          <a:cs typeface="+mn-cs"/>
                        </a:rPr>
                        <a:t>394,466</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fi-FI" altLang="ja-JP" sz="1100" b="0" i="0" u="none" strike="noStrike" kern="1200" dirty="0">
                          <a:solidFill>
                            <a:schemeClr val="tx1"/>
                          </a:solidFill>
                          <a:effectLst/>
                          <a:latin typeface="+mj-ea"/>
                          <a:ea typeface="+mn-ea"/>
                          <a:cs typeface="+mn-cs"/>
                        </a:rPr>
                        <a:t>720,032</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extLst>
                  <a:ext uri="{0D108BD9-81ED-4DB2-BD59-A6C34878D82A}">
                    <a16:rowId xmlns:a16="http://schemas.microsoft.com/office/drawing/2014/main" val="10011"/>
                  </a:ext>
                </a:extLst>
              </a:tr>
              <a:tr h="207138">
                <a:tc>
                  <a:txBody>
                    <a:bodyPr/>
                    <a:lstStyle/>
                    <a:p>
                      <a:pPr algn="dist" fontAlgn="ctr"/>
                      <a:r>
                        <a:rPr lang="ja-JP" altLang="en-US" sz="1050" u="none" strike="noStrike" dirty="0">
                          <a:solidFill>
                            <a:schemeClr val="tx1"/>
                          </a:solidFill>
                          <a:effectLst/>
                          <a:latin typeface="+mj-ea"/>
                          <a:ea typeface="+mj-ea"/>
                        </a:rPr>
                        <a:t>展示面積</a:t>
                      </a:r>
                      <a:r>
                        <a:rPr lang="en-US" altLang="ja-JP" sz="1050" u="none" strike="noStrike" dirty="0">
                          <a:solidFill>
                            <a:schemeClr val="tx1"/>
                          </a:solidFill>
                          <a:effectLst/>
                          <a:latin typeface="+mj-ea"/>
                          <a:ea typeface="+mj-ea"/>
                        </a:rPr>
                        <a:t>(</a:t>
                      </a:r>
                      <a:r>
                        <a:rPr lang="ja-JP" altLang="en-US" sz="1050" u="none" strike="noStrike" dirty="0">
                          <a:solidFill>
                            <a:schemeClr val="tx1"/>
                          </a:solidFill>
                          <a:effectLst/>
                          <a:latin typeface="+mj-ea"/>
                          <a:ea typeface="+mj-ea"/>
                        </a:rPr>
                        <a:t>㎡</a:t>
                      </a:r>
                      <a:r>
                        <a:rPr lang="en-US" altLang="ja-JP"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5,011</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6,680</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1,053</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3,830</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3,156</a:t>
                      </a:r>
                      <a:endParaRPr lang="en-US" altLang="ja-JP"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val="10012"/>
                  </a:ext>
                </a:extLst>
              </a:tr>
              <a:tr h="446289">
                <a:tc>
                  <a:txBody>
                    <a:bodyPr/>
                    <a:lstStyle/>
                    <a:p>
                      <a:pPr algn="ctr" fontAlgn="ctr"/>
                      <a:r>
                        <a:rPr lang="ja-JP" altLang="en-US" sz="1050" u="none" strike="noStrike" dirty="0">
                          <a:solidFill>
                            <a:schemeClr val="tx1"/>
                          </a:solidFill>
                          <a:effectLst/>
                          <a:latin typeface="+mj-ea"/>
                          <a:ea typeface="+mj-ea"/>
                        </a:rPr>
                        <a:t>最近の主な特別展等観覧者（人数）</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真田丸展（</a:t>
                      </a:r>
                      <a:r>
                        <a:rPr lang="en-US" altLang="ja-JP" sz="900" u="none" strike="noStrike" dirty="0">
                          <a:solidFill>
                            <a:schemeClr val="tx1"/>
                          </a:solidFill>
                          <a:effectLst/>
                          <a:latin typeface="+mj-ea"/>
                          <a:ea typeface="+mj-ea"/>
                        </a:rPr>
                        <a:t>84,072</a:t>
                      </a:r>
                      <a:r>
                        <a:rPr lang="ja-JP" altLang="en-US" sz="900" u="none" strike="noStrike" dirty="0">
                          <a:solidFill>
                            <a:schemeClr val="tx1"/>
                          </a:solidFill>
                          <a:effectLst/>
                          <a:latin typeface="+mj-ea"/>
                          <a:ea typeface="+mj-ea"/>
                        </a:rPr>
                        <a:t>人）、</a:t>
                      </a:r>
                      <a:endParaRPr lang="en-US" altLang="ja-JP" sz="900" u="none" strike="noStrike" dirty="0">
                        <a:solidFill>
                          <a:schemeClr val="tx1"/>
                        </a:solidFill>
                        <a:effectLst/>
                        <a:latin typeface="+mj-ea"/>
                        <a:ea typeface="+mj-ea"/>
                      </a:endParaRPr>
                    </a:p>
                    <a:p>
                      <a:pPr algn="l" fontAlgn="t"/>
                      <a:r>
                        <a:rPr lang="en-US" altLang="ja-JP" sz="900" u="none" strike="noStrike" dirty="0">
                          <a:solidFill>
                            <a:schemeClr val="tx1"/>
                          </a:solidFill>
                          <a:effectLst/>
                          <a:latin typeface="+mj-ea"/>
                          <a:ea typeface="+mj-ea"/>
                        </a:rPr>
                        <a:t>2013</a:t>
                      </a:r>
                      <a:r>
                        <a:rPr lang="ja-JP" altLang="en-US" sz="900" u="none" strike="noStrike" dirty="0">
                          <a:solidFill>
                            <a:schemeClr val="tx1"/>
                          </a:solidFill>
                          <a:effectLst/>
                          <a:latin typeface="+mj-ea"/>
                          <a:ea typeface="+mj-ea"/>
                        </a:rPr>
                        <a:t>幽霊・妖怪画大全集（</a:t>
                      </a:r>
                      <a:r>
                        <a:rPr lang="fi-FI" altLang="ja-JP" sz="900" u="none" strike="noStrike" dirty="0">
                          <a:solidFill>
                            <a:schemeClr val="tx1"/>
                          </a:solidFill>
                          <a:effectLst/>
                          <a:latin typeface="+mj-ea"/>
                          <a:ea typeface="+mj-ea"/>
                        </a:rPr>
                        <a:t>67,964</a:t>
                      </a:r>
                      <a:r>
                        <a:rPr kumimoji="1" lang="ja-JP" altLang="en-US" sz="900" u="none" strike="noStrike" kern="1200" dirty="0">
                          <a:solidFill>
                            <a:schemeClr val="tx1"/>
                          </a:solidFill>
                          <a:effectLst/>
                          <a:latin typeface="+mj-ea"/>
                          <a:ea typeface="+mj-ea"/>
                        </a:rPr>
                        <a:t>人</a:t>
                      </a:r>
                      <a:r>
                        <a:rPr lang="ja-JP" altLang="en-US" sz="900" u="none" strike="noStrike" dirty="0">
                          <a:solidFill>
                            <a:schemeClr val="tx1"/>
                          </a:solidFill>
                          <a:effectLst/>
                          <a:latin typeface="+mj-ea"/>
                          <a:ea typeface="+mj-ea"/>
                        </a:rPr>
                        <a:t>）</a:t>
                      </a:r>
                      <a:endParaRPr lang="ja-JP" altLang="en-US"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2017</a:t>
                      </a:r>
                      <a:r>
                        <a:rPr lang="ja-JP" altLang="en-US" sz="900" u="none" strike="noStrike" dirty="0">
                          <a:solidFill>
                            <a:schemeClr val="tx1"/>
                          </a:solidFill>
                          <a:effectLst/>
                          <a:latin typeface="+mj-ea"/>
                          <a:ea typeface="+mj-ea"/>
                        </a:rPr>
                        <a:t>ディズニー・アート展</a:t>
                      </a:r>
                      <a:r>
                        <a:rPr lang="en-US" altLang="ja-JP" sz="900" u="none" strike="noStrike" dirty="0">
                          <a:solidFill>
                            <a:schemeClr val="tx1"/>
                          </a:solidFill>
                          <a:effectLst/>
                          <a:latin typeface="+mj-ea"/>
                          <a:ea typeface="+mj-ea"/>
                        </a:rPr>
                        <a:t>(170,758</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a:t>
                      </a:r>
                      <a:r>
                        <a:rPr lang="ja-JP" altLang="en-US" sz="900" u="none" strike="noStrike" dirty="0" err="1">
                          <a:solidFill>
                            <a:schemeClr val="tx1"/>
                          </a:solidFill>
                          <a:effectLst/>
                          <a:latin typeface="+mj-ea"/>
                          <a:ea typeface="+mj-ea"/>
                        </a:rPr>
                        <a:t>、</a:t>
                      </a:r>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デトロイト美術館展（</a:t>
                      </a:r>
                      <a:r>
                        <a:rPr lang="en-US" altLang="ja-JP" sz="900" u="none" strike="noStrike" dirty="0">
                          <a:solidFill>
                            <a:schemeClr val="tx1"/>
                          </a:solidFill>
                          <a:effectLst/>
                          <a:latin typeface="+mj-ea"/>
                          <a:ea typeface="+mj-ea"/>
                        </a:rPr>
                        <a:t>231,781</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2013</a:t>
                      </a:r>
                      <a:r>
                        <a:rPr lang="ja-JP" altLang="en-US" sz="900" u="none" strike="noStrike" dirty="0">
                          <a:solidFill>
                            <a:schemeClr val="tx1"/>
                          </a:solidFill>
                          <a:effectLst/>
                          <a:latin typeface="+mj-ea"/>
                          <a:ea typeface="+mj-ea"/>
                        </a:rPr>
                        <a:t>ボストン美術館展</a:t>
                      </a:r>
                      <a:r>
                        <a:rPr lang="en-US" altLang="ja-JP" sz="900" u="none" strike="noStrike" dirty="0">
                          <a:solidFill>
                            <a:schemeClr val="tx1"/>
                          </a:solidFill>
                          <a:effectLst/>
                          <a:latin typeface="+mj-ea"/>
                          <a:ea typeface="+mj-ea"/>
                        </a:rPr>
                        <a:t>(</a:t>
                      </a:r>
                      <a:r>
                        <a:rPr lang="is-IS" altLang="ja-JP" sz="900" u="none" strike="noStrike" dirty="0">
                          <a:solidFill>
                            <a:schemeClr val="tx1"/>
                          </a:solidFill>
                          <a:effectLst/>
                          <a:latin typeface="+mj-ea"/>
                          <a:ea typeface="+mj-ea"/>
                        </a:rPr>
                        <a:t>242,725</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kumimoji="1" lang="en-US" altLang="ja-JP" sz="900" u="none" strike="noStrike" kern="1200" cap="none" spc="0" normalizeH="0" baseline="0" noProof="0" dirty="0">
                          <a:ln>
                            <a:noFill/>
                          </a:ln>
                          <a:solidFill>
                            <a:schemeClr val="tx1"/>
                          </a:solidFill>
                          <a:effectLst/>
                          <a:uLnTx/>
                          <a:uFillTx/>
                          <a:latin typeface="+mj-ea"/>
                          <a:ea typeface="+mj-ea"/>
                        </a:rPr>
                        <a:t>2017</a:t>
                      </a:r>
                      <a:r>
                        <a:rPr kumimoji="1" lang="ja-JP" altLang="en-US" sz="900" u="none" strike="noStrike" kern="1200" cap="none" spc="0" normalizeH="0" baseline="0" noProof="0" dirty="0">
                          <a:ln>
                            <a:noFill/>
                          </a:ln>
                          <a:solidFill>
                            <a:schemeClr val="tx1"/>
                          </a:solidFill>
                          <a:effectLst/>
                          <a:uLnTx/>
                          <a:uFillTx/>
                          <a:latin typeface="+mj-ea"/>
                          <a:ea typeface="+mj-ea"/>
                        </a:rPr>
                        <a:t>ハンガリーの名窯ヘレンド</a:t>
                      </a:r>
                      <a:r>
                        <a:rPr kumimoji="1" lang="en-US" altLang="ja-JP" sz="900" u="none" strike="noStrike" kern="1200" cap="none" spc="0" normalizeH="0" baseline="0" noProof="0" dirty="0">
                          <a:ln>
                            <a:noFill/>
                          </a:ln>
                          <a:solidFill>
                            <a:schemeClr val="tx1"/>
                          </a:solidFill>
                          <a:effectLst/>
                          <a:uLnTx/>
                          <a:uFillTx/>
                          <a:latin typeface="+mj-ea"/>
                          <a:ea typeface="+mj-ea"/>
                        </a:rPr>
                        <a:t>(44,405</a:t>
                      </a:r>
                      <a:r>
                        <a:rPr kumimoji="1" lang="ja-JP" altLang="en-US" sz="900" u="none" strike="noStrike" kern="1200" cap="none" spc="0" normalizeH="0" baseline="0" noProof="0" dirty="0">
                          <a:ln>
                            <a:noFill/>
                          </a:ln>
                          <a:solidFill>
                            <a:schemeClr val="tx1"/>
                          </a:solidFill>
                          <a:effectLst/>
                          <a:uLnTx/>
                          <a:uFillTx/>
                          <a:latin typeface="+mj-ea"/>
                          <a:ea typeface="+mj-ea"/>
                        </a:rPr>
                        <a:t>人</a:t>
                      </a:r>
                      <a:r>
                        <a:rPr kumimoji="1" lang="en-US" altLang="ja-JP" sz="900" u="none" strike="noStrike" kern="1200" cap="none" spc="0" normalizeH="0" baseline="0" noProof="0" dirty="0">
                          <a:ln>
                            <a:noFill/>
                          </a:ln>
                          <a:solidFill>
                            <a:schemeClr val="tx1"/>
                          </a:solidFill>
                          <a:effectLst/>
                          <a:uLnTx/>
                          <a:uFillTx/>
                          <a:latin typeface="+mj-ea"/>
                          <a:ea typeface="+mj-ea"/>
                        </a:rPr>
                        <a:t>)</a:t>
                      </a:r>
                      <a:r>
                        <a:rPr kumimoji="1" lang="ja-JP" altLang="en-US" sz="900" u="none" strike="noStrike" kern="1200" cap="none" spc="0" normalizeH="0" baseline="0" noProof="0" dirty="0" err="1">
                          <a:ln>
                            <a:noFill/>
                          </a:ln>
                          <a:solidFill>
                            <a:schemeClr val="tx1"/>
                          </a:solidFill>
                          <a:effectLst/>
                          <a:uLnTx/>
                          <a:uFillTx/>
                          <a:latin typeface="+mj-ea"/>
                          <a:ea typeface="+mj-ea"/>
                        </a:rPr>
                        <a:t>、</a:t>
                      </a:r>
                      <a:r>
                        <a:rPr kumimoji="1" lang="en-US" altLang="ja-JP" sz="900" u="none" strike="noStrike" kern="1200" cap="none" spc="0" normalizeH="0" baseline="0" noProof="0" dirty="0">
                          <a:ln>
                            <a:noFill/>
                          </a:ln>
                          <a:solidFill>
                            <a:schemeClr val="tx1"/>
                          </a:solidFill>
                          <a:effectLst/>
                          <a:uLnTx/>
                          <a:uFillTx/>
                          <a:latin typeface="+mj-ea"/>
                          <a:ea typeface="+mj-ea"/>
                        </a:rPr>
                        <a:t>2016</a:t>
                      </a:r>
                      <a:r>
                        <a:rPr kumimoji="1" lang="ja-JP" altLang="en-US" sz="900" u="none" strike="noStrike" kern="1200" cap="none" spc="0" normalizeH="0" baseline="0" noProof="0" dirty="0">
                          <a:ln>
                            <a:noFill/>
                          </a:ln>
                          <a:solidFill>
                            <a:schemeClr val="tx1"/>
                          </a:solidFill>
                          <a:effectLst/>
                          <a:uLnTx/>
                          <a:uFillTx/>
                          <a:latin typeface="+mj-ea"/>
                          <a:ea typeface="+mj-ea"/>
                        </a:rPr>
                        <a:t>宮川香山（</a:t>
                      </a:r>
                      <a:r>
                        <a:rPr kumimoji="1" lang="en-US" altLang="ja-JP" sz="900" u="none" strike="noStrike" kern="1200" cap="none" spc="0" normalizeH="0" baseline="0" noProof="0" dirty="0">
                          <a:ln>
                            <a:noFill/>
                          </a:ln>
                          <a:solidFill>
                            <a:schemeClr val="tx1"/>
                          </a:solidFill>
                          <a:effectLst/>
                          <a:uLnTx/>
                          <a:uFillTx/>
                          <a:latin typeface="+mj-ea"/>
                          <a:ea typeface="+mj-ea"/>
                        </a:rPr>
                        <a:t>52,201</a:t>
                      </a:r>
                      <a:r>
                        <a:rPr kumimoji="1" lang="ja-JP" altLang="en-US" sz="900" u="none" strike="noStrike" kern="1200" cap="none" spc="0" normalizeH="0" baseline="0" noProof="0" dirty="0">
                          <a:ln>
                            <a:noFill/>
                          </a:ln>
                          <a:solidFill>
                            <a:schemeClr val="tx1"/>
                          </a:solidFill>
                          <a:effectLst/>
                          <a:uLnTx/>
                          <a:uFillTx/>
                          <a:latin typeface="+mj-ea"/>
                          <a:ea typeface="+mj-ea"/>
                        </a:rPr>
                        <a:t>人）、</a:t>
                      </a:r>
                      <a:r>
                        <a:rPr kumimoji="1" lang="en-US" altLang="ja-JP" sz="900" u="none" strike="noStrike" kern="1200" cap="none" spc="0" normalizeH="0" baseline="0" noProof="0" dirty="0">
                          <a:ln>
                            <a:noFill/>
                          </a:ln>
                          <a:solidFill>
                            <a:schemeClr val="tx1"/>
                          </a:solidFill>
                          <a:effectLst/>
                          <a:uLnTx/>
                          <a:uFillTx/>
                          <a:latin typeface="+mj-ea"/>
                          <a:ea typeface="+mj-ea"/>
                        </a:rPr>
                        <a:t>2012</a:t>
                      </a:r>
                      <a:r>
                        <a:rPr lang="ja-JP" altLang="en-US" sz="900" u="none" strike="noStrike" dirty="0">
                          <a:solidFill>
                            <a:schemeClr val="tx1"/>
                          </a:solidFill>
                          <a:effectLst/>
                          <a:latin typeface="+mj-ea"/>
                          <a:ea typeface="+mj-ea"/>
                        </a:rPr>
                        <a:t>マイセン磁器展</a:t>
                      </a:r>
                      <a:r>
                        <a:rPr lang="en-US" altLang="ja-JP" sz="900" u="none" strike="noStrike" dirty="0">
                          <a:solidFill>
                            <a:schemeClr val="tx1"/>
                          </a:solidFill>
                          <a:effectLst/>
                          <a:latin typeface="+mj-ea"/>
                          <a:ea typeface="+mj-ea"/>
                        </a:rPr>
                        <a:t>(65,837</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2017</a:t>
                      </a:r>
                      <a:r>
                        <a:rPr lang="ja-JP" altLang="en-US" sz="900" u="none" strike="noStrike" dirty="0">
                          <a:solidFill>
                            <a:schemeClr val="tx1"/>
                          </a:solidFill>
                          <a:effectLst/>
                          <a:latin typeface="+mj-ea"/>
                          <a:ea typeface="+mj-ea"/>
                        </a:rPr>
                        <a:t>メガ恐竜展</a:t>
                      </a:r>
                      <a:r>
                        <a:rPr lang="en-US" altLang="ja-JP" sz="900" u="none" strike="noStrike" dirty="0">
                          <a:solidFill>
                            <a:schemeClr val="tx1"/>
                          </a:solidFill>
                          <a:effectLst/>
                          <a:latin typeface="+mj-ea"/>
                          <a:ea typeface="+mj-ea"/>
                        </a:rPr>
                        <a:t>(142,188</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a:t>
                      </a:r>
                      <a:r>
                        <a:rPr lang="ja-JP" altLang="en-US" sz="900" u="none" strike="noStrike" dirty="0" err="1">
                          <a:solidFill>
                            <a:schemeClr val="tx1"/>
                          </a:solidFill>
                          <a:effectLst/>
                          <a:latin typeface="+mj-ea"/>
                          <a:ea typeface="+mj-ea"/>
                        </a:rPr>
                        <a:t>、</a:t>
                      </a:r>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生命大躍進</a:t>
                      </a:r>
                      <a:r>
                        <a:rPr kumimoji="1" lang="en-US" altLang="ja-JP" sz="900" u="none" strike="noStrike" kern="1200" dirty="0">
                          <a:solidFill>
                            <a:schemeClr val="tx1"/>
                          </a:solidFill>
                          <a:effectLst/>
                          <a:latin typeface="+mj-ea"/>
                          <a:ea typeface="+mj-ea"/>
                        </a:rPr>
                        <a:t>(108,089</a:t>
                      </a:r>
                      <a:r>
                        <a:rPr kumimoji="1" lang="ja-JP" altLang="en-US" sz="900" u="none" strike="noStrike" kern="1200" dirty="0">
                          <a:solidFill>
                            <a:schemeClr val="tx1"/>
                          </a:solidFill>
                          <a:effectLst/>
                          <a:latin typeface="+mj-ea"/>
                          <a:ea typeface="+mj-ea"/>
                        </a:rPr>
                        <a:t>人</a:t>
                      </a:r>
                      <a:r>
                        <a:rPr kumimoji="1" lang="en-US" altLang="ja-JP" sz="900" u="none" strike="noStrike" kern="1200" dirty="0">
                          <a:solidFill>
                            <a:schemeClr val="tx1"/>
                          </a:solidFill>
                          <a:effectLst/>
                          <a:latin typeface="+mj-ea"/>
                          <a:ea typeface="+mj-ea"/>
                        </a:rPr>
                        <a:t>)</a:t>
                      </a:r>
                      <a:r>
                        <a:rPr kumimoji="1" lang="ja-JP" altLang="en-US" sz="900" u="none" strike="noStrike" kern="1200" dirty="0" err="1">
                          <a:solidFill>
                            <a:schemeClr val="tx1"/>
                          </a:solidFill>
                          <a:effectLst/>
                          <a:latin typeface="+mj-ea"/>
                          <a:ea typeface="+mj-ea"/>
                        </a:rPr>
                        <a:t>、</a:t>
                      </a:r>
                      <a:r>
                        <a:rPr kumimoji="1" lang="en-US" altLang="ja-JP" sz="900" u="none" strike="noStrike" kern="1200" dirty="0">
                          <a:solidFill>
                            <a:schemeClr val="tx1"/>
                          </a:solidFill>
                          <a:effectLst/>
                          <a:latin typeface="+mj-ea"/>
                          <a:ea typeface="+mj-ea"/>
                        </a:rPr>
                        <a:t>2012</a:t>
                      </a:r>
                      <a:r>
                        <a:rPr lang="ja-JP" altLang="en-US" sz="900" u="none" strike="noStrike" dirty="0">
                          <a:solidFill>
                            <a:schemeClr val="tx1"/>
                          </a:solidFill>
                          <a:effectLst/>
                          <a:latin typeface="+mj-ea"/>
                          <a:ea typeface="+mj-ea"/>
                        </a:rPr>
                        <a:t>新説・恐竜の成長</a:t>
                      </a:r>
                      <a:r>
                        <a:rPr lang="en-US" altLang="ja-JP" sz="900" u="none" strike="noStrike" dirty="0">
                          <a:solidFill>
                            <a:schemeClr val="tx1"/>
                          </a:solidFill>
                          <a:effectLst/>
                          <a:latin typeface="+mj-ea"/>
                          <a:ea typeface="+mj-ea"/>
                        </a:rPr>
                        <a:t>(</a:t>
                      </a:r>
                      <a:r>
                        <a:rPr lang="cs-CZ" altLang="ja-JP" sz="900" u="none" strike="noStrike" dirty="0">
                          <a:solidFill>
                            <a:schemeClr val="tx1"/>
                          </a:solidFill>
                          <a:effectLst/>
                          <a:latin typeface="+mj-ea"/>
                          <a:ea typeface="+mj-ea"/>
                        </a:rPr>
                        <a:t>152,183</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2010</a:t>
                      </a:r>
                      <a:r>
                        <a:rPr lang="ja-JP" altLang="en-US" sz="900" u="none" strike="noStrike" dirty="0">
                          <a:solidFill>
                            <a:schemeClr val="tx1"/>
                          </a:solidFill>
                          <a:effectLst/>
                          <a:latin typeface="+mj-ea"/>
                          <a:ea typeface="+mj-ea"/>
                        </a:rPr>
                        <a:t>全天周映像</a:t>
                      </a:r>
                      <a:r>
                        <a:rPr lang="en-US" altLang="ja-JP" sz="900" u="none" strike="noStrike" dirty="0">
                          <a:solidFill>
                            <a:schemeClr val="tx1"/>
                          </a:solidFill>
                          <a:effectLst/>
                          <a:latin typeface="+mj-ea"/>
                          <a:ea typeface="+mj-ea"/>
                        </a:rPr>
                        <a:t>HAYABUSA</a:t>
                      </a:r>
                      <a:br>
                        <a:rPr lang="en-US" altLang="ja-JP" sz="900" u="none" strike="noStrike" dirty="0">
                          <a:solidFill>
                            <a:schemeClr val="tx1"/>
                          </a:solidFill>
                          <a:effectLst/>
                          <a:latin typeface="+mj-ea"/>
                          <a:ea typeface="+mj-ea"/>
                        </a:rPr>
                      </a:br>
                      <a:r>
                        <a:rPr lang="en-US" altLang="ja-JP" sz="900" u="none" strike="noStrike" dirty="0">
                          <a:solidFill>
                            <a:schemeClr val="tx1"/>
                          </a:solidFill>
                          <a:effectLst/>
                          <a:latin typeface="+mj-ea"/>
                          <a:ea typeface="+mj-ea"/>
                        </a:rPr>
                        <a:t>(58,812</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val="10013"/>
                  </a:ext>
                </a:extLst>
              </a:tr>
            </a:tbl>
          </a:graphicData>
        </a:graphic>
      </p:graphicFrame>
      <p:sp>
        <p:nvSpPr>
          <p:cNvPr id="13" name="テキスト ボックス 12"/>
          <p:cNvSpPr txBox="1"/>
          <p:nvPr/>
        </p:nvSpPr>
        <p:spPr>
          <a:xfrm>
            <a:off x="248798" y="6559266"/>
            <a:ext cx="2357082" cy="2201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事業費には、改修・修繕費用を含む。</a:t>
            </a:r>
          </a:p>
        </p:txBody>
      </p:sp>
      <p:sp>
        <p:nvSpPr>
          <p:cNvPr id="14" name="テキスト ボックス 13"/>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138</a:t>
            </a:fld>
            <a:endParaRPr lang="ja-JP" altLang="en-US"/>
          </a:p>
        </p:txBody>
      </p:sp>
    </p:spTree>
    <p:extLst>
      <p:ext uri="{BB962C8B-B14F-4D97-AF65-F5344CB8AC3E}">
        <p14:creationId xmlns:p14="http://schemas.microsoft.com/office/powerpoint/2010/main" val="64517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44000" y="2232000"/>
            <a:ext cx="9217951" cy="4401693"/>
          </a:xfrm>
          <a:prstGeom prst="rect">
            <a:avLst/>
          </a:prstGeom>
        </p:spPr>
      </p:pic>
      <p:cxnSp>
        <p:nvCxnSpPr>
          <p:cNvPr id="4" name="直線コネクタ 3"/>
          <p:cNvCxnSpPr/>
          <p:nvPr/>
        </p:nvCxnSpPr>
        <p:spPr>
          <a:xfrm>
            <a:off x="3605834" y="4567480"/>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3609157" y="4672829"/>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43" name="グラフ 42"/>
          <p:cNvGraphicFramePr/>
          <p:nvPr/>
        </p:nvGraphicFramePr>
        <p:xfrm>
          <a:off x="6100785" y="2225333"/>
          <a:ext cx="3256977" cy="4402667"/>
        </p:xfrm>
        <a:graphic>
          <a:graphicData uri="http://schemas.openxmlformats.org/drawingml/2006/chart">
            <c:chart xmlns:c="http://schemas.openxmlformats.org/drawingml/2006/chart" xmlns:r="http://schemas.openxmlformats.org/officeDocument/2006/relationships" r:id="rId4"/>
          </a:graphicData>
        </a:graphic>
      </p:graphicFrame>
      <p:cxnSp>
        <p:nvCxnSpPr>
          <p:cNvPr id="45" name="直線コネクタ 44"/>
          <p:cNvCxnSpPr/>
          <p:nvPr/>
        </p:nvCxnSpPr>
        <p:spPr>
          <a:xfrm>
            <a:off x="514073" y="4536796"/>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517654" y="4855608"/>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629213" y="3991416"/>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632537" y="4639488"/>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802628" y="2020342"/>
            <a:ext cx="20778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規模（展示面積）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p:cNvSpPr txBox="1"/>
          <p:nvPr/>
        </p:nvSpPr>
        <p:spPr>
          <a:xfrm>
            <a:off x="3973695" y="2068994"/>
            <a:ext cx="15904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入館者数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7136743" y="2086833"/>
            <a:ext cx="14895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事業費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9" name="直線コネクタ 18"/>
          <p:cNvCxnSpPr/>
          <p:nvPr/>
        </p:nvCxnSpPr>
        <p:spPr>
          <a:xfrm>
            <a:off x="1459038" y="2551256"/>
            <a:ext cx="66461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459038" y="2911296"/>
            <a:ext cx="66461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2123728" y="2432640"/>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国博平均</a:t>
            </a:r>
          </a:p>
        </p:txBody>
      </p:sp>
      <p:sp>
        <p:nvSpPr>
          <p:cNvPr id="21" name="テキスト ボックス 20"/>
          <p:cNvSpPr txBox="1"/>
          <p:nvPr/>
        </p:nvSpPr>
        <p:spPr>
          <a:xfrm>
            <a:off x="2123728" y="2789160"/>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国美平均</a:t>
            </a:r>
          </a:p>
        </p:txBody>
      </p:sp>
      <p:sp>
        <p:nvSpPr>
          <p:cNvPr id="25" name="テキスト ボックス 24"/>
          <p:cNvSpPr txBox="1"/>
          <p:nvPr/>
        </p:nvSpPr>
        <p:spPr>
          <a:xfrm>
            <a:off x="179512" y="2119208"/>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6" name="テキスト ボックス 25"/>
          <p:cNvSpPr txBox="1"/>
          <p:nvPr/>
        </p:nvSpPr>
        <p:spPr>
          <a:xfrm>
            <a:off x="3131840" y="2119208"/>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（千人）</a:t>
            </a:r>
          </a:p>
        </p:txBody>
      </p:sp>
      <p:sp>
        <p:nvSpPr>
          <p:cNvPr id="27" name="テキスト ボックス 26"/>
          <p:cNvSpPr txBox="1"/>
          <p:nvPr/>
        </p:nvSpPr>
        <p:spPr>
          <a:xfrm>
            <a:off x="6084168" y="2119788"/>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（百万円）</a:t>
            </a:r>
          </a:p>
        </p:txBody>
      </p:sp>
      <p:sp>
        <p:nvSpPr>
          <p:cNvPr id="28" name="正方形/長方形 27"/>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本市施設の現状　（国立博物館との比較）</a:t>
            </a:r>
          </a:p>
        </p:txBody>
      </p:sp>
      <p:cxnSp>
        <p:nvCxnSpPr>
          <p:cNvPr id="29" name="直線コネクタ 2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79512" y="836712"/>
            <a:ext cx="8964488" cy="1015663"/>
          </a:xfrm>
          <a:prstGeom prst="rect">
            <a:avLst/>
          </a:prstGeom>
          <a:no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規模では、歴博は東京を除く国立並みの、市美は国立平均を上回る。</a:t>
            </a: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観覧者では、歴博は京都国博を上回り奈良国博並の、市美は国立５館の平均と同数程度の観覧者を獲得。</a:t>
            </a: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経費では、歴博・市美ともに国立施設よりも少ない額で運営。</a:t>
            </a:r>
          </a:p>
        </p:txBody>
      </p:sp>
      <p:sp>
        <p:nvSpPr>
          <p:cNvPr id="31" name="正方形/長方形 30"/>
          <p:cNvSpPr/>
          <p:nvPr/>
        </p:nvSpPr>
        <p:spPr>
          <a:xfrm>
            <a:off x="7891245" y="332656"/>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6" name="テキスト ボックス 35"/>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139</a:t>
            </a:fld>
            <a:endParaRPr lang="ja-JP" altLang="en-US"/>
          </a:p>
        </p:txBody>
      </p:sp>
    </p:spTree>
    <p:extLst>
      <p:ext uri="{BB962C8B-B14F-4D97-AF65-F5344CB8AC3E}">
        <p14:creationId xmlns:p14="http://schemas.microsoft.com/office/powerpoint/2010/main" val="3127155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632537" y="908720"/>
            <a:ext cx="22599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学芸員の年齢構成（</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6477474" y="4247510"/>
            <a:ext cx="25731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新美術館）の人員</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月現在</a:t>
            </a:r>
          </a:p>
        </p:txBody>
      </p:sp>
      <p:graphicFrame>
        <p:nvGraphicFramePr>
          <p:cNvPr id="18" name="表 17"/>
          <p:cNvGraphicFramePr>
            <a:graphicFrameLocks noGrp="1"/>
          </p:cNvGraphicFramePr>
          <p:nvPr/>
        </p:nvGraphicFramePr>
        <p:xfrm>
          <a:off x="317989" y="1196565"/>
          <a:ext cx="6048672" cy="3123460"/>
        </p:xfrm>
        <a:graphic>
          <a:graphicData uri="http://schemas.openxmlformats.org/drawingml/2006/table">
            <a:tbl>
              <a:tblPr firstRow="1" bandRow="1">
                <a:tableStyleId>{5C22544A-7EE6-4342-B048-85BDC9FD1C3A}</a:tableStyleId>
              </a:tblPr>
              <a:tblGrid>
                <a:gridCol w="6048672">
                  <a:extLst>
                    <a:ext uri="{9D8B030D-6E8A-4147-A177-3AD203B41FA5}">
                      <a16:colId xmlns:a16="http://schemas.microsoft.com/office/drawing/2014/main" val="20000"/>
                    </a:ext>
                  </a:extLst>
                </a:gridCol>
              </a:tblGrid>
              <a:tr h="2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400" b="0" dirty="0">
                          <a:solidFill>
                            <a:srgbClr val="000000"/>
                          </a:solidFill>
                          <a:latin typeface="+mn-ea"/>
                          <a:ea typeface="+mn-ea"/>
                        </a:rPr>
                        <a:t>１．指定管理者制度の課題（期間の制約）</a:t>
                      </a:r>
                      <a:endParaRPr kumimoji="1" lang="ja-JP" altLang="en-US" sz="1400" b="0" u="none" dirty="0">
                        <a:solidFill>
                          <a:srgbClr val="000000"/>
                        </a:solidFill>
                        <a:latin typeface="+mn-ea"/>
                        <a:ea typeface="+mn-ea"/>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・指定期間を超えての人材確保が困難</a:t>
                      </a:r>
                      <a:r>
                        <a:rPr lang="en-US" altLang="ja-JP" sz="1300" dirty="0">
                          <a:latin typeface="+mn-ea"/>
                          <a:ea typeface="+mn-ea"/>
                          <a:cs typeface="メイリオ"/>
                        </a:rPr>
                        <a:t>(</a:t>
                      </a:r>
                      <a:r>
                        <a:rPr lang="ja-JP" altLang="en-US" sz="1300" dirty="0">
                          <a:latin typeface="+mn-ea"/>
                          <a:ea typeface="+mn-ea"/>
                          <a:cs typeface="メイリオ"/>
                        </a:rPr>
                        <a:t>有期契約職員　事務</a:t>
                      </a:r>
                      <a:r>
                        <a:rPr lang="en-US" altLang="ja-JP" sz="1300" dirty="0">
                          <a:latin typeface="+mn-ea"/>
                          <a:ea typeface="+mn-ea"/>
                          <a:cs typeface="メイリオ"/>
                        </a:rPr>
                        <a:t>:47</a:t>
                      </a:r>
                      <a:r>
                        <a:rPr lang="ja-JP" altLang="en-US" sz="1300" dirty="0">
                          <a:latin typeface="+mn-ea"/>
                          <a:ea typeface="+mn-ea"/>
                          <a:cs typeface="メイリオ"/>
                        </a:rPr>
                        <a:t>人、学芸</a:t>
                      </a:r>
                      <a:r>
                        <a:rPr lang="en-US" altLang="ja-JP" sz="1300" dirty="0">
                          <a:latin typeface="+mn-ea"/>
                          <a:ea typeface="+mn-ea"/>
                          <a:cs typeface="メイリオ"/>
                        </a:rPr>
                        <a:t>:9</a:t>
                      </a:r>
                      <a:r>
                        <a:rPr lang="ja-JP" altLang="en-US" sz="1300" dirty="0">
                          <a:latin typeface="+mn-ea"/>
                          <a:ea typeface="+mn-ea"/>
                          <a:cs typeface="メイリオ"/>
                        </a:rPr>
                        <a:t>人</a:t>
                      </a:r>
                      <a:r>
                        <a:rPr lang="en-US" altLang="ja-JP" sz="1300" dirty="0">
                          <a:latin typeface="+mn-ea"/>
                          <a:ea typeface="+mn-ea"/>
                          <a:cs typeface="メイリオ"/>
                        </a:rPr>
                        <a:t>)</a:t>
                      </a: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・長期の準備期間を要する海外展や大規模企画展等の誘致・開催に支障</a:t>
                      </a:r>
                      <a:endParaRPr kumimoji="1" lang="ja-JP" altLang="en-US" sz="1300" dirty="0">
                        <a:latin typeface="+mn-ea"/>
                        <a:ea typeface="+mn-ea"/>
                        <a:cs typeface="メイリオ"/>
                      </a:endParaRP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05325">
                <a:tc>
                  <a:txBody>
                    <a:bodyPr/>
                    <a:lstStyle/>
                    <a:p>
                      <a:pPr marL="268288" marR="0" indent="-90488" algn="l" defTabSz="914400" rtl="0" eaLnBrk="1" fontAlgn="auto" latinLnBrk="0" hangingPunct="1">
                        <a:lnSpc>
                          <a:spcPct val="100000"/>
                        </a:lnSpc>
                        <a:spcBef>
                          <a:spcPts val="0"/>
                        </a:spcBef>
                        <a:spcAft>
                          <a:spcPts val="0"/>
                        </a:spcAft>
                        <a:buClrTx/>
                        <a:buSzTx/>
                        <a:buFontTx/>
                        <a:buNone/>
                        <a:tabLst/>
                        <a:defRPr/>
                      </a:pPr>
                      <a:r>
                        <a:rPr lang="ja-JP" altLang="en-US" sz="1300" dirty="0">
                          <a:latin typeface="+mn-ea"/>
                          <a:ea typeface="+mn-ea"/>
                          <a:cs typeface="メイリオ"/>
                        </a:rPr>
                        <a:t>・学芸員の高齢化に加え、退職者の有期職員による代替では、寄託者等との信頼関係維持や資料獲得が困難</a:t>
                      </a:r>
                      <a:endParaRPr kumimoji="1" lang="ja-JP" altLang="en-US" sz="1300" dirty="0">
                        <a:latin typeface="+mn-ea"/>
                        <a:ea typeface="+mn-ea"/>
                        <a:cs typeface="メイリオ"/>
                      </a:endParaRP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468">
                <a:tc>
                  <a:txBody>
                    <a:bodyPr/>
                    <a:lstStyle/>
                    <a:p>
                      <a:pPr>
                        <a:lnSpc>
                          <a:spcPts val="1200"/>
                        </a:lnSpc>
                      </a:pPr>
                      <a:r>
                        <a:rPr lang="ja-JP" altLang="en-US" sz="1400" b="0" u="none" dirty="0">
                          <a:solidFill>
                            <a:srgbClr val="000000"/>
                          </a:solidFill>
                          <a:latin typeface="+mn-ea"/>
                          <a:ea typeface="+mn-ea"/>
                        </a:rPr>
                        <a:t>２．利用者サービスの低下（経費削減の限界）</a:t>
                      </a: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kumimoji="1" lang="ja-JP" altLang="en-US" sz="1300" dirty="0">
                          <a:latin typeface="+mn-ea"/>
                          <a:ea typeface="+mn-ea"/>
                          <a:cs typeface="メイリオ"/>
                        </a:rPr>
                        <a:t>・旧式のトイレや展示端末の故障など、機器や設備の補修・整備が滞る</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・収蔵庫や空調設備など施設機能が不十分であったり、建物の老朽化が進む</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・レストランやカフェ、ショップが貧弱</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46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400" dirty="0">
                          <a:latin typeface="+mn-ea"/>
                          <a:ea typeface="+mn-ea"/>
                          <a:cs typeface="メイリオ"/>
                        </a:rPr>
                        <a:t>３．厳しい経営環境（自由度の欠如）</a:t>
                      </a:r>
                      <a:endParaRPr lang="en-US" altLang="ja-JP" sz="14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・協定書に基づく管理代行にすぎず、自主性が発揮しづらい施設運営</a:t>
                      </a:r>
                      <a:endParaRPr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・利用料金制度の特徴が活かされず、インセンティブが有効に働いていない</a:t>
                      </a:r>
                      <a:endParaRPr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7" name="下矢印 26"/>
          <p:cNvSpPr/>
          <p:nvPr/>
        </p:nvSpPr>
        <p:spPr>
          <a:xfrm>
            <a:off x="2976746" y="4436550"/>
            <a:ext cx="797627" cy="36004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現状課題</a:t>
            </a:r>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4" name="テキスト ボックス 23"/>
          <p:cNvSpPr txBox="1"/>
          <p:nvPr/>
        </p:nvSpPr>
        <p:spPr>
          <a:xfrm>
            <a:off x="0" y="822291"/>
            <a:ext cx="8707429" cy="374461"/>
          </a:xfrm>
          <a:prstGeom prst="rect">
            <a:avLst/>
          </a:prstGeom>
          <a:noFill/>
        </p:spPr>
        <p:txBody>
          <a:bodyPr wrap="square" rtlCol="0">
            <a:spAutoFit/>
          </a:bodyPr>
          <a:lstStyle/>
          <a:p>
            <a:pPr marL="285750" marR="0" lvl="0" indent="-285750" algn="l" defTabSz="914400" rtl="0" eaLnBrk="1" fontAlgn="auto" latinLnBrk="0" hangingPunct="1">
              <a:lnSpc>
                <a:spcPts val="22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【2006</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年度から指定管理者制度を導入</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p:txBody>
      </p:sp>
      <p:sp>
        <p:nvSpPr>
          <p:cNvPr id="25" name="Rectangle 37"/>
          <p:cNvSpPr>
            <a:spLocks noChangeArrowheads="1"/>
          </p:cNvSpPr>
          <p:nvPr/>
        </p:nvSpPr>
        <p:spPr bwMode="auto">
          <a:xfrm>
            <a:off x="317989" y="4848272"/>
            <a:ext cx="8462915" cy="1766831"/>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93600" rIns="108000" bIns="46800" anchor="ctr" anchorCtr="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第</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22</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回府市統合本部会議</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】(2014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日</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rPr>
              <a:t>国立館等に匹敵する規模・内容を備えた本市施設の特徴を引き出すため、専門人材や事業の継続性の確保、利用者サービスの向上、業務改善や自主性の発揮が期待できる独立行政法人化を、</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rPr>
              <a:t>2015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rPr>
              <a:t>年度を目標にめざす。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戦略会議</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(2016</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10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日</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rPr>
              <a:t>博物館のめざすべき姿について取りまとめた「大阪市ミュージアムビジョン（案）」について決定するとともに、地方独立行政法人がビジョン実現に適した経営形態であることを確認。</a:t>
            </a:r>
          </a:p>
        </p:txBody>
      </p:sp>
      <p:sp>
        <p:nvSpPr>
          <p:cNvPr id="23" name="テキスト ボックス 22"/>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140</a:t>
            </a:fld>
            <a:endParaRPr lang="ja-JP" altLang="en-US"/>
          </a:p>
        </p:txBody>
      </p:sp>
      <p:pic>
        <p:nvPicPr>
          <p:cNvPr id="3" name="図 2"/>
          <p:cNvPicPr>
            <a:picLocks noChangeAspect="1"/>
          </p:cNvPicPr>
          <p:nvPr/>
        </p:nvPicPr>
        <p:blipFill>
          <a:blip r:embed="rId3"/>
          <a:stretch>
            <a:fillRect/>
          </a:stretch>
        </p:blipFill>
        <p:spPr>
          <a:xfrm>
            <a:off x="6516216" y="1214742"/>
            <a:ext cx="2365453" cy="3243353"/>
          </a:xfrm>
          <a:prstGeom prst="rect">
            <a:avLst/>
          </a:prstGeom>
        </p:spPr>
      </p:pic>
    </p:spTree>
    <p:extLst>
      <p:ext uri="{BB962C8B-B14F-4D97-AF65-F5344CB8AC3E}">
        <p14:creationId xmlns:p14="http://schemas.microsoft.com/office/powerpoint/2010/main" val="296353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めざす方向</a:t>
            </a:r>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2" name="角丸四角形 31"/>
          <p:cNvSpPr/>
          <p:nvPr/>
        </p:nvSpPr>
        <p:spPr>
          <a:xfrm>
            <a:off x="827584" y="1873290"/>
            <a:ext cx="7452320" cy="4824536"/>
          </a:xfrm>
          <a:prstGeom prst="roundRect">
            <a:avLst>
              <a:gd name="adj" fmla="val 5188"/>
            </a:avLst>
          </a:prstGeom>
          <a:solidFill>
            <a:schemeClr val="bg1">
              <a:lumMod val="9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角丸四角形 32"/>
          <p:cNvSpPr/>
          <p:nvPr/>
        </p:nvSpPr>
        <p:spPr>
          <a:xfrm>
            <a:off x="3683488" y="2233330"/>
            <a:ext cx="4254246" cy="1872208"/>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継続性の確保</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角丸四角形 33"/>
          <p:cNvSpPr/>
          <p:nvPr/>
        </p:nvSpPr>
        <p:spPr>
          <a:xfrm>
            <a:off x="1121152" y="2233330"/>
            <a:ext cx="2139739" cy="4327969"/>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サービスの充実や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資金獲得</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5" name="Picture 4" descr="C:\Users\i4120311\AppData\Local\Microsoft\Windows\Temporary Internet Files\Content.IE5\B6IC1EPV\MC900431638[1].png"/>
          <p:cNvPicPr>
            <a:picLocks noChangeAspect="1" noChangeArrowheads="1"/>
          </p:cNvPicPr>
          <p:nvPr/>
        </p:nvPicPr>
        <p:blipFill>
          <a:blip r:embed="rId3" cstate="email"/>
          <a:srcRect/>
          <a:stretch>
            <a:fillRect/>
          </a:stretch>
        </p:blipFill>
        <p:spPr bwMode="auto">
          <a:xfrm>
            <a:off x="1818067" y="3987656"/>
            <a:ext cx="953733" cy="939866"/>
          </a:xfrm>
          <a:prstGeom prst="rect">
            <a:avLst/>
          </a:prstGeom>
          <a:noFill/>
        </p:spPr>
      </p:pic>
      <p:pic>
        <p:nvPicPr>
          <p:cNvPr id="36" name="Picture 9" descr="C:\Users\i4120311\AppData\Local\Microsoft\Windows\Temporary Internet Files\Content.IE5\WVK8Q3ML\MC90029207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5589" y="2776280"/>
            <a:ext cx="1174385" cy="863455"/>
          </a:xfrm>
          <a:prstGeom prst="rect">
            <a:avLst/>
          </a:prstGeom>
          <a:noFill/>
        </p:spPr>
      </p:pic>
      <p:pic>
        <p:nvPicPr>
          <p:cNvPr id="37" name="Picture 6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0613" y="2557128"/>
            <a:ext cx="975136" cy="960959"/>
          </a:xfrm>
          <a:prstGeom prst="rect">
            <a:avLst/>
          </a:prstGeom>
          <a:noFill/>
          <a:ln w="9525">
            <a:noFill/>
            <a:miter lim="800000"/>
            <a:headEnd/>
            <a:tailEnd/>
          </a:ln>
        </p:spPr>
      </p:pic>
      <p:pic>
        <p:nvPicPr>
          <p:cNvPr id="38" name="Picture 59" descr="C:\Users\i4120311\AppData\Local\Microsoft\Windows\Temporary Internet Files\Content.IE5\JN38WKJV\MC900221843[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46881" y="2467170"/>
            <a:ext cx="1015402" cy="1058167"/>
          </a:xfrm>
          <a:prstGeom prst="rect">
            <a:avLst/>
          </a:prstGeom>
          <a:noFill/>
        </p:spPr>
      </p:pic>
      <p:pic>
        <p:nvPicPr>
          <p:cNvPr id="39" name="Picture 12" descr="C:\Users\i4120311\AppData\Local\Microsoft\Windows\Temporary Internet Files\Content.IE5\B6IC1EPV\MC900303663[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23508" y="2785937"/>
            <a:ext cx="589888" cy="796846"/>
          </a:xfrm>
          <a:prstGeom prst="rect">
            <a:avLst/>
          </a:prstGeom>
          <a:noFill/>
        </p:spPr>
      </p:pic>
      <p:sp>
        <p:nvSpPr>
          <p:cNvPr id="40" name="角丸四角形 39"/>
          <p:cNvSpPr/>
          <p:nvPr/>
        </p:nvSpPr>
        <p:spPr>
          <a:xfrm>
            <a:off x="3668679" y="4237921"/>
            <a:ext cx="4254246" cy="2304256"/>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柔軟な運営と業務改善</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1" name="Picture 21" descr="コード,人,写真,列,女,女性,待つ,待機,男,男性,行列"/>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15385" y="5404264"/>
            <a:ext cx="1377146" cy="748758"/>
          </a:xfrm>
          <a:prstGeom prst="rect">
            <a:avLst/>
          </a:prstGeom>
          <a:noFill/>
        </p:spPr>
      </p:pic>
      <p:pic>
        <p:nvPicPr>
          <p:cNvPr id="42" name="Picture 24" descr="C:\Users\i4120311\AppData\Local\Microsoft\Windows\Temporary Internet Files\Content.IE5\HS5LQJB8\MC90039389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9688" y="4587228"/>
            <a:ext cx="731574" cy="1508793"/>
          </a:xfrm>
          <a:prstGeom prst="rect">
            <a:avLst/>
          </a:prstGeom>
          <a:noFill/>
        </p:spPr>
      </p:pic>
      <p:pic>
        <p:nvPicPr>
          <p:cNvPr id="43" name="Picture 30" descr="C:\Users\i4120311\AppData\Local\Microsoft\Windows\Temporary Internet Files\Content.IE5\BIZRS9Y6\MC90044607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78754" y="4599432"/>
            <a:ext cx="830813" cy="742708"/>
          </a:xfrm>
          <a:prstGeom prst="rect">
            <a:avLst/>
          </a:prstGeom>
          <a:noFill/>
        </p:spPr>
      </p:pic>
      <p:pic>
        <p:nvPicPr>
          <p:cNvPr id="44" name="図 4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36625" y="5312997"/>
            <a:ext cx="924508" cy="911066"/>
          </a:xfrm>
          <a:prstGeom prst="rect">
            <a:avLst/>
          </a:prstGeom>
        </p:spPr>
      </p:pic>
      <p:sp useBgFill="1">
        <p:nvSpPr>
          <p:cNvPr id="45" name="テキスト ボックス 44"/>
          <p:cNvSpPr txBox="1"/>
          <p:nvPr/>
        </p:nvSpPr>
        <p:spPr>
          <a:xfrm>
            <a:off x="1475656" y="3733865"/>
            <a:ext cx="1368152" cy="226591"/>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カフェ・レストランの充実</a:t>
            </a:r>
          </a:p>
        </p:txBody>
      </p:sp>
      <p:sp useBgFill="1">
        <p:nvSpPr>
          <p:cNvPr id="46" name="テキスト ボックス 45"/>
          <p:cNvSpPr txBox="1"/>
          <p:nvPr/>
        </p:nvSpPr>
        <p:spPr>
          <a:xfrm>
            <a:off x="1432963" y="6268970"/>
            <a:ext cx="1525145" cy="226591"/>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寄付金や外部資金の獲得</a:t>
            </a:r>
          </a:p>
        </p:txBody>
      </p:sp>
      <p:sp>
        <p:nvSpPr>
          <p:cNvPr id="47" name="テキスト ボックス 46"/>
          <p:cNvSpPr txBox="1"/>
          <p:nvPr/>
        </p:nvSpPr>
        <p:spPr>
          <a:xfrm>
            <a:off x="3925576" y="6213637"/>
            <a:ext cx="1996307" cy="226591"/>
          </a:xfrm>
          <a:prstGeom prst="rect">
            <a:avLst/>
          </a:prstGeom>
          <a:solidFill>
            <a:schemeClr val="bg1"/>
          </a:solid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年末年始開館や混雑時の時間延長</a:t>
            </a:r>
          </a:p>
        </p:txBody>
      </p:sp>
      <p:sp>
        <p:nvSpPr>
          <p:cNvPr id="48" name="テキスト ボックス 47"/>
          <p:cNvSpPr txBox="1"/>
          <p:nvPr/>
        </p:nvSpPr>
        <p:spPr>
          <a:xfrm>
            <a:off x="6359216" y="6211279"/>
            <a:ext cx="1295573" cy="226591"/>
          </a:xfrm>
          <a:prstGeom prst="rect">
            <a:avLst/>
          </a:prstGeom>
          <a:solidFill>
            <a:schemeClr val="bg1"/>
          </a:solid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評価や結果の公開</a:t>
            </a:r>
          </a:p>
        </p:txBody>
      </p:sp>
      <p:sp useBgFill="1">
        <p:nvSpPr>
          <p:cNvPr id="49" name="テキスト ボックス 48"/>
          <p:cNvSpPr txBox="1"/>
          <p:nvPr/>
        </p:nvSpPr>
        <p:spPr>
          <a:xfrm>
            <a:off x="1691680" y="4957600"/>
            <a:ext cx="999793" cy="226591"/>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魅力あるショップ</a:t>
            </a:r>
          </a:p>
        </p:txBody>
      </p:sp>
      <p:pic>
        <p:nvPicPr>
          <p:cNvPr id="51" name="Picture 39" descr="クリップボード,チェックリスト"/>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64346" y="4689205"/>
            <a:ext cx="853225" cy="840820"/>
          </a:xfrm>
          <a:prstGeom prst="rect">
            <a:avLst/>
          </a:prstGeom>
          <a:noFill/>
        </p:spPr>
      </p:pic>
      <p:pic>
        <p:nvPicPr>
          <p:cNvPr id="52" name="Picture 4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17899" y="5312734"/>
            <a:ext cx="842047" cy="829805"/>
          </a:xfrm>
          <a:prstGeom prst="rect">
            <a:avLst/>
          </a:prstGeom>
          <a:noFill/>
          <a:ln w="9525">
            <a:noFill/>
            <a:miter lim="800000"/>
            <a:headEnd/>
            <a:tailEnd/>
          </a:ln>
        </p:spPr>
      </p:pic>
      <p:pic>
        <p:nvPicPr>
          <p:cNvPr id="79" name="図 78"/>
          <p:cNvPicPr>
            <a:picLocks noChangeAspect="1"/>
          </p:cNvPicPr>
          <p:nvPr/>
        </p:nvPicPr>
        <p:blipFill>
          <a:blip r:embed="rId14" cstate="screen"/>
          <a:stretch>
            <a:fillRect/>
          </a:stretch>
        </p:blipFill>
        <p:spPr>
          <a:xfrm>
            <a:off x="5255717" y="2561845"/>
            <a:ext cx="1130539" cy="960959"/>
          </a:xfrm>
          <a:prstGeom prst="rect">
            <a:avLst/>
          </a:prstGeom>
        </p:spPr>
      </p:pic>
      <p:sp useBgFill="1">
        <p:nvSpPr>
          <p:cNvPr id="80" name="テキスト ボックス 79"/>
          <p:cNvSpPr txBox="1"/>
          <p:nvPr/>
        </p:nvSpPr>
        <p:spPr>
          <a:xfrm>
            <a:off x="3831462" y="3575494"/>
            <a:ext cx="1222629" cy="380480"/>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寄託者等との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信頼関係の継続</a:t>
            </a:r>
          </a:p>
        </p:txBody>
      </p:sp>
      <p:sp useBgFill="1">
        <p:nvSpPr>
          <p:cNvPr id="81" name="テキスト ボックス 80"/>
          <p:cNvSpPr txBox="1"/>
          <p:nvPr/>
        </p:nvSpPr>
        <p:spPr>
          <a:xfrm>
            <a:off x="5255717" y="3587093"/>
            <a:ext cx="1130539" cy="380480"/>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展覧会など</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事業の継続性</a:t>
            </a:r>
          </a:p>
        </p:txBody>
      </p:sp>
      <p:sp useBgFill="1">
        <p:nvSpPr>
          <p:cNvPr id="82" name="テキスト ボックス 81"/>
          <p:cNvSpPr txBox="1"/>
          <p:nvPr/>
        </p:nvSpPr>
        <p:spPr>
          <a:xfrm>
            <a:off x="6646881" y="3575412"/>
            <a:ext cx="1015402" cy="380480"/>
          </a:xfrm>
          <a:prstGeom prst="rect">
            <a:avLst/>
          </a:prstGeom>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専門人材の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確保と継承</a:t>
            </a:r>
          </a:p>
        </p:txBody>
      </p:sp>
      <p:sp>
        <p:nvSpPr>
          <p:cNvPr id="83" name="テキスト ボックス 82"/>
          <p:cNvSpPr txBox="1"/>
          <p:nvPr/>
        </p:nvSpPr>
        <p:spPr>
          <a:xfrm>
            <a:off x="3131664" y="1706975"/>
            <a:ext cx="2880496" cy="338554"/>
          </a:xfrm>
          <a:prstGeom prst="rect">
            <a:avLst/>
          </a:prstGeom>
          <a:solidFill>
            <a:schemeClr val="bg1"/>
          </a:solidFill>
          <a:ln w="19050">
            <a:solidFill>
              <a:schemeClr val="tx1"/>
            </a:solidFill>
          </a:ln>
          <a:effectLst/>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明朝"/>
              </a:rPr>
              <a:t>独立行政法人化でめざす方向</a:t>
            </a:r>
          </a:p>
        </p:txBody>
      </p:sp>
      <p:sp>
        <p:nvSpPr>
          <p:cNvPr id="53" name="テキスト ボックス 52"/>
          <p:cNvSpPr txBox="1"/>
          <p:nvPr/>
        </p:nvSpPr>
        <p:spPr>
          <a:xfrm>
            <a:off x="332123" y="836712"/>
            <a:ext cx="7569701" cy="844718"/>
          </a:xfrm>
          <a:prstGeom prst="rect">
            <a:avLst/>
          </a:prstGeom>
          <a:noFill/>
        </p:spPr>
        <p:txBody>
          <a:bodyPr wrap="non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有用な人材と継続性の確保、コンテンツの有効活用を通じて事業の充実を図る。</a:t>
            </a: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自主性を発揮し、利用者動向やニーズを踏まえた運営や評価を通じた業務改善を行う。</a:t>
            </a: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カフェ・レストランやショップの充実、外部資金の獲得などにより、館の魅力向上に努める。</a:t>
            </a:r>
          </a:p>
        </p:txBody>
      </p:sp>
      <p:sp>
        <p:nvSpPr>
          <p:cNvPr id="58" name="テキスト ボックス 57"/>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141</a:t>
            </a:fld>
            <a:endParaRPr lang="ja-JP" altLang="en-US"/>
          </a:p>
        </p:txBody>
      </p:sp>
    </p:spTree>
    <p:extLst>
      <p:ext uri="{BB962C8B-B14F-4D97-AF65-F5344CB8AC3E}">
        <p14:creationId xmlns:p14="http://schemas.microsoft.com/office/powerpoint/2010/main" val="3797222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6" name="正方形/長方形 55"/>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めざす方向</a:t>
            </a:r>
          </a:p>
        </p:txBody>
      </p:sp>
      <p:sp>
        <p:nvSpPr>
          <p:cNvPr id="59" name="下矢印 58"/>
          <p:cNvSpPr/>
          <p:nvPr/>
        </p:nvSpPr>
        <p:spPr>
          <a:xfrm>
            <a:off x="4413791" y="2830781"/>
            <a:ext cx="586418" cy="1261933"/>
          </a:xfrm>
          <a:prstGeom prst="downArrow">
            <a:avLst>
              <a:gd name="adj1" fmla="val 44121"/>
              <a:gd name="adj2" fmla="val 43382"/>
            </a:avLst>
          </a:prstGeom>
          <a:gradFill>
            <a:gsLst>
              <a:gs pos="0">
                <a:schemeClr val="bg1">
                  <a:lumMod val="85000"/>
                </a:schemeClr>
              </a:gs>
              <a:gs pos="50000">
                <a:schemeClr val="bg1">
                  <a:lumMod val="75000"/>
                </a:schemeClr>
              </a:gs>
              <a:gs pos="100000">
                <a:schemeClr val="bg1">
                  <a:lumMod val="50000"/>
                </a:schemeClr>
              </a:gs>
            </a:gsLst>
            <a:lin ang="5400000" scaled="1"/>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7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屈折矢印 59"/>
          <p:cNvSpPr/>
          <p:nvPr/>
        </p:nvSpPr>
        <p:spPr>
          <a:xfrm rot="5400000">
            <a:off x="2327903" y="1878356"/>
            <a:ext cx="1096615" cy="2022686"/>
          </a:xfrm>
          <a:prstGeom prst="bentUpArrow">
            <a:avLst>
              <a:gd name="adj1" fmla="val 18766"/>
              <a:gd name="adj2" fmla="val 20547"/>
              <a:gd name="adj3" fmla="val 30343"/>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7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1" name="正方形/長方形 60"/>
          <p:cNvSpPr/>
          <p:nvPr/>
        </p:nvSpPr>
        <p:spPr>
          <a:xfrm>
            <a:off x="706125" y="2721761"/>
            <a:ext cx="2556000" cy="996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Gothic" charset="-128"/>
              </a:rPr>
              <a:t>解決の方向</a:t>
            </a:r>
            <a:endPar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05510" marR="0" lvl="0" indent="-105510" algn="just"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資料・人材の安定的確保と活用（継続性）</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105510" marR="0" lvl="0" indent="-105510" algn="just"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利用者目線のサービス（戦略的投資、ニーズに機動的かつ柔軟に対応、民間活用）</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105510" marR="0" lvl="0" indent="-105510" algn="just"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「経営」の実現（経営と運営の一元化、トップのマネジメント、自主性の発揮や業務改善）</a:t>
            </a:r>
            <a:endPar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62" name="図表 61"/>
          <p:cNvGraphicFramePr/>
          <p:nvPr/>
        </p:nvGraphicFramePr>
        <p:xfrm>
          <a:off x="3037596" y="1486788"/>
          <a:ext cx="3319790" cy="221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正方形/長方形 62"/>
          <p:cNvSpPr/>
          <p:nvPr/>
        </p:nvSpPr>
        <p:spPr>
          <a:xfrm>
            <a:off x="706125" y="1644390"/>
            <a:ext cx="2556000" cy="73107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462" rIns="33231"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現状</a:t>
            </a:r>
          </a:p>
          <a:p>
            <a:pPr marL="87925" marR="0" lvl="0" indent="-87925" algn="l" defTabSz="914400" rtl="0" eaLnBrk="1" fontAlgn="t"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指定管理者制度の下での課題（期間の制約）</a:t>
            </a:r>
          </a:p>
          <a:p>
            <a:pPr marL="87925" marR="0" lvl="0" indent="-87925" algn="l" defTabSz="914400" rtl="0" eaLnBrk="1" fontAlgn="t"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利用者サービスの低下（経費削減の限界）</a:t>
            </a:r>
          </a:p>
          <a:p>
            <a:pPr marL="87925" marR="0" lvl="0" indent="-87925" algn="l" defTabSz="914400" rtl="0" eaLnBrk="1" fontAlgn="t" latinLnBrk="0" hangingPunct="1">
              <a:lnSpc>
                <a:spcPct val="100000"/>
              </a:lnSpc>
              <a:spcBef>
                <a:spcPts val="0"/>
              </a:spcBef>
              <a:spcAft>
                <a:spcPts val="0"/>
              </a:spcAft>
              <a:buClrTx/>
              <a:buSzTx/>
              <a:buFont typeface="+mj-lt"/>
              <a:buAutoNum type="arabicPeriod"/>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厳しい経営環境（一体性と自由度の欠如）</a:t>
            </a:r>
          </a:p>
        </p:txBody>
      </p:sp>
      <p:sp>
        <p:nvSpPr>
          <p:cNvPr id="64" name="メモ 63"/>
          <p:cNvSpPr/>
          <p:nvPr/>
        </p:nvSpPr>
        <p:spPr>
          <a:xfrm>
            <a:off x="706124" y="4131655"/>
            <a:ext cx="4975573" cy="2354916"/>
          </a:xfrm>
          <a:prstGeom prst="foldedCorner">
            <a:avLst>
              <a:gd name="adj" fmla="val 123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93231" tIns="23736" rIns="33231" bIns="23736"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地方独法化のメリット</a:t>
            </a:r>
            <a:endParaRPr kumimoji="1" lang="en-US" altLang="ja-JP" sz="1108"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事業の継続性</a:t>
            </a: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と専門人材の安定的確保が実現</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開館延長や割引など利用者のニーズに、法人の判断により、機動力を発揮し、柔軟に応える</a:t>
            </a: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運営費交付金などの経営資源を、中期計画に基づき、自主性を発揮し、事業等に柔軟に活用できる</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113049" marR="0" lvl="0" indent="-56524" algn="just" defTabSz="914400"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業務改善や外部評価と公開の仕組みが法定され、組織や人材の活性化が期待できる</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56524" marR="0" lvl="0" indent="0" algn="ctr" defTabSz="914400" rtl="0" eaLnBrk="1" fontAlgn="auto" latinLnBrk="0" hangingPunct="1">
              <a:lnSpc>
                <a:spcPct val="100000"/>
              </a:lnSpc>
              <a:spcBef>
                <a:spcPts val="554"/>
              </a:spcBef>
              <a:spcAft>
                <a:spcPts val="0"/>
              </a:spcAft>
              <a:buClrTx/>
              <a:buSzTx/>
              <a:buFontTx/>
              <a:buNone/>
              <a:tabLst/>
              <a:defRPr/>
            </a:pPr>
            <a:r>
              <a:rPr kumimoji="1" lang="ja-JP" altLang="en-US" sz="1108"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一体経営のメリット</a:t>
            </a:r>
            <a:endParaRPr kumimoji="1" lang="en-US" altLang="ja-JP" sz="1108"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連携による総合力の発揮</a:t>
            </a: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や、機能分担と</a:t>
            </a: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相互補完</a:t>
            </a:r>
            <a:endPar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ガバナンスが効き、</a:t>
            </a: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切磋琢磨が期待できる</a:t>
            </a: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組織</a:t>
            </a:r>
          </a:p>
          <a:p>
            <a:pPr marL="113049" marR="0" lvl="0" indent="-56524" algn="just" defTabSz="914400" rtl="0" eaLnBrk="1" fontAlgn="auto" latinLnBrk="0" hangingPunct="1">
              <a:lnSpc>
                <a:spcPct val="100000"/>
              </a:lnSpc>
              <a:spcBef>
                <a:spcPts val="396"/>
              </a:spcBef>
              <a:spcAft>
                <a:spcPts val="0"/>
              </a:spcAft>
              <a:buClrTx/>
              <a:buSzTx/>
              <a:buFont typeface="Arial" panose="020B0604020202020204" pitchFamily="34" charset="0"/>
              <a:buChar char="•"/>
              <a:tabLst/>
              <a:defRPr/>
            </a:pPr>
            <a:r>
              <a:rPr kumimoji="1" lang="ja-JP" altLang="en-US"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集約や一元化、共有によるサービス向上</a:t>
            </a:r>
            <a:endParaRPr kumimoji="1" lang="en-US" altLang="ja-JP" sz="96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endParaRPr>
          </a:p>
        </p:txBody>
      </p:sp>
      <p:grpSp>
        <p:nvGrpSpPr>
          <p:cNvPr id="65" name="図形グループ 10"/>
          <p:cNvGrpSpPr/>
          <p:nvPr/>
        </p:nvGrpSpPr>
        <p:grpSpPr>
          <a:xfrm>
            <a:off x="915417" y="4417599"/>
            <a:ext cx="1964551" cy="1736627"/>
            <a:chOff x="4799966" y="5986085"/>
            <a:chExt cx="2979569" cy="2633885"/>
          </a:xfrm>
        </p:grpSpPr>
        <p:pic>
          <p:nvPicPr>
            <p:cNvPr id="66"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340095" y="7964412"/>
              <a:ext cx="1439440" cy="651351"/>
            </a:xfrm>
            <a:prstGeom prst="rect">
              <a:avLst/>
            </a:prstGeom>
            <a:noFill/>
            <a:ln w="9525">
              <a:noFill/>
              <a:miter lim="800000"/>
              <a:headEnd/>
              <a:tailEnd/>
            </a:ln>
          </p:spPr>
        </p:pic>
        <p:pic>
          <p:nvPicPr>
            <p:cNvPr id="67" name="Picture 2"/>
            <p:cNvPicPr>
              <a:picLocks noChangeAspect="1" noChangeArrowheads="1"/>
            </p:cNvPicPr>
            <p:nvPr/>
          </p:nvPicPr>
          <p:blipFill>
            <a:blip r:embed="rId9" cstate="email"/>
            <a:srcRect/>
            <a:stretch>
              <a:fillRect/>
            </a:stretch>
          </p:blipFill>
          <p:spPr bwMode="auto">
            <a:xfrm>
              <a:off x="6377381" y="5989657"/>
              <a:ext cx="1387821" cy="1872000"/>
            </a:xfrm>
            <a:prstGeom prst="rect">
              <a:avLst/>
            </a:prstGeom>
            <a:noFill/>
            <a:ln w="9525">
              <a:noFill/>
              <a:miter lim="800000"/>
              <a:headEnd/>
              <a:tailEnd/>
            </a:ln>
          </p:spPr>
        </p:pic>
        <p:pic>
          <p:nvPicPr>
            <p:cNvPr id="68" name="Picture 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99966" y="8002014"/>
              <a:ext cx="1440000" cy="617956"/>
            </a:xfrm>
            <a:prstGeom prst="rect">
              <a:avLst/>
            </a:prstGeom>
            <a:noFill/>
            <a:ln w="9525">
              <a:noFill/>
              <a:miter lim="800000"/>
              <a:headEnd/>
              <a:tailEnd/>
            </a:ln>
          </p:spPr>
        </p:pic>
        <p:pic>
          <p:nvPicPr>
            <p:cNvPr id="69" name="Picture 4"/>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799966" y="7065562"/>
              <a:ext cx="1440000" cy="809400"/>
            </a:xfrm>
            <a:prstGeom prst="rect">
              <a:avLst/>
            </a:prstGeom>
            <a:noFill/>
            <a:ln w="9525">
              <a:noFill/>
              <a:miter lim="800000"/>
              <a:headEnd/>
              <a:tailEnd/>
            </a:ln>
          </p:spPr>
        </p:pic>
        <p:pic>
          <p:nvPicPr>
            <p:cNvPr id="70" name="Picture 4"/>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t="-1"/>
            <a:stretch/>
          </p:blipFill>
          <p:spPr bwMode="auto">
            <a:xfrm>
              <a:off x="4799966" y="5986085"/>
              <a:ext cx="1440000" cy="1018926"/>
            </a:xfrm>
            <a:prstGeom prst="rect">
              <a:avLst/>
            </a:prstGeom>
            <a:noFill/>
            <a:ln w="9525">
              <a:noFill/>
              <a:miter lim="800000"/>
              <a:headEnd/>
              <a:tailEnd/>
            </a:ln>
          </p:spPr>
        </p:pic>
      </p:grpSp>
      <p:sp>
        <p:nvSpPr>
          <p:cNvPr id="71" name="テキスト ボックス 70"/>
          <p:cNvSpPr txBox="1"/>
          <p:nvPr/>
        </p:nvSpPr>
        <p:spPr>
          <a:xfrm>
            <a:off x="901173" y="3992759"/>
            <a:ext cx="2138406" cy="262829"/>
          </a:xfrm>
          <a:prstGeom prst="rect">
            <a:avLst/>
          </a:prstGeom>
          <a:solidFill>
            <a:schemeClr val="bg1"/>
          </a:solid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地方独立行政法人化＋一体経営</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正方形/長方形 71"/>
          <p:cNvSpPr/>
          <p:nvPr/>
        </p:nvSpPr>
        <p:spPr>
          <a:xfrm>
            <a:off x="228519" y="1073939"/>
            <a:ext cx="8682404" cy="361503"/>
          </a:xfrm>
          <a:prstGeom prst="rect">
            <a:avLst/>
          </a:prstGeom>
          <a:ln w="19050">
            <a:solidFill>
              <a:schemeClr val="tx1"/>
            </a:solidFill>
          </a:ln>
        </p:spPr>
        <p:txBody>
          <a:bodyPr wrap="square" lIns="66462" tIns="66462" rIns="66462" bIns="66462" anchor="ctr" anchorCtr="0">
            <a:no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S PMincho" charset="-128"/>
              </a:rPr>
              <a:t>指定管理による運営から、継続性と機動性・柔軟性・自主性を備えた地方独法による経営と運営の一元化へ</a:t>
            </a:r>
          </a:p>
        </p:txBody>
      </p:sp>
      <p:grpSp>
        <p:nvGrpSpPr>
          <p:cNvPr id="73" name="グループ化 4"/>
          <p:cNvGrpSpPr/>
          <p:nvPr/>
        </p:nvGrpSpPr>
        <p:grpSpPr>
          <a:xfrm>
            <a:off x="5793040" y="4483499"/>
            <a:ext cx="1478659" cy="1217082"/>
            <a:chOff x="6348631" y="4571374"/>
            <a:chExt cx="1601881" cy="1318505"/>
          </a:xfrm>
        </p:grpSpPr>
        <p:pic>
          <p:nvPicPr>
            <p:cNvPr id="7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230040">
              <a:off x="6436037" y="5308854"/>
              <a:ext cx="1514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図 7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20435496" flipH="1">
              <a:off x="6348631" y="4571374"/>
              <a:ext cx="1391616" cy="878002"/>
            </a:xfrm>
            <a:prstGeom prst="rect">
              <a:avLst/>
            </a:prstGeom>
          </p:spPr>
        </p:pic>
      </p:grpSp>
      <p:sp>
        <p:nvSpPr>
          <p:cNvPr id="76" name="テキスト ボックス 75"/>
          <p:cNvSpPr txBox="1"/>
          <p:nvPr/>
        </p:nvSpPr>
        <p:spPr>
          <a:xfrm>
            <a:off x="6049348" y="4890162"/>
            <a:ext cx="978153" cy="19883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6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外国人観光客の急増</a:t>
            </a:r>
          </a:p>
        </p:txBody>
      </p:sp>
      <p:sp>
        <p:nvSpPr>
          <p:cNvPr id="77" name="テキスト ボックス 76"/>
          <p:cNvSpPr txBox="1"/>
          <p:nvPr/>
        </p:nvSpPr>
        <p:spPr>
          <a:xfrm>
            <a:off x="5723189" y="4646269"/>
            <a:ext cx="1194781" cy="198837"/>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6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大型開発や大規模施設の開業</a:t>
            </a:r>
          </a:p>
        </p:txBody>
      </p:sp>
      <p:sp>
        <p:nvSpPr>
          <p:cNvPr id="78" name="テキスト ボックス 77"/>
          <p:cNvSpPr txBox="1"/>
          <p:nvPr/>
        </p:nvSpPr>
        <p:spPr>
          <a:xfrm>
            <a:off x="6196078" y="5139606"/>
            <a:ext cx="869149" cy="19883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6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高齢化と都心回帰</a:t>
            </a:r>
          </a:p>
        </p:txBody>
      </p:sp>
      <p:sp>
        <p:nvSpPr>
          <p:cNvPr id="84" name="テキスト ボックス 83"/>
          <p:cNvSpPr txBox="1"/>
          <p:nvPr/>
        </p:nvSpPr>
        <p:spPr>
          <a:xfrm>
            <a:off x="6187431" y="5382979"/>
            <a:ext cx="931665" cy="19883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6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学習ニーズの高まり</a:t>
            </a:r>
          </a:p>
        </p:txBody>
      </p:sp>
      <p:pic>
        <p:nvPicPr>
          <p:cNvPr id="85" name="図 8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21268778" flipH="1">
            <a:off x="6993633" y="4172960"/>
            <a:ext cx="1453293" cy="2173022"/>
          </a:xfrm>
          <a:prstGeom prst="rect">
            <a:avLst/>
          </a:prstGeom>
        </p:spPr>
      </p:pic>
      <p:pic>
        <p:nvPicPr>
          <p:cNvPr id="86" name="図 8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7233613" y="5502962"/>
            <a:ext cx="621415" cy="547881"/>
          </a:xfrm>
          <a:prstGeom prst="rect">
            <a:avLst/>
          </a:prstGeom>
        </p:spPr>
      </p:pic>
      <p:pic>
        <p:nvPicPr>
          <p:cNvPr id="87" name="図 8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6969706" y="5560546"/>
            <a:ext cx="622313" cy="548673"/>
          </a:xfrm>
          <a:prstGeom prst="rect">
            <a:avLst/>
          </a:prstGeom>
        </p:spPr>
      </p:pic>
      <p:sp>
        <p:nvSpPr>
          <p:cNvPr id="88" name="屈折矢印 87"/>
          <p:cNvSpPr/>
          <p:nvPr/>
        </p:nvSpPr>
        <p:spPr>
          <a:xfrm rot="16200000">
            <a:off x="5469168" y="1969860"/>
            <a:ext cx="2258967" cy="1986738"/>
          </a:xfrm>
          <a:prstGeom prst="bentUpArrow">
            <a:avLst>
              <a:gd name="adj1" fmla="val 11443"/>
              <a:gd name="adj2" fmla="val 11840"/>
              <a:gd name="adj3" fmla="val 17775"/>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7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89" name="図 88"/>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317446" y="2013278"/>
            <a:ext cx="2425846" cy="1819386"/>
          </a:xfrm>
          <a:prstGeom prst="rect">
            <a:avLst/>
          </a:prstGeom>
        </p:spPr>
      </p:pic>
      <p:sp>
        <p:nvSpPr>
          <p:cNvPr id="90" name="正方形/長方形 89"/>
          <p:cNvSpPr/>
          <p:nvPr/>
        </p:nvSpPr>
        <p:spPr>
          <a:xfrm>
            <a:off x="6317446" y="1634339"/>
            <a:ext cx="2425846" cy="830769"/>
          </a:xfrm>
          <a:prstGeom prst="rect">
            <a:avLst/>
          </a:prstGeom>
          <a:gradFill flip="none" rotWithShape="1">
            <a:gsLst>
              <a:gs pos="21000">
                <a:schemeClr val="tx2">
                  <a:lumMod val="60000"/>
                  <a:lumOff val="40000"/>
                </a:schemeClr>
              </a:gs>
              <a:gs pos="0">
                <a:schemeClr val="tx2">
                  <a:lumMod val="60000"/>
                  <a:lumOff val="40000"/>
                </a:schemeClr>
              </a:gs>
              <a:gs pos="55000">
                <a:schemeClr val="tx2">
                  <a:lumMod val="20000"/>
                  <a:lumOff val="80000"/>
                </a:schemeClr>
              </a:gs>
              <a:gs pos="100000">
                <a:schemeClr val="accent1">
                  <a:lumMod val="20000"/>
                  <a:lumOff val="80000"/>
                </a:schemeClr>
              </a:gs>
            </a:gsLst>
            <a:lin ang="5400000" scaled="0"/>
            <a:tileRect/>
          </a:gradFill>
          <a:ln w="25400">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lIns="33231" tIns="33231" rIns="33231" bIns="33231" rtlCol="0" anchor="ctr" anchorCtr="0"/>
          <a:lstStyle/>
          <a:p>
            <a:pPr marL="14235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都市のコアとしてのミュージアム</a:t>
            </a:r>
            <a:endParaRPr kumimoji="1" lang="en-US" altLang="ja-JP" sz="1292"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249122"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①大阪の知を拓く</a:t>
            </a:r>
            <a:endParaRPr kumimoji="1" lang="en-US" altLang="ja-JP" sz="1108"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249122"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②大阪を元気にする</a:t>
            </a:r>
          </a:p>
          <a:p>
            <a:pPr marL="249122"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③学びと活動の拠点へ</a:t>
            </a:r>
          </a:p>
        </p:txBody>
      </p:sp>
      <p:sp>
        <p:nvSpPr>
          <p:cNvPr id="91" name="テキスト ボックス 90"/>
          <p:cNvSpPr txBox="1"/>
          <p:nvPr/>
        </p:nvSpPr>
        <p:spPr>
          <a:xfrm>
            <a:off x="7707172" y="3567206"/>
            <a:ext cx="852198" cy="2343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インバウンド</a:t>
            </a:r>
          </a:p>
        </p:txBody>
      </p:sp>
      <p:sp>
        <p:nvSpPr>
          <p:cNvPr id="92" name="テキスト ボックス 91"/>
          <p:cNvSpPr txBox="1"/>
          <p:nvPr/>
        </p:nvSpPr>
        <p:spPr>
          <a:xfrm>
            <a:off x="7441296" y="2594386"/>
            <a:ext cx="852198" cy="376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大阪魅力の発信</a:t>
            </a:r>
          </a:p>
        </p:txBody>
      </p:sp>
      <p:sp>
        <p:nvSpPr>
          <p:cNvPr id="93" name="テキスト ボックス 92"/>
          <p:cNvSpPr txBox="1"/>
          <p:nvPr/>
        </p:nvSpPr>
        <p:spPr>
          <a:xfrm>
            <a:off x="6498832" y="2793793"/>
            <a:ext cx="852198" cy="376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アクティブラーニング</a:t>
            </a:r>
          </a:p>
        </p:txBody>
      </p:sp>
      <p:pic>
        <p:nvPicPr>
          <p:cNvPr id="94" name="図 93"/>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flipH="1">
            <a:off x="6473773" y="4226937"/>
            <a:ext cx="2072167" cy="2791385"/>
          </a:xfrm>
          <a:prstGeom prst="rect">
            <a:avLst/>
          </a:prstGeom>
        </p:spPr>
      </p:pic>
      <p:sp>
        <p:nvSpPr>
          <p:cNvPr id="95" name="テキスト ボックス 94"/>
          <p:cNvSpPr txBox="1"/>
          <p:nvPr/>
        </p:nvSpPr>
        <p:spPr>
          <a:xfrm flipH="1">
            <a:off x="7119096" y="4762973"/>
            <a:ext cx="1070331" cy="243400"/>
          </a:xfrm>
          <a:prstGeom prst="rect">
            <a:avLst/>
          </a:prstGeom>
          <a:solidFill>
            <a:schemeClr val="accent1">
              <a:lumMod val="20000"/>
              <a:lumOff val="80000"/>
            </a:schemeClr>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91"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帆：地方独立行政法人による一体経営</a:t>
            </a:r>
          </a:p>
        </p:txBody>
      </p:sp>
      <p:sp>
        <p:nvSpPr>
          <p:cNvPr id="96" name="テキスト ボックス 95"/>
          <p:cNvSpPr txBox="1"/>
          <p:nvPr/>
        </p:nvSpPr>
        <p:spPr>
          <a:xfrm flipH="1">
            <a:off x="7341038" y="5562743"/>
            <a:ext cx="350749" cy="85280"/>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4"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伝統と実績</a:t>
            </a:r>
          </a:p>
        </p:txBody>
      </p:sp>
      <p:sp>
        <p:nvSpPr>
          <p:cNvPr id="97" name="テキスト ボックス 96"/>
          <p:cNvSpPr txBox="1"/>
          <p:nvPr/>
        </p:nvSpPr>
        <p:spPr>
          <a:xfrm flipH="1">
            <a:off x="7203189" y="5657790"/>
            <a:ext cx="524182" cy="85280"/>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4"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優れた資料</a:t>
            </a:r>
            <a:r>
              <a:rPr kumimoji="1" lang="ja-JP" altLang="en-US" sz="554"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554"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作品</a:t>
            </a:r>
          </a:p>
        </p:txBody>
      </p:sp>
      <p:sp>
        <p:nvSpPr>
          <p:cNvPr id="98" name="テキスト ボックス 97"/>
          <p:cNvSpPr txBox="1"/>
          <p:nvPr/>
        </p:nvSpPr>
        <p:spPr>
          <a:xfrm flipH="1">
            <a:off x="7293484" y="5753631"/>
            <a:ext cx="415886" cy="85280"/>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4"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専門館と人材</a:t>
            </a:r>
          </a:p>
        </p:txBody>
      </p:sp>
      <p:sp>
        <p:nvSpPr>
          <p:cNvPr id="99" name="テキスト ボックス 98"/>
          <p:cNvSpPr txBox="1"/>
          <p:nvPr/>
        </p:nvSpPr>
        <p:spPr>
          <a:xfrm flipH="1">
            <a:off x="7131518" y="5847603"/>
            <a:ext cx="352661" cy="85280"/>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4"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成果の発信</a:t>
            </a:r>
          </a:p>
        </p:txBody>
      </p:sp>
      <p:sp>
        <p:nvSpPr>
          <p:cNvPr id="100" name="テキスト ボックス 99"/>
          <p:cNvSpPr txBox="1"/>
          <p:nvPr/>
        </p:nvSpPr>
        <p:spPr>
          <a:xfrm rot="20448331" flipH="1">
            <a:off x="7815492" y="5813057"/>
            <a:ext cx="474489" cy="142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ＤＦＰ太丸ゴシック体"/>
                <a:ea typeface="ＤＦＰ太丸ゴシック体"/>
                <a:cs typeface="ＤＦＰ太丸ゴシック体"/>
              </a:rPr>
              <a:t>博物館丸</a:t>
            </a:r>
          </a:p>
        </p:txBody>
      </p:sp>
      <p:sp>
        <p:nvSpPr>
          <p:cNvPr id="46" name="テキスト ボックス 45"/>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142</a:t>
            </a:fld>
            <a:endParaRPr lang="ja-JP" altLang="en-US"/>
          </a:p>
        </p:txBody>
      </p:sp>
    </p:spTree>
    <p:extLst>
      <p:ext uri="{BB962C8B-B14F-4D97-AF65-F5344CB8AC3E}">
        <p14:creationId xmlns:p14="http://schemas.microsoft.com/office/powerpoint/2010/main" val="51588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7645388" y="234434"/>
            <a:ext cx="1269899"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Vision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811" y="2092857"/>
            <a:ext cx="4393926" cy="4457366"/>
          </a:xfrm>
          <a:prstGeom prst="rect">
            <a:avLst/>
          </a:prstGeom>
          <a:noFill/>
          <a:ln>
            <a:noFill/>
          </a:ln>
        </p:spPr>
      </p:pic>
      <p:sp>
        <p:nvSpPr>
          <p:cNvPr id="34" name="テキスト ボックス 33"/>
          <p:cNvSpPr txBox="1"/>
          <p:nvPr/>
        </p:nvSpPr>
        <p:spPr>
          <a:xfrm>
            <a:off x="203705" y="937481"/>
            <a:ext cx="8640960" cy="1496833"/>
          </a:xfrm>
          <a:prstGeom prst="rect">
            <a:avLst/>
          </a:prstGeom>
          <a:noFill/>
          <a:ln w="19050">
            <a:noFill/>
          </a:ln>
        </p:spPr>
        <p:txBody>
          <a:bodyPr wrap="square" rtlCol="0" anchor="ctr">
            <a:noAutofit/>
          </a:bodyPr>
          <a:lstStyle/>
          <a:p>
            <a:pPr marL="176213" marR="0" lvl="0" indent="-176213" algn="l" defTabSz="457200" rtl="0" eaLnBrk="1" fontAlgn="auto" latinLnBrk="0" hangingPunct="1">
              <a:lnSpc>
                <a:spcPts val="2200"/>
              </a:lnSpc>
              <a:spcBef>
                <a:spcPts val="1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工事や事故、災害により断水することになる場合には、「取・浄水」「配水」「お客さまの施設内の給水」の３段階でそれぞれ</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上水道と通水できる連絡管等</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を経由して、水道事業からの応援給水（バックアップ）を受けられる設備・体制が整えられている。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199020" y="1946364"/>
            <a:ext cx="4020035" cy="1828801"/>
          </a:xfrm>
          <a:prstGeom prst="rect">
            <a:avLst/>
          </a:prstGeom>
          <a:noFill/>
          <a:ln w="19050">
            <a:noFill/>
          </a:ln>
        </p:spPr>
        <p:txBody>
          <a:bodyPr wrap="square" rtlCol="0" anchor="ctr">
            <a:noAutofit/>
          </a:bodyPr>
          <a:lstStyle/>
          <a:p>
            <a:pPr marL="176213" marR="0" lvl="0" indent="-176213" algn="l" defTabSz="457200" rtl="0" eaLnBrk="1" fontAlgn="auto" latinLnBrk="0" hangingPunct="1">
              <a:lnSpc>
                <a:spcPts val="2200"/>
              </a:lnSpc>
              <a:spcBef>
                <a:spcPts val="1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こうした施設特性を踏まえ、経年化に伴う事故への備えに主眼を置いた、施設の効率的・効果的な維持管理・更新を進める観点から、施設の劣化状況に応じた、</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より効率的な保全と更新投資の適正化と平準化</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に取り組む。</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5859486" y="6550223"/>
            <a:ext cx="242085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水道事業からの応援給水</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212331" y="530960"/>
            <a:ext cx="8640960" cy="580592"/>
          </a:xfrm>
          <a:prstGeom prst="rect">
            <a:avLst/>
          </a:prstGeom>
          <a:noFill/>
          <a:ln w="19050">
            <a:noFill/>
          </a:ln>
        </p:spPr>
        <p:txBody>
          <a:bodyPr wrap="square" rtlCol="0" anchor="ctr">
            <a:noAutofit/>
          </a:bodyPr>
          <a:lstStyle/>
          <a:p>
            <a:pPr marL="176213" marR="0" lvl="0" indent="-176213" algn="l" defTabSz="457200" rtl="0" eaLnBrk="1" fontAlgn="auto" latinLnBrk="0" hangingPunct="1">
              <a:lnSpc>
                <a:spcPts val="2200"/>
              </a:lnSpc>
              <a:spcBef>
                <a:spcPts val="12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（２）工業用水道施設の特性を踏まえた効率的・効果的な維持管理・更新　</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今後の方向性</a:t>
            </a:r>
          </a:p>
        </p:txBody>
      </p:sp>
      <p:pic>
        <p:nvPicPr>
          <p:cNvPr id="13" name="図 12">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412646" y="194285"/>
            <a:ext cx="818953" cy="355414"/>
          </a:xfrm>
          <a:prstGeom prst="rect">
            <a:avLst/>
          </a:prstGeom>
          <a:ln>
            <a:noFill/>
          </a:ln>
          <a:extLst>
            <a:ext uri="{53640926-AAD7-44D8-BBD7-CCE9431645EC}">
              <a14:shadowObscured xmlns:a14="http://schemas.microsoft.com/office/drawing/2010/main"/>
            </a:ext>
          </a:extLst>
        </p:spPr>
      </p:pic>
      <p:sp>
        <p:nvSpPr>
          <p:cNvPr id="14" name="テキスト ボックス 13"/>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77594F6A-A54B-438B-8D6E-C0576E169278}" type="slidenum">
              <a:rPr kumimoji="1" lang="ja-JP" altLang="en-US" smtClean="0"/>
              <a:t>107</a:t>
            </a:fld>
            <a:endParaRPr kumimoji="1" lang="ja-JP" altLang="en-US"/>
          </a:p>
        </p:txBody>
      </p:sp>
    </p:spTree>
    <p:extLst>
      <p:ext uri="{BB962C8B-B14F-4D97-AF65-F5344CB8AC3E}">
        <p14:creationId xmlns:p14="http://schemas.microsoft.com/office/powerpoint/2010/main" val="3946208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5686172"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地方独立行政法人大阪市博物館機構について</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564261" y="1287646"/>
            <a:ext cx="8216562" cy="1578998"/>
            <a:chOff x="91373" y="304042"/>
            <a:chExt cx="8631351" cy="2553474"/>
          </a:xfrm>
        </p:grpSpPr>
        <p:sp>
          <p:nvSpPr>
            <p:cNvPr id="22" name="角丸四角形 21"/>
            <p:cNvSpPr/>
            <p:nvPr/>
          </p:nvSpPr>
          <p:spPr>
            <a:xfrm>
              <a:off x="91373" y="304042"/>
              <a:ext cx="8575021" cy="25534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5"/>
            <p:cNvSpPr txBox="1"/>
            <p:nvPr/>
          </p:nvSpPr>
          <p:spPr>
            <a:xfrm>
              <a:off x="205020" y="434875"/>
              <a:ext cx="8517704" cy="182967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指定管理者制度による運営は、期間の定めがあるため、事業の継続性や専門人材の安定的確保が難しい。 また、協定書に基づく管理代行にとどまり、自主性や柔軟性、迅速性が発揮しづらい。</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・自治体による施策の企画・立案と、指定管理者による現場運営が分離され、ガバナンスの利いた事業や施策の展開に課題が残る。</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5" name="下矢印 24"/>
          <p:cNvSpPr/>
          <p:nvPr/>
        </p:nvSpPr>
        <p:spPr>
          <a:xfrm>
            <a:off x="4157457" y="2882214"/>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角丸四角形 26"/>
          <p:cNvSpPr/>
          <p:nvPr/>
        </p:nvSpPr>
        <p:spPr>
          <a:xfrm>
            <a:off x="604152" y="3385844"/>
            <a:ext cx="8119697" cy="4231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30" name="グループ化 29"/>
          <p:cNvGrpSpPr/>
          <p:nvPr/>
        </p:nvGrpSpPr>
        <p:grpSpPr>
          <a:xfrm>
            <a:off x="495307" y="5883430"/>
            <a:ext cx="8271238" cy="611484"/>
            <a:chOff x="586711" y="1494700"/>
            <a:chExt cx="8688521" cy="623071"/>
          </a:xfrm>
        </p:grpSpPr>
        <p:sp>
          <p:nvSpPr>
            <p:cNvPr id="31" name="角丸四角形 30"/>
            <p:cNvSpPr/>
            <p:nvPr/>
          </p:nvSpPr>
          <p:spPr>
            <a:xfrm>
              <a:off x="586711" y="1494700"/>
              <a:ext cx="8575021" cy="6230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5"/>
            <p:cNvSpPr txBox="1"/>
            <p:nvPr/>
          </p:nvSpPr>
          <p:spPr>
            <a:xfrm>
              <a:off x="757528" y="1597834"/>
              <a:ext cx="8517704" cy="3547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２０１９年４月に地方独立行政法人大阪市博物館機構を設立</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3794339"/>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847" y="5287360"/>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727781" y="542855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8" name="テキスト ボックス 5"/>
          <p:cNvSpPr txBox="1"/>
          <p:nvPr/>
        </p:nvSpPr>
        <p:spPr>
          <a:xfrm>
            <a:off x="678940" y="3447574"/>
            <a:ext cx="8039777" cy="34810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博物館施設の地方独立行政法人化</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713508" y="5606498"/>
            <a:ext cx="719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成果</a:t>
            </a:r>
          </a:p>
        </p:txBody>
      </p:sp>
      <p:sp>
        <p:nvSpPr>
          <p:cNvPr id="37" name="テキスト ボックス 36"/>
          <p:cNvSpPr txBox="1"/>
          <p:nvPr/>
        </p:nvSpPr>
        <p:spPr>
          <a:xfrm>
            <a:off x="672447" y="945172"/>
            <a:ext cx="719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課題</a:t>
            </a:r>
          </a:p>
        </p:txBody>
      </p:sp>
      <p:sp>
        <p:nvSpPr>
          <p:cNvPr id="38" name="テキスト ボックス 37"/>
          <p:cNvSpPr txBox="1"/>
          <p:nvPr/>
        </p:nvSpPr>
        <p:spPr>
          <a:xfrm>
            <a:off x="672446" y="2980935"/>
            <a:ext cx="106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方向性</a:t>
            </a:r>
          </a:p>
        </p:txBody>
      </p:sp>
      <p:sp>
        <p:nvSpPr>
          <p:cNvPr id="39" name="角丸四角形 38"/>
          <p:cNvSpPr/>
          <p:nvPr/>
        </p:nvSpPr>
        <p:spPr>
          <a:xfrm>
            <a:off x="607503" y="4303580"/>
            <a:ext cx="8119697" cy="11888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p:cNvSpPr txBox="1"/>
          <p:nvPr/>
        </p:nvSpPr>
        <p:spPr>
          <a:xfrm>
            <a:off x="620828" y="3916525"/>
            <a:ext cx="106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取り組み</a:t>
            </a:r>
          </a:p>
        </p:txBody>
      </p:sp>
      <p:sp>
        <p:nvSpPr>
          <p:cNvPr id="44" name="テキスト ボックス 5"/>
          <p:cNvSpPr txBox="1"/>
          <p:nvPr/>
        </p:nvSpPr>
        <p:spPr>
          <a:xfrm>
            <a:off x="651428" y="4335660"/>
            <a:ext cx="7480954" cy="111543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・「大阪市ミュージアムビジョン」を策定（</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2016.12</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・「博物館施設の地方独立行政法人化に向けた基本プラン」を策定（</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2017.3</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・「定款」及び「評価委員会条例」を制定（</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2018.2</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・中期目標や関連条例等の制定（</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2019.12</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9E2DFB5F-528D-CB4B-5986-2D863002A472}"/>
              </a:ext>
            </a:extLst>
          </p:cNvPr>
          <p:cNvPicPr>
            <a:picLocks noChangeAspect="1"/>
          </p:cNvPicPr>
          <p:nvPr/>
        </p:nvPicPr>
        <p:blipFill>
          <a:blip r:embed="rId2"/>
          <a:stretch>
            <a:fillRect/>
          </a:stretch>
        </p:blipFill>
        <p:spPr>
          <a:xfrm>
            <a:off x="6324557" y="340040"/>
            <a:ext cx="816005" cy="544003"/>
          </a:xfrm>
          <a:prstGeom prst="rect">
            <a:avLst/>
          </a:prstGeom>
        </p:spPr>
      </p:pic>
      <p:sp>
        <p:nvSpPr>
          <p:cNvPr id="26" name="テキスト ボックス 25"/>
          <p:cNvSpPr txBox="1"/>
          <p:nvPr/>
        </p:nvSpPr>
        <p:spPr>
          <a:xfrm>
            <a:off x="0" y="44624"/>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143</a:t>
            </a:fld>
            <a:endParaRPr kumimoji="1" lang="ja-JP" altLang="en-US" dirty="0"/>
          </a:p>
        </p:txBody>
      </p:sp>
    </p:spTree>
    <p:extLst>
      <p:ext uri="{BB962C8B-B14F-4D97-AF65-F5344CB8AC3E}">
        <p14:creationId xmlns:p14="http://schemas.microsoft.com/office/powerpoint/2010/main" val="1530018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52668" y="3396675"/>
            <a:ext cx="3743268" cy="3200677"/>
          </a:xfrm>
          <a:prstGeom prst="rect">
            <a:avLst/>
          </a:prstGeom>
        </p:spPr>
      </p:pic>
      <p:sp>
        <p:nvSpPr>
          <p:cNvPr id="22" name="テキスト ボックス 21"/>
          <p:cNvSpPr txBox="1"/>
          <p:nvPr/>
        </p:nvSpPr>
        <p:spPr>
          <a:xfrm>
            <a:off x="436739" y="1179602"/>
            <a:ext cx="8424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地方独立行政法人の特長である自律性、機動性、柔軟性を発揮し、成果を上げている。</a:t>
            </a:r>
            <a:endParaRPr kumimoji="1" lang="en-US" altLang="ja-JP"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8587" y="533426"/>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63472" y="611369"/>
            <a:ext cx="8498203"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化を機に、更なる業務改善に努めるとともに、経営効率を高め、自主性を発揮した「経営」への転換を図っている。</a:t>
            </a:r>
          </a:p>
        </p:txBody>
      </p:sp>
      <p:sp>
        <p:nvSpPr>
          <p:cNvPr id="29" name="正方形/長方形 28"/>
          <p:cNvSpPr/>
          <p:nvPr/>
        </p:nvSpPr>
        <p:spPr>
          <a:xfrm>
            <a:off x="177066" y="182670"/>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　　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35009333"/>
              </p:ext>
            </p:extLst>
          </p:nvPr>
        </p:nvGraphicFramePr>
        <p:xfrm>
          <a:off x="436739" y="1578987"/>
          <a:ext cx="3343173" cy="1514985"/>
        </p:xfrm>
        <a:graphic>
          <a:graphicData uri="http://schemas.openxmlformats.org/drawingml/2006/table">
            <a:tbl>
              <a:tblPr>
                <a:tableStyleId>{616DA210-FB5B-4158-B5E0-FEB733F419BA}</a:tableStyleId>
              </a:tblPr>
              <a:tblGrid>
                <a:gridCol w="1038917">
                  <a:extLst>
                    <a:ext uri="{9D8B030D-6E8A-4147-A177-3AD203B41FA5}">
                      <a16:colId xmlns:a16="http://schemas.microsoft.com/office/drawing/2014/main" val="3483789499"/>
                    </a:ext>
                  </a:extLst>
                </a:gridCol>
                <a:gridCol w="1296144">
                  <a:extLst>
                    <a:ext uri="{9D8B030D-6E8A-4147-A177-3AD203B41FA5}">
                      <a16:colId xmlns:a16="http://schemas.microsoft.com/office/drawing/2014/main" val="2805309729"/>
                    </a:ext>
                  </a:extLst>
                </a:gridCol>
                <a:gridCol w="1008112">
                  <a:extLst>
                    <a:ext uri="{9D8B030D-6E8A-4147-A177-3AD203B41FA5}">
                      <a16:colId xmlns:a16="http://schemas.microsoft.com/office/drawing/2014/main" val="3510726650"/>
                    </a:ext>
                  </a:extLst>
                </a:gridCol>
              </a:tblGrid>
              <a:tr h="379605">
                <a:tc>
                  <a:txBody>
                    <a:bodyPr/>
                    <a:lstStyle/>
                    <a:p>
                      <a:pPr algn="ctr" fontAlgn="ctr"/>
                      <a:r>
                        <a:rPr lang="ja-JP" altLang="en-US" sz="1400" u="none" strike="noStrike" dirty="0">
                          <a:effectLst/>
                        </a:rPr>
                        <a:t>年度</a:t>
                      </a:r>
                      <a:endParaRPr lang="ja-JP" altLang="en-US" sz="14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展覧会等観覧料収入</a:t>
                      </a:r>
                      <a:endParaRPr lang="en-US" altLang="ja-JP" sz="900" u="none" strike="noStrike" dirty="0">
                        <a:solidFill>
                          <a:schemeClr val="tx1"/>
                        </a:solidFill>
                        <a:effectLst/>
                      </a:endParaRPr>
                    </a:p>
                    <a:p>
                      <a:pPr algn="ctr" fontAlgn="ctr"/>
                      <a:r>
                        <a:rPr lang="ja-JP" altLang="en-US" sz="900" u="none" strike="noStrike" dirty="0">
                          <a:solidFill>
                            <a:schemeClr val="tx1"/>
                          </a:solidFill>
                          <a:effectLst/>
                        </a:rPr>
                        <a:t>（単位：千円）</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展覧会等入館者数</a:t>
                      </a:r>
                      <a:endParaRPr lang="en-US" altLang="ja-JP" sz="900" u="none" strike="noStrike" dirty="0">
                        <a:solidFill>
                          <a:schemeClr val="tx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rPr>
                        <a:t>（単位：千人）</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990370686"/>
                  </a:ext>
                </a:extLst>
              </a:tr>
              <a:tr h="351090">
                <a:tc>
                  <a:txBody>
                    <a:bodyPr/>
                    <a:lstStyle/>
                    <a:p>
                      <a:pPr algn="ctr" fontAlgn="ctr"/>
                      <a:r>
                        <a:rPr lang="en-US" altLang="ja-JP" sz="1200" u="none" strike="noStrike" dirty="0">
                          <a:effectLst/>
                        </a:rPr>
                        <a:t>2014</a:t>
                      </a:r>
                      <a:r>
                        <a:rPr lang="ja-JP" altLang="en-US" sz="1200" u="none" strike="noStrike" dirty="0">
                          <a:effectLst/>
                        </a:rPr>
                        <a:t>～</a:t>
                      </a:r>
                      <a:r>
                        <a:rPr lang="en-US" altLang="ja-JP" sz="1200" u="none" strike="noStrike" dirty="0">
                          <a:effectLst/>
                        </a:rPr>
                        <a:t>2018</a:t>
                      </a:r>
                    </a:p>
                    <a:p>
                      <a:pPr algn="ctr" fontAlgn="ctr"/>
                      <a:r>
                        <a:rPr lang="ja-JP" altLang="en-US" sz="1200" u="none" strike="noStrike" dirty="0">
                          <a:effectLst/>
                        </a:rPr>
                        <a:t>平均</a:t>
                      </a:r>
                      <a:endParaRPr lang="ja-JP" altLang="en-US" sz="12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effectLst/>
                        </a:rPr>
                        <a:t>316,162</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effectLst/>
                        </a:rPr>
                        <a:t>2,228</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3418322"/>
                  </a:ext>
                </a:extLst>
              </a:tr>
              <a:tr h="237030">
                <a:tc>
                  <a:txBody>
                    <a:bodyPr/>
                    <a:lstStyle/>
                    <a:p>
                      <a:pPr algn="ctr" fontAlgn="ctr"/>
                      <a:r>
                        <a:rPr lang="en-US" altLang="ja-JP" sz="1400" u="none" strike="noStrike" dirty="0">
                          <a:effectLst/>
                        </a:rPr>
                        <a:t>2019</a:t>
                      </a:r>
                      <a:endParaRPr lang="en-US" altLang="ja-JP" sz="14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effectLst/>
                        </a:rPr>
                        <a:t>441,726</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effectLst/>
                        </a:rPr>
                        <a:t>2,218</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592975896"/>
                  </a:ext>
                </a:extLst>
              </a:tr>
              <a:tr h="237030">
                <a:tc>
                  <a:txBody>
                    <a:bodyPr/>
                    <a:lstStyle/>
                    <a:p>
                      <a:pPr algn="ctr" fontAlgn="ctr"/>
                      <a:r>
                        <a:rPr lang="en-US" altLang="ja-JP" sz="1400" u="none" strike="noStrike">
                          <a:effectLst/>
                        </a:rPr>
                        <a:t>2020</a:t>
                      </a:r>
                      <a:endParaRPr lang="en-US" altLang="ja-JP" sz="1400" b="1" i="0" u="none" strike="noStrike">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effectLst/>
                        </a:rPr>
                        <a:t>148,901</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effectLst/>
                        </a:rPr>
                        <a:t>522</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327185394"/>
                  </a:ext>
                </a:extLst>
              </a:tr>
              <a:tr h="237030">
                <a:tc>
                  <a:txBody>
                    <a:bodyPr/>
                    <a:lstStyle/>
                    <a:p>
                      <a:pPr algn="ctr" fontAlgn="ctr"/>
                      <a:r>
                        <a:rPr lang="en-US" altLang="ja-JP" sz="1400" u="none" strike="noStrike" dirty="0">
                          <a:effectLst/>
                        </a:rPr>
                        <a:t>2021</a:t>
                      </a:r>
                      <a:r>
                        <a:rPr lang="en-US" altLang="ja-JP" sz="800" u="none" strike="noStrike" dirty="0">
                          <a:effectLst/>
                        </a:rPr>
                        <a:t>※</a:t>
                      </a:r>
                      <a:endParaRPr lang="en-US" altLang="ja-JP" sz="8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effectLst/>
                        </a:rPr>
                        <a:t>337,608</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effectLst/>
                        </a:rPr>
                        <a:t>1,035</a:t>
                      </a:r>
                      <a:endParaRPr lang="en-US" altLang="ja-JP" sz="1600" b="1"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434631294"/>
                  </a:ext>
                </a:extLst>
              </a:tr>
            </a:tbl>
          </a:graphicData>
        </a:graphic>
      </p:graphicFrame>
      <p:sp>
        <p:nvSpPr>
          <p:cNvPr id="6" name="角丸四角形 5"/>
          <p:cNvSpPr/>
          <p:nvPr/>
        </p:nvSpPr>
        <p:spPr>
          <a:xfrm>
            <a:off x="4145280" y="1640195"/>
            <a:ext cx="4373880" cy="485493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 地方独立行政法人化初年度となる</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2019</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年度は、新型コロナウイルス感染症の影響により３月が休館となったものの過去５年で最高の入館者数を記録した。</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endParaRPr>
          </a:p>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２０２０年度及び２０２１年度は引き続き、新型コロナの影響により、</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多くの展覧会、行事</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が</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中止を余儀なくされ</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たこともあり、入館者数、観覧料収入ともに落ち込み、未だ回復途上ではあるが、</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事業再開に向けた迅速な対策を講じたことや、事業におけるオンラインを通じたさまざまな媒体の活用</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など、</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業務における</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ICT</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化</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を</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進展</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させ、影響を最小限にとどめた</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a:t>
            </a:r>
          </a:p>
        </p:txBody>
      </p:sp>
      <p:sp>
        <p:nvSpPr>
          <p:cNvPr id="3" name="テキスト ボックス 2"/>
          <p:cNvSpPr txBox="1"/>
          <p:nvPr/>
        </p:nvSpPr>
        <p:spPr>
          <a:xfrm>
            <a:off x="818551" y="6425602"/>
            <a:ext cx="7097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a:t>
            </a:r>
          </a:p>
        </p:txBody>
      </p:sp>
      <p:sp>
        <p:nvSpPr>
          <p:cNvPr id="11" name="テキスト ボックス 10"/>
          <p:cNvSpPr txBox="1"/>
          <p:nvPr/>
        </p:nvSpPr>
        <p:spPr>
          <a:xfrm>
            <a:off x="1509427" y="6533323"/>
            <a:ext cx="6706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2191270" y="6533322"/>
            <a:ext cx="6706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2889841" y="6527299"/>
            <a:ext cx="6706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四角形吹き出し 3"/>
          <p:cNvSpPr/>
          <p:nvPr/>
        </p:nvSpPr>
        <p:spPr>
          <a:xfrm>
            <a:off x="2254949" y="4495988"/>
            <a:ext cx="674286" cy="372842"/>
          </a:xfrm>
          <a:prstGeom prst="wedgeRectCallout">
            <a:avLst>
              <a:gd name="adj1" fmla="val -46909"/>
              <a:gd name="adj2" fmla="val 158537"/>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入館者数</a:t>
            </a: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（単位：千人）</a:t>
            </a:r>
          </a:p>
        </p:txBody>
      </p:sp>
      <p:sp>
        <p:nvSpPr>
          <p:cNvPr id="16" name="四角形吹き出し 15"/>
          <p:cNvSpPr/>
          <p:nvPr/>
        </p:nvSpPr>
        <p:spPr>
          <a:xfrm>
            <a:off x="2428231" y="3834717"/>
            <a:ext cx="775150" cy="334811"/>
          </a:xfrm>
          <a:prstGeom prst="wedgeRectCallout">
            <a:avLst>
              <a:gd name="adj1" fmla="val 49171"/>
              <a:gd name="adj2" fmla="val 201193"/>
            </a:avLst>
          </a:prstGeom>
          <a:ln w="3175"/>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ctr" latinLnBrk="0" hangingPunct="1">
              <a:lnSpc>
                <a:spcPts val="8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観覧料収入</a:t>
            </a: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ctr" latinLnBrk="0" hangingPunct="1">
              <a:lnSpc>
                <a:spcPts val="8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（単位：千円）</a:t>
            </a:r>
            <a:endParaRPr kumimoji="1" lang="ja-JP" altLang="en-US" sz="600" b="1"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テキスト ボックス 4">
            <a:extLst>
              <a:ext uri="{FF2B5EF4-FFF2-40B4-BE49-F238E27FC236}">
                <a16:creationId xmlns:a16="http://schemas.microsoft.com/office/drawing/2014/main" id="{DA076BA9-FC9F-5D16-1BFC-62AC0E0C0AF1}"/>
              </a:ext>
            </a:extLst>
          </p:cNvPr>
          <p:cNvSpPr txBox="1"/>
          <p:nvPr/>
        </p:nvSpPr>
        <p:spPr>
          <a:xfrm>
            <a:off x="363472" y="3073496"/>
            <a:ext cx="363589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月に開館した大阪中之島美術館の実績含む</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吹き出し: 四角形 6">
            <a:extLst>
              <a:ext uri="{FF2B5EF4-FFF2-40B4-BE49-F238E27FC236}">
                <a16:creationId xmlns:a16="http://schemas.microsoft.com/office/drawing/2014/main" id="{0A457EE4-AF84-06C9-E3BC-0D5F88AAC2E3}"/>
              </a:ext>
            </a:extLst>
          </p:cNvPr>
          <p:cNvSpPr/>
          <p:nvPr/>
        </p:nvSpPr>
        <p:spPr>
          <a:xfrm>
            <a:off x="818551" y="5805264"/>
            <a:ext cx="1021766" cy="401599"/>
          </a:xfrm>
          <a:prstGeom prst="wedgeRectCallout">
            <a:avLst>
              <a:gd name="adj1" fmla="val 46286"/>
              <a:gd name="adj2" fmla="val 128609"/>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地方独立行政法人移行</a:t>
            </a:r>
          </a:p>
        </p:txBody>
      </p:sp>
      <p:sp>
        <p:nvSpPr>
          <p:cNvPr id="8" name="吹き出し: 四角形 7">
            <a:extLst>
              <a:ext uri="{FF2B5EF4-FFF2-40B4-BE49-F238E27FC236}">
                <a16:creationId xmlns:a16="http://schemas.microsoft.com/office/drawing/2014/main" id="{A00CE284-BBDD-AB29-01AB-F064C112CBC2}"/>
              </a:ext>
            </a:extLst>
          </p:cNvPr>
          <p:cNvSpPr/>
          <p:nvPr/>
        </p:nvSpPr>
        <p:spPr>
          <a:xfrm>
            <a:off x="3891271" y="1465965"/>
            <a:ext cx="1021766" cy="417372"/>
          </a:xfrm>
          <a:prstGeom prst="wedgeRectCallout">
            <a:avLst>
              <a:gd name="adj1" fmla="val -57816"/>
              <a:gd name="adj2" fmla="val 13851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地方独立行政法人移行</a:t>
            </a:r>
          </a:p>
        </p:txBody>
      </p:sp>
      <p:pic>
        <p:nvPicPr>
          <p:cNvPr id="20" name="図 19">
            <a:extLst>
              <a:ext uri="{FF2B5EF4-FFF2-40B4-BE49-F238E27FC236}">
                <a16:creationId xmlns:a16="http://schemas.microsoft.com/office/drawing/2014/main" id="{3AA4AFF4-752D-E2F7-A91B-20FA7FFC2E36}"/>
              </a:ext>
            </a:extLst>
          </p:cNvPr>
          <p:cNvPicPr>
            <a:picLocks noChangeAspect="1"/>
          </p:cNvPicPr>
          <p:nvPr/>
        </p:nvPicPr>
        <p:blipFill>
          <a:blip r:embed="rId4"/>
          <a:stretch>
            <a:fillRect/>
          </a:stretch>
        </p:blipFill>
        <p:spPr>
          <a:xfrm>
            <a:off x="6732240" y="116754"/>
            <a:ext cx="792088" cy="544003"/>
          </a:xfrm>
          <a:prstGeom prst="rect">
            <a:avLst/>
          </a:prstGeom>
        </p:spPr>
      </p:pic>
      <p:sp>
        <p:nvSpPr>
          <p:cNvPr id="21" name="テキスト ボックス 20"/>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144</a:t>
            </a:fld>
            <a:endParaRPr kumimoji="1" lang="ja-JP" altLang="en-US" dirty="0"/>
          </a:p>
        </p:txBody>
      </p:sp>
    </p:spTree>
    <p:extLst>
      <p:ext uri="{BB962C8B-B14F-4D97-AF65-F5344CB8AC3E}">
        <p14:creationId xmlns:p14="http://schemas.microsoft.com/office/powerpoint/2010/main" val="3512731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77241" y="3941543"/>
            <a:ext cx="7930711" cy="49244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（評価方法）法人による自己評価、評価委員会による意見申述を踏まえ、設立団体の長である大阪市長により年度計画の評価を行う。</a:t>
            </a:r>
            <a:endParaRPr kumimoji="1" lang="en-US" altLang="ja-JP" sz="13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41974" y="3326471"/>
            <a:ext cx="8407742"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○２０２１事業年度の評価結果は、「年度計画どおり順調に実施している」となっており、法人による運営は順調に進んでいる。</a:t>
            </a:r>
          </a:p>
        </p:txBody>
      </p:sp>
      <p:graphicFrame>
        <p:nvGraphicFramePr>
          <p:cNvPr id="2" name="表 1"/>
          <p:cNvGraphicFramePr>
            <a:graphicFrameLocks noGrp="1"/>
          </p:cNvGraphicFramePr>
          <p:nvPr/>
        </p:nvGraphicFramePr>
        <p:xfrm>
          <a:off x="577240" y="5507051"/>
          <a:ext cx="7930712" cy="862403"/>
        </p:xfrm>
        <a:graphic>
          <a:graphicData uri="http://schemas.openxmlformats.org/drawingml/2006/table">
            <a:tbl>
              <a:tblPr firstRow="1" bandRow="1">
                <a:tableStyleId>{5C22544A-7EE6-4342-B048-85BDC9FD1C3A}</a:tableStyleId>
              </a:tblPr>
              <a:tblGrid>
                <a:gridCol w="1774601">
                  <a:extLst>
                    <a:ext uri="{9D8B030D-6E8A-4147-A177-3AD203B41FA5}">
                      <a16:colId xmlns:a16="http://schemas.microsoft.com/office/drawing/2014/main" val="20000"/>
                    </a:ext>
                  </a:extLst>
                </a:gridCol>
                <a:gridCol w="2052037">
                  <a:extLst>
                    <a:ext uri="{9D8B030D-6E8A-4147-A177-3AD203B41FA5}">
                      <a16:colId xmlns:a16="http://schemas.microsoft.com/office/drawing/2014/main" val="20001"/>
                    </a:ext>
                  </a:extLst>
                </a:gridCol>
                <a:gridCol w="2052037">
                  <a:extLst>
                    <a:ext uri="{9D8B030D-6E8A-4147-A177-3AD203B41FA5}">
                      <a16:colId xmlns:a16="http://schemas.microsoft.com/office/drawing/2014/main" val="20002"/>
                    </a:ext>
                  </a:extLst>
                </a:gridCol>
                <a:gridCol w="2052037">
                  <a:extLst>
                    <a:ext uri="{9D8B030D-6E8A-4147-A177-3AD203B41FA5}">
                      <a16:colId xmlns:a16="http://schemas.microsoft.com/office/drawing/2014/main" val="20003"/>
                    </a:ext>
                  </a:extLst>
                </a:gridCol>
              </a:tblGrid>
              <a:tr h="30562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a:t>2019</a:t>
                      </a:r>
                      <a:r>
                        <a:rPr kumimoji="1" lang="ja-JP" altLang="en-US" sz="1400" dirty="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2020</a:t>
                      </a:r>
                      <a:r>
                        <a:rPr kumimoji="1" lang="ja-JP" altLang="en-US" sz="1400" dirty="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2021</a:t>
                      </a:r>
                      <a:r>
                        <a:rPr kumimoji="1" lang="ja-JP" altLang="en-US" sz="1400" dirty="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643">
                <a:tc>
                  <a:txBody>
                    <a:bodyPr/>
                    <a:lstStyle/>
                    <a:p>
                      <a:pPr algn="ctr"/>
                      <a:r>
                        <a:rPr kumimoji="1" lang="ja-JP" altLang="en-US" sz="1600" dirty="0"/>
                        <a:t>達成度評価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t>６３点（１００点満点中）</a:t>
                      </a:r>
                      <a:endParaRPr kumimoji="1" lang="en-US" altLang="ja-JP" sz="1100" dirty="0"/>
                    </a:p>
                    <a:p>
                      <a:pPr algn="ctr"/>
                      <a:r>
                        <a:rPr kumimoji="1" lang="ja-JP" altLang="en-US" sz="1100" dirty="0"/>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t>６２点（１００点満点中）</a:t>
                      </a:r>
                      <a:endParaRPr kumimoji="1" lang="en-US" altLang="ja-JP" sz="1100" dirty="0"/>
                    </a:p>
                    <a:p>
                      <a:pPr algn="ctr"/>
                      <a:r>
                        <a:rPr kumimoji="1" lang="ja-JP" altLang="en-US" sz="1100" dirty="0"/>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t>６０点（１００点満点中）</a:t>
                      </a:r>
                      <a:endParaRPr kumimoji="1" lang="en-US" altLang="ja-JP" sz="1100" dirty="0"/>
                    </a:p>
                    <a:p>
                      <a:pPr algn="ctr"/>
                      <a:r>
                        <a:rPr kumimoji="1" lang="ja-JP" altLang="en-US" sz="1100" dirty="0"/>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nvGraphicFramePr>
        <p:xfrm>
          <a:off x="2812497" y="4593129"/>
          <a:ext cx="5621610" cy="747284"/>
        </p:xfrm>
        <a:graphic>
          <a:graphicData uri="http://schemas.openxmlformats.org/drawingml/2006/table">
            <a:tbl>
              <a:tblPr firstRow="1" bandRow="1">
                <a:tableStyleId>{5C22544A-7EE6-4342-B048-85BDC9FD1C3A}</a:tableStyleId>
              </a:tblPr>
              <a:tblGrid>
                <a:gridCol w="1124322">
                  <a:extLst>
                    <a:ext uri="{9D8B030D-6E8A-4147-A177-3AD203B41FA5}">
                      <a16:colId xmlns:a16="http://schemas.microsoft.com/office/drawing/2014/main" val="20000"/>
                    </a:ext>
                  </a:extLst>
                </a:gridCol>
                <a:gridCol w="1124322">
                  <a:extLst>
                    <a:ext uri="{9D8B030D-6E8A-4147-A177-3AD203B41FA5}">
                      <a16:colId xmlns:a16="http://schemas.microsoft.com/office/drawing/2014/main" val="20001"/>
                    </a:ext>
                  </a:extLst>
                </a:gridCol>
                <a:gridCol w="1124322">
                  <a:extLst>
                    <a:ext uri="{9D8B030D-6E8A-4147-A177-3AD203B41FA5}">
                      <a16:colId xmlns:a16="http://schemas.microsoft.com/office/drawing/2014/main" val="20002"/>
                    </a:ext>
                  </a:extLst>
                </a:gridCol>
                <a:gridCol w="1124322">
                  <a:extLst>
                    <a:ext uri="{9D8B030D-6E8A-4147-A177-3AD203B41FA5}">
                      <a16:colId xmlns:a16="http://schemas.microsoft.com/office/drawing/2014/main" val="20003"/>
                    </a:ext>
                  </a:extLst>
                </a:gridCol>
                <a:gridCol w="1124322">
                  <a:extLst>
                    <a:ext uri="{9D8B030D-6E8A-4147-A177-3AD203B41FA5}">
                      <a16:colId xmlns:a16="http://schemas.microsoft.com/office/drawing/2014/main" val="20004"/>
                    </a:ext>
                  </a:extLst>
                </a:gridCol>
              </a:tblGrid>
              <a:tr h="747284">
                <a:tc>
                  <a:txBody>
                    <a:bodyPr/>
                    <a:lstStyle/>
                    <a:p>
                      <a:pPr algn="ctr"/>
                      <a:r>
                        <a:rPr kumimoji="1" lang="ja-JP" altLang="en-US" sz="1050" b="0" dirty="0">
                          <a:solidFill>
                            <a:schemeClr val="tx1"/>
                          </a:solidFill>
                        </a:rPr>
                        <a:t>５</a:t>
                      </a:r>
                      <a:endParaRPr kumimoji="1" lang="en-US" altLang="ja-JP" sz="1050" b="0" dirty="0">
                        <a:solidFill>
                          <a:schemeClr val="tx1"/>
                        </a:solidFill>
                      </a:endParaRPr>
                    </a:p>
                    <a:p>
                      <a:pPr algn="ctr"/>
                      <a:r>
                        <a:rPr kumimoji="1" lang="ja-JP" altLang="en-US" sz="1050" b="0" dirty="0">
                          <a:solidFill>
                            <a:schemeClr val="tx1"/>
                          </a:solidFill>
                        </a:rPr>
                        <a:t>年度計画を大幅に上回って実施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４</a:t>
                      </a:r>
                      <a:endParaRPr kumimoji="1" lang="en-US" altLang="ja-JP" sz="1050" b="0" dirty="0">
                        <a:solidFill>
                          <a:schemeClr val="tx1"/>
                        </a:solidFill>
                      </a:endParaRPr>
                    </a:p>
                    <a:p>
                      <a:pPr algn="ctr"/>
                      <a:r>
                        <a:rPr kumimoji="1" lang="ja-JP" altLang="en-US" sz="1050" b="0" dirty="0">
                          <a:solidFill>
                            <a:schemeClr val="tx1"/>
                          </a:solidFill>
                        </a:rPr>
                        <a:t>年度計画を上回って実施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３</a:t>
                      </a:r>
                      <a:endParaRPr kumimoji="1" lang="en-US" altLang="ja-JP" sz="1050" b="0" dirty="0">
                        <a:solidFill>
                          <a:schemeClr val="tx1"/>
                        </a:solidFill>
                      </a:endParaRPr>
                    </a:p>
                    <a:p>
                      <a:pPr algn="ctr"/>
                      <a:r>
                        <a:rPr kumimoji="1" lang="ja-JP" altLang="en-US" sz="1050" b="0" dirty="0">
                          <a:solidFill>
                            <a:schemeClr val="tx1"/>
                          </a:solidFill>
                        </a:rPr>
                        <a:t>年度計画どおり順調に実施</a:t>
                      </a:r>
                    </a:p>
                  </a:txBody>
                  <a:tcPr>
                    <a:solidFill>
                      <a:schemeClr val="accent3">
                        <a:lumMod val="60000"/>
                        <a:lumOff val="40000"/>
                      </a:schemeClr>
                    </a:solidFill>
                  </a:tcPr>
                </a:tc>
                <a:tc>
                  <a:txBody>
                    <a:bodyPr/>
                    <a:lstStyle/>
                    <a:p>
                      <a:pPr algn="ctr"/>
                      <a:r>
                        <a:rPr kumimoji="1" lang="ja-JP" altLang="en-US" sz="1050" b="0" dirty="0">
                          <a:solidFill>
                            <a:schemeClr val="tx1"/>
                          </a:solidFill>
                        </a:rPr>
                        <a:t>２</a:t>
                      </a:r>
                      <a:endParaRPr kumimoji="1" lang="en-US" altLang="ja-JP" sz="1050" b="0" dirty="0">
                        <a:solidFill>
                          <a:schemeClr val="tx1"/>
                        </a:solidFill>
                      </a:endParaRPr>
                    </a:p>
                    <a:p>
                      <a:pPr algn="ctr"/>
                      <a:r>
                        <a:rPr kumimoji="1" lang="ja-JP" altLang="en-US" sz="1050" b="0" dirty="0">
                          <a:solidFill>
                            <a:schemeClr val="tx1"/>
                          </a:solidFill>
                        </a:rPr>
                        <a:t>年度計画を十分に実施できていない</a:t>
                      </a:r>
                    </a:p>
                  </a:txBody>
                  <a:tcPr>
                    <a:solidFill>
                      <a:schemeClr val="accent3">
                        <a:lumMod val="60000"/>
                        <a:lumOff val="40000"/>
                      </a:schemeClr>
                    </a:solidFill>
                  </a:tcPr>
                </a:tc>
                <a:tc>
                  <a:txBody>
                    <a:bodyPr/>
                    <a:lstStyle/>
                    <a:p>
                      <a:pPr algn="ctr"/>
                      <a:r>
                        <a:rPr kumimoji="1" lang="ja-JP" altLang="en-US" sz="1050" b="0" dirty="0">
                          <a:solidFill>
                            <a:schemeClr val="tx1"/>
                          </a:solidFill>
                        </a:rPr>
                        <a:t>１</a:t>
                      </a:r>
                      <a:endParaRPr kumimoji="1" lang="en-US" altLang="ja-JP" sz="1050" b="0" dirty="0">
                        <a:solidFill>
                          <a:schemeClr val="tx1"/>
                        </a:solidFill>
                      </a:endParaRPr>
                    </a:p>
                    <a:p>
                      <a:pPr algn="ctr"/>
                      <a:r>
                        <a:rPr kumimoji="1" lang="ja-JP" altLang="en-US" sz="1050" b="0" dirty="0">
                          <a:solidFill>
                            <a:schemeClr val="tx1"/>
                          </a:solidFill>
                        </a:rPr>
                        <a:t>年度計画を実施できていない（未実施）</a:t>
                      </a: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570743" y="4509776"/>
            <a:ext cx="7937209" cy="913991"/>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1351714" y="2176774"/>
              <a:ext cx="184628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小項目及び中項目ごとの進捗状況は１～５の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段階による評価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 name="角丸四角形 12"/>
          <p:cNvSpPr/>
          <p:nvPr/>
        </p:nvSpPr>
        <p:spPr>
          <a:xfrm>
            <a:off x="577240" y="670038"/>
            <a:ext cx="8048599" cy="2547892"/>
          </a:xfrm>
          <a:prstGeom prst="round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577241" y="718007"/>
            <a:ext cx="7698079" cy="2451953"/>
          </a:xfrm>
          <a:prstGeom prst="rect">
            <a:avLst/>
          </a:prstGeom>
          <a:noFill/>
        </p:spPr>
        <p:txBody>
          <a:bodyPr wrap="square" rtlCol="0">
            <a:spAutoFit/>
          </a:bodyPr>
          <a:lstStyle/>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・学芸員・技術職員等の専門人材の確保・育成による運営体制の強化や外部資金の確保など、</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法人の基盤整備の充実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各館長を「機構の経営」に参画させる組織基盤の構築など、</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経営と運営の一元化に向けた取り組み</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801929" rtl="0" eaLnBrk="1" fontAlgn="auto" latinLnBrk="0" hangingPunct="1">
              <a:lnSpc>
                <a:spcPts val="2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科学館と自然史博物館の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「アインシュタイン展」合同開催</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や市立美術館と中之島美術館の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共同研究による展覧会の実施など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各館の連携が充実しつつある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法人独自の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コロナ対応戦略</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(CRS)</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の策定、実施、</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並びにプラネタリウムの改修や東洋陶磁美術館エントランス改修等実施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・運営に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手法を導入した</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大阪中之島美術館の開館（</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341974" y="316132"/>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　　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70743" y="6405222"/>
            <a:ext cx="7787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評価項目が２０項目あり、全ての項目が「年度計画どおり順調に実施（５段階評価の３）」であれば６０点となる。</a:t>
            </a:r>
          </a:p>
        </p:txBody>
      </p:sp>
      <p:pic>
        <p:nvPicPr>
          <p:cNvPr id="4" name="図 3">
            <a:extLst>
              <a:ext uri="{FF2B5EF4-FFF2-40B4-BE49-F238E27FC236}">
                <a16:creationId xmlns:a16="http://schemas.microsoft.com/office/drawing/2014/main" id="{A0D49F29-F28A-3468-FB7F-A72AED036491}"/>
              </a:ext>
            </a:extLst>
          </p:cNvPr>
          <p:cNvPicPr>
            <a:picLocks noChangeAspect="1"/>
          </p:cNvPicPr>
          <p:nvPr/>
        </p:nvPicPr>
        <p:blipFill>
          <a:blip r:embed="rId3"/>
          <a:stretch>
            <a:fillRect/>
          </a:stretch>
        </p:blipFill>
        <p:spPr>
          <a:xfrm>
            <a:off x="6156176" y="176501"/>
            <a:ext cx="816005" cy="544003"/>
          </a:xfrm>
          <a:prstGeom prst="rect">
            <a:avLst/>
          </a:prstGeom>
        </p:spPr>
      </p:pic>
      <p:sp>
        <p:nvSpPr>
          <p:cNvPr id="17" name="テキスト ボックス 16"/>
          <p:cNvSpPr txBox="1"/>
          <p:nvPr/>
        </p:nvSpPr>
        <p:spPr>
          <a:xfrm>
            <a:off x="0" y="0"/>
            <a:ext cx="47770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独立行政法人化</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・博物館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145</a:t>
            </a:fld>
            <a:endParaRPr kumimoji="1" lang="ja-JP" altLang="en-US" dirty="0"/>
          </a:p>
        </p:txBody>
      </p:sp>
    </p:spTree>
    <p:extLst>
      <p:ext uri="{BB962C8B-B14F-4D97-AF65-F5344CB8AC3E}">
        <p14:creationId xmlns:p14="http://schemas.microsoft.com/office/powerpoint/2010/main" val="5514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nvGraphicFramePr>
        <p:xfrm>
          <a:off x="323528" y="62068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54061">
                <a:tc>
                  <a:txBody>
                    <a:bodyPr/>
                    <a:lstStyle/>
                    <a:p>
                      <a:pPr marL="72000" indent="-72000" algn="l">
                        <a:lnSpc>
                          <a:spcPct val="100000"/>
                        </a:lnSpc>
                        <a:spcBef>
                          <a:spcPts val="240"/>
                        </a:spcBef>
                        <a:spcAft>
                          <a:spcPts val="240"/>
                        </a:spcAft>
                        <a:buFont typeface="Arial" panose="020B0604020202020204" pitchFamily="34" charset="0"/>
                        <a:buChar char="•"/>
                      </a:pPr>
                      <a:r>
                        <a:rPr lang="ja-JP" altLang="en-US" sz="1400" kern="100" dirty="0">
                          <a:effectLst/>
                          <a:latin typeface="+mj-lt"/>
                          <a:ea typeface="+mn-ea"/>
                          <a:cs typeface="Times New Roman" panose="02020603050405020304" pitchFamily="18" charset="0"/>
                        </a:rPr>
                        <a:t>入園者数がここ数年横ばい傾向。</a:t>
                      </a:r>
                      <a:endParaRPr lang="en-US" altLang="ja-JP" sz="1400" kern="100" dirty="0">
                        <a:effectLst/>
                        <a:latin typeface="+mj-lt"/>
                        <a:ea typeface="+mn-ea"/>
                        <a:cs typeface="Times New Roman" panose="02020603050405020304" pitchFamily="18" charset="0"/>
                      </a:endParaRPr>
                    </a:p>
                    <a:p>
                      <a:pPr marL="72000" indent="-72000" algn="l">
                        <a:lnSpc>
                          <a:spcPct val="100000"/>
                        </a:lnSpc>
                        <a:spcBef>
                          <a:spcPts val="240"/>
                        </a:spcBef>
                        <a:spcAft>
                          <a:spcPts val="240"/>
                        </a:spcAft>
                        <a:buFont typeface="Arial" panose="020B0604020202020204" pitchFamily="34" charset="0"/>
                        <a:buChar char="•"/>
                      </a:pPr>
                      <a:r>
                        <a:rPr lang="ja-JP" altLang="en-US" sz="1400" kern="100" dirty="0">
                          <a:effectLst/>
                          <a:latin typeface="+mj-lt"/>
                          <a:ea typeface="+mn-ea"/>
                          <a:cs typeface="Times New Roman" panose="02020603050405020304" pitchFamily="18" charset="0"/>
                        </a:rPr>
                        <a:t>人気希少動物が高齢化しており、新たな個体の導入を進める必要がある。</a:t>
                      </a:r>
                      <a:endParaRPr lang="en-US" altLang="ja-JP" sz="1400" kern="100" dirty="0">
                        <a:effectLst/>
                        <a:latin typeface="+mj-lt"/>
                        <a:ea typeface="+mn-ea"/>
                        <a:cs typeface="Times New Roman" panose="02020603050405020304" pitchFamily="18" charset="0"/>
                      </a:endParaRPr>
                    </a:p>
                    <a:p>
                      <a:pPr marL="72000" indent="-72000" algn="l">
                        <a:lnSpc>
                          <a:spcPct val="100000"/>
                        </a:lnSpc>
                        <a:spcBef>
                          <a:spcPts val="240"/>
                        </a:spcBef>
                        <a:spcAft>
                          <a:spcPts val="240"/>
                        </a:spcAft>
                        <a:buFont typeface="Arial" panose="020B0604020202020204" pitchFamily="34" charset="0"/>
                        <a:buChar char="•"/>
                      </a:pPr>
                      <a:r>
                        <a:rPr lang="ja-JP" altLang="en-US" sz="1400" kern="100" dirty="0">
                          <a:effectLst/>
                          <a:latin typeface="+mj-lt"/>
                          <a:ea typeface="+mn-ea"/>
                          <a:cs typeface="Times New Roman" panose="02020603050405020304" pitchFamily="18" charset="0"/>
                        </a:rPr>
                        <a:t>獣舎の老朽化が進む中、飼育技術面を工夫することで動物福祉に取り組んでいるが、専門職員の採用が柔軟に行えず、技術の高度化への対応や、調査研究が十分にできていない。</a:t>
                      </a:r>
                      <a:endParaRPr lang="en-US" altLang="ja-JP" sz="1400" kern="100" dirty="0">
                        <a:effectLst/>
                        <a:latin typeface="+mj-lt"/>
                        <a:ea typeface="+mn-ea"/>
                        <a:cs typeface="Times New Roman" panose="02020603050405020304" pitchFamily="18" charset="0"/>
                      </a:endParaRPr>
                    </a:p>
                    <a:p>
                      <a:pPr marL="72000" indent="-72000" algn="l">
                        <a:lnSpc>
                          <a:spcPct val="100000"/>
                        </a:lnSpc>
                        <a:spcBef>
                          <a:spcPts val="240"/>
                        </a:spcBef>
                        <a:spcAft>
                          <a:spcPts val="240"/>
                        </a:spcAft>
                        <a:buFont typeface="Arial" panose="020B0604020202020204" pitchFamily="34" charset="0"/>
                        <a:buChar char="•"/>
                      </a:pPr>
                      <a:r>
                        <a:rPr lang="ja-JP" altLang="en-US" sz="1400" kern="100" dirty="0">
                          <a:effectLst/>
                          <a:latin typeface="+mj-lt"/>
                          <a:ea typeface="+mn-ea"/>
                          <a:cs typeface="Times New Roman" panose="02020603050405020304" pitchFamily="18" charset="0"/>
                        </a:rPr>
                        <a:t>老朽獣舎をリニューアルするにあたり、多額の整備費が必要になり、縮減努力が必要。</a:t>
                      </a:r>
                      <a:endParaRPr lang="en-US" altLang="ja-JP" sz="1400" kern="100" dirty="0">
                        <a:effectLst/>
                        <a:latin typeface="+mj-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72000" algn="l">
                        <a:lnSpc>
                          <a:spcPct val="100000"/>
                        </a:lnSpc>
                        <a:spcBef>
                          <a:spcPts val="240"/>
                        </a:spcBef>
                        <a:spcAft>
                          <a:spcPts val="240"/>
                        </a:spcAft>
                        <a:buFont typeface="Arial" panose="020B0604020202020204" pitchFamily="34" charset="0"/>
                        <a:buChar char="•"/>
                      </a:pPr>
                      <a:r>
                        <a:rPr kumimoji="1" lang="en-US" altLang="ja-JP" sz="1400" dirty="0">
                          <a:latin typeface="+mj-lt"/>
                          <a:ea typeface="+mn-ea"/>
                        </a:rPr>
                        <a:t>2015</a:t>
                      </a:r>
                      <a:r>
                        <a:rPr kumimoji="1" lang="ja-JP" altLang="en-US" sz="1400" dirty="0">
                          <a:latin typeface="+mj-lt"/>
                          <a:ea typeface="+mn-ea"/>
                        </a:rPr>
                        <a:t>年に安定的で継続性を持ち、社会性を備えた公立動物園としての意義や役割も踏まえたうえで、大都市大阪にふさわしい魅力あふれる動物園を目指して、天王寺動物園基本構想を策定。</a:t>
                      </a:r>
                      <a:endParaRPr kumimoji="1" lang="en-US" altLang="ja-JP" sz="1400" dirty="0">
                        <a:latin typeface="+mj-lt"/>
                        <a:ea typeface="+mn-ea"/>
                      </a:endParaRPr>
                    </a:p>
                    <a:p>
                      <a:pPr marL="72000" indent="-72000" algn="l">
                        <a:lnSpc>
                          <a:spcPct val="100000"/>
                        </a:lnSpc>
                        <a:spcBef>
                          <a:spcPts val="240"/>
                        </a:spcBef>
                        <a:spcAft>
                          <a:spcPts val="240"/>
                        </a:spcAft>
                        <a:buFont typeface="Arial" panose="020B0604020202020204" pitchFamily="34" charset="0"/>
                        <a:buChar char="•"/>
                      </a:pPr>
                      <a:r>
                        <a:rPr kumimoji="1" lang="en-US" altLang="ja-JP" sz="1400" dirty="0">
                          <a:latin typeface="+mj-lt"/>
                          <a:ea typeface="+mn-ea"/>
                        </a:rPr>
                        <a:t>2016</a:t>
                      </a:r>
                      <a:r>
                        <a:rPr kumimoji="1" lang="ja-JP" altLang="en-US" sz="1400" dirty="0">
                          <a:latin typeface="+mj-lt"/>
                          <a:ea typeface="+mn-ea"/>
                        </a:rPr>
                        <a:t>年に基本構想を実現するための具体的な取組みをまとめた「天王寺動物園１０１計画」を策定し、その中で望ましい経営形態の検討を取組むべきことのひとつとして掲げる。</a:t>
                      </a:r>
                      <a:endParaRPr kumimoji="1" lang="en-US" altLang="ja-JP" sz="1400" dirty="0">
                        <a:latin typeface="+mj-lt"/>
                        <a:ea typeface="+mn-ea"/>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kern="100" dirty="0">
                          <a:effectLst/>
                          <a:latin typeface="+mj-lt"/>
                          <a:ea typeface="+mn-ea"/>
                          <a:cs typeface="Times New Roman" panose="02020603050405020304" pitchFamily="18" charset="0"/>
                        </a:rPr>
                        <a:t>外部有識者で構成された天王寺動物園経営形態検討懇談会で持続可能な動物園の経営形態について検討を行った。</a:t>
                      </a:r>
                      <a:endParaRPr lang="en-US" altLang="ja-JP" sz="1400" kern="100" dirty="0">
                        <a:effectLst/>
                        <a:latin typeface="+mj-lt"/>
                        <a:ea typeface="+mn-ea"/>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a:solidFill>
                            <a:schemeClr val="tx1"/>
                          </a:solidFill>
                          <a:effectLst/>
                          <a:latin typeface="+mj-lt"/>
                          <a:ea typeface="+mn-ea"/>
                          <a:cs typeface="+mn-cs"/>
                        </a:rPr>
                        <a:t>事業の継続性や専門人材が確保でき、事業や予算執行の自由度により効率的な運営が期待できることに加え、業務改善が図られることが確実で、</a:t>
                      </a:r>
                      <a:r>
                        <a:rPr kumimoji="1" lang="ja-JP" altLang="ja-JP" sz="1400" kern="1200" dirty="0">
                          <a:solidFill>
                            <a:schemeClr val="tx1"/>
                          </a:solidFill>
                          <a:effectLst/>
                          <a:latin typeface="+mj-lt"/>
                          <a:ea typeface="+mn-ea"/>
                          <a:cs typeface="+mn-cs"/>
                        </a:rPr>
                        <a:t>組織の信頼性から公共性・公益性の担保もある地方独立行政法人制度が天王寺動物園に望ましい経営形態であると</a:t>
                      </a:r>
                      <a:r>
                        <a:rPr kumimoji="1" lang="ja-JP" altLang="en-US" sz="1400" kern="1200" dirty="0">
                          <a:solidFill>
                            <a:schemeClr val="tx1"/>
                          </a:solidFill>
                          <a:effectLst/>
                          <a:latin typeface="+mj-lt"/>
                          <a:ea typeface="+mn-ea"/>
                          <a:cs typeface="+mn-cs"/>
                        </a:rPr>
                        <a:t>結論付けた。</a:t>
                      </a:r>
                      <a:endParaRPr lang="en-US" altLang="ja-JP" sz="1400" kern="100" dirty="0">
                        <a:effectLst/>
                        <a:latin typeface="+mj-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kern="100" dirty="0">
                          <a:effectLst/>
                          <a:latin typeface="+mj-lt"/>
                          <a:ea typeface="+mn-ea"/>
                          <a:cs typeface="Times New Roman" panose="02020603050405020304" pitchFamily="18" charset="0"/>
                        </a:rPr>
                        <a:t>市会での議論等を経て、</a:t>
                      </a:r>
                      <a:r>
                        <a:rPr lang="en-US" altLang="ja-JP" sz="1400" kern="100" dirty="0">
                          <a:effectLst/>
                          <a:latin typeface="+mj-lt"/>
                          <a:ea typeface="+mn-ea"/>
                          <a:cs typeface="Times New Roman" panose="02020603050405020304" pitchFamily="18" charset="0"/>
                        </a:rPr>
                        <a:t>2021</a:t>
                      </a:r>
                      <a:r>
                        <a:rPr lang="ja-JP" altLang="en-US" sz="1400" kern="100" dirty="0">
                          <a:effectLst/>
                          <a:latin typeface="+mj-lt"/>
                          <a:ea typeface="+mn-ea"/>
                          <a:cs typeface="Times New Roman" panose="02020603050405020304" pitchFamily="18" charset="0"/>
                        </a:rPr>
                        <a:t>年</a:t>
                      </a:r>
                      <a:r>
                        <a:rPr lang="en-US" altLang="ja-JP" sz="1400" kern="100" dirty="0">
                          <a:effectLst/>
                          <a:latin typeface="+mj-lt"/>
                          <a:ea typeface="+mn-ea"/>
                          <a:cs typeface="Times New Roman" panose="02020603050405020304" pitchFamily="18" charset="0"/>
                        </a:rPr>
                        <a:t>4</a:t>
                      </a:r>
                      <a:r>
                        <a:rPr lang="ja-JP" altLang="en-US" sz="1400" kern="100" dirty="0">
                          <a:effectLst/>
                          <a:latin typeface="+mj-lt"/>
                          <a:ea typeface="+mn-ea"/>
                          <a:cs typeface="Times New Roman" panose="02020603050405020304" pitchFamily="18" charset="0"/>
                        </a:rPr>
                        <a:t>月に地方独立行政法人天王寺動物園を設立した。</a:t>
                      </a:r>
                      <a:endParaRPr lang="en-US" altLang="ja-JP" sz="1400" kern="100" dirty="0">
                        <a:effectLst/>
                        <a:latin typeface="+mj-lt"/>
                        <a:ea typeface="+mn-ea"/>
                        <a:cs typeface="Times New Roman" panose="02020603050405020304" pitchFamily="18" charset="0"/>
                      </a:endParaRPr>
                    </a:p>
                    <a:p>
                      <a:pPr marL="72000" marR="0" lvl="0" indent="-72000" algn="l" defTabSz="914400" rtl="0" eaLnBrk="1" fontAlgn="auto" latinLnBrk="0" hangingPunct="1">
                        <a:lnSpc>
                          <a:spcPct val="100000"/>
                        </a:lnSpc>
                        <a:spcBef>
                          <a:spcPts val="240"/>
                        </a:spcBef>
                        <a:spcAft>
                          <a:spcPts val="240"/>
                        </a:spcAft>
                        <a:buClrTx/>
                        <a:buSzTx/>
                        <a:buFont typeface="Arial" panose="020B0604020202020204" pitchFamily="34" charset="0"/>
                        <a:buChar char="•"/>
                        <a:tabLst/>
                        <a:defRPr/>
                      </a:pPr>
                      <a:r>
                        <a:rPr lang="ja-JP" altLang="en-US" sz="1400" kern="100" dirty="0">
                          <a:effectLst/>
                          <a:latin typeface="+mj-lt"/>
                          <a:ea typeface="+mn-ea"/>
                          <a:cs typeface="Times New Roman" panose="02020603050405020304" pitchFamily="18" charset="0"/>
                        </a:rPr>
                        <a:t>動物福祉等の専門知識を有する人材の採用や園の実情に即応した組織体制の構築、人員配置が可能となり、園の機能強化や効果的な事業実施を実現。</a:t>
                      </a:r>
                      <a:endParaRPr lang="en-US" altLang="ja-JP" sz="1400" kern="100" dirty="0">
                        <a:effectLst/>
                        <a:latin typeface="+mj-lt"/>
                        <a:ea typeface="+mn-ea"/>
                        <a:cs typeface="Times New Roman" panose="02020603050405020304" pitchFamily="18" charset="0"/>
                      </a:endParaRPr>
                    </a:p>
                    <a:p>
                      <a:pPr marL="72000" marR="0" lvl="0" indent="-72000" algn="l" defTabSz="914400" rtl="0" eaLnBrk="1" fontAlgn="auto" latinLnBrk="0" hangingPunct="1">
                        <a:lnSpc>
                          <a:spcPct val="100000"/>
                        </a:lnSpc>
                        <a:spcBef>
                          <a:spcPts val="240"/>
                        </a:spcBef>
                        <a:spcAft>
                          <a:spcPts val="240"/>
                        </a:spcAft>
                        <a:buClrTx/>
                        <a:buSzTx/>
                        <a:buFont typeface="Arial" panose="020B0604020202020204" pitchFamily="34" charset="0"/>
                        <a:buChar char="•"/>
                        <a:tabLst/>
                        <a:defRPr/>
                      </a:pPr>
                      <a:r>
                        <a:rPr lang="ja-JP" altLang="en-US" sz="1400" kern="100" dirty="0">
                          <a:effectLst/>
                          <a:latin typeface="+mj-lt"/>
                          <a:ea typeface="+mn-ea"/>
                          <a:cs typeface="Times New Roman" panose="02020603050405020304" pitchFamily="18" charset="0"/>
                        </a:rPr>
                        <a:t>獣舎のリニューアル等において、法人の柔軟な発注方法により、手続き面の簡素化や工期短縮などを期待。</a:t>
                      </a:r>
                      <a:endParaRPr lang="en-US" altLang="ja-JP" sz="1400" kern="100" dirty="0">
                        <a:effectLst/>
                        <a:latin typeface="+mj-lt"/>
                        <a:ea typeface="+mn-ea"/>
                        <a:cs typeface="Times New Roman" panose="02020603050405020304" pitchFamily="18" charset="0"/>
                      </a:endParaRPr>
                    </a:p>
                    <a:p>
                      <a:pPr marL="72000" marR="0" lvl="0" indent="-72000" algn="l" defTabSz="914400" rtl="0" eaLnBrk="1" fontAlgn="auto" latinLnBrk="0" hangingPunct="1">
                        <a:lnSpc>
                          <a:spcPct val="100000"/>
                        </a:lnSpc>
                        <a:spcBef>
                          <a:spcPts val="240"/>
                        </a:spcBef>
                        <a:spcAft>
                          <a:spcPts val="240"/>
                        </a:spcAft>
                        <a:buClrTx/>
                        <a:buSzTx/>
                        <a:buFont typeface="Arial" panose="020B0604020202020204" pitchFamily="34" charset="0"/>
                        <a:buChar char="•"/>
                        <a:tabLst/>
                        <a:defRPr/>
                      </a:pPr>
                      <a:r>
                        <a:rPr lang="ja-JP" altLang="en-US" sz="1400" kern="100" dirty="0">
                          <a:effectLst/>
                          <a:latin typeface="+mj-lt"/>
                          <a:ea typeface="+mn-ea"/>
                          <a:cs typeface="Times New Roman" panose="02020603050405020304" pitchFamily="18" charset="0"/>
                        </a:rPr>
                        <a:t>体制強化や獣舎のリニューアル等で、動物福祉の取組を強化することにより、好循環が生まれる。</a:t>
                      </a:r>
                      <a:endParaRPr lang="en-US" altLang="ja-JP" sz="1400" kern="100" dirty="0">
                        <a:effectLst/>
                        <a:latin typeface="+mj-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en-US" altLang="zh-CN" sz="2400" b="1" u="sng" dirty="0">
                <a:solidFill>
                  <a:schemeClr val="bg1"/>
                </a:solidFill>
                <a:latin typeface="BIZ UDゴシック" panose="020B0400000000000000" pitchFamily="49" charset="-128"/>
                <a:ea typeface="BIZ UDゴシック" panose="020B0400000000000000" pitchFamily="49" charset="-128"/>
              </a:rPr>
              <a:t>【</a:t>
            </a:r>
            <a:r>
              <a:rPr lang="zh-CN" altLang="en-US" sz="2400" b="1" u="sng" dirty="0">
                <a:solidFill>
                  <a:schemeClr val="bg1"/>
                </a:solidFill>
                <a:latin typeface="BIZ UDゴシック" panose="020B0400000000000000" pitchFamily="49" charset="-128"/>
                <a:ea typeface="BIZ UDゴシック" panose="020B0400000000000000" pitchFamily="49" charset="-128"/>
              </a:rPr>
              <a:t>独立行政法人化</a:t>
            </a:r>
            <a:r>
              <a:rPr lang="en-US" altLang="zh-CN" sz="2400" b="1" u="sng" dirty="0">
                <a:solidFill>
                  <a:schemeClr val="bg1"/>
                </a:solidFill>
                <a:latin typeface="BIZ UDゴシック" panose="020B0400000000000000" pitchFamily="49" charset="-128"/>
                <a:ea typeface="BIZ UDゴシック" panose="020B0400000000000000" pitchFamily="49" charset="-128"/>
              </a:rPr>
              <a:t>】</a:t>
            </a:r>
            <a:r>
              <a:rPr lang="zh-CN" altLang="en-US" sz="24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400" b="1" u="sng" dirty="0" smtClean="0">
                <a:solidFill>
                  <a:schemeClr val="bg1"/>
                </a:solidFill>
                <a:latin typeface="BIZ UDゴシック" panose="020B0400000000000000" pitchFamily="49" charset="-128"/>
                <a:ea typeface="BIZ UDゴシック" panose="020B0400000000000000" pitchFamily="49" charset="-128"/>
              </a:rPr>
              <a:t>10</a:t>
            </a:r>
            <a:r>
              <a:rPr lang="zh-CN" altLang="en-US" sz="24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動物園</a:t>
            </a:r>
            <a:r>
              <a:rPr lang="en-US" altLang="ja-JP" sz="2400" b="1" dirty="0">
                <a:solidFill>
                  <a:schemeClr val="bg1"/>
                </a:solidFill>
                <a:latin typeface="BIZ UDゴシック" panose="020B0400000000000000" pitchFamily="49" charset="-128"/>
                <a:ea typeface="BIZ UDゴシック" panose="020B0400000000000000" pitchFamily="49" charset="-128"/>
              </a:rPr>
              <a:t>〔</a:t>
            </a:r>
            <a:r>
              <a:rPr lang="ja-JP" altLang="en-US" sz="2400" b="1" dirty="0">
                <a:solidFill>
                  <a:schemeClr val="bg1"/>
                </a:solidFill>
                <a:latin typeface="BIZ UDゴシック" panose="020B0400000000000000" pitchFamily="49" charset="-128"/>
                <a:ea typeface="BIZ UDゴシック" panose="020B0400000000000000" pitchFamily="49" charset="-128"/>
              </a:rPr>
              <a:t>新規</a:t>
            </a:r>
            <a:r>
              <a:rPr lang="en-US" altLang="ja-JP" sz="2400" b="1" dirty="0">
                <a:solidFill>
                  <a:schemeClr val="bg1"/>
                </a:solidFill>
                <a:latin typeface="BIZ UDゴシック" panose="020B0400000000000000" pitchFamily="49" charset="-128"/>
                <a:ea typeface="BIZ UDゴシック" panose="020B0400000000000000" pitchFamily="49" charset="-128"/>
              </a:rPr>
              <a:t>〕</a:t>
            </a:r>
            <a:endParaRPr lang="zh-CN" altLang="en-US" sz="2400" b="1" u="sng" dirty="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146</a:t>
            </a:fld>
            <a:endParaRPr lang="ja-JP" altLang="en-US"/>
          </a:p>
        </p:txBody>
      </p:sp>
    </p:spTree>
    <p:extLst>
      <p:ext uri="{BB962C8B-B14F-4D97-AF65-F5344CB8AC3E}">
        <p14:creationId xmlns:p14="http://schemas.microsoft.com/office/powerpoint/2010/main" val="1384296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10993" y="1177538"/>
            <a:ext cx="4359018" cy="5419814"/>
          </a:xfrm>
          <a:prstGeom prst="rect">
            <a:avLst/>
          </a:prstGeom>
        </p:spPr>
      </p:pic>
      <p:grpSp>
        <p:nvGrpSpPr>
          <p:cNvPr id="8" name="グループ化 7"/>
          <p:cNvGrpSpPr/>
          <p:nvPr/>
        </p:nvGrpSpPr>
        <p:grpSpPr>
          <a:xfrm>
            <a:off x="4834399" y="838276"/>
            <a:ext cx="3554706" cy="3158204"/>
            <a:chOff x="4758199" y="838276"/>
            <a:chExt cx="3554706" cy="3158204"/>
          </a:xfrm>
        </p:grpSpPr>
        <p:sp>
          <p:nvSpPr>
            <p:cNvPr id="27" name="テキスト ボックス 26"/>
            <p:cNvSpPr txBox="1"/>
            <p:nvPr/>
          </p:nvSpPr>
          <p:spPr>
            <a:xfrm>
              <a:off x="4758199" y="838276"/>
              <a:ext cx="35283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入園者数の推移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（図１）</a:t>
              </a:r>
            </a:p>
          </p:txBody>
        </p:sp>
        <p:sp>
          <p:nvSpPr>
            <p:cNvPr id="17" name="テキスト ボックス 16"/>
            <p:cNvSpPr txBox="1"/>
            <p:nvPr/>
          </p:nvSpPr>
          <p:spPr>
            <a:xfrm>
              <a:off x="4784513" y="3688703"/>
              <a:ext cx="35283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公費負担率の推移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（図２）</a:t>
              </a:r>
            </a:p>
          </p:txBody>
        </p:sp>
      </p:grpSp>
      <p:grpSp>
        <p:nvGrpSpPr>
          <p:cNvPr id="9" name="グループ化 8"/>
          <p:cNvGrpSpPr/>
          <p:nvPr/>
        </p:nvGrpSpPr>
        <p:grpSpPr>
          <a:xfrm>
            <a:off x="179512" y="260648"/>
            <a:ext cx="8712968" cy="369335"/>
            <a:chOff x="179512" y="260648"/>
            <a:chExt cx="8712968" cy="369335"/>
          </a:xfrm>
        </p:grpSpPr>
        <p:grpSp>
          <p:nvGrpSpPr>
            <p:cNvPr id="18" name="グループ化 4"/>
            <p:cNvGrpSpPr/>
            <p:nvPr/>
          </p:nvGrpSpPr>
          <p:grpSpPr>
            <a:xfrm>
              <a:off x="179512" y="260650"/>
              <a:ext cx="8712968" cy="369333"/>
              <a:chOff x="179512" y="260648"/>
              <a:chExt cx="8712968" cy="369332"/>
            </a:xfrm>
          </p:grpSpPr>
          <p:sp>
            <p:nvSpPr>
              <p:cNvPr id="20" name="正方形/長方形 19"/>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天王寺動物園の現状と課題</a:t>
                </a:r>
              </a:p>
            </p:txBody>
          </p:sp>
          <p:cxnSp>
            <p:nvCxnSpPr>
              <p:cNvPr id="25" name="直線コネクタ 24"/>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正方形/長方形 28"/>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pSp>
      <p:sp>
        <p:nvSpPr>
          <p:cNvPr id="5" name="テキスト ボックス 4"/>
          <p:cNvSpPr txBox="1"/>
          <p:nvPr/>
        </p:nvSpPr>
        <p:spPr>
          <a:xfrm>
            <a:off x="99120" y="721341"/>
            <a:ext cx="4646542" cy="6445354"/>
          </a:xfrm>
          <a:prstGeom prst="rect">
            <a:avLst/>
          </a:prstGeom>
          <a:noFill/>
        </p:spPr>
        <p:txBody>
          <a:bodyPr wrap="square" rtlCol="0">
            <a:spAutoFit/>
          </a:bodyPr>
          <a:lstStyle/>
          <a:p>
            <a:pPr marL="0" marR="0" lvl="0" indent="0" algn="just" defTabSz="914400" rtl="0" eaLnBrk="1" fontAlgn="auto" latinLnBrk="0" hangingPunct="1">
              <a:lnSpc>
                <a:spcPts val="2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活性化計画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イベントやＣＳ（</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１）改善で入園者増と成果があがっているが、ここ数年横ばい傾向（図１）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人気</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希少動物（ゾウ、トラ等）が高齢化、死亡しており、</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新たな個体の導入（</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２）が課題</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ＣＳ⇒顧客満足度（</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Customer</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Satisfaction</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3538" marR="0" lvl="0" indent="-9525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動物導入は、金銭取引ではなく繁殖研究目的の国内外他園との取引が基本だが、その際、獣舎、飼育技術ともに、動物福祉への配慮が求められる</a:t>
            </a:r>
            <a:endPar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3538" marR="0" lvl="0" indent="-9525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機能向上計画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飼育動物の高齢化と</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獣舎の老朽化</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が進むなかで、飼育技術面を工夫することで動物福祉に取り組んでいる。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専門職員の採用が柔軟に行えず、</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飼育技術の高度化への対応や十分に調査研究活動ができていないことが課題</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施設整備計画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総事業費が、今後、増加する見込み</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施設整備には経常経費とは別に公費負担（現在は重点予算で対応）が必要であり、縮減努力が必要</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経営計画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収支面は改善し、目標である公費負担率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年度に達成しているものの、依然</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相当額の公費負担が必要</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（図２）</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現在の経営形態のままでは、園運営の柔軟性と効率性に欠け、上記課題に対応していくことが困難</a:t>
            </a:r>
            <a:endPar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3"/>
          <a:stretch>
            <a:fillRect/>
          </a:stretch>
        </p:blipFill>
        <p:spPr>
          <a:xfrm>
            <a:off x="6244966" y="236456"/>
            <a:ext cx="816935" cy="353599"/>
          </a:xfrm>
          <a:prstGeom prst="rect">
            <a:avLst/>
          </a:prstGeom>
        </p:spPr>
      </p:pic>
      <p:sp>
        <p:nvSpPr>
          <p:cNvPr id="19" name="テキスト ボックス 36"/>
          <p:cNvSpPr txBox="1"/>
          <p:nvPr/>
        </p:nvSpPr>
        <p:spPr>
          <a:xfrm>
            <a:off x="60312" y="0"/>
            <a:ext cx="3877654"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Ⅱ</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kumimoji="1" lang="en-US" altLang="zh-CN"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zh-CN"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独立行政法人化</a:t>
            </a:r>
            <a:r>
              <a:rPr kumimoji="1" lang="en-US" altLang="zh-CN"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・動物園</a:t>
            </a:r>
            <a:endParaRPr kumimoji="1" lang="zh-CN"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147</a:t>
            </a:fld>
            <a:endParaRPr lang="ja-JP" altLang="en-US"/>
          </a:p>
        </p:txBody>
      </p:sp>
    </p:spTree>
    <p:extLst>
      <p:ext uri="{BB962C8B-B14F-4D97-AF65-F5344CB8AC3E}">
        <p14:creationId xmlns:p14="http://schemas.microsoft.com/office/powerpoint/2010/main" val="2744941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40943" y="654473"/>
            <a:ext cx="9000000" cy="938719"/>
          </a:xfrm>
          <a:prstGeom prst="rect">
            <a:avLst/>
          </a:prstGeom>
          <a:noFill/>
        </p:spPr>
        <p:txBody>
          <a:bodyPr wrap="square" rtlCol="0">
            <a:spAutoFit/>
          </a:bodyPr>
          <a:lstStyle/>
          <a:p>
            <a:pPr algn="just">
              <a:lnSpc>
                <a:spcPts val="2200"/>
              </a:lnSpc>
            </a:pPr>
            <a:r>
              <a:rPr lang="en-US" altLang="ja-JP" sz="1500" dirty="0">
                <a:latin typeface="Meiryo UI" panose="020B0604030504040204" pitchFamily="50" charset="-128"/>
                <a:ea typeface="Meiryo UI" panose="020B0604030504040204" pitchFamily="50" charset="-128"/>
                <a:cs typeface="メイリオ" pitchFamily="50" charset="-128"/>
              </a:rPr>
              <a:t>101</a:t>
            </a:r>
            <a:r>
              <a:rPr lang="ja-JP" altLang="en-US" sz="1500" dirty="0">
                <a:latin typeface="Meiryo UI" panose="020B0604030504040204" pitchFamily="50" charset="-128"/>
                <a:ea typeface="Meiryo UI" panose="020B0604030504040204" pitchFamily="50" charset="-128"/>
                <a:cs typeface="メイリオ" pitchFamily="50" charset="-128"/>
              </a:rPr>
              <a:t>計画の取組状況における課題、懇談会における有識者からの意見を踏まえ、本市としてあらためて持続可能な動物園運営を行うにあたって望ましい経営形態を検討した結果、</a:t>
            </a:r>
            <a:r>
              <a:rPr lang="ja-JP" altLang="en-US" sz="1500" b="1" dirty="0">
                <a:latin typeface="Meiryo UI" panose="020B0604030504040204" pitchFamily="50" charset="-128"/>
                <a:ea typeface="Meiryo UI" panose="020B0604030504040204" pitchFamily="50" charset="-128"/>
                <a:cs typeface="メイリオ" pitchFamily="50" charset="-128"/>
              </a:rPr>
              <a:t>地方独立行政法人が最もふさわしい経営形態であると判断</a:t>
            </a:r>
            <a:endParaRPr lang="en-US" altLang="ja-JP" sz="1500" b="1" dirty="0">
              <a:latin typeface="Meiryo UI" panose="020B0604030504040204" pitchFamily="50" charset="-128"/>
              <a:ea typeface="Meiryo UI" panose="020B0604030504040204" pitchFamily="50" charset="-128"/>
              <a:cs typeface="メイリオ" pitchFamily="50" charset="-128"/>
            </a:endParaRPr>
          </a:p>
        </p:txBody>
      </p:sp>
      <p:grpSp>
        <p:nvGrpSpPr>
          <p:cNvPr id="7" name="グループ化 6"/>
          <p:cNvGrpSpPr/>
          <p:nvPr/>
        </p:nvGrpSpPr>
        <p:grpSpPr>
          <a:xfrm>
            <a:off x="125996" y="1562764"/>
            <a:ext cx="8820000" cy="5112000"/>
            <a:chOff x="-165609" y="1398490"/>
            <a:chExt cx="9432001" cy="5136778"/>
          </a:xfrm>
        </p:grpSpPr>
        <p:sp>
          <p:nvSpPr>
            <p:cNvPr id="33" name="正方形/長方形 32"/>
            <p:cNvSpPr/>
            <p:nvPr/>
          </p:nvSpPr>
          <p:spPr>
            <a:xfrm>
              <a:off x="-165607" y="6075398"/>
              <a:ext cx="9389211" cy="443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ja-JP" altLang="en-US" sz="1600" dirty="0">
                  <a:solidFill>
                    <a:prstClr val="black"/>
                  </a:solidFill>
                  <a:latin typeface="Meiryo UI" panose="020B0604030504040204" pitchFamily="50" charset="-128"/>
                  <a:ea typeface="Meiryo UI" panose="020B0604030504040204" pitchFamily="50" charset="-128"/>
                </a:rPr>
                <a:t>こうした仕組みを実現するのに最適な経営形態である</a:t>
              </a:r>
              <a:r>
                <a:rPr lang="ja-JP" altLang="en-US" b="1" u="sng" dirty="0">
                  <a:solidFill>
                    <a:prstClr val="black"/>
                  </a:solidFill>
                  <a:latin typeface="Meiryo UI" panose="020B0604030504040204" pitchFamily="50" charset="-128"/>
                  <a:ea typeface="Meiryo UI" panose="020B0604030504040204" pitchFamily="50" charset="-128"/>
                </a:rPr>
                <a:t>地方独立行政法人へ移行</a:t>
              </a:r>
              <a:endParaRPr lang="en-US" altLang="ja-JP" b="1" u="sng" dirty="0">
                <a:solidFill>
                  <a:schemeClr val="tx1"/>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65609" y="1409524"/>
              <a:ext cx="9431257" cy="4450995"/>
              <a:chOff x="1358391" y="938878"/>
              <a:chExt cx="9431257" cy="4450995"/>
            </a:xfrm>
          </p:grpSpPr>
          <p:grpSp>
            <p:nvGrpSpPr>
              <p:cNvPr id="2" name="グループ化 1"/>
              <p:cNvGrpSpPr/>
              <p:nvPr/>
            </p:nvGrpSpPr>
            <p:grpSpPr>
              <a:xfrm>
                <a:off x="1358392" y="2883854"/>
                <a:ext cx="9389211" cy="1569811"/>
                <a:chOff x="1358392" y="2238397"/>
                <a:chExt cx="9389211" cy="1569811"/>
              </a:xfrm>
            </p:grpSpPr>
            <p:grpSp>
              <p:nvGrpSpPr>
                <p:cNvPr id="49" name="グループ化 48"/>
                <p:cNvGrpSpPr/>
                <p:nvPr/>
              </p:nvGrpSpPr>
              <p:grpSpPr>
                <a:xfrm>
                  <a:off x="1569720" y="2646392"/>
                  <a:ext cx="3024000" cy="1152000"/>
                  <a:chOff x="416496" y="1741351"/>
                  <a:chExt cx="3024000" cy="864000"/>
                </a:xfrm>
              </p:grpSpPr>
              <p:sp>
                <p:nvSpPr>
                  <p:cNvPr id="50" name="円/楕円 49"/>
                  <p:cNvSpPr/>
                  <p:nvPr/>
                </p:nvSpPr>
                <p:spPr>
                  <a:xfrm>
                    <a:off x="416496" y="1741351"/>
                    <a:ext cx="3024000" cy="864000"/>
                  </a:xfrm>
                  <a:prstGeom prst="ellipse">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hangingPunct="1">
                      <a:lnSpc>
                        <a:spcPct val="90000"/>
                      </a:lnSpc>
                      <a:spcBef>
                        <a:spcPct val="20000"/>
                      </a:spcBef>
                      <a:buClr>
                        <a:schemeClr val="tx2"/>
                      </a:buClr>
                      <a:buSzPct val="115000"/>
                      <a:defRPr/>
                    </a:pP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6144" y="1938759"/>
                    <a:ext cx="2426656" cy="492443"/>
                  </a:xfrm>
                  <a:prstGeom prst="rect">
                    <a:avLst/>
                  </a:prstGeom>
                  <a:noFill/>
                </p:spPr>
                <p:txBody>
                  <a:bodyPr wrap="square" rtlCol="0" anchor="ctr">
                    <a:spAutoFit/>
                  </a:bodyPr>
                  <a:lstStyle/>
                  <a:p>
                    <a:pPr algn="ctr">
                      <a:lnSpc>
                        <a:spcPts val="2200"/>
                      </a:lnSpc>
                    </a:pPr>
                    <a:r>
                      <a:rPr lang="ja-JP" altLang="en-US" b="1" dirty="0">
                        <a:latin typeface="Meiryo UI" panose="020B0604030504040204" pitchFamily="50" charset="-128"/>
                        <a:ea typeface="Meiryo UI" panose="020B0604030504040204" pitchFamily="50" charset="-128"/>
                        <a:cs typeface="メイリオ" pitchFamily="50" charset="-128"/>
                      </a:rPr>
                      <a:t>動物福祉に配慮した</a:t>
                    </a:r>
                    <a:endParaRPr lang="en-US" altLang="ja-JP" b="1" dirty="0">
                      <a:latin typeface="Meiryo UI" panose="020B0604030504040204" pitchFamily="50" charset="-128"/>
                      <a:ea typeface="Meiryo UI" panose="020B0604030504040204" pitchFamily="50" charset="-128"/>
                      <a:cs typeface="メイリオ" pitchFamily="50" charset="-128"/>
                    </a:endParaRPr>
                  </a:p>
                  <a:p>
                    <a:pPr algn="ctr">
                      <a:lnSpc>
                        <a:spcPts val="2200"/>
                      </a:lnSpc>
                    </a:pPr>
                    <a:r>
                      <a:rPr lang="ja-JP" altLang="en-US" b="1" dirty="0">
                        <a:latin typeface="Meiryo UI" panose="020B0604030504040204" pitchFamily="50" charset="-128"/>
                        <a:ea typeface="Meiryo UI" panose="020B0604030504040204" pitchFamily="50" charset="-128"/>
                        <a:cs typeface="メイリオ" pitchFamily="50" charset="-128"/>
                      </a:rPr>
                      <a:t>飼育手法・施設</a:t>
                    </a:r>
                    <a:endParaRPr lang="en-US" altLang="ja-JP" b="1" dirty="0">
                      <a:latin typeface="Meiryo UI" panose="020B0604030504040204" pitchFamily="50" charset="-128"/>
                      <a:ea typeface="Meiryo UI" panose="020B0604030504040204" pitchFamily="50" charset="-128"/>
                      <a:cs typeface="メイリオ" pitchFamily="50" charset="-128"/>
                    </a:endParaRPr>
                  </a:p>
                </p:txBody>
              </p:sp>
            </p:grpSp>
            <p:grpSp>
              <p:nvGrpSpPr>
                <p:cNvPr id="52" name="グループ化 51"/>
                <p:cNvGrpSpPr/>
                <p:nvPr/>
              </p:nvGrpSpPr>
              <p:grpSpPr>
                <a:xfrm>
                  <a:off x="4571998" y="2656208"/>
                  <a:ext cx="2664000" cy="1152000"/>
                  <a:chOff x="3440831" y="1741477"/>
                  <a:chExt cx="2816766" cy="864000"/>
                </a:xfrm>
              </p:grpSpPr>
              <p:sp>
                <p:nvSpPr>
                  <p:cNvPr id="53" name="円/楕円 52"/>
                  <p:cNvSpPr/>
                  <p:nvPr/>
                </p:nvSpPr>
                <p:spPr>
                  <a:xfrm>
                    <a:off x="3440831" y="1741477"/>
                    <a:ext cx="2816766" cy="864000"/>
                  </a:xfrm>
                  <a:prstGeom prst="ellipse">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hangingPunct="1">
                      <a:lnSpc>
                        <a:spcPct val="90000"/>
                      </a:lnSpc>
                      <a:spcBef>
                        <a:spcPct val="20000"/>
                      </a:spcBef>
                      <a:buClr>
                        <a:schemeClr val="tx2"/>
                      </a:buClr>
                      <a:buSzPct val="115000"/>
                      <a:defRPr/>
                    </a:pP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729120" y="1935819"/>
                    <a:ext cx="2304000" cy="492443"/>
                  </a:xfrm>
                  <a:prstGeom prst="rect">
                    <a:avLst/>
                  </a:prstGeom>
                  <a:noFill/>
                </p:spPr>
                <p:txBody>
                  <a:bodyPr wrap="square" rtlCol="0" anchor="ctr">
                    <a:spAutoFit/>
                  </a:bodyPr>
                  <a:lstStyle/>
                  <a:p>
                    <a:pPr algn="ctr">
                      <a:lnSpc>
                        <a:spcPts val="2200"/>
                      </a:lnSpc>
                    </a:pPr>
                    <a:r>
                      <a:rPr lang="ja-JP" altLang="en-US" b="1" dirty="0">
                        <a:latin typeface="Meiryo UI" panose="020B0604030504040204" pitchFamily="50" charset="-128"/>
                        <a:ea typeface="Meiryo UI" panose="020B0604030504040204" pitchFamily="50" charset="-128"/>
                        <a:cs typeface="メイリオ" pitchFamily="50" charset="-128"/>
                      </a:rPr>
                      <a:t>高度な飼育・</a:t>
                    </a:r>
                    <a:endParaRPr lang="en-US" altLang="ja-JP" b="1" dirty="0">
                      <a:latin typeface="Meiryo UI" panose="020B0604030504040204" pitchFamily="50" charset="-128"/>
                      <a:ea typeface="Meiryo UI" panose="020B0604030504040204" pitchFamily="50" charset="-128"/>
                      <a:cs typeface="メイリオ" pitchFamily="50" charset="-128"/>
                    </a:endParaRPr>
                  </a:p>
                  <a:p>
                    <a:pPr algn="ctr">
                      <a:lnSpc>
                        <a:spcPts val="2200"/>
                      </a:lnSpc>
                    </a:pPr>
                    <a:r>
                      <a:rPr lang="ja-JP" altLang="en-US" b="1" dirty="0">
                        <a:latin typeface="Meiryo UI" panose="020B0604030504040204" pitchFamily="50" charset="-128"/>
                        <a:ea typeface="Meiryo UI" panose="020B0604030504040204" pitchFamily="50" charset="-128"/>
                        <a:cs typeface="メイリオ" pitchFamily="50" charset="-128"/>
                      </a:rPr>
                      <a:t>繁殖技術の確立</a:t>
                    </a:r>
                    <a:endParaRPr lang="en-US" altLang="ja-JP" b="1" dirty="0">
                      <a:latin typeface="Meiryo UI" panose="020B0604030504040204" pitchFamily="50" charset="-128"/>
                      <a:ea typeface="Meiryo UI" panose="020B0604030504040204" pitchFamily="50" charset="-128"/>
                      <a:cs typeface="メイリオ" pitchFamily="50" charset="-128"/>
                    </a:endParaRPr>
                  </a:p>
                </p:txBody>
              </p:sp>
            </p:grpSp>
            <p:grpSp>
              <p:nvGrpSpPr>
                <p:cNvPr id="55" name="グループ化 54"/>
                <p:cNvGrpSpPr/>
                <p:nvPr/>
              </p:nvGrpSpPr>
              <p:grpSpPr>
                <a:xfrm>
                  <a:off x="7219603" y="2640973"/>
                  <a:ext cx="3528000" cy="1152000"/>
                  <a:chOff x="5961112" y="1741480"/>
                  <a:chExt cx="3888000" cy="864000"/>
                </a:xfrm>
              </p:grpSpPr>
              <p:sp>
                <p:nvSpPr>
                  <p:cNvPr id="56" name="円/楕円 55"/>
                  <p:cNvSpPr/>
                  <p:nvPr/>
                </p:nvSpPr>
                <p:spPr>
                  <a:xfrm>
                    <a:off x="5961112" y="1741480"/>
                    <a:ext cx="3888000" cy="864000"/>
                  </a:xfrm>
                  <a:prstGeom prst="ellipse">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hangingPunct="1">
                      <a:lnSpc>
                        <a:spcPct val="90000"/>
                      </a:lnSpc>
                      <a:spcBef>
                        <a:spcPct val="20000"/>
                      </a:spcBef>
                      <a:buClr>
                        <a:schemeClr val="tx2"/>
                      </a:buClr>
                      <a:buSzPct val="115000"/>
                      <a:defRPr/>
                    </a:pP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094762" y="1926109"/>
                    <a:ext cx="3643907" cy="494829"/>
                  </a:xfrm>
                  <a:prstGeom prst="rect">
                    <a:avLst/>
                  </a:prstGeom>
                  <a:noFill/>
                </p:spPr>
                <p:txBody>
                  <a:bodyPr wrap="square" rtlCol="0" anchor="ctr">
                    <a:spAutoFit/>
                  </a:bodyPr>
                  <a:lstStyle/>
                  <a:p>
                    <a:pPr algn="ctr">
                      <a:lnSpc>
                        <a:spcPts val="2200"/>
                      </a:lnSpc>
                    </a:pPr>
                    <a:r>
                      <a:rPr lang="ja-JP" altLang="en-US" b="1" dirty="0">
                        <a:latin typeface="Meiryo UI" panose="020B0604030504040204" pitchFamily="50" charset="-128"/>
                        <a:ea typeface="Meiryo UI" panose="020B0604030504040204" pitchFamily="50" charset="-128"/>
                        <a:cs typeface="メイリオ" pitchFamily="50" charset="-128"/>
                      </a:rPr>
                      <a:t>社会貢献活動の推進</a:t>
                    </a:r>
                    <a:endParaRPr lang="en-US" altLang="ja-JP" b="1" dirty="0">
                      <a:latin typeface="Meiryo UI" panose="020B0604030504040204" pitchFamily="50" charset="-128"/>
                      <a:ea typeface="Meiryo UI" panose="020B0604030504040204" pitchFamily="50" charset="-128"/>
                      <a:cs typeface="メイリオ" pitchFamily="50" charset="-128"/>
                    </a:endParaRPr>
                  </a:p>
                  <a:p>
                    <a:pPr algn="ctr">
                      <a:lnSpc>
                        <a:spcPts val="2200"/>
                      </a:lnSpc>
                    </a:pPr>
                    <a:r>
                      <a:rPr lang="en-US" altLang="ja-JP" b="1" dirty="0">
                        <a:latin typeface="Meiryo UI" panose="020B0604030504040204" pitchFamily="50" charset="-128"/>
                        <a:ea typeface="Meiryo UI" panose="020B0604030504040204" pitchFamily="50" charset="-128"/>
                        <a:cs typeface="メイリオ" pitchFamily="50" charset="-128"/>
                      </a:rPr>
                      <a:t>(</a:t>
                    </a:r>
                    <a:r>
                      <a:rPr lang="ja-JP" altLang="en-US" b="1" dirty="0">
                        <a:latin typeface="Meiryo UI" panose="020B0604030504040204" pitchFamily="50" charset="-128"/>
                        <a:ea typeface="Meiryo UI" panose="020B0604030504040204" pitchFamily="50" charset="-128"/>
                        <a:cs typeface="メイリオ" pitchFamily="50" charset="-128"/>
                      </a:rPr>
                      <a:t>種の保存・生物多様性保全</a:t>
                    </a:r>
                    <a:r>
                      <a:rPr lang="en-US" altLang="ja-JP" b="1" dirty="0">
                        <a:latin typeface="Meiryo UI" panose="020B0604030504040204" pitchFamily="50" charset="-128"/>
                        <a:ea typeface="Meiryo UI" panose="020B0604030504040204" pitchFamily="50" charset="-128"/>
                        <a:cs typeface="メイリオ" pitchFamily="50" charset="-128"/>
                      </a:rPr>
                      <a:t>)</a:t>
                    </a:r>
                  </a:p>
                </p:txBody>
              </p:sp>
            </p:grpSp>
            <p:sp>
              <p:nvSpPr>
                <p:cNvPr id="27" name="正方形/長方形 26"/>
                <p:cNvSpPr/>
                <p:nvPr/>
              </p:nvSpPr>
              <p:spPr>
                <a:xfrm>
                  <a:off x="1358392" y="2238397"/>
                  <a:ext cx="507067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63550" indent="-285750">
                    <a:buFont typeface="Wingdings" panose="05000000000000000000" pitchFamily="2" charset="2"/>
                    <a:buChar char="ü"/>
                  </a:pPr>
                  <a:r>
                    <a:rPr lang="ja-JP" altLang="en-US" sz="1700" dirty="0">
                      <a:solidFill>
                        <a:schemeClr val="tx1"/>
                      </a:solidFill>
                      <a:latin typeface="Meiryo UI" panose="020B0604030504040204" pitchFamily="50" charset="-128"/>
                      <a:ea typeface="Meiryo UI" panose="020B0604030504040204" pitchFamily="50" charset="-128"/>
                    </a:rPr>
                    <a:t>そのためには、</a:t>
                  </a:r>
                  <a:endParaRPr lang="en-US" altLang="ja-JP" sz="1700" dirty="0">
                    <a:solidFill>
                      <a:schemeClr val="tx1"/>
                    </a:solidFill>
                    <a:latin typeface="Meiryo UI" panose="020B0604030504040204" pitchFamily="50" charset="-128"/>
                    <a:ea typeface="Meiryo UI" panose="020B0604030504040204" pitchFamily="50" charset="-128"/>
                  </a:endParaRPr>
                </a:p>
              </p:txBody>
            </p:sp>
          </p:grpSp>
          <p:sp>
            <p:nvSpPr>
              <p:cNvPr id="31" name="正方形/長方形 30"/>
              <p:cNvSpPr/>
              <p:nvPr/>
            </p:nvSpPr>
            <p:spPr>
              <a:xfrm>
                <a:off x="1374529" y="1973935"/>
                <a:ext cx="9415119" cy="60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63550" indent="-285750">
                  <a:buFont typeface="Wingdings" panose="05000000000000000000" pitchFamily="2" charset="2"/>
                  <a:buChar char="ü"/>
                </a:pPr>
                <a:r>
                  <a:rPr lang="ja-JP" altLang="en-US" sz="1600" dirty="0">
                    <a:solidFill>
                      <a:prstClr val="black"/>
                    </a:solidFill>
                    <a:latin typeface="Meiryo UI" panose="020B0604030504040204" pitchFamily="50" charset="-128"/>
                    <a:ea typeface="Meiryo UI" panose="020B0604030504040204" pitchFamily="50" charset="-128"/>
                  </a:rPr>
                  <a:t>安定的な動物の確保に向け、自園における繁殖のみならず、他園との取引（連携・協力）を</a:t>
                </a:r>
                <a:r>
                  <a:rPr lang="en-US" altLang="ja-JP" sz="1600" dirty="0">
                    <a:solidFill>
                      <a:prstClr val="black"/>
                    </a:solidFill>
                    <a:latin typeface="Meiryo UI" panose="020B0604030504040204" pitchFamily="50" charset="-128"/>
                    <a:ea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円滑に進めていくためには、</a:t>
                </a:r>
                <a:r>
                  <a:rPr lang="ja-JP" altLang="en-US" b="1" u="sng" dirty="0">
                    <a:solidFill>
                      <a:prstClr val="black"/>
                    </a:solidFill>
                    <a:latin typeface="Meiryo UI" panose="020B0604030504040204" pitchFamily="50" charset="-128"/>
                    <a:ea typeface="Meiryo UI" panose="020B0604030504040204" pitchFamily="50" charset="-128"/>
                  </a:rPr>
                  <a:t>国内外の動物園からの信頼獲得がカギ</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358391" y="4460865"/>
                <a:ext cx="9431257" cy="929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ja-JP" altLang="en-US" sz="1600" dirty="0">
                    <a:solidFill>
                      <a:prstClr val="black"/>
                    </a:solidFill>
                    <a:latin typeface="Meiryo UI" panose="020B0604030504040204" pitchFamily="50" charset="-128"/>
                    <a:ea typeface="Meiryo UI" panose="020B0604030504040204" pitchFamily="50" charset="-128"/>
                  </a:rPr>
                  <a:t>ソフト、ハードの両面から</a:t>
                </a:r>
                <a:r>
                  <a:rPr lang="ja-JP" altLang="en-US" b="1" u="sng" dirty="0">
                    <a:solidFill>
                      <a:prstClr val="black"/>
                    </a:solidFill>
                    <a:latin typeface="Meiryo UI" panose="020B0604030504040204" pitchFamily="50" charset="-128"/>
                    <a:ea typeface="Meiryo UI" panose="020B0604030504040204" pitchFamily="50" charset="-128"/>
                  </a:rPr>
                  <a:t>動物中心の取組みを推進</a:t>
                </a:r>
                <a:r>
                  <a:rPr lang="ja-JP" altLang="en-US" sz="1600" dirty="0">
                    <a:solidFill>
                      <a:prstClr val="black"/>
                    </a:solidFill>
                    <a:latin typeface="Meiryo UI" panose="020B0604030504040204" pitchFamily="50" charset="-128"/>
                    <a:ea typeface="Meiryo UI" panose="020B0604030504040204" pitchFamily="50" charset="-128"/>
                  </a:rPr>
                  <a:t>するためには、</a:t>
                </a:r>
                <a:endParaRPr lang="en-US" altLang="ja-JP" sz="1600" dirty="0">
                  <a:solidFill>
                    <a:prstClr val="black"/>
                  </a:solidFill>
                  <a:latin typeface="Meiryo UI" panose="020B0604030504040204" pitchFamily="50" charset="-128"/>
                  <a:ea typeface="Meiryo UI" panose="020B0604030504040204" pitchFamily="50" charset="-128"/>
                </a:endParaRPr>
              </a:p>
              <a:p>
                <a:pPr lvl="0" algn="ctr">
                  <a:defRPr/>
                </a:pPr>
                <a:r>
                  <a:rPr lang="ja-JP" altLang="en-US" b="1" u="sng" dirty="0">
                    <a:solidFill>
                      <a:prstClr val="black"/>
                    </a:solidFill>
                    <a:latin typeface="Meiryo UI" panose="020B0604030504040204" pitchFamily="50" charset="-128"/>
                    <a:ea typeface="Meiryo UI" panose="020B0604030504040204" pitchFamily="50" charset="-128"/>
                  </a:rPr>
                  <a:t>専門人材の確保・育成や設備投資が必要</a:t>
                </a:r>
                <a:r>
                  <a:rPr lang="ja-JP" altLang="en-US" sz="1600" dirty="0">
                    <a:solidFill>
                      <a:prstClr val="black"/>
                    </a:solidFill>
                    <a:latin typeface="Meiryo UI" panose="020B0604030504040204" pitchFamily="50" charset="-128"/>
                    <a:ea typeface="Meiryo UI" panose="020B0604030504040204" pitchFamily="50" charset="-128"/>
                  </a:rPr>
                  <a:t>であり、</a:t>
                </a:r>
                <a:endParaRPr lang="en-US" altLang="ja-JP" sz="1600" dirty="0">
                  <a:solidFill>
                    <a:prstClr val="black"/>
                  </a:solidFill>
                  <a:latin typeface="Meiryo UI" panose="020B0604030504040204" pitchFamily="50" charset="-128"/>
                  <a:ea typeface="Meiryo UI" panose="020B0604030504040204" pitchFamily="50" charset="-128"/>
                </a:endParaRPr>
              </a:p>
              <a:p>
                <a:pPr lvl="0" algn="ctr">
                  <a:defRPr/>
                </a:pPr>
                <a:r>
                  <a:rPr lang="ja-JP" altLang="en-US" sz="1600" dirty="0">
                    <a:solidFill>
                      <a:prstClr val="black"/>
                    </a:solidFill>
                    <a:latin typeface="Meiryo UI" panose="020B0604030504040204" pitchFamily="50" charset="-128"/>
                    <a:ea typeface="Meiryo UI" panose="020B0604030504040204" pitchFamily="50" charset="-128"/>
                  </a:rPr>
                  <a:t>職員採用や予算執行を動物園の実態に即して柔軟に行うことができる仕組みが求められる</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370046" y="938878"/>
                <a:ext cx="9399630" cy="68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63550" indent="-285750">
                  <a:buFont typeface="Wingdings" panose="05000000000000000000" pitchFamily="2" charset="2"/>
                  <a:buChar char="ü"/>
                </a:pPr>
                <a:r>
                  <a:rPr lang="ja-JP" altLang="en-US" sz="1600" dirty="0">
                    <a:solidFill>
                      <a:schemeClr val="tx1"/>
                    </a:solidFill>
                    <a:latin typeface="Meiryo UI" panose="020B0604030504040204" pitchFamily="50" charset="-128"/>
                    <a:ea typeface="Meiryo UI" panose="020B0604030504040204" pitchFamily="50" charset="-128"/>
                  </a:rPr>
                  <a:t>持続可能な動物園運営の命運を握るのは、種の保存や生物多様性の保全といった公共的使命を</a:t>
                </a:r>
                <a:endParaRPr lang="en-US" altLang="ja-JP" sz="1600" dirty="0">
                  <a:solidFill>
                    <a:schemeClr val="tx1"/>
                  </a:solidFill>
                  <a:latin typeface="Meiryo UI" panose="020B0604030504040204" pitchFamily="50" charset="-128"/>
                  <a:ea typeface="Meiryo UI" panose="020B0604030504040204" pitchFamily="50" charset="-128"/>
                </a:endParaRPr>
              </a:p>
              <a:p>
                <a:pPr marL="177800"/>
                <a:r>
                  <a:rPr lang="ja-JP" altLang="en-US" sz="1600" dirty="0">
                    <a:solidFill>
                      <a:schemeClr val="tx1"/>
                    </a:solidFill>
                    <a:latin typeface="Meiryo UI" panose="020B0604030504040204" pitchFamily="50" charset="-128"/>
                    <a:ea typeface="Meiryo UI" panose="020B0604030504040204" pitchFamily="50" charset="-128"/>
                  </a:rPr>
                  <a:t>　　果たしていくための前提となる</a:t>
                </a:r>
                <a:r>
                  <a:rPr lang="ja-JP" altLang="en-US" b="1" u="sng" dirty="0">
                    <a:solidFill>
                      <a:schemeClr val="tx1"/>
                    </a:solidFill>
                    <a:latin typeface="Meiryo UI" panose="020B0604030504040204" pitchFamily="50" charset="-128"/>
                    <a:ea typeface="Meiryo UI" panose="020B0604030504040204" pitchFamily="50" charset="-128"/>
                  </a:rPr>
                  <a:t>人気希少動物などの安定的な確保</a:t>
                </a:r>
                <a:endParaRPr lang="en-US" altLang="ja-JP" sz="1600" dirty="0">
                  <a:solidFill>
                    <a:schemeClr val="tx1"/>
                  </a:solidFill>
                  <a:latin typeface="Meiryo UI" panose="020B0604030504040204" pitchFamily="50" charset="-128"/>
                  <a:ea typeface="Meiryo UI" panose="020B0604030504040204" pitchFamily="50" charset="-128"/>
                </a:endParaRPr>
              </a:p>
            </p:txBody>
          </p:sp>
        </p:grpSp>
        <p:sp>
          <p:nvSpPr>
            <p:cNvPr id="5" name="正方形/長方形 4"/>
            <p:cNvSpPr/>
            <p:nvPr/>
          </p:nvSpPr>
          <p:spPr>
            <a:xfrm>
              <a:off x="-165608" y="1398490"/>
              <a:ext cx="9432000" cy="5136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37" name="二等辺三角形 36"/>
            <p:cNvSpPr/>
            <p:nvPr/>
          </p:nvSpPr>
          <p:spPr>
            <a:xfrm rot="10800000">
              <a:off x="4297699" y="2089344"/>
              <a:ext cx="576000" cy="28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8" name="二等辺三角形 37"/>
            <p:cNvSpPr/>
            <p:nvPr/>
          </p:nvSpPr>
          <p:spPr>
            <a:xfrm rot="10800000">
              <a:off x="4302182" y="3140636"/>
              <a:ext cx="576000" cy="28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8" name="二等辺三角形 27"/>
            <p:cNvSpPr/>
            <p:nvPr/>
          </p:nvSpPr>
          <p:spPr>
            <a:xfrm rot="10800000">
              <a:off x="4320112" y="5836935"/>
              <a:ext cx="576000" cy="28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grpSp>
      <p:grpSp>
        <p:nvGrpSpPr>
          <p:cNvPr id="44" name="グループ化 43"/>
          <p:cNvGrpSpPr/>
          <p:nvPr/>
        </p:nvGrpSpPr>
        <p:grpSpPr>
          <a:xfrm>
            <a:off x="179512" y="260648"/>
            <a:ext cx="8752228" cy="369335"/>
            <a:chOff x="179512" y="260648"/>
            <a:chExt cx="8752228" cy="369335"/>
          </a:xfrm>
        </p:grpSpPr>
        <p:grpSp>
          <p:nvGrpSpPr>
            <p:cNvPr id="46" name="グループ化 4"/>
            <p:cNvGrpSpPr/>
            <p:nvPr/>
          </p:nvGrpSpPr>
          <p:grpSpPr>
            <a:xfrm>
              <a:off x="179512" y="260650"/>
              <a:ext cx="8712968" cy="369333"/>
              <a:chOff x="179512" y="260648"/>
              <a:chExt cx="8712968" cy="369332"/>
            </a:xfrm>
          </p:grpSpPr>
          <p:sp>
            <p:nvSpPr>
              <p:cNvPr id="48" name="正方形/長方形 47"/>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地方独立行政法人への移行～動物中心の園運営へ～</a:t>
                </a:r>
              </a:p>
            </p:txBody>
          </p:sp>
          <p:cxnSp>
            <p:nvCxnSpPr>
              <p:cNvPr id="59" name="直線コネクタ 5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772960" y="260648"/>
              <a:ext cx="1158780"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What</a:t>
              </a:r>
              <a:r>
                <a:rPr lang="ja-JP" altLang="en-US" dirty="0"/>
                <a:t>＞</a:t>
              </a:r>
            </a:p>
          </p:txBody>
        </p:sp>
      </p:grpSp>
      <p:pic>
        <p:nvPicPr>
          <p:cNvPr id="35" name="図 34">
            <a:extLst>
              <a:ext uri="{FF2B5EF4-FFF2-40B4-BE49-F238E27FC236}">
                <a16:creationId xmlns:a16="http://schemas.microsoft.com/office/drawing/2014/main" id="{53042BAB-D850-9A66-7285-31A468B3CB28}"/>
              </a:ext>
            </a:extLst>
          </p:cNvPr>
          <p:cNvPicPr/>
          <p:nvPr/>
        </p:nvPicPr>
        <p:blipFill rotWithShape="1">
          <a:blip r:embed="rId2"/>
          <a:srcRect l="71944" t="20521" r="19787" b="73197"/>
          <a:stretch/>
        </p:blipFill>
        <p:spPr bwMode="auto">
          <a:xfrm>
            <a:off x="6846964" y="229142"/>
            <a:ext cx="818953" cy="355414"/>
          </a:xfrm>
          <a:prstGeom prst="rect">
            <a:avLst/>
          </a:prstGeom>
          <a:ln>
            <a:noFill/>
          </a:ln>
          <a:extLst>
            <a:ext uri="{53640926-AAD7-44D8-BBD7-CCE9431645EC}">
              <a14:shadowObscured xmlns:a14="http://schemas.microsoft.com/office/drawing/2010/main"/>
            </a:ext>
          </a:extLst>
        </p:spPr>
      </p:pic>
      <p:sp>
        <p:nvSpPr>
          <p:cNvPr id="39" name="テキスト ボックス 36"/>
          <p:cNvSpPr txBox="1"/>
          <p:nvPr/>
        </p:nvSpPr>
        <p:spPr>
          <a:xfrm>
            <a:off x="-7437" y="29674"/>
            <a:ext cx="3877654"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見直し</a:t>
            </a:r>
            <a:r>
              <a:rPr lang="en-US" altLang="zh-CN"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独立行政法人化</a:t>
            </a:r>
            <a:r>
              <a:rPr lang="en-US" altLang="zh-CN"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・動物園</a:t>
            </a:r>
            <a:endPar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148</a:t>
            </a:fld>
            <a:endParaRPr lang="ja-JP" altLang="en-US"/>
          </a:p>
        </p:txBody>
      </p:sp>
    </p:spTree>
    <p:extLst>
      <p:ext uri="{BB962C8B-B14F-4D97-AF65-F5344CB8AC3E}">
        <p14:creationId xmlns:p14="http://schemas.microsoft.com/office/powerpoint/2010/main" val="1261916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二等辺三角形 135"/>
          <p:cNvSpPr/>
          <p:nvPr/>
        </p:nvSpPr>
        <p:spPr>
          <a:xfrm rot="5400000">
            <a:off x="1744642" y="5157034"/>
            <a:ext cx="288000" cy="28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nvGrpSpPr>
          <p:cNvPr id="6" name="グループ化 5"/>
          <p:cNvGrpSpPr/>
          <p:nvPr/>
        </p:nvGrpSpPr>
        <p:grpSpPr>
          <a:xfrm>
            <a:off x="0" y="1292482"/>
            <a:ext cx="9012200" cy="3005850"/>
            <a:chOff x="0" y="1292482"/>
            <a:chExt cx="9012200" cy="3005850"/>
          </a:xfrm>
        </p:grpSpPr>
        <p:grpSp>
          <p:nvGrpSpPr>
            <p:cNvPr id="3" name="グループ化 2"/>
            <p:cNvGrpSpPr/>
            <p:nvPr/>
          </p:nvGrpSpPr>
          <p:grpSpPr>
            <a:xfrm>
              <a:off x="154698" y="1681325"/>
              <a:ext cx="8857502" cy="2617007"/>
              <a:chOff x="-108520" y="1579013"/>
              <a:chExt cx="9317295" cy="2617007"/>
            </a:xfrm>
          </p:grpSpPr>
          <p:grpSp>
            <p:nvGrpSpPr>
              <p:cNvPr id="2" name="グループ化 1"/>
              <p:cNvGrpSpPr/>
              <p:nvPr/>
            </p:nvGrpSpPr>
            <p:grpSpPr>
              <a:xfrm>
                <a:off x="-108520" y="1579013"/>
                <a:ext cx="9317295" cy="2617007"/>
                <a:chOff x="-108520" y="1579013"/>
                <a:chExt cx="9317295" cy="2617007"/>
              </a:xfrm>
            </p:grpSpPr>
            <p:grpSp>
              <p:nvGrpSpPr>
                <p:cNvPr id="22" name="グループ化 21"/>
                <p:cNvGrpSpPr/>
                <p:nvPr/>
              </p:nvGrpSpPr>
              <p:grpSpPr>
                <a:xfrm>
                  <a:off x="-108519" y="2793689"/>
                  <a:ext cx="9292197" cy="828000"/>
                  <a:chOff x="272480" y="5805264"/>
                  <a:chExt cx="9292197" cy="828000"/>
                </a:xfrm>
              </p:grpSpPr>
              <p:sp>
                <p:nvSpPr>
                  <p:cNvPr id="20" name="正方形/長方形 19"/>
                  <p:cNvSpPr/>
                  <p:nvPr/>
                </p:nvSpPr>
                <p:spPr>
                  <a:xfrm>
                    <a:off x="272480" y="5913248"/>
                    <a:ext cx="1654871"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Meiryo UI" panose="020B0604030504040204" pitchFamily="50" charset="-128"/>
                        <a:ea typeface="Meiryo UI" panose="020B0604030504040204" pitchFamily="50" charset="-128"/>
                      </a:rPr>
                      <a:t>調査研究機能</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国際交流機能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2302151" y="5838280"/>
                    <a:ext cx="3060000"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dirty="0">
                        <a:solidFill>
                          <a:schemeClr val="tx1"/>
                        </a:solidFill>
                        <a:latin typeface="Meiryo UI" panose="020B0604030504040204" pitchFamily="50" charset="-128"/>
                        <a:ea typeface="Meiryo UI" panose="020B0604030504040204" pitchFamily="50" charset="-128"/>
                      </a:rPr>
                      <a:t>種の保存や生物多様性の保全など</a:t>
                    </a:r>
                    <a:endParaRPr lang="en-US" altLang="ja-JP" sz="1400" dirty="0">
                      <a:solidFill>
                        <a:schemeClr val="tx1"/>
                      </a:solidFill>
                      <a:latin typeface="Meiryo UI" panose="020B0604030504040204" pitchFamily="50" charset="-128"/>
                      <a:ea typeface="Meiryo UI" panose="020B0604030504040204" pitchFamily="50" charset="-128"/>
                    </a:endParaRPr>
                  </a:p>
                  <a:p>
                    <a:pPr algn="just"/>
                    <a:r>
                      <a:rPr lang="ja-JP" altLang="en-US" sz="1400" dirty="0">
                        <a:solidFill>
                          <a:schemeClr val="tx1"/>
                        </a:solidFill>
                        <a:latin typeface="Meiryo UI" panose="020B0604030504040204" pitchFamily="50" charset="-128"/>
                        <a:ea typeface="Meiryo UI" panose="020B0604030504040204" pitchFamily="50" charset="-128"/>
                      </a:rPr>
                      <a:t>世界的な課題に対する研究の実施</a:t>
                    </a:r>
                    <a:endParaRPr lang="en-US" altLang="ja-JP" sz="1400" dirty="0">
                      <a:solidFill>
                        <a:schemeClr val="tx1"/>
                      </a:solidFill>
                      <a:latin typeface="Meiryo UI" panose="020B0604030504040204" pitchFamily="50" charset="-128"/>
                      <a:ea typeface="Meiryo UI" panose="020B0604030504040204" pitchFamily="50" charset="-128"/>
                    </a:endParaRPr>
                  </a:p>
                  <a:p>
                    <a:pPr algn="just"/>
                    <a:r>
                      <a:rPr lang="ja-JP" altLang="en-US" sz="1400" dirty="0">
                        <a:solidFill>
                          <a:schemeClr val="tx1"/>
                        </a:solidFill>
                        <a:latin typeface="Meiryo UI" panose="020B0604030504040204" pitchFamily="50" charset="-128"/>
                        <a:ea typeface="Meiryo UI" panose="020B0604030504040204" pitchFamily="50" charset="-128"/>
                      </a:rPr>
                      <a:t>海外の園館との積極的な国際交流</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5745088" y="5838280"/>
                    <a:ext cx="3743424"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Meiryo UI" panose="020B0604030504040204" pitchFamily="50" charset="-128"/>
                        <a:ea typeface="Meiryo UI" panose="020B0604030504040204" pitchFamily="50" charset="-128"/>
                      </a:rPr>
                      <a:t>動物園業界におけるプレゼンスと信用の向上</a:t>
                    </a:r>
                    <a:endParaRPr lang="en-US" altLang="ja-JP"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安定的な動物確保</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72480" y="5805264"/>
                    <a:ext cx="9292197"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5" name="グループ化 24"/>
                <p:cNvGrpSpPr/>
                <p:nvPr/>
              </p:nvGrpSpPr>
              <p:grpSpPr>
                <a:xfrm>
                  <a:off x="-108519" y="3619932"/>
                  <a:ext cx="9292197" cy="576088"/>
                  <a:chOff x="272480" y="4941168"/>
                  <a:chExt cx="9292197" cy="576088"/>
                </a:xfrm>
              </p:grpSpPr>
              <p:sp>
                <p:nvSpPr>
                  <p:cNvPr id="18" name="正方形/長方形 17"/>
                  <p:cNvSpPr/>
                  <p:nvPr/>
                </p:nvSpPr>
                <p:spPr>
                  <a:xfrm>
                    <a:off x="272480" y="5053517"/>
                    <a:ext cx="166967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Meiryo UI" panose="020B0604030504040204" pitchFamily="50" charset="-128"/>
                        <a:ea typeface="Meiryo UI" panose="020B0604030504040204" pitchFamily="50" charset="-128"/>
                      </a:rPr>
                      <a:t>教育普及機能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2288703" y="4941255"/>
                    <a:ext cx="3096385" cy="57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500" dirty="0">
                        <a:solidFill>
                          <a:schemeClr val="tx1"/>
                        </a:solidFill>
                        <a:latin typeface="Meiryo UI" panose="020B0604030504040204" pitchFamily="50" charset="-128"/>
                        <a:ea typeface="Meiryo UI" panose="020B0604030504040204" pitchFamily="50" charset="-128"/>
                      </a:rPr>
                      <a:t>学校園の課外授業等の受入回数、園内ガイドの実施回数の増加</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773773" y="5019430"/>
                    <a:ext cx="3096000" cy="44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環境教育の機会の拡大</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272480" y="4941168"/>
                    <a:ext cx="9292197"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0" name="グループ化 29"/>
                <p:cNvGrpSpPr/>
                <p:nvPr/>
              </p:nvGrpSpPr>
              <p:grpSpPr>
                <a:xfrm>
                  <a:off x="-108519" y="1929276"/>
                  <a:ext cx="9292197" cy="864120"/>
                  <a:chOff x="272480" y="3789016"/>
                  <a:chExt cx="9292197" cy="864120"/>
                </a:xfrm>
              </p:grpSpPr>
              <p:sp>
                <p:nvSpPr>
                  <p:cNvPr id="16" name="正方形/長方形 15"/>
                  <p:cNvSpPr/>
                  <p:nvPr/>
                </p:nvSpPr>
                <p:spPr>
                  <a:xfrm>
                    <a:off x="272480" y="4005040"/>
                    <a:ext cx="165263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tx1"/>
                        </a:solidFill>
                        <a:latin typeface="Meiryo UI" panose="020B0604030504040204" pitchFamily="50" charset="-128"/>
                        <a:ea typeface="Meiryo UI" panose="020B0604030504040204" pitchFamily="50" charset="-128"/>
                      </a:rPr>
                      <a:t>飼育管理機能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2288704" y="3789016"/>
                    <a:ext cx="3060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latin typeface="Meiryo UI" panose="020B0604030504040204" pitchFamily="50" charset="-128"/>
                        <a:ea typeface="Meiryo UI" panose="020B0604030504040204" pitchFamily="50" charset="-128"/>
                      </a:rPr>
                      <a:t>動物福祉に配慮した</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生活の質を高める飼育の実施</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繁殖技術の向上</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5745088" y="3789136"/>
                    <a:ext cx="3816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a:solidFill>
                          <a:schemeClr val="tx1"/>
                        </a:solidFill>
                        <a:latin typeface="Meiryo UI" panose="020B0604030504040204" pitchFamily="50" charset="-128"/>
                        <a:ea typeface="Meiryo UI" panose="020B0604030504040204" pitchFamily="50" charset="-128"/>
                      </a:rPr>
                      <a:t>動物本来の行動が観覧できる環境の提供</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他園からの評価の向上</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安定的な動物確保</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72480" y="3789040"/>
                    <a:ext cx="9292197" cy="8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2" name="正方形/長方形 61"/>
                <p:cNvSpPr/>
                <p:nvPr/>
              </p:nvSpPr>
              <p:spPr>
                <a:xfrm>
                  <a:off x="-108520" y="1579053"/>
                  <a:ext cx="165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bg1"/>
                      </a:solidFill>
                      <a:latin typeface="Meiryo UI" panose="020B0604030504040204" pitchFamily="50" charset="-128"/>
                      <a:ea typeface="Meiryo UI" panose="020B0604030504040204" pitchFamily="50" charset="-128"/>
                    </a:rPr>
                    <a:t>強化する機能</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1907704" y="1579013"/>
                  <a:ext cx="30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bg1"/>
                      </a:solidFill>
                      <a:latin typeface="Meiryo UI" panose="020B0604030504040204" pitchFamily="50" charset="-128"/>
                      <a:ea typeface="Meiryo UI" panose="020B0604030504040204" pitchFamily="50" charset="-128"/>
                    </a:rPr>
                    <a:t>機能強化後の取組内容</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5392775" y="1579013"/>
                  <a:ext cx="381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bg1"/>
                      </a:solidFill>
                      <a:latin typeface="Meiryo UI" panose="020B0604030504040204" pitchFamily="50" charset="-128"/>
                      <a:ea typeface="Meiryo UI" panose="020B0604030504040204" pitchFamily="50" charset="-128"/>
                    </a:rPr>
                    <a:t>効果</a:t>
                  </a:r>
                  <a:endParaRPr lang="en-US" altLang="ja-JP" sz="1600" dirty="0">
                    <a:solidFill>
                      <a:schemeClr val="bg1"/>
                    </a:solidFill>
                    <a:latin typeface="Meiryo UI" panose="020B0604030504040204" pitchFamily="50" charset="-128"/>
                    <a:ea typeface="Meiryo UI" panose="020B0604030504040204" pitchFamily="50" charset="-128"/>
                  </a:endParaRPr>
                </a:p>
              </p:txBody>
            </p:sp>
          </p:grpSp>
          <p:sp>
            <p:nvSpPr>
              <p:cNvPr id="106" name="二等辺三角形 105"/>
              <p:cNvSpPr/>
              <p:nvPr/>
            </p:nvSpPr>
            <p:spPr>
              <a:xfrm rot="5400000">
                <a:off x="156115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7" name="二等辺三角形 106"/>
              <p:cNvSpPr/>
              <p:nvPr/>
            </p:nvSpPr>
            <p:spPr>
              <a:xfrm rot="5400000">
                <a:off x="1561151" y="3033292"/>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3" name="二等辺三角形 112"/>
              <p:cNvSpPr/>
              <p:nvPr/>
            </p:nvSpPr>
            <p:spPr>
              <a:xfrm rot="5400000">
                <a:off x="1561151" y="3732081"/>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0" name="二等辺三角形 139"/>
              <p:cNvSpPr/>
              <p:nvPr/>
            </p:nvSpPr>
            <p:spPr>
              <a:xfrm rot="5400000">
                <a:off x="499064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1" name="二等辺三角形 140"/>
              <p:cNvSpPr/>
              <p:nvPr/>
            </p:nvSpPr>
            <p:spPr>
              <a:xfrm rot="5400000">
                <a:off x="5011124" y="303320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3" name="二等辺三角形 142"/>
              <p:cNvSpPr/>
              <p:nvPr/>
            </p:nvSpPr>
            <p:spPr>
              <a:xfrm rot="5400000">
                <a:off x="5004089" y="375563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77" name="角丸四角形 76"/>
            <p:cNvSpPr/>
            <p:nvPr/>
          </p:nvSpPr>
          <p:spPr>
            <a:xfrm>
              <a:off x="0" y="1292482"/>
              <a:ext cx="623080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動物部門における機能強化とその効果</a:t>
              </a:r>
            </a:p>
          </p:txBody>
        </p:sp>
      </p:grpSp>
      <p:grpSp>
        <p:nvGrpSpPr>
          <p:cNvPr id="8" name="グループ化 7"/>
          <p:cNvGrpSpPr/>
          <p:nvPr/>
        </p:nvGrpSpPr>
        <p:grpSpPr>
          <a:xfrm>
            <a:off x="10965" y="4402481"/>
            <a:ext cx="8985997" cy="731441"/>
            <a:chOff x="10965" y="4237766"/>
            <a:chExt cx="8985997" cy="731441"/>
          </a:xfrm>
        </p:grpSpPr>
        <p:sp>
          <p:nvSpPr>
            <p:cNvPr id="79" name="角丸四角形 78"/>
            <p:cNvSpPr/>
            <p:nvPr/>
          </p:nvSpPr>
          <p:spPr>
            <a:xfrm>
              <a:off x="10965" y="4237766"/>
              <a:ext cx="5143748"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経営・事業部門における効果的な事業実施</a:t>
              </a:r>
            </a:p>
          </p:txBody>
        </p:sp>
        <p:sp>
          <p:nvSpPr>
            <p:cNvPr id="130" name="正方形/長方形 129"/>
            <p:cNvSpPr/>
            <p:nvPr/>
          </p:nvSpPr>
          <p:spPr>
            <a:xfrm>
              <a:off x="152579" y="4650604"/>
              <a:ext cx="1573200" cy="31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bg1"/>
                  </a:solidFill>
                  <a:latin typeface="Meiryo UI" panose="020B0604030504040204" pitchFamily="50" charset="-128"/>
                  <a:ea typeface="Meiryo UI" panose="020B0604030504040204" pitchFamily="50" charset="-128"/>
                </a:rPr>
                <a:t>機能</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2096241" y="4656811"/>
              <a:ext cx="6900721" cy="312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a:solidFill>
                    <a:schemeClr val="bg1"/>
                  </a:solidFill>
                  <a:latin typeface="Meiryo UI" panose="020B0604030504040204" pitchFamily="50" charset="-128"/>
                  <a:ea typeface="Meiryo UI" panose="020B0604030504040204" pitchFamily="50" charset="-128"/>
                </a:rPr>
                <a:t>効果</a:t>
              </a:r>
              <a:endParaRPr lang="en-US" altLang="ja-JP" sz="1600" dirty="0">
                <a:solidFill>
                  <a:schemeClr val="bg1"/>
                </a:solidFill>
                <a:latin typeface="Meiryo UI" panose="020B0604030504040204" pitchFamily="50" charset="-128"/>
                <a:ea typeface="Meiryo UI" panose="020B0604030504040204" pitchFamily="50" charset="-128"/>
              </a:endParaRPr>
            </a:p>
          </p:txBody>
        </p:sp>
      </p:grpSp>
      <p:sp>
        <p:nvSpPr>
          <p:cNvPr id="57" name="テキスト ボックス 56"/>
          <p:cNvSpPr txBox="1"/>
          <p:nvPr/>
        </p:nvSpPr>
        <p:spPr>
          <a:xfrm>
            <a:off x="107513" y="669685"/>
            <a:ext cx="9000000" cy="624210"/>
          </a:xfrm>
          <a:prstGeom prst="rect">
            <a:avLst/>
          </a:prstGeom>
          <a:noFill/>
        </p:spPr>
        <p:txBody>
          <a:bodyPr wrap="square" rtlCol="0">
            <a:spAutoFit/>
          </a:bodyPr>
          <a:lstStyle/>
          <a:p>
            <a:pPr algn="just">
              <a:lnSpc>
                <a:spcPts val="2200"/>
              </a:lnSpc>
            </a:pPr>
            <a:r>
              <a:rPr lang="ja-JP" altLang="en-US" sz="1500" dirty="0">
                <a:latin typeface="Meiryo UI" panose="020B0604030504040204" pitchFamily="50" charset="-128"/>
                <a:ea typeface="Meiryo UI" panose="020B0604030504040204" pitchFamily="50" charset="-128"/>
                <a:cs typeface="メイリオ" pitchFamily="50" charset="-128"/>
              </a:rPr>
              <a:t>動物福祉等の専門知識を有する人材の採用や園の実情に即応した組織体制の構築、人員配置が可能となり、</a:t>
            </a:r>
            <a:endParaRPr lang="en-US" altLang="ja-JP" sz="1500" dirty="0">
              <a:latin typeface="Meiryo UI" panose="020B0604030504040204" pitchFamily="50" charset="-128"/>
              <a:ea typeface="Meiryo UI" panose="020B0604030504040204" pitchFamily="50" charset="-128"/>
              <a:cs typeface="メイリオ" pitchFamily="50" charset="-128"/>
            </a:endParaRPr>
          </a:p>
          <a:p>
            <a:pPr algn="just">
              <a:lnSpc>
                <a:spcPts val="2200"/>
              </a:lnSpc>
            </a:pPr>
            <a:r>
              <a:rPr lang="ja-JP" altLang="en-US" sz="1500" dirty="0">
                <a:latin typeface="Meiryo UI" panose="020B0604030504040204" pitchFamily="50" charset="-128"/>
                <a:ea typeface="Meiryo UI" panose="020B0604030504040204" pitchFamily="50" charset="-128"/>
                <a:cs typeface="メイリオ" pitchFamily="50" charset="-128"/>
              </a:rPr>
              <a:t>園の機能強化や効果的な事業実施を実現</a:t>
            </a:r>
            <a:endParaRPr lang="en-US" altLang="ja-JP" sz="1500" dirty="0">
              <a:latin typeface="Meiryo UI" panose="020B0604030504040204" pitchFamily="50" charset="-128"/>
              <a:ea typeface="Meiryo UI" panose="020B0604030504040204" pitchFamily="50" charset="-128"/>
              <a:cs typeface="メイリオ" pitchFamily="50" charset="-128"/>
            </a:endParaRPr>
          </a:p>
        </p:txBody>
      </p:sp>
      <p:grpSp>
        <p:nvGrpSpPr>
          <p:cNvPr id="60" name="グループ化 59"/>
          <p:cNvGrpSpPr/>
          <p:nvPr/>
        </p:nvGrpSpPr>
        <p:grpSpPr>
          <a:xfrm>
            <a:off x="179512" y="260648"/>
            <a:ext cx="8928848" cy="369335"/>
            <a:chOff x="179512" y="260648"/>
            <a:chExt cx="8928848" cy="369335"/>
          </a:xfrm>
        </p:grpSpPr>
        <p:grpSp>
          <p:nvGrpSpPr>
            <p:cNvPr id="65" name="グループ化 4"/>
            <p:cNvGrpSpPr/>
            <p:nvPr/>
          </p:nvGrpSpPr>
          <p:grpSpPr>
            <a:xfrm>
              <a:off x="179512" y="260650"/>
              <a:ext cx="8712968" cy="369333"/>
              <a:chOff x="179512" y="260648"/>
              <a:chExt cx="8712968" cy="369332"/>
            </a:xfrm>
          </p:grpSpPr>
          <p:sp>
            <p:nvSpPr>
              <p:cNvPr id="67" name="正方形/長方形 6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独法化により期待される効果（ソフト面）</a:t>
                </a:r>
              </a:p>
            </p:txBody>
          </p:sp>
          <p:cxnSp>
            <p:nvCxnSpPr>
              <p:cNvPr id="68" name="直線コネクタ 6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正方形/長方形 65"/>
            <p:cNvSpPr/>
            <p:nvPr/>
          </p:nvSpPr>
          <p:spPr>
            <a:xfrm>
              <a:off x="7596343" y="260648"/>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grpSp>
      <p:graphicFrame>
        <p:nvGraphicFramePr>
          <p:cNvPr id="7" name="表 6"/>
          <p:cNvGraphicFramePr>
            <a:graphicFrameLocks noGrp="1"/>
          </p:cNvGraphicFramePr>
          <p:nvPr/>
        </p:nvGraphicFramePr>
        <p:xfrm>
          <a:off x="164611" y="5129020"/>
          <a:ext cx="8823982" cy="1478280"/>
        </p:xfrm>
        <a:graphic>
          <a:graphicData uri="http://schemas.openxmlformats.org/drawingml/2006/table">
            <a:tbl>
              <a:tblPr firstRow="1" bandRow="1">
                <a:tableStyleId>{5C22544A-7EE6-4342-B048-85BDC9FD1C3A}</a:tableStyleId>
              </a:tblPr>
              <a:tblGrid>
                <a:gridCol w="1553551">
                  <a:extLst>
                    <a:ext uri="{9D8B030D-6E8A-4147-A177-3AD203B41FA5}">
                      <a16:colId xmlns:a16="http://schemas.microsoft.com/office/drawing/2014/main" val="3129193139"/>
                    </a:ext>
                  </a:extLst>
                </a:gridCol>
                <a:gridCol w="400050">
                  <a:extLst>
                    <a:ext uri="{9D8B030D-6E8A-4147-A177-3AD203B41FA5}">
                      <a16:colId xmlns:a16="http://schemas.microsoft.com/office/drawing/2014/main" val="375815599"/>
                    </a:ext>
                  </a:extLst>
                </a:gridCol>
                <a:gridCol w="6870381">
                  <a:extLst>
                    <a:ext uri="{9D8B030D-6E8A-4147-A177-3AD203B41FA5}">
                      <a16:colId xmlns:a16="http://schemas.microsoft.com/office/drawing/2014/main" val="2437339678"/>
                    </a:ext>
                  </a:extLst>
                </a:gridCol>
              </a:tblGrid>
              <a:tr h="0">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経営戦略機能</a:t>
                      </a: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b="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500" b="0" dirty="0">
                          <a:solidFill>
                            <a:schemeClr val="tx1"/>
                          </a:solidFill>
                          <a:latin typeface="Meiryo UI" panose="020B0604030504040204" pitchFamily="50" charset="-128"/>
                          <a:ea typeface="Meiryo UI" panose="020B0604030504040204" pitchFamily="50" charset="-128"/>
                        </a:rPr>
                        <a:t>園自らの判断に基づく選択と集中による業務執行体制の構築と予算投下</a:t>
                      </a: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3347303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営業・渉外機能</a:t>
                      </a:r>
                      <a:endParaRPr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積極的な企業等への訪問活動を通じた支援拡大</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325329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広報・イベント機能</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積極的な情報発信と多様なイベント企画による来園者の増加</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547288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顧客サービス機能</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solidFill>
                            <a:schemeClr val="tx1"/>
                          </a:solidFill>
                          <a:latin typeface="Meiryo UI" panose="020B0604030504040204" pitchFamily="50" charset="-128"/>
                          <a:ea typeface="Meiryo UI" panose="020B0604030504040204" pitchFamily="50" charset="-128"/>
                        </a:rPr>
                        <a:t>園内トラブルや要望への迅速な対応による顧客満足度の向上（リピーターの増加）</a:t>
                      </a:r>
                      <a:endParaRPr lang="en-US" altLang="ja-JP" sz="15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242104761"/>
                  </a:ext>
                </a:extLst>
              </a:tr>
            </a:tbl>
          </a:graphicData>
        </a:graphic>
      </p:graphicFrame>
      <p:sp>
        <p:nvSpPr>
          <p:cNvPr id="69" name="二等辺三角形 68"/>
          <p:cNvSpPr/>
          <p:nvPr/>
        </p:nvSpPr>
        <p:spPr>
          <a:xfrm rot="5400000">
            <a:off x="1741973" y="5532403"/>
            <a:ext cx="288000" cy="28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0" name="二等辺三角形 69"/>
          <p:cNvSpPr/>
          <p:nvPr/>
        </p:nvSpPr>
        <p:spPr>
          <a:xfrm rot="5400000">
            <a:off x="1741973" y="5907156"/>
            <a:ext cx="288000" cy="28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1" name="二等辺三角形 70"/>
          <p:cNvSpPr/>
          <p:nvPr/>
        </p:nvSpPr>
        <p:spPr>
          <a:xfrm rot="5400000">
            <a:off x="1741973" y="6282525"/>
            <a:ext cx="288000" cy="28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47" name="図 46">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446645" y="246807"/>
            <a:ext cx="818953" cy="355414"/>
          </a:xfrm>
          <a:prstGeom prst="rect">
            <a:avLst/>
          </a:prstGeom>
          <a:ln>
            <a:noFill/>
          </a:ln>
          <a:extLst>
            <a:ext uri="{53640926-AAD7-44D8-BBD7-CCE9431645EC}">
              <a14:shadowObscured xmlns:a14="http://schemas.microsoft.com/office/drawing/2010/main"/>
            </a:ext>
          </a:extLst>
        </p:spPr>
      </p:pic>
      <p:sp>
        <p:nvSpPr>
          <p:cNvPr id="49" name="テキスト ボックス 36"/>
          <p:cNvSpPr txBox="1"/>
          <p:nvPr/>
        </p:nvSpPr>
        <p:spPr>
          <a:xfrm>
            <a:off x="-89919" y="15960"/>
            <a:ext cx="3877654"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見直し</a:t>
            </a:r>
            <a:r>
              <a:rPr lang="en-US" altLang="zh-CN"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独立行政法人化</a:t>
            </a:r>
            <a:r>
              <a:rPr lang="en-US" altLang="zh-CN"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・動物園</a:t>
            </a:r>
            <a:endPar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fld id="{63BC356D-1576-478B-8647-1361C6E9DFF7}" type="slidenum">
              <a:rPr lang="ja-JP" altLang="en-US" smtClean="0"/>
              <a:pPr/>
              <a:t>149</a:t>
            </a:fld>
            <a:endParaRPr lang="ja-JP" altLang="en-US"/>
          </a:p>
        </p:txBody>
      </p:sp>
    </p:spTree>
    <p:extLst>
      <p:ext uri="{BB962C8B-B14F-4D97-AF65-F5344CB8AC3E}">
        <p14:creationId xmlns:p14="http://schemas.microsoft.com/office/powerpoint/2010/main" val="3728975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0343" y="992204"/>
            <a:ext cx="2772000" cy="699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集客・魅力向上の観点</a:t>
            </a:r>
            <a:r>
              <a:rPr lang="en-US" altLang="ja-JP"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施設の陳腐化防止</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446297" y="1009025"/>
            <a:ext cx="2772000" cy="6822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安全確保の観点</a:t>
            </a:r>
            <a:r>
              <a:rPr lang="en-US" altLang="ja-JP"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動物、来園者、飼育スタッフの安全安心</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3329848" y="991903"/>
            <a:ext cx="2772000" cy="6822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動物福祉の観点</a:t>
            </a:r>
            <a:r>
              <a:rPr lang="en-US" altLang="ja-JP"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動物本来の生息地環境の提供</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4386" y="2670574"/>
            <a:ext cx="5544000"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法人による獣舎整備の優位性</a:t>
            </a:r>
          </a:p>
        </p:txBody>
      </p:sp>
      <p:grpSp>
        <p:nvGrpSpPr>
          <p:cNvPr id="13" name="グループ化 12"/>
          <p:cNvGrpSpPr/>
          <p:nvPr/>
        </p:nvGrpSpPr>
        <p:grpSpPr>
          <a:xfrm>
            <a:off x="104081" y="3153119"/>
            <a:ext cx="8929256" cy="1780163"/>
            <a:chOff x="482147" y="3770417"/>
            <a:chExt cx="9276352" cy="1780163"/>
          </a:xfrm>
        </p:grpSpPr>
        <p:sp>
          <p:nvSpPr>
            <p:cNvPr id="72" name="テキスト ボックス 71"/>
            <p:cNvSpPr txBox="1"/>
            <p:nvPr/>
          </p:nvSpPr>
          <p:spPr>
            <a:xfrm>
              <a:off x="3080976" y="4365232"/>
              <a:ext cx="6624544" cy="1152000"/>
            </a:xfrm>
            <a:prstGeom prst="rect">
              <a:avLst/>
            </a:prstGeom>
            <a:noFill/>
            <a:ln>
              <a:solidFill>
                <a:srgbClr val="4472C4"/>
              </a:solidFill>
            </a:ln>
          </p:spPr>
          <p:txBody>
            <a:bodyPr wrap="square" rtlCol="0" anchor="ctr" anchorCtr="0">
              <a:noAutofit/>
            </a:bodyPr>
            <a:lstStyle/>
            <a:p>
              <a:pPr>
                <a:lnSpc>
                  <a:spcPts val="2200"/>
                </a:lnSpc>
              </a:pPr>
              <a:endParaRPr lang="en-US" altLang="ja-JP"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3080976" y="3823810"/>
              <a:ext cx="6624544" cy="432000"/>
            </a:xfrm>
            <a:prstGeom prst="rect">
              <a:avLst/>
            </a:prstGeom>
            <a:noFill/>
            <a:ln>
              <a:solidFill>
                <a:srgbClr val="4472C4"/>
              </a:solid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メイリオ" pitchFamily="50" charset="-128"/>
                </a:rPr>
                <a:t>本市の発注方式による獣舎整備（市直営の現状と変わらない）</a:t>
              </a:r>
              <a:endParaRPr lang="en-US" altLang="ja-JP" sz="1600" dirty="0">
                <a:latin typeface="Meiryo UI" panose="020B0604030504040204" pitchFamily="50" charset="-128"/>
                <a:ea typeface="Meiryo UI" panose="020B0604030504040204" pitchFamily="50" charset="-128"/>
                <a:cs typeface="メイリオ" pitchFamily="50" charset="-128"/>
              </a:endParaRPr>
            </a:p>
          </p:txBody>
        </p:sp>
        <p:grpSp>
          <p:nvGrpSpPr>
            <p:cNvPr id="12" name="グループ化 11"/>
            <p:cNvGrpSpPr/>
            <p:nvPr/>
          </p:nvGrpSpPr>
          <p:grpSpPr>
            <a:xfrm>
              <a:off x="8075527" y="4557246"/>
              <a:ext cx="1682972" cy="828000"/>
              <a:chOff x="8075719" y="4629254"/>
              <a:chExt cx="1682972" cy="828000"/>
            </a:xfrm>
          </p:grpSpPr>
          <p:sp>
            <p:nvSpPr>
              <p:cNvPr id="77" name="爆発 1 76"/>
              <p:cNvSpPr/>
              <p:nvPr/>
            </p:nvSpPr>
            <p:spPr>
              <a:xfrm>
                <a:off x="8075719" y="4629254"/>
                <a:ext cx="1682972" cy="828000"/>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8385634" y="4771736"/>
                <a:ext cx="1116233" cy="457464"/>
              </a:xfrm>
              <a:prstGeom prst="rect">
                <a:avLst/>
              </a:prstGeom>
              <a:noFill/>
            </p:spPr>
            <p:txBody>
              <a:bodyPr vert="horz" wrap="none" rtlCol="0" anchor="ctr">
                <a:noAutofit/>
              </a:bodyPr>
              <a:lstStyle/>
              <a:p>
                <a:pPr algn="ctr"/>
                <a:r>
                  <a:rPr lang="ja-JP" altLang="en-US" b="1" dirty="0">
                    <a:latin typeface="Meiryo UI" panose="020B0604030504040204" pitchFamily="50" charset="-128"/>
                    <a:ea typeface="Meiryo UI" panose="020B0604030504040204" pitchFamily="50" charset="-128"/>
                  </a:rPr>
                  <a:t>独法効果</a:t>
                </a:r>
              </a:p>
            </p:txBody>
          </p:sp>
        </p:grpSp>
        <p:sp>
          <p:nvSpPr>
            <p:cNvPr id="69" name="テキスト ボックス 68"/>
            <p:cNvSpPr txBox="1"/>
            <p:nvPr/>
          </p:nvSpPr>
          <p:spPr>
            <a:xfrm>
              <a:off x="482147" y="3770417"/>
              <a:ext cx="2094365" cy="576000"/>
            </a:xfrm>
            <a:prstGeom prst="rect">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dirty="0">
                  <a:latin typeface="Meiryo UI" panose="020B0604030504040204" pitchFamily="50" charset="-128"/>
                  <a:ea typeface="Meiryo UI" panose="020B0604030504040204" pitchFamily="50" charset="-128"/>
                </a:rPr>
                <a:t>市が建設</a:t>
              </a:r>
              <a:endParaRPr lang="en-US" altLang="ja-JP" dirty="0">
                <a:latin typeface="Meiryo UI" panose="020B0604030504040204" pitchFamily="50" charset="-128"/>
                <a:ea typeface="Meiryo UI" panose="020B0604030504040204" pitchFamily="50" charset="-128"/>
              </a:endParaRPr>
            </a:p>
            <a:p>
              <a:pPr algn="ct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市が現物出資</a:t>
              </a:r>
              <a:endParaRPr lang="en-US" altLang="ja-JP" sz="16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82147" y="4581144"/>
              <a:ext cx="2094363" cy="720000"/>
            </a:xfrm>
            <a:prstGeom prst="frame">
              <a:avLst>
                <a:gd name="adj1" fmla="val 4089"/>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b="1" dirty="0">
                  <a:latin typeface="Meiryo UI" panose="020B0604030504040204" pitchFamily="50" charset="-128"/>
                  <a:ea typeface="Meiryo UI" panose="020B0604030504040204" pitchFamily="50" charset="-128"/>
                </a:rPr>
                <a:t>法人が建設</a:t>
              </a:r>
              <a:endParaRPr lang="en-US" altLang="ja-JP" b="1" dirty="0">
                <a:latin typeface="Meiryo UI" panose="020B0604030504040204" pitchFamily="50" charset="-128"/>
                <a:ea typeface="Meiryo UI" panose="020B0604030504040204" pitchFamily="50" charset="-128"/>
              </a:endParaRPr>
            </a:p>
            <a:p>
              <a:pPr algn="ct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市は補助金を支出</a:t>
              </a:r>
              <a:endParaRPr lang="en-US" altLang="ja-JP" sz="1600" dirty="0">
                <a:latin typeface="Meiryo UI" panose="020B0604030504040204" pitchFamily="50" charset="-128"/>
                <a:ea typeface="Meiryo UI" panose="020B0604030504040204" pitchFamily="50" charset="-128"/>
              </a:endParaRPr>
            </a:p>
          </p:txBody>
        </p:sp>
        <p:sp>
          <p:nvSpPr>
            <p:cNvPr id="73" name="右矢印 72"/>
            <p:cNvSpPr/>
            <p:nvPr/>
          </p:nvSpPr>
          <p:spPr>
            <a:xfrm>
              <a:off x="2648744" y="3903252"/>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右矢印 73"/>
            <p:cNvSpPr/>
            <p:nvPr/>
          </p:nvSpPr>
          <p:spPr>
            <a:xfrm>
              <a:off x="2648744" y="4725144"/>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テキスト ボックス 66"/>
            <p:cNvSpPr txBox="1"/>
            <p:nvPr/>
          </p:nvSpPr>
          <p:spPr>
            <a:xfrm>
              <a:off x="3080976" y="4398580"/>
              <a:ext cx="6454467" cy="1152000"/>
            </a:xfrm>
            <a:prstGeom prst="rect">
              <a:avLst/>
            </a:prstGeom>
            <a:noFill/>
            <a:ln>
              <a:no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メイリオ" pitchFamily="50" charset="-128"/>
                </a:rPr>
                <a:t>工事の一括発注等、法人の柔軟な発注方法により、手続き面の簡素化や工期短縮が図られ、獣舎整備コストの削減が期待</a:t>
              </a:r>
              <a:endParaRPr lang="en-US" altLang="ja-JP" sz="1600" dirty="0">
                <a:latin typeface="Meiryo UI" panose="020B0604030504040204" pitchFamily="50" charset="-128"/>
                <a:ea typeface="Meiryo UI" panose="020B0604030504040204" pitchFamily="50" charset="-128"/>
                <a:cs typeface="メイリオ" pitchFamily="50" charset="-128"/>
              </a:endParaRPr>
            </a:p>
            <a:p>
              <a:pPr marL="269875" indent="-269875">
                <a:lnSpc>
                  <a:spcPts val="2200"/>
                </a:lnSpc>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法人自らが施設整備部門を持つことで、</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動物、来園者、飼育スタッフ、３者の目線から柔軟な獣舎設計を実現</a:t>
              </a:r>
              <a:endParaRPr lang="en-US" altLang="ja-JP" sz="1600" dirty="0">
                <a:latin typeface="Meiryo UI" panose="020B0604030504040204" pitchFamily="50" charset="-128"/>
                <a:ea typeface="Meiryo UI" panose="020B0604030504040204" pitchFamily="50" charset="-128"/>
              </a:endParaRPr>
            </a:p>
          </p:txBody>
        </p:sp>
      </p:grpSp>
      <p:sp>
        <p:nvSpPr>
          <p:cNvPr id="83" name="角丸四角形 82"/>
          <p:cNvSpPr/>
          <p:nvPr/>
        </p:nvSpPr>
        <p:spPr>
          <a:xfrm>
            <a:off x="11977" y="620688"/>
            <a:ext cx="377985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獣舎に求められる要件</a:t>
            </a:r>
          </a:p>
        </p:txBody>
      </p:sp>
      <p:sp>
        <p:nvSpPr>
          <p:cNvPr id="85" name="正方形/長方形 84"/>
          <p:cNvSpPr/>
          <p:nvPr/>
        </p:nvSpPr>
        <p:spPr>
          <a:xfrm>
            <a:off x="341848" y="1661737"/>
            <a:ext cx="874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しかしながら、天王寺動物園には戦前の獣舎が残っているなど、求められる要件を満たしていない獣舎が多数存在</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2411848" y="2290531"/>
            <a:ext cx="460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65125" algn="ctr"/>
            <a:r>
              <a:rPr lang="ja-JP" altLang="en-US" sz="1600" b="1" u="sng" dirty="0">
                <a:solidFill>
                  <a:schemeClr val="tx1"/>
                </a:solidFill>
                <a:latin typeface="Meiryo UI" panose="020B0604030504040204" pitchFamily="50" charset="-128"/>
                <a:ea typeface="Meiryo UI" panose="020B0604030504040204" pitchFamily="50" charset="-128"/>
              </a:rPr>
              <a:t>独法化後も継続的な獣舎整備</a:t>
            </a:r>
            <a:r>
              <a:rPr lang="en-US" altLang="ja-JP" sz="1600" b="1" u="sng" dirty="0">
                <a:solidFill>
                  <a:schemeClr val="tx1"/>
                </a:solidFill>
                <a:latin typeface="Meiryo UI" panose="020B0604030504040204" pitchFamily="50" charset="-128"/>
                <a:ea typeface="Meiryo UI" panose="020B0604030504040204" pitchFamily="50" charset="-128"/>
              </a:rPr>
              <a:t>(</a:t>
            </a:r>
            <a:r>
              <a:rPr lang="ja-JP" altLang="en-US" sz="1600" b="1" u="sng" dirty="0">
                <a:solidFill>
                  <a:schemeClr val="tx1"/>
                </a:solidFill>
                <a:latin typeface="Meiryo UI" panose="020B0604030504040204" pitchFamily="50" charset="-128"/>
                <a:ea typeface="Meiryo UI" panose="020B0604030504040204" pitchFamily="50" charset="-128"/>
              </a:rPr>
              <a:t>リニューアル</a:t>
            </a:r>
            <a:r>
              <a:rPr lang="en-US" altLang="ja-JP" sz="1600" b="1" u="sng" dirty="0">
                <a:solidFill>
                  <a:schemeClr val="tx1"/>
                </a:solidFill>
                <a:latin typeface="Meiryo UI" panose="020B0604030504040204" pitchFamily="50" charset="-128"/>
                <a:ea typeface="Meiryo UI" panose="020B0604030504040204" pitchFamily="50" charset="-128"/>
              </a:rPr>
              <a:t>)</a:t>
            </a:r>
            <a:r>
              <a:rPr lang="ja-JP" altLang="en-US" sz="1600" b="1" u="sng" dirty="0">
                <a:solidFill>
                  <a:schemeClr val="tx1"/>
                </a:solidFill>
                <a:latin typeface="Meiryo UI" panose="020B0604030504040204" pitchFamily="50" charset="-128"/>
                <a:ea typeface="Meiryo UI" panose="020B0604030504040204" pitchFamily="50" charset="-128"/>
              </a:rPr>
              <a:t>が必要</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87" name="二等辺三角形 86"/>
          <p:cNvSpPr/>
          <p:nvPr/>
        </p:nvSpPr>
        <p:spPr>
          <a:xfrm rot="10800000">
            <a:off x="3888024" y="2073271"/>
            <a:ext cx="1800000" cy="18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1" name="グループ化 50"/>
          <p:cNvGrpSpPr/>
          <p:nvPr/>
        </p:nvGrpSpPr>
        <p:grpSpPr>
          <a:xfrm>
            <a:off x="-283780" y="5024543"/>
            <a:ext cx="9266120" cy="1726387"/>
            <a:chOff x="1492532" y="681176"/>
            <a:chExt cx="6904709" cy="2907601"/>
          </a:xfrm>
        </p:grpSpPr>
        <p:grpSp>
          <p:nvGrpSpPr>
            <p:cNvPr id="52" name="グループ化 51"/>
            <p:cNvGrpSpPr/>
            <p:nvPr/>
          </p:nvGrpSpPr>
          <p:grpSpPr>
            <a:xfrm>
              <a:off x="1492532" y="1182245"/>
              <a:ext cx="2659996" cy="2390539"/>
              <a:chOff x="-406416" y="7025502"/>
              <a:chExt cx="2659996" cy="2069037"/>
            </a:xfrm>
          </p:grpSpPr>
          <p:grpSp>
            <p:nvGrpSpPr>
              <p:cNvPr id="92" name="グループ化 91"/>
              <p:cNvGrpSpPr/>
              <p:nvPr/>
            </p:nvGrpSpPr>
            <p:grpSpPr>
              <a:xfrm>
                <a:off x="488598" y="7025502"/>
                <a:ext cx="1764982" cy="2069037"/>
                <a:chOff x="2146678" y="5359925"/>
                <a:chExt cx="1693376" cy="2299826"/>
              </a:xfrm>
            </p:grpSpPr>
            <p:sp>
              <p:nvSpPr>
                <p:cNvPr id="95" name="フローチャート: カード 94"/>
                <p:cNvSpPr/>
                <p:nvPr/>
              </p:nvSpPr>
              <p:spPr>
                <a:xfrm>
                  <a:off x="2146680" y="5370003"/>
                  <a:ext cx="828947" cy="480187"/>
                </a:xfrm>
                <a:prstGeom prst="flowChartPunchedCar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解体</a:t>
                  </a:r>
                </a:p>
              </p:txBody>
            </p:sp>
            <p:sp>
              <p:nvSpPr>
                <p:cNvPr id="96" name="フローチャート: カード 95"/>
                <p:cNvSpPr/>
                <p:nvPr/>
              </p:nvSpPr>
              <p:spPr>
                <a:xfrm>
                  <a:off x="3011107" y="5359925"/>
                  <a:ext cx="828947" cy="480187"/>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建築</a:t>
                  </a:r>
                </a:p>
              </p:txBody>
            </p:sp>
            <p:sp>
              <p:nvSpPr>
                <p:cNvPr id="97" name="フローチャート: カード 96"/>
                <p:cNvSpPr/>
                <p:nvPr/>
              </p:nvSpPr>
              <p:spPr>
                <a:xfrm>
                  <a:off x="2146680" y="5924594"/>
                  <a:ext cx="828947" cy="480187"/>
                </a:xfrm>
                <a:prstGeom prst="flowChartPunchedCar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電気</a:t>
                  </a:r>
                </a:p>
              </p:txBody>
            </p:sp>
            <p:sp>
              <p:nvSpPr>
                <p:cNvPr id="98" name="フローチャート: カード 97"/>
                <p:cNvSpPr/>
                <p:nvPr/>
              </p:nvSpPr>
              <p:spPr>
                <a:xfrm>
                  <a:off x="3011107" y="5924592"/>
                  <a:ext cx="828947" cy="480187"/>
                </a:xfrm>
                <a:prstGeom prst="flowChartPunchedCar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機械</a:t>
                  </a:r>
                </a:p>
              </p:txBody>
            </p:sp>
            <p:sp>
              <p:nvSpPr>
                <p:cNvPr id="99" name="フローチャート: カード 98"/>
                <p:cNvSpPr/>
                <p:nvPr/>
              </p:nvSpPr>
              <p:spPr>
                <a:xfrm>
                  <a:off x="2146678" y="6659361"/>
                  <a:ext cx="1692623" cy="1000390"/>
                </a:xfrm>
                <a:prstGeom prst="flowChartPunchedCar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1400" b="1" u="sng" dirty="0">
                      <a:solidFill>
                        <a:schemeClr val="bg1"/>
                      </a:solidFill>
                    </a:rPr>
                    <a:t>一括発注</a:t>
                  </a:r>
                  <a:endParaRPr lang="en-US" altLang="ja-JP" sz="1400" b="1" u="sng" dirty="0">
                    <a:solidFill>
                      <a:schemeClr val="bg1"/>
                    </a:solidFill>
                  </a:endParaRPr>
                </a:p>
                <a:p>
                  <a:pPr algn="ctr"/>
                  <a:r>
                    <a:rPr lang="ja-JP" altLang="en-US" sz="1400" b="1" dirty="0">
                      <a:solidFill>
                        <a:schemeClr val="bg1"/>
                      </a:solidFill>
                    </a:rPr>
                    <a:t>解体・建築・電気・機械</a:t>
                  </a:r>
                  <a:endParaRPr lang="en-US" altLang="ja-JP" sz="1400" b="1" dirty="0">
                    <a:solidFill>
                      <a:schemeClr val="bg1"/>
                    </a:solidFill>
                  </a:endParaRPr>
                </a:p>
                <a:p>
                  <a:pPr algn="ctr"/>
                  <a:endParaRPr lang="ja-JP" altLang="en-US" sz="1400" b="1" dirty="0">
                    <a:solidFill>
                      <a:schemeClr val="bg1"/>
                    </a:solidFill>
                  </a:endParaRPr>
                </a:p>
              </p:txBody>
            </p:sp>
          </p:grpSp>
          <p:sp>
            <p:nvSpPr>
              <p:cNvPr id="93" name="角丸四角形 92"/>
              <p:cNvSpPr/>
              <p:nvPr/>
            </p:nvSpPr>
            <p:spPr>
              <a:xfrm>
                <a:off x="-361144" y="7391681"/>
                <a:ext cx="989456" cy="31170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市直営</a:t>
                </a:r>
              </a:p>
            </p:txBody>
          </p:sp>
          <p:sp>
            <p:nvSpPr>
              <p:cNvPr id="94" name="角丸四角形 93"/>
              <p:cNvSpPr/>
              <p:nvPr/>
            </p:nvSpPr>
            <p:spPr>
              <a:xfrm>
                <a:off x="-406416" y="8520089"/>
                <a:ext cx="1080000" cy="30009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独法化後</a:t>
                </a:r>
              </a:p>
            </p:txBody>
          </p:sp>
        </p:grpSp>
        <p:grpSp>
          <p:nvGrpSpPr>
            <p:cNvPr id="53" name="グループ化 52"/>
            <p:cNvGrpSpPr/>
            <p:nvPr/>
          </p:nvGrpSpPr>
          <p:grpSpPr>
            <a:xfrm>
              <a:off x="4366609" y="1159295"/>
              <a:ext cx="4030632" cy="2429482"/>
              <a:chOff x="5311510" y="6914741"/>
              <a:chExt cx="4609914" cy="1050763"/>
            </a:xfrm>
          </p:grpSpPr>
          <p:grpSp>
            <p:nvGrpSpPr>
              <p:cNvPr id="79" name="グループ化 78"/>
              <p:cNvGrpSpPr/>
              <p:nvPr/>
            </p:nvGrpSpPr>
            <p:grpSpPr>
              <a:xfrm>
                <a:off x="5311510" y="6914741"/>
                <a:ext cx="4609914" cy="437004"/>
                <a:chOff x="1639222" y="5834621"/>
                <a:chExt cx="4609914" cy="437004"/>
              </a:xfrm>
            </p:grpSpPr>
            <p:sp>
              <p:nvSpPr>
                <p:cNvPr id="88" name="正方形/長方形 87"/>
                <p:cNvSpPr/>
                <p:nvPr/>
              </p:nvSpPr>
              <p:spPr>
                <a:xfrm>
                  <a:off x="2792880" y="5835639"/>
                  <a:ext cx="1152000" cy="4336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基本設計</a:t>
                  </a:r>
                </a:p>
              </p:txBody>
            </p:sp>
            <p:sp>
              <p:nvSpPr>
                <p:cNvPr id="89" name="正方形/長方形 88"/>
                <p:cNvSpPr/>
                <p:nvPr/>
              </p:nvSpPr>
              <p:spPr>
                <a:xfrm>
                  <a:off x="3945008" y="5835639"/>
                  <a:ext cx="1152000" cy="43367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実施設計</a:t>
                  </a:r>
                </a:p>
              </p:txBody>
            </p:sp>
            <p:sp>
              <p:nvSpPr>
                <p:cNvPr id="90" name="正方形/長方形 89"/>
                <p:cNvSpPr/>
                <p:nvPr/>
              </p:nvSpPr>
              <p:spPr>
                <a:xfrm>
                  <a:off x="5097136" y="5835639"/>
                  <a:ext cx="1152000" cy="4336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工事</a:t>
                  </a:r>
                </a:p>
              </p:txBody>
            </p:sp>
            <p:sp>
              <p:nvSpPr>
                <p:cNvPr id="91" name="正方形/長方形 90"/>
                <p:cNvSpPr/>
                <p:nvPr/>
              </p:nvSpPr>
              <p:spPr>
                <a:xfrm>
                  <a:off x="1639222" y="5834621"/>
                  <a:ext cx="1152000" cy="43700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基本計画</a:t>
                  </a:r>
                </a:p>
              </p:txBody>
            </p:sp>
          </p:grpSp>
          <p:sp>
            <p:nvSpPr>
              <p:cNvPr id="81" name="正方形/長方形 80"/>
              <p:cNvSpPr/>
              <p:nvPr/>
            </p:nvSpPr>
            <p:spPr>
              <a:xfrm>
                <a:off x="5313328" y="7508847"/>
                <a:ext cx="3455968" cy="4566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latin typeface="Meiryo UI" panose="020B0604030504040204" pitchFamily="50" charset="-128"/>
                    <a:ea typeface="Meiryo UI" panose="020B0604030504040204" pitchFamily="50" charset="-128"/>
                  </a:rPr>
                  <a:t>一括発注</a:t>
                </a:r>
                <a:endParaRPr lang="en-US" altLang="ja-JP" sz="14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基本計画・基本設計・実施設計・工事</a:t>
                </a:r>
              </a:p>
            </p:txBody>
          </p:sp>
          <p:cxnSp>
            <p:nvCxnSpPr>
              <p:cNvPr id="82" name="直線コネクタ 81"/>
              <p:cNvCxnSpPr/>
              <p:nvPr/>
            </p:nvCxnSpPr>
            <p:spPr>
              <a:xfrm>
                <a:off x="5313120" y="7394396"/>
                <a:ext cx="0" cy="13512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8769297" y="7368316"/>
                <a:ext cx="1152126" cy="1405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4" name="角丸四角形 53"/>
            <p:cNvSpPr/>
            <p:nvPr/>
          </p:nvSpPr>
          <p:spPr>
            <a:xfrm>
              <a:off x="2711511" y="708826"/>
              <a:ext cx="1188135" cy="360134"/>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工種毎の分割発注</a:t>
              </a:r>
            </a:p>
          </p:txBody>
        </p:sp>
        <p:sp>
          <p:nvSpPr>
            <p:cNvPr id="75" name="角丸四角形 74"/>
            <p:cNvSpPr/>
            <p:nvPr/>
          </p:nvSpPr>
          <p:spPr>
            <a:xfrm>
              <a:off x="5742773" y="681176"/>
              <a:ext cx="1279529" cy="360133"/>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進捗毎の分割発注</a:t>
              </a:r>
            </a:p>
          </p:txBody>
        </p:sp>
        <p:sp>
          <p:nvSpPr>
            <p:cNvPr id="76" name="下矢印 75"/>
            <p:cNvSpPr/>
            <p:nvPr/>
          </p:nvSpPr>
          <p:spPr>
            <a:xfrm>
              <a:off x="1961400" y="2029928"/>
              <a:ext cx="142263" cy="779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endParaRPr>
            </a:p>
          </p:txBody>
        </p:sp>
      </p:grpSp>
      <p:sp>
        <p:nvSpPr>
          <p:cNvPr id="100" name="角丸四角形 99"/>
          <p:cNvSpPr/>
          <p:nvPr/>
        </p:nvSpPr>
        <p:spPr>
          <a:xfrm>
            <a:off x="-145527" y="5026037"/>
            <a:ext cx="1594477" cy="213829"/>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r>
              <a:rPr kumimoji="0"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62"/>
          <p:cNvGrpSpPr/>
          <p:nvPr/>
        </p:nvGrpSpPr>
        <p:grpSpPr>
          <a:xfrm>
            <a:off x="179512" y="260648"/>
            <a:ext cx="8928848" cy="369334"/>
            <a:chOff x="179512" y="260648"/>
            <a:chExt cx="8928848" cy="369334"/>
          </a:xfrm>
        </p:grpSpPr>
        <p:grpSp>
          <p:nvGrpSpPr>
            <p:cNvPr id="65" name="グループ化 4"/>
            <p:cNvGrpSpPr/>
            <p:nvPr/>
          </p:nvGrpSpPr>
          <p:grpSpPr>
            <a:xfrm>
              <a:off x="179512" y="260650"/>
              <a:ext cx="8712968" cy="369332"/>
              <a:chOff x="179512" y="260648"/>
              <a:chExt cx="8712968" cy="369331"/>
            </a:xfrm>
          </p:grpSpPr>
          <p:sp>
            <p:nvSpPr>
              <p:cNvPr id="68" name="正方形/長方形 67"/>
              <p:cNvSpPr/>
              <p:nvPr/>
            </p:nvSpPr>
            <p:spPr>
              <a:xfrm>
                <a:off x="251520" y="260648"/>
                <a:ext cx="5904656" cy="369331"/>
              </a:xfrm>
              <a:prstGeom prst="rect">
                <a:avLst/>
              </a:prstGeom>
            </p:spPr>
            <p:txBody>
              <a:bodyPr wrap="square">
                <a:spAutoFit/>
              </a:bodyPr>
              <a:lstStyle/>
              <a:p>
                <a:r>
                  <a:rPr lang="ja-JP" altLang="en-US" b="1" dirty="0">
                    <a:solidFill>
                      <a:srgbClr val="000000"/>
                    </a:solidFill>
                    <a:latin typeface="Calibri" pitchFamily="34" charset="0"/>
                  </a:rPr>
                  <a:t>独法化により期待される効果（ハード面：獣舎整備）</a:t>
                </a:r>
              </a:p>
            </p:txBody>
          </p:sp>
          <p:cxnSp>
            <p:nvCxnSpPr>
              <p:cNvPr id="80" name="直線コネクタ 79"/>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正方形/長方形 65"/>
            <p:cNvSpPr/>
            <p:nvPr/>
          </p:nvSpPr>
          <p:spPr>
            <a:xfrm>
              <a:off x="7596343" y="260648"/>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grpSp>
      <p:pic>
        <p:nvPicPr>
          <p:cNvPr id="55" name="図 54">
            <a:extLst>
              <a:ext uri="{FF2B5EF4-FFF2-40B4-BE49-F238E27FC236}">
                <a16:creationId xmlns:a16="http://schemas.microsoft.com/office/drawing/2014/main" id="{53042BAB-D850-9A66-7285-31A468B3CB28}"/>
              </a:ext>
            </a:extLst>
          </p:cNvPr>
          <p:cNvPicPr/>
          <p:nvPr/>
        </p:nvPicPr>
        <p:blipFill rotWithShape="1">
          <a:blip r:embed="rId2"/>
          <a:srcRect l="71944" t="20521" r="19787" b="73197"/>
          <a:stretch/>
        </p:blipFill>
        <p:spPr bwMode="auto">
          <a:xfrm>
            <a:off x="6811521" y="193825"/>
            <a:ext cx="818953" cy="355414"/>
          </a:xfrm>
          <a:prstGeom prst="rect">
            <a:avLst/>
          </a:prstGeom>
          <a:ln>
            <a:noFill/>
          </a:ln>
          <a:extLst>
            <a:ext uri="{53640926-AAD7-44D8-BBD7-CCE9431645EC}">
              <a14:shadowObscured xmlns:a14="http://schemas.microsoft.com/office/drawing/2010/main"/>
            </a:ext>
          </a:extLst>
        </p:spPr>
      </p:pic>
      <p:sp>
        <p:nvSpPr>
          <p:cNvPr id="56" name="テキスト ボックス 36"/>
          <p:cNvSpPr txBox="1"/>
          <p:nvPr/>
        </p:nvSpPr>
        <p:spPr>
          <a:xfrm>
            <a:off x="162278" y="-10981"/>
            <a:ext cx="3877654"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見直し</a:t>
            </a:r>
            <a:r>
              <a:rPr lang="en-US" altLang="zh-CN"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独立行政法人化</a:t>
            </a:r>
            <a:r>
              <a:rPr lang="en-US" altLang="zh-CN"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・動物園</a:t>
            </a:r>
            <a:endPar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150</a:t>
            </a:fld>
            <a:endParaRPr lang="ja-JP" altLang="en-US"/>
          </a:p>
        </p:txBody>
      </p:sp>
    </p:spTree>
    <p:extLst>
      <p:ext uri="{BB962C8B-B14F-4D97-AF65-F5344CB8AC3E}">
        <p14:creationId xmlns:p14="http://schemas.microsoft.com/office/powerpoint/2010/main" val="892862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9652" y="620736"/>
            <a:ext cx="6625400" cy="360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285750" indent="-285750">
              <a:lnSpc>
                <a:spcPct val="90000"/>
              </a:lnSpc>
              <a:spcBef>
                <a:spcPct val="20000"/>
              </a:spcBef>
              <a:buClr>
                <a:schemeClr val="tx2"/>
              </a:buClr>
              <a:buSzPct val="115000"/>
              <a:buFont typeface="Wingdings" panose="05000000000000000000" pitchFamily="2" charset="2"/>
              <a:buChar char="n"/>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好循環（イメージ）</a:t>
            </a:r>
          </a:p>
        </p:txBody>
      </p:sp>
      <p:grpSp>
        <p:nvGrpSpPr>
          <p:cNvPr id="14" name="グループ化 13"/>
          <p:cNvGrpSpPr/>
          <p:nvPr/>
        </p:nvGrpSpPr>
        <p:grpSpPr>
          <a:xfrm>
            <a:off x="173254" y="1158155"/>
            <a:ext cx="8836284" cy="5377414"/>
            <a:chOff x="-590774" y="787290"/>
            <a:chExt cx="10649175" cy="6025926"/>
          </a:xfrm>
        </p:grpSpPr>
        <p:sp>
          <p:nvSpPr>
            <p:cNvPr id="17" name="ドーナツ 16"/>
            <p:cNvSpPr>
              <a:spLocks noChangeAspect="1"/>
            </p:cNvSpPr>
            <p:nvPr/>
          </p:nvSpPr>
          <p:spPr>
            <a:xfrm>
              <a:off x="1908304" y="981288"/>
              <a:ext cx="5400000" cy="5400000"/>
            </a:xfrm>
            <a:prstGeom prst="donut">
              <a:avLst>
                <a:gd name="adj" fmla="val 2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3" name="角丸四角形 32"/>
            <p:cNvSpPr/>
            <p:nvPr/>
          </p:nvSpPr>
          <p:spPr>
            <a:xfrm>
              <a:off x="2864857" y="2623324"/>
              <a:ext cx="3485934" cy="10807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latin typeface="Meiryo UI" panose="020B0604030504040204" pitchFamily="50" charset="-128"/>
                  <a:ea typeface="Meiryo UI" panose="020B0604030504040204" pitchFamily="50" charset="-128"/>
                </a:rPr>
                <a:t>■天王寺動物園のめざす姿</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「国際社会に貢献し世界に誇れる動物園」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90000"/>
                </a:lnSpc>
                <a:spcBef>
                  <a:spcPct val="20000"/>
                </a:spcBef>
                <a:buClr>
                  <a:schemeClr val="tx2"/>
                </a:buClr>
                <a:buSzPct val="115000"/>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貢献と国際的評価の向上）</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3347864" y="3763203"/>
              <a:ext cx="2448272" cy="1477345"/>
              <a:chOff x="3728864" y="4123243"/>
              <a:chExt cx="2448272" cy="1477345"/>
            </a:xfrm>
          </p:grpSpPr>
          <p:pic>
            <p:nvPicPr>
              <p:cNvPr id="34" name="図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009" y="4915334"/>
                <a:ext cx="720000" cy="685254"/>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64" y="4123243"/>
                <a:ext cx="720000" cy="720000"/>
              </a:xfrm>
              <a:prstGeom prst="rect">
                <a:avLst/>
              </a:prstGeom>
            </p:spPr>
          </p:pic>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993" y="4915334"/>
                <a:ext cx="720000" cy="685253"/>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136" y="4123243"/>
                <a:ext cx="720000" cy="719999"/>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040" y="4123243"/>
                <a:ext cx="720000" cy="720000"/>
              </a:xfrm>
              <a:prstGeom prst="rect">
                <a:avLst/>
              </a:prstGeom>
            </p:spPr>
          </p:pic>
        </p:grpSp>
        <p:grpSp>
          <p:nvGrpSpPr>
            <p:cNvPr id="3" name="グループ化 2"/>
            <p:cNvGrpSpPr/>
            <p:nvPr/>
          </p:nvGrpSpPr>
          <p:grpSpPr>
            <a:xfrm>
              <a:off x="-252536" y="2708920"/>
              <a:ext cx="3240440" cy="1440000"/>
              <a:chOff x="200392" y="1808640"/>
              <a:chExt cx="3240440" cy="1440000"/>
            </a:xfrm>
          </p:grpSpPr>
          <p:sp>
            <p:nvSpPr>
              <p:cNvPr id="10" name="円/楕円 9"/>
              <p:cNvSpPr>
                <a:spLocks/>
              </p:cNvSpPr>
              <p:nvPr/>
            </p:nvSpPr>
            <p:spPr>
              <a:xfrm>
                <a:off x="200392" y="180864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0832" y="1952656"/>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トップの経営判断に基づく</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戦略的かつ効果的な投資</a:t>
                </a:r>
              </a:p>
            </p:txBody>
          </p:sp>
        </p:grpSp>
        <p:grpSp>
          <p:nvGrpSpPr>
            <p:cNvPr id="6" name="グループ化 5"/>
            <p:cNvGrpSpPr/>
            <p:nvPr/>
          </p:nvGrpSpPr>
          <p:grpSpPr>
            <a:xfrm>
              <a:off x="1259632" y="1052896"/>
              <a:ext cx="3240360" cy="1440000"/>
              <a:chOff x="3296816" y="620848"/>
              <a:chExt cx="3240360" cy="1440000"/>
            </a:xfrm>
          </p:grpSpPr>
          <p:sp>
            <p:nvSpPr>
              <p:cNvPr id="12" name="円/楕円 11"/>
              <p:cNvSpPr>
                <a:spLocks/>
              </p:cNvSpPr>
              <p:nvPr/>
            </p:nvSpPr>
            <p:spPr>
              <a:xfrm>
                <a:off x="3296816" y="62084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40" name="角丸四角形 39"/>
              <p:cNvSpPr/>
              <p:nvPr/>
            </p:nvSpPr>
            <p:spPr>
              <a:xfrm>
                <a:off x="3297176" y="805045"/>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動物福祉に配慮した飼育環境</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高度な飼育・繁殖技術の確立</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種の保存・生物多様性の保全</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6156176" y="2636912"/>
              <a:ext cx="3240360" cy="1440000"/>
              <a:chOff x="6393160" y="1808800"/>
              <a:chExt cx="3240360" cy="1440000"/>
            </a:xfrm>
          </p:grpSpPr>
          <p:sp>
            <p:nvSpPr>
              <p:cNvPr id="15" name="円/楕円 14"/>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41" name="角丸四角形 40"/>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人気希少動物の導入</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安定的な動物の確保</a:t>
                </a:r>
                <a:endParaRPr lang="en-US" altLang="ja-JP" b="1" dirty="0">
                  <a:solidFill>
                    <a:schemeClr val="bg1"/>
                  </a:solidFill>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5652120" y="4293096"/>
              <a:ext cx="3240360" cy="1440000"/>
              <a:chOff x="6393160" y="4185064"/>
              <a:chExt cx="3240360" cy="1440000"/>
            </a:xfrm>
          </p:grpSpPr>
          <p:sp>
            <p:nvSpPr>
              <p:cNvPr id="16" name="円/楕円 15"/>
              <p:cNvSpPr>
                <a:spLocks/>
              </p:cNvSpPr>
              <p:nvPr/>
            </p:nvSpPr>
            <p:spPr>
              <a:xfrm>
                <a:off x="6393520" y="4185064"/>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42" name="角丸四角形 41"/>
              <p:cNvSpPr/>
              <p:nvPr/>
            </p:nvSpPr>
            <p:spPr>
              <a:xfrm>
                <a:off x="6393160" y="436522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園の魅力向上</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外部への積極的な情報発信</a:t>
                </a:r>
              </a:p>
            </p:txBody>
          </p:sp>
        </p:grpSp>
        <p:grpSp>
          <p:nvGrpSpPr>
            <p:cNvPr id="11" name="グループ化 10"/>
            <p:cNvGrpSpPr/>
            <p:nvPr/>
          </p:nvGrpSpPr>
          <p:grpSpPr>
            <a:xfrm>
              <a:off x="2987824" y="5373216"/>
              <a:ext cx="3240360" cy="1440000"/>
              <a:chOff x="3296816" y="5373216"/>
              <a:chExt cx="3240360" cy="1440000"/>
            </a:xfrm>
          </p:grpSpPr>
          <p:sp>
            <p:nvSpPr>
              <p:cNvPr id="5" name="円/楕円 4"/>
              <p:cNvSpPr/>
              <p:nvPr/>
            </p:nvSpPr>
            <p:spPr>
              <a:xfrm>
                <a:off x="3296816" y="5373216"/>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43" name="角丸四角形 42"/>
              <p:cNvSpPr/>
              <p:nvPr/>
            </p:nvSpPr>
            <p:spPr>
              <a:xfrm>
                <a:off x="3297176" y="5517072"/>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来園者の増加</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市民・企業等からの支援拡大</a:t>
                </a:r>
              </a:p>
            </p:txBody>
          </p:sp>
        </p:grpSp>
        <p:grpSp>
          <p:nvGrpSpPr>
            <p:cNvPr id="13" name="グループ化 12"/>
            <p:cNvGrpSpPr/>
            <p:nvPr/>
          </p:nvGrpSpPr>
          <p:grpSpPr>
            <a:xfrm>
              <a:off x="323528" y="4293096"/>
              <a:ext cx="3240000" cy="1440000"/>
              <a:chOff x="200472" y="4221088"/>
              <a:chExt cx="3240000" cy="1440000"/>
            </a:xfrm>
          </p:grpSpPr>
          <p:sp>
            <p:nvSpPr>
              <p:cNvPr id="8" name="円/楕円 7"/>
              <p:cNvSpPr>
                <a:spLocks/>
              </p:cNvSpPr>
              <p:nvPr/>
            </p:nvSpPr>
            <p:spPr>
              <a:xfrm>
                <a:off x="200472" y="422108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52" name="角丸四角形 51"/>
              <p:cNvSpPr/>
              <p:nvPr/>
            </p:nvSpPr>
            <p:spPr>
              <a:xfrm>
                <a:off x="200472" y="436510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latin typeface="Meiryo UI" panose="020B0604030504040204" pitchFamily="50" charset="-128"/>
                    <a:ea typeface="Meiryo UI" panose="020B0604030504040204" pitchFamily="50" charset="-128"/>
                  </a:rPr>
                  <a:t>動物園運営の基盤となる</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自主独立した安定的な経営</a:t>
                </a:r>
              </a:p>
            </p:txBody>
          </p:sp>
        </p:grpSp>
        <p:grpSp>
          <p:nvGrpSpPr>
            <p:cNvPr id="45" name="グループ化 44"/>
            <p:cNvGrpSpPr/>
            <p:nvPr/>
          </p:nvGrpSpPr>
          <p:grpSpPr>
            <a:xfrm>
              <a:off x="4788024" y="1052896"/>
              <a:ext cx="3240360" cy="1440000"/>
              <a:chOff x="6393160" y="1808800"/>
              <a:chExt cx="3240360" cy="1440000"/>
            </a:xfrm>
          </p:grpSpPr>
          <p:sp>
            <p:nvSpPr>
              <p:cNvPr id="46" name="円/楕円 45"/>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48" name="角丸四角形 47"/>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latin typeface="Meiryo UI" panose="020B0604030504040204" pitchFamily="50" charset="-128"/>
                    <a:ea typeface="Meiryo UI" panose="020B0604030504040204" pitchFamily="50" charset="-128"/>
                  </a:rPr>
                  <a:t>国内外の園からの評価向上</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他園との信頼関係の構築</a:t>
                </a:r>
              </a:p>
            </p:txBody>
          </p:sp>
        </p:grpSp>
        <p:sp>
          <p:nvSpPr>
            <p:cNvPr id="21" name="角丸四角形吹き出し 20"/>
            <p:cNvSpPr/>
            <p:nvPr/>
          </p:nvSpPr>
          <p:spPr>
            <a:xfrm>
              <a:off x="7284002" y="2172472"/>
              <a:ext cx="2774399" cy="576000"/>
            </a:xfrm>
            <a:prstGeom prst="wedgeRoundRectCallout">
              <a:avLst>
                <a:gd name="adj1" fmla="val -42807"/>
                <a:gd name="adj2" fmla="val 98005"/>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これからの動物園運営の</a:t>
              </a:r>
              <a:r>
                <a:rPr lang="en-US" altLang="ja-JP" sz="1300" dirty="0">
                  <a:solidFill>
                    <a:schemeClr val="tx1"/>
                  </a:solidFill>
                  <a:latin typeface="Meiryo UI" panose="020B0604030504040204" pitchFamily="50" charset="-128"/>
                  <a:ea typeface="Meiryo UI" panose="020B0604030504040204" pitchFamily="50" charset="-128"/>
                </a:rPr>
                <a:t/>
              </a:r>
              <a:br>
                <a:rPr lang="en-US" altLang="ja-JP" sz="1300" dirty="0">
                  <a:solidFill>
                    <a:schemeClr val="tx1"/>
                  </a:solidFill>
                  <a:latin typeface="Meiryo UI" panose="020B0604030504040204" pitchFamily="50" charset="-128"/>
                  <a:ea typeface="Meiryo UI" panose="020B0604030504040204" pitchFamily="50" charset="-128"/>
                </a:rPr>
              </a:br>
              <a:r>
                <a:rPr lang="ja-JP" altLang="en-US" sz="1300" dirty="0">
                  <a:solidFill>
                    <a:schemeClr val="tx1"/>
                  </a:solidFill>
                  <a:latin typeface="Meiryo UI" panose="020B0604030504040204" pitchFamily="50" charset="-128"/>
                  <a:ea typeface="Meiryo UI" panose="020B0604030504040204" pitchFamily="50" charset="-128"/>
                </a:rPr>
                <a:t>命運を握る最も重要なポイント</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49" name="角丸四角形吹き出し 48"/>
            <p:cNvSpPr/>
            <p:nvPr/>
          </p:nvSpPr>
          <p:spPr>
            <a:xfrm>
              <a:off x="-590774" y="1329302"/>
              <a:ext cx="1678096" cy="756080"/>
            </a:xfrm>
            <a:prstGeom prst="wedgeRoundRectCallout">
              <a:avLst>
                <a:gd name="adj1" fmla="val 73909"/>
                <a:gd name="adj2" fmla="val -7799"/>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動物福祉環境の充実から</a:t>
              </a:r>
              <a:endParaRPr lang="en-US" altLang="ja-JP" sz="1300" dirty="0">
                <a:solidFill>
                  <a:schemeClr val="tx1"/>
                </a:solidFill>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4195484" y="787290"/>
              <a:ext cx="813561" cy="576000"/>
              <a:chOff x="10103227" y="666267"/>
              <a:chExt cx="813561" cy="576000"/>
            </a:xfrm>
          </p:grpSpPr>
          <p:sp>
            <p:nvSpPr>
              <p:cNvPr id="4" name="正方形/長方形 3"/>
              <p:cNvSpPr/>
              <p:nvPr/>
            </p:nvSpPr>
            <p:spPr>
              <a:xfrm>
                <a:off x="10179426" y="820034"/>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右矢印 17"/>
              <p:cNvSpPr/>
              <p:nvPr/>
            </p:nvSpPr>
            <p:spPr>
              <a:xfrm>
                <a:off x="10340788" y="666267"/>
                <a:ext cx="576000" cy="576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正方形/長方形 50"/>
              <p:cNvSpPr/>
              <p:nvPr/>
            </p:nvSpPr>
            <p:spPr>
              <a:xfrm>
                <a:off x="10264592" y="824518"/>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正方形/長方形 54"/>
              <p:cNvSpPr/>
              <p:nvPr/>
            </p:nvSpPr>
            <p:spPr>
              <a:xfrm>
                <a:off x="10103227" y="824517"/>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3" name="角丸四角形吹き出し 52"/>
            <p:cNvSpPr/>
            <p:nvPr/>
          </p:nvSpPr>
          <p:spPr>
            <a:xfrm>
              <a:off x="-19736" y="6005023"/>
              <a:ext cx="2774399" cy="576000"/>
            </a:xfrm>
            <a:prstGeom prst="wedgeRoundRectCallout">
              <a:avLst>
                <a:gd name="adj1" fmla="val 63175"/>
                <a:gd name="adj2" fmla="val -61166"/>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自己収入の拡大につながり</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公費負担の縮減にも寄与</a:t>
              </a:r>
              <a:endParaRPr lang="en-US" altLang="ja-JP" sz="1400" dirty="0">
                <a:solidFill>
                  <a:schemeClr val="tx1"/>
                </a:solidFill>
                <a:latin typeface="Meiryo UI" panose="020B0604030504040204" pitchFamily="50" charset="-128"/>
                <a:ea typeface="Meiryo UI" panose="020B0604030504040204" pitchFamily="50" charset="-128"/>
              </a:endParaRPr>
            </a:p>
          </p:txBody>
        </p:sp>
      </p:grpSp>
      <p:grpSp>
        <p:nvGrpSpPr>
          <p:cNvPr id="47" name="グループ化 46"/>
          <p:cNvGrpSpPr/>
          <p:nvPr/>
        </p:nvGrpSpPr>
        <p:grpSpPr>
          <a:xfrm>
            <a:off x="179512" y="260648"/>
            <a:ext cx="8928848" cy="369334"/>
            <a:chOff x="179512" y="260648"/>
            <a:chExt cx="8928848" cy="369334"/>
          </a:xfrm>
        </p:grpSpPr>
        <p:grpSp>
          <p:nvGrpSpPr>
            <p:cNvPr id="58" name="グループ化 4"/>
            <p:cNvGrpSpPr/>
            <p:nvPr/>
          </p:nvGrpSpPr>
          <p:grpSpPr>
            <a:xfrm>
              <a:off x="179512" y="260650"/>
              <a:ext cx="8712968" cy="369332"/>
              <a:chOff x="179512" y="260648"/>
              <a:chExt cx="8712968" cy="369331"/>
            </a:xfrm>
          </p:grpSpPr>
          <p:sp>
            <p:nvSpPr>
              <p:cNvPr id="60" name="正方形/長方形 59"/>
              <p:cNvSpPr/>
              <p:nvPr/>
            </p:nvSpPr>
            <p:spPr>
              <a:xfrm>
                <a:off x="251520" y="260648"/>
                <a:ext cx="5904656" cy="369331"/>
              </a:xfrm>
              <a:prstGeom prst="rect">
                <a:avLst/>
              </a:prstGeom>
            </p:spPr>
            <p:txBody>
              <a:bodyPr wrap="square">
                <a:spAutoFit/>
              </a:bodyPr>
              <a:lstStyle/>
              <a:p>
                <a:r>
                  <a:rPr lang="ja-JP" altLang="en-US" b="1" dirty="0">
                    <a:solidFill>
                      <a:srgbClr val="000000"/>
                    </a:solidFill>
                    <a:latin typeface="Calibri" pitchFamily="34" charset="0"/>
                  </a:rPr>
                  <a:t>独法化により実現可能な好循環</a:t>
                </a:r>
              </a:p>
            </p:txBody>
          </p:sp>
          <p:cxnSp>
            <p:nvCxnSpPr>
              <p:cNvPr id="61" name="直線コネクタ 60"/>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正方形/長方形 58"/>
            <p:cNvSpPr/>
            <p:nvPr/>
          </p:nvSpPr>
          <p:spPr>
            <a:xfrm>
              <a:off x="7596343" y="260648"/>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grpSp>
      <p:pic>
        <p:nvPicPr>
          <p:cNvPr id="50" name="図 49">
            <a:extLst>
              <a:ext uri="{FF2B5EF4-FFF2-40B4-BE49-F238E27FC236}">
                <a16:creationId xmlns:a16="http://schemas.microsoft.com/office/drawing/2014/main" id="{53042BAB-D850-9A66-7285-31A468B3CB28}"/>
              </a:ext>
            </a:extLst>
          </p:cNvPr>
          <p:cNvPicPr/>
          <p:nvPr/>
        </p:nvPicPr>
        <p:blipFill rotWithShape="1">
          <a:blip r:embed="rId7"/>
          <a:srcRect l="71944" t="20521" r="19787" b="73197"/>
          <a:stretch/>
        </p:blipFill>
        <p:spPr bwMode="auto">
          <a:xfrm>
            <a:off x="6777390" y="192767"/>
            <a:ext cx="818953" cy="355414"/>
          </a:xfrm>
          <a:prstGeom prst="rect">
            <a:avLst/>
          </a:prstGeom>
          <a:ln>
            <a:noFill/>
          </a:ln>
          <a:extLst>
            <a:ext uri="{53640926-AAD7-44D8-BBD7-CCE9431645EC}">
              <a14:shadowObscured xmlns:a14="http://schemas.microsoft.com/office/drawing/2010/main"/>
            </a:ext>
          </a:extLst>
        </p:spPr>
      </p:pic>
      <p:sp>
        <p:nvSpPr>
          <p:cNvPr id="54" name="テキスト ボックス 36"/>
          <p:cNvSpPr txBox="1"/>
          <p:nvPr/>
        </p:nvSpPr>
        <p:spPr>
          <a:xfrm>
            <a:off x="-77703" y="1615"/>
            <a:ext cx="3877654"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見直し</a:t>
            </a:r>
            <a:r>
              <a:rPr lang="en-US" altLang="zh-CN"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独立行政法人化</a:t>
            </a:r>
            <a:r>
              <a:rPr lang="en-US" altLang="zh-CN"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・動物園</a:t>
            </a:r>
            <a:endParaRPr lang="zh-CN"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2" name="スライド番号プレースホルダー 21"/>
          <p:cNvSpPr>
            <a:spLocks noGrp="1"/>
          </p:cNvSpPr>
          <p:nvPr>
            <p:ph type="sldNum" sz="quarter" idx="12"/>
          </p:nvPr>
        </p:nvSpPr>
        <p:spPr/>
        <p:txBody>
          <a:bodyPr/>
          <a:lstStyle/>
          <a:p>
            <a:fld id="{63BC356D-1576-478B-8647-1361C6E9DFF7}" type="slidenum">
              <a:rPr lang="ja-JP" altLang="en-US" smtClean="0"/>
              <a:pPr/>
              <a:t>151</a:t>
            </a:fld>
            <a:endParaRPr lang="ja-JP" altLang="en-US"/>
          </a:p>
        </p:txBody>
      </p:sp>
    </p:spTree>
    <p:extLst>
      <p:ext uri="{BB962C8B-B14F-4D97-AF65-F5344CB8AC3E}">
        <p14:creationId xmlns:p14="http://schemas.microsoft.com/office/powerpoint/2010/main" val="2363761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140" y="74812"/>
            <a:ext cx="9701708" cy="6840760"/>
          </a:xfrm>
          <a:prstGeom prst="rect">
            <a:avLst/>
          </a:prstGeom>
        </p:spPr>
        <p:txBody>
          <a:bodyPr vert="horz" lIns="91440" tIns="45720" rIns="91440" bIns="45720" rtlCol="0" anchor="ctr">
            <a:normAutofit/>
          </a:bodyPr>
          <a:lstStyle/>
          <a:p>
            <a:pPr>
              <a:spcBef>
                <a:spcPct val="0"/>
              </a:spcBef>
              <a:defRPr/>
            </a:pPr>
            <a:r>
              <a:rPr lang="en-US" altLang="ja-JP" sz="3600" b="1" dirty="0">
                <a:latin typeface="BIZ UDゴシック" panose="020B0400000000000000" pitchFamily="49" charset="-128"/>
                <a:ea typeface="BIZ UDゴシック" panose="020B0400000000000000" pitchFamily="49" charset="-128"/>
                <a:cs typeface="+mj-cs"/>
              </a:rPr>
              <a:t>Ⅱ</a:t>
            </a:r>
            <a:r>
              <a:rPr lang="ja-JP" altLang="en-US" sz="3600" b="1" dirty="0">
                <a:latin typeface="BIZ UDゴシック" panose="020B0400000000000000" pitchFamily="49" charset="-128"/>
                <a:ea typeface="BIZ UDゴシック" panose="020B0400000000000000" pitchFamily="49" charset="-128"/>
                <a:cs typeface="+mj-cs"/>
              </a:rPr>
              <a:t>　公民連携</a:t>
            </a:r>
            <a:r>
              <a:rPr lang="en-US" altLang="ja-JP" sz="3600" b="1" dirty="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経営形態の見直し</a:t>
            </a:r>
          </a:p>
          <a:p>
            <a:pPr>
              <a:spcBef>
                <a:spcPct val="0"/>
              </a:spcBef>
              <a:defRPr/>
            </a:pPr>
            <a:r>
              <a:rPr kumimoji="1" lang="en-US" altLang="ja-JP"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
            </a:r>
            <a:br>
              <a:rPr kumimoji="1" lang="en-US" altLang="ja-JP"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br>
            <a:r>
              <a:rPr kumimoji="1" lang="en-US" altLang="ja-JP"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a:t>
            </a:r>
            <a:r>
              <a:rPr lang="ja-JP" altLang="en-US" sz="3600" b="1" noProof="0" dirty="0">
                <a:latin typeface="BIZ UDゴシック" panose="020B0400000000000000" pitchFamily="49" charset="-128"/>
                <a:ea typeface="BIZ UDゴシック" panose="020B0400000000000000" pitchFamily="49" charset="-128"/>
                <a:cs typeface="+mj-cs"/>
              </a:rPr>
              <a:t>公民連携の推進</a:t>
            </a:r>
            <a:r>
              <a:rPr kumimoji="1" lang="en-US" altLang="ja-JP"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a:t>
            </a:r>
          </a:p>
          <a:p>
            <a:pPr>
              <a:spcBef>
                <a:spcPct val="0"/>
              </a:spcBef>
              <a:defRPr/>
            </a:pPr>
            <a:r>
              <a:rPr lang="ja-JP" altLang="en-US" sz="3600" b="1" dirty="0">
                <a:latin typeface="BIZ UDゴシック" panose="020B0400000000000000" pitchFamily="49" charset="-128"/>
                <a:ea typeface="BIZ UDゴシック" panose="020B0400000000000000" pitchFamily="49" charset="-128"/>
                <a:cs typeface="+mj-cs"/>
              </a:rPr>
              <a:t>　</a:t>
            </a:r>
            <a:r>
              <a:rPr lang="en-US" altLang="ja-JP" sz="3600" b="1" dirty="0" smtClean="0">
                <a:latin typeface="BIZ UDゴシック" panose="020B0400000000000000" pitchFamily="49" charset="-128"/>
                <a:ea typeface="BIZ UDゴシック" panose="020B0400000000000000" pitchFamily="49" charset="-128"/>
                <a:cs typeface="+mj-cs"/>
              </a:rPr>
              <a:t>(11</a:t>
            </a:r>
            <a:r>
              <a:rPr lang="ja-JP" altLang="en-US" sz="3600" b="1" dirty="0" smtClean="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ＰＦＩ・指定管理者制度の活用</a:t>
            </a:r>
            <a:endParaRPr lang="en-US" altLang="ja-JP" sz="36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3600" b="1" dirty="0">
                <a:latin typeface="BIZ UDゴシック" panose="020B0400000000000000" pitchFamily="49" charset="-128"/>
                <a:ea typeface="BIZ UDゴシック" panose="020B0400000000000000" pitchFamily="49" charset="-128"/>
                <a:cs typeface="+mj-cs"/>
              </a:rPr>
              <a:t>　</a:t>
            </a:r>
            <a:r>
              <a:rPr lang="en-US" altLang="ja-JP" sz="3600" b="1" dirty="0" smtClean="0">
                <a:latin typeface="BIZ UDゴシック" panose="020B0400000000000000" pitchFamily="49" charset="-128"/>
                <a:ea typeface="BIZ UDゴシック" panose="020B0400000000000000" pitchFamily="49" charset="-128"/>
                <a:cs typeface="+mj-cs"/>
              </a:rPr>
              <a:t>(12</a:t>
            </a:r>
            <a:r>
              <a:rPr lang="ja-JP" altLang="en-US" sz="3600" b="1" dirty="0" smtClean="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サウンディング型市場調査の実施</a:t>
            </a:r>
            <a:endParaRPr lang="en-US" altLang="ja-JP" sz="36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3600" b="1" dirty="0">
                <a:latin typeface="BIZ UDゴシック" panose="020B0400000000000000" pitchFamily="49" charset="-128"/>
                <a:ea typeface="BIZ UDゴシック" panose="020B0400000000000000" pitchFamily="49" charset="-128"/>
                <a:cs typeface="+mj-cs"/>
              </a:rPr>
              <a:t>　</a:t>
            </a:r>
            <a:r>
              <a:rPr lang="en-US" altLang="ja-JP" sz="3600" b="1" dirty="0" smtClean="0">
                <a:latin typeface="BIZ UDゴシック" panose="020B0400000000000000" pitchFamily="49" charset="-128"/>
                <a:ea typeface="BIZ UDゴシック" panose="020B0400000000000000" pitchFamily="49" charset="-128"/>
                <a:cs typeface="+mj-cs"/>
              </a:rPr>
              <a:t>(13</a:t>
            </a:r>
            <a:r>
              <a:rPr lang="ja-JP" altLang="en-US" sz="3600" b="1" dirty="0" smtClean="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企業等との連携</a:t>
            </a:r>
            <a:endParaRPr lang="ja-JP" altLang="en-US" sz="3600" b="1" strike="sngStrike" dirty="0">
              <a:latin typeface="BIZ UDゴシック" panose="020B0400000000000000" pitchFamily="49" charset="-128"/>
              <a:ea typeface="BIZ UDゴシック" panose="020B0400000000000000" pitchFamily="49" charset="-128"/>
              <a:cs typeface="+mj-cs"/>
            </a:endParaRPr>
          </a:p>
          <a:p>
            <a:pPr marL="1704975" indent="-1704975">
              <a:spcBef>
                <a:spcPct val="0"/>
              </a:spcBef>
              <a:defRPr/>
            </a:pPr>
            <a:r>
              <a:rPr lang="ja-JP" altLang="en-US" sz="3600" b="1" dirty="0">
                <a:latin typeface="BIZ UDゴシック" panose="020B0400000000000000" pitchFamily="49" charset="-128"/>
                <a:ea typeface="BIZ UDゴシック" panose="020B0400000000000000" pitchFamily="49" charset="-128"/>
                <a:cs typeface="+mj-cs"/>
              </a:rPr>
              <a:t>　</a:t>
            </a:r>
            <a:r>
              <a:rPr lang="en-US" altLang="ja-JP" sz="3600" b="1" dirty="0" smtClean="0">
                <a:latin typeface="BIZ UDゴシック" panose="020B0400000000000000" pitchFamily="49" charset="-128"/>
                <a:ea typeface="BIZ UDゴシック" panose="020B0400000000000000" pitchFamily="49" charset="-128"/>
                <a:cs typeface="+mj-cs"/>
              </a:rPr>
              <a:t>(14</a:t>
            </a:r>
            <a:r>
              <a:rPr lang="ja-JP" altLang="en-US" sz="3600" b="1" dirty="0" smtClean="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天王寺公園エントランスエリア</a:t>
            </a:r>
            <a:endParaRPr lang="en-US" altLang="ja-JP" sz="3600" b="1" dirty="0">
              <a:latin typeface="BIZ UDゴシック" panose="020B0400000000000000" pitchFamily="49" charset="-128"/>
              <a:ea typeface="BIZ UDゴシック" panose="020B0400000000000000" pitchFamily="49" charset="-128"/>
              <a:cs typeface="+mj-cs"/>
            </a:endParaRPr>
          </a:p>
          <a:p>
            <a:pPr marL="1704975" indent="-1704975">
              <a:spcBef>
                <a:spcPct val="0"/>
              </a:spcBef>
              <a:defRPr/>
            </a:pPr>
            <a:r>
              <a:rPr lang="en-US" altLang="ja-JP" sz="3600" b="1" dirty="0">
                <a:latin typeface="BIZ UDゴシック" panose="020B0400000000000000" pitchFamily="49" charset="-128"/>
                <a:ea typeface="BIZ UDゴシック" panose="020B0400000000000000" pitchFamily="49" charset="-128"/>
                <a:cs typeface="+mj-cs"/>
              </a:rPr>
              <a:t>       (</a:t>
            </a:r>
            <a:r>
              <a:rPr lang="ja-JP" altLang="en-US" sz="3600" b="1" dirty="0">
                <a:latin typeface="BIZ UDゴシック" panose="020B0400000000000000" pitchFamily="49" charset="-128"/>
                <a:ea typeface="BIZ UDゴシック" panose="020B0400000000000000" pitchFamily="49" charset="-128"/>
                <a:cs typeface="+mj-cs"/>
              </a:rPr>
              <a:t>愛称</a:t>
            </a:r>
            <a:r>
              <a:rPr lang="en-US" altLang="ja-JP" sz="3600" b="1" dirty="0">
                <a:latin typeface="BIZ UDゴシック" panose="020B0400000000000000" pitchFamily="49" charset="-128"/>
                <a:ea typeface="BIZ UDゴシック" panose="020B0400000000000000" pitchFamily="49" charset="-128"/>
                <a:cs typeface="+mj-cs"/>
              </a:rPr>
              <a:t>:</a:t>
            </a:r>
            <a:r>
              <a:rPr lang="ja-JP" altLang="en-US" sz="3600" b="1" dirty="0" err="1">
                <a:latin typeface="BIZ UDゴシック" panose="020B0400000000000000" pitchFamily="49" charset="-128"/>
                <a:ea typeface="BIZ UDゴシック" panose="020B0400000000000000" pitchFamily="49" charset="-128"/>
                <a:cs typeface="+mj-cs"/>
              </a:rPr>
              <a:t>てんしば</a:t>
            </a:r>
            <a:r>
              <a:rPr lang="en-US" altLang="ja-JP" sz="3600" b="1" dirty="0">
                <a:latin typeface="BIZ UDゴシック" panose="020B0400000000000000" pitchFamily="49" charset="-128"/>
                <a:ea typeface="BIZ UDゴシック" panose="020B0400000000000000" pitchFamily="49" charset="-128"/>
                <a:cs typeface="+mj-cs"/>
              </a:rPr>
              <a:t>)</a:t>
            </a:r>
            <a:r>
              <a:rPr lang="ja-JP" altLang="en-US" sz="3600" b="1" dirty="0">
                <a:latin typeface="BIZ UDゴシック" panose="020B0400000000000000" pitchFamily="49" charset="-128"/>
                <a:ea typeface="BIZ UDゴシック" panose="020B0400000000000000" pitchFamily="49" charset="-128"/>
                <a:cs typeface="+mj-cs"/>
              </a:rPr>
              <a:t>・大阪城公園</a:t>
            </a:r>
            <a:r>
              <a:rPr lang="en-US" altLang="ja-JP" sz="3600" b="1" dirty="0">
                <a:latin typeface="BIZ UDゴシック" panose="020B0400000000000000" pitchFamily="49" charset="-128"/>
                <a:ea typeface="BIZ UDゴシック" panose="020B0400000000000000" pitchFamily="49" charset="-128"/>
                <a:cs typeface="+mj-cs"/>
              </a:rPr>
              <a:t>PMO</a:t>
            </a:r>
            <a:r>
              <a:rPr lang="ja-JP" altLang="en-US" sz="3600" b="1" dirty="0">
                <a:latin typeface="BIZ UDゴシック" panose="020B0400000000000000" pitchFamily="49" charset="-128"/>
                <a:ea typeface="BIZ UDゴシック" panose="020B0400000000000000" pitchFamily="49" charset="-128"/>
                <a:cs typeface="+mj-cs"/>
              </a:rPr>
              <a:t>・</a:t>
            </a:r>
            <a:endParaRPr lang="en-US" altLang="ja-JP" sz="3600" b="1" dirty="0">
              <a:latin typeface="BIZ UDゴシック" panose="020B0400000000000000" pitchFamily="49" charset="-128"/>
              <a:ea typeface="BIZ UDゴシック" panose="020B0400000000000000" pitchFamily="49" charset="-128"/>
              <a:cs typeface="+mj-cs"/>
            </a:endParaRPr>
          </a:p>
          <a:p>
            <a:pPr marL="1704975" indent="-1704975">
              <a:spcBef>
                <a:spcPct val="0"/>
              </a:spcBef>
              <a:defRPr/>
            </a:pPr>
            <a:r>
              <a:rPr lang="en-US" altLang="ja-JP" sz="3600" b="1" dirty="0">
                <a:latin typeface="BIZ UDゴシック" panose="020B0400000000000000" pitchFamily="49" charset="-128"/>
                <a:ea typeface="BIZ UDゴシック" panose="020B0400000000000000" pitchFamily="49" charset="-128"/>
                <a:cs typeface="+mj-cs"/>
              </a:rPr>
              <a:t>       </a:t>
            </a:r>
            <a:r>
              <a:rPr lang="ja-JP" altLang="en-US" sz="3600" b="1" dirty="0">
                <a:latin typeface="BIZ UDゴシック" panose="020B0400000000000000" pitchFamily="49" charset="-128"/>
                <a:ea typeface="BIZ UDゴシック" panose="020B0400000000000000" pitchFamily="49" charset="-128"/>
                <a:cs typeface="+mj-cs"/>
              </a:rPr>
              <a:t>難波宮跡公園</a:t>
            </a:r>
          </a:p>
          <a:p>
            <a:pPr marL="1704975" indent="-1704975">
              <a:spcBef>
                <a:spcPct val="0"/>
              </a:spcBef>
              <a:defRPr/>
            </a:pPr>
            <a:r>
              <a:rPr lang="ja-JP" altLang="en-US" sz="3600" b="1" dirty="0">
                <a:latin typeface="BIZ UDゴシック" panose="020B0400000000000000" pitchFamily="49" charset="-128"/>
                <a:ea typeface="BIZ UDゴシック" panose="020B0400000000000000" pitchFamily="49" charset="-128"/>
                <a:cs typeface="+mj-cs"/>
              </a:rPr>
              <a:t> </a:t>
            </a:r>
            <a:r>
              <a:rPr lang="ja-JP" altLang="en-US" sz="3600" b="1" dirty="0" smtClean="0">
                <a:latin typeface="BIZ UDゴシック" panose="020B0400000000000000" pitchFamily="49" charset="-128"/>
                <a:ea typeface="BIZ UDゴシック" panose="020B0400000000000000" pitchFamily="49" charset="-128"/>
                <a:cs typeface="+mj-cs"/>
              </a:rPr>
              <a:t>（</a:t>
            </a:r>
            <a:r>
              <a:rPr lang="en-US" altLang="ja-JP" sz="3600" b="1" dirty="0" smtClean="0">
                <a:latin typeface="BIZ UDゴシック" panose="020B0400000000000000" pitchFamily="49" charset="-128"/>
                <a:ea typeface="BIZ UDゴシック" panose="020B0400000000000000" pitchFamily="49" charset="-128"/>
                <a:cs typeface="+mj-cs"/>
              </a:rPr>
              <a:t>15</a:t>
            </a:r>
            <a:r>
              <a:rPr lang="ja-JP" altLang="en-US" sz="3600" b="1" dirty="0" smtClean="0">
                <a:latin typeface="BIZ UDゴシック" panose="020B0400000000000000" pitchFamily="49" charset="-128"/>
                <a:ea typeface="BIZ UDゴシック" panose="020B0400000000000000" pitchFamily="49" charset="-128"/>
                <a:cs typeface="+mj-cs"/>
              </a:rPr>
              <a:t>）</a:t>
            </a:r>
            <a:r>
              <a:rPr lang="zh-TW" altLang="en-US" sz="3600" b="1" dirty="0">
                <a:latin typeface="BIZ UDゴシック" panose="020B0400000000000000" pitchFamily="49" charset="-128"/>
                <a:ea typeface="BIZ UDゴシック" panose="020B0400000000000000" pitchFamily="49" charset="-128"/>
                <a:cs typeface="+mj-cs"/>
              </a:rPr>
              <a:t>水道基幹管路</a:t>
            </a:r>
            <a:r>
              <a:rPr lang="en-US" altLang="ja-JP" sz="3600" b="1" dirty="0" smtClean="0">
                <a:latin typeface="BIZ UDゴシック" panose="020B0400000000000000" pitchFamily="49" charset="-128"/>
                <a:ea typeface="BIZ UDゴシック" panose="020B0400000000000000" pitchFamily="49" charset="-128"/>
                <a:cs typeface="+mj-cs"/>
              </a:rPr>
              <a:t>PFI</a:t>
            </a:r>
            <a:endParaRPr lang="en-US" altLang="ja-JP" sz="3600" b="1" dirty="0">
              <a:latin typeface="BIZ UDゴシック" panose="020B0400000000000000" pitchFamily="49" charset="-128"/>
              <a:ea typeface="BIZ UDゴシック" panose="020B0400000000000000" pitchFamily="49" charset="-128"/>
              <a:cs typeface="+mj-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152</a:t>
            </a:fld>
            <a:endParaRPr lang="ja-JP" altLang="en-US"/>
          </a:p>
        </p:txBody>
      </p:sp>
    </p:spTree>
    <p:extLst>
      <p:ext uri="{BB962C8B-B14F-4D97-AF65-F5344CB8AC3E}">
        <p14:creationId xmlns:p14="http://schemas.microsoft.com/office/powerpoint/2010/main" val="189203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　大阪市工業用水道特定運営事業等の実施</a:t>
            </a:r>
            <a:endPar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 name="正方形/長方形 3"/>
          <p:cNvSpPr/>
          <p:nvPr/>
        </p:nvSpPr>
        <p:spPr>
          <a:xfrm>
            <a:off x="7674498" y="234434"/>
            <a:ext cx="1211678"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nvGrpSpPr>
          <p:cNvPr id="43" name="グループ化 42"/>
          <p:cNvGrpSpPr/>
          <p:nvPr/>
        </p:nvGrpSpPr>
        <p:grpSpPr>
          <a:xfrm>
            <a:off x="251520" y="1080968"/>
            <a:ext cx="8388000" cy="3960000"/>
            <a:chOff x="0" y="1361706"/>
            <a:chExt cx="9142544" cy="4606588"/>
          </a:xfrm>
        </p:grpSpPr>
        <p:sp>
          <p:nvSpPr>
            <p:cNvPr id="6" name="ホームベース 5"/>
            <p:cNvSpPr/>
            <p:nvPr/>
          </p:nvSpPr>
          <p:spPr>
            <a:xfrm>
              <a:off x="112334" y="3197064"/>
              <a:ext cx="8972410" cy="1583914"/>
            </a:xfrm>
            <a:prstGeom prst="homePlate">
              <a:avLst>
                <a:gd name="adj" fmla="val 23366"/>
              </a:avLst>
            </a:prstGeom>
            <a:solidFill>
              <a:srgbClr val="CCFF66"/>
            </a:solidFill>
            <a:ln/>
          </p:spPr>
          <p:style>
            <a:lnRef idx="0">
              <a:schemeClr val="accent6"/>
            </a:lnRef>
            <a:fillRef idx="3">
              <a:schemeClr val="accent6"/>
            </a:fillRef>
            <a:effectRef idx="3">
              <a:schemeClr val="accent6"/>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山形 6"/>
            <p:cNvSpPr/>
            <p:nvPr/>
          </p:nvSpPr>
          <p:spPr>
            <a:xfrm>
              <a:off x="1135051" y="1361706"/>
              <a:ext cx="1279670" cy="427525"/>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130" tIns="45886" rIns="36130" bIns="45886"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a:t>
              </a:r>
              <a:r>
                <a:rPr kumimoji="0"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元年度</a:t>
              </a:r>
            </a:p>
          </p:txBody>
        </p:sp>
        <p:sp>
          <p:nvSpPr>
            <p:cNvPr id="8" name="角丸四角形 7"/>
            <p:cNvSpPr/>
            <p:nvPr/>
          </p:nvSpPr>
          <p:spPr>
            <a:xfrm>
              <a:off x="1823803" y="2348366"/>
              <a:ext cx="467256" cy="3164157"/>
            </a:xfrm>
            <a:prstGeom prst="roundRect">
              <a:avLst/>
            </a:prstGeom>
            <a:solidFill>
              <a:schemeClr val="accent4">
                <a:lumMod val="40000"/>
                <a:lumOff val="60000"/>
              </a:schemeClr>
            </a:solidFill>
            <a:ln w="127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実施方針条例</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議決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角丸四角形 8"/>
            <p:cNvSpPr/>
            <p:nvPr/>
          </p:nvSpPr>
          <p:spPr>
            <a:xfrm>
              <a:off x="1233625" y="2348366"/>
              <a:ext cx="467908" cy="3164157"/>
            </a:xfrm>
            <a:prstGeom prst="roundRect">
              <a:avLst/>
            </a:prstGeom>
            <a:solidFill>
              <a:schemeClr val="accent4">
                <a:lumMod val="40000"/>
                <a:lumOff val="60000"/>
              </a:schemeClr>
            </a:solidFill>
            <a:ln w="127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本市戦略会議において導入方針決定</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山形 9"/>
            <p:cNvSpPr/>
            <p:nvPr/>
          </p:nvSpPr>
          <p:spPr>
            <a:xfrm>
              <a:off x="2299064" y="1380926"/>
              <a:ext cx="1534493" cy="401324"/>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130" tIns="45886" rIns="36130" bIns="45886"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R2</a:t>
              </a:r>
              <a:r>
                <a:rPr kumimoji="0"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11" name="正方形/長方形 10">
              <a:extLst>
                <a:ext uri="{FF2B5EF4-FFF2-40B4-BE49-F238E27FC236}">
                  <a16:creationId xmlns:a16="http://schemas.microsoft.com/office/drawing/2014/main" id="{2694FFDE-271A-49E7-85FD-67558380CC1D}"/>
                </a:ext>
              </a:extLst>
            </p:cNvPr>
            <p:cNvSpPr/>
            <p:nvPr/>
          </p:nvSpPr>
          <p:spPr>
            <a:xfrm>
              <a:off x="1441353" y="1794902"/>
              <a:ext cx="1190507" cy="503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a:t>
              </a:r>
            </a:p>
          </p:txBody>
        </p:sp>
        <p:sp>
          <p:nvSpPr>
            <p:cNvPr id="12" name="角丸四角形 11"/>
            <p:cNvSpPr/>
            <p:nvPr/>
          </p:nvSpPr>
          <p:spPr>
            <a:xfrm>
              <a:off x="3135484" y="2967417"/>
              <a:ext cx="337775" cy="212027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募集要項等の公表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3716407" y="2958807"/>
              <a:ext cx="617948" cy="209925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優先交渉権者の</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選定・公表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角丸四角形 13"/>
            <p:cNvSpPr/>
            <p:nvPr/>
          </p:nvSpPr>
          <p:spPr>
            <a:xfrm>
              <a:off x="2499407" y="2967417"/>
              <a:ext cx="337775" cy="212027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実施方針等の公表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B4F1D441-E604-48F2-98D4-49033C114D00}"/>
                </a:ext>
              </a:extLst>
            </p:cNvPr>
            <p:cNvSpPr/>
            <p:nvPr/>
          </p:nvSpPr>
          <p:spPr>
            <a:xfrm>
              <a:off x="3166222" y="1786889"/>
              <a:ext cx="1599107" cy="698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１項</a:t>
              </a:r>
            </a:p>
          </p:txBody>
        </p:sp>
        <p:sp>
          <p:nvSpPr>
            <p:cNvPr id="16" name="正方形/長方形 15">
              <a:extLst>
                <a:ext uri="{FF2B5EF4-FFF2-40B4-BE49-F238E27FC236}">
                  <a16:creationId xmlns:a16="http://schemas.microsoft.com/office/drawing/2014/main" id="{B4F1D441-E604-48F2-98D4-49033C114D00}"/>
                </a:ext>
              </a:extLst>
            </p:cNvPr>
            <p:cNvSpPr/>
            <p:nvPr/>
          </p:nvSpPr>
          <p:spPr>
            <a:xfrm>
              <a:off x="2284091" y="5640156"/>
              <a:ext cx="780907"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４月</a:t>
              </a:r>
            </a:p>
          </p:txBody>
        </p:sp>
        <p:sp>
          <p:nvSpPr>
            <p:cNvPr id="17" name="正方形/長方形 16">
              <a:extLst>
                <a:ext uri="{FF2B5EF4-FFF2-40B4-BE49-F238E27FC236}">
                  <a16:creationId xmlns:a16="http://schemas.microsoft.com/office/drawing/2014/main" id="{B4F1D441-E604-48F2-98D4-49033C114D00}"/>
                </a:ext>
              </a:extLst>
            </p:cNvPr>
            <p:cNvSpPr/>
            <p:nvPr/>
          </p:nvSpPr>
          <p:spPr>
            <a:xfrm>
              <a:off x="2907702" y="5640156"/>
              <a:ext cx="780907"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8" name="正方形/長方形 17">
              <a:extLst>
                <a:ext uri="{FF2B5EF4-FFF2-40B4-BE49-F238E27FC236}">
                  <a16:creationId xmlns:a16="http://schemas.microsoft.com/office/drawing/2014/main" id="{B4F1D441-E604-48F2-98D4-49033C114D00}"/>
                </a:ext>
              </a:extLst>
            </p:cNvPr>
            <p:cNvSpPr/>
            <p:nvPr/>
          </p:nvSpPr>
          <p:spPr>
            <a:xfrm>
              <a:off x="1075327" y="5640156"/>
              <a:ext cx="780907"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１月</a:t>
              </a:r>
            </a:p>
          </p:txBody>
        </p:sp>
        <p:sp>
          <p:nvSpPr>
            <p:cNvPr id="19" name="正方形/長方形 18">
              <a:extLst>
                <a:ext uri="{FF2B5EF4-FFF2-40B4-BE49-F238E27FC236}">
                  <a16:creationId xmlns:a16="http://schemas.microsoft.com/office/drawing/2014/main" id="{2694FFDE-271A-49E7-85FD-67558380CC1D}"/>
                </a:ext>
              </a:extLst>
            </p:cNvPr>
            <p:cNvSpPr/>
            <p:nvPr/>
          </p:nvSpPr>
          <p:spPr>
            <a:xfrm>
              <a:off x="2099572" y="1806043"/>
              <a:ext cx="1190507" cy="503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５条</a:t>
              </a:r>
            </a:p>
          </p:txBody>
        </p:sp>
        <p:sp>
          <p:nvSpPr>
            <p:cNvPr id="20" name="正方形/長方形 19">
              <a:extLst>
                <a:ext uri="{FF2B5EF4-FFF2-40B4-BE49-F238E27FC236}">
                  <a16:creationId xmlns:a16="http://schemas.microsoft.com/office/drawing/2014/main" id="{2694FFDE-271A-49E7-85FD-67558380CC1D}"/>
                </a:ext>
              </a:extLst>
            </p:cNvPr>
            <p:cNvSpPr/>
            <p:nvPr/>
          </p:nvSpPr>
          <p:spPr>
            <a:xfrm>
              <a:off x="2739956" y="1892642"/>
              <a:ext cx="1190507" cy="503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８条</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１項</a:t>
              </a:r>
            </a:p>
          </p:txBody>
        </p:sp>
        <p:sp>
          <p:nvSpPr>
            <p:cNvPr id="21" name="角丸四角形 20"/>
            <p:cNvSpPr/>
            <p:nvPr/>
          </p:nvSpPr>
          <p:spPr>
            <a:xfrm>
              <a:off x="4440971" y="2493642"/>
              <a:ext cx="500030" cy="3018883"/>
            </a:xfrm>
            <a:prstGeom prst="roundRect">
              <a:avLst/>
            </a:prstGeom>
            <a:solidFill>
              <a:schemeClr val="accent4">
                <a:lumMod val="40000"/>
                <a:lumOff val="60000"/>
              </a:schemeClr>
            </a:solidFill>
            <a:ln w="127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事業者への運営権設定</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議決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B4F1D441-E604-48F2-98D4-49033C114D00}"/>
                </a:ext>
              </a:extLst>
            </p:cNvPr>
            <p:cNvSpPr/>
            <p:nvPr/>
          </p:nvSpPr>
          <p:spPr>
            <a:xfrm>
              <a:off x="4196321" y="1891308"/>
              <a:ext cx="1064981" cy="488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４項</a:t>
              </a:r>
            </a:p>
          </p:txBody>
        </p:sp>
        <p:sp>
          <p:nvSpPr>
            <p:cNvPr id="23" name="角丸四角形 22"/>
            <p:cNvSpPr/>
            <p:nvPr/>
          </p:nvSpPr>
          <p:spPr>
            <a:xfrm>
              <a:off x="5564357" y="2958807"/>
              <a:ext cx="337775" cy="212027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実施契約の締結</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B4F1D441-E604-48F2-98D4-49033C114D00}"/>
                </a:ext>
              </a:extLst>
            </p:cNvPr>
            <p:cNvSpPr/>
            <p:nvPr/>
          </p:nvSpPr>
          <p:spPr>
            <a:xfrm>
              <a:off x="3491116" y="5640156"/>
              <a:ext cx="1020070"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25" name="山形 24"/>
            <p:cNvSpPr/>
            <p:nvPr/>
          </p:nvSpPr>
          <p:spPr>
            <a:xfrm>
              <a:off x="3701672" y="1383416"/>
              <a:ext cx="4344687" cy="405410"/>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130" tIns="45886" rIns="36130" bIns="45886"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R3</a:t>
              </a:r>
              <a:r>
                <a:rPr kumimoji="0"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26" name="正方形/長方形 25">
              <a:extLst>
                <a:ext uri="{FF2B5EF4-FFF2-40B4-BE49-F238E27FC236}">
                  <a16:creationId xmlns:a16="http://schemas.microsoft.com/office/drawing/2014/main" id="{B4F1D441-E604-48F2-98D4-49033C114D00}"/>
                </a:ext>
              </a:extLst>
            </p:cNvPr>
            <p:cNvSpPr/>
            <p:nvPr/>
          </p:nvSpPr>
          <p:spPr>
            <a:xfrm>
              <a:off x="1549255" y="5640156"/>
              <a:ext cx="1012263"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３月</a:t>
              </a:r>
            </a:p>
          </p:txBody>
        </p:sp>
        <p:sp>
          <p:nvSpPr>
            <p:cNvPr id="27" name="正方形/長方形 26">
              <a:extLst>
                <a:ext uri="{FF2B5EF4-FFF2-40B4-BE49-F238E27FC236}">
                  <a16:creationId xmlns:a16="http://schemas.microsoft.com/office/drawing/2014/main" id="{B4F1D441-E604-48F2-98D4-49033C114D00}"/>
                </a:ext>
              </a:extLst>
            </p:cNvPr>
            <p:cNvSpPr/>
            <p:nvPr/>
          </p:nvSpPr>
          <p:spPr>
            <a:xfrm>
              <a:off x="4167888" y="5653219"/>
              <a:ext cx="1020070"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９月</a:t>
              </a:r>
            </a:p>
          </p:txBody>
        </p:sp>
        <p:sp>
          <p:nvSpPr>
            <p:cNvPr id="28" name="角丸四角形 27"/>
            <p:cNvSpPr/>
            <p:nvPr/>
          </p:nvSpPr>
          <p:spPr>
            <a:xfrm>
              <a:off x="5059653" y="2946022"/>
              <a:ext cx="337775" cy="212027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運営権設定</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B4F1D441-E604-48F2-98D4-49033C114D00}"/>
                </a:ext>
              </a:extLst>
            </p:cNvPr>
            <p:cNvSpPr/>
            <p:nvPr/>
          </p:nvSpPr>
          <p:spPr>
            <a:xfrm>
              <a:off x="4724550" y="1891308"/>
              <a:ext cx="1064981" cy="488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１項</a:t>
              </a:r>
            </a:p>
          </p:txBody>
        </p:sp>
        <p:sp>
          <p:nvSpPr>
            <p:cNvPr id="30" name="正方形/長方形 29">
              <a:extLst>
                <a:ext uri="{FF2B5EF4-FFF2-40B4-BE49-F238E27FC236}">
                  <a16:creationId xmlns:a16="http://schemas.microsoft.com/office/drawing/2014/main" id="{B4F1D441-E604-48F2-98D4-49033C114D00}"/>
                </a:ext>
              </a:extLst>
            </p:cNvPr>
            <p:cNvSpPr/>
            <p:nvPr/>
          </p:nvSpPr>
          <p:spPr>
            <a:xfrm>
              <a:off x="5262283" y="1897214"/>
              <a:ext cx="1064981" cy="488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１項</a:t>
              </a:r>
            </a:p>
          </p:txBody>
        </p:sp>
        <p:sp>
          <p:nvSpPr>
            <p:cNvPr id="31" name="正方形/長方形 30">
              <a:extLst>
                <a:ext uri="{FF2B5EF4-FFF2-40B4-BE49-F238E27FC236}">
                  <a16:creationId xmlns:a16="http://schemas.microsoft.com/office/drawing/2014/main" id="{B4F1D441-E604-48F2-98D4-49033C114D00}"/>
                </a:ext>
              </a:extLst>
            </p:cNvPr>
            <p:cNvSpPr/>
            <p:nvPr/>
          </p:nvSpPr>
          <p:spPr>
            <a:xfrm>
              <a:off x="5054322" y="5653219"/>
              <a:ext cx="1020070"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32" name="角丸四角形 31"/>
            <p:cNvSpPr/>
            <p:nvPr/>
          </p:nvSpPr>
          <p:spPr>
            <a:xfrm>
              <a:off x="7488393" y="2448027"/>
              <a:ext cx="445022" cy="3064497"/>
            </a:xfrm>
            <a:prstGeom prst="roundRect">
              <a:avLst/>
            </a:prstGeom>
            <a:solidFill>
              <a:schemeClr val="accent4">
                <a:lumMod val="40000"/>
                <a:lumOff val="60000"/>
              </a:schemeClr>
            </a:solidFill>
            <a:ln w="127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給水条例の停止条例</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議決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3" name="角丸四角形 32"/>
            <p:cNvSpPr/>
            <p:nvPr/>
          </p:nvSpPr>
          <p:spPr>
            <a:xfrm>
              <a:off x="6038824" y="4116795"/>
              <a:ext cx="1361153" cy="736905"/>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67555" tIns="0" rIns="33777" bIns="0" rtlCol="0" anchor="ctr" anchorCtr="1"/>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業務引継</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市→運営権者</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34" name="正方形/長方形 33">
              <a:extLst>
                <a:ext uri="{FF2B5EF4-FFF2-40B4-BE49-F238E27FC236}">
                  <a16:creationId xmlns:a16="http://schemas.microsoft.com/office/drawing/2014/main" id="{B4F1D441-E604-48F2-98D4-49033C114D00}"/>
                </a:ext>
              </a:extLst>
            </p:cNvPr>
            <p:cNvSpPr/>
            <p:nvPr/>
          </p:nvSpPr>
          <p:spPr>
            <a:xfrm>
              <a:off x="5761431" y="1772302"/>
              <a:ext cx="2065045" cy="75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工業用水道事業法</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第３条第２項</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条第２項</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ホームベース 34"/>
            <p:cNvSpPr/>
            <p:nvPr/>
          </p:nvSpPr>
          <p:spPr>
            <a:xfrm>
              <a:off x="8042481" y="2361428"/>
              <a:ext cx="637779" cy="3151095"/>
            </a:xfrm>
            <a:prstGeom prst="homePlate">
              <a:avLst>
                <a:gd name="adj" fmla="val 28882"/>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事業開始</a:t>
              </a:r>
              <a:endParaRPr kumimoji="0"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6" name="山形 35"/>
            <p:cNvSpPr/>
            <p:nvPr/>
          </p:nvSpPr>
          <p:spPr>
            <a:xfrm>
              <a:off x="7929154" y="1386228"/>
              <a:ext cx="1213390" cy="406733"/>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130" tIns="45886" rIns="36130" bIns="45886"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R4</a:t>
              </a:r>
              <a:r>
                <a:rPr kumimoji="0"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37" name="角丸四角形 36"/>
            <p:cNvSpPr/>
            <p:nvPr/>
          </p:nvSpPr>
          <p:spPr>
            <a:xfrm>
              <a:off x="5994717" y="3078942"/>
              <a:ext cx="1400283" cy="975394"/>
            </a:xfrm>
            <a:prstGeom prst="roundRect">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67555" tIns="0" rIns="33777" bIns="0" rtlCol="0" anchor="ctr" anchorCtr="1"/>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経済産業大臣への</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許認可申請等</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（運営権者）</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351" rtl="0" eaLnBrk="1" fontAlgn="auto" latinLnBrk="0" hangingPunct="1">
                <a:lnSpc>
                  <a:spcPct val="15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2/1</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許認可取得</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正方形/長方形 37">
              <a:extLst>
                <a:ext uri="{FF2B5EF4-FFF2-40B4-BE49-F238E27FC236}">
                  <a16:creationId xmlns:a16="http://schemas.microsoft.com/office/drawing/2014/main" id="{B4F1D441-E604-48F2-98D4-49033C114D00}"/>
                </a:ext>
              </a:extLst>
            </p:cNvPr>
            <p:cNvSpPr/>
            <p:nvPr/>
          </p:nvSpPr>
          <p:spPr>
            <a:xfrm>
              <a:off x="7883603" y="5659193"/>
              <a:ext cx="780907"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４月</a:t>
              </a:r>
            </a:p>
          </p:txBody>
        </p:sp>
        <p:sp>
          <p:nvSpPr>
            <p:cNvPr id="39" name="正方形/長方形 38">
              <a:extLst>
                <a:ext uri="{FF2B5EF4-FFF2-40B4-BE49-F238E27FC236}">
                  <a16:creationId xmlns:a16="http://schemas.microsoft.com/office/drawing/2014/main" id="{B4F1D441-E604-48F2-98D4-49033C114D00}"/>
                </a:ext>
              </a:extLst>
            </p:cNvPr>
            <p:cNvSpPr/>
            <p:nvPr/>
          </p:nvSpPr>
          <p:spPr>
            <a:xfrm>
              <a:off x="7178980" y="5659734"/>
              <a:ext cx="1012263" cy="308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３月</a:t>
              </a:r>
            </a:p>
          </p:txBody>
        </p:sp>
        <p:sp>
          <p:nvSpPr>
            <p:cNvPr id="40" name="山形 39"/>
            <p:cNvSpPr/>
            <p:nvPr/>
          </p:nvSpPr>
          <p:spPr>
            <a:xfrm>
              <a:off x="0" y="1368788"/>
              <a:ext cx="1260840" cy="406733"/>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130" tIns="45886" rIns="36130" bIns="45886"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H30</a:t>
              </a:r>
              <a:r>
                <a:rPr kumimoji="0" lang="ja-JP" alt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41" name="角丸四角形 40"/>
            <p:cNvSpPr/>
            <p:nvPr/>
          </p:nvSpPr>
          <p:spPr>
            <a:xfrm>
              <a:off x="249554" y="2348367"/>
              <a:ext cx="606537" cy="3164156"/>
            </a:xfrm>
            <a:prstGeom prst="roundRect">
              <a:avLst/>
            </a:prstGeom>
            <a:solidFill>
              <a:schemeClr val="accent4">
                <a:lumMod val="40000"/>
                <a:lumOff val="60000"/>
              </a:schemeClr>
            </a:solidFill>
            <a:ln w="127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91769" tIns="0" rIns="91769" bIns="0" rtlCol="0" anchor="ctr" anchorCtr="0"/>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導入可能性調査の実施</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正方形/長方形 41">
              <a:extLst>
                <a:ext uri="{FF2B5EF4-FFF2-40B4-BE49-F238E27FC236}">
                  <a16:creationId xmlns:a16="http://schemas.microsoft.com/office/drawing/2014/main" id="{B4F1D441-E604-48F2-98D4-49033C114D00}"/>
                </a:ext>
              </a:extLst>
            </p:cNvPr>
            <p:cNvSpPr/>
            <p:nvPr/>
          </p:nvSpPr>
          <p:spPr>
            <a:xfrm>
              <a:off x="65133" y="5646670"/>
              <a:ext cx="981472" cy="31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769" tIns="45886" rIns="91769" bIns="45886" rtlCol="0" anchor="ctr"/>
            <a:lstStyle/>
            <a:p>
              <a:pPr marL="0" marR="0" lvl="0" indent="0" algn="ctr" defTabSz="91435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７～１月</a:t>
              </a:r>
            </a:p>
          </p:txBody>
        </p:sp>
      </p:grpSp>
      <p:sp>
        <p:nvSpPr>
          <p:cNvPr id="44" name="正方形/長方形 43"/>
          <p:cNvSpPr/>
          <p:nvPr/>
        </p:nvSpPr>
        <p:spPr>
          <a:xfrm>
            <a:off x="-235532" y="560363"/>
            <a:ext cx="9505771" cy="9156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（１）事業開始までの経過</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2100"/>
              </a:lnSpc>
              <a:spcBef>
                <a:spcPts val="0"/>
              </a:spcBef>
              <a:spcAft>
                <a:spcPts val="4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139067" y="5100494"/>
            <a:ext cx="9116423" cy="170816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事業者（運営権者）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　　　称 ：　</a:t>
            </a:r>
            <a:r>
              <a:rPr kumimoji="1" lang="ja-JP" altLang="en-US" sz="14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み</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おつくし工業用水コンセッション（株）</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　立　日：　令和３年８月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（令和４年２月１日に経済産業大臣から事業許可及び供給規程認可を取得）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　在　地：　大阪市住之江区南港北</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アジア太平洋トレードセンター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(ATC)</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ITM</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構成企業 ：　前田建設工業株式会社、日本工営株式会社、西日本電信電話株式会社、東芝インフラシステムズ株式会社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6" name="図 45"/>
          <p:cNvPicPr>
            <a:picLocks noChangeAspect="1"/>
          </p:cNvPicPr>
          <p:nvPr/>
        </p:nvPicPr>
        <p:blipFill rotWithShape="1">
          <a:blip r:embed="rId2"/>
          <a:srcRect r="83885" b="-1427"/>
          <a:stretch/>
        </p:blipFill>
        <p:spPr>
          <a:xfrm>
            <a:off x="4396395" y="5395731"/>
            <a:ext cx="550673" cy="454432"/>
          </a:xfrm>
          <a:prstGeom prst="rect">
            <a:avLst/>
          </a:prstGeom>
        </p:spPr>
      </p:pic>
      <p:cxnSp>
        <p:nvCxnSpPr>
          <p:cNvPr id="51" name="カギ線コネクタ 50"/>
          <p:cNvCxnSpPr/>
          <p:nvPr/>
        </p:nvCxnSpPr>
        <p:spPr>
          <a:xfrm rot="10800000" flipV="1">
            <a:off x="1954558" y="4309649"/>
            <a:ext cx="3133223" cy="1020231"/>
          </a:xfrm>
          <a:prstGeom prst="bentConnector3">
            <a:avLst>
              <a:gd name="adj1" fmla="val 571"/>
            </a:avLst>
          </a:prstGeom>
          <a:ln w="57150">
            <a:prstDash val="sysDot"/>
            <a:tailEnd type="triangle"/>
          </a:ln>
        </p:spPr>
        <p:style>
          <a:lnRef idx="1">
            <a:schemeClr val="accent2"/>
          </a:lnRef>
          <a:fillRef idx="0">
            <a:schemeClr val="accent2"/>
          </a:fillRef>
          <a:effectRef idx="0">
            <a:schemeClr val="accent2"/>
          </a:effectRef>
          <a:fontRef idx="minor">
            <a:schemeClr val="tx1"/>
          </a:fontRef>
        </p:style>
      </p:cxnSp>
      <p:pic>
        <p:nvPicPr>
          <p:cNvPr id="48" name="図 47">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754893" y="168880"/>
            <a:ext cx="818953" cy="355414"/>
          </a:xfrm>
          <a:prstGeom prst="rect">
            <a:avLst/>
          </a:prstGeom>
          <a:ln>
            <a:noFill/>
          </a:ln>
          <a:extLst>
            <a:ext uri="{53640926-AAD7-44D8-BBD7-CCE9431645EC}">
              <a14:shadowObscured xmlns:a14="http://schemas.microsoft.com/office/drawing/2010/main"/>
            </a:ext>
          </a:extLst>
        </p:spPr>
      </p:pic>
      <p:sp>
        <p:nvSpPr>
          <p:cNvPr id="50" name="テキスト ボックス 49"/>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77594F6A-A54B-438B-8D6E-C0576E169278}" type="slidenum">
              <a:rPr kumimoji="1" lang="ja-JP" altLang="en-US" smtClean="0"/>
              <a:t>108</a:t>
            </a:fld>
            <a:endParaRPr kumimoji="1" lang="ja-JP" altLang="en-US"/>
          </a:p>
        </p:txBody>
      </p:sp>
    </p:spTree>
    <p:extLst>
      <p:ext uri="{BB962C8B-B14F-4D97-AF65-F5344CB8AC3E}">
        <p14:creationId xmlns:p14="http://schemas.microsoft.com/office/powerpoint/2010/main" val="809897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03C11E1D-58BF-5B8F-86EE-EADF27B57A16}"/>
              </a:ext>
            </a:extLst>
          </p:cNvPr>
          <p:cNvSpPr/>
          <p:nvPr/>
        </p:nvSpPr>
        <p:spPr>
          <a:xfrm>
            <a:off x="3302601" y="4609904"/>
            <a:ext cx="1867402" cy="504662"/>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角丸四角形 20">
            <a:extLst>
              <a:ext uri="{FF2B5EF4-FFF2-40B4-BE49-F238E27FC236}">
                <a16:creationId xmlns:a16="http://schemas.microsoft.com/office/drawing/2014/main" id="{03C11E1D-58BF-5B8F-86EE-EADF27B57A16}"/>
              </a:ext>
            </a:extLst>
          </p:cNvPr>
          <p:cNvSpPr/>
          <p:nvPr/>
        </p:nvSpPr>
        <p:spPr>
          <a:xfrm>
            <a:off x="5234229" y="5517232"/>
            <a:ext cx="3804699" cy="549317"/>
          </a:xfrm>
          <a:prstGeom prst="roundRect">
            <a:avLst>
              <a:gd name="adj" fmla="val 9750"/>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角丸四角形 18">
            <a:extLst>
              <a:ext uri="{FF2B5EF4-FFF2-40B4-BE49-F238E27FC236}">
                <a16:creationId xmlns:a16="http://schemas.microsoft.com/office/drawing/2014/main" id="{03C11E1D-58BF-5B8F-86EE-EADF27B57A16}"/>
              </a:ext>
            </a:extLst>
          </p:cNvPr>
          <p:cNvSpPr/>
          <p:nvPr/>
        </p:nvSpPr>
        <p:spPr>
          <a:xfrm>
            <a:off x="6453575" y="4057243"/>
            <a:ext cx="782721" cy="451877"/>
          </a:xfrm>
          <a:prstGeom prst="roundRect">
            <a:avLst>
              <a:gd name="adj" fmla="val 7872"/>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3C11E1D-58BF-5B8F-86EE-EADF27B57A16}"/>
              </a:ext>
            </a:extLst>
          </p:cNvPr>
          <p:cNvSpPr/>
          <p:nvPr/>
        </p:nvSpPr>
        <p:spPr>
          <a:xfrm>
            <a:off x="5282208" y="3404930"/>
            <a:ext cx="1282967" cy="240094"/>
          </a:xfrm>
          <a:prstGeom prst="roundRect">
            <a:avLst>
              <a:gd name="adj" fmla="val 17489"/>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a:extLst>
              <a:ext uri="{FF2B5EF4-FFF2-40B4-BE49-F238E27FC236}">
                <a16:creationId xmlns:a16="http://schemas.microsoft.com/office/drawing/2014/main" id="{03C11E1D-58BF-5B8F-86EE-EADF27B57A16}"/>
              </a:ext>
            </a:extLst>
          </p:cNvPr>
          <p:cNvSpPr/>
          <p:nvPr/>
        </p:nvSpPr>
        <p:spPr>
          <a:xfrm>
            <a:off x="5282208" y="2060849"/>
            <a:ext cx="3322240" cy="576064"/>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0" y="-27384"/>
            <a:ext cx="8604448"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4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ＰＦＩ・指定管理者制度の活用</a:t>
            </a:r>
          </a:p>
        </p:txBody>
      </p:sp>
      <p:sp>
        <p:nvSpPr>
          <p:cNvPr id="14" name="二等辺三角形 13"/>
          <p:cNvSpPr/>
          <p:nvPr/>
        </p:nvSpPr>
        <p:spPr>
          <a:xfrm rot="5400000" flipH="1">
            <a:off x="6069213" y="4236044"/>
            <a:ext cx="253523" cy="795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15" name="二等辺三角形 14"/>
          <p:cNvSpPr/>
          <p:nvPr/>
        </p:nvSpPr>
        <p:spPr>
          <a:xfrm rot="5400000" flipH="1">
            <a:off x="6066227" y="5019497"/>
            <a:ext cx="268076" cy="881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153</a:t>
            </a:fld>
            <a:endParaRPr lang="ja-JP" altLang="en-US"/>
          </a:p>
        </p:txBody>
      </p:sp>
      <p:sp>
        <p:nvSpPr>
          <p:cNvPr id="22" name="角丸四角形 21">
            <a:extLst>
              <a:ext uri="{FF2B5EF4-FFF2-40B4-BE49-F238E27FC236}">
                <a16:creationId xmlns:a16="http://schemas.microsoft.com/office/drawing/2014/main" id="{03C11E1D-58BF-5B8F-86EE-EADF27B57A16}"/>
              </a:ext>
            </a:extLst>
          </p:cNvPr>
          <p:cNvSpPr/>
          <p:nvPr/>
        </p:nvSpPr>
        <p:spPr>
          <a:xfrm>
            <a:off x="6453575" y="4879562"/>
            <a:ext cx="1790833" cy="451877"/>
          </a:xfrm>
          <a:prstGeom prst="roundRect">
            <a:avLst>
              <a:gd name="adj" fmla="val 7872"/>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3" name="表 12"/>
          <p:cNvGraphicFramePr>
            <a:graphicFrameLocks noGrp="1"/>
          </p:cNvGraphicFramePr>
          <p:nvPr>
            <p:extLst>
              <p:ext uri="{D42A27DB-BD31-4B8C-83A1-F6EECF244321}">
                <p14:modId xmlns:p14="http://schemas.microsoft.com/office/powerpoint/2010/main" val="3708815788"/>
              </p:ext>
            </p:extLst>
          </p:nvPr>
        </p:nvGraphicFramePr>
        <p:xfrm>
          <a:off x="132208" y="664574"/>
          <a:ext cx="8906720" cy="5401976"/>
        </p:xfrm>
        <a:graphic>
          <a:graphicData uri="http://schemas.openxmlformats.org/drawingml/2006/table">
            <a:tbl>
              <a:tblPr firstRow="1" bandRow="1">
                <a:tableStyleId>{5940675A-B579-460E-94D1-54222C63F5DA}</a:tableStyleId>
              </a:tblPr>
              <a:tblGrid>
                <a:gridCol w="1519178">
                  <a:extLst>
                    <a:ext uri="{9D8B030D-6E8A-4147-A177-3AD203B41FA5}">
                      <a16:colId xmlns:a16="http://schemas.microsoft.com/office/drawing/2014/main" val="20000"/>
                    </a:ext>
                  </a:extLst>
                </a:gridCol>
                <a:gridCol w="1623350">
                  <a:extLst>
                    <a:ext uri="{9D8B030D-6E8A-4147-A177-3AD203B41FA5}">
                      <a16:colId xmlns:a16="http://schemas.microsoft.com/office/drawing/2014/main" val="20001"/>
                    </a:ext>
                  </a:extLst>
                </a:gridCol>
                <a:gridCol w="1961909">
                  <a:extLst>
                    <a:ext uri="{9D8B030D-6E8A-4147-A177-3AD203B41FA5}">
                      <a16:colId xmlns:a16="http://schemas.microsoft.com/office/drawing/2014/main" val="20002"/>
                    </a:ext>
                  </a:extLst>
                </a:gridCol>
                <a:gridCol w="3802283">
                  <a:extLst>
                    <a:ext uri="{9D8B030D-6E8A-4147-A177-3AD203B41FA5}">
                      <a16:colId xmlns:a16="http://schemas.microsoft.com/office/drawing/2014/main" val="20003"/>
                    </a:ext>
                  </a:extLst>
                </a:gridCol>
              </a:tblGrid>
              <a:tr h="3881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lt"/>
                        </a:rPr>
                        <a:t>＜</a:t>
                      </a:r>
                      <a:r>
                        <a:rPr kumimoji="1" lang="en-US" altLang="ja-JP" sz="1800" dirty="0">
                          <a:latin typeface="+mj-lt"/>
                        </a:rPr>
                        <a:t>Why</a:t>
                      </a:r>
                      <a:r>
                        <a:rPr kumimoji="1" lang="ja-JP" altLang="en-US" sz="1800" dirty="0">
                          <a:latin typeface="+mj-lt"/>
                        </a:rPr>
                        <a:t>＞</a:t>
                      </a:r>
                    </a:p>
                  </a:txBody>
                  <a:tcPr marL="68580" marR="68580" marT="34290" marB="34290" anchor="ctr"/>
                </a:tc>
                <a:tc>
                  <a:txBody>
                    <a:bodyPr/>
                    <a:lstStyle/>
                    <a:p>
                      <a:pPr algn="ctr"/>
                      <a:r>
                        <a:rPr kumimoji="1" lang="ja-JP" altLang="en-US" sz="1800" dirty="0">
                          <a:latin typeface="+mj-lt"/>
                        </a:rPr>
                        <a:t>＜</a:t>
                      </a:r>
                      <a:r>
                        <a:rPr kumimoji="1" lang="en-US" altLang="ja-JP" sz="1800" dirty="0">
                          <a:latin typeface="+mj-lt"/>
                        </a:rPr>
                        <a:t>Vision</a:t>
                      </a:r>
                      <a:r>
                        <a:rPr kumimoji="1" lang="ja-JP" altLang="en-US" sz="1800" dirty="0">
                          <a:latin typeface="+mj-lt"/>
                        </a:rPr>
                        <a:t>＞</a:t>
                      </a:r>
                    </a:p>
                  </a:txBody>
                  <a:tcPr marL="68580" marR="68580" marT="34290" marB="34290" anchor="ctr"/>
                </a:tc>
                <a:tc>
                  <a:txBody>
                    <a:bodyPr/>
                    <a:lstStyle/>
                    <a:p>
                      <a:pPr algn="ctr"/>
                      <a:r>
                        <a:rPr kumimoji="1" lang="ja-JP" altLang="en-US" sz="1800" dirty="0">
                          <a:latin typeface="+mj-lt"/>
                        </a:rPr>
                        <a:t>＜</a:t>
                      </a:r>
                      <a:r>
                        <a:rPr kumimoji="1" lang="en-US" altLang="ja-JP" sz="1800" dirty="0">
                          <a:latin typeface="+mj-lt"/>
                        </a:rPr>
                        <a:t>What</a:t>
                      </a:r>
                      <a:r>
                        <a:rPr kumimoji="1" lang="ja-JP" altLang="en-US" sz="1800" dirty="0">
                          <a:latin typeface="+mj-lt"/>
                        </a:rPr>
                        <a:t>＞</a:t>
                      </a:r>
                    </a:p>
                  </a:txBody>
                  <a:tcPr marL="68580" marR="68580" marT="34290" marB="34290" anchor="ctr"/>
                </a:tc>
                <a:tc>
                  <a:txBody>
                    <a:bodyPr/>
                    <a:lstStyle/>
                    <a:p>
                      <a:pPr algn="ctr"/>
                      <a:r>
                        <a:rPr kumimoji="1" lang="ja-JP" altLang="en-US" sz="1800" dirty="0">
                          <a:latin typeface="+mj-lt"/>
                        </a:rPr>
                        <a:t>＜</a:t>
                      </a:r>
                      <a:r>
                        <a:rPr kumimoji="1" lang="en-US" altLang="ja-JP" sz="1800" dirty="0">
                          <a:latin typeface="+mj-lt"/>
                        </a:rPr>
                        <a:t>Outcome</a:t>
                      </a:r>
                      <a:r>
                        <a:rPr kumimoji="1" lang="ja-JP" altLang="en-US" sz="1800" dirty="0">
                          <a:latin typeface="+mj-lt"/>
                        </a:rPr>
                        <a:t>＞</a:t>
                      </a:r>
                    </a:p>
                  </a:txBody>
                  <a:tcPr marL="68580" marR="68580" marT="34290" marB="34290" anchor="ctr"/>
                </a:tc>
                <a:extLst>
                  <a:ext uri="{0D108BD9-81ED-4DB2-BD59-A6C34878D82A}">
                    <a16:rowId xmlns:a16="http://schemas.microsoft.com/office/drawing/2014/main" val="10000"/>
                  </a:ext>
                </a:extLst>
              </a:tr>
              <a:tr h="1722112">
                <a:tc rowSpan="2">
                  <a:txBody>
                    <a:bodyPr/>
                    <a:lstStyle/>
                    <a:p>
                      <a:pPr marL="0" indent="0" algn="just">
                        <a:spcAft>
                          <a:spcPts val="400"/>
                        </a:spcAft>
                      </a:pPr>
                      <a:r>
                        <a:rPr kumimoji="1" lang="ja-JP" altLang="en-US" sz="1050" dirty="0">
                          <a:latin typeface="+mn-lt"/>
                          <a:ea typeface="+mn-ea"/>
                        </a:rPr>
                        <a:t>　官民の最適な役割分担のもと、官が担っている事業を民間が担うことにより、コスト削減とサービス向上が期待できるものは積極的に民間活力の活用を推進する必要がある。</a:t>
                      </a:r>
                    </a:p>
                  </a:txBody>
                  <a:tcPr marL="68580" marR="68580" marT="34290" marB="34290"/>
                </a:tc>
                <a:tc rowSpan="2">
                  <a:txBody>
                    <a:bodyPr/>
                    <a:lstStyle/>
                    <a:p>
                      <a:pPr marL="0" indent="0" algn="just">
                        <a:spcAft>
                          <a:spcPts val="400"/>
                        </a:spcAft>
                      </a:pPr>
                      <a:r>
                        <a:rPr kumimoji="1" lang="ja-JP" altLang="en-US" sz="1050" dirty="0">
                          <a:latin typeface="+mn-lt"/>
                          <a:ea typeface="+mn-ea"/>
                        </a:rPr>
                        <a:t>　公共施設の整備等にあたっては、官民の最適な役割分担のもと、効率的・効果的な施設整備と良質なサービス提供を図るため、ＰＰＰ／ＰＦＩ手法も含めた中から最適な事業手法を導入する。</a:t>
                      </a:r>
                    </a:p>
                  </a:txBody>
                  <a:tcPr marL="68580" marR="68580" marT="34290" marB="34290"/>
                </a:tc>
                <a:tc>
                  <a:txBody>
                    <a:bodyPr/>
                    <a:lstStyle/>
                    <a:p>
                      <a:pPr marL="0" indent="0">
                        <a:spcAft>
                          <a:spcPts val="400"/>
                        </a:spcAft>
                      </a:pPr>
                      <a:r>
                        <a:rPr kumimoji="1" lang="ja-JP" altLang="en-US" sz="1050" dirty="0">
                          <a:latin typeface="+mn-lt"/>
                          <a:ea typeface="+mn-ea"/>
                        </a:rPr>
                        <a:t>①</a:t>
                      </a:r>
                      <a:r>
                        <a:rPr kumimoji="1" lang="en-US" altLang="ja-JP" sz="1050" dirty="0">
                          <a:latin typeface="+mn-lt"/>
                          <a:ea typeface="+mn-ea"/>
                        </a:rPr>
                        <a:t>PFI</a:t>
                      </a:r>
                      <a:r>
                        <a:rPr kumimoji="1" lang="ja-JP" altLang="en-US" sz="1050" dirty="0">
                          <a:latin typeface="+mn-lt"/>
                          <a:ea typeface="+mn-ea"/>
                        </a:rPr>
                        <a:t>の活用</a:t>
                      </a:r>
                      <a:endParaRPr kumimoji="1" lang="en-US" altLang="ja-JP" sz="1050" dirty="0">
                        <a:latin typeface="+mn-lt"/>
                        <a:ea typeface="+mn-ea"/>
                      </a:endParaRPr>
                    </a:p>
                    <a:p>
                      <a:pPr marL="88900" indent="-88900">
                        <a:spcAft>
                          <a:spcPts val="400"/>
                        </a:spcAft>
                      </a:pPr>
                      <a:r>
                        <a:rPr kumimoji="1" lang="ja-JP" altLang="en-US" sz="1050" dirty="0">
                          <a:latin typeface="+mn-lt"/>
                          <a:ea typeface="+mn-ea"/>
                        </a:rPr>
                        <a:t>・大阪市</a:t>
                      </a:r>
                      <a:r>
                        <a:rPr kumimoji="1" lang="en-US" altLang="ja-JP" sz="1050" dirty="0">
                          <a:latin typeface="+mn-lt"/>
                          <a:ea typeface="+mn-ea"/>
                        </a:rPr>
                        <a:t>PFI</a:t>
                      </a:r>
                      <a:r>
                        <a:rPr kumimoji="1" lang="ja-JP" altLang="en-US" sz="1050" dirty="0">
                          <a:latin typeface="+mn-lt"/>
                          <a:ea typeface="+mn-ea"/>
                        </a:rPr>
                        <a:t>ガイドラインを策定（</a:t>
                      </a:r>
                      <a:r>
                        <a:rPr kumimoji="1" lang="en-US" altLang="ja-JP" sz="1050" dirty="0">
                          <a:latin typeface="+mn-lt"/>
                          <a:ea typeface="+mn-ea"/>
                        </a:rPr>
                        <a:t>2016</a:t>
                      </a:r>
                      <a:r>
                        <a:rPr kumimoji="1" lang="ja-JP" altLang="en-US" sz="1050" dirty="0">
                          <a:latin typeface="+mn-lt"/>
                          <a:ea typeface="+mn-ea"/>
                        </a:rPr>
                        <a:t>年</a:t>
                      </a:r>
                      <a:r>
                        <a:rPr kumimoji="1" lang="en-US" altLang="ja-JP" sz="1050" dirty="0">
                          <a:latin typeface="+mn-lt"/>
                          <a:ea typeface="+mn-ea"/>
                        </a:rPr>
                        <a:t>3</a:t>
                      </a:r>
                      <a:r>
                        <a:rPr kumimoji="1" lang="ja-JP" altLang="en-US" sz="1050" dirty="0">
                          <a:latin typeface="+mn-lt"/>
                          <a:ea typeface="+mn-ea"/>
                        </a:rPr>
                        <a:t>月）</a:t>
                      </a:r>
                    </a:p>
                    <a:p>
                      <a:pPr marL="88900" indent="-88900">
                        <a:spcAft>
                          <a:spcPts val="400"/>
                        </a:spcAft>
                      </a:pPr>
                      <a:r>
                        <a:rPr kumimoji="1" lang="ja-JP" altLang="en-US" sz="1050" dirty="0">
                          <a:latin typeface="+mn-lt"/>
                          <a:ea typeface="+mn-ea"/>
                        </a:rPr>
                        <a:t>・大阪市</a:t>
                      </a:r>
                      <a:r>
                        <a:rPr kumimoji="1" lang="en-US" altLang="ja-JP" sz="1050" dirty="0">
                          <a:latin typeface="+mn-lt"/>
                          <a:ea typeface="+mn-ea"/>
                        </a:rPr>
                        <a:t>PPP/PFI</a:t>
                      </a:r>
                      <a:r>
                        <a:rPr kumimoji="1" lang="ja-JP" altLang="en-US" sz="1050" dirty="0">
                          <a:latin typeface="+mn-lt"/>
                          <a:ea typeface="+mn-ea"/>
                        </a:rPr>
                        <a:t>手法導入優先的検討規程を策定（</a:t>
                      </a:r>
                      <a:r>
                        <a:rPr kumimoji="1" lang="en-US" altLang="ja-JP" sz="1050" dirty="0">
                          <a:latin typeface="+mn-lt"/>
                          <a:ea typeface="+mn-ea"/>
                        </a:rPr>
                        <a:t>2017</a:t>
                      </a:r>
                      <a:r>
                        <a:rPr kumimoji="1" lang="ja-JP" altLang="en-US" sz="1050" dirty="0">
                          <a:latin typeface="+mn-lt"/>
                          <a:ea typeface="+mn-ea"/>
                        </a:rPr>
                        <a:t>年</a:t>
                      </a:r>
                      <a:r>
                        <a:rPr kumimoji="1" lang="en-US" altLang="ja-JP" sz="1050" dirty="0">
                          <a:latin typeface="+mn-lt"/>
                          <a:ea typeface="+mn-ea"/>
                        </a:rPr>
                        <a:t>3</a:t>
                      </a:r>
                      <a:r>
                        <a:rPr kumimoji="1" lang="ja-JP" altLang="en-US" sz="1050" dirty="0">
                          <a:latin typeface="+mn-lt"/>
                          <a:ea typeface="+mn-ea"/>
                        </a:rPr>
                        <a:t>月）</a:t>
                      </a:r>
                    </a:p>
                    <a:p>
                      <a:pPr marL="0" indent="0">
                        <a:spcAft>
                          <a:spcPts val="400"/>
                        </a:spcAft>
                      </a:pPr>
                      <a:endParaRPr kumimoji="1" lang="en-US" altLang="ja-JP" sz="1050" dirty="0">
                        <a:latin typeface="+mn-lt"/>
                        <a:ea typeface="+mn-ea"/>
                      </a:endParaRPr>
                    </a:p>
                  </a:txBody>
                  <a:tcPr marL="68580" marR="68580" marT="34290" marB="34290">
                    <a:lnB w="12700" cmpd="sng">
                      <a:noFill/>
                    </a:lnB>
                  </a:tcPr>
                </a:tc>
                <a:tc>
                  <a:txBody>
                    <a:bodyPr/>
                    <a:lstStyle/>
                    <a:p>
                      <a:pPr marL="0" indent="0" algn="just">
                        <a:spcAft>
                          <a:spcPts val="400"/>
                        </a:spcAft>
                      </a:pPr>
                      <a:r>
                        <a:rPr kumimoji="1" lang="en-US" altLang="ja-JP" sz="1050" dirty="0">
                          <a:latin typeface="+mn-lt"/>
                          <a:ea typeface="+mn-ea"/>
                        </a:rPr>
                        <a:t>①PFI</a:t>
                      </a:r>
                      <a:r>
                        <a:rPr kumimoji="1" lang="ja-JP" altLang="en-US" sz="1050" dirty="0">
                          <a:latin typeface="+mn-lt"/>
                          <a:ea typeface="+mn-ea"/>
                        </a:rPr>
                        <a:t>の活用</a:t>
                      </a:r>
                      <a:endParaRPr kumimoji="1" lang="en-US" altLang="ja-JP" sz="1050" dirty="0">
                        <a:latin typeface="+mn-lt"/>
                        <a:ea typeface="+mn-ea"/>
                      </a:endParaRPr>
                    </a:p>
                    <a:p>
                      <a:pPr marL="0" indent="0" algn="just">
                        <a:spcAft>
                          <a:spcPts val="400"/>
                        </a:spcAft>
                      </a:pPr>
                      <a:r>
                        <a:rPr kumimoji="1" lang="ja-JP" altLang="en-US" sz="1050" dirty="0">
                          <a:latin typeface="+mn-lt"/>
                          <a:ea typeface="+mn-ea"/>
                        </a:rPr>
                        <a:t>　（実績（事業開始済のもの））</a:t>
                      </a:r>
                    </a:p>
                    <a:p>
                      <a:pPr marL="88900" indent="-88900" algn="just">
                        <a:spcAft>
                          <a:spcPts val="400"/>
                        </a:spcAft>
                      </a:pPr>
                      <a:r>
                        <a:rPr kumimoji="1" lang="ja-JP" altLang="en-US" sz="1050" dirty="0">
                          <a:latin typeface="+mn-lt"/>
                          <a:ea typeface="+mn-ea"/>
                        </a:rPr>
                        <a:t>・津守下水処理場消化ガス発電設備整備事業（</a:t>
                      </a:r>
                      <a:r>
                        <a:rPr kumimoji="1" lang="en-US" altLang="ja-JP" sz="1050" dirty="0">
                          <a:latin typeface="+mn-lt"/>
                          <a:ea typeface="+mn-ea"/>
                        </a:rPr>
                        <a:t>2006</a:t>
                      </a:r>
                      <a:r>
                        <a:rPr kumimoji="1" lang="ja-JP" altLang="en-US" sz="1050" dirty="0">
                          <a:latin typeface="+mn-lt"/>
                          <a:ea typeface="+mn-ea"/>
                        </a:rPr>
                        <a:t>～</a:t>
                      </a:r>
                      <a:r>
                        <a:rPr kumimoji="1" lang="en-US" altLang="ja-JP" sz="1050" dirty="0">
                          <a:latin typeface="+mn-lt"/>
                          <a:ea typeface="+mn-ea"/>
                        </a:rPr>
                        <a:t>2025</a:t>
                      </a:r>
                      <a:r>
                        <a:rPr kumimoji="1" lang="ja-JP" altLang="en-US" sz="1050" dirty="0">
                          <a:latin typeface="+mn-lt"/>
                          <a:ea typeface="+mn-ea"/>
                        </a:rPr>
                        <a:t>年度）</a:t>
                      </a:r>
                    </a:p>
                    <a:p>
                      <a:pPr marL="88900" indent="-88900" algn="just">
                        <a:spcAft>
                          <a:spcPts val="400"/>
                        </a:spcAft>
                      </a:pPr>
                      <a:r>
                        <a:rPr kumimoji="1" lang="ja-JP" altLang="en-US" sz="1050" dirty="0">
                          <a:latin typeface="+mn-lt"/>
                          <a:ea typeface="+mn-ea"/>
                        </a:rPr>
                        <a:t>・平野下水処理場汚泥固形燃料化事業（</a:t>
                      </a:r>
                      <a:r>
                        <a:rPr kumimoji="1" lang="en-US" altLang="ja-JP" sz="1050" dirty="0">
                          <a:latin typeface="+mn-lt"/>
                          <a:ea typeface="+mn-ea"/>
                        </a:rPr>
                        <a:t>2011</a:t>
                      </a:r>
                      <a:r>
                        <a:rPr kumimoji="1" lang="ja-JP" altLang="en-US" sz="1050" dirty="0">
                          <a:latin typeface="+mn-lt"/>
                          <a:ea typeface="+mn-ea"/>
                        </a:rPr>
                        <a:t>～</a:t>
                      </a:r>
                      <a:r>
                        <a:rPr kumimoji="1" lang="en-US" altLang="ja-JP" sz="1050" dirty="0">
                          <a:latin typeface="+mn-lt"/>
                          <a:ea typeface="+mn-ea"/>
                        </a:rPr>
                        <a:t>2033</a:t>
                      </a:r>
                      <a:r>
                        <a:rPr kumimoji="1" lang="ja-JP" altLang="en-US" sz="1050" dirty="0">
                          <a:latin typeface="+mn-lt"/>
                          <a:ea typeface="+mn-ea"/>
                        </a:rPr>
                        <a:t>年度）</a:t>
                      </a:r>
                    </a:p>
                    <a:p>
                      <a:pPr marL="88900" indent="-88900" algn="just">
                        <a:spcAft>
                          <a:spcPts val="400"/>
                        </a:spcAft>
                      </a:pPr>
                      <a:r>
                        <a:rPr kumimoji="1" lang="ja-JP" altLang="en-US" sz="1050" dirty="0">
                          <a:latin typeface="+mn-lt"/>
                          <a:ea typeface="+mn-ea"/>
                        </a:rPr>
                        <a:t>・海老江下水処理場改築更新事業（</a:t>
                      </a:r>
                      <a:r>
                        <a:rPr kumimoji="1" lang="en-US" altLang="ja-JP" sz="1050" dirty="0">
                          <a:latin typeface="+mn-lt"/>
                          <a:ea typeface="+mn-ea"/>
                        </a:rPr>
                        <a:t>2017</a:t>
                      </a:r>
                      <a:r>
                        <a:rPr kumimoji="1" lang="ja-JP" altLang="en-US" sz="1050" dirty="0">
                          <a:latin typeface="+mn-lt"/>
                          <a:ea typeface="+mn-ea"/>
                        </a:rPr>
                        <a:t>～</a:t>
                      </a:r>
                      <a:r>
                        <a:rPr kumimoji="1" lang="en-US" altLang="ja-JP" sz="1050" dirty="0">
                          <a:latin typeface="+mn-lt"/>
                          <a:ea typeface="+mn-ea"/>
                        </a:rPr>
                        <a:t>2040</a:t>
                      </a:r>
                      <a:r>
                        <a:rPr kumimoji="1" lang="ja-JP" altLang="en-US" sz="1050" dirty="0">
                          <a:latin typeface="+mn-lt"/>
                          <a:ea typeface="+mn-ea"/>
                        </a:rPr>
                        <a:t>年度）</a:t>
                      </a:r>
                      <a:endParaRPr kumimoji="1" lang="en-US" altLang="ja-JP" sz="1050" dirty="0">
                        <a:latin typeface="+mn-lt"/>
                        <a:ea typeface="+mn-ea"/>
                      </a:endParaRPr>
                    </a:p>
                    <a:p>
                      <a:pPr marL="88900" marR="0" lvl="0" indent="-88900" algn="just" defTabSz="914400" rtl="0" eaLnBrk="1" fontAlgn="auto" latinLnBrk="0" hangingPunct="1">
                        <a:lnSpc>
                          <a:spcPct val="100000"/>
                        </a:lnSpc>
                        <a:spcBef>
                          <a:spcPts val="0"/>
                        </a:spcBef>
                        <a:spcAft>
                          <a:spcPts val="400"/>
                        </a:spcAft>
                        <a:buClrTx/>
                        <a:buSzTx/>
                        <a:buFontTx/>
                        <a:buNone/>
                        <a:tabLst/>
                        <a:defRPr/>
                      </a:pPr>
                      <a:r>
                        <a:rPr kumimoji="1" lang="ja-JP" altLang="en-US" sz="1050" dirty="0">
                          <a:solidFill>
                            <a:schemeClr val="tx1"/>
                          </a:solidFill>
                          <a:latin typeface="+mn-lt"/>
                          <a:ea typeface="+mn-ea"/>
                        </a:rPr>
                        <a:t>・</a:t>
                      </a:r>
                      <a:r>
                        <a:rPr lang="ja-JP" altLang="en-US" sz="1050" b="0" dirty="0">
                          <a:solidFill>
                            <a:schemeClr val="tx1"/>
                          </a:solidFill>
                          <a:latin typeface="+mn-lt"/>
                          <a:ea typeface="+mn-ea"/>
                        </a:rPr>
                        <a:t>天保山客船ターミナル整備等</a:t>
                      </a:r>
                      <a:r>
                        <a:rPr lang="en-US" altLang="ja-JP" sz="1050" b="0" dirty="0">
                          <a:solidFill>
                            <a:schemeClr val="tx1"/>
                          </a:solidFill>
                          <a:latin typeface="+mn-lt"/>
                          <a:ea typeface="+mn-ea"/>
                        </a:rPr>
                        <a:t>PFI</a:t>
                      </a:r>
                      <a:r>
                        <a:rPr lang="ja-JP" altLang="en-US" sz="1050" b="0" dirty="0">
                          <a:solidFill>
                            <a:schemeClr val="tx1"/>
                          </a:solidFill>
                          <a:latin typeface="+mn-lt"/>
                          <a:ea typeface="+mn-ea"/>
                        </a:rPr>
                        <a:t>事業</a:t>
                      </a:r>
                      <a:r>
                        <a:rPr kumimoji="1" lang="ja-JP" altLang="en-US" sz="1050" dirty="0">
                          <a:solidFill>
                            <a:schemeClr val="tx1"/>
                          </a:solidFill>
                          <a:latin typeface="+mn-lt"/>
                          <a:ea typeface="+mn-ea"/>
                        </a:rPr>
                        <a:t>（</a:t>
                      </a:r>
                      <a:r>
                        <a:rPr kumimoji="1" lang="en-US" altLang="ja-JP" sz="1050" dirty="0">
                          <a:solidFill>
                            <a:schemeClr val="tx1"/>
                          </a:solidFill>
                          <a:latin typeface="+mn-lt"/>
                          <a:ea typeface="+mn-ea"/>
                        </a:rPr>
                        <a:t>2020</a:t>
                      </a:r>
                      <a:r>
                        <a:rPr kumimoji="1" lang="ja-JP" altLang="en-US" sz="1050" dirty="0">
                          <a:solidFill>
                            <a:schemeClr val="tx1"/>
                          </a:solidFill>
                          <a:latin typeface="+mn-lt"/>
                          <a:ea typeface="+mn-ea"/>
                        </a:rPr>
                        <a:t>～</a:t>
                      </a:r>
                      <a:r>
                        <a:rPr kumimoji="1" lang="en-US" altLang="ja-JP" sz="1050" dirty="0">
                          <a:solidFill>
                            <a:schemeClr val="tx1"/>
                          </a:solidFill>
                          <a:latin typeface="+mn-lt"/>
                          <a:ea typeface="+mn-ea"/>
                        </a:rPr>
                        <a:t>2052</a:t>
                      </a:r>
                      <a:r>
                        <a:rPr kumimoji="1" lang="ja-JP" altLang="en-US" sz="1050" dirty="0">
                          <a:solidFill>
                            <a:schemeClr val="tx1"/>
                          </a:solidFill>
                          <a:latin typeface="+mn-lt"/>
                          <a:ea typeface="+mn-ea"/>
                        </a:rPr>
                        <a:t>年度）</a:t>
                      </a:r>
                      <a:endParaRPr kumimoji="1" lang="en-US" altLang="ja-JP" sz="1050" dirty="0">
                        <a:solidFill>
                          <a:schemeClr val="tx1"/>
                        </a:solidFill>
                        <a:latin typeface="+mn-lt"/>
                        <a:ea typeface="+mn-ea"/>
                      </a:endParaRPr>
                    </a:p>
                    <a:p>
                      <a:pPr marL="88900" marR="0" lvl="0" indent="-88900" algn="just" defTabSz="914400" rtl="0" eaLnBrk="1" fontAlgn="auto" latinLnBrk="0" hangingPunct="1">
                        <a:lnSpc>
                          <a:spcPct val="100000"/>
                        </a:lnSpc>
                        <a:spcBef>
                          <a:spcPts val="0"/>
                        </a:spcBef>
                        <a:spcAft>
                          <a:spcPts val="400"/>
                        </a:spcAft>
                        <a:buClrTx/>
                        <a:buSzTx/>
                        <a:buFontTx/>
                        <a:buNone/>
                        <a:tabLst/>
                        <a:defRPr/>
                      </a:pPr>
                      <a:r>
                        <a:rPr lang="ja-JP" altLang="en-US" sz="1050" dirty="0">
                          <a:solidFill>
                            <a:schemeClr val="tx1"/>
                          </a:solidFill>
                          <a:latin typeface="+mn-lt"/>
                          <a:ea typeface="+mn-ea"/>
                        </a:rPr>
                        <a:t>・</a:t>
                      </a:r>
                      <a:r>
                        <a:rPr lang="zh-TW" altLang="en-US" sz="1050" b="0" dirty="0">
                          <a:solidFill>
                            <a:schemeClr val="tx1"/>
                          </a:solidFill>
                          <a:latin typeface="+mn-lt"/>
                          <a:ea typeface="+mn-ea"/>
                        </a:rPr>
                        <a:t>大阪市工業用水道特定運営事業等</a:t>
                      </a:r>
                      <a:r>
                        <a:rPr kumimoji="1" lang="ja-JP" altLang="en-US" sz="1050" dirty="0">
                          <a:solidFill>
                            <a:schemeClr val="tx1"/>
                          </a:solidFill>
                          <a:latin typeface="+mn-lt"/>
                          <a:ea typeface="+mn-ea"/>
                        </a:rPr>
                        <a:t>（</a:t>
                      </a:r>
                      <a:r>
                        <a:rPr kumimoji="1" lang="en-US" altLang="ja-JP" sz="1050" dirty="0">
                          <a:solidFill>
                            <a:schemeClr val="tx1"/>
                          </a:solidFill>
                          <a:latin typeface="+mn-lt"/>
                          <a:ea typeface="+mn-ea"/>
                        </a:rPr>
                        <a:t>2022</a:t>
                      </a:r>
                      <a:r>
                        <a:rPr kumimoji="1" lang="ja-JP" altLang="en-US" sz="1050" dirty="0">
                          <a:solidFill>
                            <a:schemeClr val="tx1"/>
                          </a:solidFill>
                          <a:latin typeface="+mn-lt"/>
                          <a:ea typeface="+mn-ea"/>
                        </a:rPr>
                        <a:t>～</a:t>
                      </a:r>
                      <a:r>
                        <a:rPr kumimoji="1" lang="en-US" altLang="ja-JP" sz="1050" dirty="0">
                          <a:solidFill>
                            <a:schemeClr val="tx1"/>
                          </a:solidFill>
                          <a:latin typeface="+mn-lt"/>
                          <a:ea typeface="+mn-ea"/>
                        </a:rPr>
                        <a:t>2032</a:t>
                      </a:r>
                      <a:r>
                        <a:rPr kumimoji="1" lang="ja-JP" altLang="en-US" sz="1050" dirty="0">
                          <a:solidFill>
                            <a:schemeClr val="tx1"/>
                          </a:solidFill>
                          <a:latin typeface="+mn-lt"/>
                          <a:ea typeface="+mn-ea"/>
                        </a:rPr>
                        <a:t>年度）</a:t>
                      </a:r>
                      <a:endParaRPr kumimoji="1" lang="en-US" altLang="ja-JP" sz="1050" dirty="0">
                        <a:solidFill>
                          <a:schemeClr val="tx1"/>
                        </a:solidFill>
                        <a:latin typeface="+mn-lt"/>
                        <a:ea typeface="+mn-ea"/>
                      </a:endParaRPr>
                    </a:p>
                  </a:txBody>
                  <a:tcPr marL="68580" marR="68580" marT="34290" marB="34290">
                    <a:lnB w="12700" cmpd="sng">
                      <a:noFill/>
                    </a:lnB>
                  </a:tcPr>
                </a:tc>
                <a:extLst>
                  <a:ext uri="{0D108BD9-81ED-4DB2-BD59-A6C34878D82A}">
                    <a16:rowId xmlns:a16="http://schemas.microsoft.com/office/drawing/2014/main" val="10001"/>
                  </a:ext>
                </a:extLst>
              </a:tr>
              <a:tr h="3291702">
                <a:tc vMerge="1">
                  <a:txBody>
                    <a:bodyPr/>
                    <a:lstStyle/>
                    <a:p>
                      <a:endParaRPr kumimoji="1" lang="ja-JP" altLang="en-US"/>
                    </a:p>
                  </a:txBody>
                  <a:tcPr/>
                </a:tc>
                <a:tc vMerge="1">
                  <a:txBody>
                    <a:bodyPr/>
                    <a:lstStyle/>
                    <a:p>
                      <a:endParaRPr kumimoji="1" lang="ja-JP" altLang="en-US"/>
                    </a:p>
                  </a:txBody>
                  <a:tcPr/>
                </a:tc>
                <a:tc>
                  <a:txBody>
                    <a:bodyPr/>
                    <a:lstStyle/>
                    <a:p>
                      <a:pPr marL="177800" marR="0" lvl="0" indent="-177800" algn="l" defTabSz="914400" rtl="0" eaLnBrk="1" fontAlgn="auto" latinLnBrk="0" hangingPunct="1">
                        <a:lnSpc>
                          <a:spcPct val="100000"/>
                        </a:lnSpc>
                        <a:spcBef>
                          <a:spcPts val="0"/>
                        </a:spcBef>
                        <a:spcAft>
                          <a:spcPts val="400"/>
                        </a:spcAft>
                        <a:buClrTx/>
                        <a:buSzTx/>
                        <a:buFontTx/>
                        <a:buNone/>
                        <a:tabLst/>
                        <a:defRPr/>
                      </a:pPr>
                      <a:r>
                        <a:rPr kumimoji="1" lang="ja-JP" altLang="en-US" sz="1050" dirty="0">
                          <a:latin typeface="+mn-lt"/>
                          <a:ea typeface="+mn-ea"/>
                        </a:rPr>
                        <a:t>②指定管理者制度の活用</a:t>
                      </a:r>
                      <a:endParaRPr kumimoji="1" lang="en-US" altLang="ja-JP" sz="1050" dirty="0">
                        <a:latin typeface="+mn-lt"/>
                        <a:ea typeface="+mn-ea"/>
                      </a:endParaRPr>
                    </a:p>
                    <a:p>
                      <a:pPr marL="85725" marR="0" lvl="0" indent="-85725" algn="just" defTabSz="914400" rtl="0" eaLnBrk="1" fontAlgn="auto" latinLnBrk="0" hangingPunct="1">
                        <a:lnSpc>
                          <a:spcPct val="100000"/>
                        </a:lnSpc>
                        <a:spcBef>
                          <a:spcPts val="0"/>
                        </a:spcBef>
                        <a:spcAft>
                          <a:spcPts val="400"/>
                        </a:spcAft>
                        <a:buClrTx/>
                        <a:buSzTx/>
                        <a:buFontTx/>
                        <a:buNone/>
                        <a:tabLst/>
                        <a:defRPr/>
                      </a:pPr>
                      <a:r>
                        <a:rPr kumimoji="1" lang="ja-JP" altLang="en-US" sz="1050" dirty="0">
                          <a:latin typeface="+mn-lt"/>
                          <a:ea typeface="+mn-ea"/>
                        </a:rPr>
                        <a:t>・公の施設の指定管理者の指定の手続等に関する指針を策定（</a:t>
                      </a:r>
                      <a:r>
                        <a:rPr kumimoji="1" lang="en-US" altLang="ja-JP" sz="1050" dirty="0">
                          <a:latin typeface="+mn-lt"/>
                          <a:ea typeface="+mn-ea"/>
                        </a:rPr>
                        <a:t>2004</a:t>
                      </a:r>
                      <a:r>
                        <a:rPr kumimoji="1" lang="ja-JP" altLang="en-US" sz="1050" dirty="0">
                          <a:latin typeface="+mn-lt"/>
                          <a:ea typeface="+mn-ea"/>
                        </a:rPr>
                        <a:t>年</a:t>
                      </a:r>
                      <a:r>
                        <a:rPr kumimoji="1" lang="en-US" altLang="ja-JP" sz="1050" dirty="0">
                          <a:latin typeface="+mn-lt"/>
                          <a:ea typeface="+mn-ea"/>
                        </a:rPr>
                        <a:t>11</a:t>
                      </a:r>
                      <a:r>
                        <a:rPr kumimoji="1" lang="ja-JP" altLang="en-US" sz="1050" dirty="0">
                          <a:latin typeface="+mn-lt"/>
                          <a:ea typeface="+mn-ea"/>
                        </a:rPr>
                        <a:t>月）</a:t>
                      </a:r>
                    </a:p>
                    <a:p>
                      <a:pPr marL="88900" indent="-88900" algn="just">
                        <a:spcAft>
                          <a:spcPts val="400"/>
                        </a:spcAft>
                      </a:pPr>
                      <a:r>
                        <a:rPr kumimoji="1" lang="ja-JP" altLang="en-US" sz="1050" dirty="0">
                          <a:latin typeface="+mn-lt"/>
                          <a:ea typeface="+mn-ea"/>
                        </a:rPr>
                        <a:t>・指定管理者制度の導入及び運用に係るガイドラインを策定（</a:t>
                      </a:r>
                      <a:r>
                        <a:rPr kumimoji="1" lang="en-US" altLang="ja-JP" sz="1050" dirty="0">
                          <a:latin typeface="+mn-lt"/>
                          <a:ea typeface="+mn-ea"/>
                        </a:rPr>
                        <a:t>2006</a:t>
                      </a:r>
                      <a:r>
                        <a:rPr kumimoji="1" lang="ja-JP" altLang="en-US" sz="1050" dirty="0">
                          <a:latin typeface="+mn-lt"/>
                          <a:ea typeface="+mn-ea"/>
                        </a:rPr>
                        <a:t>年</a:t>
                      </a:r>
                      <a:r>
                        <a:rPr kumimoji="1" lang="en-US" altLang="ja-JP" sz="1050" dirty="0">
                          <a:latin typeface="+mn-lt"/>
                          <a:ea typeface="+mn-ea"/>
                        </a:rPr>
                        <a:t>12</a:t>
                      </a:r>
                      <a:r>
                        <a:rPr kumimoji="1" lang="ja-JP" altLang="en-US" sz="1050" dirty="0">
                          <a:latin typeface="+mn-lt"/>
                          <a:ea typeface="+mn-ea"/>
                        </a:rPr>
                        <a:t>月）</a:t>
                      </a:r>
                    </a:p>
                    <a:p>
                      <a:pPr marL="88900" indent="-88900" algn="just">
                        <a:spcAft>
                          <a:spcPts val="400"/>
                        </a:spcAft>
                      </a:pPr>
                      <a:r>
                        <a:rPr kumimoji="1" lang="ja-JP" altLang="en-US" sz="1050" dirty="0">
                          <a:latin typeface="+mn-lt"/>
                          <a:ea typeface="+mn-ea"/>
                        </a:rPr>
                        <a:t>・競争を促す観点から、審査における具体的選定項目及び配点の内容を変更（</a:t>
                      </a:r>
                      <a:r>
                        <a:rPr kumimoji="1" lang="en-US" altLang="ja-JP" sz="1050" dirty="0">
                          <a:latin typeface="+mn-lt"/>
                          <a:ea typeface="+mn-ea"/>
                        </a:rPr>
                        <a:t>2012</a:t>
                      </a:r>
                      <a:r>
                        <a:rPr kumimoji="1" lang="ja-JP" altLang="en-US" sz="1050" dirty="0">
                          <a:latin typeface="+mn-lt"/>
                          <a:ea typeface="+mn-ea"/>
                        </a:rPr>
                        <a:t>年</a:t>
                      </a:r>
                      <a:r>
                        <a:rPr kumimoji="1" lang="en-US" altLang="ja-JP" sz="1050" dirty="0">
                          <a:latin typeface="+mn-lt"/>
                          <a:ea typeface="+mn-ea"/>
                        </a:rPr>
                        <a:t>3</a:t>
                      </a:r>
                      <a:r>
                        <a:rPr kumimoji="1" lang="ja-JP" altLang="en-US" sz="1050" dirty="0">
                          <a:latin typeface="+mn-lt"/>
                          <a:ea typeface="+mn-ea"/>
                        </a:rPr>
                        <a:t>月</a:t>
                      </a:r>
                      <a:r>
                        <a:rPr kumimoji="1" lang="ja-JP" altLang="en-US" sz="1050" dirty="0">
                          <a:solidFill>
                            <a:schemeClr val="tx1"/>
                          </a:solidFill>
                          <a:latin typeface="+mn-lt"/>
                          <a:ea typeface="+mn-ea"/>
                        </a:rPr>
                        <a:t>）</a:t>
                      </a:r>
                      <a:endParaRPr kumimoji="1" lang="en-US" altLang="ja-JP" sz="1050" dirty="0">
                        <a:solidFill>
                          <a:schemeClr val="tx1"/>
                        </a:solidFill>
                        <a:latin typeface="+mn-lt"/>
                        <a:ea typeface="+mn-ea"/>
                      </a:endParaRPr>
                    </a:p>
                    <a:p>
                      <a:pPr marL="88900" indent="-88900" algn="just">
                        <a:spcAft>
                          <a:spcPts val="400"/>
                        </a:spcAft>
                      </a:pPr>
                      <a:r>
                        <a:rPr kumimoji="1" lang="ja-JP" altLang="en-US" sz="1050" dirty="0">
                          <a:solidFill>
                            <a:schemeClr val="tx1"/>
                          </a:solidFill>
                          <a:latin typeface="+mn-lt"/>
                          <a:ea typeface="+mn-ea"/>
                        </a:rPr>
                        <a:t>・事業者の積極的な取組みを促すため、インセンティブ・ペナルティ制度を導入（</a:t>
                      </a:r>
                      <a:r>
                        <a:rPr kumimoji="1" lang="en-US" altLang="ja-JP" sz="1050" dirty="0">
                          <a:solidFill>
                            <a:schemeClr val="tx1"/>
                          </a:solidFill>
                          <a:latin typeface="+mn-lt"/>
                          <a:ea typeface="+mn-ea"/>
                        </a:rPr>
                        <a:t>2022</a:t>
                      </a:r>
                      <a:r>
                        <a:rPr kumimoji="1" lang="ja-JP" altLang="en-US" sz="1050" dirty="0">
                          <a:solidFill>
                            <a:schemeClr val="tx1"/>
                          </a:solidFill>
                          <a:latin typeface="+mn-lt"/>
                          <a:ea typeface="+mn-ea"/>
                        </a:rPr>
                        <a:t>年</a:t>
                      </a:r>
                      <a:r>
                        <a:rPr kumimoji="1" lang="en-US" altLang="ja-JP" sz="1050" dirty="0">
                          <a:solidFill>
                            <a:schemeClr val="tx1"/>
                          </a:solidFill>
                          <a:latin typeface="+mn-lt"/>
                          <a:ea typeface="+mn-ea"/>
                        </a:rPr>
                        <a:t>4</a:t>
                      </a:r>
                      <a:r>
                        <a:rPr kumimoji="1" lang="ja-JP" altLang="en-US" sz="1050" dirty="0">
                          <a:solidFill>
                            <a:schemeClr val="tx1"/>
                          </a:solidFill>
                          <a:latin typeface="+mn-lt"/>
                          <a:ea typeface="+mn-ea"/>
                        </a:rPr>
                        <a:t>月）</a:t>
                      </a:r>
                      <a:endParaRPr kumimoji="1" lang="en-US" altLang="ja-JP" sz="1050" dirty="0">
                        <a:solidFill>
                          <a:schemeClr val="tx1"/>
                        </a:solidFill>
                        <a:latin typeface="+mn-lt"/>
                        <a:ea typeface="+mn-ea"/>
                      </a:endParaRPr>
                    </a:p>
                    <a:p>
                      <a:pPr marL="88900" indent="-88900" algn="just">
                        <a:spcAft>
                          <a:spcPts val="400"/>
                        </a:spcAft>
                      </a:pPr>
                      <a:endParaRPr kumimoji="1" lang="ja-JP" altLang="en-US" sz="1050" dirty="0">
                        <a:latin typeface="+mn-lt"/>
                        <a:ea typeface="+mn-ea"/>
                      </a:endParaRPr>
                    </a:p>
                  </a:txBody>
                  <a:tcPr marL="68580" marR="68580" marT="34290" marB="34290">
                    <a:lnT w="12700" cmpd="sng">
                      <a:noFill/>
                    </a:lnT>
                  </a:tcPr>
                </a:tc>
                <a:tc>
                  <a: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1050" dirty="0">
                          <a:latin typeface="+mn-lt"/>
                          <a:ea typeface="+mn-ea"/>
                        </a:rPr>
                        <a:t>②指定管理者制度の</a:t>
                      </a:r>
                      <a:r>
                        <a:rPr kumimoji="1" lang="ja-JP" altLang="en-US" sz="1050" dirty="0">
                          <a:solidFill>
                            <a:schemeClr val="tx1"/>
                          </a:solidFill>
                          <a:latin typeface="+mn-lt"/>
                          <a:ea typeface="+mn-ea"/>
                        </a:rPr>
                        <a:t>活用</a:t>
                      </a: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1050" dirty="0">
                          <a:solidFill>
                            <a:schemeClr val="tx1"/>
                          </a:solidFill>
                          <a:latin typeface="+mn-lt"/>
                          <a:ea typeface="+mn-ea"/>
                        </a:rPr>
                        <a:t>導入数</a:t>
                      </a: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en-US" altLang="ja-JP" sz="1050" dirty="0">
                          <a:solidFill>
                            <a:schemeClr val="tx1"/>
                          </a:solidFill>
                          <a:latin typeface="+mn-lt"/>
                          <a:ea typeface="+mn-ea"/>
                        </a:rPr>
                        <a:t>2018</a:t>
                      </a:r>
                      <a:r>
                        <a:rPr kumimoji="1" lang="ja-JP" altLang="en-US" sz="1050" dirty="0">
                          <a:solidFill>
                            <a:schemeClr val="tx1"/>
                          </a:solidFill>
                          <a:latin typeface="+mn-lt"/>
                          <a:ea typeface="+mn-ea"/>
                        </a:rPr>
                        <a:t>年度：</a:t>
                      </a:r>
                      <a:r>
                        <a:rPr kumimoji="1" lang="en-US" altLang="ja-JP" sz="1050" dirty="0">
                          <a:solidFill>
                            <a:schemeClr val="tx1"/>
                          </a:solidFill>
                          <a:latin typeface="+mn-lt"/>
                          <a:ea typeface="+mn-ea"/>
                        </a:rPr>
                        <a:t>356</a:t>
                      </a:r>
                      <a:r>
                        <a:rPr kumimoji="1" lang="ja-JP" altLang="en-US" sz="1050" dirty="0">
                          <a:solidFill>
                            <a:schemeClr val="tx1"/>
                          </a:solidFill>
                          <a:latin typeface="+mn-lt"/>
                          <a:ea typeface="+mn-ea"/>
                        </a:rPr>
                        <a:t>施設</a:t>
                      </a: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en-US" altLang="ja-JP" sz="1050" b="0" dirty="0">
                          <a:solidFill>
                            <a:schemeClr val="tx1"/>
                          </a:solidFill>
                          <a:latin typeface="+mn-lt"/>
                          <a:ea typeface="+mn-ea"/>
                        </a:rPr>
                        <a:t>2022</a:t>
                      </a:r>
                      <a:r>
                        <a:rPr kumimoji="1" lang="ja-JP" altLang="en-US" sz="1050" b="0" dirty="0">
                          <a:solidFill>
                            <a:schemeClr val="tx1"/>
                          </a:solidFill>
                          <a:latin typeface="+mn-lt"/>
                          <a:ea typeface="+mn-ea"/>
                        </a:rPr>
                        <a:t>年度：</a:t>
                      </a:r>
                      <a:r>
                        <a:rPr kumimoji="1" lang="en-US" altLang="ja-JP" sz="1050" b="0" dirty="0" smtClean="0">
                          <a:solidFill>
                            <a:schemeClr val="tx1"/>
                          </a:solidFill>
                          <a:latin typeface="+mn-lt"/>
                          <a:ea typeface="+mn-ea"/>
                        </a:rPr>
                        <a:t>831</a:t>
                      </a:r>
                      <a:r>
                        <a:rPr kumimoji="1" lang="ja-JP" altLang="en-US" sz="1050" b="0" dirty="0" smtClean="0">
                          <a:solidFill>
                            <a:schemeClr val="tx1"/>
                          </a:solidFill>
                          <a:latin typeface="+mn-lt"/>
                          <a:ea typeface="+mn-ea"/>
                        </a:rPr>
                        <a:t>施設</a:t>
                      </a:r>
                      <a:endParaRPr kumimoji="1" lang="en-US" altLang="ja-JP" sz="1050" b="0" dirty="0">
                        <a:solidFill>
                          <a:schemeClr val="tx1"/>
                        </a:solidFill>
                        <a:latin typeface="+mn-lt"/>
                        <a:ea typeface="+mn-ea"/>
                      </a:endParaRPr>
                    </a:p>
                    <a:p>
                      <a:pPr marL="0" indent="0" algn="just">
                        <a:spcAft>
                          <a:spcPts val="400"/>
                        </a:spcAft>
                      </a:pPr>
                      <a:endParaRPr kumimoji="1" lang="en-US" altLang="ja-JP" sz="1050" dirty="0">
                        <a:solidFill>
                          <a:schemeClr val="tx1"/>
                        </a:solidFill>
                        <a:latin typeface="+mn-lt"/>
                        <a:ea typeface="+mn-ea"/>
                      </a:endParaRPr>
                    </a:p>
                    <a:p>
                      <a:pPr marL="0" indent="0" algn="just">
                        <a:spcAft>
                          <a:spcPts val="400"/>
                        </a:spcAft>
                      </a:pPr>
                      <a:r>
                        <a:rPr kumimoji="1" lang="ja-JP" altLang="en-US" sz="1050" dirty="0">
                          <a:solidFill>
                            <a:schemeClr val="tx1"/>
                          </a:solidFill>
                          <a:latin typeface="+mn-lt"/>
                          <a:ea typeface="+mn-ea"/>
                        </a:rPr>
                        <a:t>・公募による選定割合</a:t>
                      </a:r>
                      <a:endParaRPr kumimoji="1" lang="en-US" altLang="ja-JP" sz="1050" dirty="0">
                        <a:solidFill>
                          <a:schemeClr val="tx1"/>
                        </a:solidFill>
                        <a:latin typeface="+mn-lt"/>
                        <a:ea typeface="+mn-ea"/>
                      </a:endParaRPr>
                    </a:p>
                    <a:p>
                      <a:pPr marL="0" indent="0" algn="just">
                        <a:spcAft>
                          <a:spcPts val="400"/>
                        </a:spcAft>
                      </a:pPr>
                      <a:r>
                        <a:rPr kumimoji="1" lang="en-US" altLang="ja-JP" sz="1050" dirty="0" smtClean="0">
                          <a:solidFill>
                            <a:schemeClr val="tx1"/>
                          </a:solidFill>
                          <a:latin typeface="+mn-lt"/>
                          <a:ea typeface="+mn-ea"/>
                        </a:rPr>
                        <a:t>   2008</a:t>
                      </a:r>
                      <a:r>
                        <a:rPr kumimoji="1" lang="ja-JP" altLang="en-US" sz="1050" dirty="0" smtClean="0">
                          <a:solidFill>
                            <a:schemeClr val="tx1"/>
                          </a:solidFill>
                          <a:latin typeface="+mn-lt"/>
                          <a:ea typeface="+mn-ea"/>
                        </a:rPr>
                        <a:t>年度   　　　</a:t>
                      </a:r>
                      <a:r>
                        <a:rPr kumimoji="1" lang="ja-JP" altLang="en-US" sz="1050" dirty="0">
                          <a:solidFill>
                            <a:schemeClr val="tx1"/>
                          </a:solidFill>
                          <a:latin typeface="+mn-lt"/>
                          <a:ea typeface="+mn-ea"/>
                        </a:rPr>
                        <a:t>　　</a:t>
                      </a:r>
                      <a:r>
                        <a:rPr kumimoji="1" lang="ja-JP" altLang="en-US" sz="1050" dirty="0" smtClean="0">
                          <a:solidFill>
                            <a:schemeClr val="tx1"/>
                          </a:solidFill>
                          <a:latin typeface="+mn-lt"/>
                          <a:ea typeface="+mn-ea"/>
                        </a:rPr>
                        <a:t> </a:t>
                      </a:r>
                      <a:r>
                        <a:rPr kumimoji="1" lang="en-US" altLang="ja-JP" sz="1050" dirty="0" smtClean="0">
                          <a:solidFill>
                            <a:schemeClr val="tx1"/>
                          </a:solidFill>
                          <a:latin typeface="+mn-lt"/>
                          <a:ea typeface="+mn-ea"/>
                        </a:rPr>
                        <a:t>2022</a:t>
                      </a:r>
                      <a:r>
                        <a:rPr kumimoji="1" lang="ja-JP" altLang="en-US" sz="1050" dirty="0">
                          <a:solidFill>
                            <a:schemeClr val="tx1"/>
                          </a:solidFill>
                          <a:latin typeface="+mn-lt"/>
                          <a:ea typeface="+mn-ea"/>
                        </a:rPr>
                        <a:t>年度</a:t>
                      </a:r>
                      <a:endParaRPr kumimoji="1" lang="en-US" altLang="ja-JP" sz="1050" dirty="0">
                        <a:solidFill>
                          <a:schemeClr val="tx1"/>
                        </a:solidFill>
                        <a:latin typeface="+mn-lt"/>
                        <a:ea typeface="+mn-ea"/>
                      </a:endParaRPr>
                    </a:p>
                    <a:p>
                      <a:pPr marL="0" indent="0" algn="just">
                        <a:spcAft>
                          <a:spcPts val="400"/>
                        </a:spcAft>
                      </a:pPr>
                      <a:r>
                        <a:rPr kumimoji="1" lang="ja-JP" altLang="en-US" sz="1050" dirty="0">
                          <a:solidFill>
                            <a:schemeClr val="tx1"/>
                          </a:solidFill>
                          <a:latin typeface="+mn-lt"/>
                          <a:ea typeface="+mn-ea"/>
                        </a:rPr>
                        <a:t>　</a:t>
                      </a:r>
                      <a:r>
                        <a:rPr kumimoji="1" lang="en-US" altLang="ja-JP" sz="1050" dirty="0">
                          <a:solidFill>
                            <a:schemeClr val="tx1"/>
                          </a:solidFill>
                          <a:latin typeface="+mn-lt"/>
                          <a:ea typeface="+mn-ea"/>
                        </a:rPr>
                        <a:t>94.9</a:t>
                      </a:r>
                      <a:r>
                        <a:rPr kumimoji="1" lang="ja-JP" altLang="en-US" sz="1050" dirty="0">
                          <a:solidFill>
                            <a:schemeClr val="tx1"/>
                          </a:solidFill>
                          <a:latin typeface="+mn-lt"/>
                          <a:ea typeface="+mn-ea"/>
                        </a:rPr>
                        <a:t>％　　　</a:t>
                      </a:r>
                      <a:r>
                        <a:rPr kumimoji="1" lang="ja-JP" altLang="en-US" sz="1050" dirty="0" smtClean="0">
                          <a:solidFill>
                            <a:schemeClr val="tx1"/>
                          </a:solidFill>
                          <a:latin typeface="+mn-lt"/>
                          <a:ea typeface="+mn-ea"/>
                        </a:rPr>
                        <a:t>　　　　　 </a:t>
                      </a:r>
                      <a:r>
                        <a:rPr kumimoji="1" lang="en-US" altLang="ja-JP" sz="1050" dirty="0" smtClean="0">
                          <a:solidFill>
                            <a:schemeClr val="tx1"/>
                          </a:solidFill>
                          <a:latin typeface="+mn-lt"/>
                          <a:ea typeface="+mn-ea"/>
                        </a:rPr>
                        <a:t>99.8</a:t>
                      </a:r>
                      <a:r>
                        <a:rPr kumimoji="1" lang="ja-JP" altLang="en-US" sz="1050" dirty="0">
                          <a:solidFill>
                            <a:schemeClr val="tx1"/>
                          </a:solidFill>
                          <a:latin typeface="+mn-lt"/>
                          <a:ea typeface="+mn-ea"/>
                        </a:rPr>
                        <a:t>％　　　</a:t>
                      </a:r>
                      <a:endParaRPr kumimoji="1" lang="en-US" altLang="ja-JP" sz="1050" dirty="0">
                        <a:solidFill>
                          <a:schemeClr val="tx1"/>
                        </a:solidFill>
                        <a:latin typeface="+mn-lt"/>
                        <a:ea typeface="+mn-ea"/>
                      </a:endParaRPr>
                    </a:p>
                    <a:p>
                      <a:pPr marL="0" indent="0" algn="just">
                        <a:spcAft>
                          <a:spcPts val="400"/>
                        </a:spcAft>
                      </a:pPr>
                      <a:endParaRPr kumimoji="1" lang="en-US" altLang="ja-JP" sz="1050" dirty="0">
                        <a:solidFill>
                          <a:schemeClr val="tx1"/>
                        </a:solidFill>
                        <a:latin typeface="+mn-lt"/>
                        <a:ea typeface="+mn-ea"/>
                      </a:endParaRPr>
                    </a:p>
                    <a:p>
                      <a:pPr marL="0" indent="0" algn="just">
                        <a:spcAft>
                          <a:spcPts val="400"/>
                        </a:spcAft>
                      </a:pPr>
                      <a:r>
                        <a:rPr kumimoji="1" lang="ja-JP" altLang="en-US" sz="1050" dirty="0">
                          <a:solidFill>
                            <a:schemeClr val="tx1"/>
                          </a:solidFill>
                          <a:latin typeface="+mn-lt"/>
                          <a:ea typeface="+mn-ea"/>
                        </a:rPr>
                        <a:t>・指定管理者のうち民間事業者の割合</a:t>
                      </a:r>
                      <a:endParaRPr kumimoji="1" lang="en-US" altLang="ja-JP" sz="1050" dirty="0">
                        <a:solidFill>
                          <a:schemeClr val="tx1"/>
                        </a:solidFill>
                        <a:latin typeface="+mn-lt"/>
                        <a:ea typeface="+mn-ea"/>
                      </a:endParaRPr>
                    </a:p>
                    <a:p>
                      <a:pPr marL="0" indent="0" algn="just">
                        <a:spcAft>
                          <a:spcPts val="400"/>
                        </a:spcAft>
                      </a:pPr>
                      <a:r>
                        <a:rPr kumimoji="1" lang="en-US" altLang="ja-JP" sz="1050" dirty="0" smtClean="0">
                          <a:solidFill>
                            <a:schemeClr val="tx1"/>
                          </a:solidFill>
                          <a:latin typeface="+mn-lt"/>
                          <a:ea typeface="+mn-ea"/>
                        </a:rPr>
                        <a:t>   2008</a:t>
                      </a:r>
                      <a:r>
                        <a:rPr kumimoji="1" lang="ja-JP" altLang="en-US" sz="1050" dirty="0">
                          <a:solidFill>
                            <a:schemeClr val="tx1"/>
                          </a:solidFill>
                          <a:latin typeface="+mn-lt"/>
                          <a:ea typeface="+mn-ea"/>
                        </a:rPr>
                        <a:t>年度　　</a:t>
                      </a:r>
                      <a:r>
                        <a:rPr kumimoji="1" lang="ja-JP" altLang="en-US" sz="1050" dirty="0" smtClean="0">
                          <a:solidFill>
                            <a:schemeClr val="tx1"/>
                          </a:solidFill>
                          <a:latin typeface="+mn-lt"/>
                          <a:ea typeface="+mn-ea"/>
                        </a:rPr>
                        <a:t>　　　　 </a:t>
                      </a:r>
                      <a:r>
                        <a:rPr kumimoji="1" lang="en-US" altLang="ja-JP" sz="1050" dirty="0" smtClean="0">
                          <a:solidFill>
                            <a:schemeClr val="tx1"/>
                          </a:solidFill>
                          <a:latin typeface="+mn-lt"/>
                          <a:ea typeface="+mn-ea"/>
                        </a:rPr>
                        <a:t>2022</a:t>
                      </a:r>
                      <a:r>
                        <a:rPr kumimoji="1" lang="ja-JP" altLang="en-US" sz="1050" dirty="0">
                          <a:solidFill>
                            <a:schemeClr val="tx1"/>
                          </a:solidFill>
                          <a:latin typeface="+mn-lt"/>
                          <a:ea typeface="+mn-ea"/>
                        </a:rPr>
                        <a:t>年度</a:t>
                      </a: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1050" dirty="0">
                          <a:solidFill>
                            <a:schemeClr val="tx1"/>
                          </a:solidFill>
                          <a:latin typeface="+mn-lt"/>
                          <a:ea typeface="+mn-ea"/>
                        </a:rPr>
                        <a:t>　</a:t>
                      </a:r>
                      <a:r>
                        <a:rPr kumimoji="1" lang="en-US" altLang="ja-JP" sz="1050" dirty="0">
                          <a:solidFill>
                            <a:schemeClr val="tx1"/>
                          </a:solidFill>
                          <a:latin typeface="+mn-lt"/>
                          <a:ea typeface="+mn-ea"/>
                        </a:rPr>
                        <a:t>64.9</a:t>
                      </a:r>
                      <a:r>
                        <a:rPr kumimoji="1" lang="ja-JP" altLang="en-US" sz="1050" dirty="0">
                          <a:solidFill>
                            <a:schemeClr val="tx1"/>
                          </a:solidFill>
                          <a:latin typeface="+mn-lt"/>
                          <a:ea typeface="+mn-ea"/>
                        </a:rPr>
                        <a:t>％　　　</a:t>
                      </a:r>
                      <a:r>
                        <a:rPr kumimoji="1" lang="ja-JP" altLang="en-US" sz="1050" dirty="0" smtClean="0">
                          <a:solidFill>
                            <a:schemeClr val="tx1"/>
                          </a:solidFill>
                          <a:latin typeface="+mn-lt"/>
                          <a:ea typeface="+mn-ea"/>
                        </a:rPr>
                        <a:t>　　　　　 </a:t>
                      </a:r>
                      <a:r>
                        <a:rPr kumimoji="1" lang="en-US" altLang="ja-JP" sz="1050" dirty="0" smtClean="0">
                          <a:solidFill>
                            <a:schemeClr val="tx1"/>
                          </a:solidFill>
                          <a:latin typeface="+mn-lt"/>
                          <a:ea typeface="+mn-ea"/>
                        </a:rPr>
                        <a:t>100.0</a:t>
                      </a:r>
                      <a:r>
                        <a:rPr kumimoji="1" lang="ja-JP" altLang="en-US" sz="1050" dirty="0">
                          <a:solidFill>
                            <a:schemeClr val="tx1"/>
                          </a:solidFill>
                          <a:latin typeface="+mn-lt"/>
                          <a:ea typeface="+mn-ea"/>
                        </a:rPr>
                        <a:t>％（</a:t>
                      </a:r>
                      <a:r>
                        <a:rPr kumimoji="1" lang="en-US" altLang="ja-JP" sz="1050" dirty="0" smtClean="0">
                          <a:solidFill>
                            <a:schemeClr val="tx1"/>
                          </a:solidFill>
                          <a:latin typeface="+mn-lt"/>
                          <a:ea typeface="+mn-ea"/>
                        </a:rPr>
                        <a:t>※</a:t>
                      </a:r>
                      <a:r>
                        <a:rPr kumimoji="1" lang="ja-JP" altLang="en-US" sz="1050" dirty="0" smtClean="0">
                          <a:solidFill>
                            <a:schemeClr val="tx1"/>
                          </a:solidFill>
                          <a:latin typeface="+mn-lt"/>
                          <a:ea typeface="+mn-ea"/>
                        </a:rPr>
                        <a:t>市営住宅を除く。）</a:t>
                      </a: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400"/>
                        </a:spcAft>
                        <a:buClrTx/>
                        <a:buSzTx/>
                        <a:buFontTx/>
                        <a:buNone/>
                        <a:tabLst/>
                        <a:defRPr/>
                      </a:pPr>
                      <a:endParaRPr kumimoji="1" lang="en-US" altLang="ja-JP" sz="1050" dirty="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ea typeface="+mn-ea"/>
                        </a:rPr>
                        <a:t>※2021</a:t>
                      </a:r>
                      <a:r>
                        <a:rPr kumimoji="1" lang="ja-JP" altLang="en-US" sz="1050" dirty="0">
                          <a:solidFill>
                            <a:schemeClr val="tx1"/>
                          </a:solidFill>
                          <a:latin typeface="+mn-lt"/>
                          <a:ea typeface="+mn-ea"/>
                        </a:rPr>
                        <a:t>年度より市営住宅（</a:t>
                      </a:r>
                      <a:r>
                        <a:rPr kumimoji="1" lang="en-US" altLang="ja-JP" sz="1050" dirty="0">
                          <a:solidFill>
                            <a:schemeClr val="tx1"/>
                          </a:solidFill>
                          <a:latin typeface="+mn-lt"/>
                          <a:ea typeface="+mn-ea"/>
                        </a:rPr>
                        <a:t>490</a:t>
                      </a:r>
                      <a:r>
                        <a:rPr kumimoji="1" lang="ja-JP" altLang="en-US" sz="1050" dirty="0">
                          <a:solidFill>
                            <a:schemeClr val="tx1"/>
                          </a:solidFill>
                          <a:latin typeface="+mn-lt"/>
                          <a:ea typeface="+mn-ea"/>
                        </a:rPr>
                        <a:t>施設）に導入。公募選定の結果、全施設で大阪市住宅供給公社を指定管理者として指定</a:t>
                      </a:r>
                      <a:r>
                        <a:rPr kumimoji="1" lang="ja-JP" altLang="en-US" sz="1050" dirty="0" smtClean="0">
                          <a:solidFill>
                            <a:schemeClr val="tx1"/>
                          </a:solidFill>
                          <a:latin typeface="+mn-lt"/>
                          <a:ea typeface="+mn-ea"/>
                        </a:rPr>
                        <a:t>。</a:t>
                      </a:r>
                      <a:endParaRPr kumimoji="1" lang="en-US" altLang="ja-JP" sz="1050" dirty="0" smtClean="0">
                        <a:solidFill>
                          <a:schemeClr val="tx1"/>
                        </a:solidFill>
                        <a:latin typeface="+mn-lt"/>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市営住宅を含めると民間事業者の割合は</a:t>
                      </a:r>
                      <a:r>
                        <a:rPr kumimoji="1" lang="en-US" altLang="ja-JP" sz="1050" dirty="0" smtClean="0">
                          <a:solidFill>
                            <a:schemeClr val="tx1"/>
                          </a:solidFill>
                          <a:latin typeface="+mn-ea"/>
                          <a:ea typeface="+mn-ea"/>
                        </a:rPr>
                        <a:t>41.0</a:t>
                      </a:r>
                      <a:r>
                        <a:rPr kumimoji="1" lang="ja-JP" altLang="en-US" sz="1050" dirty="0" smtClean="0">
                          <a:solidFill>
                            <a:schemeClr val="tx1"/>
                          </a:solidFill>
                          <a:latin typeface="+mn-ea"/>
                          <a:ea typeface="+mn-ea"/>
                        </a:rPr>
                        <a:t>％となる。</a:t>
                      </a:r>
                      <a:endParaRPr kumimoji="1" lang="en-US" altLang="ja-JP" sz="1050" dirty="0" smtClean="0">
                        <a:solidFill>
                          <a:schemeClr val="tx1"/>
                        </a:solidFill>
                        <a:latin typeface="+mn-ea"/>
                        <a:ea typeface="+mn-ea"/>
                      </a:endParaRPr>
                    </a:p>
                  </a:txBody>
                  <a:tcPr marL="68580" marR="68580" marT="34290" marB="34290">
                    <a:lnT w="12700" cmpd="sng">
                      <a:noFill/>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8497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9036496"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400" b="1" u="sng" dirty="0" smtClean="0">
                <a:solidFill>
                  <a:schemeClr val="bg1"/>
                </a:solidFill>
                <a:latin typeface="BIZ UDゴシック" panose="020B0400000000000000" pitchFamily="49" charset="-128"/>
                <a:ea typeface="BIZ UDゴシック" panose="020B0400000000000000" pitchFamily="49" charset="-128"/>
              </a:rPr>
              <a:t>12</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サウンディング型市場調査の実施</a:t>
            </a:r>
          </a:p>
        </p:txBody>
      </p:sp>
      <p:sp>
        <p:nvSpPr>
          <p:cNvPr id="6" name="角丸四角形 5">
            <a:extLst>
              <a:ext uri="{FF2B5EF4-FFF2-40B4-BE49-F238E27FC236}">
                <a16:creationId xmlns:a16="http://schemas.microsoft.com/office/drawing/2014/main" id="{03C11E1D-58BF-5B8F-86EE-EADF27B57A16}"/>
              </a:ext>
            </a:extLst>
          </p:cNvPr>
          <p:cNvSpPr/>
          <p:nvPr/>
        </p:nvSpPr>
        <p:spPr>
          <a:xfrm>
            <a:off x="4608003" y="2420599"/>
            <a:ext cx="2043519" cy="1584465"/>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a:extLst>
              <a:ext uri="{FF2B5EF4-FFF2-40B4-BE49-F238E27FC236}">
                <a16:creationId xmlns:a16="http://schemas.microsoft.com/office/drawing/2014/main" id="{03C11E1D-58BF-5B8F-86EE-EADF27B57A16}"/>
              </a:ext>
            </a:extLst>
          </p:cNvPr>
          <p:cNvSpPr/>
          <p:nvPr/>
        </p:nvSpPr>
        <p:spPr>
          <a:xfrm>
            <a:off x="4608003" y="4008093"/>
            <a:ext cx="2058267" cy="933075"/>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154</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60931086"/>
              </p:ext>
            </p:extLst>
          </p:nvPr>
        </p:nvGraphicFramePr>
        <p:xfrm>
          <a:off x="395536" y="692696"/>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72000" indent="-457200" algn="l">
                        <a:lnSpc>
                          <a:spcPct val="100000"/>
                        </a:lnSpc>
                      </a:pPr>
                      <a:r>
                        <a:rPr kumimoji="1" lang="ja-JP" altLang="en-US" sz="1300" dirty="0">
                          <a:latin typeface="+mn-lt"/>
                          <a:ea typeface="+mn-ea"/>
                        </a:rPr>
                        <a:t>　民間の創意工夫を活用するにあたり、事業発案時や公募条件検討時において、官民対話による行政と民間の相互コミュニケーションを実施することが重要である。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ct val="100000"/>
                        </a:lnSpc>
                      </a:pPr>
                      <a:r>
                        <a:rPr kumimoji="1" lang="ja-JP" altLang="en-US" sz="1300" dirty="0">
                          <a:latin typeface="+mn-lt"/>
                          <a:ea typeface="+mn-ea"/>
                        </a:rPr>
                        <a:t>　民間事業者の能力や創意工夫を幅広く取り入れるべく、積極的にサウンディング型市場調査を実施。</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ct val="100000"/>
                        </a:lnSpc>
                      </a:pPr>
                      <a:r>
                        <a:rPr kumimoji="1" lang="ja-JP" altLang="en-US" sz="1300" dirty="0">
                          <a:latin typeface="+mn-lt"/>
                          <a:ea typeface="+mn-ea"/>
                        </a:rPr>
                        <a:t>（実施件数）</a:t>
                      </a:r>
                      <a:endParaRPr kumimoji="1" lang="en-US" altLang="ja-JP" sz="1300" dirty="0">
                        <a:latin typeface="+mn-lt"/>
                        <a:ea typeface="+mn-ea"/>
                      </a:endParaRPr>
                    </a:p>
                    <a:p>
                      <a:pPr marL="72000" indent="-457200" algn="l">
                        <a:lnSpc>
                          <a:spcPct val="100000"/>
                        </a:lnSpc>
                      </a:pPr>
                      <a:r>
                        <a:rPr kumimoji="1" lang="ja-JP" altLang="en-US" sz="1300" dirty="0">
                          <a:latin typeface="+mn-lt"/>
                          <a:ea typeface="+mn-ea"/>
                        </a:rPr>
                        <a:t>・</a:t>
                      </a:r>
                      <a:r>
                        <a:rPr kumimoji="1" lang="en-US" altLang="ja-JP" sz="1300" dirty="0">
                          <a:latin typeface="+mn-lt"/>
                          <a:ea typeface="+mn-ea"/>
                        </a:rPr>
                        <a:t>2012</a:t>
                      </a:r>
                      <a:r>
                        <a:rPr kumimoji="1" lang="ja-JP" altLang="en-US" sz="1300" dirty="0">
                          <a:latin typeface="+mn-lt"/>
                          <a:ea typeface="+mn-ea"/>
                        </a:rPr>
                        <a:t>年度</a:t>
                      </a:r>
                      <a:r>
                        <a:rPr kumimoji="1" lang="en-US" altLang="ja-JP" sz="1300" dirty="0">
                          <a:latin typeface="+mn-lt"/>
                          <a:ea typeface="+mn-ea"/>
                        </a:rPr>
                        <a:t>	 1</a:t>
                      </a:r>
                      <a:r>
                        <a:rPr kumimoji="1" lang="ja-JP" altLang="en-US" sz="1300" dirty="0">
                          <a:latin typeface="+mn-lt"/>
                          <a:ea typeface="+mn-ea"/>
                        </a:rPr>
                        <a:t>件</a:t>
                      </a:r>
                      <a:endParaRPr kumimoji="1" lang="en-US" altLang="ja-JP" sz="1300" dirty="0">
                        <a:latin typeface="+mn-lt"/>
                        <a:ea typeface="+mn-ea"/>
                      </a:endParaRPr>
                    </a:p>
                    <a:p>
                      <a:pPr marL="72000" indent="-457200" algn="l">
                        <a:lnSpc>
                          <a:spcPct val="100000"/>
                        </a:lnSpc>
                      </a:pPr>
                      <a:r>
                        <a:rPr kumimoji="1" lang="ja-JP" altLang="en-US" sz="1300" dirty="0">
                          <a:latin typeface="+mn-lt"/>
                          <a:ea typeface="+mn-ea"/>
                        </a:rPr>
                        <a:t>・</a:t>
                      </a:r>
                      <a:r>
                        <a:rPr kumimoji="1" lang="en-US" altLang="ja-JP" sz="1300" dirty="0">
                          <a:latin typeface="+mn-lt"/>
                          <a:ea typeface="+mn-ea"/>
                        </a:rPr>
                        <a:t>2013</a:t>
                      </a:r>
                      <a:r>
                        <a:rPr kumimoji="1" lang="ja-JP" altLang="en-US" sz="1300" dirty="0">
                          <a:latin typeface="+mn-lt"/>
                          <a:ea typeface="+mn-ea"/>
                        </a:rPr>
                        <a:t>年度</a:t>
                      </a:r>
                      <a:r>
                        <a:rPr kumimoji="1" lang="en-US" altLang="ja-JP" sz="1300" dirty="0">
                          <a:latin typeface="+mn-lt"/>
                          <a:ea typeface="+mn-ea"/>
                        </a:rPr>
                        <a:t>	 7</a:t>
                      </a:r>
                      <a:r>
                        <a:rPr kumimoji="1" lang="ja-JP" altLang="en-US" sz="1300" dirty="0">
                          <a:latin typeface="+mn-lt"/>
                          <a:ea typeface="+mn-ea"/>
                        </a:rPr>
                        <a:t>件</a:t>
                      </a:r>
                      <a:endParaRPr kumimoji="1" lang="en-US" altLang="ja-JP" sz="1300" dirty="0">
                        <a:latin typeface="+mn-lt"/>
                        <a:ea typeface="+mn-ea"/>
                      </a:endParaRPr>
                    </a:p>
                    <a:p>
                      <a:pPr marL="72000" indent="-457200" algn="l">
                        <a:lnSpc>
                          <a:spcPct val="100000"/>
                        </a:lnSpc>
                      </a:pPr>
                      <a:r>
                        <a:rPr kumimoji="1" lang="ja-JP" altLang="en-US" sz="1300" dirty="0">
                          <a:latin typeface="+mn-lt"/>
                          <a:ea typeface="+mn-ea"/>
                        </a:rPr>
                        <a:t>・</a:t>
                      </a:r>
                      <a:r>
                        <a:rPr kumimoji="1" lang="en-US" altLang="ja-JP" sz="1300" dirty="0">
                          <a:latin typeface="+mn-lt"/>
                          <a:ea typeface="+mn-ea"/>
                        </a:rPr>
                        <a:t>2014</a:t>
                      </a:r>
                      <a:r>
                        <a:rPr kumimoji="1" lang="ja-JP" altLang="en-US" sz="1300" dirty="0">
                          <a:latin typeface="+mn-lt"/>
                          <a:ea typeface="+mn-ea"/>
                        </a:rPr>
                        <a:t>年度</a:t>
                      </a:r>
                      <a:r>
                        <a:rPr kumimoji="1" lang="en-US" altLang="ja-JP" sz="1300" dirty="0">
                          <a:latin typeface="+mn-lt"/>
                          <a:ea typeface="+mn-ea"/>
                        </a:rPr>
                        <a:t>	 4</a:t>
                      </a:r>
                      <a:r>
                        <a:rPr kumimoji="1" lang="ja-JP" altLang="en-US" sz="1300" dirty="0">
                          <a:latin typeface="+mn-lt"/>
                          <a:ea typeface="+mn-ea"/>
                        </a:rPr>
                        <a:t>件</a:t>
                      </a:r>
                      <a:endParaRPr kumimoji="1" lang="en-US" altLang="ja-JP" sz="1300" dirty="0">
                        <a:latin typeface="+mn-lt"/>
                        <a:ea typeface="+mn-ea"/>
                      </a:endParaRPr>
                    </a:p>
                    <a:p>
                      <a:pPr marL="72000" indent="-457200" algn="l">
                        <a:lnSpc>
                          <a:spcPct val="100000"/>
                        </a:lnSpc>
                      </a:pPr>
                      <a:r>
                        <a:rPr kumimoji="1" lang="ja-JP" altLang="en-US" sz="1300" dirty="0">
                          <a:latin typeface="+mn-lt"/>
                          <a:ea typeface="+mn-ea"/>
                        </a:rPr>
                        <a:t>・</a:t>
                      </a:r>
                      <a:r>
                        <a:rPr kumimoji="1" lang="en-US" altLang="ja-JP" sz="1300" dirty="0">
                          <a:latin typeface="+mn-lt"/>
                          <a:ea typeface="+mn-ea"/>
                        </a:rPr>
                        <a:t>2015</a:t>
                      </a:r>
                      <a:r>
                        <a:rPr kumimoji="1" lang="ja-JP" altLang="en-US" sz="1300" dirty="0">
                          <a:latin typeface="+mn-lt"/>
                          <a:ea typeface="+mn-ea"/>
                        </a:rPr>
                        <a:t>年度</a:t>
                      </a:r>
                      <a:r>
                        <a:rPr kumimoji="1" lang="en-US" altLang="ja-JP" sz="1300" dirty="0">
                          <a:latin typeface="+mn-lt"/>
                          <a:ea typeface="+mn-ea"/>
                        </a:rPr>
                        <a:t>	 4</a:t>
                      </a:r>
                      <a:r>
                        <a:rPr kumimoji="1" lang="ja-JP" altLang="en-US" sz="1300" dirty="0">
                          <a:latin typeface="+mn-lt"/>
                          <a:ea typeface="+mn-ea"/>
                        </a:rPr>
                        <a:t>件</a:t>
                      </a:r>
                      <a:endParaRPr kumimoji="1" lang="en-US" altLang="ja-JP" sz="1300" dirty="0">
                        <a:latin typeface="+mn-lt"/>
                        <a:ea typeface="+mn-ea"/>
                      </a:endParaRPr>
                    </a:p>
                    <a:p>
                      <a:pPr marL="72000" indent="-457200" algn="l">
                        <a:lnSpc>
                          <a:spcPct val="100000"/>
                        </a:lnSpc>
                      </a:pPr>
                      <a:r>
                        <a:rPr kumimoji="1" lang="ja-JP" altLang="en-US" sz="1300" dirty="0">
                          <a:latin typeface="+mn-lt"/>
                          <a:ea typeface="+mn-ea"/>
                        </a:rPr>
                        <a:t>・</a:t>
                      </a:r>
                      <a:r>
                        <a:rPr kumimoji="1" lang="en-US" altLang="ja-JP" sz="1300" dirty="0">
                          <a:latin typeface="+mn-lt"/>
                          <a:ea typeface="+mn-ea"/>
                        </a:rPr>
                        <a:t>2016</a:t>
                      </a:r>
                      <a:r>
                        <a:rPr kumimoji="1" lang="ja-JP" altLang="en-US" sz="1300" dirty="0">
                          <a:latin typeface="+mn-lt"/>
                          <a:ea typeface="+mn-ea"/>
                        </a:rPr>
                        <a:t>年度</a:t>
                      </a:r>
                      <a:r>
                        <a:rPr kumimoji="1" lang="en-US" altLang="ja-JP" sz="1300" dirty="0">
                          <a:latin typeface="+mn-lt"/>
                          <a:ea typeface="+mn-ea"/>
                        </a:rPr>
                        <a:t>	</a:t>
                      </a:r>
                      <a:r>
                        <a:rPr kumimoji="1" lang="en-US" altLang="ja-JP" sz="1300" dirty="0">
                          <a:solidFill>
                            <a:schemeClr val="tx1"/>
                          </a:solidFill>
                          <a:latin typeface="+mn-lt"/>
                          <a:ea typeface="+mn-ea"/>
                        </a:rPr>
                        <a:t> 4</a:t>
                      </a:r>
                      <a:r>
                        <a:rPr kumimoji="1" lang="ja-JP" altLang="en-US" sz="1300" dirty="0">
                          <a:solidFill>
                            <a:schemeClr val="tx1"/>
                          </a:solidFill>
                          <a:latin typeface="+mn-lt"/>
                          <a:ea typeface="+mn-ea"/>
                        </a:rPr>
                        <a:t>件</a:t>
                      </a:r>
                      <a:endParaRPr kumimoji="1" lang="en-US" altLang="ja-JP" sz="1300" dirty="0">
                        <a:solidFill>
                          <a:schemeClr val="tx1"/>
                        </a:solidFill>
                        <a:latin typeface="+mn-lt"/>
                        <a:ea typeface="+mn-ea"/>
                      </a:endParaRPr>
                    </a:p>
                    <a:p>
                      <a:pPr marL="72000" indent="-457200" algn="l">
                        <a:lnSpc>
                          <a:spcPct val="100000"/>
                        </a:lnSpc>
                      </a:pP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2017</a:t>
                      </a:r>
                      <a:r>
                        <a:rPr kumimoji="1" lang="ja-JP" altLang="en-US" sz="1300" dirty="0">
                          <a:solidFill>
                            <a:schemeClr val="tx1"/>
                          </a:solidFill>
                          <a:latin typeface="+mn-lt"/>
                          <a:ea typeface="+mn-ea"/>
                        </a:rPr>
                        <a:t>年度</a:t>
                      </a:r>
                      <a:r>
                        <a:rPr kumimoji="1" lang="en-US" altLang="ja-JP" sz="1300" dirty="0">
                          <a:solidFill>
                            <a:schemeClr val="tx1"/>
                          </a:solidFill>
                          <a:latin typeface="+mn-lt"/>
                          <a:ea typeface="+mn-ea"/>
                        </a:rPr>
                        <a:t>	12</a:t>
                      </a:r>
                      <a:r>
                        <a:rPr kumimoji="1" lang="ja-JP" altLang="en-US" sz="1300" dirty="0">
                          <a:solidFill>
                            <a:schemeClr val="tx1"/>
                          </a:solidFill>
                          <a:latin typeface="+mn-lt"/>
                          <a:ea typeface="+mn-ea"/>
                        </a:rPr>
                        <a:t>件（</a:t>
                      </a:r>
                      <a:r>
                        <a:rPr kumimoji="1" lang="en-US" altLang="ja-JP" sz="1300" dirty="0">
                          <a:solidFill>
                            <a:schemeClr val="tx1"/>
                          </a:solidFill>
                          <a:latin typeface="+mn-lt"/>
                          <a:ea typeface="+mn-ea"/>
                        </a:rPr>
                        <a:t>1</a:t>
                      </a:r>
                      <a:r>
                        <a:rPr kumimoji="1" lang="ja-JP" altLang="en-US" sz="1300" dirty="0">
                          <a:solidFill>
                            <a:schemeClr val="tx1"/>
                          </a:solidFill>
                          <a:latin typeface="+mn-lt"/>
                          <a:ea typeface="+mn-ea"/>
                        </a:rPr>
                        <a:t>件）</a:t>
                      </a:r>
                      <a:endParaRPr kumimoji="1" lang="en-US" altLang="ja-JP" sz="130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2018</a:t>
                      </a:r>
                      <a:r>
                        <a:rPr kumimoji="1" lang="ja-JP" altLang="en-US" sz="1300" dirty="0">
                          <a:solidFill>
                            <a:schemeClr val="tx1"/>
                          </a:solidFill>
                          <a:latin typeface="+mn-lt"/>
                          <a:ea typeface="+mn-ea"/>
                        </a:rPr>
                        <a:t>年度</a:t>
                      </a:r>
                      <a:r>
                        <a:rPr kumimoji="1" lang="en-US" altLang="ja-JP" sz="1300" dirty="0">
                          <a:solidFill>
                            <a:schemeClr val="tx1"/>
                          </a:solidFill>
                          <a:latin typeface="+mn-lt"/>
                          <a:ea typeface="+mn-ea"/>
                        </a:rPr>
                        <a:t>	</a:t>
                      </a:r>
                      <a:r>
                        <a:rPr kumimoji="1" lang="ja-JP" altLang="en-US" sz="1300" dirty="0">
                          <a:solidFill>
                            <a:schemeClr val="tx1"/>
                          </a:solidFill>
                          <a:latin typeface="+mn-lt"/>
                          <a:ea typeface="+mn-ea"/>
                        </a:rPr>
                        <a:t> </a:t>
                      </a:r>
                      <a:r>
                        <a:rPr kumimoji="1" lang="en-US" altLang="ja-JP" sz="1300" dirty="0">
                          <a:solidFill>
                            <a:schemeClr val="tx1"/>
                          </a:solidFill>
                          <a:latin typeface="+mn-lt"/>
                          <a:ea typeface="+mn-ea"/>
                        </a:rPr>
                        <a:t>9</a:t>
                      </a:r>
                      <a:r>
                        <a:rPr kumimoji="1" lang="ja-JP" altLang="en-US" sz="1300" dirty="0">
                          <a:solidFill>
                            <a:schemeClr val="tx1"/>
                          </a:solidFill>
                          <a:latin typeface="+mn-lt"/>
                          <a:ea typeface="+mn-ea"/>
                        </a:rPr>
                        <a:t>件 （</a:t>
                      </a:r>
                      <a:r>
                        <a:rPr kumimoji="1" lang="en-US" altLang="ja-JP" sz="1300" dirty="0">
                          <a:solidFill>
                            <a:schemeClr val="tx1"/>
                          </a:solidFill>
                          <a:latin typeface="+mn-lt"/>
                          <a:ea typeface="+mn-ea"/>
                        </a:rPr>
                        <a:t>1</a:t>
                      </a:r>
                      <a:r>
                        <a:rPr kumimoji="1" lang="ja-JP" altLang="en-US" sz="1300" dirty="0">
                          <a:solidFill>
                            <a:schemeClr val="tx1"/>
                          </a:solidFill>
                          <a:latin typeface="+mn-lt"/>
                          <a:ea typeface="+mn-ea"/>
                        </a:rPr>
                        <a:t>件）</a:t>
                      </a:r>
                      <a:endParaRPr kumimoji="1" lang="en-US" altLang="ja-JP" sz="130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2019</a:t>
                      </a:r>
                      <a:r>
                        <a:rPr kumimoji="1" lang="ja-JP" altLang="en-US" sz="1300" dirty="0" smtClean="0">
                          <a:solidFill>
                            <a:schemeClr val="tx1"/>
                          </a:solidFill>
                          <a:latin typeface="+mn-lt"/>
                          <a:ea typeface="+mn-ea"/>
                        </a:rPr>
                        <a:t>年度</a:t>
                      </a:r>
                      <a:r>
                        <a:rPr kumimoji="1" lang="en-US" altLang="ja-JP" sz="1300" baseline="0" dirty="0" smtClean="0">
                          <a:solidFill>
                            <a:schemeClr val="tx1"/>
                          </a:solidFill>
                          <a:latin typeface="+mn-lt"/>
                          <a:ea typeface="+mn-ea"/>
                        </a:rPr>
                        <a:t>   </a:t>
                      </a:r>
                      <a:r>
                        <a:rPr kumimoji="1" lang="en-US" altLang="ja-JP" sz="1300" dirty="0" smtClean="0">
                          <a:solidFill>
                            <a:schemeClr val="tx1"/>
                          </a:solidFill>
                          <a:latin typeface="+mn-lt"/>
                          <a:ea typeface="+mn-ea"/>
                        </a:rPr>
                        <a:t>10</a:t>
                      </a:r>
                      <a:r>
                        <a:rPr kumimoji="1" lang="ja-JP" altLang="en-US" sz="1300" dirty="0" smtClean="0">
                          <a:solidFill>
                            <a:schemeClr val="tx1"/>
                          </a:solidFill>
                          <a:latin typeface="+mn-lt"/>
                          <a:ea typeface="+mn-ea"/>
                        </a:rPr>
                        <a:t>件 </a:t>
                      </a: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a:t>
                      </a:r>
                      <a:r>
                        <a:rPr kumimoji="1" lang="ja-JP" altLang="en-US" sz="1300" dirty="0">
                          <a:solidFill>
                            <a:schemeClr val="tx1"/>
                          </a:solidFill>
                          <a:latin typeface="+mn-lt"/>
                          <a:ea typeface="+mn-ea"/>
                        </a:rPr>
                        <a:t>件）</a:t>
                      </a:r>
                      <a:endParaRPr kumimoji="1" lang="en-US" altLang="ja-JP" sz="130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2020</a:t>
                      </a:r>
                      <a:r>
                        <a:rPr kumimoji="1" lang="ja-JP" altLang="en-US" sz="1300" dirty="0">
                          <a:solidFill>
                            <a:schemeClr val="tx1"/>
                          </a:solidFill>
                          <a:latin typeface="+mn-lt"/>
                          <a:ea typeface="+mn-ea"/>
                        </a:rPr>
                        <a:t>年度</a:t>
                      </a:r>
                      <a:r>
                        <a:rPr kumimoji="1" lang="en-US" altLang="ja-JP" sz="1300" dirty="0">
                          <a:solidFill>
                            <a:schemeClr val="tx1"/>
                          </a:solidFill>
                          <a:latin typeface="+mn-lt"/>
                          <a:ea typeface="+mn-ea"/>
                        </a:rPr>
                        <a:t>	 </a:t>
                      </a:r>
                      <a:r>
                        <a:rPr kumimoji="1" lang="en-US" altLang="ja-JP" sz="1300" dirty="0" smtClean="0">
                          <a:solidFill>
                            <a:schemeClr val="tx1"/>
                          </a:solidFill>
                          <a:latin typeface="+mn-lt"/>
                          <a:ea typeface="+mn-ea"/>
                        </a:rPr>
                        <a:t>5</a:t>
                      </a:r>
                      <a:r>
                        <a:rPr kumimoji="1" lang="ja-JP" altLang="en-US" sz="1300" dirty="0" smtClean="0">
                          <a:solidFill>
                            <a:schemeClr val="tx1"/>
                          </a:solidFill>
                          <a:latin typeface="+mn-lt"/>
                          <a:ea typeface="+mn-ea"/>
                        </a:rPr>
                        <a:t>件</a:t>
                      </a:r>
                      <a:endParaRPr kumimoji="1" lang="en-US" altLang="ja-JP" sz="130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n-lt"/>
                          <a:ea typeface="+mn-ea"/>
                        </a:rPr>
                        <a:t>・</a:t>
                      </a:r>
                      <a:r>
                        <a:rPr kumimoji="1" lang="en-US" altLang="ja-JP" sz="1300" dirty="0">
                          <a:solidFill>
                            <a:schemeClr val="tx1"/>
                          </a:solidFill>
                          <a:latin typeface="+mn-lt"/>
                          <a:ea typeface="+mn-ea"/>
                        </a:rPr>
                        <a:t>2021</a:t>
                      </a:r>
                      <a:r>
                        <a:rPr kumimoji="1" lang="ja-JP" altLang="en-US" sz="1300" dirty="0">
                          <a:solidFill>
                            <a:schemeClr val="tx1"/>
                          </a:solidFill>
                          <a:latin typeface="+mn-lt"/>
                          <a:ea typeface="+mn-ea"/>
                        </a:rPr>
                        <a:t>年度</a:t>
                      </a:r>
                      <a:r>
                        <a:rPr kumimoji="1" lang="en-US" altLang="ja-JP" sz="1300" dirty="0">
                          <a:solidFill>
                            <a:schemeClr val="tx1"/>
                          </a:solidFill>
                          <a:latin typeface="+mn-lt"/>
                          <a:ea typeface="+mn-ea"/>
                        </a:rPr>
                        <a:t>	</a:t>
                      </a:r>
                      <a:r>
                        <a:rPr kumimoji="1" lang="ja-JP" altLang="en-US" sz="1300" dirty="0">
                          <a:solidFill>
                            <a:schemeClr val="tx1"/>
                          </a:solidFill>
                          <a:latin typeface="+mn-lt"/>
                          <a:ea typeface="+mn-ea"/>
                        </a:rPr>
                        <a:t> </a:t>
                      </a:r>
                      <a:r>
                        <a:rPr kumimoji="1" lang="en-US" altLang="ja-JP" sz="1300" dirty="0">
                          <a:solidFill>
                            <a:schemeClr val="tx1"/>
                          </a:solidFill>
                          <a:latin typeface="+mn-lt"/>
                          <a:ea typeface="+mn-ea"/>
                        </a:rPr>
                        <a:t>9</a:t>
                      </a:r>
                      <a:r>
                        <a:rPr kumimoji="1" lang="ja-JP" altLang="en-US" sz="1300" dirty="0">
                          <a:solidFill>
                            <a:schemeClr val="tx1"/>
                          </a:solidFill>
                          <a:latin typeface="+mn-lt"/>
                          <a:ea typeface="+mn-ea"/>
                        </a:rPr>
                        <a:t>件 （</a:t>
                      </a:r>
                      <a:r>
                        <a:rPr kumimoji="1" lang="en-US" altLang="ja-JP" sz="1300" dirty="0">
                          <a:solidFill>
                            <a:schemeClr val="tx1"/>
                          </a:solidFill>
                          <a:latin typeface="+mn-lt"/>
                          <a:ea typeface="+mn-ea"/>
                        </a:rPr>
                        <a:t>1</a:t>
                      </a:r>
                      <a:r>
                        <a:rPr kumimoji="1" lang="ja-JP" altLang="en-US" sz="1300" dirty="0">
                          <a:solidFill>
                            <a:schemeClr val="tx1"/>
                          </a:solidFill>
                          <a:latin typeface="+mn-lt"/>
                          <a:ea typeface="+mn-ea"/>
                        </a:rPr>
                        <a:t>件）</a:t>
                      </a:r>
                      <a:endParaRPr kumimoji="1" lang="en-US" altLang="ja-JP" sz="1300" dirty="0">
                        <a:solidFill>
                          <a:schemeClr val="tx1"/>
                        </a:solidFill>
                        <a:latin typeface="+mn-lt"/>
                        <a:ea typeface="+mn-ea"/>
                      </a:endParaRPr>
                    </a:p>
                    <a:p>
                      <a:pPr marL="72000" indent="-457200" algn="l">
                        <a:lnSpc>
                          <a:spcPct val="100000"/>
                        </a:lnSpc>
                      </a:pPr>
                      <a:endParaRPr kumimoji="1" lang="en-US" altLang="ja-JP" sz="1300" dirty="0">
                        <a:solidFill>
                          <a:schemeClr val="tx1"/>
                        </a:solidFill>
                        <a:latin typeface="+mn-lt"/>
                        <a:ea typeface="+mn-ea"/>
                      </a:endParaRPr>
                    </a:p>
                    <a:p>
                      <a:pPr marL="72000" indent="-457200" algn="l">
                        <a:lnSpc>
                          <a:spcPct val="100000"/>
                        </a:lnSpc>
                      </a:pPr>
                      <a:r>
                        <a:rPr lang="ja-JP" altLang="en-US" sz="1300" dirty="0">
                          <a:solidFill>
                            <a:schemeClr val="tx1"/>
                          </a:solidFill>
                          <a:latin typeface="+mn-lt"/>
                          <a:ea typeface="+mn-ea"/>
                        </a:rPr>
                        <a:t>（　）はそのうち府市合同実績を示す</a:t>
                      </a:r>
                      <a:endParaRPr lang="en-US" altLang="ja-JP" sz="1300" dirty="0">
                        <a:solidFill>
                          <a:schemeClr val="tx1"/>
                        </a:solidFill>
                        <a:latin typeface="+mn-lt"/>
                        <a:ea typeface="+mn-ea"/>
                      </a:endParaRPr>
                    </a:p>
                    <a:p>
                      <a:pPr marL="72000" indent="-457200" algn="l">
                        <a:lnSpc>
                          <a:spcPct val="100000"/>
                        </a:lnSpc>
                      </a:pPr>
                      <a:endParaRPr lang="en-US" altLang="ja-JP" sz="1300" dirty="0">
                        <a:solidFill>
                          <a:schemeClr val="tx1"/>
                        </a:solidFill>
                        <a:latin typeface="+mn-lt"/>
                        <a:ea typeface="+mn-ea"/>
                      </a:endParaRPr>
                    </a:p>
                    <a:p>
                      <a:pPr marL="72000" indent="-457200" algn="l">
                        <a:lnSpc>
                          <a:spcPct val="100000"/>
                        </a:lnSpc>
                      </a:pPr>
                      <a:r>
                        <a:rPr lang="ja-JP" altLang="en-US" sz="1300" dirty="0">
                          <a:solidFill>
                            <a:schemeClr val="tx1"/>
                          </a:solidFill>
                          <a:latin typeface="+mn-lt"/>
                          <a:ea typeface="+mn-ea"/>
                        </a:rPr>
                        <a:t>・職員向けに留意事項を整理した「マーケットサウンディング</a:t>
                      </a:r>
                      <a:r>
                        <a:rPr lang="en-US" altLang="ja-JP" sz="1300" dirty="0">
                          <a:solidFill>
                            <a:schemeClr val="tx1"/>
                          </a:solidFill>
                          <a:latin typeface="+mn-lt"/>
                          <a:ea typeface="+mn-ea"/>
                        </a:rPr>
                        <a:t>『</a:t>
                      </a:r>
                      <a:r>
                        <a:rPr lang="ja-JP" altLang="en-US" sz="1300" dirty="0">
                          <a:solidFill>
                            <a:schemeClr val="tx1"/>
                          </a:solidFill>
                          <a:latin typeface="+mn-lt"/>
                          <a:ea typeface="+mn-ea"/>
                        </a:rPr>
                        <a:t>官民対話</a:t>
                      </a:r>
                      <a:r>
                        <a:rPr lang="en-US" altLang="ja-JP" sz="1300" dirty="0">
                          <a:solidFill>
                            <a:schemeClr val="tx1"/>
                          </a:solidFill>
                          <a:latin typeface="+mn-lt"/>
                          <a:ea typeface="+mn-ea"/>
                        </a:rPr>
                        <a:t>』</a:t>
                      </a:r>
                      <a:r>
                        <a:rPr lang="ja-JP" altLang="en-US" sz="1300" dirty="0">
                          <a:solidFill>
                            <a:schemeClr val="tx1"/>
                          </a:solidFill>
                          <a:latin typeface="+mn-lt"/>
                          <a:ea typeface="+mn-ea"/>
                        </a:rPr>
                        <a:t>のポイント」を策定（</a:t>
                      </a:r>
                      <a:r>
                        <a:rPr lang="en-US" altLang="ja-JP" sz="1300" dirty="0">
                          <a:solidFill>
                            <a:schemeClr val="tx1"/>
                          </a:solidFill>
                          <a:latin typeface="+mn-lt"/>
                          <a:ea typeface="+mn-ea"/>
                        </a:rPr>
                        <a:t>2019</a:t>
                      </a:r>
                      <a:r>
                        <a:rPr lang="ja-JP" altLang="en-US" sz="1300" dirty="0">
                          <a:solidFill>
                            <a:schemeClr val="tx1"/>
                          </a:solidFill>
                          <a:latin typeface="+mn-lt"/>
                          <a:ea typeface="+mn-ea"/>
                        </a:rPr>
                        <a:t>年</a:t>
                      </a:r>
                      <a:r>
                        <a:rPr lang="en-US" altLang="ja-JP" sz="1300" dirty="0">
                          <a:solidFill>
                            <a:schemeClr val="tx1"/>
                          </a:solidFill>
                          <a:latin typeface="+mn-lt"/>
                          <a:ea typeface="+mn-ea"/>
                        </a:rPr>
                        <a:t>5</a:t>
                      </a:r>
                      <a:r>
                        <a:rPr lang="ja-JP" altLang="en-US" sz="1300" dirty="0">
                          <a:solidFill>
                            <a:schemeClr val="tx1"/>
                          </a:solidFill>
                          <a:latin typeface="+mn-lt"/>
                          <a:ea typeface="+mn-ea"/>
                        </a:rPr>
                        <a:t>月）</a:t>
                      </a:r>
                      <a:endParaRPr lang="en-US" altLang="ja-JP" sz="13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ct val="100000"/>
                        </a:lnSpc>
                      </a:pPr>
                      <a:r>
                        <a:rPr kumimoji="1" lang="ja-JP" altLang="en-US" sz="1300" dirty="0">
                          <a:latin typeface="+mn-lt"/>
                          <a:ea typeface="+mn-ea"/>
                        </a:rPr>
                        <a:t>　公平性と透明性を担保しつつ、事業の実施前に、幅広く企業等の提案・意見を募集し、公募内容等に反映。</a:t>
                      </a:r>
                      <a:endParaRPr kumimoji="1" lang="ja-JP" altLang="en-US" sz="13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471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400" b="1" u="sng" dirty="0" smtClean="0">
                <a:solidFill>
                  <a:schemeClr val="bg1"/>
                </a:solidFill>
                <a:latin typeface="BIZ UDゴシック" panose="020B0400000000000000" pitchFamily="49" charset="-128"/>
                <a:ea typeface="BIZ UDゴシック" panose="020B0400000000000000" pitchFamily="49" charset="-128"/>
              </a:rPr>
              <a:t>13</a:t>
            </a:r>
            <a:r>
              <a:rPr lang="ja-JP" altLang="en-US" sz="24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企業等との連携</a:t>
            </a:r>
          </a:p>
        </p:txBody>
      </p:sp>
      <p:sp>
        <p:nvSpPr>
          <p:cNvPr id="8" name="角丸四角形 7">
            <a:extLst>
              <a:ext uri="{FF2B5EF4-FFF2-40B4-BE49-F238E27FC236}">
                <a16:creationId xmlns:a16="http://schemas.microsoft.com/office/drawing/2014/main" id="{03C11E1D-58BF-5B8F-86EE-EADF27B57A16}"/>
              </a:ext>
            </a:extLst>
          </p:cNvPr>
          <p:cNvSpPr/>
          <p:nvPr/>
        </p:nvSpPr>
        <p:spPr>
          <a:xfrm>
            <a:off x="6516214" y="3535463"/>
            <a:ext cx="2207417" cy="1659827"/>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a:extLst>
              <a:ext uri="{FF2B5EF4-FFF2-40B4-BE49-F238E27FC236}">
                <a16:creationId xmlns:a16="http://schemas.microsoft.com/office/drawing/2014/main" id="{03C11E1D-58BF-5B8F-86EE-EADF27B57A16}"/>
              </a:ext>
            </a:extLst>
          </p:cNvPr>
          <p:cNvSpPr/>
          <p:nvPr/>
        </p:nvSpPr>
        <p:spPr>
          <a:xfrm>
            <a:off x="6516215" y="1563100"/>
            <a:ext cx="2207417" cy="1505860"/>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155</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762488548"/>
              </p:ext>
            </p:extLst>
          </p:nvPr>
        </p:nvGraphicFramePr>
        <p:xfrm>
          <a:off x="323528" y="63592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72000" indent="-457200">
                        <a:lnSpc>
                          <a:spcPct val="100000"/>
                        </a:lnSpc>
                        <a:spcAft>
                          <a:spcPts val="600"/>
                        </a:spcAft>
                      </a:pPr>
                      <a:r>
                        <a:rPr lang="ja-JP" altLang="en-US" sz="1300" u="none" dirty="0">
                          <a:solidFill>
                            <a:schemeClr val="tx1"/>
                          </a:solidFill>
                          <a:latin typeface="+mn-lt"/>
                          <a:ea typeface="+mn-ea"/>
                        </a:rPr>
                        <a:t>マルチパートナーシップによる活力ある地域社会づくりを進める上で、</a:t>
                      </a:r>
                    </a:p>
                    <a:p>
                      <a:pPr marL="72000" indent="-457200">
                        <a:lnSpc>
                          <a:spcPct val="100000"/>
                        </a:lnSpc>
                        <a:spcAft>
                          <a:spcPts val="600"/>
                        </a:spcAft>
                      </a:pPr>
                      <a:r>
                        <a:rPr lang="ja-JP" altLang="en-US" sz="1300" u="none" dirty="0">
                          <a:solidFill>
                            <a:schemeClr val="tx1"/>
                          </a:solidFill>
                          <a:latin typeface="+mn-lt"/>
                          <a:ea typeface="+mn-ea"/>
                        </a:rPr>
                        <a:t>・企業側からみて本市の連携窓口が分かりにくく、また具体的な連携の取組も企業側に伝わっていない。</a:t>
                      </a:r>
                    </a:p>
                    <a:p>
                      <a:pPr marL="72000" indent="-457200">
                        <a:lnSpc>
                          <a:spcPct val="100000"/>
                        </a:lnSpc>
                        <a:spcAft>
                          <a:spcPts val="600"/>
                        </a:spcAft>
                      </a:pPr>
                      <a:r>
                        <a:rPr lang="ja-JP" altLang="en-US" sz="1300" u="none" dirty="0">
                          <a:solidFill>
                            <a:schemeClr val="tx1"/>
                          </a:solidFill>
                          <a:latin typeface="+mn-lt"/>
                          <a:ea typeface="+mn-ea"/>
                        </a:rPr>
                        <a:t>・企業等との連携協定などにより構築されたネットワークについて、十分な周知や組織的な共有ができていない。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Aft>
                          <a:spcPts val="600"/>
                        </a:spcAft>
                      </a:pPr>
                      <a:r>
                        <a:rPr lang="ja-JP" altLang="en-US" sz="1300" dirty="0">
                          <a:latin typeface="+mn-lt"/>
                          <a:ea typeface="+mn-ea"/>
                        </a:rPr>
                        <a:t>・企業等との連携窓口を一元化する。</a:t>
                      </a:r>
                      <a:endParaRPr lang="en-US" altLang="ja-JP" sz="1300" dirty="0">
                        <a:latin typeface="+mn-lt"/>
                        <a:ea typeface="+mn-ea"/>
                      </a:endParaRPr>
                    </a:p>
                    <a:p>
                      <a:pPr marL="72000" indent="-457200">
                        <a:lnSpc>
                          <a:spcPct val="100000"/>
                        </a:lnSpc>
                        <a:spcAft>
                          <a:spcPts val="600"/>
                        </a:spcAft>
                      </a:pPr>
                      <a:endParaRPr lang="en-US" altLang="ja-JP" sz="1300" dirty="0">
                        <a:latin typeface="+mn-lt"/>
                        <a:ea typeface="+mn-ea"/>
                      </a:endParaRPr>
                    </a:p>
                    <a:p>
                      <a:pPr marL="72000" indent="-457200">
                        <a:lnSpc>
                          <a:spcPct val="100000"/>
                        </a:lnSpc>
                        <a:spcAft>
                          <a:spcPts val="600"/>
                        </a:spcAft>
                      </a:pPr>
                      <a:r>
                        <a:rPr lang="ja-JP" altLang="en-US" sz="1300" dirty="0">
                          <a:latin typeface="+mn-lt"/>
                          <a:ea typeface="+mn-ea"/>
                        </a:rPr>
                        <a:t>・連携による具体的取組・連携企業の声などを整理し、企業等にその内容を届ける。</a:t>
                      </a:r>
                      <a:endParaRPr lang="en-US" altLang="ja-JP" sz="1300" dirty="0">
                        <a:latin typeface="+mn-lt"/>
                        <a:ea typeface="+mn-ea"/>
                      </a:endParaRPr>
                    </a:p>
                    <a:p>
                      <a:pPr marL="72000" indent="-457200">
                        <a:lnSpc>
                          <a:spcPct val="100000"/>
                        </a:lnSpc>
                        <a:spcAft>
                          <a:spcPts val="600"/>
                        </a:spcAft>
                      </a:pPr>
                      <a:endParaRPr lang="ja-JP" altLang="en-US" sz="1300" dirty="0">
                        <a:latin typeface="+mn-lt"/>
                        <a:ea typeface="+mn-ea"/>
                      </a:endParaRPr>
                    </a:p>
                    <a:p>
                      <a:pPr marL="72000" indent="-457200">
                        <a:lnSpc>
                          <a:spcPct val="100000"/>
                        </a:lnSpc>
                        <a:spcAft>
                          <a:spcPts val="600"/>
                        </a:spcAft>
                      </a:pPr>
                      <a:r>
                        <a:rPr lang="ja-JP" altLang="en-US" sz="1300" dirty="0">
                          <a:latin typeface="+mn-lt"/>
                          <a:ea typeface="+mn-ea"/>
                        </a:rPr>
                        <a:t>・本市各所属の企業等との連携状況を一元的に把握し、各連携企業の強みや連携のメリットがわかるように整理して市内部で共有化する。</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Aft>
                          <a:spcPts val="600"/>
                        </a:spcAft>
                      </a:pPr>
                      <a:r>
                        <a:rPr lang="ja-JP" altLang="en-US" sz="1300" dirty="0">
                          <a:solidFill>
                            <a:schemeClr val="tx1"/>
                          </a:solidFill>
                          <a:latin typeface="+mn-lt"/>
                          <a:ea typeface="+mn-ea"/>
                        </a:rPr>
                        <a:t>・企業等との連携窓口を一元化した。（</a:t>
                      </a:r>
                      <a:r>
                        <a:rPr lang="en-US" altLang="ja-JP" sz="1300" dirty="0">
                          <a:solidFill>
                            <a:schemeClr val="tx1"/>
                          </a:solidFill>
                          <a:latin typeface="+mn-lt"/>
                          <a:ea typeface="+mn-ea"/>
                        </a:rPr>
                        <a:t>2017</a:t>
                      </a:r>
                      <a:r>
                        <a:rPr lang="ja-JP" altLang="en-US" sz="1300" dirty="0">
                          <a:solidFill>
                            <a:schemeClr val="tx1"/>
                          </a:solidFill>
                          <a:latin typeface="+mn-lt"/>
                          <a:ea typeface="+mn-ea"/>
                        </a:rPr>
                        <a:t>年</a:t>
                      </a:r>
                      <a:r>
                        <a:rPr lang="en-US" altLang="ja-JP" sz="1300" dirty="0">
                          <a:solidFill>
                            <a:schemeClr val="tx1"/>
                          </a:solidFill>
                          <a:latin typeface="+mn-lt"/>
                          <a:ea typeface="+mn-ea"/>
                        </a:rPr>
                        <a:t>4</a:t>
                      </a:r>
                      <a:r>
                        <a:rPr lang="ja-JP" altLang="en-US" sz="1300" dirty="0">
                          <a:solidFill>
                            <a:schemeClr val="tx1"/>
                          </a:solidFill>
                          <a:latin typeface="+mn-lt"/>
                          <a:ea typeface="+mn-ea"/>
                        </a:rPr>
                        <a:t>月）</a:t>
                      </a:r>
                      <a:endParaRPr lang="en-US" altLang="ja-JP" sz="1300" dirty="0">
                        <a:solidFill>
                          <a:schemeClr val="tx1"/>
                        </a:solidFill>
                        <a:latin typeface="+mn-lt"/>
                        <a:ea typeface="+mn-ea"/>
                      </a:endParaRPr>
                    </a:p>
                    <a:p>
                      <a:pPr marL="72000" indent="-457200">
                        <a:lnSpc>
                          <a:spcPct val="100000"/>
                        </a:lnSpc>
                        <a:spcAft>
                          <a:spcPts val="600"/>
                        </a:spcAft>
                      </a:pPr>
                      <a:r>
                        <a:rPr lang="ja-JP" altLang="en-US" sz="1300" dirty="0">
                          <a:solidFill>
                            <a:schemeClr val="tx1"/>
                          </a:solidFill>
                          <a:latin typeface="+mn-lt"/>
                          <a:ea typeface="+mn-ea"/>
                        </a:rPr>
                        <a:t>・連携のメリットや手法等についても</a:t>
                      </a:r>
                      <a:r>
                        <a:rPr lang="en-US" altLang="ja-JP" sz="1300" dirty="0">
                          <a:solidFill>
                            <a:schemeClr val="tx1"/>
                          </a:solidFill>
                          <a:latin typeface="+mn-lt"/>
                          <a:ea typeface="+mn-ea"/>
                        </a:rPr>
                        <a:t>HP</a:t>
                      </a:r>
                      <a:r>
                        <a:rPr lang="ja-JP" altLang="en-US" sz="1300" dirty="0">
                          <a:solidFill>
                            <a:schemeClr val="tx1"/>
                          </a:solidFill>
                          <a:latin typeface="+mn-lt"/>
                          <a:ea typeface="+mn-ea"/>
                        </a:rPr>
                        <a:t>等により周知を行った。（</a:t>
                      </a:r>
                      <a:r>
                        <a:rPr lang="en-US" altLang="ja-JP" sz="1300" dirty="0">
                          <a:solidFill>
                            <a:schemeClr val="tx1"/>
                          </a:solidFill>
                          <a:latin typeface="+mn-lt"/>
                          <a:ea typeface="+mn-ea"/>
                        </a:rPr>
                        <a:t>2017</a:t>
                      </a:r>
                      <a:r>
                        <a:rPr lang="ja-JP" altLang="en-US" sz="1300" dirty="0">
                          <a:solidFill>
                            <a:schemeClr val="tx1"/>
                          </a:solidFill>
                          <a:latin typeface="+mn-lt"/>
                          <a:ea typeface="+mn-ea"/>
                        </a:rPr>
                        <a:t>年</a:t>
                      </a:r>
                      <a:r>
                        <a:rPr lang="en-US" altLang="ja-JP" sz="1300" dirty="0">
                          <a:solidFill>
                            <a:schemeClr val="tx1"/>
                          </a:solidFill>
                          <a:latin typeface="+mn-lt"/>
                          <a:ea typeface="+mn-ea"/>
                        </a:rPr>
                        <a:t>6</a:t>
                      </a:r>
                      <a:r>
                        <a:rPr lang="ja-JP" altLang="en-US" sz="1300" dirty="0">
                          <a:solidFill>
                            <a:schemeClr val="tx1"/>
                          </a:solidFill>
                          <a:latin typeface="+mn-lt"/>
                          <a:ea typeface="+mn-ea"/>
                        </a:rPr>
                        <a:t>月）</a:t>
                      </a:r>
                      <a:endParaRPr lang="en-US" altLang="ja-JP" sz="1300" dirty="0">
                        <a:solidFill>
                          <a:schemeClr val="tx1"/>
                        </a:solidFill>
                        <a:latin typeface="+mn-lt"/>
                        <a:ea typeface="+mn-ea"/>
                      </a:endParaRPr>
                    </a:p>
                    <a:p>
                      <a:pPr marL="72000" indent="-457200">
                        <a:lnSpc>
                          <a:spcPct val="100000"/>
                        </a:lnSpc>
                        <a:spcAft>
                          <a:spcPts val="600"/>
                        </a:spcAft>
                      </a:pPr>
                      <a:endParaRPr lang="en-US" altLang="ja-JP" sz="130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lang="ja-JP" altLang="en-US" sz="1300" dirty="0">
                          <a:solidFill>
                            <a:schemeClr val="tx1"/>
                          </a:solidFill>
                          <a:latin typeface="+mn-lt"/>
                          <a:ea typeface="+mn-ea"/>
                        </a:rPr>
                        <a:t>・各所属と企業等との連携（ネットワーク）状況を集約し、本市ＨＰ及び庁内ポータルに掲載し、周知及び共有を図った。年</a:t>
                      </a:r>
                      <a:r>
                        <a:rPr lang="en-US" altLang="ja-JP" sz="1300" dirty="0">
                          <a:solidFill>
                            <a:schemeClr val="tx1"/>
                          </a:solidFill>
                          <a:latin typeface="+mn-lt"/>
                          <a:ea typeface="+mn-ea"/>
                        </a:rPr>
                        <a:t>2</a:t>
                      </a:r>
                      <a:r>
                        <a:rPr lang="ja-JP" altLang="en-US" sz="1300" dirty="0">
                          <a:solidFill>
                            <a:schemeClr val="tx1"/>
                          </a:solidFill>
                          <a:latin typeface="+mn-lt"/>
                          <a:ea typeface="+mn-ea"/>
                        </a:rPr>
                        <a:t>回（</a:t>
                      </a:r>
                      <a:r>
                        <a:rPr lang="en-US" altLang="ja-JP" sz="1300" dirty="0">
                          <a:solidFill>
                            <a:schemeClr val="tx1"/>
                          </a:solidFill>
                          <a:latin typeface="+mn-lt"/>
                          <a:ea typeface="+mn-ea"/>
                        </a:rPr>
                        <a:t>9</a:t>
                      </a:r>
                      <a:r>
                        <a:rPr lang="ja-JP" altLang="en-US" sz="1300" dirty="0">
                          <a:solidFill>
                            <a:schemeClr val="tx1"/>
                          </a:solidFill>
                          <a:latin typeface="+mn-lt"/>
                          <a:ea typeface="+mn-ea"/>
                        </a:rPr>
                        <a:t>月末・</a:t>
                      </a:r>
                      <a:r>
                        <a:rPr lang="en-US" altLang="ja-JP" sz="1300" dirty="0">
                          <a:solidFill>
                            <a:schemeClr val="tx1"/>
                          </a:solidFill>
                          <a:latin typeface="+mn-lt"/>
                          <a:ea typeface="+mn-ea"/>
                        </a:rPr>
                        <a:t>3</a:t>
                      </a:r>
                      <a:r>
                        <a:rPr lang="ja-JP" altLang="en-US" sz="1300" dirty="0">
                          <a:solidFill>
                            <a:schemeClr val="tx1"/>
                          </a:solidFill>
                          <a:latin typeface="+mn-lt"/>
                          <a:ea typeface="+mn-ea"/>
                        </a:rPr>
                        <a:t>月末）</a:t>
                      </a:r>
                      <a:endParaRPr lang="en-US" altLang="ja-JP" sz="14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Aft>
                          <a:spcPts val="600"/>
                        </a:spcAft>
                      </a:pPr>
                      <a:r>
                        <a:rPr lang="ja-JP" altLang="en-US" sz="1300" b="0" u="none" dirty="0">
                          <a:solidFill>
                            <a:schemeClr val="tx1"/>
                          </a:solidFill>
                          <a:latin typeface="+mn-lt"/>
                          <a:ea typeface="+mn-ea"/>
                        </a:rPr>
                        <a:t>・包括連携協定締結数</a:t>
                      </a:r>
                    </a:p>
                    <a:p>
                      <a:pPr marL="72000" indent="-457200">
                        <a:lnSpc>
                          <a:spcPct val="100000"/>
                        </a:lnSpc>
                        <a:spcAft>
                          <a:spcPts val="600"/>
                        </a:spcAft>
                      </a:pPr>
                      <a:r>
                        <a:rPr lang="ja-JP" altLang="en-US" sz="1300" b="0" u="none" dirty="0">
                          <a:solidFill>
                            <a:schemeClr val="tx1"/>
                          </a:solidFill>
                          <a:latin typeface="+mn-lt"/>
                          <a:ea typeface="+mn-ea"/>
                        </a:rPr>
                        <a:t>　</a:t>
                      </a:r>
                      <a:r>
                        <a:rPr lang="en-US" altLang="ja-JP" sz="1300" b="0" u="none" strike="noStrike" baseline="0" dirty="0">
                          <a:solidFill>
                            <a:schemeClr val="tx1"/>
                          </a:solidFill>
                          <a:latin typeface="+mn-lt"/>
                          <a:ea typeface="+mn-ea"/>
                        </a:rPr>
                        <a:t>2017</a:t>
                      </a:r>
                      <a:r>
                        <a:rPr lang="ja-JP" altLang="en-US" sz="1300" b="0" u="none" strike="noStrike" dirty="0">
                          <a:solidFill>
                            <a:schemeClr val="tx1"/>
                          </a:solidFill>
                          <a:latin typeface="+mn-lt"/>
                          <a:ea typeface="+mn-ea"/>
                        </a:rPr>
                        <a:t>年度新規</a:t>
                      </a:r>
                      <a:r>
                        <a:rPr lang="ja-JP" altLang="en-US" sz="1300" b="0" u="none" strike="noStrike" baseline="0" dirty="0">
                          <a:solidFill>
                            <a:schemeClr val="tx1"/>
                          </a:solidFill>
                          <a:latin typeface="+mn-lt"/>
                          <a:ea typeface="+mn-ea"/>
                        </a:rPr>
                        <a:t>　</a:t>
                      </a:r>
                      <a:r>
                        <a:rPr lang="en-US" altLang="ja-JP" sz="1300" b="0" u="none" strike="noStrike" baseline="0" dirty="0">
                          <a:solidFill>
                            <a:schemeClr val="tx1"/>
                          </a:solidFill>
                          <a:latin typeface="+mn-lt"/>
                          <a:ea typeface="+mn-ea"/>
                        </a:rPr>
                        <a:t>10</a:t>
                      </a:r>
                      <a:r>
                        <a:rPr lang="ja-JP" altLang="en-US" sz="1300" b="0" u="none" strike="noStrike" dirty="0">
                          <a:solidFill>
                            <a:schemeClr val="tx1"/>
                          </a:solidFill>
                          <a:latin typeface="+mn-lt"/>
                          <a:ea typeface="+mn-ea"/>
                        </a:rPr>
                        <a:t>件</a:t>
                      </a:r>
                      <a:endParaRPr lang="en-US" altLang="ja-JP" sz="1300" b="0" u="none" strike="noStrike" dirty="0">
                        <a:solidFill>
                          <a:schemeClr val="tx1"/>
                        </a:solidFill>
                        <a:latin typeface="+mn-lt"/>
                        <a:ea typeface="+mn-ea"/>
                      </a:endParaRPr>
                    </a:p>
                    <a:p>
                      <a:pPr marL="72000" indent="-457200">
                        <a:lnSpc>
                          <a:spcPct val="100000"/>
                        </a:lnSpc>
                        <a:spcAft>
                          <a:spcPts val="600"/>
                        </a:spcAft>
                      </a:pPr>
                      <a:r>
                        <a:rPr lang="ja-JP" altLang="en-US" sz="1300" b="0" u="none" strike="noStrike" dirty="0">
                          <a:solidFill>
                            <a:schemeClr val="tx1"/>
                          </a:solidFill>
                          <a:latin typeface="+mn-lt"/>
                          <a:ea typeface="+mn-ea"/>
                        </a:rPr>
                        <a:t>　</a:t>
                      </a:r>
                      <a:r>
                        <a:rPr lang="en-US" altLang="ja-JP" sz="1300" b="0" u="none" strike="noStrike" dirty="0">
                          <a:solidFill>
                            <a:schemeClr val="tx1"/>
                          </a:solidFill>
                          <a:latin typeface="+mn-lt"/>
                          <a:ea typeface="+mn-ea"/>
                        </a:rPr>
                        <a:t>2018</a:t>
                      </a:r>
                      <a:r>
                        <a:rPr lang="ja-JP" altLang="en-US" sz="1300" b="0" u="none" strike="noStrike" dirty="0">
                          <a:solidFill>
                            <a:schemeClr val="tx1"/>
                          </a:solidFill>
                          <a:latin typeface="+mn-lt"/>
                          <a:ea typeface="+mn-ea"/>
                        </a:rPr>
                        <a:t>年度新規　  </a:t>
                      </a:r>
                      <a:r>
                        <a:rPr lang="en-US" altLang="ja-JP" sz="1300" b="0" u="none" strike="noStrike" dirty="0">
                          <a:solidFill>
                            <a:schemeClr val="tx1"/>
                          </a:solidFill>
                          <a:latin typeface="+mn-lt"/>
                          <a:ea typeface="+mn-ea"/>
                        </a:rPr>
                        <a:t>9</a:t>
                      </a:r>
                      <a:r>
                        <a:rPr lang="ja-JP" altLang="en-US" sz="1300" b="0" u="none" strike="noStrike" dirty="0">
                          <a:solidFill>
                            <a:schemeClr val="tx1"/>
                          </a:solidFill>
                          <a:latin typeface="+mn-lt"/>
                          <a:ea typeface="+mn-ea"/>
                        </a:rPr>
                        <a:t>件</a:t>
                      </a:r>
                      <a:endParaRPr lang="en-US" altLang="ja-JP" sz="1300" b="0" u="none" strike="noStrike" dirty="0">
                        <a:solidFill>
                          <a:schemeClr val="tx1"/>
                        </a:solidFill>
                        <a:latin typeface="+mn-lt"/>
                        <a:ea typeface="+mn-ea"/>
                      </a:endParaRPr>
                    </a:p>
                    <a:p>
                      <a:pPr marL="72000" indent="-457200">
                        <a:lnSpc>
                          <a:spcPct val="100000"/>
                        </a:lnSpc>
                        <a:spcAft>
                          <a:spcPts val="600"/>
                        </a:spcAft>
                      </a:pPr>
                      <a:r>
                        <a:rPr lang="ja-JP" altLang="en-US" sz="1300" b="0" u="none" strike="noStrike" dirty="0">
                          <a:solidFill>
                            <a:schemeClr val="tx1"/>
                          </a:solidFill>
                          <a:latin typeface="+mn-lt"/>
                          <a:ea typeface="+mn-ea"/>
                        </a:rPr>
                        <a:t>　</a:t>
                      </a:r>
                      <a:r>
                        <a:rPr lang="en-US" altLang="ja-JP" sz="1300" b="0" u="none" dirty="0">
                          <a:solidFill>
                            <a:schemeClr val="tx1"/>
                          </a:solidFill>
                          <a:latin typeface="+mn-lt"/>
                          <a:ea typeface="+mn-ea"/>
                        </a:rPr>
                        <a:t>2019</a:t>
                      </a:r>
                      <a:r>
                        <a:rPr lang="ja-JP" altLang="en-US" sz="1300" b="0" u="none" dirty="0">
                          <a:solidFill>
                            <a:schemeClr val="tx1"/>
                          </a:solidFill>
                          <a:latin typeface="+mn-lt"/>
                          <a:ea typeface="+mn-ea"/>
                        </a:rPr>
                        <a:t>年度新規　</a:t>
                      </a:r>
                      <a:r>
                        <a:rPr lang="en-US" altLang="ja-JP" sz="1300" b="0" u="none" dirty="0">
                          <a:solidFill>
                            <a:schemeClr val="tx1"/>
                          </a:solidFill>
                          <a:latin typeface="+mn-lt"/>
                          <a:ea typeface="+mn-ea"/>
                        </a:rPr>
                        <a:t>12</a:t>
                      </a:r>
                      <a:r>
                        <a:rPr lang="ja-JP" altLang="en-US" sz="1300" b="0" u="none" dirty="0">
                          <a:solidFill>
                            <a:schemeClr val="tx1"/>
                          </a:solidFill>
                          <a:latin typeface="+mn-lt"/>
                          <a:ea typeface="+mn-ea"/>
                        </a:rPr>
                        <a:t>件</a:t>
                      </a:r>
                      <a:endParaRPr lang="en-US" altLang="ja-JP" sz="1300" b="0" u="none" dirty="0">
                        <a:solidFill>
                          <a:schemeClr val="tx1"/>
                        </a:solidFill>
                        <a:latin typeface="+mn-lt"/>
                        <a:ea typeface="+mn-ea"/>
                      </a:endParaRPr>
                    </a:p>
                    <a:p>
                      <a:pPr marL="72000" indent="-457200">
                        <a:lnSpc>
                          <a:spcPct val="100000"/>
                        </a:lnSpc>
                        <a:spcAft>
                          <a:spcPts val="600"/>
                        </a:spcAft>
                      </a:pPr>
                      <a:r>
                        <a:rPr lang="ja-JP" altLang="en-US" sz="1300" b="0" u="none" dirty="0">
                          <a:solidFill>
                            <a:schemeClr val="tx1"/>
                          </a:solidFill>
                          <a:latin typeface="+mn-lt"/>
                          <a:ea typeface="+mn-ea"/>
                        </a:rPr>
                        <a:t>　</a:t>
                      </a:r>
                      <a:r>
                        <a:rPr lang="en-US" altLang="ja-JP" sz="1300" b="0" u="none" dirty="0">
                          <a:solidFill>
                            <a:schemeClr val="tx1"/>
                          </a:solidFill>
                          <a:latin typeface="+mn-lt"/>
                          <a:ea typeface="+mn-ea"/>
                        </a:rPr>
                        <a:t>2020</a:t>
                      </a:r>
                      <a:r>
                        <a:rPr lang="ja-JP" altLang="en-US" sz="1300" b="0" u="none" dirty="0">
                          <a:solidFill>
                            <a:schemeClr val="tx1"/>
                          </a:solidFill>
                          <a:latin typeface="+mn-lt"/>
                          <a:ea typeface="+mn-ea"/>
                        </a:rPr>
                        <a:t>年度新規　  </a:t>
                      </a:r>
                      <a:r>
                        <a:rPr lang="en-US" altLang="ja-JP" sz="1300" b="0" u="none" dirty="0">
                          <a:solidFill>
                            <a:schemeClr val="tx1"/>
                          </a:solidFill>
                          <a:latin typeface="+mn-lt"/>
                          <a:ea typeface="+mn-ea"/>
                        </a:rPr>
                        <a:t>7</a:t>
                      </a:r>
                      <a:r>
                        <a:rPr lang="ja-JP" altLang="en-US" sz="1300" b="0" u="none" dirty="0">
                          <a:solidFill>
                            <a:schemeClr val="tx1"/>
                          </a:solidFill>
                          <a:latin typeface="+mn-lt"/>
                          <a:ea typeface="+mn-ea"/>
                        </a:rPr>
                        <a:t>件</a:t>
                      </a:r>
                      <a:endParaRPr lang="en-US" altLang="ja-JP" sz="1300" b="0" u="none" dirty="0">
                        <a:solidFill>
                          <a:schemeClr val="tx1"/>
                        </a:solidFill>
                        <a:latin typeface="+mn-lt"/>
                        <a:ea typeface="+mn-ea"/>
                      </a:endParaRPr>
                    </a:p>
                    <a:p>
                      <a:pPr marL="72000" indent="-457200">
                        <a:lnSpc>
                          <a:spcPct val="100000"/>
                        </a:lnSpc>
                        <a:spcAft>
                          <a:spcPts val="600"/>
                        </a:spcAft>
                      </a:pPr>
                      <a:r>
                        <a:rPr lang="ja-JP" altLang="en-US" sz="1300" b="0" u="none" dirty="0">
                          <a:solidFill>
                            <a:schemeClr val="tx1"/>
                          </a:solidFill>
                          <a:latin typeface="+mn-lt"/>
                          <a:ea typeface="+mn-ea"/>
                        </a:rPr>
                        <a:t>　</a:t>
                      </a:r>
                      <a:r>
                        <a:rPr lang="en-US" altLang="ja-JP" sz="1300" b="0" u="none" dirty="0">
                          <a:solidFill>
                            <a:schemeClr val="tx1"/>
                          </a:solidFill>
                          <a:latin typeface="+mn-lt"/>
                          <a:ea typeface="+mn-ea"/>
                        </a:rPr>
                        <a:t>2021</a:t>
                      </a:r>
                      <a:r>
                        <a:rPr lang="ja-JP" altLang="en-US" sz="1300" b="0" u="none" dirty="0">
                          <a:solidFill>
                            <a:schemeClr val="tx1"/>
                          </a:solidFill>
                          <a:latin typeface="+mn-lt"/>
                          <a:ea typeface="+mn-ea"/>
                        </a:rPr>
                        <a:t>年度新規　</a:t>
                      </a:r>
                      <a:r>
                        <a:rPr lang="en-US" altLang="ja-JP" sz="1300" b="0" u="none" dirty="0">
                          <a:solidFill>
                            <a:schemeClr val="tx1"/>
                          </a:solidFill>
                          <a:latin typeface="+mn-lt"/>
                          <a:ea typeface="+mn-ea"/>
                        </a:rPr>
                        <a:t>13</a:t>
                      </a:r>
                      <a:r>
                        <a:rPr lang="ja-JP" altLang="en-US" sz="1300" b="0" u="none" dirty="0">
                          <a:solidFill>
                            <a:schemeClr val="tx1"/>
                          </a:solidFill>
                          <a:latin typeface="+mn-lt"/>
                          <a:ea typeface="+mn-ea"/>
                        </a:rPr>
                        <a:t>件</a:t>
                      </a:r>
                      <a:endParaRPr lang="en-US" altLang="ja-JP" sz="1300" b="0" u="none" dirty="0">
                        <a:solidFill>
                          <a:schemeClr val="tx1"/>
                        </a:solidFill>
                        <a:latin typeface="+mn-lt"/>
                        <a:ea typeface="+mn-ea"/>
                      </a:endParaRPr>
                    </a:p>
                    <a:p>
                      <a:pPr marL="72000" indent="-457200">
                        <a:lnSpc>
                          <a:spcPct val="100000"/>
                        </a:lnSpc>
                        <a:spcAft>
                          <a:spcPts val="600"/>
                        </a:spcAft>
                      </a:pPr>
                      <a:r>
                        <a:rPr lang="ja-JP" altLang="en-US" sz="1300" b="0" u="none" dirty="0">
                          <a:solidFill>
                            <a:schemeClr val="tx1"/>
                          </a:solidFill>
                          <a:latin typeface="+mn-lt"/>
                          <a:ea typeface="+mn-ea"/>
                        </a:rPr>
                        <a:t>　</a:t>
                      </a:r>
                      <a:r>
                        <a:rPr lang="en-US" altLang="ja-JP" sz="1300" b="0" u="none" dirty="0">
                          <a:solidFill>
                            <a:schemeClr val="tx1"/>
                          </a:solidFill>
                          <a:latin typeface="+mn-lt"/>
                          <a:ea typeface="+mn-ea"/>
                        </a:rPr>
                        <a:t>2022</a:t>
                      </a:r>
                      <a:r>
                        <a:rPr lang="ja-JP" altLang="en-US" sz="1300" b="0" u="none" dirty="0">
                          <a:solidFill>
                            <a:schemeClr val="tx1"/>
                          </a:solidFill>
                          <a:latin typeface="+mn-lt"/>
                          <a:ea typeface="+mn-ea"/>
                        </a:rPr>
                        <a:t>年度新規（</a:t>
                      </a:r>
                      <a:r>
                        <a:rPr lang="en-US" altLang="ja-JP" sz="1300" b="0" u="none" dirty="0">
                          <a:solidFill>
                            <a:schemeClr val="tx1"/>
                          </a:solidFill>
                          <a:latin typeface="+mn-lt"/>
                          <a:ea typeface="+mn-ea"/>
                        </a:rPr>
                        <a:t>9</a:t>
                      </a:r>
                      <a:r>
                        <a:rPr lang="ja-JP" altLang="en-US" sz="1300" b="0" u="none" dirty="0">
                          <a:solidFill>
                            <a:schemeClr val="tx1"/>
                          </a:solidFill>
                          <a:latin typeface="+mn-lt"/>
                          <a:ea typeface="+mn-ea"/>
                        </a:rPr>
                        <a:t>月末）　</a:t>
                      </a:r>
                      <a:r>
                        <a:rPr lang="en-US" altLang="ja-JP" sz="1300" b="0" u="none" dirty="0">
                          <a:solidFill>
                            <a:schemeClr val="tx1"/>
                          </a:solidFill>
                          <a:latin typeface="+mn-lt"/>
                          <a:ea typeface="+mn-ea"/>
                        </a:rPr>
                        <a:t>9</a:t>
                      </a:r>
                      <a:r>
                        <a:rPr lang="ja-JP" altLang="en-US" sz="1300" b="0" u="none" dirty="0">
                          <a:solidFill>
                            <a:schemeClr val="tx1"/>
                          </a:solidFill>
                          <a:latin typeface="+mn-lt"/>
                          <a:ea typeface="+mn-ea"/>
                        </a:rPr>
                        <a:t>件　</a:t>
                      </a:r>
                      <a:endParaRPr lang="en-US" altLang="ja-JP" sz="1300" b="0" u="none" dirty="0">
                        <a:solidFill>
                          <a:schemeClr val="tx1"/>
                        </a:solidFill>
                        <a:latin typeface="+mn-lt"/>
                        <a:ea typeface="+mn-ea"/>
                      </a:endParaRPr>
                    </a:p>
                    <a:p>
                      <a:pPr marL="72000" indent="-457200">
                        <a:lnSpc>
                          <a:spcPct val="100000"/>
                        </a:lnSpc>
                        <a:spcAft>
                          <a:spcPts val="600"/>
                        </a:spcAft>
                      </a:pPr>
                      <a:endParaRPr lang="en-US" altLang="ja-JP" sz="1300" b="0" u="none" dirty="0">
                        <a:solidFill>
                          <a:schemeClr val="tx1"/>
                        </a:solidFill>
                        <a:latin typeface="+mn-lt"/>
                        <a:ea typeface="+mn-ea"/>
                      </a:endParaRPr>
                    </a:p>
                    <a:p>
                      <a:pPr marL="72000" indent="-457200">
                        <a:lnSpc>
                          <a:spcPct val="100000"/>
                        </a:lnSpc>
                        <a:spcAft>
                          <a:spcPts val="600"/>
                        </a:spcAft>
                      </a:pPr>
                      <a:r>
                        <a:rPr lang="ja-JP" altLang="en-US" sz="1300" b="0" u="none" dirty="0">
                          <a:solidFill>
                            <a:schemeClr val="tx1"/>
                          </a:solidFill>
                          <a:latin typeface="+mn-lt"/>
                          <a:ea typeface="+mn-ea"/>
                        </a:rPr>
                        <a:t>・事業連携協定締結数</a:t>
                      </a:r>
                      <a:endParaRPr lang="en-US" altLang="ja-JP" sz="1300" b="0" u="none"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102</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329</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2019</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230</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153</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183</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72000" marR="0" lvl="0" indent="-4572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2022</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年度新規（</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9</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月末）　</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67</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件</a:t>
                      </a:r>
                      <a:endParaRPr lang="en-US" altLang="ja-JP" sz="1300" b="0" u="none" dirty="0">
                        <a:solidFill>
                          <a:schemeClr val="tx1"/>
                        </a:solidFill>
                        <a:latin typeface="+mn-lt"/>
                        <a:ea typeface="+mn-ea"/>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075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企業等との連携窓口の一元化（</a:t>
            </a:r>
            <a:r>
              <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2017</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a:t>
            </a:r>
            <a:r>
              <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4</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月）</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コンテンツ プレースホルダー 2"/>
          <p:cNvSpPr txBox="1">
            <a:spLocks/>
          </p:cNvSpPr>
          <p:nvPr/>
        </p:nvSpPr>
        <p:spPr>
          <a:xfrm>
            <a:off x="550168" y="836712"/>
            <a:ext cx="7910264" cy="495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大阪市ホームページに掲載、</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SNS</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や連携企業の広報媒体等による周知。</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コンテンツ プレースホルダー 2"/>
          <p:cNvSpPr txBox="1">
            <a:spLocks/>
          </p:cNvSpPr>
          <p:nvPr/>
        </p:nvSpPr>
        <p:spPr>
          <a:xfrm>
            <a:off x="953598" y="5589240"/>
            <a:ext cx="7164796" cy="994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各所属と企業等との連携（ネットワーク）状況</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集約</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・共有化（年</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大阪市ホームページ</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、庁内ポータルに掲載</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2"/>
              </a:rPr>
              <a:t>https://www.city.osaka.lg.jp/shimin/page/0000401733.html</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7740352" y="332656"/>
            <a:ext cx="1158779"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2" name="図 1"/>
          <p:cNvPicPr>
            <a:picLocks noChangeAspect="1"/>
          </p:cNvPicPr>
          <p:nvPr/>
        </p:nvPicPr>
        <p:blipFill>
          <a:blip r:embed="rId3"/>
          <a:stretch>
            <a:fillRect/>
          </a:stretch>
        </p:blipFill>
        <p:spPr>
          <a:xfrm>
            <a:off x="1259632" y="1350398"/>
            <a:ext cx="6858762" cy="3950810"/>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156</a:t>
            </a:fld>
            <a:endParaRPr lang="ja-JP" altLang="en-US"/>
          </a:p>
        </p:txBody>
      </p:sp>
    </p:spTree>
    <p:extLst>
      <p:ext uri="{BB962C8B-B14F-4D97-AF65-F5344CB8AC3E}">
        <p14:creationId xmlns:p14="http://schemas.microsoft.com/office/powerpoint/2010/main" val="2835064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23928" y="996420"/>
            <a:ext cx="5151566" cy="5505165"/>
          </a:xfrm>
          <a:prstGeom prst="rect">
            <a:avLst/>
          </a:prstGeom>
        </p:spPr>
      </p:pic>
      <p:sp>
        <p:nvSpPr>
          <p:cNvPr id="2" name="正方形/長方形 1"/>
          <p:cNvSpPr/>
          <p:nvPr/>
        </p:nvSpPr>
        <p:spPr>
          <a:xfrm>
            <a:off x="539552" y="2721712"/>
            <a:ext cx="2448272" cy="1787407"/>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コンテンツ プレースホルダー 2"/>
          <p:cNvSpPr txBox="1">
            <a:spLocks/>
          </p:cNvSpPr>
          <p:nvPr/>
        </p:nvSpPr>
        <p:spPr>
          <a:xfrm>
            <a:off x="173021" y="790291"/>
            <a:ext cx="4772297" cy="5014973"/>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包括連携協定締結数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（年度末時点）</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月末現在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0" y="1"/>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包括連携協定</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a:t>
            </a:r>
            <a:r>
              <a:rPr kumimoji="1" lang="ja-JP"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締結数</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の推移</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157</a:t>
            </a:fld>
            <a:endParaRPr lang="ja-JP" altLang="en-US"/>
          </a:p>
        </p:txBody>
      </p:sp>
    </p:spTree>
    <p:extLst>
      <p:ext uri="{BB962C8B-B14F-4D97-AF65-F5344CB8AC3E}">
        <p14:creationId xmlns:p14="http://schemas.microsoft.com/office/powerpoint/2010/main" val="139242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07904" y="954503"/>
            <a:ext cx="5364945" cy="5566130"/>
          </a:xfrm>
          <a:prstGeom prst="rect">
            <a:avLst/>
          </a:prstGeom>
        </p:spPr>
      </p:pic>
      <p:sp>
        <p:nvSpPr>
          <p:cNvPr id="15" name="正方形/長方形 14"/>
          <p:cNvSpPr/>
          <p:nvPr/>
        </p:nvSpPr>
        <p:spPr>
          <a:xfrm>
            <a:off x="467544" y="2872681"/>
            <a:ext cx="2592288" cy="1787407"/>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コンテンツ プレースホルダー 2"/>
          <p:cNvSpPr txBox="1">
            <a:spLocks/>
          </p:cNvSpPr>
          <p:nvPr/>
        </p:nvSpPr>
        <p:spPr>
          <a:xfrm>
            <a:off x="203576" y="908719"/>
            <a:ext cx="4772297" cy="372033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事業連携</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協定締結数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（年度末時点）</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534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1,059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2,140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2,502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2,766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月末現在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2,970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endPar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0" y="1"/>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事業連携</a:t>
            </a:r>
            <a:r>
              <a:rPr kumimoji="1" lang="ja-JP"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協定締結数</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の推移</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14" name="図 13"/>
          <p:cNvPicPr>
            <a:picLocks noChangeAspect="1"/>
          </p:cNvPicPr>
          <p:nvPr/>
        </p:nvPicPr>
        <p:blipFill>
          <a:blip r:embed="rId3"/>
          <a:stretch>
            <a:fillRect/>
          </a:stretch>
        </p:blipFill>
        <p:spPr>
          <a:xfrm>
            <a:off x="6652272" y="323154"/>
            <a:ext cx="519975" cy="346650"/>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158</a:t>
            </a:fld>
            <a:endParaRPr lang="ja-JP" altLang="en-US"/>
          </a:p>
        </p:txBody>
      </p:sp>
    </p:spTree>
    <p:extLst>
      <p:ext uri="{BB962C8B-B14F-4D97-AF65-F5344CB8AC3E}">
        <p14:creationId xmlns:p14="http://schemas.microsoft.com/office/powerpoint/2010/main" val="3770223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364088" y="2924944"/>
            <a:ext cx="3456383" cy="1266183"/>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5364087" y="1457036"/>
            <a:ext cx="3456384" cy="13959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385281" y="224447"/>
            <a:ext cx="2042703" cy="477541"/>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企業等との連携状況</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2022</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a:t>
            </a:r>
            <a:r>
              <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9</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月末時点）</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0" y="1"/>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159</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359319639"/>
              </p:ext>
            </p:extLst>
          </p:nvPr>
        </p:nvGraphicFramePr>
        <p:xfrm>
          <a:off x="251520" y="908720"/>
          <a:ext cx="8640960" cy="579542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522380">
                <a:tc>
                  <a:txBody>
                    <a:bodyPr/>
                    <a:lstStyle/>
                    <a:p>
                      <a:pPr algn="ctr"/>
                      <a:r>
                        <a:rPr kumimoji="1" lang="ja-JP" altLang="en-US" sz="1600" dirty="0">
                          <a:solidFill>
                            <a:schemeClr val="tx1"/>
                          </a:solidFill>
                        </a:rPr>
                        <a:t>種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件　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内　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205812">
                <a:tc>
                  <a:txBody>
                    <a:bodyPr/>
                    <a:lstStyle/>
                    <a:p>
                      <a:pPr algn="ctr"/>
                      <a:r>
                        <a:rPr kumimoji="1" lang="ja-JP" altLang="en-US" sz="1800" b="1" dirty="0">
                          <a:solidFill>
                            <a:schemeClr val="tx1"/>
                          </a:solidFill>
                        </a:rPr>
                        <a:t>包括連携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strike="noStrike" dirty="0" smtClean="0">
                          <a:solidFill>
                            <a:schemeClr val="tx1"/>
                          </a:solidFill>
                        </a:rPr>
                        <a:t>複数の分野・事業について連携項目を持ち、それらの連携項目に基づく取組を市政全般で活用することが可能なもの。</a:t>
                      </a:r>
                    </a:p>
                    <a:p>
                      <a:pPr algn="l"/>
                      <a:r>
                        <a:rPr kumimoji="1" lang="ja-JP" altLang="en-US" sz="1300" strike="noStrike" dirty="0" smtClean="0">
                          <a:solidFill>
                            <a:schemeClr val="tx1"/>
                          </a:solidFill>
                        </a:rPr>
                        <a:t>ただし、区役所と企業等との連携協定の場合は、複数の分野・事業について連携項目を持ち、それらの連携項目に基づく取組を区政全般で活用することが可能なもの。</a:t>
                      </a:r>
                      <a:endParaRPr kumimoji="1" lang="ja-JP" altLang="en-US" sz="13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a:solidFill>
                            <a:schemeClr val="tx1"/>
                          </a:solidFill>
                        </a:rPr>
                        <a:t>96</a:t>
                      </a:r>
                      <a:r>
                        <a:rPr kumimoji="1" lang="ja-JP" altLang="en-US" sz="1600" b="1"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chemeClr val="tx1"/>
                          </a:solidFill>
                        </a:rPr>
                        <a:t>21</a:t>
                      </a:r>
                      <a:r>
                        <a:rPr kumimoji="1" lang="ja-JP" altLang="en-US" sz="1400" dirty="0">
                          <a:solidFill>
                            <a:schemeClr val="tx1"/>
                          </a:solidFill>
                        </a:rPr>
                        <a:t>区、</a:t>
                      </a:r>
                      <a:r>
                        <a:rPr kumimoji="1" lang="en-US" altLang="ja-JP" sz="1400" dirty="0">
                          <a:solidFill>
                            <a:schemeClr val="tx1"/>
                          </a:solidFill>
                        </a:rPr>
                        <a:t>8</a:t>
                      </a:r>
                      <a:r>
                        <a:rPr kumimoji="1" lang="ja-JP" altLang="en-US" sz="1400" dirty="0">
                          <a:solidFill>
                            <a:schemeClr val="tx1"/>
                          </a:solidFill>
                        </a:rPr>
                        <a:t>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20400">
                <a:tc>
                  <a:txBody>
                    <a:bodyPr/>
                    <a:lstStyle/>
                    <a:p>
                      <a:pPr algn="ctr"/>
                      <a:r>
                        <a:rPr kumimoji="1" lang="ja-JP" altLang="en-US" sz="1800" b="1" dirty="0">
                          <a:solidFill>
                            <a:schemeClr val="tx1"/>
                          </a:solidFill>
                        </a:rPr>
                        <a:t>事業連携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dirty="0">
                          <a:solidFill>
                            <a:schemeClr val="tx1"/>
                          </a:solidFill>
                        </a:rPr>
                        <a:t>特定の分野・事業について連携項目を持つ事業連携協定。連携項目に基づく取り組みを特定の所属で行うことを基本とするもの。</a:t>
                      </a:r>
                    </a:p>
                    <a:p>
                      <a:pPr algn="l"/>
                      <a:endParaRPr kumimoji="1" lang="en-US" altLang="ja-JP" sz="1300" dirty="0">
                        <a:solidFill>
                          <a:schemeClr val="tx1"/>
                        </a:solidFill>
                      </a:endParaRPr>
                    </a:p>
                    <a:p>
                      <a:pPr algn="l"/>
                      <a:r>
                        <a:rPr kumimoji="1" lang="ja-JP" altLang="en-US" sz="1300" dirty="0">
                          <a:solidFill>
                            <a:schemeClr val="tx1"/>
                          </a:solidFill>
                        </a:rPr>
                        <a:t>事業連携協定以外の連携の手法として、覚書の他、登録制度などもある。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rgbClr val="FF0000"/>
                          </a:solidFill>
                        </a:rPr>
                        <a:t>　</a:t>
                      </a:r>
                      <a:r>
                        <a:rPr kumimoji="1" lang="en-US" altLang="ja-JP" sz="1600" b="1" dirty="0">
                          <a:solidFill>
                            <a:schemeClr val="tx1"/>
                          </a:solidFill>
                        </a:rPr>
                        <a:t>2,970</a:t>
                      </a:r>
                      <a:r>
                        <a:rPr kumimoji="1" lang="ja-JP" altLang="en-US" sz="1600" b="1"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rPr>
                        <a:t>事業連携協定　</a:t>
                      </a:r>
                      <a:r>
                        <a:rPr kumimoji="1" lang="en-US" altLang="ja-JP" sz="1400" dirty="0">
                          <a:solidFill>
                            <a:schemeClr val="tx1"/>
                          </a:solidFill>
                        </a:rPr>
                        <a:t>24</a:t>
                      </a:r>
                      <a:r>
                        <a:rPr kumimoji="1" lang="ja-JP" altLang="en-US" sz="1400" dirty="0">
                          <a:solidFill>
                            <a:schemeClr val="tx1"/>
                          </a:solidFill>
                        </a:rPr>
                        <a:t>区、</a:t>
                      </a:r>
                      <a:r>
                        <a:rPr kumimoji="1" lang="en-US" altLang="ja-JP" sz="1400" dirty="0">
                          <a:solidFill>
                            <a:schemeClr val="tx1"/>
                          </a:solidFill>
                        </a:rPr>
                        <a:t>18</a:t>
                      </a:r>
                      <a:r>
                        <a:rPr kumimoji="1" lang="ja-JP" altLang="en-US" sz="1400" dirty="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登録制度　　　　</a:t>
                      </a:r>
                      <a:r>
                        <a:rPr kumimoji="1" lang="en-US" altLang="ja-JP" sz="1400" baseline="0" dirty="0">
                          <a:solidFill>
                            <a:schemeClr val="tx1"/>
                          </a:solidFill>
                        </a:rPr>
                        <a:t>20</a:t>
                      </a:r>
                      <a:r>
                        <a:rPr kumimoji="1" lang="ja-JP" altLang="en-US" sz="1400" dirty="0">
                          <a:solidFill>
                            <a:schemeClr val="tx1"/>
                          </a:solidFill>
                        </a:rPr>
                        <a:t>区、 </a:t>
                      </a:r>
                      <a:r>
                        <a:rPr kumimoji="1" lang="en-US" altLang="ja-JP" sz="1400" dirty="0">
                          <a:solidFill>
                            <a:schemeClr val="tx1"/>
                          </a:solidFill>
                        </a:rPr>
                        <a:t> 5</a:t>
                      </a:r>
                      <a:r>
                        <a:rPr kumimoji="1" lang="ja-JP" altLang="en-US" sz="1400" dirty="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覚書　　　　　　　</a:t>
                      </a:r>
                      <a:r>
                        <a:rPr kumimoji="1" lang="en-US" altLang="ja-JP" sz="1400" dirty="0">
                          <a:solidFill>
                            <a:schemeClr val="tx1"/>
                          </a:solidFill>
                        </a:rPr>
                        <a:t>20</a:t>
                      </a:r>
                      <a:r>
                        <a:rPr kumimoji="1" lang="ja-JP" altLang="en-US" sz="1400" dirty="0">
                          <a:solidFill>
                            <a:schemeClr val="tx1"/>
                          </a:solidFill>
                        </a:rPr>
                        <a:t>区、</a:t>
                      </a:r>
                      <a:r>
                        <a:rPr kumimoji="1" lang="en-US" altLang="ja-JP" sz="1400" dirty="0">
                          <a:solidFill>
                            <a:schemeClr val="tx1"/>
                          </a:solidFill>
                        </a:rPr>
                        <a:t>  7</a:t>
                      </a:r>
                      <a:r>
                        <a:rPr kumimoji="1" lang="ja-JP" altLang="en-US" sz="1400" dirty="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その他連携　　 　</a:t>
                      </a:r>
                      <a:r>
                        <a:rPr kumimoji="1" lang="en-US" altLang="ja-JP" sz="1400" dirty="0">
                          <a:solidFill>
                            <a:schemeClr val="tx1"/>
                          </a:solidFill>
                        </a:rPr>
                        <a:t>6</a:t>
                      </a:r>
                      <a:r>
                        <a:rPr kumimoji="1" lang="ja-JP" altLang="en-US" sz="1400" dirty="0">
                          <a:solidFill>
                            <a:schemeClr val="tx1"/>
                          </a:solidFill>
                        </a:rPr>
                        <a:t>区、  </a:t>
                      </a:r>
                      <a:r>
                        <a:rPr kumimoji="1" lang="en-US" altLang="ja-JP" sz="1400" dirty="0">
                          <a:solidFill>
                            <a:schemeClr val="tx1"/>
                          </a:solidFill>
                        </a:rPr>
                        <a:t>4</a:t>
                      </a:r>
                      <a:r>
                        <a:rPr kumimoji="1" lang="ja-JP" altLang="en-US" sz="1400" dirty="0">
                          <a:solidFill>
                            <a:schemeClr val="tx1"/>
                          </a:solidFill>
                        </a:rPr>
                        <a:t>局</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36690">
                <a:tc gridSpan="4">
                  <a:txBody>
                    <a:bodyPr/>
                    <a:lstStyle/>
                    <a:p>
                      <a:pPr algn="l"/>
                      <a:r>
                        <a:rPr kumimoji="1" lang="en-US" altLang="ja-JP" sz="1300" b="1" dirty="0" smtClean="0">
                          <a:solidFill>
                            <a:schemeClr val="tx1"/>
                          </a:solidFill>
                          <a:latin typeface="+mj-ea"/>
                          <a:ea typeface="+mj-ea"/>
                        </a:rPr>
                        <a:t>〔</a:t>
                      </a:r>
                      <a:r>
                        <a:rPr kumimoji="1" lang="ja-JP" altLang="en-US" sz="1300" b="1" dirty="0">
                          <a:solidFill>
                            <a:schemeClr val="tx1"/>
                          </a:solidFill>
                          <a:latin typeface="+mj-ea"/>
                          <a:ea typeface="+mj-ea"/>
                        </a:rPr>
                        <a:t>その他の連携メニュー</a:t>
                      </a:r>
                      <a:r>
                        <a:rPr kumimoji="1" lang="en-US" altLang="ja-JP" sz="1300" b="1" dirty="0">
                          <a:solidFill>
                            <a:schemeClr val="tx1"/>
                          </a:solidFill>
                          <a:latin typeface="+mj-ea"/>
                          <a:ea typeface="+mj-ea"/>
                        </a:rPr>
                        <a:t>〕</a:t>
                      </a:r>
                    </a:p>
                    <a:p>
                      <a:pPr algn="l"/>
                      <a:endParaRPr kumimoji="1" lang="en-US" altLang="ja-JP" sz="1300" b="1"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a:t>
                      </a:r>
                      <a:r>
                        <a:rPr kumimoji="1" lang="ja-JP" altLang="en-US" sz="1200" b="0" dirty="0">
                          <a:solidFill>
                            <a:schemeClr val="tx1"/>
                          </a:solidFill>
                        </a:rPr>
                        <a:t>■ </a:t>
                      </a:r>
                      <a:r>
                        <a:rPr kumimoji="1" lang="ja-JP" altLang="en-US" sz="1200" b="1" dirty="0">
                          <a:solidFill>
                            <a:schemeClr val="tx1"/>
                          </a:solidFill>
                        </a:rPr>
                        <a:t>地域貢献企業バンク制度</a:t>
                      </a:r>
                    </a:p>
                    <a:p>
                      <a:pPr lvl="1"/>
                      <a:r>
                        <a:rPr kumimoji="1" lang="ja-JP" altLang="en-US" sz="1200" b="1" dirty="0">
                          <a:solidFill>
                            <a:schemeClr val="tx1"/>
                          </a:solidFill>
                        </a:rPr>
                        <a:t>　</a:t>
                      </a:r>
                      <a:r>
                        <a:rPr kumimoji="1" lang="ja-JP" altLang="en-US" sz="1200" dirty="0">
                          <a:solidFill>
                            <a:schemeClr val="tx1"/>
                          </a:solidFill>
                        </a:rPr>
                        <a:t>企業の社会貢献・地域貢献と行政の施策展開における公民連携の取組のニーズのマッチングにより、府民・市民サービスの向上及び地域の活性化をめざす制度。</a:t>
                      </a:r>
                    </a:p>
                    <a:p>
                      <a:pPr lvl="1"/>
                      <a:r>
                        <a:rPr kumimoji="1" lang="ja-JP" altLang="en-US" sz="1200" dirty="0">
                          <a:solidFill>
                            <a:schemeClr val="tx1"/>
                          </a:solidFill>
                        </a:rPr>
                        <a:t>　企業の社会貢献及び利便性を高める観点から、府市連携を図り、本市においても</a:t>
                      </a:r>
                      <a:r>
                        <a:rPr lang="en-US" altLang="ja-JP" sz="1200" dirty="0">
                          <a:solidFill>
                            <a:schemeClr val="tx1"/>
                          </a:solidFill>
                        </a:rPr>
                        <a:t>2017</a:t>
                      </a:r>
                      <a:r>
                        <a:rPr lang="ja-JP" altLang="en-US" sz="1200" dirty="0">
                          <a:solidFill>
                            <a:schemeClr val="tx1"/>
                          </a:solidFill>
                        </a:rPr>
                        <a:t>年</a:t>
                      </a:r>
                      <a:r>
                        <a:rPr kumimoji="1" lang="ja-JP" altLang="en-US" sz="1200" dirty="0">
                          <a:solidFill>
                            <a:schemeClr val="tx1"/>
                          </a:solidFill>
                        </a:rPr>
                        <a:t>４月から同制度を活用、本市への協力希望に応じて企業登録を行い、本市の施策とのマッチングを行うこととしている。</a:t>
                      </a:r>
                      <a:endParaRPr kumimoji="1" lang="en-US" altLang="ja-JP" sz="1200" dirty="0">
                        <a:solidFill>
                          <a:schemeClr val="tx1"/>
                        </a:solidFill>
                      </a:endParaRPr>
                    </a:p>
                    <a:p>
                      <a:pPr lvl="0"/>
                      <a:r>
                        <a:rPr kumimoji="1" lang="ja-JP" altLang="en-US" sz="1200" dirty="0">
                          <a:solidFill>
                            <a:schemeClr val="tx1"/>
                          </a:solidFill>
                        </a:rPr>
                        <a:t>　　　</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 </a:t>
                      </a:r>
                      <a:r>
                        <a:rPr kumimoji="1" lang="ja-JP" altLang="en-US" sz="1200" b="1" dirty="0">
                          <a:solidFill>
                            <a:schemeClr val="tx1"/>
                          </a:solidFill>
                        </a:rPr>
                        <a:t>市民活動総合ポータルサイトへの登録</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市民活動総合ポータルサイトは、市民活動団体等の情報や、市民活動に役立つ情報（ノウハウ・助成金・講座等）を</a:t>
                      </a:r>
                      <a:r>
                        <a:rPr kumimoji="1" lang="ja-JP" altLang="en-US" sz="1200" strike="noStrike" dirty="0">
                          <a:solidFill>
                            <a:schemeClr val="tx1"/>
                          </a:solidFill>
                        </a:rPr>
                        <a:t>インターネット上で</a:t>
                      </a:r>
                      <a:r>
                        <a:rPr kumimoji="1" lang="ja-JP" altLang="en-US" sz="1200" dirty="0">
                          <a:solidFill>
                            <a:schemeClr val="tx1"/>
                          </a:solidFill>
                        </a:rPr>
                        <a:t>収集</a:t>
                      </a:r>
                      <a:r>
                        <a:rPr kumimoji="1" lang="ja-JP" altLang="en-US" sz="1200" strike="noStrike" dirty="0">
                          <a:solidFill>
                            <a:schemeClr val="tx1"/>
                          </a:solidFill>
                        </a:rPr>
                        <a:t>・</a:t>
                      </a:r>
                      <a:r>
                        <a:rPr kumimoji="1" lang="ja-JP" altLang="en-US" sz="1200" dirty="0">
                          <a:solidFill>
                            <a:schemeClr val="tx1"/>
                          </a:solidFill>
                        </a:rPr>
                        <a:t>発信するもの。</a:t>
                      </a:r>
                      <a:endParaRPr kumimoji="1" lang="en-US" altLang="ja-JP" sz="1200"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企業として団体登録することで、企業の持つノウハウや場所・資金等の資源提供情報や社会貢献活動についても、市民活動団体向けに情報発信している。</a:t>
                      </a:r>
                      <a:endParaRPr kumimoji="1" lang="en-US" altLang="ja-JP" sz="1200" strike="noStrike"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4056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主な包括連携協定</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等の連携事項等について （１／ ３）</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927967773"/>
              </p:ext>
            </p:extLst>
          </p:nvPr>
        </p:nvGraphicFramePr>
        <p:xfrm>
          <a:off x="251520" y="790928"/>
          <a:ext cx="8496944" cy="5166546"/>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432048">
                <a:tc>
                  <a:txBody>
                    <a:bodyPr/>
                    <a:lstStyle/>
                    <a:p>
                      <a:pPr algn="ctr"/>
                      <a:r>
                        <a:rPr kumimoji="1" lang="ja-JP" altLang="en-US" sz="1400" dirty="0">
                          <a:solidFill>
                            <a:schemeClr val="tx1"/>
                          </a:solidFill>
                        </a:rPr>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協定名称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連携事項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主な取組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08112">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包　括　連　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b="1" dirty="0">
                          <a:solidFill>
                            <a:schemeClr val="tx1"/>
                          </a:solidFill>
                        </a:rPr>
                        <a:t>大阪市と株式会社セブン－イレブン・ジャパン地域活性化包括連携協定</a:t>
                      </a:r>
                      <a:r>
                        <a:rPr lang="ja-JP" altLang="en-US" sz="1050" dirty="0">
                          <a:solidFill>
                            <a:schemeClr val="tx1"/>
                          </a:solidFill>
                        </a:rPr>
                        <a:t>（</a:t>
                      </a:r>
                      <a:r>
                        <a:rPr lang="en-US" altLang="ja-JP" sz="1050" dirty="0">
                          <a:solidFill>
                            <a:schemeClr val="tx1"/>
                          </a:solidFill>
                        </a:rPr>
                        <a:t>2010.12</a:t>
                      </a:r>
                      <a:r>
                        <a:rPr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・地域への参画・市民協働の</a:t>
                      </a:r>
                      <a:r>
                        <a:rPr lang="ja-JP" altLang="en-US" sz="1050" dirty="0">
                          <a:solidFill>
                            <a:schemeClr val="tx1"/>
                          </a:solidFill>
                          <a:latin typeface="+mn-ea"/>
                          <a:ea typeface="+mn-ea"/>
                        </a:rPr>
                        <a:t>推進、</a:t>
                      </a:r>
                      <a:r>
                        <a:rPr lang="zh-TW" altLang="en-US" sz="1050" dirty="0">
                          <a:solidFill>
                            <a:schemeClr val="tx1"/>
                          </a:solidFill>
                          <a:latin typeface="ＭＳ Ｐゴシック" panose="020B0600070205080204" pitchFamily="50" charset="-128"/>
                          <a:ea typeface="ＭＳ Ｐゴシック" panose="020B0600070205080204" pitchFamily="50" charset="-128"/>
                        </a:rPr>
                        <a:t>環境問題対策</a:t>
                      </a:r>
                      <a:r>
                        <a:rPr lang="ja-JP" altLang="en-US" sz="1050" dirty="0" err="1">
                          <a:solidFill>
                            <a:schemeClr val="tx1"/>
                          </a:solidFill>
                          <a:latin typeface="ＭＳ Ｐゴシック" panose="020B0600070205080204" pitchFamily="50" charset="-128"/>
                          <a:ea typeface="ＭＳ Ｐゴシック" panose="020B0600070205080204" pitchFamily="50" charset="-128"/>
                        </a:rPr>
                        <a:t>、</a:t>
                      </a:r>
                      <a:r>
                        <a:rPr lang="ja-JP" altLang="en-US" sz="1050" dirty="0">
                          <a:solidFill>
                            <a:schemeClr val="tx1"/>
                          </a:solidFill>
                          <a:latin typeface="+mn-ea"/>
                          <a:ea typeface="+mn-ea"/>
                        </a:rPr>
                        <a:t>観光</a:t>
                      </a:r>
                      <a:r>
                        <a:rPr lang="ja-JP" altLang="en-US" sz="1050" dirty="0">
                          <a:solidFill>
                            <a:schemeClr val="tx1"/>
                          </a:solidFill>
                        </a:rPr>
                        <a:t>情報・振興、大阪市の推進するイベントの告知・支援、健康増進・食育、子育て支援、子ども・青少年育成、大阪市の特産・名産の拡販と告知、高齢者支援、災害対策、その他、地域の活性化及び市民サービスの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・店舗</a:t>
                      </a:r>
                      <a:r>
                        <a:rPr lang="ja-JP" altLang="en-US" sz="1050" strike="noStrike" dirty="0">
                          <a:solidFill>
                            <a:schemeClr val="tx1"/>
                          </a:solidFill>
                        </a:rPr>
                        <a:t>へ</a:t>
                      </a:r>
                      <a:r>
                        <a:rPr lang="ja-JP" altLang="en-US" sz="1050" dirty="0">
                          <a:solidFill>
                            <a:schemeClr val="tx1"/>
                          </a:solidFill>
                        </a:rPr>
                        <a:t>のポスター掲示</a:t>
                      </a:r>
                      <a:endParaRPr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4029">
                <a:tc vMerge="1">
                  <a:txBody>
                    <a:bodyPr/>
                    <a:lstStyle/>
                    <a:p>
                      <a:endParaRPr kumimoji="1" lang="ja-JP" altLang="en-US"/>
                    </a:p>
                  </a:txBody>
                  <a:tcPr/>
                </a:tc>
                <a:tc>
                  <a:txBody>
                    <a:bodyPr/>
                    <a:lstStyle/>
                    <a:p>
                      <a:pPr algn="l"/>
                      <a:r>
                        <a:rPr kumimoji="1" lang="ja-JP" altLang="en-US" sz="1050" b="1" dirty="0">
                          <a:solidFill>
                            <a:schemeClr val="tx1"/>
                          </a:solidFill>
                        </a:rPr>
                        <a:t>大阪市とイオン株式会社との包括連携協定</a:t>
                      </a:r>
                      <a:r>
                        <a:rPr kumimoji="1" lang="ja-JP" altLang="en-US" sz="1050" b="0" dirty="0">
                          <a:solidFill>
                            <a:schemeClr val="tx1"/>
                          </a:solidFill>
                        </a:rPr>
                        <a:t>（</a:t>
                      </a:r>
                      <a:r>
                        <a:rPr kumimoji="1" lang="en-US" altLang="ja-JP" sz="1050" b="0" dirty="0">
                          <a:solidFill>
                            <a:schemeClr val="tx1"/>
                          </a:solidFill>
                        </a:rPr>
                        <a:t>2014.12</a:t>
                      </a:r>
                      <a:r>
                        <a:rPr kumimoji="1" lang="ja-JP" altLang="en-US" sz="105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・ＷＡＯＮカードを活用した市民活動の支援等、市民の安全及び地域振興その他市民活動の推進、男女共同参画及び消費生活、人権尊重の理念の普及その他人権施策、その他、地域の活性化及び市民サービス</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・「大阪</a:t>
                      </a:r>
                      <a:r>
                        <a:rPr kumimoji="1" lang="en-US" altLang="ja-JP" sz="1050" dirty="0">
                          <a:solidFill>
                            <a:schemeClr val="tx1"/>
                          </a:solidFill>
                        </a:rPr>
                        <a:t>WAON</a:t>
                      </a:r>
                      <a:r>
                        <a:rPr kumimoji="1" lang="ja-JP" altLang="en-US" sz="1050" dirty="0">
                          <a:solidFill>
                            <a:schemeClr val="tx1"/>
                          </a:solidFill>
                        </a:rPr>
                        <a:t>」カードを発行、売上の</a:t>
                      </a:r>
                      <a:r>
                        <a:rPr kumimoji="1" lang="en-US" altLang="ja-JP" sz="1050" dirty="0">
                          <a:solidFill>
                            <a:schemeClr val="tx1"/>
                          </a:solidFill>
                        </a:rPr>
                        <a:t>0.1</a:t>
                      </a:r>
                      <a:r>
                        <a:rPr kumimoji="1" lang="ja-JP" altLang="en-US" sz="1050" dirty="0">
                          <a:solidFill>
                            <a:schemeClr val="tx1"/>
                          </a:solidFill>
                        </a:rPr>
                        <a:t>％を大阪市に寄附</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・グループ店舗へのポスター掲示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・グループ店舗でのイベント等開催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403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大阪市と大阪シティ信用金庫との包括連携協定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2016.11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安全・安心、健康・福祉、社会教育、環境・美化、地域産業の振興、雇用促進、その他、市民サービスの向上及び地域の活性化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・市内各営業店と各区との連携（区政・市政の</a:t>
                      </a:r>
                      <a:r>
                        <a:rPr kumimoji="1" lang="en-US" altLang="ja-JP" sz="1050" dirty="0">
                          <a:solidFill>
                            <a:schemeClr val="tx1"/>
                          </a:solidFill>
                        </a:rPr>
                        <a:t>PR</a:t>
                      </a:r>
                      <a:r>
                        <a:rPr kumimoji="1" lang="ja-JP" altLang="en-US" sz="1050" dirty="0">
                          <a:solidFill>
                            <a:schemeClr val="tx1"/>
                          </a:solidFill>
                        </a:rPr>
                        <a:t>等）</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・若年求職者を対象とした合同企業説明会の開催</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NPO</a:t>
                      </a:r>
                      <a:r>
                        <a:rPr kumimoji="1" lang="ja-JP" altLang="en-US" sz="1050" dirty="0">
                          <a:solidFill>
                            <a:schemeClr val="tx1"/>
                          </a:solidFill>
                        </a:rPr>
                        <a:t>法人等への支援　等</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4029">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大阪市と株式会社関西</a:t>
                      </a:r>
                      <a:r>
                        <a:rPr kumimoji="1" lang="ja-JP" altLang="en-US" sz="1050" b="1" dirty="0" err="1">
                          <a:solidFill>
                            <a:schemeClr val="tx1"/>
                          </a:solidFill>
                        </a:rPr>
                        <a:t>ぱど</a:t>
                      </a:r>
                      <a:r>
                        <a:rPr kumimoji="1" lang="ja-JP" altLang="en-US" sz="1050" b="1" dirty="0">
                          <a:solidFill>
                            <a:schemeClr val="tx1"/>
                          </a:solidFill>
                        </a:rPr>
                        <a:t>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2017.4</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rPr>
                        <a:t>・</a:t>
                      </a:r>
                      <a:r>
                        <a:rPr lang="ja-JP" altLang="en-US" sz="1050" dirty="0">
                          <a:solidFill>
                            <a:schemeClr val="tx1"/>
                          </a:solidFill>
                        </a:rPr>
                        <a:t>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市民活動の推進、雇用促進、中小企業振興、防災・防犯、福祉・子育て、健康・医療、その他、市民サービスの向上及び地域の活性化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・フリーペーパー「まみたん」による子育て支援情報及び</a:t>
                      </a:r>
                      <a:r>
                        <a:rPr kumimoji="1" lang="en-US" altLang="ja-JP" sz="1050" dirty="0">
                          <a:solidFill>
                            <a:schemeClr val="tx1"/>
                          </a:solidFill>
                        </a:rPr>
                        <a:t>24</a:t>
                      </a:r>
                      <a:r>
                        <a:rPr kumimoji="1" lang="ja-JP" altLang="en-US" sz="1050" dirty="0">
                          <a:solidFill>
                            <a:schemeClr val="tx1"/>
                          </a:solidFill>
                        </a:rPr>
                        <a:t>区の子育て情報の発信</a:t>
                      </a:r>
                      <a:endParaRPr kumimoji="1" lang="en-US" altLang="ja-JP" sz="1050" dirty="0">
                        <a:solidFill>
                          <a:schemeClr val="tx1"/>
                        </a:solidFill>
                      </a:endParaRPr>
                    </a:p>
                    <a:p>
                      <a:pPr algn="l"/>
                      <a:r>
                        <a:rPr kumimoji="1" lang="ja-JP" altLang="en-US" sz="1050" dirty="0">
                          <a:solidFill>
                            <a:schemeClr val="tx1"/>
                          </a:solidFill>
                        </a:rPr>
                        <a:t>・「まみたん」主催イベントへの参加による市政の</a:t>
                      </a:r>
                      <a:r>
                        <a:rPr kumimoji="1" lang="en-US" altLang="ja-JP" sz="1050" dirty="0">
                          <a:solidFill>
                            <a:schemeClr val="tx1"/>
                          </a:solidFill>
                        </a:rPr>
                        <a:t>PR</a:t>
                      </a:r>
                      <a:endParaRPr kumimoji="1" lang="ja-JP" altLang="en-US" sz="1050"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178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anchor="ctr"/>
                </a:tc>
                <a:tc>
                  <a:txBody>
                    <a:bodyPr/>
                    <a:lstStyle/>
                    <a:p>
                      <a:r>
                        <a:rPr lang="ja-JP" altLang="en-US" sz="1050" b="1" dirty="0">
                          <a:solidFill>
                            <a:schemeClr val="tx1"/>
                          </a:solidFill>
                        </a:rPr>
                        <a:t>大阪市と東京海上日動火災保険株式会社との包括連携に関する協定</a:t>
                      </a:r>
                      <a:r>
                        <a:rPr lang="ja-JP" altLang="en-US" sz="1050" dirty="0">
                          <a:solidFill>
                            <a:schemeClr val="tx1"/>
                          </a:solidFill>
                        </a:rPr>
                        <a:t>（</a:t>
                      </a:r>
                      <a:r>
                        <a:rPr lang="en-US" altLang="ja-JP" sz="1050" dirty="0">
                          <a:solidFill>
                            <a:schemeClr val="tx1"/>
                          </a:solidFill>
                        </a:rPr>
                        <a:t>2017.8</a:t>
                      </a:r>
                      <a:r>
                        <a:rPr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・市民生活の安全・安心、女性の活躍促進、福祉・子育て、健康・医療、市民活動の推進、大阪経済の活性化及び雇用促進、区政・市政の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050" dirty="0">
                          <a:solidFill>
                            <a:schemeClr val="tx1"/>
                          </a:solidFill>
                        </a:rPr>
                        <a:t>•</a:t>
                      </a:r>
                      <a:r>
                        <a:rPr lang="ja-JP" altLang="en-US" sz="1050" dirty="0">
                          <a:solidFill>
                            <a:schemeClr val="tx1"/>
                          </a:solidFill>
                        </a:rPr>
                        <a:t>豊富なノウハウを活かした講師派遣の協力</a:t>
                      </a:r>
                    </a:p>
                    <a:p>
                      <a:r>
                        <a:rPr lang="en-US" altLang="ja-JP" sz="1050" dirty="0">
                          <a:solidFill>
                            <a:schemeClr val="tx1"/>
                          </a:solidFill>
                        </a:rPr>
                        <a:t>•</a:t>
                      </a:r>
                      <a:r>
                        <a:rPr lang="ja-JP" altLang="en-US" sz="1050" dirty="0">
                          <a:solidFill>
                            <a:schemeClr val="tx1"/>
                          </a:solidFill>
                        </a:rPr>
                        <a:t>本市施策の</a:t>
                      </a:r>
                      <a:r>
                        <a:rPr lang="en-US" altLang="ja-JP" sz="1050" dirty="0">
                          <a:solidFill>
                            <a:schemeClr val="tx1"/>
                          </a:solidFill>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5" name="正方形/長方形 14"/>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0" y="1"/>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160</a:t>
            </a:fld>
            <a:endParaRPr lang="ja-JP" altLang="en-US"/>
          </a:p>
        </p:txBody>
      </p:sp>
    </p:spTree>
    <p:extLst>
      <p:ext uri="{BB962C8B-B14F-4D97-AF65-F5344CB8AC3E}">
        <p14:creationId xmlns:p14="http://schemas.microsoft.com/office/powerpoint/2010/main" val="1476103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99592" y="2348881"/>
            <a:ext cx="7867922" cy="2304257"/>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3" name="表 12"/>
          <p:cNvGraphicFramePr>
            <a:graphicFrameLocks noGrp="1"/>
          </p:cNvGraphicFramePr>
          <p:nvPr>
            <p:extLst>
              <p:ext uri="{D42A27DB-BD31-4B8C-83A1-F6EECF244321}">
                <p14:modId xmlns:p14="http://schemas.microsoft.com/office/powerpoint/2010/main" val="3454022334"/>
              </p:ext>
            </p:extLst>
          </p:nvPr>
        </p:nvGraphicFramePr>
        <p:xfrm>
          <a:off x="270570" y="860463"/>
          <a:ext cx="8496944" cy="3864682"/>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440011">
                <a:tc>
                  <a:txBody>
                    <a:bodyPr/>
                    <a:lstStyle/>
                    <a:p>
                      <a:pPr algn="ctr"/>
                      <a:r>
                        <a:rPr kumimoji="1" lang="ja-JP" altLang="en-US" sz="1400" dirty="0">
                          <a:solidFill>
                            <a:schemeClr val="tx1"/>
                          </a:solidFill>
                        </a:rPr>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協定名称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連携事項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主な取組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2669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包　括　連　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b="1" dirty="0">
                          <a:solidFill>
                            <a:schemeClr val="tx1"/>
                          </a:solidFill>
                        </a:rPr>
                        <a:t>大阪市と吉本興業株式会社との包括連携に関する協定</a:t>
                      </a:r>
                      <a:endParaRPr kumimoji="1" lang="en-US" altLang="ja-JP" sz="1050" b="1" dirty="0">
                        <a:solidFill>
                          <a:schemeClr val="tx1"/>
                        </a:solidFill>
                      </a:endParaRPr>
                    </a:p>
                    <a:p>
                      <a:pPr algn="l"/>
                      <a:r>
                        <a:rPr kumimoji="1" lang="ja-JP" altLang="en-US" sz="1050" dirty="0">
                          <a:solidFill>
                            <a:schemeClr val="tx1"/>
                          </a:solidFill>
                        </a:rPr>
                        <a:t>（</a:t>
                      </a:r>
                      <a:r>
                        <a:rPr kumimoji="1" lang="en-US" altLang="ja-JP" sz="1050" dirty="0">
                          <a:solidFill>
                            <a:schemeClr val="tx1"/>
                          </a:solidFill>
                        </a:rPr>
                        <a:t>2017.11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・地域の活性化、健康・福祉、子育て・教育、市民活動の推進、</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その他協議により必要と認められること</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a:t>
                      </a:r>
                      <a:r>
                        <a:rPr kumimoji="1" lang="en-US" altLang="ja-JP" sz="1050" dirty="0">
                          <a:solidFill>
                            <a:schemeClr val="tx1"/>
                          </a:solidFill>
                        </a:rPr>
                        <a:t>24</a:t>
                      </a:r>
                      <a:r>
                        <a:rPr kumimoji="1" lang="ja-JP" altLang="en-US" sz="1050" dirty="0">
                          <a:solidFill>
                            <a:schemeClr val="tx1"/>
                          </a:solidFill>
                        </a:rPr>
                        <a:t>区住みます芸人による地域活動協議会等と連携した地域活性化</a:t>
                      </a:r>
                      <a:endParaRPr kumimoji="1" lang="en-US" altLang="ja-JP" sz="1050" dirty="0">
                        <a:solidFill>
                          <a:schemeClr val="tx1"/>
                        </a:solidFill>
                      </a:endParaRPr>
                    </a:p>
                    <a:p>
                      <a:pPr algn="l"/>
                      <a:r>
                        <a:rPr kumimoji="1" lang="ja-JP" altLang="en-US" sz="1050" dirty="0">
                          <a:solidFill>
                            <a:schemeClr val="tx1"/>
                          </a:solidFill>
                        </a:rPr>
                        <a:t>・</a:t>
                      </a:r>
                      <a:r>
                        <a:rPr kumimoji="1" lang="en-US" altLang="ja-JP" sz="1050" dirty="0">
                          <a:solidFill>
                            <a:schemeClr val="tx1"/>
                          </a:solidFill>
                        </a:rPr>
                        <a:t>24</a:t>
                      </a:r>
                      <a:r>
                        <a:rPr kumimoji="1" lang="ja-JP" altLang="en-US" sz="1050" dirty="0">
                          <a:solidFill>
                            <a:schemeClr val="tx1"/>
                          </a:solidFill>
                        </a:rPr>
                        <a:t>区創作落語による地域の魅力発信</a:t>
                      </a:r>
                      <a:endParaRPr kumimoji="1" lang="en-US" altLang="ja-JP" sz="1050" dirty="0">
                        <a:solidFill>
                          <a:schemeClr val="tx1"/>
                        </a:solidFill>
                      </a:endParaRPr>
                    </a:p>
                    <a:p>
                      <a:pPr algn="l"/>
                      <a:r>
                        <a:rPr kumimoji="1" lang="ja-JP" altLang="en-US" sz="1050" strike="noStrike" dirty="0">
                          <a:solidFill>
                            <a:schemeClr val="tx1"/>
                          </a:solidFill>
                        </a:rPr>
                        <a:t>・</a:t>
                      </a:r>
                      <a:r>
                        <a:rPr kumimoji="1" lang="en-US" altLang="ja-JP" sz="1050" strike="noStrike" dirty="0">
                          <a:solidFill>
                            <a:schemeClr val="tx1"/>
                          </a:solidFill>
                        </a:rPr>
                        <a:t>2025</a:t>
                      </a:r>
                      <a:r>
                        <a:rPr kumimoji="1" lang="ja-JP" altLang="en-US" sz="1050" strike="noStrike" dirty="0">
                          <a:solidFill>
                            <a:schemeClr val="tx1"/>
                          </a:solidFill>
                        </a:rPr>
                        <a:t>日本万国博覧会の誘致に向けての連携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5003">
                <a:tc vMerge="1">
                  <a:txBody>
                    <a:bodyPr/>
                    <a:lstStyle/>
                    <a:p>
                      <a:endParaRPr kumimoji="1" lang="ja-JP" altLang="en-US"/>
                    </a:p>
                  </a:txBody>
                  <a:tcPr/>
                </a:tc>
                <a:tc>
                  <a:txBody>
                    <a:bodyPr/>
                    <a:lstStyle/>
                    <a:p>
                      <a:pPr algn="l"/>
                      <a:r>
                        <a:rPr kumimoji="1" lang="ja-JP" altLang="en-US" sz="1050" b="1" dirty="0">
                          <a:solidFill>
                            <a:schemeClr val="tx1"/>
                          </a:solidFill>
                        </a:rPr>
                        <a:t>大阪市と明治安田生命保険相互会社との包括連携協定</a:t>
                      </a:r>
                      <a:r>
                        <a:rPr kumimoji="1" lang="ja-JP" altLang="en-US" sz="1050" b="0" dirty="0">
                          <a:solidFill>
                            <a:schemeClr val="tx1"/>
                          </a:solidFill>
                        </a:rPr>
                        <a:t>（</a:t>
                      </a:r>
                      <a:r>
                        <a:rPr kumimoji="1" lang="en-US" altLang="ja-JP" sz="1050" b="0" dirty="0">
                          <a:solidFill>
                            <a:schemeClr val="tx1"/>
                          </a:solidFill>
                        </a:rPr>
                        <a:t>2021.10</a:t>
                      </a:r>
                      <a:r>
                        <a:rPr kumimoji="1" lang="ja-JP" altLang="en-US" sz="105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・健康医療、市民活動の推進、スポーツ振興、こどもの健全育成、市民生活の安全・安心、福祉、大阪経済の活性化及び雇用促進、区政・市政の</a:t>
                      </a:r>
                      <a:r>
                        <a:rPr kumimoji="1" lang="en-US" altLang="ja-JP" sz="1050" dirty="0">
                          <a:solidFill>
                            <a:schemeClr val="tx1"/>
                          </a:solidFill>
                        </a:rPr>
                        <a:t>PR</a:t>
                      </a:r>
                      <a:r>
                        <a:rPr kumimoji="1" lang="ja-JP" altLang="en-US" sz="1050" dirty="0" err="1">
                          <a:solidFill>
                            <a:schemeClr val="tx1"/>
                          </a:solidFill>
                        </a:rPr>
                        <a:t>、</a:t>
                      </a:r>
                      <a:r>
                        <a:rPr kumimoji="1" lang="ja-JP" altLang="en-US" sz="1050" dirty="0" smtClean="0">
                          <a:solidFill>
                            <a:schemeClr val="tx1"/>
                          </a:solidFill>
                        </a:rPr>
                        <a:t>その他市民</a:t>
                      </a:r>
                      <a:r>
                        <a:rPr kumimoji="1" lang="ja-JP" altLang="en-US" sz="1050" dirty="0">
                          <a:solidFill>
                            <a:schemeClr val="tx1"/>
                          </a:solidFill>
                        </a:rPr>
                        <a:t>サービスの向上及び地域の活性化</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・感染症対策への支援</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・健康測定会の実施</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・イベント等における</a:t>
                      </a:r>
                      <a:r>
                        <a:rPr kumimoji="1" lang="ja-JP" altLang="en-US" sz="1050" dirty="0" smtClean="0">
                          <a:solidFill>
                            <a:schemeClr val="tx1"/>
                          </a:solidFill>
                        </a:rPr>
                        <a:t>ボランティア活動</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　への参加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5003">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大阪市と佐川急便株式会社との包括連携協定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2022.4</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・大阪の魅力発信、区政・市政の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市民活動の推進、市民生活の安全・安心、こどもの健全育成、</a:t>
                      </a:r>
                      <a:r>
                        <a:rPr lang="ja-JP" altLang="en-US" sz="1050" dirty="0" smtClean="0">
                          <a:solidFill>
                            <a:schemeClr val="tx1"/>
                          </a:solidFill>
                        </a:rPr>
                        <a:t>福祉</a:t>
                      </a:r>
                      <a:r>
                        <a:rPr lang="ja-JP" altLang="en-US" sz="1050" strike="noStrike" dirty="0" smtClean="0">
                          <a:solidFill>
                            <a:schemeClr val="tx1"/>
                          </a:solidFill>
                        </a:rPr>
                        <a:t>、</a:t>
                      </a:r>
                      <a:r>
                        <a:rPr lang="ja-JP" altLang="en-US" sz="1050" dirty="0" smtClean="0">
                          <a:solidFill>
                            <a:schemeClr val="tx1"/>
                          </a:solidFill>
                        </a:rPr>
                        <a:t>就労</a:t>
                      </a:r>
                      <a:r>
                        <a:rPr lang="ja-JP" altLang="en-US" sz="1050" dirty="0">
                          <a:solidFill>
                            <a:schemeClr val="tx1"/>
                          </a:solidFill>
                        </a:rPr>
                        <a:t>支援、環境</a:t>
                      </a:r>
                      <a:endParaRPr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・配送用トラックを活かした広報協力</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・地域との連携による、地域活性に</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　向けた取組</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・こどもの体力づくりサポート支援事業</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0797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大阪市と森ノ宮医療学園との包括連携協定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2022.9</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rPr>
                        <a:t>・健康・医療、こどもの健全育成、多文化共生、市民活動の</a:t>
                      </a:r>
                      <a:r>
                        <a:rPr kumimoji="1" lang="ja-JP" altLang="en-US" sz="1050" dirty="0" smtClean="0">
                          <a:solidFill>
                            <a:schemeClr val="tx1"/>
                          </a:solidFill>
                        </a:rPr>
                        <a:t>推進</a:t>
                      </a:r>
                      <a:r>
                        <a:rPr kumimoji="1" lang="ja-JP" altLang="en-US" sz="1050" strike="noStrike" dirty="0" smtClean="0">
                          <a:solidFill>
                            <a:schemeClr val="tx1"/>
                          </a:solidFill>
                        </a:rPr>
                        <a:t>、</a:t>
                      </a:r>
                      <a:r>
                        <a:rPr kumimoji="1" lang="ja-JP" altLang="en-US" sz="1050" dirty="0" smtClean="0">
                          <a:solidFill>
                            <a:schemeClr val="tx1"/>
                          </a:solidFill>
                        </a:rPr>
                        <a:t>福祉</a:t>
                      </a:r>
                      <a:r>
                        <a:rPr kumimoji="1" lang="ja-JP" altLang="en-US" sz="1050" dirty="0">
                          <a:solidFill>
                            <a:schemeClr val="tx1"/>
                          </a:solidFill>
                        </a:rPr>
                        <a:t>、</a:t>
                      </a:r>
                      <a:r>
                        <a:rPr kumimoji="1" lang="en-US" altLang="ja-JP" sz="1050" dirty="0">
                          <a:solidFill>
                            <a:schemeClr val="tx1"/>
                          </a:solidFill>
                        </a:rPr>
                        <a:t>2025</a:t>
                      </a:r>
                      <a:r>
                        <a:rPr kumimoji="1" lang="ja-JP" altLang="en-US" sz="1050" dirty="0">
                          <a:solidFill>
                            <a:schemeClr val="tx1"/>
                          </a:solidFill>
                        </a:rPr>
                        <a:t>年大阪・関西万博の機運醸成、</a:t>
                      </a:r>
                      <a:r>
                        <a:rPr lang="ja-JP" altLang="en-US" sz="1050" dirty="0">
                          <a:solidFill>
                            <a:schemeClr val="tx1"/>
                          </a:solidFill>
                        </a:rPr>
                        <a:t>区政・市政の</a:t>
                      </a:r>
                      <a:r>
                        <a:rPr lang="en-US" altLang="ja-JP" sz="1050" dirty="0">
                          <a:solidFill>
                            <a:schemeClr val="tx1"/>
                          </a:solidFill>
                        </a:rPr>
                        <a:t>PR</a:t>
                      </a:r>
                      <a:r>
                        <a:rPr lang="ja-JP" altLang="en-US" sz="1050" dirty="0" err="1">
                          <a:solidFill>
                            <a:schemeClr val="tx1"/>
                          </a:solidFill>
                        </a:rPr>
                        <a:t>、</a:t>
                      </a:r>
                      <a:r>
                        <a:rPr lang="ja-JP" altLang="en-US" sz="1050" dirty="0" smtClean="0">
                          <a:solidFill>
                            <a:schemeClr val="tx1"/>
                          </a:solidFill>
                        </a:rPr>
                        <a:t>その他市民</a:t>
                      </a:r>
                      <a:r>
                        <a:rPr lang="ja-JP" altLang="en-US" sz="1050" dirty="0">
                          <a:solidFill>
                            <a:schemeClr val="tx1"/>
                          </a:solidFill>
                        </a:rPr>
                        <a:t>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・医師、教員等による健康講座の実施</a:t>
                      </a:r>
                      <a:endParaRPr kumimoji="1" lang="en-US" altLang="ja-JP" sz="1050" dirty="0">
                        <a:solidFill>
                          <a:schemeClr val="tx1"/>
                        </a:solidFill>
                      </a:endParaRPr>
                    </a:p>
                    <a:p>
                      <a:pPr algn="l"/>
                      <a:r>
                        <a:rPr kumimoji="1" lang="ja-JP" altLang="en-US" sz="1050" dirty="0">
                          <a:solidFill>
                            <a:schemeClr val="tx1"/>
                          </a:solidFill>
                        </a:rPr>
                        <a:t>・子育て支援講座の実施</a:t>
                      </a:r>
                      <a:endParaRPr kumimoji="1" lang="en-US" altLang="ja-JP" sz="1050" dirty="0">
                        <a:solidFill>
                          <a:schemeClr val="tx1"/>
                        </a:solidFill>
                      </a:endParaRPr>
                    </a:p>
                    <a:p>
                      <a:pPr algn="l"/>
                      <a:r>
                        <a:rPr kumimoji="1" lang="ja-JP" altLang="en-US" sz="1050" dirty="0">
                          <a:solidFill>
                            <a:schemeClr val="tx1"/>
                          </a:solidFill>
                        </a:rPr>
                        <a:t>・中学生へのキャリアデザイン教育</a:t>
                      </a:r>
                      <a:endParaRPr kumimoji="1" lang="en-US" altLang="ja-JP" sz="1050" dirty="0">
                        <a:solidFill>
                          <a:schemeClr val="tx1"/>
                        </a:solidFill>
                      </a:endParaRPr>
                    </a:p>
                    <a:p>
                      <a:pPr algn="l"/>
                      <a:r>
                        <a:rPr kumimoji="1" lang="ja-JP" altLang="en-US" sz="1050" dirty="0">
                          <a:solidFill>
                            <a:schemeClr val="tx1"/>
                          </a:solidFill>
                        </a:rPr>
                        <a:t>・外国人向けの日本語教育、日常生活の支援</a:t>
                      </a:r>
                      <a:endParaRPr kumimoji="1" lang="ja-JP" altLang="en-US" sz="1050"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主な包括連携協定の連携事項等に</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ついて （２／３）</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0" y="3"/>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161</a:t>
            </a:fld>
            <a:endParaRPr lang="ja-JP" altLang="en-US"/>
          </a:p>
        </p:txBody>
      </p:sp>
    </p:spTree>
    <p:extLst>
      <p:ext uri="{BB962C8B-B14F-4D97-AF65-F5344CB8AC3E}">
        <p14:creationId xmlns:p14="http://schemas.microsoft.com/office/powerpoint/2010/main" val="3064933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51520" y="323364"/>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主な包括連携協定の連携事項等に</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ついて （ ３／３）</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nvPr>
        </p:nvGraphicFramePr>
        <p:xfrm>
          <a:off x="251520" y="987593"/>
          <a:ext cx="8496944" cy="5549193"/>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4"/>
                    </a:ext>
                  </a:extLst>
                </a:gridCol>
                <a:gridCol w="3096344">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425185">
                <a:tc gridSpan="2">
                  <a:txBody>
                    <a:bodyPr/>
                    <a:lstStyle/>
                    <a:p>
                      <a:pPr algn="ctr"/>
                      <a:r>
                        <a:rPr kumimoji="1" lang="ja-JP" altLang="en-US" sz="1400" dirty="0">
                          <a:solidFill>
                            <a:schemeClr val="tx1"/>
                          </a:solidFill>
                        </a:rPr>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協定名称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strike="noStrike" dirty="0">
                          <a:solidFill>
                            <a:schemeClr val="tx1"/>
                          </a:solidFill>
                        </a:rPr>
                        <a:t>協定の概要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主な取組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864096">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事　業　連　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tx1"/>
                          </a:solidFill>
                        </a:rPr>
                        <a:t>市 域 対 象</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b="1" dirty="0">
                          <a:solidFill>
                            <a:schemeClr val="tx1"/>
                          </a:solidFill>
                        </a:rPr>
                        <a:t>大阪市地域見守りの取組みにかかる連携協定</a:t>
                      </a:r>
                      <a:endParaRPr kumimoji="1" lang="en-US" altLang="ja-JP" sz="1050" b="1" dirty="0">
                        <a:solidFill>
                          <a:schemeClr val="tx1"/>
                        </a:solidFill>
                      </a:endParaRPr>
                    </a:p>
                    <a:p>
                      <a:pPr algn="just"/>
                      <a:r>
                        <a:rPr kumimoji="1" lang="ja-JP" altLang="en-US" sz="1050" dirty="0">
                          <a:solidFill>
                            <a:schemeClr val="tx1"/>
                          </a:solidFill>
                        </a:rPr>
                        <a:t>（</a:t>
                      </a:r>
                      <a:r>
                        <a:rPr kumimoji="1" lang="en-US" altLang="ja-JP" sz="1050" dirty="0">
                          <a:solidFill>
                            <a:schemeClr val="tx1"/>
                          </a:solidFill>
                        </a:rPr>
                        <a:t>2016.11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・事前に徘徊の恐れのある認知症高齢者の情報を登録していただき、その方が行方不明になった場合、登録いただいた氏名や身体的特徴などの情報を、協力者</a:t>
                      </a:r>
                      <a:r>
                        <a:rPr kumimoji="1" lang="en-US" altLang="ja-JP" sz="1050" dirty="0">
                          <a:solidFill>
                            <a:schemeClr val="tx1"/>
                          </a:solidFill>
                        </a:rPr>
                        <a:t>(</a:t>
                      </a:r>
                      <a:r>
                        <a:rPr kumimoji="1" lang="ja-JP" altLang="en-US" sz="1050" dirty="0">
                          <a:solidFill>
                            <a:schemeClr val="tx1"/>
                          </a:solidFill>
                        </a:rPr>
                        <a:t>地域団体や民間事業者）に配信し、早期に発見・保護する取組</a:t>
                      </a:r>
                      <a:endParaRPr kumimoji="1" lang="ja-JP" altLang="en-US" sz="1050" u="sng"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・日常業務活動を通じ、</a:t>
                      </a:r>
                      <a:r>
                        <a:rPr kumimoji="1" lang="ja-JP" altLang="en-US" sz="1050" strike="noStrike" baseline="0" dirty="0">
                          <a:solidFill>
                            <a:schemeClr val="tx1"/>
                          </a:solidFill>
                        </a:rPr>
                        <a:t>市民</a:t>
                      </a:r>
                      <a:r>
                        <a:rPr kumimoji="1" lang="ja-JP" altLang="en-US" sz="1050" strike="noStrike" dirty="0">
                          <a:solidFill>
                            <a:schemeClr val="tx1"/>
                          </a:solidFill>
                        </a:rPr>
                        <a:t>の異変を察知し通報につなぐ。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828">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健康増進に関する大阪市と大塚製薬株式会社との連携協定</a:t>
                      </a:r>
                      <a:endParaRPr kumimoji="1" lang="en-US" altLang="ja-JP" sz="1050" b="1"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2016.3</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・熱中症予防に関する取組や、「食」を通じた健康づくりなどの推進に向けた取組</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・啓発用うちわの作成・配付（約</a:t>
                      </a:r>
                      <a:r>
                        <a:rPr kumimoji="1" lang="en-US" altLang="ja-JP" sz="1050" strike="noStrike" dirty="0">
                          <a:solidFill>
                            <a:schemeClr val="tx1"/>
                          </a:solidFill>
                        </a:rPr>
                        <a:t>10,000</a:t>
                      </a:r>
                      <a:r>
                        <a:rPr kumimoji="1" lang="ja-JP" altLang="en-US" sz="1050" strike="noStrike" dirty="0">
                          <a:solidFill>
                            <a:schemeClr val="tx1"/>
                          </a:solidFill>
                        </a:rPr>
                        <a:t>枚）</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熱中症予防啓発講習会への講師派遣　等</a:t>
                      </a:r>
                      <a:endParaRPr kumimoji="1" lang="en-US" altLang="ja-JP" sz="105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52656">
                <a:tc vMerge="1">
                  <a:txBody>
                    <a:bodyPr/>
                    <a:lstStyle/>
                    <a:p>
                      <a:endParaRPr kumimoji="1" lang="ja-JP" altLang="en-US"/>
                    </a:p>
                  </a:txBody>
                  <a:tcPr/>
                </a:tc>
                <a:tc vMerge="1">
                  <a:txBody>
                    <a:bodyPr/>
                    <a:lstStyle/>
                    <a:p>
                      <a:pPr algn="l"/>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b="1" dirty="0">
                          <a:solidFill>
                            <a:schemeClr val="tx1"/>
                          </a:solidFill>
                        </a:rPr>
                        <a:t>災害救助物資の供給等に関する協定</a:t>
                      </a:r>
                      <a:endParaRPr kumimoji="1" lang="en-US" altLang="ja-JP" sz="1050" b="1" dirty="0">
                        <a:solidFill>
                          <a:schemeClr val="tx1"/>
                        </a:solidFill>
                      </a:endParaRPr>
                    </a:p>
                    <a:p>
                      <a:pPr algn="just"/>
                      <a:r>
                        <a:rPr kumimoji="1" lang="ja-JP" altLang="en-US" sz="1050" dirty="0">
                          <a:solidFill>
                            <a:schemeClr val="tx1"/>
                          </a:solidFill>
                        </a:rPr>
                        <a:t>（</a:t>
                      </a:r>
                      <a:r>
                        <a:rPr kumimoji="1" lang="en-US" altLang="ja-JP" sz="1050" dirty="0">
                          <a:solidFill>
                            <a:schemeClr val="tx1"/>
                          </a:solidFill>
                        </a:rPr>
                        <a:t>2016.8</a:t>
                      </a:r>
                      <a:r>
                        <a:rPr kumimoji="1" lang="ja-JP" altLang="en-US" sz="1050" dirty="0">
                          <a:solidFill>
                            <a:schemeClr val="tx1"/>
                          </a:solidFill>
                        </a:rPr>
                        <a:t>ほか）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dirty="0">
                          <a:solidFill>
                            <a:schemeClr val="tx1"/>
                          </a:solidFill>
                        </a:rPr>
                        <a:t>・災害対策基本法（昭和３６年法律第２２３号）に規定する地震・風水害その他の災害時の救助に必要な物資の供給等に関する協定</a:t>
                      </a:r>
                      <a:endParaRPr kumimoji="1" lang="en-US" altLang="ja-JP" sz="1050" dirty="0">
                        <a:solidFill>
                          <a:schemeClr val="tx1"/>
                        </a:solidFill>
                      </a:endParaRPr>
                    </a:p>
                    <a:p>
                      <a:pPr algn="just"/>
                      <a:r>
                        <a:rPr kumimoji="1" lang="ja-JP" altLang="en-US" sz="1050" u="sng" dirty="0">
                          <a:solidFill>
                            <a:schemeClr val="tx1"/>
                          </a:solidFill>
                        </a:rPr>
                        <a:t>（協定企業等　</a:t>
                      </a:r>
                      <a:r>
                        <a:rPr kumimoji="1" lang="en-US" altLang="ja-JP" sz="1050" u="sng" strike="noStrike" baseline="0" dirty="0">
                          <a:solidFill>
                            <a:schemeClr val="tx1"/>
                          </a:solidFill>
                        </a:rPr>
                        <a:t>50</a:t>
                      </a:r>
                      <a:r>
                        <a:rPr kumimoji="1" lang="ja-JP" altLang="en-US" sz="1050" u="sng"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・災害発生時における物資の供給・運搬等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80">
                <a:tc vMerge="1">
                  <a:txBody>
                    <a:bodyPr/>
                    <a:lstStyle/>
                    <a:p>
                      <a:endParaRPr kumimoji="1" lang="ja-JP" altLang="en-US"/>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tx1"/>
                          </a:solidFill>
                        </a:rPr>
                        <a:t>区 域 対 象</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strike="noStrike" dirty="0">
                          <a:solidFill>
                            <a:schemeClr val="tx1"/>
                          </a:solidFill>
                        </a:rPr>
                        <a:t>見守りに関する協定</a:t>
                      </a:r>
                      <a:endParaRPr kumimoji="1" lang="en-US" altLang="ja-JP" sz="1050" b="1" strike="noStrike"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strike="noStrike" dirty="0">
                          <a:solidFill>
                            <a:schemeClr val="tx1"/>
                          </a:solidFill>
                        </a:rPr>
                        <a:t>（連携先：区内企業・団体等）</a:t>
                      </a:r>
                      <a:endParaRPr kumimoji="1" lang="en-US" altLang="ja-JP" sz="1050" b="1" strike="noStrike"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a:t>
                      </a:r>
                      <a:r>
                        <a:rPr kumimoji="1" lang="en-US" altLang="ja-JP" sz="1050" strike="noStrike" dirty="0">
                          <a:solidFill>
                            <a:schemeClr val="tx1"/>
                          </a:solidFill>
                        </a:rPr>
                        <a:t>2013.6</a:t>
                      </a:r>
                      <a:r>
                        <a:rPr kumimoji="1" lang="ja-JP" altLang="en-US" sz="1050" strike="noStrike" dirty="0">
                          <a:solidFill>
                            <a:schemeClr val="tx1"/>
                          </a:solidFill>
                        </a:rPr>
                        <a:t>ほか）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・区の実情に応じて、高齢者、</a:t>
                      </a:r>
                      <a:r>
                        <a:rPr kumimoji="1" lang="ja-JP" altLang="en-US" sz="1050" strike="noStrike" dirty="0" err="1">
                          <a:solidFill>
                            <a:schemeClr val="tx1"/>
                          </a:solidFill>
                        </a:rPr>
                        <a:t>障がい</a:t>
                      </a:r>
                      <a:r>
                        <a:rPr kumimoji="1" lang="ja-JP" altLang="en-US" sz="1050" strike="noStrike" dirty="0">
                          <a:solidFill>
                            <a:schemeClr val="tx1"/>
                          </a:solidFill>
                        </a:rPr>
                        <a:t>者、子どもなどの要支援者の見守り等</a:t>
                      </a:r>
                      <a:endParaRPr kumimoji="1" lang="en-US" altLang="ja-JP" sz="105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a:t>
                      </a:r>
                      <a:r>
                        <a:rPr kumimoji="1" lang="ja-JP" altLang="en-US" sz="1050" strike="noStrike" dirty="0">
                          <a:solidFill>
                            <a:schemeClr val="tx1"/>
                          </a:solidFill>
                        </a:rPr>
                        <a:t>通常業務を通じて区民の異変を察知し関係機関に通報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9669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anchor="ctr"/>
                </a:tc>
                <a:tc vMerge="1">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b="1" dirty="0">
                          <a:solidFill>
                            <a:schemeClr val="tx1"/>
                          </a:solidFill>
                        </a:rPr>
                        <a:t>災害時に福祉避難所等として介護・高齢福祉施設等を使用することに関する協定書</a:t>
                      </a:r>
                      <a:endParaRPr kumimoji="1" lang="en-US" altLang="ja-JP" sz="1050" b="1" dirty="0">
                        <a:solidFill>
                          <a:schemeClr val="tx1"/>
                        </a:solidFill>
                      </a:endParaRPr>
                    </a:p>
                    <a:p>
                      <a:pPr algn="just"/>
                      <a:r>
                        <a:rPr kumimoji="1" lang="ja-JP" altLang="en-US" sz="1050" b="1" dirty="0">
                          <a:solidFill>
                            <a:schemeClr val="tx1"/>
                          </a:solidFill>
                        </a:rPr>
                        <a:t>（連携先：区内企業・団体等）</a:t>
                      </a:r>
                      <a:endParaRPr kumimoji="1" lang="en-US" altLang="ja-JP" sz="1050" b="1" dirty="0">
                        <a:solidFill>
                          <a:schemeClr val="tx1"/>
                        </a:solidFill>
                      </a:endParaRPr>
                    </a:p>
                    <a:p>
                      <a:pPr algn="just"/>
                      <a:r>
                        <a:rPr kumimoji="1" lang="ja-JP" altLang="en-US" sz="1050" strike="noStrike" dirty="0">
                          <a:solidFill>
                            <a:schemeClr val="tx1"/>
                          </a:solidFill>
                        </a:rPr>
                        <a:t>（</a:t>
                      </a:r>
                      <a:r>
                        <a:rPr kumimoji="1" lang="en-US" altLang="ja-JP" sz="1050" strike="noStrike" dirty="0">
                          <a:solidFill>
                            <a:schemeClr val="tx1"/>
                          </a:solidFill>
                        </a:rPr>
                        <a:t>2011.10</a:t>
                      </a:r>
                      <a:r>
                        <a:rPr kumimoji="1" lang="ja-JP" altLang="en-US" sz="1050" strike="noStrike" dirty="0">
                          <a:solidFill>
                            <a:schemeClr val="tx1"/>
                          </a:solidFill>
                        </a:rPr>
                        <a:t>ほか）</a:t>
                      </a:r>
                      <a:endParaRPr kumimoji="1" lang="en-US" altLang="ja-JP" sz="1050" b="1"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大阪市災害時要援護者避難支援計画」に基づき、大規模な地震などの災害により高齢の要援護者が避難を余儀なくされた場合に、要援護者施設等を、計画に定める「福祉避難所」及び「緊急入所施設」として使用する。</a:t>
                      </a:r>
                      <a:endParaRPr kumimoji="1" lang="ja-JP" altLang="en-US" sz="1050" u="sng"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・大規模な地震等の災害時に避難所としての協力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21196">
                <a:tc vMerge="1">
                  <a:txBody>
                    <a:bodyPr/>
                    <a:lstStyle/>
                    <a:p>
                      <a:pPr algn="l"/>
                      <a:endParaRPr kumimoji="1" lang="ja-JP" altLang="en-US" sz="110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こども</a:t>
                      </a:r>
                      <a:r>
                        <a:rPr kumimoji="1" lang="en-US" altLang="ja-JP" sz="1050" b="1" dirty="0">
                          <a:solidFill>
                            <a:schemeClr val="tx1"/>
                          </a:solidFill>
                        </a:rPr>
                        <a:t>110</a:t>
                      </a:r>
                      <a:r>
                        <a:rPr kumimoji="1" lang="ja-JP" altLang="en-US" sz="1050" b="1" dirty="0">
                          <a:solidFill>
                            <a:schemeClr val="tx1"/>
                          </a:solidFill>
                        </a:rPr>
                        <a:t>番の家に関する協力の協定</a:t>
                      </a:r>
                      <a:endParaRPr kumimoji="1" lang="en-US" altLang="ja-JP" sz="1050" b="1"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（連携先：区内店舗、企業等）</a:t>
                      </a:r>
                      <a:endParaRPr kumimoji="1" lang="en-US" altLang="ja-JP" sz="1050" b="1"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a:t>
                      </a:r>
                      <a:r>
                        <a:rPr kumimoji="1" lang="en-US" altLang="ja-JP" sz="1050" strike="noStrike" dirty="0">
                          <a:solidFill>
                            <a:schemeClr val="tx1"/>
                          </a:solidFill>
                        </a:rPr>
                        <a:t>2002.4</a:t>
                      </a:r>
                      <a:r>
                        <a:rPr kumimoji="1" lang="ja-JP" altLang="en-US" sz="1050" strike="noStrike" dirty="0">
                          <a:solidFill>
                            <a:schemeClr val="tx1"/>
                          </a:solidFill>
                        </a:rPr>
                        <a:t>ほか）</a:t>
                      </a:r>
                      <a:endParaRPr kumimoji="1" lang="en-US" altLang="ja-JP" sz="1050" b="1"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・区内の店舗・事業所等が「こども</a:t>
                      </a:r>
                      <a:r>
                        <a:rPr kumimoji="1" lang="en-US" altLang="ja-JP" sz="1050" dirty="0">
                          <a:solidFill>
                            <a:schemeClr val="tx1"/>
                          </a:solidFill>
                        </a:rPr>
                        <a:t>110</a:t>
                      </a:r>
                      <a:r>
                        <a:rPr kumimoji="1" lang="ja-JP" altLang="en-US" sz="1050" dirty="0">
                          <a:solidFill>
                            <a:schemeClr val="tx1"/>
                          </a:solidFill>
                        </a:rPr>
                        <a:t>番の家」の旗を掲げる。</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・こどもたちがトラブルに巻き込まれそうになったときに、駆け込み、助けを求めることができるようにする</a:t>
                      </a:r>
                      <a:r>
                        <a:rPr kumimoji="1" lang="ja-JP" altLang="en-US" sz="1050" dirty="0">
                          <a:solidFill>
                            <a:schemeClr val="tx1"/>
                          </a:solidFill>
                        </a:rPr>
                        <a:t>。</a:t>
                      </a:r>
                      <a:endParaRPr kumimoji="1" lang="en-US" altLang="ja-JP" sz="105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5" name="正方形/長方形 14"/>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0" y="3"/>
            <a:ext cx="76683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・企業等との連携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162</a:t>
            </a:fld>
            <a:endParaRPr lang="ja-JP" altLang="en-US"/>
          </a:p>
        </p:txBody>
      </p:sp>
    </p:spTree>
    <p:extLst>
      <p:ext uri="{BB962C8B-B14F-4D97-AF65-F5344CB8AC3E}">
        <p14:creationId xmlns:p14="http://schemas.microsoft.com/office/powerpoint/2010/main" val="3324244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　大阪市工業用水道特定運営事業等の実施</a:t>
            </a:r>
            <a:endPar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 name="正方形/長方形 3"/>
          <p:cNvSpPr/>
          <p:nvPr/>
        </p:nvSpPr>
        <p:spPr>
          <a:xfrm>
            <a:off x="7674498" y="234434"/>
            <a:ext cx="1211678"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7" name="正方形/長方形 6"/>
          <p:cNvSpPr/>
          <p:nvPr/>
        </p:nvSpPr>
        <p:spPr>
          <a:xfrm>
            <a:off x="-235532" y="560363"/>
            <a:ext cx="9505771" cy="9156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（２）事業スキーム</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2100"/>
              </a:lnSpc>
              <a:spcBef>
                <a:spcPts val="0"/>
              </a:spcBef>
              <a:spcAft>
                <a:spcPts val="4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02" name="グループ化 101"/>
          <p:cNvGrpSpPr/>
          <p:nvPr/>
        </p:nvGrpSpPr>
        <p:grpSpPr>
          <a:xfrm>
            <a:off x="109901" y="1031424"/>
            <a:ext cx="8955599" cy="5862686"/>
            <a:chOff x="109901" y="1031424"/>
            <a:chExt cx="8955599" cy="5862686"/>
          </a:xfrm>
        </p:grpSpPr>
        <p:sp>
          <p:nvSpPr>
            <p:cNvPr id="9" name="テキスト ボックス 8"/>
            <p:cNvSpPr txBox="1"/>
            <p:nvPr/>
          </p:nvSpPr>
          <p:spPr>
            <a:xfrm>
              <a:off x="109901" y="5839975"/>
              <a:ext cx="8202039" cy="1054135"/>
            </a:xfrm>
            <a:prstGeom prst="rect">
              <a:avLst/>
            </a:prstGeom>
            <a:noFill/>
          </p:spPr>
          <p:txBody>
            <a:bodyPr wrap="square" rtlCol="0">
              <a:spAutoFit/>
            </a:bodyPr>
            <a:lstStyle/>
            <a:p>
              <a:pPr marL="0" marR="0" lvl="0" indent="0" algn="l" defTabSz="457200" rtl="0" eaLnBrk="1" fontAlgn="auto" latinLnBrk="0" hangingPunct="1">
                <a:lnSpc>
                  <a:spcPts val="2252"/>
                </a:lnSpc>
                <a:spcBef>
                  <a:spcPts val="0"/>
                </a:spcBef>
                <a:spcAft>
                  <a:spcPts val="563"/>
                </a:spcAft>
                <a:buClrTx/>
                <a:buSzTx/>
                <a:buFontTx/>
                <a:buNone/>
                <a:tabLst/>
                <a:defRPr/>
              </a:pPr>
              <a:r>
                <a:rPr kumimoji="0" lang="ja-JP" altLang="en-US" sz="18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事業期間</a:t>
              </a:r>
              <a:endParaRPr kumimoji="0" lang="en-US" altLang="ja-JP" sz="18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1743" marR="0" lvl="0" indent="0" algn="l" defTabSz="457200" rtl="0" eaLnBrk="1" fontAlgn="auto" latinLnBrk="0" hangingPunct="1">
                <a:lnSpc>
                  <a:spcPts val="2252"/>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原則として</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（Ｒ４）年４月～</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2032</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R14</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）年３月末）</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1743" marR="0" lvl="0" indent="0" algn="l" defTabSz="457200" rtl="0" eaLnBrk="1" fontAlgn="auto" latinLnBrk="0" hangingPunct="1">
                <a:lnSpc>
                  <a:spcPts val="2252"/>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さらに、運営権者と市との協議で、最大</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年間の延長が可能</a:t>
              </a:r>
            </a:p>
          </p:txBody>
        </p:sp>
        <p:sp>
          <p:nvSpPr>
            <p:cNvPr id="10" name="正方形/長方形 9"/>
            <p:cNvSpPr/>
            <p:nvPr/>
          </p:nvSpPr>
          <p:spPr>
            <a:xfrm>
              <a:off x="874666" y="4888953"/>
              <a:ext cx="1155595" cy="840047"/>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AutoShape 3"/>
            <p:cNvSpPr>
              <a:spLocks noChangeAspect="1" noChangeArrowheads="1" noTextEdit="1"/>
            </p:cNvSpPr>
            <p:nvPr/>
          </p:nvSpPr>
          <p:spPr bwMode="auto">
            <a:xfrm>
              <a:off x="864184" y="4504411"/>
              <a:ext cx="7616751" cy="11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5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Rectangle 9"/>
            <p:cNvSpPr>
              <a:spLocks noChangeArrowheads="1"/>
            </p:cNvSpPr>
            <p:nvPr/>
          </p:nvSpPr>
          <p:spPr bwMode="auto">
            <a:xfrm>
              <a:off x="3672952" y="4960850"/>
              <a:ext cx="133050" cy="1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ct val="0"/>
                </a:spcAft>
                <a:buClrTx/>
                <a:buSzTx/>
                <a:buFontTx/>
                <a:buNone/>
                <a:tabLst/>
                <a:defRPr/>
              </a:pPr>
              <a:r>
                <a:rPr kumimoji="0" lang="ja-JP" altLang="ja-JP" sz="103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endParaRPr kumimoji="0" lang="ja-JP" altLang="ja-JP" sz="15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10"/>
            <p:cNvSpPr>
              <a:spLocks noChangeArrowheads="1"/>
            </p:cNvSpPr>
            <p:nvPr/>
          </p:nvSpPr>
          <p:spPr bwMode="auto">
            <a:xfrm>
              <a:off x="2174997" y="4891517"/>
              <a:ext cx="6424995" cy="837483"/>
            </a:xfrm>
            <a:prstGeom prst="rect">
              <a:avLst/>
            </a:prstGeom>
            <a:solidFill>
              <a:srgbClr val="99FF66"/>
            </a:solidFill>
            <a:ln w="38100">
              <a:solidFill>
                <a:srgbClr val="00FF00"/>
              </a:solidFill>
              <a:miter lim="800000"/>
              <a:headEnd/>
              <a:tailEnd/>
            </a:ln>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5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15"/>
            <p:cNvSpPr>
              <a:spLocks noChangeArrowheads="1"/>
            </p:cNvSpPr>
            <p:nvPr/>
          </p:nvSpPr>
          <p:spPr bwMode="auto">
            <a:xfrm>
              <a:off x="4006417" y="5436579"/>
              <a:ext cx="2115964" cy="23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ct val="0"/>
                </a:spcAft>
                <a:buClrTx/>
                <a:buSzTx/>
                <a:buFontTx/>
                <a:buNone/>
                <a:tabLst/>
                <a:defRPr/>
              </a:pPr>
              <a:r>
                <a:rPr kumimoji="0" lang="ja-JP" altLang="en-US"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民間事業者（運営権者）</a:t>
              </a:r>
              <a:endParaRPr kumimoji="0" lang="ja-JP" altLang="ja-JP" sz="262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Rectangle 24"/>
            <p:cNvSpPr>
              <a:spLocks noChangeArrowheads="1"/>
            </p:cNvSpPr>
            <p:nvPr/>
          </p:nvSpPr>
          <p:spPr bwMode="auto">
            <a:xfrm>
              <a:off x="993724" y="5059423"/>
              <a:ext cx="984258" cy="63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ts val="600"/>
                </a:spcAft>
                <a:buClrTx/>
                <a:buSzTx/>
                <a:buFontTx/>
                <a:buNone/>
                <a:tabLst/>
                <a:defRPr/>
              </a:pPr>
              <a:r>
                <a:rPr kumimoji="0" lang="ja-JP" altLang="en-US"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事業運営・</a:t>
              </a:r>
              <a:r>
                <a:rPr kumimoji="0" lang="en-US" altLang="ja-JP"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0" lang="en-US" altLang="ja-JP"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0" lang="en-US" altLang="ja-JP" sz="6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351" rtl="0" eaLnBrk="0" fontAlgn="base" latinLnBrk="0" hangingPunct="0">
                <a:lnSpc>
                  <a:spcPct val="100000"/>
                </a:lnSpc>
                <a:spcBef>
                  <a:spcPct val="0"/>
                </a:spcBef>
                <a:spcAft>
                  <a:spcPts val="600"/>
                </a:spcAft>
                <a:buClrTx/>
                <a:buSzTx/>
                <a:buFontTx/>
                <a:buNone/>
                <a:tabLst/>
                <a:defRPr/>
              </a:pPr>
              <a:r>
                <a:rPr kumimoji="0" lang="ja-JP" altLang="en-US"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更新業務</a:t>
              </a:r>
              <a:endParaRPr kumimoji="0" lang="ja-JP" altLang="ja-JP" sz="262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6" name="グループ化 15"/>
            <p:cNvGrpSpPr/>
            <p:nvPr/>
          </p:nvGrpSpPr>
          <p:grpSpPr>
            <a:xfrm>
              <a:off x="5069291" y="4506692"/>
              <a:ext cx="1537580" cy="329331"/>
              <a:chOff x="5275769" y="2141226"/>
              <a:chExt cx="1759397" cy="361951"/>
            </a:xfrm>
          </p:grpSpPr>
          <p:sp>
            <p:nvSpPr>
              <p:cNvPr id="17" name="Rectangle 35"/>
              <p:cNvSpPr>
                <a:spLocks noChangeArrowheads="1"/>
              </p:cNvSpPr>
              <p:nvPr/>
            </p:nvSpPr>
            <p:spPr bwMode="auto">
              <a:xfrm>
                <a:off x="5275769" y="2141226"/>
                <a:ext cx="1759397" cy="361950"/>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Rectangle 36"/>
              <p:cNvSpPr>
                <a:spLocks noChangeArrowheads="1"/>
              </p:cNvSpPr>
              <p:nvPr/>
            </p:nvSpPr>
            <p:spPr bwMode="auto">
              <a:xfrm>
                <a:off x="5336022" y="2185676"/>
                <a:ext cx="1640899" cy="271463"/>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Line 37"/>
              <p:cNvSpPr>
                <a:spLocks noChangeShapeType="1"/>
              </p:cNvSpPr>
              <p:nvPr/>
            </p:nvSpPr>
            <p:spPr bwMode="auto">
              <a:xfrm>
                <a:off x="5275769" y="2141226"/>
                <a:ext cx="60253" cy="4445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Line 38"/>
              <p:cNvSpPr>
                <a:spLocks noChangeShapeType="1"/>
              </p:cNvSpPr>
              <p:nvPr/>
            </p:nvSpPr>
            <p:spPr bwMode="auto">
              <a:xfrm flipV="1">
                <a:off x="5275769" y="2457139"/>
                <a:ext cx="60253" cy="4603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Line 39"/>
              <p:cNvSpPr>
                <a:spLocks noChangeShapeType="1"/>
              </p:cNvSpPr>
              <p:nvPr/>
            </p:nvSpPr>
            <p:spPr bwMode="auto">
              <a:xfrm flipH="1">
                <a:off x="6976921" y="2141226"/>
                <a:ext cx="58245" cy="4445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Line 40"/>
              <p:cNvSpPr>
                <a:spLocks noChangeShapeType="1"/>
              </p:cNvSpPr>
              <p:nvPr/>
            </p:nvSpPr>
            <p:spPr bwMode="auto">
              <a:xfrm flipH="1" flipV="1">
                <a:off x="6976921" y="2457139"/>
                <a:ext cx="58245" cy="4603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43"/>
              <p:cNvSpPr>
                <a:spLocks noChangeArrowheads="1"/>
              </p:cNvSpPr>
              <p:nvPr/>
            </p:nvSpPr>
            <p:spPr bwMode="auto">
              <a:xfrm>
                <a:off x="5384555" y="2190713"/>
                <a:ext cx="1522436"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ct val="0"/>
                  </a:spcAft>
                  <a:buClrTx/>
                  <a:buSzTx/>
                  <a:buFontTx/>
                  <a:buNone/>
                  <a:tabLst/>
                  <a:defRPr/>
                </a:pPr>
                <a:r>
                  <a:rPr kumimoji="0" lang="ja-JP" altLang="en-US"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管路の管理運営</a:t>
                </a:r>
                <a:endParaRPr kumimoji="0" lang="en-US" altLang="ja-JP" sz="150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4" name="グループ化 23"/>
            <p:cNvGrpSpPr/>
            <p:nvPr/>
          </p:nvGrpSpPr>
          <p:grpSpPr>
            <a:xfrm>
              <a:off x="2158514" y="4505293"/>
              <a:ext cx="2876383" cy="333618"/>
              <a:chOff x="2076687" y="2139688"/>
              <a:chExt cx="3532853" cy="366664"/>
            </a:xfrm>
          </p:grpSpPr>
          <p:sp>
            <p:nvSpPr>
              <p:cNvPr id="25" name="Rectangle 44"/>
              <p:cNvSpPr>
                <a:spLocks noChangeArrowheads="1"/>
              </p:cNvSpPr>
              <p:nvPr/>
            </p:nvSpPr>
            <p:spPr bwMode="auto">
              <a:xfrm>
                <a:off x="2076687" y="2139688"/>
                <a:ext cx="3532853" cy="363538"/>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Rectangle 45"/>
              <p:cNvSpPr>
                <a:spLocks noChangeArrowheads="1"/>
              </p:cNvSpPr>
              <p:nvPr/>
            </p:nvSpPr>
            <p:spPr bwMode="auto">
              <a:xfrm>
                <a:off x="2138949" y="2187264"/>
                <a:ext cx="3410338" cy="273050"/>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Line 46"/>
              <p:cNvSpPr>
                <a:spLocks noChangeShapeType="1"/>
              </p:cNvSpPr>
              <p:nvPr/>
            </p:nvSpPr>
            <p:spPr bwMode="auto">
              <a:xfrm>
                <a:off x="2076687" y="2142814"/>
                <a:ext cx="62262" cy="4445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Line 47"/>
              <p:cNvSpPr>
                <a:spLocks noChangeShapeType="1"/>
              </p:cNvSpPr>
              <p:nvPr/>
            </p:nvSpPr>
            <p:spPr bwMode="auto">
              <a:xfrm flipV="1">
                <a:off x="2076687" y="2460314"/>
                <a:ext cx="62262" cy="4603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Line 48"/>
              <p:cNvSpPr>
                <a:spLocks noChangeShapeType="1"/>
              </p:cNvSpPr>
              <p:nvPr/>
            </p:nvSpPr>
            <p:spPr bwMode="auto">
              <a:xfrm flipH="1">
                <a:off x="5549287" y="2142814"/>
                <a:ext cx="60253" cy="4445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Line 49"/>
              <p:cNvSpPr>
                <a:spLocks noChangeShapeType="1"/>
              </p:cNvSpPr>
              <p:nvPr/>
            </p:nvSpPr>
            <p:spPr bwMode="auto">
              <a:xfrm flipH="1" flipV="1">
                <a:off x="5549287" y="2460314"/>
                <a:ext cx="60253" cy="4603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1" name="Rectangle 50"/>
            <p:cNvSpPr>
              <a:spLocks noChangeArrowheads="1"/>
            </p:cNvSpPr>
            <p:nvPr/>
          </p:nvSpPr>
          <p:spPr bwMode="auto">
            <a:xfrm>
              <a:off x="2565704" y="4551718"/>
              <a:ext cx="2061462" cy="23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ct val="0"/>
                </a:spcAft>
                <a:buClrTx/>
                <a:buSzTx/>
                <a:buFontTx/>
                <a:buNone/>
                <a:tabLst/>
                <a:defRPr/>
              </a:pPr>
              <a:r>
                <a:rPr kumimoji="0" lang="ja-JP" altLang="ja-JP" sz="1501" b="1"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浄</a:t>
              </a:r>
              <a:r>
                <a:rPr kumimoji="0" lang="ja-JP" altLang="en-US" sz="1501" b="1"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配水場の管理運営</a:t>
              </a:r>
              <a:endParaRPr kumimoji="0" lang="ja-JP" altLang="ja-JP" sz="2627" b="0"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p:cNvGrpSpPr/>
            <p:nvPr/>
          </p:nvGrpSpPr>
          <p:grpSpPr>
            <a:xfrm>
              <a:off x="6641245" y="4508133"/>
              <a:ext cx="1981240" cy="327886"/>
              <a:chOff x="6700237" y="4116243"/>
              <a:chExt cx="1516741" cy="327886"/>
            </a:xfrm>
          </p:grpSpPr>
          <p:sp>
            <p:nvSpPr>
              <p:cNvPr id="33" name="Rectangle 52"/>
              <p:cNvSpPr>
                <a:spLocks noChangeArrowheads="1"/>
              </p:cNvSpPr>
              <p:nvPr/>
            </p:nvSpPr>
            <p:spPr bwMode="auto">
              <a:xfrm>
                <a:off x="6700238" y="4116243"/>
                <a:ext cx="1516740" cy="327886"/>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Rectangle 53"/>
              <p:cNvSpPr>
                <a:spLocks noChangeArrowheads="1"/>
              </p:cNvSpPr>
              <p:nvPr/>
            </p:nvSpPr>
            <p:spPr bwMode="auto">
              <a:xfrm>
                <a:off x="6772925" y="4156687"/>
                <a:ext cx="1371365" cy="246998"/>
              </a:xfrm>
              <a:prstGeom prst="rect">
                <a:avLst/>
              </a:pr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Line 54"/>
              <p:cNvSpPr>
                <a:spLocks noChangeShapeType="1"/>
              </p:cNvSpPr>
              <p:nvPr/>
            </p:nvSpPr>
            <p:spPr bwMode="auto">
              <a:xfrm>
                <a:off x="6700237" y="4116243"/>
                <a:ext cx="72687" cy="4044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Line 55"/>
              <p:cNvSpPr>
                <a:spLocks noChangeShapeType="1"/>
              </p:cNvSpPr>
              <p:nvPr/>
            </p:nvSpPr>
            <p:spPr bwMode="auto">
              <a:xfrm flipV="1">
                <a:off x="6700237" y="4403684"/>
                <a:ext cx="72687" cy="4044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Line 56"/>
              <p:cNvSpPr>
                <a:spLocks noChangeShapeType="1"/>
              </p:cNvSpPr>
              <p:nvPr/>
            </p:nvSpPr>
            <p:spPr bwMode="auto">
              <a:xfrm flipH="1">
                <a:off x="8144290" y="4116243"/>
                <a:ext cx="72687" cy="4044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Line 57"/>
              <p:cNvSpPr>
                <a:spLocks noChangeShapeType="1"/>
              </p:cNvSpPr>
              <p:nvPr/>
            </p:nvSpPr>
            <p:spPr bwMode="auto">
              <a:xfrm flipH="1" flipV="1">
                <a:off x="8144290" y="4403684"/>
                <a:ext cx="72687" cy="4044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9" name="Rectangle 58"/>
            <p:cNvSpPr>
              <a:spLocks noChangeArrowheads="1"/>
            </p:cNvSpPr>
            <p:nvPr/>
          </p:nvSpPr>
          <p:spPr bwMode="auto">
            <a:xfrm>
              <a:off x="6767471" y="4551718"/>
              <a:ext cx="1670329" cy="23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51" rtl="0" eaLnBrk="0" fontAlgn="base" latinLnBrk="0" hangingPunct="0">
                <a:lnSpc>
                  <a:spcPct val="100000"/>
                </a:lnSpc>
                <a:spcBef>
                  <a:spcPct val="0"/>
                </a:spcBef>
                <a:spcAft>
                  <a:spcPct val="0"/>
                </a:spcAft>
                <a:buClrTx/>
                <a:buSzTx/>
                <a:buFontTx/>
                <a:buNone/>
                <a:tabLst/>
                <a:defRPr/>
              </a:pPr>
              <a:r>
                <a:rPr kumimoji="0" lang="ja-JP" altLang="en-US" sz="1501" b="1" i="0" u="none" strike="noStrike" kern="1200" cap="none" spc="-1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お客さまサービス・</a:t>
              </a:r>
              <a:r>
                <a:rPr kumimoji="0" lang="ja-JP" altLang="ja-JP" sz="1501" b="1" i="0" u="none" strike="noStrike" kern="1200" cap="none" spc="-1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a:t>
              </a:r>
              <a:endParaRPr kumimoji="0" lang="ja-JP" altLang="ja-JP" sz="2627" b="0" i="0" u="none" strike="noStrike" kern="1200" cap="none" spc="-1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角丸四角形 39"/>
            <p:cNvSpPr/>
            <p:nvPr/>
          </p:nvSpPr>
          <p:spPr>
            <a:xfrm>
              <a:off x="2199142" y="4934491"/>
              <a:ext cx="4356815" cy="421412"/>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浄配水場の運転管理、管路・給水施設（道路部）の</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緊急修繕は市が実施</a:t>
              </a:r>
            </a:p>
          </p:txBody>
        </p:sp>
        <p:sp>
          <p:nvSpPr>
            <p:cNvPr id="42" name="テキスト ボックス 41"/>
            <p:cNvSpPr txBox="1"/>
            <p:nvPr/>
          </p:nvSpPr>
          <p:spPr>
            <a:xfrm>
              <a:off x="369874" y="1031424"/>
              <a:ext cx="8497218" cy="352276"/>
            </a:xfrm>
            <a:prstGeom prst="rect">
              <a:avLst/>
            </a:prstGeom>
            <a:noFill/>
            <a:ln>
              <a:noFill/>
            </a:ln>
          </p:spPr>
          <p:txBody>
            <a:bodyPr wrap="square" rtlCol="0">
              <a:spAutoFit/>
            </a:bodyPr>
            <a:lstStyle/>
            <a:p>
              <a:pPr marL="594331" marR="0" lvl="0" indent="-268119"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8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161268" y="1127800"/>
              <a:ext cx="8904232" cy="1180272"/>
            </a:xfrm>
            <a:prstGeom prst="roundRect">
              <a:avLst>
                <a:gd name="adj" fmla="val 15089"/>
              </a:avLst>
            </a:prstGeom>
            <a:pattFill prst="pct60">
              <a:fgClr>
                <a:schemeClr val="accent1">
                  <a:lumMod val="20000"/>
                  <a:lumOff val="80000"/>
                </a:schemeClr>
              </a:fgClr>
              <a:bgClr>
                <a:schemeClr val="bg1"/>
              </a:bgClr>
            </a:pattFill>
            <a:ln w="38100">
              <a:solidFill>
                <a:srgbClr val="0070C0"/>
              </a:solidFill>
            </a:ln>
            <a:effectLst>
              <a:outerShdw blurRad="50800" dist="38100" dir="2700000" algn="tl" rotWithShape="0">
                <a:prstClr val="black">
                  <a:alpha val="40000"/>
                </a:prstClr>
              </a:outerShdw>
            </a:effectLst>
          </p:spPr>
          <p:txBody>
            <a:bodyPr wrap="square" lIns="135110" rtlCol="0">
              <a:noAutofit/>
            </a:bodyPr>
            <a:lstStyle/>
            <a:p>
              <a:pPr marL="180000" marR="0" lvl="0" indent="-180000" algn="l" defTabSz="4572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工業用水道施設全般に、</a:t>
              </a:r>
              <a:r>
                <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法に規定される</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公共施設等運営権を設定</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0000" algn="l" defTabSz="4572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運営権者が事業許可を取得し、工業用水道事業者として</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事業全般</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を運営</a:t>
              </a:r>
            </a:p>
            <a:p>
              <a:pPr marL="180000" marR="0" lvl="0" indent="-180000" algn="l" defTabSz="4572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民間経営ノウハウを活用し、工業用水の安定供給と持続可能な事業経営を実現</a:t>
              </a:r>
            </a:p>
          </p:txBody>
        </p:sp>
        <p:sp>
          <p:nvSpPr>
            <p:cNvPr id="44" name="AutoShape 3"/>
            <p:cNvSpPr>
              <a:spLocks noChangeAspect="1" noChangeArrowheads="1" noTextEdit="1"/>
            </p:cNvSpPr>
            <p:nvPr/>
          </p:nvSpPr>
          <p:spPr bwMode="auto">
            <a:xfrm>
              <a:off x="1016216" y="4127069"/>
              <a:ext cx="7616751" cy="11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5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03" name="図 102">
            <a:extLst>
              <a:ext uri="{FF2B5EF4-FFF2-40B4-BE49-F238E27FC236}">
                <a16:creationId xmlns:a16="http://schemas.microsoft.com/office/drawing/2014/main" id="{53042BAB-D850-9A66-7285-31A468B3CB28}"/>
              </a:ext>
            </a:extLst>
          </p:cNvPr>
          <p:cNvPicPr/>
          <p:nvPr/>
        </p:nvPicPr>
        <p:blipFill rotWithShape="1">
          <a:blip r:embed="rId2"/>
          <a:srcRect l="71944" t="20521" r="19787" b="73197"/>
          <a:stretch/>
        </p:blipFill>
        <p:spPr bwMode="auto">
          <a:xfrm>
            <a:off x="6615168" y="156216"/>
            <a:ext cx="818953" cy="355414"/>
          </a:xfrm>
          <a:prstGeom prst="rect">
            <a:avLst/>
          </a:prstGeom>
          <a:ln>
            <a:noFill/>
          </a:ln>
          <a:extLst>
            <a:ext uri="{53640926-AAD7-44D8-BBD7-CCE9431645EC}">
              <a14:shadowObscured xmlns:a14="http://schemas.microsoft.com/office/drawing/2010/main"/>
            </a:ext>
          </a:extLst>
        </p:spPr>
      </p:pic>
      <p:sp>
        <p:nvSpPr>
          <p:cNvPr id="104" name="テキスト ボックス 103"/>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77594F6A-A54B-438B-8D6E-C0576E169278}" type="slidenum">
              <a:rPr kumimoji="1" lang="ja-JP" altLang="en-US" smtClean="0"/>
              <a:t>109</a:t>
            </a:fld>
            <a:endParaRPr kumimoji="1" lang="ja-JP" altLang="en-US"/>
          </a:p>
        </p:txBody>
      </p:sp>
      <p:pic>
        <p:nvPicPr>
          <p:cNvPr id="105" name="図 104"/>
          <p:cNvPicPr>
            <a:picLocks noChangeAspect="1"/>
          </p:cNvPicPr>
          <p:nvPr/>
        </p:nvPicPr>
        <p:blipFill rotWithShape="1">
          <a:blip r:embed="rId3"/>
          <a:srcRect l="9775" t="38481" r="7138" b="27253"/>
          <a:stretch/>
        </p:blipFill>
        <p:spPr bwMode="auto">
          <a:xfrm>
            <a:off x="179512" y="2430944"/>
            <a:ext cx="8590781" cy="1991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54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　運営権者の取組み（事業計画</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7497878" y="234434"/>
            <a:ext cx="1564916"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Outcome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0" name="正方形/長方形 9"/>
          <p:cNvSpPr/>
          <p:nvPr/>
        </p:nvSpPr>
        <p:spPr>
          <a:xfrm>
            <a:off x="-235532" y="560363"/>
            <a:ext cx="9505771" cy="9156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（１）収益性の向上</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2100"/>
              </a:lnSpc>
              <a:spcBef>
                <a:spcPts val="0"/>
              </a:spcBef>
              <a:spcAft>
                <a:spcPts val="4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28260" y="985705"/>
            <a:ext cx="4525813" cy="1470847"/>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◆工水需要を喚起する施策</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5475" marR="0" lvl="0" indent="-371475" algn="l" defTabSz="457200" rtl="0" eaLnBrk="1" fontAlgn="auto" latinLnBrk="0" hangingPunct="1">
              <a:lnSpc>
                <a:spcPts val="2400"/>
              </a:lnSpc>
              <a:spcBef>
                <a:spcPts val="12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従来の料金制度との選択制として、使用水量増加のインセンティブが働きやすい新たな料金プランを設定</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11463" y="5436888"/>
            <a:ext cx="8799672" cy="1412113"/>
          </a:xfrm>
          <a:prstGeom prst="rect">
            <a:avLst/>
          </a:prstGeom>
          <a:noFill/>
        </p:spPr>
        <p:txBody>
          <a:bodyPr wrap="square" rtlCol="0">
            <a:noAutofit/>
          </a:bodyPr>
          <a:lstStyle/>
          <a:p>
            <a:pPr marL="0" marR="0" lvl="0" indent="0" algn="l" defTabSz="457200" rtl="0" eaLnBrk="1" fontAlgn="auto" latinLnBrk="0" hangingPunct="1">
              <a:lnSpc>
                <a:spcPts val="26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◆お客さまの利便性向上</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76325" marR="0" lvl="0" indent="-1076325"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「お客さまセンター」の開設による窓口の一本化</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76325" marR="0" lvl="0" indent="-1076325"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「お客さま満足度向上委員会」の設置</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76325" marR="0" lvl="0" indent="-1076325" algn="l" defTabSz="457200" rtl="0" eaLnBrk="1" fontAlgn="auto" latinLnBrk="0" hangingPunct="1">
              <a:lnSpc>
                <a:spcPts val="2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利用者に対する満足度調査の実施、結果の公表（年１回以上）</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図 13"/>
          <p:cNvPicPr>
            <a:picLocks noChangeAspect="1"/>
          </p:cNvPicPr>
          <p:nvPr/>
        </p:nvPicPr>
        <p:blipFill rotWithShape="1">
          <a:blip r:embed="rId2"/>
          <a:srcRect l="4223" t="4633" r="4375" b="4711"/>
          <a:stretch/>
        </p:blipFill>
        <p:spPr>
          <a:xfrm>
            <a:off x="4866683" y="2713200"/>
            <a:ext cx="4090947" cy="2134228"/>
          </a:xfrm>
          <a:prstGeom prst="rect">
            <a:avLst/>
          </a:prstGeom>
        </p:spPr>
      </p:pic>
      <p:sp>
        <p:nvSpPr>
          <p:cNvPr id="15" name="テキスト ボックス 14"/>
          <p:cNvSpPr txBox="1"/>
          <p:nvPr/>
        </p:nvSpPr>
        <p:spPr>
          <a:xfrm>
            <a:off x="4889318" y="1408507"/>
            <a:ext cx="4045676" cy="1125986"/>
          </a:xfrm>
          <a:prstGeom prst="rect">
            <a:avLst/>
          </a:prstGeom>
          <a:noFill/>
        </p:spPr>
        <p:txBody>
          <a:bodyPr wrap="none" rtlCol="0">
            <a:no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試験料金プラン</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前年度の年間使用水量の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倍を超える水量に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対する</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超過料金を</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割引（</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 name="テキスト ボックス 15"/>
          <p:cNvSpPr txBox="1"/>
          <p:nvPr/>
        </p:nvSpPr>
        <p:spPr>
          <a:xfrm>
            <a:off x="807369" y="1999799"/>
            <a:ext cx="3787298" cy="1624483"/>
          </a:xfrm>
          <a:prstGeom prst="rect">
            <a:avLst/>
          </a:prstGeom>
          <a:noFill/>
        </p:spPr>
        <p:txBody>
          <a:bodyPr wrap="square" rtlCol="0">
            <a:noAutofit/>
          </a:bodyPr>
          <a:lstStyle/>
          <a:p>
            <a:pPr marL="285750" marR="0" lvl="0" indent="-285750" algn="l" defTabSz="457200" rtl="0" eaLnBrk="1" fontAlgn="auto" latinLnBrk="0" hangingPunct="1">
              <a:lnSpc>
                <a:spcPts val="1900"/>
              </a:lnSpc>
              <a:spcBef>
                <a:spcPts val="60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900"/>
              </a:lnSpc>
              <a:spcBef>
                <a:spcPts val="600"/>
              </a:spcBef>
              <a:spcAft>
                <a:spcPts val="0"/>
              </a:spcAft>
              <a:buClrTx/>
              <a:buSzTx/>
              <a:buFont typeface="Wingdings" panose="05000000000000000000" pitchFamily="2" charset="2"/>
              <a:buChar char="Ø"/>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事業開始当初の２年間は「試験料金プラン」</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として導入</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9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効果測定の結果を踏まえ、正式な料金プランを設定</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角丸四角形 16"/>
          <p:cNvSpPr/>
          <p:nvPr/>
        </p:nvSpPr>
        <p:spPr>
          <a:xfrm>
            <a:off x="4758813" y="1462589"/>
            <a:ext cx="4306686" cy="3529689"/>
          </a:xfrm>
          <a:prstGeom prst="roundRect">
            <a:avLst>
              <a:gd name="adj" fmla="val 100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a:off x="355220" y="3491609"/>
            <a:ext cx="4292823" cy="843436"/>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新規開始支援（初期費用の軽減）</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807369" y="3808030"/>
            <a:ext cx="3787298" cy="1029590"/>
          </a:xfrm>
          <a:prstGeom prst="rect">
            <a:avLst/>
          </a:prstGeom>
          <a:noFill/>
        </p:spPr>
        <p:txBody>
          <a:bodyPr wrap="square" rtlCol="0">
            <a:noAutofit/>
          </a:bodyPr>
          <a:lstStyle/>
          <a:p>
            <a:pPr marL="285750" marR="0" lvl="0" indent="-285750" algn="l" defTabSz="457200" rtl="0" eaLnBrk="1" fontAlgn="auto" latinLnBrk="0" hangingPunct="1">
              <a:lnSpc>
                <a:spcPts val="21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給水工事費の減額（上限</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21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給水工事費の分割払</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355220" y="4518793"/>
            <a:ext cx="4292823" cy="843436"/>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営業コンサルタントチームによる営業活動</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807369" y="4837620"/>
            <a:ext cx="3951444" cy="1624483"/>
          </a:xfrm>
          <a:prstGeom prst="rect">
            <a:avLst/>
          </a:prstGeom>
          <a:noFill/>
        </p:spPr>
        <p:txBody>
          <a:bodyPr wrap="square" rtlCol="0">
            <a:noAutofit/>
          </a:bodyPr>
          <a:lstStyle/>
          <a:p>
            <a:pPr marL="285750" marR="0" lvl="0" indent="-285750" algn="l" defTabSz="457200" rtl="0" eaLnBrk="1" fontAlgn="auto" latinLnBrk="0" hangingPunct="1">
              <a:lnSpc>
                <a:spcPts val="1900"/>
              </a:lnSpc>
              <a:spcBef>
                <a:spcPts val="60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地下水や河川水の利用者、新規着工事務所等への新規利用などに向けた営業活動</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678925" y="143070"/>
            <a:ext cx="818953" cy="355414"/>
          </a:xfrm>
          <a:prstGeom prst="rect">
            <a:avLst/>
          </a:prstGeom>
          <a:ln>
            <a:noFill/>
          </a:ln>
          <a:extLst>
            <a:ext uri="{53640926-AAD7-44D8-BBD7-CCE9431645EC}">
              <a14:shadowObscured xmlns:a14="http://schemas.microsoft.com/office/drawing/2010/main"/>
            </a:ext>
          </a:extLst>
        </p:spPr>
      </p:pic>
      <p:sp>
        <p:nvSpPr>
          <p:cNvPr id="23" name="テキスト ボックス 22"/>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77594F6A-A54B-438B-8D6E-C0576E169278}" type="slidenum">
              <a:rPr kumimoji="1" lang="ja-JP" altLang="en-US" smtClean="0"/>
              <a:t>110</a:t>
            </a:fld>
            <a:endParaRPr kumimoji="1" lang="ja-JP" altLang="en-US"/>
          </a:p>
        </p:txBody>
      </p:sp>
    </p:spTree>
    <p:extLst>
      <p:ext uri="{BB962C8B-B14F-4D97-AF65-F5344CB8AC3E}">
        <p14:creationId xmlns:p14="http://schemas.microsoft.com/office/powerpoint/2010/main" val="84595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　運営権者の取組み（事業計画）</a:t>
            </a:r>
            <a:endPar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7497878" y="234434"/>
            <a:ext cx="1564916"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Outcome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0" name="正方形/長方形 9"/>
          <p:cNvSpPr/>
          <p:nvPr/>
        </p:nvSpPr>
        <p:spPr>
          <a:xfrm>
            <a:off x="-235532" y="560363"/>
            <a:ext cx="9505771" cy="9156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（２）管路の状態監視保全の導入</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2100"/>
              </a:lnSpc>
              <a:spcBef>
                <a:spcPts val="0"/>
              </a:spcBef>
              <a:spcAft>
                <a:spcPts val="4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2689395" y="6532153"/>
            <a:ext cx="3556176" cy="34599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管路の状態監視保全方策の構成</a:t>
            </a:r>
          </a:p>
        </p:txBody>
      </p:sp>
      <p:grpSp>
        <p:nvGrpSpPr>
          <p:cNvPr id="20" name="グループ化 19"/>
          <p:cNvGrpSpPr/>
          <p:nvPr/>
        </p:nvGrpSpPr>
        <p:grpSpPr>
          <a:xfrm>
            <a:off x="1164972" y="1750423"/>
            <a:ext cx="6254731" cy="4761534"/>
            <a:chOff x="1164972" y="1858091"/>
            <a:chExt cx="6106563" cy="4613226"/>
          </a:xfrm>
        </p:grpSpPr>
        <p:pic>
          <p:nvPicPr>
            <p:cNvPr id="21" name="図 20"/>
            <p:cNvPicPr>
              <a:picLocks noChangeAspect="1"/>
            </p:cNvPicPr>
            <p:nvPr/>
          </p:nvPicPr>
          <p:blipFill rotWithShape="1">
            <a:blip r:embed="rId2"/>
            <a:srcRect r="2487" b="1778"/>
            <a:stretch/>
          </p:blipFill>
          <p:spPr>
            <a:xfrm>
              <a:off x="1164972" y="1858091"/>
              <a:ext cx="6106563" cy="4613226"/>
            </a:xfrm>
            <a:prstGeom prst="rect">
              <a:avLst/>
            </a:prstGeom>
          </p:spPr>
        </p:pic>
        <p:sp>
          <p:nvSpPr>
            <p:cNvPr id="22" name="二等辺三角形 21"/>
            <p:cNvSpPr/>
            <p:nvPr/>
          </p:nvSpPr>
          <p:spPr>
            <a:xfrm rot="10800000">
              <a:off x="1337203" y="5452674"/>
              <a:ext cx="1429480" cy="841251"/>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p:cNvSpPr txBox="1"/>
            <p:nvPr/>
          </p:nvSpPr>
          <p:spPr>
            <a:xfrm>
              <a:off x="1230089" y="5549344"/>
              <a:ext cx="2285971" cy="856343"/>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段階的に探査範囲を縮小</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し、漏水箇所を特定</a:t>
              </a:r>
            </a:p>
          </p:txBody>
        </p:sp>
      </p:grpSp>
      <p:sp>
        <p:nvSpPr>
          <p:cNvPr id="24" name="テキスト ボックス 23"/>
          <p:cNvSpPr txBox="1"/>
          <p:nvPr/>
        </p:nvSpPr>
        <p:spPr>
          <a:xfrm>
            <a:off x="164232" y="870630"/>
            <a:ext cx="8822868" cy="1397952"/>
          </a:xfrm>
          <a:prstGeom prst="rect">
            <a:avLst/>
          </a:prstGeom>
          <a:noFill/>
          <a:ln w="19050">
            <a:noFill/>
          </a:ln>
        </p:spPr>
        <p:txBody>
          <a:bodyPr wrap="square" rtlCol="0" anchor="ctr">
            <a:noAutofit/>
          </a:bodyPr>
          <a:lstStyle/>
          <a:p>
            <a:pPr marL="176213" marR="0" lvl="0" indent="-176213" algn="l" defTabSz="457200" rtl="0" eaLnBrk="1" fontAlgn="auto" latinLnBrk="0" hangingPunct="1">
              <a:lnSpc>
                <a:spcPts val="2200"/>
              </a:lnSpc>
              <a:spcBef>
                <a:spcPts val="12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大規模漏水事故の未然防止を目的として、漏水リスク評価に基づき、センサ技術等を活用した探査手法 により状態監視保全を実施</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176213" algn="l" defTabSz="457200" rtl="0" eaLnBrk="1" fontAlgn="auto" latinLnBrk="0" hangingPunct="1">
              <a:lnSpc>
                <a:spcPts val="2200"/>
              </a:lnSpc>
              <a:spcBef>
                <a:spcPts val="12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把握された異常や地下漏水等に対し、管路の重要度に応じて対処（状態監視、修繕、更生、取替）</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角丸四角形吹き出し 24"/>
          <p:cNvSpPr/>
          <p:nvPr/>
        </p:nvSpPr>
        <p:spPr>
          <a:xfrm>
            <a:off x="914400" y="4611190"/>
            <a:ext cx="2769326" cy="604278"/>
          </a:xfrm>
          <a:prstGeom prst="wedgeRoundRectCallout">
            <a:avLst>
              <a:gd name="adj1" fmla="val 68778"/>
              <a:gd name="adj2" fmla="val 901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200"/>
              </a:lnSpc>
              <a:spcBef>
                <a:spcPts val="0"/>
              </a:spcBef>
              <a:spcAft>
                <a:spcPts val="0"/>
              </a:spcAft>
              <a:buClr>
                <a:srgbClr val="9BBB59"/>
              </a:buClr>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重要度の高い重点監視路線（約</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12km</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）では、地下漏水の発生を</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365</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日通年監視・自動検知し、</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GIS</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上で漏水位置を特定</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678925" y="130805"/>
            <a:ext cx="818953" cy="355414"/>
          </a:xfrm>
          <a:prstGeom prst="rect">
            <a:avLst/>
          </a:prstGeom>
          <a:ln>
            <a:noFill/>
          </a:ln>
          <a:extLst>
            <a:ext uri="{53640926-AAD7-44D8-BBD7-CCE9431645EC}">
              <a14:shadowObscured xmlns:a14="http://schemas.microsoft.com/office/drawing/2010/main"/>
            </a:ext>
          </a:extLst>
        </p:spPr>
      </p:pic>
      <p:sp>
        <p:nvSpPr>
          <p:cNvPr id="16" name="テキスト ボックス 15"/>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77594F6A-A54B-438B-8D6E-C0576E169278}" type="slidenum">
              <a:rPr kumimoji="1" lang="ja-JP" altLang="en-US" smtClean="0"/>
              <a:t>111</a:t>
            </a:fld>
            <a:endParaRPr kumimoji="1" lang="ja-JP" altLang="en-US"/>
          </a:p>
        </p:txBody>
      </p:sp>
    </p:spTree>
    <p:extLst>
      <p:ext uri="{BB962C8B-B14F-4D97-AF65-F5344CB8AC3E}">
        <p14:creationId xmlns:p14="http://schemas.microsoft.com/office/powerpoint/2010/main" val="174989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32470" y="232073"/>
            <a:ext cx="707604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大阪市工業用水道特定運営事業等の実施による市の収支改善</a:t>
            </a:r>
          </a:p>
        </p:txBody>
      </p:sp>
      <p:sp>
        <p:nvSpPr>
          <p:cNvPr id="6" name="正方形/長方形 5"/>
          <p:cNvSpPr/>
          <p:nvPr/>
        </p:nvSpPr>
        <p:spPr>
          <a:xfrm>
            <a:off x="7497878" y="234434"/>
            <a:ext cx="1564916"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Outcome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0" name="正方形/長方形 9"/>
          <p:cNvSpPr/>
          <p:nvPr/>
        </p:nvSpPr>
        <p:spPr>
          <a:xfrm>
            <a:off x="-235532" y="560363"/>
            <a:ext cx="9505771" cy="9156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mn-cs"/>
              </a:rPr>
              <a:t>　　</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2100"/>
              </a:lnSpc>
              <a:spcBef>
                <a:spcPts val="0"/>
              </a:spcBef>
              <a:spcAft>
                <a:spcPts val="4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8" name="図 27"/>
          <p:cNvPicPr>
            <a:picLocks noChangeAspect="1"/>
          </p:cNvPicPr>
          <p:nvPr/>
        </p:nvPicPr>
        <p:blipFill>
          <a:blip r:embed="rId2"/>
          <a:stretch>
            <a:fillRect/>
          </a:stretch>
        </p:blipFill>
        <p:spPr>
          <a:xfrm>
            <a:off x="2576426" y="721639"/>
            <a:ext cx="6427376" cy="6031684"/>
          </a:xfrm>
          <a:prstGeom prst="rect">
            <a:avLst/>
          </a:prstGeom>
        </p:spPr>
      </p:pic>
      <p:sp>
        <p:nvSpPr>
          <p:cNvPr id="30" name="テキスト ボックス 29"/>
          <p:cNvSpPr txBox="1"/>
          <p:nvPr/>
        </p:nvSpPr>
        <p:spPr>
          <a:xfrm>
            <a:off x="5213350" y="6629400"/>
            <a:ext cx="3930650" cy="165912"/>
          </a:xfrm>
          <a:prstGeom prst="rect">
            <a:avLst/>
          </a:prstGeom>
          <a:solidFill>
            <a:schemeClr val="bg1"/>
          </a:solidFill>
        </p:spPr>
        <p:txBody>
          <a:bodyPr wrap="square" rtlCol="0" anchor="ctr">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※R14</a:t>
            </a: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は、事業期間終了後、再び市で事業運営（運営権者の</a:t>
            </a:r>
            <a:r>
              <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R13</a:t>
            </a: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の状況を引き継ぎ）した場合を想定</a:t>
            </a:r>
            <a:endPar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91702" y="692142"/>
            <a:ext cx="2484724" cy="3741835"/>
          </a:xfrm>
          <a:prstGeom prst="rect">
            <a:avLst/>
          </a:prstGeom>
          <a:noFill/>
        </p:spPr>
        <p:txBody>
          <a:bodyPr wrap="square" rtlCol="0">
            <a:noAutofit/>
          </a:bodyPr>
          <a:lstStyle/>
          <a:p>
            <a:pPr marL="285750" marR="0" lvl="0" indent="-285750" algn="l" defTabSz="457200" rtl="0" eaLnBrk="1" fontAlgn="auto" latinLnBrk="0" hangingPunct="1">
              <a:lnSpc>
                <a:spcPts val="2200"/>
              </a:lnSpc>
              <a:spcBef>
                <a:spcPts val="1200"/>
              </a:spcBef>
              <a:spcAft>
                <a:spcPts val="0"/>
              </a:spcAft>
              <a:buClrTx/>
              <a:buSzTx/>
              <a:buFont typeface="Wingdings" panose="05000000000000000000" pitchFamily="2" charset="2"/>
              <a:buChar char="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本事業期間中（</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）の市の経常収支は、概ね収支均衡。</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2200"/>
              </a:lnSpc>
              <a:spcBef>
                <a:spcPts val="1200"/>
              </a:spcBef>
              <a:spcAft>
                <a:spcPts val="0"/>
              </a:spcAft>
              <a:buClrTx/>
              <a:buSzTx/>
              <a:buFont typeface="Wingdings" panose="05000000000000000000" pitchFamily="2" charset="2"/>
              <a:buChar char="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状態監視保全手法の導入による更新投資の抑制により、費用（減価償却費）が抑制され、事業終了後も同手法を継続することにより、経常収支のさらなる改善を期待。</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 name="図 10">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6769198" y="173770"/>
            <a:ext cx="818953" cy="355414"/>
          </a:xfrm>
          <a:prstGeom prst="rect">
            <a:avLst/>
          </a:prstGeom>
          <a:ln>
            <a:noFill/>
          </a:ln>
          <a:extLst>
            <a:ext uri="{53640926-AAD7-44D8-BBD7-CCE9431645EC}">
              <a14:shadowObscured xmlns:a14="http://schemas.microsoft.com/office/drawing/2010/main"/>
            </a:ext>
          </a:extLst>
        </p:spPr>
      </p:pic>
      <p:sp>
        <p:nvSpPr>
          <p:cNvPr id="12" name="テキスト ボックス 11"/>
          <p:cNvSpPr txBox="1"/>
          <p:nvPr/>
        </p:nvSpPr>
        <p:spPr>
          <a:xfrm>
            <a:off x="0" y="0"/>
            <a:ext cx="4211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・工業用水道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7010400" y="6388198"/>
            <a:ext cx="2133600" cy="365125"/>
          </a:xfrm>
        </p:spPr>
        <p:txBody>
          <a:bodyPr/>
          <a:lstStyle/>
          <a:p>
            <a:fld id="{77594F6A-A54B-438B-8D6E-C0576E169278}" type="slidenum">
              <a:rPr kumimoji="1" lang="ja-JP" altLang="en-US" smtClean="0"/>
              <a:t>112</a:t>
            </a:fld>
            <a:endParaRPr kumimoji="1" lang="ja-JP" altLang="en-US"/>
          </a:p>
        </p:txBody>
      </p:sp>
    </p:spTree>
    <p:extLst>
      <p:ext uri="{BB962C8B-B14F-4D97-AF65-F5344CB8AC3E}">
        <p14:creationId xmlns:p14="http://schemas.microsoft.com/office/powerpoint/2010/main" val="2903813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16052</Words>
  <Application>Microsoft Office PowerPoint</Application>
  <PresentationFormat>画面に合わせる (4:3)</PresentationFormat>
  <Paragraphs>1620</Paragraphs>
  <Slides>59</Slides>
  <Notes>27</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79" baseType="lpstr">
      <vt:lpstr>BIZ UDゴシック</vt:lpstr>
      <vt:lpstr>ＤＦＰ太丸ゴシック体</vt:lpstr>
      <vt:lpstr>HGPｺﾞｼｯｸE</vt:lpstr>
      <vt:lpstr>HGｺﾞｼｯｸM</vt:lpstr>
      <vt:lpstr>HG丸ｺﾞｼｯｸM-PRO</vt:lpstr>
      <vt:lpstr>Meiryo UI</vt:lpstr>
      <vt:lpstr>MS PGothic</vt:lpstr>
      <vt:lpstr>MS PGothic</vt:lpstr>
      <vt:lpstr>ＭＳ Ｐ明朝</vt:lpstr>
      <vt:lpstr>ＭＳ Ｐ明朝</vt:lpstr>
      <vt:lpstr>ＭＳ ゴシック</vt:lpstr>
      <vt:lpstr>メイリオ</vt:lpstr>
      <vt:lpstr>游ゴシック</vt:lpstr>
      <vt:lpstr>Arial</vt:lpstr>
      <vt:lpstr>Calibri</vt:lpstr>
      <vt:lpstr>Microsoft Himalaya</vt:lpstr>
      <vt:lpstr>Times New Roman</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2023-06-16T05:14:35Z</dcterms:modified>
</cp:coreProperties>
</file>